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64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6" r:id="rId20"/>
    <p:sldId id="279" r:id="rId21"/>
    <p:sldId id="280" r:id="rId22"/>
    <p:sldId id="284" r:id="rId23"/>
    <p:sldId id="292" r:id="rId24"/>
    <p:sldId id="277" r:id="rId25"/>
    <p:sldId id="278" r:id="rId26"/>
    <p:sldId id="285" r:id="rId27"/>
    <p:sldId id="286" r:id="rId28"/>
    <p:sldId id="287" r:id="rId29"/>
    <p:sldId id="290" r:id="rId30"/>
    <p:sldId id="293" r:id="rId3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35" autoAdjust="0"/>
  </p:normalViewPr>
  <p:slideViewPr>
    <p:cSldViewPr>
      <p:cViewPr varScale="1">
        <p:scale>
          <a:sx n="84" d="100"/>
          <a:sy n="84" d="100"/>
        </p:scale>
        <p:origin x="-155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E74D6-F2F4-4985-A783-C581A0E41F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B9A89-0456-4FE3-89C6-E5B8B0CECC5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NY800911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B9A89-0456-4FE3-89C6-E5B8B0CEC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NY800911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B9A89-0456-4FE3-89C6-E5B8B0CEC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NY800911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B9A89-0456-4FE3-89C6-E5B8B0CEC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NY800911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B9A89-0456-4FE3-89C6-E5B8B0CEC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NY800911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B9A89-0456-4FE3-89C6-E5B8B0CEC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NY800911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B9A89-0456-4FE3-89C6-E5B8B0CEC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NY800911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B9A89-0456-4FE3-89C6-E5B8B0CEC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NY800911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B9A89-0456-4FE3-89C6-E5B8B0CEC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NY800911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B9A89-0456-4FE3-89C6-E5B8B0CEC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NY800911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B9A89-0456-4FE3-89C6-E5B8B0CEC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NY800911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B9A89-0456-4FE3-89C6-E5B8B0CEC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b="0" dirty="0" smtClean="0"/>
              <a:t>NY800911</a:t>
            </a:r>
            <a:endParaRPr lang="zh-CN" altLang="en-US" b="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B9A89-0456-4FE3-89C6-E5B8B0CEC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NY800911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B9A89-0456-4FE3-89C6-E5B8B0CEC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NY800911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B9A89-0456-4FE3-89C6-E5B8B0CEC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NY800911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B9A89-0456-4FE3-89C6-E5B8B0CEC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NY800911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B9A89-0456-4FE3-89C6-E5B8B0CEC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NY800911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B9A89-0456-4FE3-89C6-E5B8B0CEC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NY800911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B9A89-0456-4FE3-89C6-E5B8B0CEC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NY800911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B9A89-0456-4FE3-89C6-E5B8B0CEC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NY800911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B9A89-0456-4FE3-89C6-E5B8B0CEC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b="0" dirty="0" smtClean="0"/>
              <a:t>NY800911</a:t>
            </a:r>
            <a:endParaRPr lang="zh-CN" altLang="en-US" b="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B9A89-0456-4FE3-89C6-E5B8B0CEC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b="0" dirty="0" smtClean="0"/>
              <a:t>NY800911</a:t>
            </a:r>
            <a:endParaRPr lang="zh-CN" altLang="en-US" b="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B9A89-0456-4FE3-89C6-E5B8B0CEC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NY800911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B9A89-0456-4FE3-89C6-E5B8B0CEC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NY800911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B9A89-0456-4FE3-89C6-E5B8B0CEC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NY800911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B9A89-0456-4FE3-89C6-E5B8B0CEC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NY800911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B9A89-0456-4FE3-89C6-E5B8B0CEC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NY800911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B9A89-0456-4FE3-89C6-E5B8B0CECC5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173157"/>
            <a:ext cx="7772400" cy="1470025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7716" y="2643182"/>
            <a:ext cx="6670366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143768" y="274639"/>
            <a:ext cx="1543032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61513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7B986-FFF6-48E7-8840-B6C4C58695D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2924181"/>
            <a:ext cx="7772400" cy="1362075"/>
          </a:xfrm>
        </p:spPr>
        <p:txBody>
          <a:bodyPr anchor="t"/>
          <a:lstStyle>
            <a:lvl1pPr algn="l">
              <a:defRPr sz="44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142874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0382" y="1071546"/>
            <a:ext cx="5111750" cy="50497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79083" y="1071546"/>
            <a:ext cx="3008313" cy="34290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85728"/>
            <a:ext cx="8230993" cy="696626"/>
          </a:xfrm>
        </p:spPr>
        <p:txBody>
          <a:bodyPr anchor="ctr"/>
          <a:lstStyle>
            <a:lvl1pPr algn="ctr">
              <a:defRPr sz="36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001024" y="642918"/>
            <a:ext cx="785818" cy="4572032"/>
          </a:xfrm>
        </p:spPr>
        <p:txBody>
          <a:bodyPr vert="eaVert"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42922" y="541340"/>
            <a:ext cx="6415094" cy="5459428"/>
          </a:xfrm>
          <a:prstGeom prst="roundRect">
            <a:avLst>
              <a:gd name="adj" fmla="val 4800"/>
            </a:avLst>
          </a:prstGeom>
          <a:solidFill>
            <a:schemeClr val="accent1">
              <a:tint val="20000"/>
            </a:schemeClr>
          </a:solidFill>
          <a:ln w="38100">
            <a:gradFill flip="none"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tint val="20000"/>
                  </a:schemeClr>
                </a:gs>
              </a:gsLst>
              <a:lin ang="16200000" scaled="1"/>
              <a:tileRect/>
            </a:gradFill>
          </a:ln>
          <a:effectLst>
            <a:outerShdw blurRad="76200" dist="38100" dir="5400000" sx="100500" sy="100500" algn="tl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072330" y="1000108"/>
            <a:ext cx="914368" cy="4214842"/>
          </a:xfrm>
        </p:spPr>
        <p:txBody>
          <a:bodyPr vert="eaVert" anchor="ctr"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2.png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3">
            <a:duotone>
              <a:schemeClr val="accent1"/>
              <a:srgbClr val="FFFFFF"/>
            </a:duotone>
            <a:lum bright="12000" contrast="40000"/>
          </a:blip>
          <a:stretch>
            <a:fillRect/>
          </a:stretch>
        </p:blipFill>
        <p:spPr>
          <a:xfrm>
            <a:off x="6667809" y="4915143"/>
            <a:ext cx="2476191" cy="194285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矩形 9"/>
          <p:cNvSpPr/>
          <p:nvPr/>
        </p:nvSpPr>
        <p:spPr>
          <a:xfrm>
            <a:off x="0" y="0"/>
            <a:ext cx="9144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</a:schemeClr>
              </a:gs>
            </a:gsLst>
            <a:lin ang="18900000" scaled="1"/>
            <a:tileRect/>
          </a:gradFill>
          <a:ln w="12700" cap="rnd" cmpd="sng" algn="ctr">
            <a:noFill/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0" y="40951"/>
            <a:ext cx="4572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5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  <a:alpha val="60000"/>
                </a:schemeClr>
              </a:gs>
            </a:gsLst>
            <a:lin ang="8100000" scaled="1"/>
            <a:tileRect/>
          </a:gradFill>
          <a:ln w="12700" cap="rnd" cmpd="sng" algn="ctr">
            <a:noFill/>
            <a:prstDash val="solid"/>
          </a:ln>
          <a:effectLst>
            <a:glow>
              <a:schemeClr val="accent1">
                <a:tint val="100000"/>
                <a:shade val="100000"/>
                <a:hueMod val="100000"/>
                <a:satMod val="100000"/>
              </a:schemeClr>
            </a:glow>
            <a:softEdge rad="127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4">
            <a:duotone>
              <a:schemeClr val="accent1"/>
              <a:srgbClr val="FFFFFF"/>
            </a:duotone>
            <a:lum bright="35000" contrast="40000"/>
          </a:blip>
          <a:stretch>
            <a:fillRect/>
          </a:stretch>
        </p:blipFill>
        <p:spPr>
          <a:xfrm>
            <a:off x="0" y="6420445"/>
            <a:ext cx="9144000" cy="43755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  <a:p>
            <a:pPr lvl="1" eaLnBrk="1" latinLnBrk="0" hangingPunct="1"/>
            <a:r>
              <a:rPr kumimoji="0" lang="zh-CN" altLang="en-US" smtClean="0"/>
              <a:t>第二级</a:t>
            </a:r>
            <a:endParaRPr kumimoji="0" lang="zh-CN" altLang="en-US" smtClean="0"/>
          </a:p>
          <a:p>
            <a:pPr lvl="2" eaLnBrk="1" latinLnBrk="0" hangingPunct="1"/>
            <a:r>
              <a:rPr kumimoji="0" lang="zh-CN" altLang="en-US" smtClean="0"/>
              <a:t>第三级</a:t>
            </a:r>
            <a:endParaRPr kumimoji="0" lang="zh-CN" altLang="en-US" smtClean="0"/>
          </a:p>
          <a:p>
            <a:pPr lvl="3" eaLnBrk="1" latinLnBrk="0" hangingPunct="1"/>
            <a:r>
              <a:rPr kumimoji="0" lang="zh-CN" altLang="en-US" smtClean="0"/>
              <a:t>第四级</a:t>
            </a:r>
            <a:endParaRPr kumimoji="0" lang="zh-CN" altLang="en-US" smtClean="0"/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 2" panose="05020102010507070707"/>
        <a:buChar char="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 2" panose="05020102010507070707"/>
        <a:buChar char="³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60000"/>
        <a:buFont typeface="Wingdings 2" panose="05020102010507070707"/>
        <a:buChar char="®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5"/>
        </a:buClr>
        <a:buSzPct val="45000"/>
        <a:buFont typeface="Wingdings 2" panose="05020102010507070707"/>
        <a:buChar char="¯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6"/>
        </a:buClr>
        <a:buFont typeface="Wingdings 2" panose="05020102010507070707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microsoft.com/office/2007/relationships/media" Target="file:///C:\Users\abc\Desktop\&#12298;&#19977;&#23777;&#12299;&#37094;&#36947;&#20803;%20&#35270;&#39057;&#26391;&#35829;-&#22269;&#35821;&#27969;&#30021;%20%5bDIVX%20&#39640;&#36136;&#37327;&#21644;&#22823;&#23567;%5d.mp4" TargetMode="External"/><Relationship Id="rId1" Type="http://schemas.openxmlformats.org/officeDocument/2006/relationships/video" Target="file:///C:\Users\abc\Desktop\&#12298;&#19977;&#23777;&#12299;&#37094;&#36947;&#20803;%20&#35270;&#39057;&#26391;&#35829;-&#22269;&#35821;&#27969;&#30021;%20%5bDIVX%20&#39640;&#36136;&#37327;&#21644;&#22823;&#23567;%5d.mp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changjiangsanxia-00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428736"/>
            <a:ext cx="9144000" cy="5429264"/>
          </a:xfrm>
          <a:prstGeom prst="rect">
            <a:avLst/>
          </a:prstGeom>
          <a:solidFill>
            <a:schemeClr val="lt1"/>
          </a:solidFill>
        </p:spPr>
      </p:pic>
      <p:sp>
        <p:nvSpPr>
          <p:cNvPr id="6" name="标题 5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214445"/>
          </a:xfrm>
        </p:spPr>
        <p:txBody>
          <a:bodyPr>
            <a:normAutofit fontScale="90000"/>
          </a:bodyPr>
          <a:lstStyle/>
          <a:p>
            <a:r>
              <a:rPr lang="zh-CN" altLang="en-US" sz="6600" dirty="0" smtClean="0"/>
              <a:t>      </a:t>
            </a:r>
            <a:r>
              <a:rPr lang="zh-CN" altLang="en-US" sz="6600" dirty="0" smtClean="0">
                <a:solidFill>
                  <a:srgbClr val="FF0000"/>
                </a:solidFill>
              </a:rPr>
              <a:t>三峡</a:t>
            </a:r>
            <a:r>
              <a:rPr lang="zh-CN" altLang="en-US" sz="6600" dirty="0" smtClean="0"/>
              <a:t>               </a:t>
            </a:r>
            <a:r>
              <a:rPr lang="zh-CN" altLang="en-US" sz="4000" dirty="0" smtClean="0">
                <a:solidFill>
                  <a:srgbClr val="FFC000"/>
                </a:solidFill>
              </a:rPr>
              <a:t>郦道元</a:t>
            </a:r>
            <a:endParaRPr lang="zh-CN" altLang="en-US" sz="4000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9124" y="6027003"/>
            <a:ext cx="4857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监利县周老嘴镇周沟学校    </a:t>
            </a:r>
            <a:r>
              <a:rPr lang="en-US" altLang="zh-CN" sz="2400" dirty="0" smtClean="0">
                <a:solidFill>
                  <a:srgbClr val="FF0000"/>
                </a:solidFill>
              </a:rPr>
              <a:t>NY800911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 descr="changjiangsanxia-00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" y="-285776"/>
            <a:ext cx="9143999" cy="6858000"/>
          </a:xfrm>
          <a:prstGeom prst="rect">
            <a:avLst/>
          </a:prstGeom>
          <a:solidFill>
            <a:schemeClr val="lt1"/>
          </a:solidFill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altLang="zh-CN" sz="3600" b="1" dirty="0" smtClean="0">
                <a:solidFill>
                  <a:srgbClr val="FFC000"/>
                </a:solidFill>
              </a:rPr>
              <a:t>4.</a:t>
            </a:r>
            <a:r>
              <a:rPr lang="zh-CN" altLang="en-US" sz="3600" b="1" dirty="0" smtClean="0">
                <a:solidFill>
                  <a:srgbClr val="FFC000"/>
                </a:solidFill>
              </a:rPr>
              <a:t>一词多义</a:t>
            </a:r>
            <a:endParaRPr lang="en-US" altLang="zh-CN" sz="3600" b="1" dirty="0" smtClean="0">
              <a:solidFill>
                <a:srgbClr val="FFC000"/>
              </a:solidFill>
            </a:endParaRPr>
          </a:p>
          <a:p>
            <a:endParaRPr lang="en-US" altLang="zh-CN" sz="3600" b="1" dirty="0" smtClean="0"/>
          </a:p>
          <a:p>
            <a:r>
              <a:rPr lang="zh-CN" altLang="en-US" sz="3600" b="1" dirty="0" smtClean="0">
                <a:solidFill>
                  <a:srgbClr val="FF0000"/>
                </a:solidFill>
              </a:rPr>
              <a:t>自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endParaRPr lang="en-US" altLang="zh-CN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sz="3600" b="1" dirty="0" smtClean="0">
                <a:solidFill>
                  <a:srgbClr val="FF0000"/>
                </a:solidFill>
              </a:rPr>
              <a:t>   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绝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altLang="zh-CN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altLang="zh-CN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sz="3600" b="1" dirty="0" smtClean="0">
                <a:solidFill>
                  <a:srgbClr val="FF0000"/>
                </a:solidFill>
              </a:rPr>
              <a:t>   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属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571480"/>
            <a:ext cx="73581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C000"/>
                </a:solidFill>
              </a:rPr>
              <a:t>自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三峡七百里中      （在）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r>
              <a:rPr lang="zh-CN" altLang="en-US" sz="3600" b="1" dirty="0" smtClean="0">
                <a:solidFill>
                  <a:srgbClr val="FFC000"/>
                </a:solidFill>
              </a:rPr>
              <a:t>自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非亭午夜分          （如果</a:t>
            </a:r>
            <a:r>
              <a:rPr lang="zh-CN" altLang="en-US" sz="3600" dirty="0" smtClean="0">
                <a:solidFill>
                  <a:srgbClr val="FF0000"/>
                </a:solidFill>
              </a:rPr>
              <a:t>）</a:t>
            </a:r>
            <a:endParaRPr lang="en-US" altLang="zh-CN" sz="3600" dirty="0" smtClean="0">
              <a:solidFill>
                <a:srgbClr val="FF0000"/>
              </a:solidFill>
            </a:endParaRPr>
          </a:p>
          <a:p>
            <a:r>
              <a:rPr lang="zh-CN" altLang="en-US" sz="3600" b="1" dirty="0" smtClean="0">
                <a:solidFill>
                  <a:srgbClr val="FF0000"/>
                </a:solidFill>
              </a:rPr>
              <a:t>孤常读书，</a:t>
            </a:r>
            <a:r>
              <a:rPr lang="zh-CN" altLang="en-US" sz="3600" b="1" dirty="0" smtClean="0">
                <a:solidFill>
                  <a:srgbClr val="FFC000"/>
                </a:solidFill>
              </a:rPr>
              <a:t>自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以为大有所益（自己）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6" name="左大括号 5"/>
          <p:cNvSpPr/>
          <p:nvPr/>
        </p:nvSpPr>
        <p:spPr>
          <a:xfrm>
            <a:off x="857224" y="857232"/>
            <a:ext cx="226886" cy="1143008"/>
          </a:xfrm>
          <a:prstGeom prst="leftBrac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左大括号 7"/>
          <p:cNvSpPr/>
          <p:nvPr/>
        </p:nvSpPr>
        <p:spPr>
          <a:xfrm>
            <a:off x="857224" y="2571744"/>
            <a:ext cx="214314" cy="1285884"/>
          </a:xfrm>
          <a:prstGeom prst="leftBrac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000100" y="2357430"/>
            <a:ext cx="77867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</a:rPr>
              <a:t>沿溯阻</a:t>
            </a:r>
            <a:r>
              <a:rPr lang="zh-CN" altLang="en-US" sz="3600" b="1" dirty="0" smtClean="0">
                <a:solidFill>
                  <a:srgbClr val="FFC000"/>
                </a:solidFill>
              </a:rPr>
              <a:t>绝  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                 （断绝）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r>
              <a:rPr lang="zh-CN" altLang="en-US" sz="3600" b="1" dirty="0" smtClean="0">
                <a:solidFill>
                  <a:srgbClr val="FFC000"/>
                </a:solidFill>
              </a:rPr>
              <a:t>绝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巘多生怪柏          （极，最）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r>
              <a:rPr lang="zh-CN" altLang="en-US" sz="3600" b="1" dirty="0" smtClean="0">
                <a:solidFill>
                  <a:srgbClr val="FF0000"/>
                </a:solidFill>
              </a:rPr>
              <a:t>哀转久</a:t>
            </a:r>
            <a:r>
              <a:rPr lang="zh-CN" altLang="en-US" sz="3600" b="1" dirty="0" smtClean="0">
                <a:solidFill>
                  <a:srgbClr val="FFC000"/>
                </a:solidFill>
              </a:rPr>
              <a:t>绝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（消失）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14" name="左大括号 13"/>
          <p:cNvSpPr/>
          <p:nvPr/>
        </p:nvSpPr>
        <p:spPr>
          <a:xfrm>
            <a:off x="6715140" y="5943600"/>
            <a:ext cx="155448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1000100" y="4357694"/>
            <a:ext cx="7715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C000"/>
                </a:solidFill>
              </a:rPr>
              <a:t>属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引凄异（</a:t>
            </a:r>
            <a:r>
              <a:rPr lang="en-US" altLang="zh-CN" sz="3600" b="1" dirty="0" err="1" smtClean="0">
                <a:solidFill>
                  <a:srgbClr val="FF0000"/>
                </a:solidFill>
              </a:rPr>
              <a:t>zhǔ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 动词，连接）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r>
              <a:rPr lang="zh-CN" altLang="en-US" sz="3600" b="1" dirty="0" smtClean="0">
                <a:solidFill>
                  <a:srgbClr val="FF0000"/>
                </a:solidFill>
              </a:rPr>
              <a:t>有良田美池桑竹之</a:t>
            </a:r>
            <a:r>
              <a:rPr lang="zh-CN" altLang="en-US" sz="3600" b="1" dirty="0" smtClean="0">
                <a:solidFill>
                  <a:srgbClr val="FFC000"/>
                </a:solidFill>
              </a:rPr>
              <a:t>属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（</a:t>
            </a:r>
            <a:r>
              <a:rPr lang="en-US" altLang="zh-CN" sz="3600" b="1" dirty="0" err="1" smtClean="0">
                <a:solidFill>
                  <a:srgbClr val="FF0000"/>
                </a:solidFill>
              </a:rPr>
              <a:t>shǔ</a:t>
            </a:r>
            <a:r>
              <a:rPr lang="en-US" altLang="zh-CN" sz="3600" b="1" dirty="0" smtClean="0">
                <a:solidFill>
                  <a:srgbClr val="FF0000"/>
                </a:solidFill>
              </a:rPr>
              <a:t>  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名词，类</a:t>
            </a:r>
            <a:r>
              <a:rPr lang="zh-CN" altLang="en-US" sz="3600" dirty="0" smtClean="0">
                <a:solidFill>
                  <a:srgbClr val="FF0000"/>
                </a:solidFill>
              </a:rPr>
              <a:t>）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18" name="左大括号 17"/>
          <p:cNvSpPr/>
          <p:nvPr/>
        </p:nvSpPr>
        <p:spPr>
          <a:xfrm>
            <a:off x="857224" y="4500570"/>
            <a:ext cx="155448" cy="914400"/>
          </a:xfrm>
          <a:prstGeom prst="leftBrac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changjiangsanxia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altLang="zh-CN" sz="3600" b="1" dirty="0" smtClean="0">
                <a:solidFill>
                  <a:srgbClr val="FFC000"/>
                </a:solidFill>
              </a:rPr>
              <a:t>5.</a:t>
            </a:r>
            <a:r>
              <a:rPr lang="zh-CN" altLang="en-US" sz="3600" b="1" dirty="0" smtClean="0">
                <a:solidFill>
                  <a:srgbClr val="FFC000"/>
                </a:solidFill>
              </a:rPr>
              <a:t>词类活用</a:t>
            </a:r>
            <a:endParaRPr lang="en-US" altLang="zh-CN" sz="3600" b="1" dirty="0" smtClean="0">
              <a:solidFill>
                <a:srgbClr val="FFC000"/>
              </a:solidFill>
            </a:endParaRPr>
          </a:p>
          <a:p>
            <a:endParaRPr lang="en-US" altLang="zh-CN" sz="3600" b="1" dirty="0" smtClean="0"/>
          </a:p>
          <a:p>
            <a:r>
              <a:rPr lang="zh-CN" altLang="en-US" sz="3600" b="1" dirty="0" smtClean="0">
                <a:solidFill>
                  <a:srgbClr val="FF0000"/>
                </a:solidFill>
              </a:rPr>
              <a:t>虽乘</a:t>
            </a:r>
            <a:r>
              <a:rPr lang="zh-CN" altLang="en-US" sz="3600" b="1" dirty="0" smtClean="0">
                <a:solidFill>
                  <a:srgbClr val="FFC000"/>
                </a:solidFill>
              </a:rPr>
              <a:t>奔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御风（动词作名词，指奔腾的快马）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endParaRPr lang="en-US" altLang="zh-CN" sz="3600" b="1" dirty="0" smtClean="0">
              <a:solidFill>
                <a:srgbClr val="FF0000"/>
              </a:solidFill>
            </a:endParaRPr>
          </a:p>
          <a:p>
            <a:r>
              <a:rPr lang="zh-CN" altLang="en-US" sz="3600" b="1" dirty="0" smtClean="0">
                <a:solidFill>
                  <a:srgbClr val="FF0000"/>
                </a:solidFill>
              </a:rPr>
              <a:t>回</a:t>
            </a:r>
            <a:r>
              <a:rPr lang="zh-CN" altLang="en-US" sz="3600" b="1" dirty="0" smtClean="0">
                <a:solidFill>
                  <a:srgbClr val="FFC000"/>
                </a:solidFill>
              </a:rPr>
              <a:t>清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倒影     （形容词作名词，清波）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endParaRPr lang="en-US" altLang="zh-CN" sz="3600" b="1" dirty="0" smtClean="0">
              <a:solidFill>
                <a:srgbClr val="FF0000"/>
              </a:solidFill>
            </a:endParaRPr>
          </a:p>
          <a:p>
            <a:r>
              <a:rPr lang="zh-CN" altLang="en-US" sz="3600" b="1" dirty="0" smtClean="0">
                <a:solidFill>
                  <a:srgbClr val="FFC000"/>
                </a:solidFill>
              </a:rPr>
              <a:t>空谷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传响      （名词作状语，在空荡的山谷里）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changjiangsanxia-00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altLang="zh-CN" sz="3600" b="1" dirty="0" smtClean="0">
                <a:solidFill>
                  <a:srgbClr val="FFC000"/>
                </a:solidFill>
              </a:rPr>
              <a:t>6.</a:t>
            </a:r>
            <a:r>
              <a:rPr lang="zh-CN" altLang="en-US" sz="3600" b="1" dirty="0" smtClean="0">
                <a:solidFill>
                  <a:srgbClr val="FFC000"/>
                </a:solidFill>
              </a:rPr>
              <a:t>特殊句式</a:t>
            </a:r>
            <a:endParaRPr lang="en-US" altLang="zh-CN" sz="3600" b="1" dirty="0" smtClean="0">
              <a:solidFill>
                <a:srgbClr val="FFC000"/>
              </a:solidFill>
            </a:endParaRPr>
          </a:p>
          <a:p>
            <a:endParaRPr lang="en-US" altLang="zh-CN" sz="3600" b="1" dirty="0" smtClean="0"/>
          </a:p>
          <a:p>
            <a:r>
              <a:rPr lang="zh-CN" altLang="en-US" sz="3600" b="1" dirty="0" smtClean="0">
                <a:solidFill>
                  <a:srgbClr val="FF0000"/>
                </a:solidFill>
              </a:rPr>
              <a:t>空谷传响，哀转久绝（省略句，此句省略了主语“猿的叫声”）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f6ef8a3g998a0100c720&amp;69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14876" y="1214422"/>
            <a:ext cx="4429124" cy="5643578"/>
          </a:xfrm>
          <a:prstGeom prst="rect">
            <a:avLst/>
          </a:prstGeom>
          <a:solidFill>
            <a:schemeClr val="lt1"/>
          </a:solidFill>
        </p:spPr>
      </p:pic>
      <p:pic>
        <p:nvPicPr>
          <p:cNvPr id="5" name="图片 4" descr="3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4422"/>
            <a:ext cx="4714876" cy="5643578"/>
          </a:xfrm>
          <a:prstGeom prst="rect">
            <a:avLst/>
          </a:prstGeom>
          <a:solidFill>
            <a:schemeClr val="lt1"/>
          </a:solidFill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作者作品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>
            <a:norm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郦道元（约</a:t>
            </a:r>
            <a:r>
              <a:rPr lang="en-US" altLang="zh-CN" b="1" dirty="0" smtClean="0">
                <a:solidFill>
                  <a:srgbClr val="FF0000"/>
                </a:solidFill>
              </a:rPr>
              <a:t>470--527</a:t>
            </a:r>
            <a:r>
              <a:rPr lang="zh-CN" altLang="en-US" b="1" dirty="0" smtClean="0">
                <a:solidFill>
                  <a:srgbClr val="FF0000"/>
                </a:solidFill>
              </a:rPr>
              <a:t>），字善长，范阳涿（</a:t>
            </a:r>
            <a:r>
              <a:rPr lang="en-US" altLang="zh-CN" b="1" dirty="0" err="1" smtClean="0">
                <a:solidFill>
                  <a:srgbClr val="FF0000"/>
                </a:solidFill>
              </a:rPr>
              <a:t>zhuó</a:t>
            </a:r>
            <a:r>
              <a:rPr lang="zh-CN" altLang="en-US" b="1" dirty="0" smtClean="0">
                <a:solidFill>
                  <a:srgbClr val="FF0000"/>
                </a:solidFill>
              </a:rPr>
              <a:t>）县（今河北涿州）人，北魏地理学家、散文家。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r>
              <a:rPr lang="zh-CN" altLang="en-US" b="1" dirty="0" smtClean="0">
                <a:solidFill>
                  <a:srgbClr val="FF0000"/>
                </a:solidFill>
              </a:rPr>
              <a:t>所撰</a:t>
            </a:r>
            <a:r>
              <a:rPr lang="en-US" altLang="zh-CN" b="1" dirty="0" smtClean="0">
                <a:solidFill>
                  <a:srgbClr val="FF0000"/>
                </a:solidFill>
              </a:rPr>
              <a:t>《</a:t>
            </a:r>
            <a:r>
              <a:rPr lang="zh-CN" altLang="en-US" b="1" dirty="0" smtClean="0">
                <a:solidFill>
                  <a:srgbClr val="FF0000"/>
                </a:solidFill>
              </a:rPr>
              <a:t>水经注</a:t>
            </a:r>
            <a:r>
              <a:rPr lang="en-US" altLang="zh-CN" b="1" dirty="0" smtClean="0">
                <a:solidFill>
                  <a:srgbClr val="FF0000"/>
                </a:solidFill>
              </a:rPr>
              <a:t>》</a:t>
            </a:r>
            <a:r>
              <a:rPr lang="zh-CN" altLang="en-US" b="1" dirty="0" smtClean="0">
                <a:solidFill>
                  <a:srgbClr val="FF0000"/>
                </a:solidFill>
              </a:rPr>
              <a:t>，名为注释</a:t>
            </a:r>
            <a:r>
              <a:rPr lang="en-US" altLang="zh-CN" b="1" dirty="0" smtClean="0">
                <a:solidFill>
                  <a:srgbClr val="FF0000"/>
                </a:solidFill>
              </a:rPr>
              <a:t>《</a:t>
            </a:r>
            <a:r>
              <a:rPr lang="zh-CN" altLang="en-US" b="1" dirty="0" smtClean="0">
                <a:solidFill>
                  <a:srgbClr val="FF0000"/>
                </a:solidFill>
              </a:rPr>
              <a:t>水经</a:t>
            </a:r>
            <a:r>
              <a:rPr lang="en-US" altLang="zh-CN" b="1" dirty="0" smtClean="0">
                <a:solidFill>
                  <a:srgbClr val="FF0000"/>
                </a:solidFill>
              </a:rPr>
              <a:t>》</a:t>
            </a:r>
            <a:r>
              <a:rPr lang="zh-CN" altLang="en-US" b="1" dirty="0" smtClean="0">
                <a:solidFill>
                  <a:srgbClr val="FF0000"/>
                </a:solidFill>
              </a:rPr>
              <a:t>，实则以</a:t>
            </a:r>
            <a:r>
              <a:rPr lang="en-US" altLang="zh-CN" b="1" dirty="0" smtClean="0">
                <a:solidFill>
                  <a:srgbClr val="FF0000"/>
                </a:solidFill>
              </a:rPr>
              <a:t>《</a:t>
            </a:r>
            <a:r>
              <a:rPr lang="zh-CN" altLang="en-US" b="1" dirty="0" smtClean="0">
                <a:solidFill>
                  <a:srgbClr val="FF0000"/>
                </a:solidFill>
              </a:rPr>
              <a:t>水经</a:t>
            </a:r>
            <a:r>
              <a:rPr lang="en-US" altLang="zh-CN" b="1" dirty="0" smtClean="0">
                <a:solidFill>
                  <a:srgbClr val="FF0000"/>
                </a:solidFill>
              </a:rPr>
              <a:t>》</a:t>
            </a:r>
            <a:r>
              <a:rPr lang="zh-CN" altLang="en-US" b="1" dirty="0" smtClean="0">
                <a:solidFill>
                  <a:srgbClr val="FF0000"/>
                </a:solidFill>
              </a:rPr>
              <a:t>为纲，广为补充发展，自成巨著。全书详细记载了一千多条大小河流及有关的历史遗迹、人物掌故、神话传说等，是我国古代地理名著，并具有较高的文学价值，由于当时南北分裂，此书记北方河流，综合运用了文献资料与作者实地考察的成果；涉及南方河流，则博采他人记述，精心选择，细致加工，融汇成文。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changjiangsanxia-00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441939"/>
            <a:ext cx="9144000" cy="5416061"/>
          </a:xfrm>
          <a:prstGeom prst="rect">
            <a:avLst/>
          </a:prstGeom>
          <a:solidFill>
            <a:schemeClr val="lt1"/>
          </a:solidFill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214446"/>
          </a:xfrm>
        </p:spPr>
        <p:txBody>
          <a:bodyPr/>
          <a:lstStyle/>
          <a:p>
            <a:r>
              <a:rPr lang="zh-CN" altLang="en-US" dirty="0" smtClean="0"/>
              <a:t>三峡简介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4"/>
          </a:xfrm>
        </p:spPr>
        <p:txBody>
          <a:bodyPr>
            <a:normAutofit/>
          </a:bodyPr>
          <a:lstStyle/>
          <a:p>
            <a:r>
              <a:rPr lang="zh-CN" altLang="en-US" sz="4000" b="1" dirty="0" smtClean="0">
                <a:solidFill>
                  <a:srgbClr val="FFC000"/>
                </a:solidFill>
              </a:rPr>
              <a:t>三峡是万里长江上最为奇秀的一段，是大自然的鬼斧神工造就的山水画廊。宜昌 的南津关是其东段，四川奉节的白帝城是其西端，其间全长</a:t>
            </a:r>
            <a:r>
              <a:rPr lang="en-US" altLang="zh-CN" sz="4000" b="1" dirty="0" smtClean="0">
                <a:solidFill>
                  <a:srgbClr val="FFC000"/>
                </a:solidFill>
              </a:rPr>
              <a:t>193</a:t>
            </a:r>
            <a:r>
              <a:rPr lang="zh-CN" altLang="en-US" sz="4000" b="1" dirty="0" smtClean="0">
                <a:solidFill>
                  <a:srgbClr val="FFC000"/>
                </a:solidFill>
              </a:rPr>
              <a:t>公里。三峡由西陵峡、巫峡、瞿塘峡组成。西陵峡以“险”著称，巫峡以“秀”见长，瞿塘峡以“雄”著称。</a:t>
            </a:r>
            <a:endParaRPr lang="zh-CN" altLang="en-US" sz="4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2006_10_31_160397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1571612"/>
            <a:ext cx="9144000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整体感知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4554551"/>
          </a:xfrm>
        </p:spPr>
        <p:txBody>
          <a:bodyPr>
            <a:normAutofit/>
          </a:bodyPr>
          <a:lstStyle/>
          <a:p>
            <a:r>
              <a:rPr lang="en-US" altLang="zh-CN" sz="3600" b="1" dirty="0" smtClean="0">
                <a:solidFill>
                  <a:srgbClr val="FF0000"/>
                </a:solidFill>
              </a:rPr>
              <a:t>1.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文章每一段分别描写了三峡的什么景色？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endParaRPr lang="en-US" altLang="zh-CN" sz="3600" b="1" dirty="0" smtClean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2714620"/>
            <a:ext cx="67866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C000"/>
                </a:solidFill>
              </a:rPr>
              <a:t>⑴第①段总写三峡山的特点。</a:t>
            </a:r>
            <a:endParaRPr lang="en-US" altLang="zh-CN" sz="3600" b="1" dirty="0" smtClean="0">
              <a:solidFill>
                <a:srgbClr val="FFC000"/>
              </a:solidFill>
            </a:endParaRPr>
          </a:p>
          <a:p>
            <a:r>
              <a:rPr lang="zh-CN" altLang="en-US" sz="3600" b="1" dirty="0" smtClean="0">
                <a:solidFill>
                  <a:srgbClr val="FFC000"/>
                </a:solidFill>
              </a:rPr>
              <a:t>⑵第②段写三峡夏季的水。</a:t>
            </a:r>
            <a:endParaRPr lang="en-US" altLang="zh-CN" sz="3600" b="1" dirty="0" smtClean="0">
              <a:solidFill>
                <a:srgbClr val="FFC000"/>
              </a:solidFill>
            </a:endParaRPr>
          </a:p>
          <a:p>
            <a:r>
              <a:rPr lang="zh-CN" altLang="en-US" sz="3600" b="1" dirty="0" smtClean="0">
                <a:solidFill>
                  <a:srgbClr val="FFC000"/>
                </a:solidFill>
              </a:rPr>
              <a:t>⑶第③段写三峡春冬的水。</a:t>
            </a:r>
            <a:endParaRPr lang="en-US" altLang="zh-CN" sz="3600" b="1" dirty="0" smtClean="0">
              <a:solidFill>
                <a:srgbClr val="FFC000"/>
              </a:solidFill>
            </a:endParaRPr>
          </a:p>
          <a:p>
            <a:r>
              <a:rPr lang="zh-CN" altLang="en-US" sz="3600" b="1" dirty="0" smtClean="0">
                <a:solidFill>
                  <a:srgbClr val="FFC000"/>
                </a:solidFill>
              </a:rPr>
              <a:t>⑷第④段写三峡秋季的水。</a:t>
            </a:r>
            <a:endParaRPr lang="zh-CN" altLang="en-US" sz="3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006_10_31_1603979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4768865"/>
          </a:xfrm>
        </p:spPr>
        <p:txBody>
          <a:bodyPr>
            <a:normAutofit/>
          </a:bodyPr>
          <a:lstStyle/>
          <a:p>
            <a:r>
              <a:rPr lang="en-US" altLang="zh-CN" sz="3600" b="1" dirty="0" smtClean="0">
                <a:solidFill>
                  <a:srgbClr val="FF0000"/>
                </a:solidFill>
              </a:rPr>
              <a:t>2.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文章是按照怎样的顺序来写景的？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endParaRPr lang="en-US" altLang="zh-CN" sz="3600" b="1" dirty="0" smtClean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2500306"/>
            <a:ext cx="76438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C000"/>
                </a:solidFill>
              </a:rPr>
              <a:t>按照先总后分的顺序：先总写山，后分不同季节写水。</a:t>
            </a:r>
            <a:endParaRPr lang="en-US" altLang="zh-CN" sz="3600" b="1" dirty="0" smtClean="0">
              <a:solidFill>
                <a:srgbClr val="FFC000"/>
              </a:solidFill>
            </a:endParaRPr>
          </a:p>
          <a:p>
            <a:r>
              <a:rPr lang="zh-CN" altLang="en-US" sz="3600" b="1" dirty="0" smtClean="0">
                <a:solidFill>
                  <a:srgbClr val="FFC000"/>
                </a:solidFill>
              </a:rPr>
              <a:t>可见，文章可以分为两个部分。</a:t>
            </a:r>
            <a:endParaRPr lang="zh-CN" altLang="en-US" sz="3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-1203~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9487" y="0"/>
            <a:ext cx="9104513" cy="6757587"/>
          </a:xfrm>
          <a:prstGeom prst="rect">
            <a:avLst/>
          </a:prstGeom>
          <a:solidFill>
            <a:srgbClr val="EDEDED"/>
          </a:solidFill>
          <a:ln w="88900" cap="sq">
            <a:solidFill>
              <a:srgbClr val="FFFFFF"/>
            </a:solidFill>
            <a:miter lim="800000"/>
            <a:headEnd/>
            <a:tailEnd/>
          </a:ln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en-US" altLang="zh-CN" sz="3600" b="1" dirty="0" smtClean="0">
                <a:solidFill>
                  <a:srgbClr val="FF0000"/>
                </a:solidFill>
              </a:rPr>
              <a:t>3.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文章第①段写三峡的山，抓住了山的什么特点？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endParaRPr lang="en-US" altLang="zh-CN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sz="3600" b="1" dirty="0" smtClean="0">
                <a:solidFill>
                  <a:srgbClr val="FF0000"/>
                </a:solidFill>
              </a:rPr>
              <a:t>    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85786" y="2143116"/>
            <a:ext cx="83582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C000"/>
                </a:solidFill>
              </a:rPr>
              <a:t>连绵</a:t>
            </a:r>
            <a:r>
              <a:rPr lang="en-US" altLang="zh-CN" sz="3600" b="1" dirty="0" smtClean="0">
                <a:solidFill>
                  <a:srgbClr val="FFC000"/>
                </a:solidFill>
              </a:rPr>
              <a:t>----</a:t>
            </a:r>
            <a:r>
              <a:rPr lang="zh-CN" altLang="en-US" sz="3600" b="1" dirty="0" smtClean="0">
                <a:solidFill>
                  <a:srgbClr val="FFC000"/>
                </a:solidFill>
              </a:rPr>
              <a:t>两岸连山，略无阙处</a:t>
            </a:r>
            <a:endParaRPr lang="en-US" altLang="zh-CN" sz="3600" b="1" dirty="0" smtClean="0">
              <a:solidFill>
                <a:srgbClr val="FFC000"/>
              </a:solidFill>
            </a:endParaRPr>
          </a:p>
          <a:p>
            <a:r>
              <a:rPr lang="zh-CN" altLang="en-US" sz="3600" b="1" dirty="0" smtClean="0">
                <a:solidFill>
                  <a:srgbClr val="FFC000"/>
                </a:solidFill>
              </a:rPr>
              <a:t>高峻</a:t>
            </a:r>
            <a:r>
              <a:rPr lang="en-US" altLang="zh-CN" sz="3600" b="1" dirty="0" smtClean="0">
                <a:solidFill>
                  <a:srgbClr val="FFC000"/>
                </a:solidFill>
              </a:rPr>
              <a:t>----</a:t>
            </a:r>
            <a:r>
              <a:rPr lang="zh-CN" altLang="en-US" sz="3600" b="1" dirty="0" smtClean="0">
                <a:solidFill>
                  <a:srgbClr val="FFC000"/>
                </a:solidFill>
              </a:rPr>
              <a:t>重岩叠嶂</a:t>
            </a:r>
            <a:r>
              <a:rPr lang="en-US" altLang="zh-CN" sz="3600" b="1" dirty="0" smtClean="0">
                <a:solidFill>
                  <a:srgbClr val="FFC000"/>
                </a:solidFill>
              </a:rPr>
              <a:t>……</a:t>
            </a:r>
            <a:r>
              <a:rPr lang="zh-CN" altLang="en-US" sz="3600" b="1" dirty="0" smtClean="0">
                <a:solidFill>
                  <a:srgbClr val="FFC000"/>
                </a:solidFill>
              </a:rPr>
              <a:t>不见曦月</a:t>
            </a:r>
            <a:endParaRPr lang="zh-CN" altLang="en-US" sz="3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619578011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 altLang="zh-CN" dirty="0" smtClean="0"/>
          </a:p>
          <a:p>
            <a:r>
              <a:rPr lang="en-US" altLang="zh-CN" sz="3600" b="1" dirty="0" smtClean="0">
                <a:solidFill>
                  <a:srgbClr val="FF0000"/>
                </a:solidFill>
              </a:rPr>
              <a:t>4.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第②段描写了夏天水势什么特点？是怎样来描写的？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3214686"/>
            <a:ext cx="87154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C000"/>
                </a:solidFill>
              </a:rPr>
              <a:t>先从正面落笔，然后分两层来写：以“沿溯阻绝”概括水势凶恶；以“王命急宣”的特例给人具体印象</a:t>
            </a:r>
            <a:r>
              <a:rPr lang="en-US" altLang="zh-CN" sz="3600" b="1" dirty="0" smtClean="0">
                <a:solidFill>
                  <a:srgbClr val="FFC000"/>
                </a:solidFill>
              </a:rPr>
              <a:t>;</a:t>
            </a:r>
            <a:r>
              <a:rPr lang="zh-CN" altLang="en-US" sz="3600" b="1" dirty="0" smtClean="0">
                <a:solidFill>
                  <a:srgbClr val="FFC000"/>
                </a:solidFill>
              </a:rPr>
              <a:t>又加上奔马和疾风的比喻，则给人的感受更加形象而深刻。</a:t>
            </a:r>
            <a:endParaRPr lang="zh-CN" altLang="en-US" sz="3600" b="1" dirty="0">
              <a:solidFill>
                <a:srgbClr val="FFC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1857364"/>
            <a:ext cx="82153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C000"/>
                </a:solidFill>
              </a:rPr>
              <a:t>大水猛涨</a:t>
            </a:r>
            <a:r>
              <a:rPr lang="en-US" altLang="zh-CN" sz="3600" b="1" dirty="0" smtClean="0">
                <a:solidFill>
                  <a:srgbClr val="FFC000"/>
                </a:solidFill>
              </a:rPr>
              <a:t>----</a:t>
            </a:r>
            <a:r>
              <a:rPr lang="zh-CN" altLang="en-US" sz="3600" b="1" dirty="0" smtClean="0">
                <a:solidFill>
                  <a:srgbClr val="FFC000"/>
                </a:solidFill>
              </a:rPr>
              <a:t>夏水襄陵，沿溯阻绝</a:t>
            </a:r>
            <a:endParaRPr lang="en-US" altLang="zh-CN" sz="3600" b="1" dirty="0" smtClean="0">
              <a:solidFill>
                <a:srgbClr val="FFC000"/>
              </a:solidFill>
            </a:endParaRPr>
          </a:p>
          <a:p>
            <a:r>
              <a:rPr lang="zh-CN" altLang="en-US" sz="3600" b="1" dirty="0" smtClean="0">
                <a:solidFill>
                  <a:srgbClr val="FFC000"/>
                </a:solidFill>
              </a:rPr>
              <a:t>江流湍急</a:t>
            </a:r>
            <a:r>
              <a:rPr lang="en-US" altLang="zh-CN" sz="3600" b="1" dirty="0" smtClean="0">
                <a:solidFill>
                  <a:srgbClr val="FFC000"/>
                </a:solidFill>
              </a:rPr>
              <a:t>----</a:t>
            </a:r>
            <a:r>
              <a:rPr lang="zh-CN" altLang="en-US" sz="3600" b="1" dirty="0" smtClean="0">
                <a:solidFill>
                  <a:srgbClr val="FFC000"/>
                </a:solidFill>
              </a:rPr>
              <a:t>或王命急宣</a:t>
            </a:r>
            <a:r>
              <a:rPr lang="en-US" altLang="zh-CN" sz="3600" b="1" dirty="0" smtClean="0">
                <a:solidFill>
                  <a:srgbClr val="FFC000"/>
                </a:solidFill>
              </a:rPr>
              <a:t>……</a:t>
            </a:r>
            <a:r>
              <a:rPr lang="zh-CN" altLang="en-US" sz="3600" b="1" dirty="0" smtClean="0">
                <a:solidFill>
                  <a:srgbClr val="FFC000"/>
                </a:solidFill>
              </a:rPr>
              <a:t>不以疾也</a:t>
            </a:r>
            <a:endParaRPr lang="zh-CN" altLang="en-US" sz="3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山高江峡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 altLang="zh-CN" dirty="0" smtClean="0"/>
          </a:p>
          <a:p>
            <a:pPr>
              <a:buNone/>
            </a:pPr>
            <a:r>
              <a:rPr lang="en-US" altLang="zh-CN" sz="3600" b="1" dirty="0" smtClean="0">
                <a:solidFill>
                  <a:srgbClr val="FF0000"/>
                </a:solidFill>
              </a:rPr>
              <a:t>    5.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第③段写出了春冬之景的什么特点？写作思路是怎样的？表达了作者怎样的思想感情？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3500438"/>
            <a:ext cx="8572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C000"/>
                </a:solidFill>
              </a:rPr>
              <a:t>先写俯视江中所见，后写仰视所见，由峡底写到山上，最后总结，描写四时景物。</a:t>
            </a:r>
            <a:endParaRPr lang="zh-CN" altLang="en-US" sz="3600" b="1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2643182"/>
            <a:ext cx="8501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C000"/>
                </a:solidFill>
              </a:rPr>
              <a:t>奇丽秀美</a:t>
            </a:r>
            <a:r>
              <a:rPr lang="en-US" altLang="zh-CN" sz="3600" b="1" dirty="0" smtClean="0">
                <a:solidFill>
                  <a:srgbClr val="FFC000"/>
                </a:solidFill>
              </a:rPr>
              <a:t>----</a:t>
            </a:r>
            <a:r>
              <a:rPr lang="zh-CN" altLang="en-US" sz="3600" b="1" dirty="0" smtClean="0">
                <a:solidFill>
                  <a:srgbClr val="FFC000"/>
                </a:solidFill>
              </a:rPr>
              <a:t>清荣峻茂</a:t>
            </a:r>
            <a:endParaRPr lang="zh-CN" altLang="en-US" sz="3600" b="1" dirty="0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4714884"/>
            <a:ext cx="8501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C000"/>
                </a:solidFill>
              </a:rPr>
              <a:t>“良多趣味”表达了作者对三峡景物的喜爱之情。</a:t>
            </a:r>
            <a:endParaRPr lang="zh-CN" altLang="en-US" sz="3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教学目标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4" name="图片 3" descr="changjiangsanxia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428736"/>
            <a:ext cx="9144000" cy="5429264"/>
          </a:xfrm>
          <a:prstGeom prst="rect">
            <a:avLst/>
          </a:prstGeom>
          <a:solidFill>
            <a:schemeClr val="lt1"/>
          </a:solidFill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1.</a:t>
            </a:r>
            <a:r>
              <a:rPr lang="zh-CN" altLang="en-US" b="1" dirty="0" smtClean="0">
                <a:solidFill>
                  <a:srgbClr val="FF0000"/>
                </a:solidFill>
              </a:rPr>
              <a:t>积累一些常见的文言实词、虚词及文言句式。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r>
              <a:rPr lang="en-US" altLang="zh-CN" b="1" dirty="0" smtClean="0">
                <a:solidFill>
                  <a:srgbClr val="FF0000"/>
                </a:solidFill>
              </a:rPr>
              <a:t>2.</a:t>
            </a:r>
            <a:r>
              <a:rPr lang="zh-CN" altLang="en-US" b="1" dirty="0" smtClean="0">
                <a:solidFill>
                  <a:srgbClr val="FF0000"/>
                </a:solidFill>
              </a:rPr>
              <a:t>能用普通话正确、流利、有感情地朗读课文，熟读成诵，在反复朗读中形成初步的语感。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r>
              <a:rPr lang="en-US" altLang="zh-CN" b="1" dirty="0" smtClean="0">
                <a:solidFill>
                  <a:srgbClr val="FF0000"/>
                </a:solidFill>
              </a:rPr>
              <a:t>3.</a:t>
            </a:r>
            <a:r>
              <a:rPr lang="zh-CN" altLang="en-US" b="1" dirty="0" smtClean="0">
                <a:solidFill>
                  <a:srgbClr val="FF0000"/>
                </a:solidFill>
              </a:rPr>
              <a:t>学习本文抓住景物特征，动静结合，情景交融的描写景物的方法，体会文章整体布局的妙处。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r>
              <a:rPr lang="en-US" altLang="zh-CN" b="1" dirty="0" smtClean="0">
                <a:solidFill>
                  <a:srgbClr val="FF0000"/>
                </a:solidFill>
              </a:rPr>
              <a:t>4.</a:t>
            </a:r>
            <a:r>
              <a:rPr lang="zh-CN" altLang="en-US" b="1" dirty="0" smtClean="0">
                <a:solidFill>
                  <a:srgbClr val="FF0000"/>
                </a:solidFill>
              </a:rPr>
              <a:t>培养热爱家乡、热爱祖国河山的思想感情</a:t>
            </a:r>
            <a:r>
              <a:rPr lang="zh-CN" altLang="en-US" b="1" dirty="0" smtClean="0">
                <a:solidFill>
                  <a:srgbClr val="FFC000"/>
                </a:solidFill>
              </a:rPr>
              <a:t>。</a:t>
            </a:r>
            <a:endParaRPr lang="en-US" altLang="zh-CN" b="1" dirty="0" smtClean="0">
              <a:solidFill>
                <a:srgbClr val="FFC000"/>
              </a:solidFill>
            </a:endParaRP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9" descr="2-1203~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142852"/>
            <a:ext cx="9144000" cy="6715148"/>
          </a:xfrm>
          <a:prstGeom prst="rect">
            <a:avLst/>
          </a:prstGeom>
          <a:solidFill>
            <a:srgbClr val="EDEDED"/>
          </a:solidFill>
          <a:ln w="88900" cap="sq">
            <a:solidFill>
              <a:srgbClr val="FFFFFF"/>
            </a:solidFill>
            <a:miter lim="800000"/>
            <a:headEnd/>
            <a:tailEnd/>
          </a:ln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 altLang="zh-CN" dirty="0" smtClean="0"/>
          </a:p>
          <a:p>
            <a:r>
              <a:rPr lang="en-US" altLang="zh-CN" sz="3600" b="1" dirty="0" smtClean="0">
                <a:solidFill>
                  <a:srgbClr val="FF0000"/>
                </a:solidFill>
              </a:rPr>
              <a:t>6.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三峡的秋天有什么特点？抓住什么景物来写？引用渔歌有什么作用？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3000372"/>
            <a:ext cx="8501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C000"/>
                </a:solidFill>
              </a:rPr>
              <a:t>抓住了有代表性的事物“猿”，还引用渔歌。</a:t>
            </a:r>
            <a:endParaRPr lang="zh-CN" altLang="en-US" sz="3600" b="1" dirty="0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2285992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C000"/>
                </a:solidFill>
              </a:rPr>
              <a:t>水枯凄寒</a:t>
            </a:r>
            <a:r>
              <a:rPr lang="en-US" altLang="zh-CN" sz="3600" b="1" dirty="0" smtClean="0">
                <a:solidFill>
                  <a:srgbClr val="FFC000"/>
                </a:solidFill>
              </a:rPr>
              <a:t>----</a:t>
            </a:r>
            <a:r>
              <a:rPr lang="zh-CN" altLang="en-US" sz="3600" b="1" dirty="0" smtClean="0">
                <a:solidFill>
                  <a:srgbClr val="FFC000"/>
                </a:solidFill>
              </a:rPr>
              <a:t>林寒涧肃</a:t>
            </a:r>
            <a:endParaRPr lang="zh-CN" altLang="en-US" sz="3600" b="1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4071942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C000"/>
                </a:solidFill>
              </a:rPr>
              <a:t>引用渔歌从侧面渲染了秋季的凄凉气氛。</a:t>
            </a:r>
            <a:endParaRPr lang="zh-CN" altLang="en-US" sz="3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 descr="astro00706042209575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 altLang="zh-CN" sz="3600" b="1" dirty="0" smtClean="0">
              <a:solidFill>
                <a:srgbClr val="FF0000"/>
              </a:solidFill>
            </a:endParaRPr>
          </a:p>
          <a:p>
            <a:endParaRPr lang="en-US" altLang="zh-CN" sz="3600" b="1" dirty="0" smtClean="0">
              <a:solidFill>
                <a:srgbClr val="FF0000"/>
              </a:solidFill>
            </a:endParaRPr>
          </a:p>
          <a:p>
            <a:r>
              <a:rPr lang="zh-CN" altLang="en-US" sz="3600" b="1" dirty="0" smtClean="0">
                <a:solidFill>
                  <a:srgbClr val="FFC000"/>
                </a:solidFill>
              </a:rPr>
              <a:t>小结</a:t>
            </a:r>
            <a:endParaRPr lang="en-US" altLang="zh-CN" sz="3600" b="1" dirty="0" smtClean="0">
              <a:solidFill>
                <a:srgbClr val="FFC000"/>
              </a:solidFill>
            </a:endParaRPr>
          </a:p>
          <a:p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2500306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C000"/>
                </a:solidFill>
              </a:rPr>
              <a:t>山</a:t>
            </a:r>
            <a:r>
              <a:rPr lang="en-US" altLang="zh-CN" sz="3600" b="1" dirty="0" smtClean="0">
                <a:solidFill>
                  <a:srgbClr val="FFC000"/>
                </a:solidFill>
              </a:rPr>
              <a:t>----</a:t>
            </a:r>
            <a:endParaRPr lang="zh-CN" altLang="en-US" sz="3600" b="1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4480" y="2500306"/>
            <a:ext cx="7429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C000"/>
                </a:solidFill>
              </a:rPr>
              <a:t>两岸连山   群峰对峙            （高峻美）</a:t>
            </a:r>
            <a:endParaRPr lang="zh-CN" altLang="en-US" sz="3600" b="1" dirty="0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3286124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C000"/>
                </a:solidFill>
              </a:rPr>
              <a:t>水</a:t>
            </a:r>
            <a:r>
              <a:rPr lang="en-US" altLang="zh-CN" sz="3600" b="1" dirty="0" smtClean="0">
                <a:solidFill>
                  <a:srgbClr val="FFC000"/>
                </a:solidFill>
              </a:rPr>
              <a:t>----</a:t>
            </a:r>
            <a:endParaRPr lang="zh-CN" altLang="en-US" sz="3600" b="1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14480" y="3357562"/>
            <a:ext cx="7429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C000"/>
                </a:solidFill>
              </a:rPr>
              <a:t>夏：大水猛涨   水流湍急   （奔放美）</a:t>
            </a:r>
            <a:endParaRPr lang="zh-CN" altLang="en-US" sz="3600" b="1" dirty="0">
              <a:solidFill>
                <a:srgbClr val="FFC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43042" y="4071942"/>
            <a:ext cx="7500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C000"/>
                </a:solidFill>
              </a:rPr>
              <a:t>春冬：素湍绿潭   清荣峻茂（清幽美）</a:t>
            </a:r>
            <a:endParaRPr lang="zh-CN" altLang="en-US" sz="3600" b="1" dirty="0">
              <a:solidFill>
                <a:srgbClr val="FFC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14480" y="4786322"/>
            <a:ext cx="7429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C000"/>
                </a:solidFill>
              </a:rPr>
              <a:t>秋：林寒涧肃   哀猿凄清    （凄婉美）</a:t>
            </a:r>
            <a:endParaRPr lang="zh-CN" altLang="en-US" sz="3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N0000066000000551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1357298"/>
            <a:ext cx="9144000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文本探究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3600" b="1" dirty="0" smtClean="0">
                <a:solidFill>
                  <a:srgbClr val="FF0000"/>
                </a:solidFill>
              </a:rPr>
              <a:t>1.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文章写三峡为什么要从山写起？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2500306"/>
            <a:ext cx="878684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C000"/>
                </a:solidFill>
              </a:rPr>
              <a:t>“峡”的意思是两山夹水的地方，有“ </a:t>
            </a:r>
            <a:r>
              <a:rPr lang="zh-CN" altLang="en-US" sz="4000" b="1" dirty="0" smtClean="0">
                <a:solidFill>
                  <a:srgbClr val="FFC000"/>
                </a:solidFill>
              </a:rPr>
              <a:t>山”才有“峡”；</a:t>
            </a:r>
            <a:endParaRPr lang="en-US" altLang="zh-CN" sz="4000" b="1" dirty="0" smtClean="0">
              <a:solidFill>
                <a:srgbClr val="FFC000"/>
              </a:solidFill>
            </a:endParaRPr>
          </a:p>
          <a:p>
            <a:r>
              <a:rPr lang="zh-CN" altLang="en-US" sz="4000" b="1" dirty="0" smtClean="0">
                <a:solidFill>
                  <a:srgbClr val="FFC000"/>
                </a:solidFill>
              </a:rPr>
              <a:t>先写山势能揭示水流迅疾的原因，又能使急流和峻岭相互映衬，形成一幅险峻壮奇的图画。</a:t>
            </a:r>
            <a:endParaRPr lang="zh-CN" altLang="en-US" sz="3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61957801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endParaRPr lang="en-US" altLang="zh-CN" sz="3600" dirty="0" smtClean="0"/>
          </a:p>
          <a:p>
            <a:endParaRPr lang="en-US" altLang="zh-CN" sz="3600" dirty="0" smtClean="0"/>
          </a:p>
          <a:p>
            <a:r>
              <a:rPr lang="en-US" altLang="zh-CN" sz="3600" b="1" dirty="0" smtClean="0">
                <a:solidFill>
                  <a:srgbClr val="FF0000"/>
                </a:solidFill>
              </a:rPr>
              <a:t>2.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写水为什么不按春夏秋冬的顺序来写？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2714620"/>
            <a:ext cx="88582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C000"/>
                </a:solidFill>
              </a:rPr>
              <a:t>写水先写夏水，后写春冬之水，最后描写三峡之秋的悲凉气氛。因为夏水最盛，最为凶猛，最有特点。</a:t>
            </a:r>
            <a:endParaRPr lang="zh-CN" altLang="en-US" sz="3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hangjiangsanxia-00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altLang="zh-CN" sz="3600" b="1" dirty="0" smtClean="0">
                <a:solidFill>
                  <a:srgbClr val="FF0000"/>
                </a:solidFill>
              </a:rPr>
              <a:t>    3.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三峡的奇观数不胜数，且瞿塘峡、巫峡、西陵峡各有不同的特点，对这些美丽的景观作者并未细加描绘，仅以寥寥数笔勾勒三峡的山势，这样写有何用意？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2214555"/>
            <a:ext cx="87154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C000"/>
                </a:solidFill>
              </a:rPr>
              <a:t>作者重点写山势，突出其“连”而“高”的特点，为下文写长江的水势和江水给两岸带来的四季景色作了铺垫。正因为山势高俊，才从使得夏季水势险恶，“沿溯阻绝”；正因为“重岩叠嶂”，才会出现“绝巘多生怪柏，悬泉瀑布，飞漱其间”的奇景</a:t>
            </a:r>
            <a:r>
              <a:rPr lang="en-US" altLang="zh-CN" sz="3200" b="1" dirty="0" smtClean="0">
                <a:solidFill>
                  <a:srgbClr val="FFC000"/>
                </a:solidFill>
              </a:rPr>
              <a:t>;</a:t>
            </a:r>
            <a:r>
              <a:rPr lang="zh-CN" altLang="en-US" sz="3200" b="1" dirty="0" smtClean="0">
                <a:solidFill>
                  <a:srgbClr val="FFC000"/>
                </a:solidFill>
              </a:rPr>
              <a:t>正因为“两岸连山，略无阙处”，且难见“曦月”，才能使人在秋日倍感“林寒涧肃”，十分凄清。由此可见，作者写三峡，重在写水。</a:t>
            </a:r>
            <a:endParaRPr lang="zh-CN" altLang="en-US" sz="32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2006111317425664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1214422"/>
            <a:ext cx="9144000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语言赏析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715016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作者描写景物，不但有形有色，而且有神有情，找出形、色、声、情的关键词语，并认真体会。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2143116"/>
            <a:ext cx="892971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C000"/>
                </a:solidFill>
              </a:rPr>
              <a:t>         写春冬的景象，以“素”“绿”绘色，以“湍”“悬”“漱”绘形。这些皆与“清荣峻茂”相照应；写秋景，则重在绘声，“长   啸”“凄异”“哀转”，渲染了肃杀的气氛。其描绘手法因时而变，因景而异，显得变化多端，摇曳生姿。而作者的情感则蕴含其中，一个“趣”字，表达作者的喜悦之情，一个“凄”字既是对猿声的描述，也是对秋景所触发的感情。</a:t>
            </a:r>
            <a:endParaRPr lang="zh-CN" altLang="en-US" sz="32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61957801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" y="1428737"/>
            <a:ext cx="9144001" cy="542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内容主旨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5286388"/>
          </a:xfrm>
        </p:spPr>
        <p:txBody>
          <a:bodyPr>
            <a:normAutofit/>
          </a:bodyPr>
          <a:lstStyle/>
          <a:p>
            <a:endParaRPr lang="en-US" altLang="zh-CN" sz="3600" b="1" dirty="0" smtClean="0">
              <a:solidFill>
                <a:srgbClr val="FFC000"/>
              </a:solidFill>
            </a:endParaRPr>
          </a:p>
          <a:p>
            <a:r>
              <a:rPr lang="zh-CN" altLang="en-US" sz="3600" b="1" dirty="0" smtClean="0">
                <a:solidFill>
                  <a:srgbClr val="FFC000"/>
                </a:solidFill>
              </a:rPr>
              <a:t>本文以凝练、生动的笔墨，描写出了三峡的雄奇险拔的景色，同时也抒发了作者对祖国大好河山的热爱之情。</a:t>
            </a:r>
            <a:endParaRPr lang="zh-CN" altLang="en-US" sz="3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5" descr="今三峡3"/>
          <p:cNvPicPr>
            <a:picLocks noGrp="1" noChangeAspect="1" noChangeArrowheads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 bwMode="auto">
          <a:xfrm>
            <a:off x="0" y="1500174"/>
            <a:ext cx="9144000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板书设计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3214686"/>
            <a:ext cx="677108" cy="135732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三峡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左大括号 7"/>
          <p:cNvSpPr/>
          <p:nvPr/>
        </p:nvSpPr>
        <p:spPr>
          <a:xfrm>
            <a:off x="1000100" y="2643182"/>
            <a:ext cx="357190" cy="1985970"/>
          </a:xfrm>
          <a:prstGeom prst="leftBrac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428728" y="1928802"/>
            <a:ext cx="164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总写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----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7488" y="2000240"/>
            <a:ext cx="2286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山高、山多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57290" y="4286256"/>
            <a:ext cx="1214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分写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左大括号 12"/>
          <p:cNvSpPr/>
          <p:nvPr/>
        </p:nvSpPr>
        <p:spPr>
          <a:xfrm>
            <a:off x="2285984" y="2857496"/>
            <a:ext cx="214314" cy="2714644"/>
          </a:xfrm>
          <a:prstGeom prst="leftBrac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28860" y="2643182"/>
            <a:ext cx="1143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夏景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28860" y="3571876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春冬景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左大括号 16"/>
          <p:cNvSpPr/>
          <p:nvPr/>
        </p:nvSpPr>
        <p:spPr>
          <a:xfrm>
            <a:off x="3786182" y="3214686"/>
            <a:ext cx="214314" cy="1500198"/>
          </a:xfrm>
          <a:prstGeom prst="leftBrac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4071934" y="2857496"/>
            <a:ext cx="1500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水清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43372" y="3857628"/>
            <a:ext cx="1214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山俊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71934" y="3357562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树荣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71934" y="4357694"/>
            <a:ext cx="1214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草茂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4" name="右大括号 23"/>
          <p:cNvSpPr/>
          <p:nvPr/>
        </p:nvSpPr>
        <p:spPr>
          <a:xfrm>
            <a:off x="5000628" y="3071810"/>
            <a:ext cx="142876" cy="1571636"/>
          </a:xfrm>
          <a:prstGeom prst="rightBrac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5143504" y="3571876"/>
            <a:ext cx="7143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趣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00298" y="5214950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秋景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8" name="左大括号 27"/>
          <p:cNvSpPr/>
          <p:nvPr/>
        </p:nvSpPr>
        <p:spPr>
          <a:xfrm>
            <a:off x="3428992" y="5072074"/>
            <a:ext cx="155448" cy="914400"/>
          </a:xfrm>
          <a:prstGeom prst="leftBrac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3571868" y="4929198"/>
            <a:ext cx="1928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高猿哀鸣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571868" y="5715016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旅人落泪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5" name="右大括号 34"/>
          <p:cNvSpPr/>
          <p:nvPr/>
        </p:nvSpPr>
        <p:spPr>
          <a:xfrm>
            <a:off x="5286380" y="5143512"/>
            <a:ext cx="155448" cy="914400"/>
          </a:xfrm>
          <a:prstGeom prst="rightBrac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TextBox 35"/>
          <p:cNvSpPr txBox="1"/>
          <p:nvPr/>
        </p:nvSpPr>
        <p:spPr>
          <a:xfrm>
            <a:off x="5429256" y="5286388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凄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8" name="右大括号 37"/>
          <p:cNvSpPr/>
          <p:nvPr/>
        </p:nvSpPr>
        <p:spPr>
          <a:xfrm>
            <a:off x="6000760" y="3357562"/>
            <a:ext cx="142876" cy="2214578"/>
          </a:xfrm>
          <a:prstGeom prst="rightBrac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TextBox 38"/>
          <p:cNvSpPr txBox="1"/>
          <p:nvPr/>
        </p:nvSpPr>
        <p:spPr>
          <a:xfrm>
            <a:off x="6143636" y="3500438"/>
            <a:ext cx="15716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奔放美</a:t>
            </a:r>
            <a:endParaRPr lang="en-US" altLang="zh-CN" sz="3200" b="1" dirty="0" smtClean="0">
              <a:solidFill>
                <a:srgbClr val="FF0000"/>
              </a:solidFill>
            </a:endParaRPr>
          </a:p>
          <a:p>
            <a:r>
              <a:rPr lang="zh-CN" altLang="en-US" sz="3200" b="1" dirty="0" smtClean="0">
                <a:solidFill>
                  <a:srgbClr val="FF0000"/>
                </a:solidFill>
              </a:rPr>
              <a:t>清幽美</a:t>
            </a:r>
            <a:endParaRPr lang="en-US" altLang="zh-CN" sz="3200" b="1" dirty="0" smtClean="0">
              <a:solidFill>
                <a:srgbClr val="FF0000"/>
              </a:solidFill>
            </a:endParaRPr>
          </a:p>
          <a:p>
            <a:r>
              <a:rPr lang="zh-CN" altLang="en-US" sz="3200" b="1" dirty="0" smtClean="0">
                <a:solidFill>
                  <a:srgbClr val="FF0000"/>
                </a:solidFill>
              </a:rPr>
              <a:t>凄婉美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3" name="右大括号 42"/>
          <p:cNvSpPr/>
          <p:nvPr/>
        </p:nvSpPr>
        <p:spPr>
          <a:xfrm>
            <a:off x="7715272" y="2571744"/>
            <a:ext cx="214314" cy="3357586"/>
          </a:xfrm>
          <a:prstGeom prst="rightBrac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7974449" y="2428868"/>
            <a:ext cx="1169551" cy="34290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热爱祖国山河</a:t>
            </a:r>
            <a:endParaRPr lang="en-US" altLang="zh-CN" sz="3200" b="1" dirty="0" smtClean="0">
              <a:solidFill>
                <a:srgbClr val="FF0000"/>
              </a:solidFill>
            </a:endParaRPr>
          </a:p>
          <a:p>
            <a:r>
              <a:rPr lang="zh-CN" altLang="en-US" sz="3200" b="1" dirty="0" smtClean="0">
                <a:solidFill>
                  <a:srgbClr val="FF0000"/>
                </a:solidFill>
              </a:rPr>
              <a:t>同情渔民疾苦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0061113174256640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600079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zh-CN" altLang="en-US" sz="14400" b="1" dirty="0" smtClean="0">
                <a:solidFill>
                  <a:srgbClr val="C00000"/>
                </a:solidFill>
              </a:rPr>
              <a:t>    朝辞白帝彩云间，千里江陵一日还。</a:t>
            </a:r>
            <a:endParaRPr lang="en-US" altLang="zh-CN" sz="144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zh-CN" altLang="en-US" sz="14400" b="1" dirty="0" smtClean="0">
                <a:solidFill>
                  <a:srgbClr val="C00000"/>
                </a:solidFill>
              </a:rPr>
              <a:t>    两岸猿声啼不住，轻舟已过万重山。</a:t>
            </a:r>
            <a:endParaRPr lang="en-US" altLang="zh-CN" sz="144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altLang="zh-CN" sz="14400" b="1" dirty="0" smtClean="0">
                <a:solidFill>
                  <a:srgbClr val="C00000"/>
                </a:solidFill>
              </a:rPr>
              <a:t>                                                        ----</a:t>
            </a:r>
            <a:r>
              <a:rPr lang="zh-CN" altLang="en-US" sz="14400" b="1" dirty="0" smtClean="0">
                <a:solidFill>
                  <a:srgbClr val="C00000"/>
                </a:solidFill>
              </a:rPr>
              <a:t>李白</a:t>
            </a:r>
            <a:endParaRPr lang="en-US" altLang="zh-CN" sz="144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zh-CN" altLang="en-US" sz="14400" b="1" dirty="0" smtClean="0">
                <a:solidFill>
                  <a:srgbClr val="C00000"/>
                </a:solidFill>
              </a:rPr>
              <a:t>    十二巫山见九峰，船头彩翠满秋空。</a:t>
            </a:r>
            <a:endParaRPr lang="en-US" altLang="zh-CN" sz="144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zh-CN" altLang="en-US" sz="14400" b="1" dirty="0" smtClean="0">
                <a:solidFill>
                  <a:srgbClr val="C00000"/>
                </a:solidFill>
              </a:rPr>
              <a:t>    朝云暮雨浑虚语，一夜猿啼月明中。</a:t>
            </a:r>
            <a:endParaRPr lang="en-US" altLang="zh-CN" sz="144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altLang="zh-CN" sz="14400" b="1" dirty="0" smtClean="0">
                <a:solidFill>
                  <a:srgbClr val="C00000"/>
                </a:solidFill>
              </a:rPr>
              <a:t>                                                        ----</a:t>
            </a:r>
            <a:r>
              <a:rPr lang="zh-CN" altLang="en-US" sz="14400" b="1" dirty="0" smtClean="0">
                <a:solidFill>
                  <a:srgbClr val="C00000"/>
                </a:solidFill>
              </a:rPr>
              <a:t>陆游</a:t>
            </a:r>
            <a:endParaRPr lang="en-US" altLang="zh-CN" sz="144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zh-CN" altLang="en-US" sz="14400" b="1" dirty="0" smtClean="0">
                <a:solidFill>
                  <a:srgbClr val="C00000"/>
                </a:solidFill>
              </a:rPr>
              <a:t>     扁舟转山曲，未至已先惊。</a:t>
            </a:r>
            <a:endParaRPr lang="en-US" altLang="zh-CN" sz="144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zh-CN" altLang="en-US" sz="14400" b="1" dirty="0" smtClean="0">
                <a:solidFill>
                  <a:srgbClr val="C00000"/>
                </a:solidFill>
              </a:rPr>
              <a:t>    白浪横江起，槎（</a:t>
            </a:r>
            <a:r>
              <a:rPr lang="en-US" altLang="zh-CN" sz="14400" b="1" dirty="0" err="1" smtClean="0">
                <a:solidFill>
                  <a:srgbClr val="C00000"/>
                </a:solidFill>
              </a:rPr>
              <a:t>chá</a:t>
            </a:r>
            <a:r>
              <a:rPr lang="zh-CN" altLang="en-US" sz="14400" b="1" dirty="0" smtClean="0">
                <a:solidFill>
                  <a:srgbClr val="C00000"/>
                </a:solidFill>
              </a:rPr>
              <a:t>）牙似雪城。</a:t>
            </a:r>
            <a:endParaRPr lang="en-US" altLang="zh-CN" sz="144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altLang="zh-CN" sz="14400" b="1" dirty="0" smtClean="0">
                <a:solidFill>
                  <a:srgbClr val="C00000"/>
                </a:solidFill>
              </a:rPr>
              <a:t>                                                        ----</a:t>
            </a:r>
            <a:r>
              <a:rPr lang="zh-CN" altLang="en-US" sz="14400" b="1" dirty="0" smtClean="0">
                <a:solidFill>
                  <a:srgbClr val="C00000"/>
                </a:solidFill>
              </a:rPr>
              <a:t>苏轼</a:t>
            </a:r>
            <a:endParaRPr lang="en-US" altLang="zh-CN" sz="144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altLang="zh-CN" sz="14400" b="1" dirty="0" smtClean="0">
                <a:solidFill>
                  <a:srgbClr val="C00000"/>
                </a:solidFill>
              </a:rPr>
              <a:t>     </a:t>
            </a:r>
            <a:r>
              <a:rPr lang="zh-CN" altLang="en-US" sz="14400" b="1" dirty="0" smtClean="0">
                <a:solidFill>
                  <a:srgbClr val="C00000"/>
                </a:solidFill>
              </a:rPr>
              <a:t>峡尽天开朝日出，山平水阔大城浮</a:t>
            </a:r>
            <a:endParaRPr lang="en-US" altLang="zh-CN" sz="144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altLang="zh-CN" sz="14400" b="1" dirty="0" smtClean="0">
                <a:solidFill>
                  <a:srgbClr val="C00000"/>
                </a:solidFill>
              </a:rPr>
              <a:t>                                                        ----</a:t>
            </a:r>
            <a:r>
              <a:rPr lang="zh-CN" altLang="en-US" sz="14400" b="1" dirty="0" smtClean="0">
                <a:solidFill>
                  <a:srgbClr val="C00000"/>
                </a:solidFill>
              </a:rPr>
              <a:t>郭沫若</a:t>
            </a:r>
            <a:endParaRPr lang="en-US" altLang="zh-CN" sz="144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altLang="zh-CN" dirty="0" smtClean="0"/>
          </a:p>
          <a:p>
            <a:pPr marL="514350" indent="-514350">
              <a:buNone/>
            </a:pPr>
            <a:r>
              <a:rPr lang="en-US" altLang="zh-CN" dirty="0" smtClean="0"/>
              <a:t>                                                                                                                              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9" descr="2-1203~1"/>
          <p:cNvPicPr>
            <a:picLocks noChangeAspect="1" noChangeArrowheads="1"/>
          </p:cNvPicPr>
          <p:nvPr/>
        </p:nvPicPr>
        <p:blipFill>
          <a:blip r:embed="rId1">
            <a:lum bright="54000" contrast="-40000"/>
          </a:blip>
          <a:srcRect/>
          <a:stretch>
            <a:fillRect/>
          </a:stretch>
        </p:blipFill>
        <p:spPr bwMode="auto">
          <a:xfrm>
            <a:off x="0" y="1214422"/>
            <a:ext cx="9144000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0" y="0"/>
            <a:ext cx="4191000" cy="1143000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zh-CN" altLang="en-US" dirty="0" smtClean="0">
                <a:solidFill>
                  <a:schemeClr val="tx1"/>
                </a:solidFill>
                <a:latin typeface="+mj-ea"/>
                <a:cs typeface="宋体" panose="02010600030101010101" pitchFamily="2" charset="-122"/>
                <a:sym typeface="Arial" panose="020B0604020202020204" pitchFamily="34" charset="0"/>
              </a:rPr>
              <a:t>生字注音</a:t>
            </a:r>
            <a:endParaRPr lang="zh-CN" altLang="en-US" dirty="0" smtClean="0">
              <a:solidFill>
                <a:schemeClr val="tx1"/>
              </a:solidFill>
              <a:latin typeface="+mj-ea"/>
              <a:cs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357298"/>
            <a:ext cx="8763000" cy="5051440"/>
          </a:xfrm>
          <a:noFill/>
        </p:spPr>
        <p:txBody>
          <a:bodyPr>
            <a:normAutofit/>
          </a:bodyPr>
          <a:lstStyle/>
          <a:p>
            <a:pPr marL="0" indent="0" algn="just">
              <a:lnSpc>
                <a:spcPct val="130000"/>
              </a:lnSpc>
              <a:spcBef>
                <a:spcPct val="60000"/>
              </a:spcBef>
              <a:buNone/>
            </a:pPr>
            <a:r>
              <a:rPr lang="zh-CN" altLang="en-US" sz="4400" b="1" dirty="0" smtClean="0">
                <a:solidFill>
                  <a:srgbClr val="FF0000"/>
                </a:solidFill>
                <a:sym typeface="Arial" panose="020B0604020202020204" pitchFamily="34" charset="0"/>
              </a:rPr>
              <a:t>阙</a:t>
            </a:r>
            <a:r>
              <a:rPr lang="zh-CN" altLang="en-US" sz="4400" b="1" dirty="0" smtClean="0">
                <a:sym typeface="Arial" panose="020B0604020202020204" pitchFamily="34" charset="0"/>
              </a:rPr>
              <a:t>处          </a:t>
            </a:r>
            <a:r>
              <a:rPr lang="zh-CN" altLang="en-US" sz="4400" b="1" dirty="0" smtClean="0">
                <a:solidFill>
                  <a:srgbClr val="FF0000"/>
                </a:solidFill>
                <a:sym typeface="Arial" panose="020B0604020202020204" pitchFamily="34" charset="0"/>
              </a:rPr>
              <a:t>襄</a:t>
            </a:r>
            <a:r>
              <a:rPr lang="zh-CN" altLang="en-US" sz="4400" b="1" dirty="0" smtClean="0">
                <a:sym typeface="Arial" panose="020B0604020202020204" pitchFamily="34" charset="0"/>
              </a:rPr>
              <a:t>陵　         飞</a:t>
            </a:r>
            <a:r>
              <a:rPr lang="zh-CN" altLang="en-US" sz="4400" b="1" dirty="0" smtClean="0">
                <a:solidFill>
                  <a:srgbClr val="FF0000"/>
                </a:solidFill>
                <a:sym typeface="Arial" panose="020B0604020202020204" pitchFamily="34" charset="0"/>
              </a:rPr>
              <a:t>漱</a:t>
            </a:r>
            <a:endParaRPr lang="en-US" altLang="zh-CN" sz="4400" b="1" dirty="0" smtClean="0">
              <a:sym typeface="Arial" panose="020B0604020202020204" pitchFamily="34" charset="0"/>
            </a:endParaRPr>
          </a:p>
          <a:p>
            <a:pPr marL="0" indent="0" algn="just" eaLnBrk="1" hangingPunct="1">
              <a:lnSpc>
                <a:spcPct val="130000"/>
              </a:lnSpc>
              <a:spcBef>
                <a:spcPct val="60000"/>
              </a:spcBef>
              <a:buFontTx/>
              <a:buNone/>
            </a:pPr>
            <a:r>
              <a:rPr lang="zh-CN" altLang="en-US" sz="4400" b="1" dirty="0" smtClean="0">
                <a:solidFill>
                  <a:srgbClr val="FF0000"/>
                </a:solidFill>
                <a:sym typeface="Arial" panose="020B0604020202020204" pitchFamily="34" charset="0"/>
              </a:rPr>
              <a:t>曦</a:t>
            </a:r>
            <a:r>
              <a:rPr lang="zh-CN" altLang="en-US" sz="4400" b="1" dirty="0" smtClean="0">
                <a:sym typeface="Arial" panose="020B0604020202020204" pitchFamily="34" charset="0"/>
              </a:rPr>
              <a:t>月       </a:t>
            </a:r>
            <a:r>
              <a:rPr lang="zh-CN" altLang="en-US" sz="4400" b="1" dirty="0" smtClean="0">
                <a:solidFill>
                  <a:srgbClr val="FF0000"/>
                </a:solidFill>
                <a:sym typeface="Arial" panose="020B0604020202020204" pitchFamily="34" charset="0"/>
              </a:rPr>
              <a:t>御</a:t>
            </a:r>
            <a:r>
              <a:rPr lang="zh-CN" altLang="en-US" sz="4400" b="1" dirty="0" smtClean="0">
                <a:sym typeface="Arial" panose="020B0604020202020204" pitchFamily="34" charset="0"/>
              </a:rPr>
              <a:t> 风      沿</a:t>
            </a:r>
            <a:r>
              <a:rPr lang="zh-CN" altLang="en-US" sz="4400" b="1" dirty="0" smtClean="0">
                <a:solidFill>
                  <a:srgbClr val="FF0000"/>
                </a:solidFill>
                <a:sym typeface="Arial" panose="020B0604020202020204" pitchFamily="34" charset="0"/>
              </a:rPr>
              <a:t>溯</a:t>
            </a:r>
            <a:r>
              <a:rPr lang="zh-CN" altLang="en-US" sz="4400" b="1" dirty="0" smtClean="0">
                <a:sym typeface="Arial" panose="020B0604020202020204" pitchFamily="34" charset="0"/>
              </a:rPr>
              <a:t>      素</a:t>
            </a:r>
            <a:r>
              <a:rPr lang="zh-CN" altLang="en-US" sz="4400" b="1" dirty="0" smtClean="0">
                <a:solidFill>
                  <a:srgbClr val="FF0000"/>
                </a:solidFill>
                <a:sym typeface="Arial" panose="020B0604020202020204" pitchFamily="34" charset="0"/>
              </a:rPr>
              <a:t>湍</a:t>
            </a:r>
            <a:r>
              <a:rPr lang="zh-CN" altLang="en-US" sz="4400" b="1" dirty="0" smtClean="0">
                <a:sym typeface="Arial" panose="020B0604020202020204" pitchFamily="34" charset="0"/>
              </a:rPr>
              <a:t>        </a:t>
            </a:r>
            <a:endParaRPr lang="en-US" altLang="zh-CN" sz="4400" b="1" dirty="0" smtClean="0">
              <a:sym typeface="Arial" panose="020B0604020202020204" pitchFamily="34" charset="0"/>
            </a:endParaRPr>
          </a:p>
          <a:p>
            <a:pPr marL="0" indent="0" algn="just">
              <a:lnSpc>
                <a:spcPct val="130000"/>
              </a:lnSpc>
              <a:spcBef>
                <a:spcPct val="60000"/>
              </a:spcBef>
              <a:buNone/>
            </a:pPr>
            <a:r>
              <a:rPr lang="zh-CN" altLang="en-US" sz="4400" b="1" dirty="0" smtClean="0">
                <a:sym typeface="Arial" panose="020B0604020202020204" pitchFamily="34" charset="0"/>
              </a:rPr>
              <a:t>绝</a:t>
            </a:r>
            <a:r>
              <a:rPr lang="zh-CN" altLang="en-US" sz="4400" b="1" dirty="0" smtClean="0">
                <a:solidFill>
                  <a:srgbClr val="FF0000"/>
                </a:solidFill>
                <a:sym typeface="Arial" panose="020B0604020202020204" pitchFamily="34" charset="0"/>
              </a:rPr>
              <a:t>             属</a:t>
            </a:r>
            <a:r>
              <a:rPr lang="zh-CN" altLang="en-US" sz="4400" b="1" dirty="0" smtClean="0">
                <a:sym typeface="Arial" panose="020B0604020202020204" pitchFamily="34" charset="0"/>
              </a:rPr>
              <a:t>引        </a:t>
            </a:r>
            <a:r>
              <a:rPr lang="zh-CN" altLang="en-US" sz="4400" b="1" dirty="0" smtClean="0">
                <a:solidFill>
                  <a:srgbClr val="FF0000"/>
                </a:solidFill>
                <a:sym typeface="Arial" panose="020B0604020202020204" pitchFamily="34" charset="0"/>
              </a:rPr>
              <a:t>涧</a:t>
            </a:r>
            <a:r>
              <a:rPr lang="zh-CN" altLang="en-US" sz="4400" b="1" dirty="0" smtClean="0">
                <a:sym typeface="Arial" panose="020B0604020202020204" pitchFamily="34" charset="0"/>
              </a:rPr>
              <a:t>   　长</a:t>
            </a:r>
            <a:r>
              <a:rPr lang="zh-CN" altLang="en-US" sz="4400" b="1" dirty="0" smtClean="0">
                <a:solidFill>
                  <a:srgbClr val="FF0000"/>
                </a:solidFill>
                <a:sym typeface="Arial" panose="020B0604020202020204" pitchFamily="34" charset="0"/>
              </a:rPr>
              <a:t>啸</a:t>
            </a:r>
            <a:endParaRPr lang="en-US" altLang="zh-CN" sz="4400" b="1" dirty="0" smtClean="0">
              <a:sym typeface="Arial" panose="020B0604020202020204" pitchFamily="34" charset="0"/>
            </a:endParaRPr>
          </a:p>
          <a:p>
            <a:pPr marL="0" indent="0" algn="just" eaLnBrk="1" hangingPunct="1">
              <a:lnSpc>
                <a:spcPct val="130000"/>
              </a:lnSpc>
              <a:spcBef>
                <a:spcPct val="60000"/>
              </a:spcBef>
              <a:buFontTx/>
              <a:buNone/>
            </a:pPr>
            <a:r>
              <a:rPr lang="zh-CN" altLang="en-US" sz="4400" b="1" dirty="0" smtClean="0">
                <a:sym typeface="Arial" panose="020B0604020202020204" pitchFamily="34" charset="0"/>
              </a:rPr>
              <a:t>重岩叠</a:t>
            </a:r>
            <a:r>
              <a:rPr lang="zh-CN" altLang="en-US" sz="4400" b="1" dirty="0" smtClean="0">
                <a:solidFill>
                  <a:srgbClr val="FF0000"/>
                </a:solidFill>
                <a:sym typeface="Arial" panose="020B0604020202020204" pitchFamily="34" charset="0"/>
              </a:rPr>
              <a:t>嶂</a:t>
            </a:r>
            <a:endParaRPr lang="zh-CN" altLang="en-US" sz="4400" dirty="0" smtClean="0">
              <a:sym typeface="Arial" panose="020B0604020202020204" pitchFamily="34" charset="0"/>
            </a:endParaRPr>
          </a:p>
        </p:txBody>
      </p:sp>
      <p:sp>
        <p:nvSpPr>
          <p:cNvPr id="20485" name="Text Box 4"/>
          <p:cNvSpPr>
            <a:spLocks noChangeArrowheads="1"/>
          </p:cNvSpPr>
          <p:nvPr/>
        </p:nvSpPr>
        <p:spPr bwMode="auto">
          <a:xfrm>
            <a:off x="1571604" y="1500174"/>
            <a:ext cx="11430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4000" dirty="0" err="1">
                <a:solidFill>
                  <a:srgbClr val="99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quē</a:t>
            </a:r>
            <a:endParaRPr lang="en-US" altLang="zh-CN" sz="4000" dirty="0">
              <a:solidFill>
                <a:srgbClr val="99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20486" name="Text Box 5"/>
          <p:cNvSpPr>
            <a:spLocks noChangeArrowheads="1"/>
          </p:cNvSpPr>
          <p:nvPr/>
        </p:nvSpPr>
        <p:spPr bwMode="auto">
          <a:xfrm>
            <a:off x="2714612" y="5357826"/>
            <a:ext cx="16002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4000" dirty="0" err="1">
                <a:solidFill>
                  <a:srgbClr val="99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zhàng</a:t>
            </a:r>
            <a:endParaRPr lang="en-US" altLang="zh-CN" sz="4000" dirty="0">
              <a:solidFill>
                <a:srgbClr val="99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20487" name="Text Box 6"/>
          <p:cNvSpPr>
            <a:spLocks noChangeArrowheads="1"/>
          </p:cNvSpPr>
          <p:nvPr/>
        </p:nvSpPr>
        <p:spPr bwMode="auto">
          <a:xfrm>
            <a:off x="1571604" y="2786058"/>
            <a:ext cx="9144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4000" dirty="0" err="1">
                <a:solidFill>
                  <a:srgbClr val="99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xī</a:t>
            </a:r>
            <a:endParaRPr lang="en-US" altLang="zh-CN" sz="4000" dirty="0">
              <a:solidFill>
                <a:srgbClr val="99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20488" name="Text Box 7"/>
          <p:cNvSpPr>
            <a:spLocks noChangeArrowheads="1"/>
          </p:cNvSpPr>
          <p:nvPr/>
        </p:nvSpPr>
        <p:spPr bwMode="auto">
          <a:xfrm>
            <a:off x="3929058" y="1500174"/>
            <a:ext cx="13716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4000" dirty="0" err="1">
                <a:solidFill>
                  <a:srgbClr val="99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xiāng</a:t>
            </a:r>
            <a:endParaRPr lang="en-US" altLang="zh-CN" sz="4000" dirty="0">
              <a:solidFill>
                <a:srgbClr val="99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20489" name="Text Box 8"/>
          <p:cNvSpPr>
            <a:spLocks noChangeArrowheads="1"/>
          </p:cNvSpPr>
          <p:nvPr/>
        </p:nvSpPr>
        <p:spPr bwMode="auto">
          <a:xfrm>
            <a:off x="5500694" y="2786058"/>
            <a:ext cx="8382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4000" dirty="0" err="1">
                <a:solidFill>
                  <a:srgbClr val="99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sù</a:t>
            </a:r>
            <a:endParaRPr lang="en-US" altLang="zh-CN" sz="4000" dirty="0">
              <a:solidFill>
                <a:srgbClr val="99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20490" name="Text Box 9"/>
          <p:cNvSpPr>
            <a:spLocks noChangeArrowheads="1"/>
          </p:cNvSpPr>
          <p:nvPr/>
        </p:nvSpPr>
        <p:spPr bwMode="auto">
          <a:xfrm>
            <a:off x="7429520" y="2786058"/>
            <a:ext cx="11430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4000" dirty="0" err="1">
                <a:solidFill>
                  <a:srgbClr val="99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tuān</a:t>
            </a:r>
            <a:endParaRPr lang="en-US" altLang="zh-CN" sz="4000" dirty="0">
              <a:solidFill>
                <a:srgbClr val="99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20491" name="Text Box 10"/>
          <p:cNvSpPr>
            <a:spLocks noChangeArrowheads="1"/>
          </p:cNvSpPr>
          <p:nvPr/>
        </p:nvSpPr>
        <p:spPr bwMode="auto">
          <a:xfrm>
            <a:off x="1571604" y="4071943"/>
            <a:ext cx="928694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4000" dirty="0" err="1">
                <a:solidFill>
                  <a:srgbClr val="99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yǎn</a:t>
            </a:r>
            <a:endParaRPr lang="en-US" altLang="zh-CN" sz="4000" dirty="0">
              <a:solidFill>
                <a:srgbClr val="99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20492" name="Text Box 11"/>
          <p:cNvSpPr>
            <a:spLocks noChangeArrowheads="1"/>
          </p:cNvSpPr>
          <p:nvPr/>
        </p:nvSpPr>
        <p:spPr bwMode="auto">
          <a:xfrm>
            <a:off x="7429520" y="4000504"/>
            <a:ext cx="1071570" cy="7143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4000" dirty="0" err="1">
                <a:solidFill>
                  <a:srgbClr val="99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xiào</a:t>
            </a:r>
            <a:endParaRPr lang="en-US" altLang="zh-CN" sz="4000" dirty="0">
              <a:solidFill>
                <a:srgbClr val="99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20493" name="Text Box 12"/>
          <p:cNvSpPr>
            <a:spLocks noChangeArrowheads="1"/>
          </p:cNvSpPr>
          <p:nvPr/>
        </p:nvSpPr>
        <p:spPr bwMode="auto">
          <a:xfrm>
            <a:off x="3714744" y="4071942"/>
            <a:ext cx="1000132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4000" dirty="0" err="1">
                <a:solidFill>
                  <a:srgbClr val="99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zhǔ</a:t>
            </a:r>
            <a:endParaRPr lang="en-US" altLang="zh-CN" sz="4000" dirty="0">
              <a:solidFill>
                <a:srgbClr val="99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20494" name="Text Box 13"/>
          <p:cNvSpPr>
            <a:spLocks noChangeArrowheads="1"/>
          </p:cNvSpPr>
          <p:nvPr/>
        </p:nvSpPr>
        <p:spPr bwMode="auto">
          <a:xfrm>
            <a:off x="5214942" y="4000504"/>
            <a:ext cx="1143000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4000" dirty="0" err="1">
                <a:solidFill>
                  <a:srgbClr val="99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jiàn</a:t>
            </a:r>
            <a:endParaRPr lang="en-US" altLang="zh-CN" sz="4000" dirty="0">
              <a:solidFill>
                <a:srgbClr val="99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20495" name="Text Box 14"/>
          <p:cNvSpPr>
            <a:spLocks noChangeArrowheads="1"/>
          </p:cNvSpPr>
          <p:nvPr/>
        </p:nvSpPr>
        <p:spPr bwMode="auto">
          <a:xfrm>
            <a:off x="3786182" y="2786058"/>
            <a:ext cx="857256" cy="714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4000" dirty="0" err="1">
                <a:solidFill>
                  <a:srgbClr val="99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yù</a:t>
            </a:r>
            <a:endParaRPr lang="en-US" altLang="zh-CN" sz="4000" dirty="0">
              <a:solidFill>
                <a:srgbClr val="99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20496" name="Text Box 15"/>
          <p:cNvSpPr>
            <a:spLocks noChangeArrowheads="1"/>
          </p:cNvSpPr>
          <p:nvPr/>
        </p:nvSpPr>
        <p:spPr bwMode="auto">
          <a:xfrm>
            <a:off x="6096000" y="4343400"/>
            <a:ext cx="144780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4000">
                <a:solidFill>
                  <a:srgbClr val="99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 </a:t>
            </a:r>
            <a:endParaRPr lang="zh-CN" altLang="en-US"/>
          </a:p>
        </p:txBody>
      </p:sp>
      <p:sp>
        <p:nvSpPr>
          <p:cNvPr id="20497" name="Text Box 16"/>
          <p:cNvSpPr>
            <a:spLocks noChangeArrowheads="1"/>
          </p:cNvSpPr>
          <p:nvPr/>
        </p:nvSpPr>
        <p:spPr bwMode="auto">
          <a:xfrm>
            <a:off x="6929454" y="1500174"/>
            <a:ext cx="1143008" cy="714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4000" dirty="0" err="1">
                <a:solidFill>
                  <a:srgbClr val="99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shù</a:t>
            </a:r>
            <a:r>
              <a:rPr lang="en-US" altLang="zh-CN" dirty="0">
                <a:solidFill>
                  <a:srgbClr val="000000"/>
                </a:solidFill>
                <a:sym typeface="Arial" panose="020B0604020202020204" pitchFamily="34" charset="0"/>
              </a:rPr>
              <a:t> </a:t>
            </a:r>
            <a:endParaRPr lang="zh-CN" altLang="en-US" dirty="0"/>
          </a:p>
        </p:txBody>
      </p:sp>
      <p:grpSp>
        <p:nvGrpSpPr>
          <p:cNvPr id="2" name="Group 3"/>
          <p:cNvGrpSpPr/>
          <p:nvPr/>
        </p:nvGrpSpPr>
        <p:grpSpPr bwMode="auto">
          <a:xfrm>
            <a:off x="1071538" y="4214818"/>
            <a:ext cx="457200" cy="457200"/>
            <a:chOff x="0" y="0"/>
            <a:chExt cx="320" cy="336"/>
          </a:xfrm>
        </p:grpSpPr>
        <p:sp>
          <p:nvSpPr>
            <p:cNvPr id="13331" name="WordArt 4"/>
            <p:cNvSpPr>
              <a:spLocks noChangeArrowheads="1" noChangeShapeType="1" noTextEdit="1"/>
            </p:cNvSpPr>
            <p:nvPr/>
          </p:nvSpPr>
          <p:spPr bwMode="auto">
            <a:xfrm>
              <a:off x="0" y="56"/>
              <a:ext cx="75" cy="21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3600" kern="10" dirty="0">
                  <a:ln w="12700">
                    <a:solidFill>
                      <a:srgbClr val="FF0000"/>
                    </a:solidFill>
                    <a:bevel/>
                  </a:ln>
                  <a:solidFill>
                    <a:srgbClr val="FFC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山</a:t>
              </a:r>
              <a:endParaRPr lang="zh-CN" altLang="en-US" sz="3600" kern="10" dirty="0">
                <a:ln w="12700">
                  <a:solidFill>
                    <a:srgbClr val="FF0000"/>
                  </a:solidFill>
                  <a:bevel/>
                </a:ln>
                <a:solidFill>
                  <a:srgbClr val="FFC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3332" name="WordArt 5"/>
            <p:cNvSpPr>
              <a:spLocks noChangeArrowheads="1" noChangeShapeType="1" noTextEdit="1"/>
            </p:cNvSpPr>
            <p:nvPr/>
          </p:nvSpPr>
          <p:spPr bwMode="auto">
            <a:xfrm>
              <a:off x="96" y="0"/>
              <a:ext cx="224" cy="3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3600" kern="10" dirty="0">
                  <a:ln w="12700">
                    <a:solidFill>
                      <a:srgbClr val="FF0000"/>
                    </a:solidFill>
                    <a:bevel/>
                  </a:ln>
                  <a:solidFill>
                    <a:srgbClr val="FF33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献</a:t>
              </a:r>
              <a:endParaRPr lang="zh-CN" altLang="en-US" sz="3600" kern="10" dirty="0">
                <a:ln w="12700">
                  <a:solidFill>
                    <a:srgbClr val="FF0000"/>
                  </a:solidFill>
                  <a:bevel/>
                </a:ln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bldLvl="0" autoUpdateAnimBg="0"/>
      <p:bldP spid="20486" grpId="0" bldLvl="0" autoUpdateAnimBg="0"/>
      <p:bldP spid="20487" grpId="0" bldLvl="0" autoUpdateAnimBg="0"/>
      <p:bldP spid="20488" grpId="0" bldLvl="0" autoUpdateAnimBg="0"/>
      <p:bldP spid="20489" grpId="0" bldLvl="0" autoUpdateAnimBg="0"/>
      <p:bldP spid="20490" grpId="0" bldLvl="0" autoUpdateAnimBg="0"/>
      <p:bldP spid="20491" grpId="0" bldLvl="0" autoUpdateAnimBg="0"/>
      <p:bldP spid="20492" grpId="0"/>
      <p:bldP spid="20493" grpId="0"/>
      <p:bldP spid="20494" grpId="0"/>
      <p:bldP spid="20495" grpId="0" bldLvl="0" autoUpdateAnimBg="0"/>
      <p:bldP spid="2049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 descr="changjiangsanxia-00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500174"/>
            <a:ext cx="9144000" cy="5357826"/>
          </a:xfrm>
          <a:prstGeom prst="rect">
            <a:avLst/>
          </a:prstGeom>
          <a:solidFill>
            <a:schemeClr val="lt1"/>
          </a:solidFill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朗读课文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571611"/>
            <a:ext cx="9144000" cy="528638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en-US" b="1" dirty="0" smtClean="0"/>
              <a:t>    </a:t>
            </a:r>
            <a:r>
              <a:rPr lang="zh-CN" altLang="en-US" b="1" dirty="0" smtClean="0">
                <a:solidFill>
                  <a:srgbClr val="FFFF00"/>
                </a:solidFill>
              </a:rPr>
              <a:t>自三峡七百里中，两岸连山，略无阙处。重岩叠嶂，隐天</a:t>
            </a:r>
            <a:r>
              <a:rPr lang="en-US" altLang="zh-CN" b="1" i="1" dirty="0" smtClean="0">
                <a:solidFill>
                  <a:srgbClr val="FF0000"/>
                </a:solidFill>
              </a:rPr>
              <a:t> </a:t>
            </a:r>
            <a:r>
              <a:rPr lang="zh-CN" altLang="en-US" b="1" dirty="0" smtClean="0">
                <a:solidFill>
                  <a:srgbClr val="FFFF00"/>
                </a:solidFill>
              </a:rPr>
              <a:t>蔽日，自非亭午夜分，不见曦月。</a:t>
            </a:r>
            <a:endParaRPr lang="en-US" altLang="zh-CN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zh-CN" altLang="en-US" b="1" dirty="0" smtClean="0">
                <a:solidFill>
                  <a:srgbClr val="FFFF00"/>
                </a:solidFill>
              </a:rPr>
              <a:t>    至于夏水襄陵，沿溯阻绝。或王命急宣，有时朝发白帝，暮到江陵，其间千二百里，虽乘奔御风，不以疾也。</a:t>
            </a:r>
            <a:endParaRPr lang="en-US" altLang="zh-CN" b="1" dirty="0" smtClean="0">
              <a:solidFill>
                <a:srgbClr val="FFFF00"/>
              </a:solidFill>
            </a:endParaRPr>
          </a:p>
          <a:p>
            <a:r>
              <a:rPr lang="zh-CN" altLang="en-US" b="1" dirty="0" smtClean="0">
                <a:solidFill>
                  <a:srgbClr val="FFFF00"/>
                </a:solidFill>
              </a:rPr>
              <a:t>春冬之时，则素湍绿潭，回清倒影，绝巘多生怪柏，悬泉瀑布，飞漱其间，清荣峻茂，良多趣味。</a:t>
            </a:r>
            <a:endParaRPr lang="en-US" altLang="zh-CN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zh-CN" altLang="en-US" b="1" dirty="0" smtClean="0">
                <a:solidFill>
                  <a:srgbClr val="FFFF00"/>
                </a:solidFill>
              </a:rPr>
              <a:t>    每至晴初霜旦，林寒涧肃，常有高猿长啸，属引凄异，空谷传响，哀转久绝。故渔者歌曰：“巴东三峡巫峡长，猿鸣三声泪沾裳。”</a:t>
            </a:r>
            <a:endParaRPr lang="zh-CN" altLang="en-US" b="1" dirty="0">
              <a:solidFill>
                <a:srgbClr val="FFFF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714348" y="1643050"/>
            <a:ext cx="3571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i="1" dirty="0" smtClean="0">
                <a:solidFill>
                  <a:srgbClr val="FF0000"/>
                </a:solidFill>
              </a:rPr>
              <a:t>/</a:t>
            </a:r>
            <a:endParaRPr lang="zh-CN" altLang="en-US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29124" y="16430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/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388" y="17144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/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29652" y="16430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/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28794" y="214311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/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71538" y="27860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/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43570" y="27860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/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429652" y="27860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/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00496" y="27860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/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14876" y="3214686"/>
            <a:ext cx="369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/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715272" y="4286256"/>
            <a:ext cx="142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/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15206" y="32146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/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28794" y="47863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/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29322" y="47863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/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28794" y="535782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/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71538" y="535782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/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929586" y="48577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/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928794" y="27146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/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71934" y="214311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/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14348" y="321468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/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14612" y="3214686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/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500430" y="42862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/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572132" y="4286256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/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71538" y="42862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/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786050" y="42862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/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000496" y="47863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/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643570" y="47863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/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429388" y="4786322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/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000496" y="5357826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/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072198" y="5357826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/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858280" y="54292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/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357422" y="592933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/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357686" y="58578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/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72198" y="5857892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/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571604" y="6357958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/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786314" y="62865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i="1" dirty="0" smtClean="0">
                <a:solidFill>
                  <a:srgbClr val="FF0000"/>
                </a:solidFill>
              </a:rPr>
              <a:t>/</a:t>
            </a:r>
            <a:endParaRPr lang="zh-CN" altLang="en-US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《三峡》郦道元 视频朗诵-国语流畅 [DIVX 高质量和大小]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-172527" y="0"/>
            <a:ext cx="9316527" cy="6858000"/>
          </a:xfrm>
          <a:prstGeom prst="rect">
            <a:avLst/>
          </a:prstGeom>
          <a:solidFill>
            <a:schemeClr val="lt1"/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changjiangsanxia-01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643049"/>
            <a:ext cx="9144000" cy="5214951"/>
          </a:xfrm>
          <a:prstGeom prst="rect">
            <a:avLst/>
          </a:prstGeom>
          <a:solidFill>
            <a:schemeClr val="lt1"/>
          </a:solidFill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71612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词语解释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714488"/>
            <a:ext cx="9144000" cy="4572032"/>
          </a:xfrm>
        </p:spPr>
        <p:txBody>
          <a:bodyPr>
            <a:normAutofit lnSpcReduction="10000"/>
          </a:bodyPr>
          <a:lstStyle/>
          <a:p>
            <a:r>
              <a:rPr lang="en-US" altLang="zh-CN" sz="3600" b="1" dirty="0" smtClean="0">
                <a:solidFill>
                  <a:srgbClr val="FFC000"/>
                </a:solidFill>
              </a:rPr>
              <a:t>1.</a:t>
            </a:r>
            <a:r>
              <a:rPr lang="zh-CN" altLang="en-US" sz="3600" b="1" dirty="0" smtClean="0">
                <a:solidFill>
                  <a:srgbClr val="FFC000"/>
                </a:solidFill>
              </a:rPr>
              <a:t>四字词语</a:t>
            </a:r>
            <a:endParaRPr lang="en-US" altLang="zh-CN" sz="3600" b="1" dirty="0" smtClean="0">
              <a:solidFill>
                <a:srgbClr val="FFC000"/>
              </a:solidFill>
            </a:endParaRPr>
          </a:p>
          <a:p>
            <a:r>
              <a:rPr lang="zh-CN" altLang="en-US" sz="3600" b="1" dirty="0" smtClean="0">
                <a:solidFill>
                  <a:srgbClr val="FF0000"/>
                </a:solidFill>
              </a:rPr>
              <a:t>略无阙处：全然没有中断的地方。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r>
              <a:rPr lang="zh-CN" altLang="en-US" sz="3600" b="1" dirty="0" smtClean="0">
                <a:solidFill>
                  <a:srgbClr val="FF0000"/>
                </a:solidFill>
              </a:rPr>
              <a:t>重岩叠嶂：重重的悬崖，层层的峭壁。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r>
              <a:rPr lang="zh-CN" altLang="en-US" sz="3600" b="1" dirty="0" smtClean="0">
                <a:solidFill>
                  <a:srgbClr val="FF0000"/>
                </a:solidFill>
              </a:rPr>
              <a:t>夏水襄陵：夏天江水漫上山陵。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r>
              <a:rPr lang="zh-CN" altLang="en-US" sz="3600" b="1" dirty="0" smtClean="0">
                <a:solidFill>
                  <a:srgbClr val="FF0000"/>
                </a:solidFill>
              </a:rPr>
              <a:t>沿溯阻绝：上行下行的航路都被阻断。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r>
              <a:rPr lang="zh-CN" altLang="en-US" sz="3600" b="1" dirty="0" smtClean="0">
                <a:solidFill>
                  <a:srgbClr val="FF0000"/>
                </a:solidFill>
              </a:rPr>
              <a:t>乘奔御风：骑上快马，驾着疾风。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r>
              <a:rPr lang="zh-CN" altLang="en-US" sz="3600" b="1" dirty="0" smtClean="0">
                <a:solidFill>
                  <a:srgbClr val="FF0000"/>
                </a:solidFill>
              </a:rPr>
              <a:t>素湍绿潭：雪白的急流，碧绿的潭水。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changjiangsanxia-01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</a:rPr>
              <a:t>清荣峻茂：水清，树荣，山高，草茂。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r>
              <a:rPr lang="zh-CN" altLang="en-US" sz="3600" b="1" dirty="0" smtClean="0">
                <a:solidFill>
                  <a:srgbClr val="FF0000"/>
                </a:solidFill>
              </a:rPr>
              <a:t>晴初霜旦：初晴的日子或结霜的早晨。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r>
              <a:rPr lang="zh-CN" altLang="en-US" sz="3600" b="1" dirty="0" smtClean="0">
                <a:solidFill>
                  <a:srgbClr val="FF0000"/>
                </a:solidFill>
              </a:rPr>
              <a:t>林寒涧肃：树林和山涧一片清凉肃静。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r>
              <a:rPr lang="zh-CN" altLang="en-US" sz="3600" b="1" dirty="0" smtClean="0">
                <a:solidFill>
                  <a:srgbClr val="FF0000"/>
                </a:solidFill>
              </a:rPr>
              <a:t>属引凄异：声音持续不断，异常凄凉。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r>
              <a:rPr lang="zh-CN" altLang="en-US" sz="3600" b="1" dirty="0" smtClean="0">
                <a:solidFill>
                  <a:srgbClr val="FF0000"/>
                </a:solidFill>
              </a:rPr>
              <a:t>哀转久绝：悲哀婉转，很久才消失。</a:t>
            </a:r>
            <a:endParaRPr lang="zh-CN" altLang="en-US" sz="3600" b="1" dirty="0" smtClean="0">
              <a:solidFill>
                <a:srgbClr val="FF0000"/>
              </a:solidFill>
            </a:endParaRPr>
          </a:p>
          <a:p>
            <a:r>
              <a:rPr lang="zh-CN" altLang="en-US" sz="3600" b="1" dirty="0" smtClean="0">
                <a:solidFill>
                  <a:srgbClr val="FF0000"/>
                </a:solidFill>
              </a:rPr>
              <a:t>回清倒影：回旋着清波，倒映着各种               景物的影子。</a:t>
            </a:r>
            <a:endParaRPr lang="en-US" altLang="zh-CN" sz="36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changjiangsanxia-009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chemeClr val="lt1"/>
          </a:solidFill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3600" b="1" dirty="0" smtClean="0">
                <a:solidFill>
                  <a:srgbClr val="FFC000"/>
                </a:solidFill>
              </a:rPr>
              <a:t>2.</a:t>
            </a:r>
            <a:r>
              <a:rPr lang="zh-CN" altLang="en-US" sz="3600" b="1" dirty="0" smtClean="0">
                <a:solidFill>
                  <a:srgbClr val="FFC000"/>
                </a:solidFill>
              </a:rPr>
              <a:t>通假字</a:t>
            </a:r>
            <a:endParaRPr lang="en-US" altLang="zh-CN" sz="3600" b="1" dirty="0" smtClean="0">
              <a:solidFill>
                <a:srgbClr val="FFC000"/>
              </a:solidFill>
            </a:endParaRPr>
          </a:p>
          <a:p>
            <a:endParaRPr lang="en-US" altLang="zh-CN" sz="3600" b="1" dirty="0" smtClean="0">
              <a:solidFill>
                <a:srgbClr val="FFC000"/>
              </a:solidFill>
            </a:endParaRPr>
          </a:p>
          <a:p>
            <a:r>
              <a:rPr lang="zh-CN" altLang="en-US" sz="3600" b="1" dirty="0" smtClean="0">
                <a:solidFill>
                  <a:srgbClr val="FF0000"/>
                </a:solidFill>
              </a:rPr>
              <a:t>略无</a:t>
            </a:r>
            <a:r>
              <a:rPr lang="zh-CN" altLang="en-US" sz="3600" b="1" dirty="0" smtClean="0">
                <a:solidFill>
                  <a:srgbClr val="FFC000"/>
                </a:solidFill>
              </a:rPr>
              <a:t>阙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处：阙，通“缺”，空隙、缺口。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 descr="changjiangsanxia-01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altLang="zh-CN" sz="3600" b="1" dirty="0" smtClean="0">
                <a:solidFill>
                  <a:srgbClr val="FFC000"/>
                </a:solidFill>
              </a:rPr>
              <a:t>3.</a:t>
            </a:r>
            <a:r>
              <a:rPr lang="zh-CN" altLang="en-US" sz="3600" b="1" dirty="0" smtClean="0">
                <a:solidFill>
                  <a:srgbClr val="FFC000"/>
                </a:solidFill>
              </a:rPr>
              <a:t>古今异义</a:t>
            </a:r>
            <a:endParaRPr lang="en-US" altLang="zh-CN" sz="3600" b="1" dirty="0" smtClean="0">
              <a:solidFill>
                <a:srgbClr val="FFC000"/>
              </a:solidFill>
            </a:endParaRPr>
          </a:p>
          <a:p>
            <a:endParaRPr lang="en-US" altLang="zh-CN" sz="3600" b="1" dirty="0" smtClean="0"/>
          </a:p>
          <a:p>
            <a:pPr>
              <a:buNone/>
            </a:pPr>
            <a:r>
              <a:rPr lang="zh-CN" altLang="en-US" sz="3600" b="1" dirty="0" smtClean="0">
                <a:solidFill>
                  <a:srgbClr val="FF0000"/>
                </a:solidFill>
              </a:rPr>
              <a:t>    </a:t>
            </a:r>
            <a:r>
              <a:rPr lang="zh-CN" altLang="en-US" sz="3600" b="1" dirty="0" smtClean="0">
                <a:solidFill>
                  <a:srgbClr val="FFC000"/>
                </a:solidFill>
              </a:rPr>
              <a:t>或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王命急宣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endParaRPr lang="en-US" altLang="zh-CN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sz="3600" b="1" dirty="0" smtClean="0">
                <a:solidFill>
                  <a:srgbClr val="FF0000"/>
                </a:solidFill>
              </a:rPr>
              <a:t>    </a:t>
            </a:r>
            <a:r>
              <a:rPr lang="zh-CN" altLang="en-US" sz="3600" b="1" dirty="0" smtClean="0">
                <a:solidFill>
                  <a:srgbClr val="FFC000"/>
                </a:solidFill>
              </a:rPr>
              <a:t>至于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夏水襄陵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endParaRPr lang="en-US" altLang="zh-CN" sz="3600" b="1" dirty="0" smtClean="0">
              <a:solidFill>
                <a:srgbClr val="FF0000"/>
              </a:solidFill>
            </a:endParaRPr>
          </a:p>
          <a:p>
            <a:r>
              <a:rPr lang="zh-CN" altLang="en-US" sz="3600" b="1" dirty="0" smtClean="0">
                <a:solidFill>
                  <a:srgbClr val="FFC000"/>
                </a:solidFill>
              </a:rPr>
              <a:t>属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引凄异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endParaRPr lang="en-US" altLang="zh-CN" sz="3600" b="1" dirty="0" smtClean="0">
              <a:solidFill>
                <a:srgbClr val="FF0000"/>
              </a:solidFill>
            </a:endParaRPr>
          </a:p>
          <a:p>
            <a:r>
              <a:rPr lang="zh-CN" altLang="en-US" sz="3600" b="1" dirty="0" smtClean="0">
                <a:solidFill>
                  <a:srgbClr val="FFC000"/>
                </a:solidFill>
              </a:rPr>
              <a:t>虽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乘奔御风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00364" y="1071546"/>
            <a:ext cx="371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</a:rPr>
              <a:t>古：有时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r>
              <a:rPr lang="zh-CN" altLang="en-US" sz="3600" b="1" dirty="0" smtClean="0">
                <a:solidFill>
                  <a:srgbClr val="FF0000"/>
                </a:solidFill>
              </a:rPr>
              <a:t>今：或者，或许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6" name="左大括号 5"/>
          <p:cNvSpPr/>
          <p:nvPr/>
        </p:nvSpPr>
        <p:spPr>
          <a:xfrm>
            <a:off x="2786050" y="1214422"/>
            <a:ext cx="142876" cy="857256"/>
          </a:xfrm>
          <a:prstGeom prst="leftBrac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左大括号 7"/>
          <p:cNvSpPr/>
          <p:nvPr/>
        </p:nvSpPr>
        <p:spPr>
          <a:xfrm>
            <a:off x="3286116" y="2428868"/>
            <a:ext cx="155448" cy="914400"/>
          </a:xfrm>
          <a:prstGeom prst="leftBrac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500430" y="2285992"/>
            <a:ext cx="4000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</a:rPr>
              <a:t>古：到了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r>
              <a:rPr lang="zh-CN" altLang="en-US" sz="3600" b="1" dirty="0" smtClean="0">
                <a:solidFill>
                  <a:srgbClr val="FF0000"/>
                </a:solidFill>
              </a:rPr>
              <a:t>今：表示另提一事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71736" y="3643314"/>
            <a:ext cx="4000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</a:rPr>
              <a:t>古：</a:t>
            </a:r>
            <a:r>
              <a:rPr lang="en-US" altLang="zh-CN" sz="3600" b="1" dirty="0" err="1" smtClean="0">
                <a:solidFill>
                  <a:srgbClr val="FF0000"/>
                </a:solidFill>
              </a:rPr>
              <a:t>zhǔ</a:t>
            </a:r>
            <a:r>
              <a:rPr lang="en-US" altLang="zh-CN" sz="3600" b="1" dirty="0" smtClean="0">
                <a:solidFill>
                  <a:srgbClr val="FF0000"/>
                </a:solidFill>
              </a:rPr>
              <a:t>  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连接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r>
              <a:rPr lang="zh-CN" altLang="en-US" sz="3600" b="1" dirty="0" smtClean="0">
                <a:solidFill>
                  <a:srgbClr val="FF0000"/>
                </a:solidFill>
              </a:rPr>
              <a:t>今：</a:t>
            </a:r>
            <a:r>
              <a:rPr lang="en-US" altLang="zh-CN" sz="3600" b="1" dirty="0" err="1" smtClean="0">
                <a:solidFill>
                  <a:srgbClr val="FF0000"/>
                </a:solidFill>
              </a:rPr>
              <a:t>shǔ</a:t>
            </a:r>
            <a:r>
              <a:rPr lang="en-US" altLang="zh-CN" sz="3600" b="1" dirty="0" smtClean="0">
                <a:solidFill>
                  <a:srgbClr val="FF0000"/>
                </a:solidFill>
              </a:rPr>
              <a:t>  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属于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12" name="左大括号 11"/>
          <p:cNvSpPr/>
          <p:nvPr/>
        </p:nvSpPr>
        <p:spPr>
          <a:xfrm>
            <a:off x="2357422" y="3786190"/>
            <a:ext cx="155448" cy="914400"/>
          </a:xfrm>
          <a:prstGeom prst="leftBrac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左大括号 13"/>
          <p:cNvSpPr/>
          <p:nvPr/>
        </p:nvSpPr>
        <p:spPr>
          <a:xfrm>
            <a:off x="2786050" y="5143512"/>
            <a:ext cx="155448" cy="914400"/>
          </a:xfrm>
          <a:prstGeom prst="leftBrac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2928926" y="5000636"/>
            <a:ext cx="27146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</a:rPr>
              <a:t>古：即使</a:t>
            </a:r>
            <a:endParaRPr lang="en-US" altLang="zh-CN" sz="3600" b="1" dirty="0" smtClean="0">
              <a:solidFill>
                <a:srgbClr val="FF0000"/>
              </a:solidFill>
            </a:endParaRPr>
          </a:p>
          <a:p>
            <a:r>
              <a:rPr lang="zh-CN" altLang="en-US" sz="3600" b="1" dirty="0" smtClean="0">
                <a:solidFill>
                  <a:srgbClr val="FF0000"/>
                </a:solidFill>
              </a:rPr>
              <a:t>今：虽然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龙腾四海">
  <a:themeElements>
    <a:clrScheme name="龙腾四海">
      <a:dk1>
        <a:sysClr val="windowText" lastClr="000000"/>
      </a:dk1>
      <a:lt1>
        <a:sysClr val="window" lastClr="FFFFF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龙腾四海">
      <a:majorFont>
        <a:latin typeface="Maiandra GD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중고딕"/>
        <a:font script="Hans" typeface="隶书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HY견명조"/>
        <a:font script="Hans" typeface="华文楷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龙腾四海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hueMod val="100000"/>
                <a:satMod val="250000"/>
              </a:schemeClr>
            </a:gs>
            <a:gs pos="75000">
              <a:schemeClr val="phClr">
                <a:tint val="80000"/>
                <a:shade val="100000"/>
                <a:hueMod val="100000"/>
                <a:satMod val="375000"/>
              </a:schemeClr>
            </a:gs>
            <a:gs pos="100000">
              <a:schemeClr val="phClr">
                <a:tint val="50000"/>
                <a:shade val="100000"/>
                <a:hueMod val="100000"/>
                <a:satMod val="5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50000"/>
                <a:hueMod val="100000"/>
                <a:satMod val="100000"/>
              </a:schemeClr>
              <a:schemeClr val="phClr">
                <a:tint val="100000"/>
                <a:shade val="75000"/>
                <a:hueMod val="100000"/>
                <a:satMod val="100000"/>
              </a:schemeClr>
            </a:duotone>
          </a:blip>
          <a:tile tx="0" ty="0" sx="50000" sy="50000" flip="none" algn="ctr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 fov="0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2700" h="12700" prst="relaxedInset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  <a:outerShdw blurRad="44450" dist="50800" dir="3300000" sx="99000" sy="99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contrasting" dir="tl">
              <a:rot lat="0" lon="0" rev="14220000"/>
            </a:lightRig>
          </a:scene3d>
          <a:sp3d prstMaterial="dkEdge">
            <a:bevelT w="63500" h="63500"/>
            <a:bevelB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bg1">
                <a:tint val="100000"/>
                <a:shade val="100000"/>
                <a:hueMod val="100000"/>
                <a:satMod val="150000"/>
              </a:schemeClr>
            </a:gs>
            <a:gs pos="55000">
              <a:schemeClr val="bg1">
                <a:tint val="100000"/>
                <a:shade val="90000"/>
                <a:hueMod val="100000"/>
                <a:satMod val="375000"/>
              </a:schemeClr>
            </a:gs>
            <a:gs pos="100000">
              <a:schemeClr val="phClr">
                <a:tint val="88000"/>
                <a:shade val="100000"/>
                <a:hueMod val="100000"/>
                <a:satMod val="500000"/>
              </a:schemeClr>
            </a:gs>
          </a:gsLst>
          <a:lin ang="5400000" scaled="1"/>
        </a:gradFill>
        <a:blipFill>
          <a:blip xmlns:r="http://schemas.openxmlformats.org/officeDocument/2006/relationships" r:embed="rId2">
            <a:duotone>
              <a:schemeClr val="phClr">
                <a:shade val="30000"/>
                <a:satMod val="555000"/>
              </a:schemeClr>
              <a:schemeClr val="phClr">
                <a:tint val="96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Dragon</Template>
  <TotalTime>0</TotalTime>
  <Words>3359</Words>
  <Application>WPS 演示</Application>
  <PresentationFormat>全屏显示(4:3)</PresentationFormat>
  <Paragraphs>358</Paragraphs>
  <Slides>28</Slides>
  <Notes>27</Notes>
  <HiddenSlides>0</HiddenSlides>
  <MMClips>1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2" baseType="lpstr">
      <vt:lpstr>Arial</vt:lpstr>
      <vt:lpstr>宋体</vt:lpstr>
      <vt:lpstr>Wingdings</vt:lpstr>
      <vt:lpstr>Wingdings 2</vt:lpstr>
      <vt:lpstr>Arial</vt:lpstr>
      <vt:lpstr>Times New Roman</vt:lpstr>
      <vt:lpstr>Maiandra GD</vt:lpstr>
      <vt:lpstr>Segoe Print</vt:lpstr>
      <vt:lpstr>隶书</vt:lpstr>
      <vt:lpstr>微软雅黑</vt:lpstr>
      <vt:lpstr>华文楷体</vt:lpstr>
      <vt:lpstr>Cambria</vt:lpstr>
      <vt:lpstr>Calibri</vt:lpstr>
      <vt:lpstr>龙腾四海</vt:lpstr>
      <vt:lpstr>      三峡               郦道元</vt:lpstr>
      <vt:lpstr>教学目标</vt:lpstr>
      <vt:lpstr>生字注音</vt:lpstr>
      <vt:lpstr>朗读课文</vt:lpstr>
      <vt:lpstr>PowerPoint 演示文稿</vt:lpstr>
      <vt:lpstr>词语解释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作者作品</vt:lpstr>
      <vt:lpstr>三峡简介</vt:lpstr>
      <vt:lpstr>整体感知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文本探究</vt:lpstr>
      <vt:lpstr>PowerPoint 演示文稿</vt:lpstr>
      <vt:lpstr>PowerPoint 演示文稿</vt:lpstr>
      <vt:lpstr>语言赏析</vt:lpstr>
      <vt:lpstr>内容主旨</vt:lpstr>
      <vt:lpstr>板书设计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三峡               郦道元</dc:title>
  <dc:creator>abc</dc:creator>
  <cp:lastModifiedBy>Administrator</cp:lastModifiedBy>
  <cp:revision>112</cp:revision>
  <dcterms:created xsi:type="dcterms:W3CDTF">2018-09-28T05:50:00Z</dcterms:created>
  <dcterms:modified xsi:type="dcterms:W3CDTF">2018-10-12T08:36:02Z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