
<file path=[Content_Types].xml><?xml version="1.0" encoding="utf-8"?>
<Types xmlns="http://schemas.openxmlformats.org/package/2006/content-types">
  <Default Extension="png" ContentType="image/png"/>
  <Default Extension="jpeg" ContentType="image/jpe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33"/>
  </p:notesMasterIdLst>
  <p:sldIdLst>
    <p:sldId id="691" r:id="rId4"/>
    <p:sldId id="545" r:id="rId5"/>
    <p:sldId id="655" r:id="rId6"/>
    <p:sldId id="653" r:id="rId7"/>
    <p:sldId id="656" r:id="rId8"/>
    <p:sldId id="657" r:id="rId9"/>
    <p:sldId id="658" r:id="rId10"/>
    <p:sldId id="659" r:id="rId11"/>
    <p:sldId id="660" r:id="rId12"/>
    <p:sldId id="661" r:id="rId13"/>
    <p:sldId id="662" r:id="rId14"/>
    <p:sldId id="664" r:id="rId15"/>
    <p:sldId id="663" r:id="rId16"/>
    <p:sldId id="665" r:id="rId17"/>
    <p:sldId id="666" r:id="rId18"/>
    <p:sldId id="667" r:id="rId19"/>
    <p:sldId id="668" r:id="rId20"/>
    <p:sldId id="669" r:id="rId21"/>
    <p:sldId id="670" r:id="rId22"/>
    <p:sldId id="671" r:id="rId23"/>
    <p:sldId id="672" r:id="rId24"/>
    <p:sldId id="673" r:id="rId25"/>
    <p:sldId id="674" r:id="rId26"/>
    <p:sldId id="675" r:id="rId27"/>
    <p:sldId id="676" r:id="rId28"/>
    <p:sldId id="677" r:id="rId29"/>
    <p:sldId id="686" r:id="rId30"/>
    <p:sldId id="688" r:id="rId31"/>
    <p:sldId id="690" r:id="rId32"/>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00"/>
    <a:srgbClr val="00FFFF"/>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70" d="100"/>
          <a:sy n="70" d="100"/>
        </p:scale>
        <p:origin x="-852" y="-78"/>
      </p:cViewPr>
      <p:guideLst>
        <p:guide orient="horz" pos="2175"/>
        <p:guide pos="28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notesMaster" Target="notesMasters/notesMaster1.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3076"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3077" name="备注占位符 4"/>
          <p:cNvSpPr>
            <a:spLocks noGrp="1"/>
          </p:cNvSpPr>
          <p:nvPr>
            <p:ph type="body" sz="quarter"/>
          </p:nvPr>
        </p:nvSpPr>
        <p:spPr>
          <a:xfrm>
            <a:off x="685800" y="4400550"/>
            <a:ext cx="5486400" cy="360045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15_标题幻灯片">
    <p:bg>
      <p:bgPr>
        <a:solidFill>
          <a:srgbClr val="00FFFF"/>
        </a:solidFill>
        <a:effectLst/>
      </p:bgPr>
    </p:bg>
    <p:spTree>
      <p:nvGrpSpPr>
        <p:cNvPr id="1" name=""/>
        <p:cNvGrpSpPr/>
        <p:nvPr/>
      </p:nvGrpSpPr>
      <p:grpSpPr>
        <a:xfrm>
          <a:off x="0" y="0"/>
          <a:ext cx="0" cy="0"/>
          <a:chOff x="0" y="0"/>
          <a:chExt cx="0" cy="0"/>
        </a:xfrm>
      </p:grpSpPr>
      <p:sp>
        <p:nvSpPr>
          <p:cNvPr id="3" name="矩形 3"/>
          <p:cNvSpPr/>
          <p:nvPr userDrawn="1"/>
        </p:nvSpPr>
        <p:spPr>
          <a:xfrm rot="6238231" flipH="1">
            <a:off x="7055644" y="4234656"/>
            <a:ext cx="877888" cy="1171575"/>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4" name="矩形 5"/>
          <p:cNvSpPr/>
          <p:nvPr userDrawn="1"/>
        </p:nvSpPr>
        <p:spPr>
          <a:xfrm rot="19041346" flipH="1">
            <a:off x="7566025" y="6107113"/>
            <a:ext cx="141288" cy="187325"/>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5" name="矩形 6"/>
          <p:cNvSpPr/>
          <p:nvPr userDrawn="1"/>
        </p:nvSpPr>
        <p:spPr>
          <a:xfrm rot="998715" flipH="1">
            <a:off x="7878763" y="5621338"/>
            <a:ext cx="355600" cy="473075"/>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6" name="矩形 7"/>
          <p:cNvSpPr/>
          <p:nvPr userDrawn="1"/>
        </p:nvSpPr>
        <p:spPr>
          <a:xfrm rot="19250941" flipH="1">
            <a:off x="7634288" y="5688013"/>
            <a:ext cx="168275" cy="22383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7" name="矩形 8"/>
          <p:cNvSpPr/>
          <p:nvPr userDrawn="1"/>
        </p:nvSpPr>
        <p:spPr>
          <a:xfrm rot="19628487" flipH="1">
            <a:off x="8374063" y="6592888"/>
            <a:ext cx="358775" cy="477838"/>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8" name="矩形 1"/>
          <p:cNvSpPr/>
          <p:nvPr userDrawn="1"/>
        </p:nvSpPr>
        <p:spPr>
          <a:xfrm rot="1703810" flipH="1">
            <a:off x="8653463" y="2659063"/>
            <a:ext cx="503238" cy="66992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9" name="矩形 2"/>
          <p:cNvSpPr/>
          <p:nvPr userDrawn="1"/>
        </p:nvSpPr>
        <p:spPr>
          <a:xfrm rot="985914" flipH="1">
            <a:off x="8304213" y="5414963"/>
            <a:ext cx="995363" cy="1325563"/>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10" name="矩形 4"/>
          <p:cNvSpPr/>
          <p:nvPr userDrawn="1"/>
        </p:nvSpPr>
        <p:spPr>
          <a:xfrm rot="3014278" flipH="1">
            <a:off x="7649369" y="3586956"/>
            <a:ext cx="1470025" cy="1957388"/>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11" name="矩形 9"/>
          <p:cNvSpPr/>
          <p:nvPr userDrawn="1"/>
        </p:nvSpPr>
        <p:spPr>
          <a:xfrm rot="4169379" flipH="1">
            <a:off x="6716713" y="5462588"/>
            <a:ext cx="152400" cy="203200"/>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12" name="矩形 10"/>
          <p:cNvSpPr/>
          <p:nvPr userDrawn="1"/>
        </p:nvSpPr>
        <p:spPr>
          <a:xfrm rot="1849597" flipH="1">
            <a:off x="7812088" y="6386513"/>
            <a:ext cx="501650" cy="669925"/>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sp>
        <p:nvSpPr>
          <p:cNvPr id="13" name="矩形 11"/>
          <p:cNvSpPr/>
          <p:nvPr userDrawn="1"/>
        </p:nvSpPr>
        <p:spPr>
          <a:xfrm rot="1703810" flipH="1">
            <a:off x="7539038" y="3232150"/>
            <a:ext cx="246063" cy="33020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kumimoji="1" lang="zh-CN" altLang="en-US" sz="1350" strike="noStrike" noProof="1"/>
          </a:p>
        </p:txBody>
      </p:sp>
      <p:pic>
        <p:nvPicPr>
          <p:cNvPr id="2061" name="Picture 13" descr="湖北猎豹图书文化有限公司logo"/>
          <p:cNvPicPr>
            <a:picLocks noChangeAspect="1"/>
          </p:cNvPicPr>
          <p:nvPr userDrawn="1"/>
        </p:nvPicPr>
        <p:blipFill>
          <a:blip r:embed="rId2">
            <a:clrChange>
              <a:clrFrom>
                <a:srgbClr val="FFFFFE"/>
              </a:clrFrom>
              <a:clrTo>
                <a:srgbClr val="FFFFFE">
                  <a:alpha val="0"/>
                </a:srgbClr>
              </a:clrTo>
            </a:clrChange>
          </a:blip>
          <a:stretch>
            <a:fillRect/>
          </a:stretch>
        </p:blipFill>
        <p:spPr>
          <a:xfrm>
            <a:off x="8361363" y="114300"/>
            <a:ext cx="566737" cy="801688"/>
          </a:xfrm>
          <a:prstGeom prst="rect">
            <a:avLst/>
          </a:prstGeom>
          <a:noFill/>
          <a:ln w="9525">
            <a:noFill/>
          </a:ln>
        </p:spPr>
      </p:pic>
      <p:pic>
        <p:nvPicPr>
          <p:cNvPr id="2062" name="Picture 16" descr="timg?image&amp;quality=80&amp;size=b9999_10000&amp;sec=1514455248577&amp;di=17a6aee7f6970fc09f61a1489a9c9b1a&amp;imgtype=0&amp;src=http%3A%2F%2Fpic2"/>
          <p:cNvPicPr>
            <a:picLocks noChangeAspect="1"/>
          </p:cNvPicPr>
          <p:nvPr userDrawn="1"/>
        </p:nvPicPr>
        <p:blipFill>
          <a:blip r:embed="rId3"/>
          <a:srcRect b="5328"/>
          <a:stretch>
            <a:fillRect/>
          </a:stretch>
        </p:blipFill>
        <p:spPr>
          <a:xfrm>
            <a:off x="422275" y="5341938"/>
            <a:ext cx="850900" cy="1139825"/>
          </a:xfrm>
          <a:prstGeom prst="rect">
            <a:avLst/>
          </a:prstGeom>
          <a:noFill/>
          <a:ln w="9525">
            <a:noFill/>
          </a:ln>
        </p:spPr>
      </p:pic>
      <p:sp>
        <p:nvSpPr>
          <p:cNvPr id="16" name="文本占位符 7"/>
          <p:cNvSpPr>
            <a:spLocks noGrp="1"/>
          </p:cNvSpPr>
          <p:nvPr>
            <p:ph type="body" sz="quarter" idx="10"/>
          </p:nvPr>
        </p:nvSpPr>
        <p:spPr>
          <a:xfrm>
            <a:off x="251858" y="236936"/>
            <a:ext cx="4201025" cy="529569"/>
          </a:xfrm>
          <a:prstGeom prst="rect">
            <a:avLst/>
          </a:prstGeom>
          <a:ln w="12700" cmpd="sng">
            <a:noFill/>
          </a:ln>
        </p:spPr>
        <p:txBody>
          <a:bodyPr vert="horz" anchor="ctr"/>
          <a:lstStyle>
            <a:lvl1pPr marL="0" indent="0" algn="l">
              <a:buNone/>
              <a:defRPr sz="1800" b="1">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pPr lvl="0" fontAlgn="base"/>
            <a:r>
              <a:rPr lang="zh-CN" altLang="en-US" strike="noStrike" noProof="1"/>
              <a:t>单击此处编辑母版文本样式</a:t>
            </a:r>
            <a:endParaRPr lang="zh-CN" altLang="en-US" strike="noStrike" noProof="1"/>
          </a:p>
        </p:txBody>
      </p:sp>
    </p:spTree>
  </p:cSld>
  <p:clrMapOvr>
    <a:masterClrMapping/>
  </p:clrMapOvr>
  <p:transition spd="med">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med">
    <p:newsflash/>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0178" name="标题 50177"/>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50179" name="文本占位符 50178"/>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0180" name="日期占位符 50179"/>
          <p:cNvSpPr>
            <a:spLocks noGrp="1"/>
          </p:cNvSpPr>
          <p:nvPr>
            <p:ph type="dt" sz="half" idx="2"/>
          </p:nvPr>
        </p:nvSpPr>
        <p:spPr>
          <a:xfrm>
            <a:off x="457200" y="6245225"/>
            <a:ext cx="2133600" cy="476250"/>
          </a:xfrm>
          <a:prstGeom prst="rect">
            <a:avLst/>
          </a:prstGeom>
          <a:noFill/>
          <a:ln w="9525">
            <a:noFill/>
          </a:ln>
        </p:spPr>
        <p:txBody>
          <a:bodyPr/>
          <a:lstStyle>
            <a:lvl1pPr>
              <a:defRPr sz="1400">
                <a:ea typeface="宋体" panose="02010600030101010101" pitchFamily="2" charset="-122"/>
              </a:defRPr>
            </a:lvl1pPr>
          </a:lstStyle>
          <a:p>
            <a:pPr lvl="0"/>
            <a:endParaRPr lang="zh-CN" altLang="en-US" dirty="0">
              <a:latin typeface="Arial" panose="020B0604020202020204" pitchFamily="34" charset="0"/>
            </a:endParaRPr>
          </a:p>
        </p:txBody>
      </p:sp>
      <p:sp>
        <p:nvSpPr>
          <p:cNvPr id="50181" name="页脚占位符 50180"/>
          <p:cNvSpPr>
            <a:spLocks noGrp="1"/>
          </p:cNvSpPr>
          <p:nvPr>
            <p:ph type="ftr" sz="quarter" idx="3"/>
          </p:nvPr>
        </p:nvSpPr>
        <p:spPr>
          <a:xfrm>
            <a:off x="3124200" y="6245225"/>
            <a:ext cx="2895600" cy="476250"/>
          </a:xfrm>
          <a:prstGeom prst="rect">
            <a:avLst/>
          </a:prstGeom>
          <a:noFill/>
          <a:ln w="9525">
            <a:noFill/>
          </a:ln>
        </p:spPr>
        <p:txBody>
          <a:bodyPr/>
          <a:lstStyle>
            <a:lvl1pPr algn="ctr">
              <a:defRPr sz="1400">
                <a:ea typeface="宋体" panose="02010600030101010101" pitchFamily="2" charset="-122"/>
              </a:defRPr>
            </a:lvl1pPr>
          </a:lstStyle>
          <a:p>
            <a:pPr lvl="0"/>
            <a:endParaRPr lang="zh-CN" altLang="en-US" dirty="0">
              <a:latin typeface="Arial" panose="020B0604020202020204" pitchFamily="34" charset="0"/>
            </a:endParaRPr>
          </a:p>
        </p:txBody>
      </p:sp>
      <p:sp>
        <p:nvSpPr>
          <p:cNvPr id="50182" name="灯片编号占位符 50181"/>
          <p:cNvSpPr>
            <a:spLocks noGrp="1"/>
          </p:cNvSpPr>
          <p:nvPr>
            <p:ph type="sldNum" sz="quarter" idx="4"/>
          </p:nvPr>
        </p:nvSpPr>
        <p:spPr>
          <a:xfrm>
            <a:off x="6553200" y="6245225"/>
            <a:ext cx="2133600" cy="476250"/>
          </a:xfrm>
          <a:prstGeom prst="rect">
            <a:avLst/>
          </a:prstGeom>
          <a:noFill/>
          <a:ln w="9525">
            <a:noFill/>
          </a:ln>
        </p:spPr>
        <p:txBody>
          <a:bodyPr/>
          <a:lstStyle>
            <a:lvl1pPr algn="r">
              <a:defRPr sz="1400">
                <a:ea typeface="宋体" panose="02010600030101010101" pitchFamily="2" charset="-122"/>
              </a:defRPr>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newsflash/>
  </p:transition>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FFFF"/>
        </a:solidFill>
        <a:effectLst/>
      </p:bgPr>
    </p:bg>
    <p:spTree>
      <p:nvGrpSpPr>
        <p:cNvPr id="1" name=""/>
        <p:cNvGrpSpPr/>
        <p:nvPr/>
      </p:nvGrpSpPr>
      <p:grpSpPr/>
      <p:sp>
        <p:nvSpPr>
          <p:cNvPr id="2063"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2064" name="文本占位符 1026"/>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661" r:id="rId1"/>
  </p:sldLayoutIdLst>
  <p:transition spd="med">
    <p:newsflash/>
  </p:transition>
  <p:hf sldNum="0" hdr="0" ftr="0" dt="0"/>
  <p:txStyles>
    <p:titleStyle>
      <a:lvl1pPr marL="0" lvl="0" indent="0" algn="ctr" defTabSz="914400" rtl="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ea typeface="宋体" panose="02010600030101010101" pitchFamily="2" charset="-122"/>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9pPr>
    </p:bodyStyle>
    <p:other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GIF"/><Relationship Id="rId1" Type="http://schemas.openxmlformats.org/officeDocument/2006/relationships/image" Target="../media/image6.GIF"/></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GIF"/></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GIF"/></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GIF"/></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GIF"/></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8.GIF"/><Relationship Id="rId1" Type="http://schemas.openxmlformats.org/officeDocument/2006/relationships/image" Target="../media/image16.GIF"/></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GIF"/></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GIF"/></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GI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GIF"/><Relationship Id="rId1" Type="http://schemas.openxmlformats.org/officeDocument/2006/relationships/image" Target="../media/image5.GI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jpeg"/><Relationship Id="rId1" Type="http://schemas.openxmlformats.org/officeDocument/2006/relationships/image" Target="../media/image7.GIF"/></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GI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5" name="矩形 51204"/>
          <p:cNvSpPr/>
          <p:nvPr/>
        </p:nvSpPr>
        <p:spPr>
          <a:xfrm>
            <a:off x="2484438" y="1341438"/>
            <a:ext cx="4392612" cy="1943100"/>
          </a:xfrm>
          <a:prstGeom prst="rect">
            <a:avLst/>
          </a:prstGeom>
        </p:spPr>
        <p:txBody>
          <a:bodyPr wrap="none" fromWordArt="1">
            <a:prstTxWarp prst="textPlain">
              <a:avLst>
                <a:gd name="adj" fmla="val 50000"/>
              </a:avLst>
            </a:prstTxWarp>
            <a:normAutofit/>
          </a:bodyPr>
          <a:p>
            <a:pPr algn="ctr"/>
            <a:r>
              <a:rPr lang="zh-CN" altLang="en-US" sz="3600">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宋体" panose="02010600030101010101" pitchFamily="2" charset="-122"/>
                <a:ea typeface="宋体" panose="02010600030101010101" pitchFamily="2" charset="-122"/>
              </a:rPr>
              <a:t>儒林外史</a:t>
            </a:r>
            <a:endParaRPr lang="zh-CN" altLang="en-US" sz="3600">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宋体" panose="02010600030101010101" pitchFamily="2" charset="-122"/>
              <a:ea typeface="宋体" panose="02010600030101010101" pitchFamily="2" charset="-122"/>
            </a:endParaRPr>
          </a:p>
        </p:txBody>
      </p:sp>
      <p:sp>
        <p:nvSpPr>
          <p:cNvPr id="51206" name="文本框 51205"/>
          <p:cNvSpPr txBox="1"/>
          <p:nvPr/>
        </p:nvSpPr>
        <p:spPr>
          <a:xfrm>
            <a:off x="1979613" y="4868863"/>
            <a:ext cx="6192837" cy="768350"/>
          </a:xfrm>
          <a:prstGeom prst="rect">
            <a:avLst/>
          </a:prstGeom>
          <a:noFill/>
          <a:ln w="9525">
            <a:noFill/>
          </a:ln>
        </p:spPr>
        <p:txBody>
          <a:bodyPr>
            <a:spAutoFit/>
          </a:bodyPr>
          <a:p>
            <a:pPr>
              <a:spcBef>
                <a:spcPct val="50000"/>
              </a:spcBef>
            </a:pPr>
            <a:endParaRPr lang="zh-CN" altLang="en-US" sz="4400" b="1" dirty="0">
              <a:latin typeface="Arial" panose="020B0604020202020204" pitchFamily="34" charset="0"/>
            </a:endParaRPr>
          </a:p>
        </p:txBody>
      </p:sp>
    </p:spTree>
  </p:cSld>
  <p:clrMapOvr>
    <a:masterClrMapping/>
  </p:clrMapOvr>
  <p:transition spd="med">
    <p:newsfla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1"/>
          <p:cNvSpPr>
            <a:spLocks noGrp="1"/>
          </p:cNvSpPr>
          <p:nvPr>
            <p:ph type="title"/>
          </p:nvPr>
        </p:nvSpPr>
        <p:spPr>
          <a:xfrm>
            <a:off x="1958975" y="-71437"/>
            <a:ext cx="3736975" cy="627062"/>
          </a:xfrm>
          <a:ln/>
        </p:spPr>
        <p:txBody>
          <a:bodyPr anchor="ctr"/>
          <a:p>
            <a:r>
              <a:rPr lang="zh-CN" altLang="en-US" sz="4000" b="1">
                <a:solidFill>
                  <a:srgbClr val="FF0000"/>
                </a:solidFill>
              </a:rPr>
              <a:t>5、人物简介</a:t>
            </a:r>
            <a:endParaRPr lang="zh-CN" altLang="en-US" sz="4000" b="1">
              <a:solidFill>
                <a:srgbClr val="FF0000"/>
              </a:solidFill>
            </a:endParaRPr>
          </a:p>
        </p:txBody>
      </p:sp>
      <p:sp>
        <p:nvSpPr>
          <p:cNvPr id="14338" name="内容占位符 2"/>
          <p:cNvSpPr>
            <a:spLocks noGrp="1"/>
          </p:cNvSpPr>
          <p:nvPr>
            <p:ph idx="4294967295"/>
          </p:nvPr>
        </p:nvSpPr>
        <p:spPr>
          <a:xfrm>
            <a:off x="-28575" y="555625"/>
            <a:ext cx="9207500" cy="6405563"/>
          </a:xfrm>
          <a:ln/>
        </p:spPr>
        <p:txBody>
          <a:bodyPr anchor="t"/>
          <a:p>
            <a:pPr marL="0" indent="0">
              <a:buNone/>
            </a:pPr>
            <a:r>
              <a:rPr lang="zh-CN" altLang="en-US" sz="4000" b="1"/>
              <a:t>【1】 腐儒的典型</a:t>
            </a:r>
            <a:r>
              <a:rPr lang="zh-CN" altLang="en-US" sz="4000" b="1">
                <a:latin typeface="Arial" panose="020B0604020202020204" pitchFamily="34" charset="0"/>
              </a:rPr>
              <a:t>——</a:t>
            </a:r>
            <a:r>
              <a:rPr lang="zh-CN" altLang="en-US" sz="4000" b="1"/>
              <a:t>周进、范进；</a:t>
            </a:r>
            <a:endParaRPr lang="zh-CN" altLang="en-US" sz="4000" b="1"/>
          </a:p>
          <a:p>
            <a:pPr marL="0" indent="0">
              <a:buNone/>
            </a:pPr>
            <a:r>
              <a:rPr lang="zh-CN" altLang="en-US" sz="4000" b="1"/>
              <a:t>【2】贪官污吏的典型</a:t>
            </a:r>
            <a:r>
              <a:rPr lang="zh-CN" altLang="en-US" sz="4000" b="1">
                <a:latin typeface="Arial" panose="020B0604020202020204" pitchFamily="34" charset="0"/>
              </a:rPr>
              <a:t>——</a:t>
            </a:r>
            <a:r>
              <a:rPr lang="zh-CN" altLang="en-US" sz="4000" b="1"/>
              <a:t>汤奉、王惠；</a:t>
            </a:r>
            <a:endParaRPr lang="zh-CN" altLang="en-US" sz="4000" b="1"/>
          </a:p>
          <a:p>
            <a:pPr marL="0" indent="0">
              <a:buNone/>
            </a:pPr>
            <a:r>
              <a:rPr lang="zh-CN" altLang="en-US" sz="4000" b="1"/>
              <a:t>【3】八股迷的典型</a:t>
            </a:r>
            <a:r>
              <a:rPr lang="zh-CN" altLang="en-US" sz="4000" b="1">
                <a:latin typeface="Arial" panose="020B0604020202020204" pitchFamily="34" charset="0"/>
              </a:rPr>
              <a:t>——</a:t>
            </a:r>
            <a:r>
              <a:rPr lang="zh-CN" altLang="en-US" sz="4000" b="1"/>
              <a:t>马静、鲁编修；</a:t>
            </a:r>
            <a:endParaRPr lang="zh-CN" altLang="en-US" sz="4000" b="1"/>
          </a:p>
          <a:p>
            <a:pPr marL="0" indent="0">
              <a:buNone/>
            </a:pPr>
            <a:r>
              <a:rPr lang="zh-CN" altLang="en-US" sz="4000" b="1"/>
              <a:t>【4】正面典型</a:t>
            </a:r>
            <a:r>
              <a:rPr lang="zh-CN" altLang="en-US" sz="4000" b="1">
                <a:latin typeface="Arial" panose="020B0604020202020204" pitchFamily="34" charset="0"/>
              </a:rPr>
              <a:t>——</a:t>
            </a:r>
            <a:r>
              <a:rPr lang="zh-CN" altLang="en-US" sz="4000" b="1"/>
              <a:t>王冕、杜少卿。</a:t>
            </a:r>
            <a:endParaRPr lang="zh-CN" altLang="en-US" sz="4000" b="1"/>
          </a:p>
          <a:p>
            <a:pPr marL="0" indent="0">
              <a:buNone/>
            </a:pPr>
            <a:r>
              <a:rPr lang="zh-CN" altLang="en-US" sz="4000" b="1"/>
              <a:t>              </a:t>
            </a:r>
            <a:r>
              <a:rPr lang="zh-CN" altLang="en-US" sz="4000" b="1">
                <a:solidFill>
                  <a:srgbClr val="FF0000"/>
                </a:solidFill>
              </a:rPr>
              <a:t>6、主题思想</a:t>
            </a:r>
            <a:endParaRPr lang="zh-CN" altLang="en-US" sz="4000" b="1">
              <a:solidFill>
                <a:srgbClr val="FF0000"/>
              </a:solidFill>
            </a:endParaRPr>
          </a:p>
          <a:p>
            <a:pPr marL="0" indent="0">
              <a:buNone/>
            </a:pPr>
            <a:r>
              <a:rPr lang="zh-CN" altLang="en-US" sz="4000" b="1"/>
              <a:t>【1】“功名富贵”说；</a:t>
            </a:r>
            <a:endParaRPr lang="zh-CN" altLang="en-US" sz="4000" b="1"/>
          </a:p>
          <a:p>
            <a:pPr marL="0" indent="0">
              <a:buNone/>
            </a:pPr>
            <a:r>
              <a:rPr lang="zh-CN" altLang="en-US" sz="4000" b="1"/>
              <a:t>【2】“公心讽世”说；</a:t>
            </a:r>
            <a:endParaRPr lang="zh-CN" altLang="en-US" sz="4000" b="1"/>
          </a:p>
          <a:p>
            <a:pPr marL="0" indent="0">
              <a:buNone/>
            </a:pPr>
            <a:r>
              <a:rPr lang="zh-CN" altLang="en-US" sz="4000" b="1"/>
              <a:t>【3】“文人命运”说。</a:t>
            </a:r>
            <a:endParaRPr lang="zh-CN" altLang="en-US" sz="4000" b="1"/>
          </a:p>
        </p:txBody>
      </p:sp>
    </p:spTree>
  </p:cSld>
  <p:clrMapOvr>
    <a:masterClrMapping/>
  </p:clrMapOvr>
  <p:transition spd="med">
    <p:newsfla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1"/>
          <p:cNvSpPr>
            <a:spLocks noGrp="1"/>
          </p:cNvSpPr>
          <p:nvPr>
            <p:ph type="title"/>
          </p:nvPr>
        </p:nvSpPr>
        <p:spPr>
          <a:xfrm>
            <a:off x="457200" y="-3175"/>
            <a:ext cx="8229600" cy="739775"/>
          </a:xfrm>
          <a:ln/>
        </p:spPr>
        <p:txBody>
          <a:bodyPr anchor="ctr"/>
          <a:p>
            <a:r>
              <a:rPr lang="zh-CN" altLang="en-US" sz="4000" b="1">
                <a:solidFill>
                  <a:srgbClr val="FF0000"/>
                </a:solidFill>
              </a:rPr>
              <a:t>7、艺术特色</a:t>
            </a:r>
            <a:endParaRPr lang="zh-CN" altLang="en-US" sz="4000" b="1">
              <a:solidFill>
                <a:srgbClr val="FF0000"/>
              </a:solidFill>
            </a:endParaRPr>
          </a:p>
        </p:txBody>
      </p:sp>
      <p:sp>
        <p:nvSpPr>
          <p:cNvPr id="15362" name="内容占位符 2"/>
          <p:cNvSpPr>
            <a:spLocks noGrp="1"/>
          </p:cNvSpPr>
          <p:nvPr>
            <p:ph idx="4294967295"/>
          </p:nvPr>
        </p:nvSpPr>
        <p:spPr>
          <a:xfrm>
            <a:off x="-15875" y="892175"/>
            <a:ext cx="8702675" cy="5233988"/>
          </a:xfrm>
          <a:ln/>
        </p:spPr>
        <p:txBody>
          <a:bodyPr anchor="t"/>
          <a:p>
            <a:pPr marL="0" indent="0">
              <a:buNone/>
            </a:pPr>
            <a:r>
              <a:rPr lang="en-US" altLang="zh-CN" sz="4000" b="1"/>
              <a:t>      </a:t>
            </a:r>
            <a:r>
              <a:rPr lang="zh-CN" altLang="en-US" sz="4000" b="1"/>
              <a:t>【1】《儒林外史》是我国古代讽刺小说的典范；</a:t>
            </a:r>
            <a:endParaRPr lang="zh-CN" altLang="en-US" sz="4000" b="1"/>
          </a:p>
          <a:p>
            <a:pPr marL="0" indent="0">
              <a:buNone/>
            </a:pPr>
            <a:r>
              <a:rPr lang="zh-CN" altLang="en-US" sz="4000" b="1"/>
              <a:t>      【2】《儒林外史》语言准确、幽默、洗练而富有形象性；</a:t>
            </a:r>
            <a:endParaRPr lang="zh-CN" altLang="en-US" sz="4000" b="1"/>
          </a:p>
          <a:p>
            <a:pPr marL="0" indent="0">
              <a:buNone/>
            </a:pPr>
            <a:r>
              <a:rPr lang="zh-CN" altLang="en-US" sz="4000" b="1"/>
              <a:t>      【3】全书没有一线到底的人物和情节，而以同一主题贯穿全书。</a:t>
            </a:r>
            <a:endParaRPr lang="zh-CN" altLang="en-US" sz="4000" b="1"/>
          </a:p>
        </p:txBody>
      </p:sp>
    </p:spTree>
  </p:cSld>
  <p:clrMapOvr>
    <a:masterClrMapping/>
  </p:clrMapOvr>
  <p:transition spd="med">
    <p:newsfla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1"/>
          <p:cNvSpPr>
            <a:spLocks noGrp="1"/>
          </p:cNvSpPr>
          <p:nvPr>
            <p:ph type="title"/>
          </p:nvPr>
        </p:nvSpPr>
        <p:spPr>
          <a:xfrm>
            <a:off x="261938" y="11113"/>
            <a:ext cx="8424862" cy="1406525"/>
          </a:xfrm>
          <a:ln/>
        </p:spPr>
        <p:txBody>
          <a:bodyPr anchor="ctr"/>
          <a:p>
            <a:r>
              <a:rPr lang="zh-CN" altLang="en-US" sz="4000" b="1" dirty="0">
                <a:solidFill>
                  <a:srgbClr val="FF0000"/>
                </a:solidFill>
              </a:rPr>
              <a:t>四、</a:t>
            </a:r>
            <a:r>
              <a:rPr lang="zh-CN" altLang="en-US" sz="4000" b="1">
                <a:solidFill>
                  <a:srgbClr val="FF0000"/>
                </a:solidFill>
              </a:rPr>
              <a:t>探究思考</a:t>
            </a:r>
            <a:br>
              <a:rPr lang="zh-CN" altLang="en-US" sz="4000" b="1">
                <a:solidFill>
                  <a:srgbClr val="FF0000"/>
                </a:solidFill>
              </a:rPr>
            </a:br>
            <a:endParaRPr lang="zh-CN" altLang="en-US" sz="4000" b="1">
              <a:solidFill>
                <a:srgbClr val="FF0000"/>
              </a:solidFill>
            </a:endParaRPr>
          </a:p>
        </p:txBody>
      </p:sp>
      <p:sp>
        <p:nvSpPr>
          <p:cNvPr id="16386" name="内容占位符 2"/>
          <p:cNvSpPr>
            <a:spLocks noGrp="1"/>
          </p:cNvSpPr>
          <p:nvPr>
            <p:ph idx="4294967295"/>
          </p:nvPr>
        </p:nvSpPr>
        <p:spPr>
          <a:xfrm>
            <a:off x="12700" y="696913"/>
            <a:ext cx="9147175" cy="6153150"/>
          </a:xfrm>
          <a:ln/>
        </p:spPr>
        <p:txBody>
          <a:bodyPr anchor="t"/>
          <a:p>
            <a:pPr marL="0" indent="0">
              <a:buNone/>
            </a:pPr>
            <a:r>
              <a:rPr lang="en-US" altLang="zh-CN" sz="4000" b="1"/>
              <a:t>        </a:t>
            </a:r>
            <a:r>
              <a:rPr lang="zh-CN" altLang="en-US" sz="4000" b="1"/>
              <a:t>（一）专题一：故事会</a:t>
            </a:r>
            <a:endParaRPr lang="zh-CN" altLang="en-US" sz="4000" b="1"/>
          </a:p>
          <a:p>
            <a:pPr marL="0" indent="0">
              <a:buNone/>
            </a:pPr>
            <a:r>
              <a:rPr lang="zh-CN" altLang="en-US" sz="4000" b="1"/>
              <a:t>        </a:t>
            </a:r>
            <a:r>
              <a:rPr lang="zh-CN" altLang="en-US" sz="4000" b="1">
                <a:solidFill>
                  <a:srgbClr val="FF0000"/>
                </a:solidFill>
              </a:rPr>
              <a:t>1、方法指导</a:t>
            </a:r>
            <a:endParaRPr lang="zh-CN" altLang="en-US" sz="4000" b="1">
              <a:solidFill>
                <a:srgbClr val="FF0000"/>
              </a:solidFill>
            </a:endParaRPr>
          </a:p>
          <a:p>
            <a:pPr marL="0" indent="0">
              <a:buNone/>
            </a:pPr>
            <a:r>
              <a:rPr lang="zh-CN" altLang="en-US" sz="4000" b="1"/>
              <a:t>      【1】梳理你想讲述的故事情节，准备一个简要的提纲；</a:t>
            </a:r>
            <a:endParaRPr lang="zh-CN" altLang="en-US" sz="4000" b="1"/>
          </a:p>
          <a:p>
            <a:pPr marL="0" indent="0">
              <a:buNone/>
            </a:pPr>
            <a:r>
              <a:rPr lang="zh-CN" altLang="en-US" sz="4000" b="1"/>
              <a:t>      【2】讲述时既要抓住故事梗概，也要注意一些生动的细节，让自己的讲述更有吸引力；</a:t>
            </a:r>
            <a:endParaRPr lang="zh-CN" altLang="en-US" sz="4000" b="1"/>
          </a:p>
          <a:p>
            <a:pPr marL="0" indent="0">
              <a:buNone/>
            </a:pPr>
            <a:r>
              <a:rPr lang="zh-CN" altLang="en-US" sz="4000" b="1"/>
              <a:t>      【3】注意体会故事中包含的作者的情感态度努力在自己的讲述中体现出来。</a:t>
            </a:r>
            <a:endParaRPr lang="zh-CN" altLang="en-US" sz="4000" b="1"/>
          </a:p>
        </p:txBody>
      </p:sp>
    </p:spTree>
  </p:cSld>
  <p:clrMapOvr>
    <a:masterClrMapping/>
  </p:clrMapOvr>
  <p:transition spd="med">
    <p:newsfla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内容占位符 2"/>
          <p:cNvSpPr>
            <a:spLocks noGrp="1"/>
          </p:cNvSpPr>
          <p:nvPr>
            <p:ph idx="4294967295"/>
          </p:nvPr>
        </p:nvSpPr>
        <p:spPr>
          <a:xfrm>
            <a:off x="12700" y="-39687"/>
            <a:ext cx="9132888" cy="6904037"/>
          </a:xfrm>
          <a:ln/>
        </p:spPr>
        <p:txBody>
          <a:bodyPr anchor="t"/>
          <a:p>
            <a:pPr marL="0" indent="0">
              <a:buNone/>
            </a:pPr>
            <a:r>
              <a:rPr lang="zh-CN" altLang="en-US" sz="4000" b="1"/>
              <a:t>        </a:t>
            </a:r>
            <a:r>
              <a:rPr lang="zh-CN" altLang="en-US" sz="4000" b="1">
                <a:solidFill>
                  <a:srgbClr val="FF0000"/>
                </a:solidFill>
              </a:rPr>
              <a:t>2、故事梗概示例：</a:t>
            </a:r>
            <a:r>
              <a:rPr lang="zh-CN" altLang="en-US" sz="4000" b="1"/>
              <a:t>【1】范进中举</a:t>
            </a:r>
            <a:endParaRPr lang="zh-CN" altLang="en-US" sz="4000" b="1"/>
          </a:p>
          <a:p>
            <a:pPr marL="0" indent="0">
              <a:buNone/>
            </a:pPr>
            <a:r>
              <a:rPr lang="zh-CN" altLang="en-US" sz="4000" b="1"/>
              <a:t>       故事讲述古代广东有一贫苦童生范进从20岁开始考秀才，理想是中举人。直到34岁才中了秀才。他的岳父胡屠户是个</a:t>
            </a:r>
            <a:r>
              <a:rPr lang="zh-CN" altLang="en-US" sz="4000" b="1">
                <a:solidFill>
                  <a:srgbClr val="FF0000"/>
                </a:solidFill>
              </a:rPr>
              <a:t>趋炎附势</a:t>
            </a:r>
            <a:r>
              <a:rPr lang="zh-CN" altLang="en-US" sz="4000" b="1"/>
              <a:t>、</a:t>
            </a:r>
            <a:r>
              <a:rPr lang="zh-CN" altLang="en-US" sz="4000" b="1">
                <a:solidFill>
                  <a:srgbClr val="FF0000"/>
                </a:solidFill>
              </a:rPr>
              <a:t>嫌贫爱富</a:t>
            </a:r>
            <a:r>
              <a:rPr lang="zh-CN" altLang="en-US" sz="4000" b="1"/>
              <a:t>的人，对女婿感到很不满意，在范进面前</a:t>
            </a:r>
            <a:r>
              <a:rPr lang="zh-CN" altLang="en-US" sz="4000" b="1">
                <a:solidFill>
                  <a:srgbClr val="FF0000"/>
                </a:solidFill>
              </a:rPr>
              <a:t>趾高气扬</a:t>
            </a:r>
            <a:r>
              <a:rPr lang="zh-CN" altLang="en-US" sz="4000" b="1"/>
              <a:t>，</a:t>
            </a:r>
            <a:r>
              <a:rPr lang="zh-CN" altLang="en-US" sz="4000" b="1">
                <a:solidFill>
                  <a:srgbClr val="FF0000"/>
                </a:solidFill>
              </a:rPr>
              <a:t>粗野狂暴</a:t>
            </a:r>
            <a:r>
              <a:rPr lang="zh-CN" altLang="en-US" sz="4000" b="1"/>
              <a:t>，范进也只是</a:t>
            </a:r>
            <a:r>
              <a:rPr lang="zh-CN" altLang="en-US" sz="4000" b="1">
                <a:solidFill>
                  <a:srgbClr val="FF0000"/>
                </a:solidFill>
              </a:rPr>
              <a:t>唯唯连声</a:t>
            </a:r>
            <a:r>
              <a:rPr lang="zh-CN" altLang="en-US" sz="4000" b="1"/>
              <a:t>、</a:t>
            </a:r>
            <a:r>
              <a:rPr lang="zh-CN" altLang="en-US" sz="4000" b="1">
                <a:solidFill>
                  <a:srgbClr val="FF0000"/>
                </a:solidFill>
              </a:rPr>
              <a:t>低声下气</a:t>
            </a:r>
            <a:r>
              <a:rPr lang="zh-CN" altLang="en-US" sz="4000" b="1"/>
              <a:t>。好不容易在次年范进中了举人，他喜极而疯，后来又被岳父胡屠户一个耳光打醒了。范进身边的人都是趋炎附势的小人，因此他因中举而升官发财了。</a:t>
            </a:r>
            <a:endParaRPr lang="zh-CN" altLang="en-US" sz="4000" b="1"/>
          </a:p>
        </p:txBody>
      </p:sp>
      <p:pic>
        <p:nvPicPr>
          <p:cNvPr id="17410" name="图片 60423" descr="红叶"/>
          <p:cNvPicPr>
            <a:picLocks noChangeAspect="1"/>
          </p:cNvPicPr>
          <p:nvPr/>
        </p:nvPicPr>
        <p:blipFill>
          <a:blip r:embed="rId1"/>
          <a:stretch>
            <a:fillRect/>
          </a:stretch>
        </p:blipFill>
        <p:spPr>
          <a:xfrm>
            <a:off x="12700" y="-39687"/>
            <a:ext cx="1050925" cy="1136650"/>
          </a:xfrm>
          <a:prstGeom prst="rect">
            <a:avLst/>
          </a:prstGeom>
          <a:noFill/>
          <a:ln w="9525">
            <a:noFill/>
          </a:ln>
        </p:spPr>
      </p:pic>
    </p:spTree>
  </p:cSld>
  <p:clrMapOvr>
    <a:masterClrMapping/>
  </p:clrMapOvr>
  <p:transition spd="med">
    <p:newsfla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内容占位符 2"/>
          <p:cNvSpPr>
            <a:spLocks noGrp="1"/>
          </p:cNvSpPr>
          <p:nvPr>
            <p:ph idx="4294967295"/>
          </p:nvPr>
        </p:nvSpPr>
        <p:spPr>
          <a:xfrm>
            <a:off x="12700" y="-39687"/>
            <a:ext cx="9132888" cy="6888162"/>
          </a:xfrm>
          <a:ln/>
        </p:spPr>
        <p:txBody>
          <a:bodyPr anchor="t"/>
          <a:p>
            <a:pPr marL="0" indent="0">
              <a:buNone/>
            </a:pPr>
            <a:r>
              <a:rPr lang="en-US" altLang="zh-CN" sz="3600" b="1"/>
              <a:t>                   </a:t>
            </a:r>
            <a:endParaRPr lang="en-US" altLang="zh-CN" sz="3600" b="1"/>
          </a:p>
          <a:p>
            <a:pPr marL="0" indent="0">
              <a:buNone/>
            </a:pPr>
            <a:endParaRPr lang="zh-CN" altLang="en-US" sz="3600" b="1" dirty="0"/>
          </a:p>
          <a:p>
            <a:pPr marL="0" indent="0">
              <a:buNone/>
            </a:pPr>
            <a:r>
              <a:rPr lang="zh-CN" altLang="en-US" sz="4000" b="1" dirty="0"/>
              <a:t>【</a:t>
            </a:r>
            <a:r>
              <a:rPr lang="zh-CN" altLang="en-US" sz="4000" b="1"/>
              <a:t>2】</a:t>
            </a:r>
            <a:r>
              <a:rPr lang="zh-CN" altLang="en-US" sz="4000" b="1">
                <a:solidFill>
                  <a:srgbClr val="FF0000"/>
                </a:solidFill>
              </a:rPr>
              <a:t>两根</a:t>
            </a:r>
            <a:r>
              <a:rPr lang="zh-CN" altLang="en-US" sz="4000" b="1" dirty="0">
                <a:solidFill>
                  <a:srgbClr val="FF0000"/>
                </a:solidFill>
              </a:rPr>
              <a:t>灯草</a:t>
            </a:r>
            <a:endParaRPr lang="zh-CN" altLang="en-US" sz="4000" b="1" dirty="0">
              <a:solidFill>
                <a:srgbClr val="FF0000"/>
              </a:solidFill>
            </a:endParaRPr>
          </a:p>
          <a:p>
            <a:pPr marL="0" indent="0">
              <a:buNone/>
            </a:pPr>
            <a:r>
              <a:rPr lang="zh-CN" altLang="en-US" sz="4000" b="1"/>
              <a:t>       话说有个乡绅叫严监生，胆小又有钱。严监生老了临死的时候，卧房里挤满了子女后代，老人家卧在床上话也说不出，就只是伸出两根手指，众人不知其意。侄子问严监生的意思是不是有两个亲人还没见面，老人摇头。</a:t>
            </a:r>
            <a:endParaRPr lang="zh-CN" altLang="en-US" sz="4000" b="1"/>
          </a:p>
        </p:txBody>
      </p:sp>
    </p:spTree>
  </p:cSld>
  <p:clrMapOvr>
    <a:masterClrMapping/>
  </p:clrMapOvr>
  <p:transition spd="med">
    <p:newsfla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内容占位符 2"/>
          <p:cNvSpPr>
            <a:spLocks noGrp="1"/>
          </p:cNvSpPr>
          <p:nvPr>
            <p:ph idx="4294967295"/>
          </p:nvPr>
        </p:nvSpPr>
        <p:spPr>
          <a:xfrm>
            <a:off x="-55562" y="-39687"/>
            <a:ext cx="9201150" cy="6875462"/>
          </a:xfrm>
          <a:ln/>
        </p:spPr>
        <p:txBody>
          <a:bodyPr anchor="t"/>
          <a:p>
            <a:pPr marL="0" indent="0">
              <a:buNone/>
            </a:pPr>
            <a:r>
              <a:rPr lang="en-US" altLang="zh-CN" sz="4000" b="1">
                <a:sym typeface="宋体" panose="02010600030101010101" pitchFamily="2" charset="-122"/>
              </a:rPr>
              <a:t>        </a:t>
            </a:r>
            <a:r>
              <a:rPr lang="zh-CN" altLang="en-US" sz="4000" b="1">
                <a:sym typeface="宋体" panose="02010600030101010101" pitchFamily="2" charset="-122"/>
              </a:rPr>
              <a:t>侄子又问严监生是不是有两笔银子不曾交代家人，拉人摇头摇的厉害。老奶妈有问是不是他两个儿子不在眼前，老人还是摇头，两个手指指着不动。待到其妻子赵氏擦擦眼泪对老爷子说：“我知道，你是看那灯里有两根灯草怕费了灯油。”然后赵氏挑掉一根灯草。严监生看了随即点点头，手一垂，人就挂了。</a:t>
            </a:r>
            <a:endParaRPr lang="zh-CN" altLang="en-US" sz="4000" b="1">
              <a:sym typeface="宋体" panose="02010600030101010101" pitchFamily="2" charset="-122"/>
            </a:endParaRPr>
          </a:p>
          <a:p>
            <a:pPr marL="0" indent="0"/>
            <a:endParaRPr lang="zh-CN" altLang="en-US" sz="4000" b="1">
              <a:sym typeface="宋体" panose="02010600030101010101" pitchFamily="2" charset="-122"/>
            </a:endParaRPr>
          </a:p>
        </p:txBody>
      </p:sp>
    </p:spTree>
  </p:cSld>
  <p:clrMapOvr>
    <a:masterClrMapping/>
  </p:clrMapOvr>
  <p:transition spd="med">
    <p:newsfla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内容占位符 2"/>
          <p:cNvSpPr>
            <a:spLocks noGrp="1"/>
          </p:cNvSpPr>
          <p:nvPr>
            <p:ph idx="4294967295"/>
          </p:nvPr>
        </p:nvSpPr>
        <p:spPr>
          <a:xfrm>
            <a:off x="-28575" y="0"/>
            <a:ext cx="9217025" cy="6905625"/>
          </a:xfrm>
          <a:ln/>
        </p:spPr>
        <p:txBody>
          <a:bodyPr anchor="t"/>
          <a:p>
            <a:pPr marL="0" indent="0">
              <a:buNone/>
            </a:pPr>
            <a:r>
              <a:rPr lang="en-US" altLang="zh-CN" sz="4000" b="1"/>
              <a:t>               </a:t>
            </a:r>
            <a:r>
              <a:rPr lang="zh-CN" altLang="en-US" sz="4000" b="1"/>
              <a:t>【3】</a:t>
            </a:r>
            <a:r>
              <a:rPr lang="zh-CN" altLang="en-US" sz="4000" b="1">
                <a:solidFill>
                  <a:srgbClr val="FF0000"/>
                </a:solidFill>
              </a:rPr>
              <a:t>少年王冕</a:t>
            </a:r>
            <a:endParaRPr lang="zh-CN" altLang="en-US" sz="4000" b="1">
              <a:solidFill>
                <a:srgbClr val="FF0000"/>
              </a:solidFill>
            </a:endParaRPr>
          </a:p>
          <a:p>
            <a:pPr marL="0" indent="0">
              <a:buNone/>
            </a:pPr>
            <a:r>
              <a:rPr lang="zh-CN" altLang="en-US" sz="4000" b="1"/>
              <a:t>       元朝末年，诸暨县的一个村子里有一个少年叫王冕，因</a:t>
            </a:r>
            <a:r>
              <a:rPr lang="zh-CN" altLang="en-US" sz="4000" b="1">
                <a:solidFill>
                  <a:srgbClr val="FF0000"/>
                </a:solidFill>
              </a:rPr>
              <a:t>家境贫寒</a:t>
            </a:r>
            <a:r>
              <a:rPr lang="zh-CN" altLang="en-US" sz="4000" b="1"/>
              <a:t>，他从小替人放牛，</a:t>
            </a:r>
            <a:r>
              <a:rPr lang="zh-CN" altLang="en-US" sz="4000" b="1">
                <a:solidFill>
                  <a:srgbClr val="FF0000"/>
                </a:solidFill>
              </a:rPr>
              <a:t>聪明颖悟</a:t>
            </a:r>
            <a:r>
              <a:rPr lang="zh-CN" altLang="en-US" sz="4000" b="1"/>
              <a:t>，</a:t>
            </a:r>
            <a:r>
              <a:rPr lang="zh-CN" altLang="en-US" sz="4000" b="1">
                <a:solidFill>
                  <a:srgbClr val="FF0000"/>
                </a:solidFill>
              </a:rPr>
              <a:t>勤奋好学</a:t>
            </a:r>
            <a:r>
              <a:rPr lang="zh-CN" altLang="en-US" sz="4000" b="1"/>
              <a:t>，他画的荷花惟妙惟肖，呼之欲出，并且他</a:t>
            </a:r>
            <a:r>
              <a:rPr lang="zh-CN" altLang="en-US" sz="4000" b="1">
                <a:solidFill>
                  <a:srgbClr val="FF0000"/>
                </a:solidFill>
              </a:rPr>
              <a:t>博览群书</a:t>
            </a:r>
            <a:r>
              <a:rPr lang="zh-CN" altLang="en-US" sz="4000" b="1"/>
              <a:t>，</a:t>
            </a:r>
            <a:r>
              <a:rPr lang="zh-CN" altLang="en-US" sz="4000" b="1">
                <a:solidFill>
                  <a:srgbClr val="FF0000"/>
                </a:solidFill>
              </a:rPr>
              <a:t>才华横溢</a:t>
            </a:r>
            <a:r>
              <a:rPr lang="zh-CN" altLang="en-US" sz="4000" b="1"/>
              <a:t>。他</a:t>
            </a:r>
            <a:r>
              <a:rPr lang="zh-CN" altLang="en-US" sz="4000" b="1">
                <a:solidFill>
                  <a:srgbClr val="FF0000"/>
                </a:solidFill>
              </a:rPr>
              <a:t>不愿意接交朋友</a:t>
            </a:r>
            <a:r>
              <a:rPr lang="zh-CN" altLang="en-US" sz="4000" b="1"/>
              <a:t>，更</a:t>
            </a:r>
            <a:r>
              <a:rPr lang="zh-CN" altLang="en-US" sz="4000" b="1">
                <a:solidFill>
                  <a:srgbClr val="FF0000"/>
                </a:solidFill>
              </a:rPr>
              <a:t>不愿意求取功名利禄</a:t>
            </a:r>
            <a:r>
              <a:rPr lang="zh-CN" altLang="en-US" sz="4000" b="1"/>
              <a:t>。县令登门拜访，他躲避不见；朱元璋授他“咨议参军”的职务，他也不接受，心甘情愿的逃往会稽山中，去过隐姓埋名的生活。</a:t>
            </a:r>
            <a:endParaRPr lang="zh-CN" altLang="en-US" sz="4000" b="1"/>
          </a:p>
        </p:txBody>
      </p:sp>
      <p:pic>
        <p:nvPicPr>
          <p:cNvPr id="55298" name="图片 55297" descr="1"/>
          <p:cNvPicPr>
            <a:picLocks noChangeAspect="1"/>
          </p:cNvPicPr>
          <p:nvPr/>
        </p:nvPicPr>
        <p:blipFill>
          <a:blip r:embed="rId1"/>
          <a:stretch>
            <a:fillRect/>
          </a:stretch>
        </p:blipFill>
        <p:spPr>
          <a:xfrm>
            <a:off x="69850" y="6557963"/>
            <a:ext cx="9056688" cy="300037"/>
          </a:xfrm>
          <a:prstGeom prst="rect">
            <a:avLst/>
          </a:prstGeom>
          <a:noFill/>
          <a:ln w="9525">
            <a:noFill/>
          </a:ln>
        </p:spPr>
      </p:pic>
      <p:pic>
        <p:nvPicPr>
          <p:cNvPr id="20483" name="图片 59394" descr="yaya"/>
          <p:cNvPicPr>
            <a:picLocks noChangeAspect="1"/>
          </p:cNvPicPr>
          <p:nvPr/>
        </p:nvPicPr>
        <p:blipFill>
          <a:blip r:embed="rId2"/>
          <a:stretch>
            <a:fillRect/>
          </a:stretch>
        </p:blipFill>
        <p:spPr>
          <a:xfrm>
            <a:off x="0" y="188913"/>
            <a:ext cx="822325" cy="847725"/>
          </a:xfrm>
          <a:prstGeom prst="rect">
            <a:avLst/>
          </a:prstGeom>
          <a:noFill/>
          <a:ln w="9525">
            <a:noFill/>
          </a:ln>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5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标题 1"/>
          <p:cNvSpPr>
            <a:spLocks noGrp="1"/>
          </p:cNvSpPr>
          <p:nvPr>
            <p:ph type="title"/>
          </p:nvPr>
        </p:nvSpPr>
        <p:spPr>
          <a:xfrm>
            <a:off x="-42862" y="11113"/>
            <a:ext cx="8229600" cy="1143000"/>
          </a:xfrm>
          <a:ln/>
        </p:spPr>
        <p:txBody>
          <a:bodyPr anchor="ctr"/>
          <a:p>
            <a:r>
              <a:rPr lang="zh-CN" altLang="en-US" sz="4000" b="1"/>
              <a:t>（二）专题二：《儒林外史》讽刺艺术探究</a:t>
            </a:r>
            <a:endParaRPr lang="zh-CN" altLang="en-US" sz="4000" b="1"/>
          </a:p>
        </p:txBody>
      </p:sp>
      <p:sp>
        <p:nvSpPr>
          <p:cNvPr id="21506" name="内容占位符 2"/>
          <p:cNvSpPr>
            <a:spLocks noGrp="1"/>
          </p:cNvSpPr>
          <p:nvPr>
            <p:ph idx="4294967295"/>
          </p:nvPr>
        </p:nvSpPr>
        <p:spPr>
          <a:xfrm>
            <a:off x="41275" y="1152525"/>
            <a:ext cx="9090025" cy="5864225"/>
          </a:xfrm>
          <a:ln/>
        </p:spPr>
        <p:txBody>
          <a:bodyPr anchor="t"/>
          <a:p>
            <a:pPr marL="0" indent="0">
              <a:buNone/>
            </a:pPr>
            <a:r>
              <a:rPr lang="en-US" altLang="zh-CN" sz="4000" b="1"/>
              <a:t>       </a:t>
            </a:r>
            <a:r>
              <a:rPr lang="zh-CN" altLang="en-US" sz="4000" b="1">
                <a:solidFill>
                  <a:srgbClr val="FF0000"/>
                </a:solidFill>
              </a:rPr>
              <a:t>1、对比的讽刺艺术；</a:t>
            </a:r>
            <a:endParaRPr lang="zh-CN" altLang="en-US" sz="4000" b="1">
              <a:solidFill>
                <a:srgbClr val="FF0000"/>
              </a:solidFill>
            </a:endParaRPr>
          </a:p>
          <a:p>
            <a:pPr marL="0" indent="0">
              <a:buNone/>
            </a:pPr>
            <a:r>
              <a:rPr lang="zh-CN" altLang="en-US" sz="4000" b="1"/>
              <a:t>       对比是这部小说的为了突出讽刺效果常用到的手法。 </a:t>
            </a:r>
            <a:endParaRPr lang="zh-CN" altLang="en-US" sz="4000" b="1"/>
          </a:p>
          <a:p>
            <a:pPr marL="0" indent="0">
              <a:buNone/>
            </a:pPr>
            <a:r>
              <a:rPr lang="zh-CN" altLang="en-US" sz="4000" b="1"/>
              <a:t>        如胡屠户对范进中举前后截然不同的两种态度的对比。中举前称他为“现世宝”、“癞蛤蟆”。中举后称他为“贤婿老爷”、“天上的文曲星”；对他外貌的描述也不同，中举前说他“尖嘴猴腮，不三不四”；</a:t>
            </a:r>
            <a:endParaRPr lang="zh-CN" altLang="en-US" sz="4000" b="1"/>
          </a:p>
        </p:txBody>
      </p:sp>
      <p:pic>
        <p:nvPicPr>
          <p:cNvPr id="21507" name="图片 64537" descr="t0147ecb4a0fa838c25"/>
          <p:cNvPicPr>
            <a:picLocks noChangeAspect="1"/>
          </p:cNvPicPr>
          <p:nvPr/>
        </p:nvPicPr>
        <p:blipFill>
          <a:blip r:embed="rId1"/>
          <a:stretch>
            <a:fillRect/>
          </a:stretch>
        </p:blipFill>
        <p:spPr>
          <a:xfrm>
            <a:off x="6175375" y="647700"/>
            <a:ext cx="2955925" cy="1203325"/>
          </a:xfrm>
          <a:prstGeom prst="rect">
            <a:avLst/>
          </a:prstGeom>
          <a:noFill/>
          <a:ln w="9525">
            <a:noFill/>
          </a:ln>
        </p:spPr>
      </p:pic>
    </p:spTree>
  </p:cSld>
  <p:clrMapOvr>
    <a:masterClrMapping/>
  </p:clrMapOvr>
  <p:transition spd="med">
    <p:newsfla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内容占位符 2"/>
          <p:cNvSpPr>
            <a:spLocks noGrp="1"/>
          </p:cNvSpPr>
          <p:nvPr>
            <p:ph idx="4294967295"/>
          </p:nvPr>
        </p:nvSpPr>
        <p:spPr>
          <a:xfrm>
            <a:off x="-28575" y="-53975"/>
            <a:ext cx="9145588" cy="6875463"/>
          </a:xfrm>
          <a:ln/>
        </p:spPr>
        <p:txBody>
          <a:bodyPr anchor="t"/>
          <a:p>
            <a:pPr marL="0" indent="0">
              <a:buNone/>
            </a:pPr>
            <a:r>
              <a:rPr lang="en-US" altLang="zh-CN"/>
              <a:t>          </a:t>
            </a:r>
            <a:r>
              <a:rPr lang="zh-CN" altLang="en-US" sz="4400" b="1"/>
              <a:t>中举后夸他“才学高，品貌好”；两次的贺礼也不同，中举前是“一副大肠和一瓶酒”，中举后是“七八斤肉，四五千钱”；离开范进家的动作神态也不同，中举前离开时是“横批了衣裳，腆着肚子去了”，中举后离开时是“千恩万谢，低着头，笑咪咪地去了”。</a:t>
            </a:r>
            <a:endParaRPr lang="zh-CN" altLang="en-US" sz="4400" b="1"/>
          </a:p>
          <a:p>
            <a:pPr marL="0" indent="0">
              <a:buNone/>
            </a:pPr>
            <a:r>
              <a:rPr lang="zh-CN" altLang="en-US" b="1"/>
              <a:t>       </a:t>
            </a:r>
            <a:endParaRPr lang="zh-CN" altLang="en-US" b="1"/>
          </a:p>
        </p:txBody>
      </p:sp>
      <p:pic>
        <p:nvPicPr>
          <p:cNvPr id="22530" name="图片 64535" descr="t0150e695860301ff3f"/>
          <p:cNvPicPr>
            <a:picLocks noChangeAspect="1"/>
          </p:cNvPicPr>
          <p:nvPr/>
        </p:nvPicPr>
        <p:blipFill>
          <a:blip r:embed="rId1"/>
          <a:stretch>
            <a:fillRect/>
          </a:stretch>
        </p:blipFill>
        <p:spPr>
          <a:xfrm>
            <a:off x="109538" y="5835650"/>
            <a:ext cx="9364662" cy="1163638"/>
          </a:xfrm>
          <a:prstGeom prst="rect">
            <a:avLst/>
          </a:prstGeom>
          <a:noFill/>
          <a:ln w="9525">
            <a:noFill/>
          </a:ln>
        </p:spPr>
      </p:pic>
    </p:spTree>
  </p:cSld>
  <p:clrMapOvr>
    <a:masterClrMapping/>
  </p:clrMapOvr>
  <p:transition spd="med">
    <p:newsfla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内容占位符 2"/>
          <p:cNvSpPr>
            <a:spLocks noGrp="1"/>
          </p:cNvSpPr>
          <p:nvPr>
            <p:ph idx="4294967295"/>
          </p:nvPr>
        </p:nvSpPr>
        <p:spPr>
          <a:xfrm>
            <a:off x="-14287" y="-25400"/>
            <a:ext cx="9188450" cy="6888163"/>
          </a:xfrm>
          <a:ln/>
        </p:spPr>
        <p:txBody>
          <a:bodyPr anchor="t"/>
          <a:p>
            <a:pPr marL="0" indent="0">
              <a:buNone/>
            </a:pPr>
            <a:r>
              <a:rPr lang="en-US" altLang="zh-CN" b="1">
                <a:sym typeface="宋体" panose="02010600030101010101" pitchFamily="2" charset="-122"/>
              </a:rPr>
              <a:t>          </a:t>
            </a:r>
            <a:r>
              <a:rPr lang="zh-CN" altLang="en-US" sz="4400" b="1">
                <a:sym typeface="宋体" panose="02010600030101010101" pitchFamily="2" charset="-122"/>
              </a:rPr>
              <a:t>通过对比，使他的</a:t>
            </a:r>
            <a:r>
              <a:rPr lang="zh-CN" altLang="en-US" sz="4400" b="1">
                <a:solidFill>
                  <a:srgbClr val="FF0000"/>
                </a:solidFill>
                <a:sym typeface="宋体" panose="02010600030101010101" pitchFamily="2" charset="-122"/>
              </a:rPr>
              <a:t>前倨后恭</a:t>
            </a:r>
            <a:r>
              <a:rPr lang="zh-CN" altLang="en-US" sz="4400" b="1">
                <a:sym typeface="宋体" panose="02010600030101010101" pitchFamily="2" charset="-122"/>
              </a:rPr>
              <a:t>、</a:t>
            </a:r>
            <a:r>
              <a:rPr lang="zh-CN" altLang="en-US" sz="4400" b="1">
                <a:solidFill>
                  <a:srgbClr val="FF0000"/>
                </a:solidFill>
                <a:sym typeface="宋体" panose="02010600030101010101" pitchFamily="2" charset="-122"/>
              </a:rPr>
              <a:t>嫌贫爱富</a:t>
            </a:r>
            <a:r>
              <a:rPr lang="zh-CN" altLang="en-US" sz="4400" b="1">
                <a:sym typeface="宋体" panose="02010600030101010101" pitchFamily="2" charset="-122"/>
              </a:rPr>
              <a:t>、</a:t>
            </a:r>
            <a:r>
              <a:rPr lang="zh-CN" altLang="en-US" sz="4400" b="1">
                <a:solidFill>
                  <a:srgbClr val="FF0000"/>
                </a:solidFill>
                <a:sym typeface="宋体" panose="02010600030101010101" pitchFamily="2" charset="-122"/>
              </a:rPr>
              <a:t>趋炎附势</a:t>
            </a:r>
            <a:r>
              <a:rPr lang="zh-CN" altLang="en-US" sz="4400" b="1">
                <a:sym typeface="宋体" panose="02010600030101010101" pitchFamily="2" charset="-122"/>
              </a:rPr>
              <a:t>、</a:t>
            </a:r>
            <a:r>
              <a:rPr lang="zh-CN" altLang="en-US" sz="4400" b="1">
                <a:solidFill>
                  <a:srgbClr val="FF0000"/>
                </a:solidFill>
                <a:sym typeface="宋体" panose="02010600030101010101" pitchFamily="2" charset="-122"/>
              </a:rPr>
              <a:t>庸俗自私</a:t>
            </a:r>
            <a:r>
              <a:rPr lang="zh-CN" altLang="en-US" sz="4400" b="1">
                <a:sym typeface="宋体" panose="02010600030101010101" pitchFamily="2" charset="-122"/>
              </a:rPr>
              <a:t>的典型</a:t>
            </a:r>
            <a:r>
              <a:rPr lang="zh-CN" altLang="en-US" sz="4400" b="1">
                <a:solidFill>
                  <a:srgbClr val="FF0000"/>
                </a:solidFill>
                <a:sym typeface="宋体" panose="02010600030101010101" pitchFamily="2" charset="-122"/>
              </a:rPr>
              <a:t>市侩</a:t>
            </a:r>
            <a:r>
              <a:rPr lang="zh-CN" altLang="en-US" sz="4400" b="1">
                <a:sym typeface="宋体" panose="02010600030101010101" pitchFamily="2" charset="-122"/>
              </a:rPr>
              <a:t>形象跃然纸上。还有对众乡邻的对比：范进中举前对范家揭不开锅，在死亡线上挣扎而不闻不问，范进中举后赶紧送酒送肉，搬桌拿椅。作者对他们</a:t>
            </a:r>
            <a:r>
              <a:rPr lang="zh-CN" altLang="en-US" sz="4400" b="1">
                <a:solidFill>
                  <a:srgbClr val="FF0000"/>
                </a:solidFill>
                <a:sym typeface="宋体" panose="02010600030101010101" pitchFamily="2" charset="-122"/>
              </a:rPr>
              <a:t>嫌贫爱富</a:t>
            </a:r>
            <a:r>
              <a:rPr lang="zh-CN" altLang="en-US" sz="4400" b="1">
                <a:sym typeface="宋体" panose="02010600030101010101" pitchFamily="2" charset="-122"/>
              </a:rPr>
              <a:t>的心态，进行了强烈的讽刺。对比之中写出</a:t>
            </a:r>
            <a:r>
              <a:rPr lang="zh-CN" altLang="en-US" sz="4400" b="1">
                <a:solidFill>
                  <a:srgbClr val="FF0000"/>
                </a:solidFill>
                <a:sym typeface="宋体" panose="02010600030101010101" pitchFamily="2" charset="-122"/>
              </a:rPr>
              <a:t>人性淡薄</a:t>
            </a:r>
            <a:r>
              <a:rPr lang="zh-CN" altLang="en-US" sz="4400" b="1">
                <a:sym typeface="宋体" panose="02010600030101010101" pitchFamily="2" charset="-122"/>
              </a:rPr>
              <a:t>和</a:t>
            </a:r>
            <a:r>
              <a:rPr lang="zh-CN" altLang="en-US" sz="4400" b="1">
                <a:solidFill>
                  <a:srgbClr val="FF0000"/>
                </a:solidFill>
                <a:sym typeface="宋体" panose="02010600030101010101" pitchFamily="2" charset="-122"/>
              </a:rPr>
              <a:t>世态炎凉</a:t>
            </a:r>
            <a:r>
              <a:rPr lang="zh-CN" altLang="en-US" sz="4400" b="1">
                <a:sym typeface="宋体" panose="02010600030101010101" pitchFamily="2" charset="-122"/>
              </a:rPr>
              <a:t>，极富讽刺意味。 </a:t>
            </a:r>
            <a:endParaRPr lang="zh-CN" altLang="en-US" sz="4400" b="1">
              <a:sym typeface="宋体" panose="02010600030101010101" pitchFamily="2" charset="-122"/>
            </a:endParaRPr>
          </a:p>
          <a:p>
            <a:pPr marL="0" indent="0"/>
            <a:endParaRPr lang="zh-CN" altLang="en-US" sz="4400" b="1">
              <a:sym typeface="宋体" panose="02010600030101010101" pitchFamily="2" charset="-122"/>
            </a:endParaRPr>
          </a:p>
        </p:txBody>
      </p:sp>
      <p:pic>
        <p:nvPicPr>
          <p:cNvPr id="23554" name="图片 67589" descr="welcome"/>
          <p:cNvPicPr>
            <a:picLocks noChangeAspect="1"/>
          </p:cNvPicPr>
          <p:nvPr/>
        </p:nvPicPr>
        <p:blipFill>
          <a:blip r:embed="rId1"/>
          <a:stretch>
            <a:fillRect/>
          </a:stretch>
        </p:blipFill>
        <p:spPr>
          <a:xfrm>
            <a:off x="0" y="6119813"/>
            <a:ext cx="9188450" cy="738187"/>
          </a:xfrm>
          <a:prstGeom prst="rect">
            <a:avLst/>
          </a:prstGeom>
          <a:noFill/>
          <a:ln w="9525">
            <a:noFill/>
          </a:ln>
        </p:spPr>
      </p:pic>
    </p:spTree>
  </p:cSld>
  <p:clrMapOvr>
    <a:masterClrMapping/>
  </p:clrMapOvr>
  <p:transition spd="med">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标题 1"/>
          <p:cNvSpPr>
            <a:spLocks noGrp="1"/>
          </p:cNvSpPr>
          <p:nvPr>
            <p:ph type="title"/>
          </p:nvPr>
        </p:nvSpPr>
        <p:spPr>
          <a:xfrm>
            <a:off x="444500" y="136525"/>
            <a:ext cx="8312150" cy="1098550"/>
          </a:xfrm>
          <a:ln/>
        </p:spPr>
        <p:txBody>
          <a:bodyPr anchor="ctr"/>
          <a:p>
            <a:r>
              <a:rPr lang="zh-CN" altLang="en-US" b="1" dirty="0">
                <a:solidFill>
                  <a:srgbClr val="FF0000"/>
                </a:solidFill>
              </a:rPr>
              <a:t>二、</a:t>
            </a:r>
            <a:r>
              <a:rPr lang="zh-CN" altLang="en-US" b="1">
                <a:solidFill>
                  <a:srgbClr val="FF0000"/>
                </a:solidFill>
              </a:rPr>
              <a:t>学习目标</a:t>
            </a:r>
            <a:br>
              <a:rPr lang="zh-CN" altLang="en-US" b="1">
                <a:solidFill>
                  <a:srgbClr val="FF0000"/>
                </a:solidFill>
              </a:rPr>
            </a:br>
            <a:endParaRPr lang="zh-CN" altLang="en-US"/>
          </a:p>
        </p:txBody>
      </p:sp>
      <p:sp>
        <p:nvSpPr>
          <p:cNvPr id="6146" name="内容占位符 2"/>
          <p:cNvSpPr>
            <a:spLocks noGrp="1"/>
          </p:cNvSpPr>
          <p:nvPr>
            <p:ph idx="4294967295"/>
          </p:nvPr>
        </p:nvSpPr>
        <p:spPr>
          <a:xfrm>
            <a:off x="-19050" y="574675"/>
            <a:ext cx="9134475" cy="6334125"/>
          </a:xfrm>
          <a:ln/>
        </p:spPr>
        <p:txBody>
          <a:bodyPr anchor="t"/>
          <a:p>
            <a:pPr marL="0" indent="0">
              <a:buNone/>
            </a:pPr>
            <a:r>
              <a:rPr lang="en-US" altLang="zh-CN" sz="4000" b="1"/>
              <a:t>       1、了解有关吴敬梓的文学常识；</a:t>
            </a:r>
            <a:endParaRPr lang="en-US" altLang="zh-CN" sz="4000" b="1"/>
          </a:p>
          <a:p>
            <a:pPr marL="0" indent="0">
              <a:buNone/>
            </a:pPr>
            <a:r>
              <a:rPr lang="en-US" altLang="zh-CN" sz="4000" b="1"/>
              <a:t>       2、结合时代背景，领会小说的思想内容；</a:t>
            </a:r>
            <a:endParaRPr lang="en-US" altLang="zh-CN" sz="4000" b="1"/>
          </a:p>
          <a:p>
            <a:pPr marL="0" indent="0">
              <a:buNone/>
            </a:pPr>
            <a:r>
              <a:rPr lang="en-US" altLang="zh-CN" sz="4000" b="1"/>
              <a:t>       3、理清故事情节，分析人物形象特征；</a:t>
            </a:r>
            <a:endParaRPr lang="en-US" altLang="zh-CN" sz="4000" b="1"/>
          </a:p>
          <a:p>
            <a:pPr marL="0" indent="0">
              <a:buNone/>
            </a:pPr>
            <a:r>
              <a:rPr lang="en-US" altLang="zh-CN" sz="4000" b="1"/>
              <a:t>       4、学习小说大胆夸张，细致描摹，辛辣讽刺的艺术手法；</a:t>
            </a:r>
            <a:endParaRPr lang="en-US" altLang="zh-CN" sz="4000" b="1"/>
          </a:p>
          <a:p>
            <a:pPr marL="0" indent="0">
              <a:buNone/>
            </a:pPr>
            <a:r>
              <a:rPr lang="en-US" altLang="zh-CN" sz="4000" b="1"/>
              <a:t>        5、深刻领会八股科举制度对中国古代知识分子的毒害。   </a:t>
            </a:r>
            <a:endParaRPr lang="zh-CN" altLang="en-US" sz="4000" b="1"/>
          </a:p>
        </p:txBody>
      </p:sp>
      <p:pic>
        <p:nvPicPr>
          <p:cNvPr id="6147" name="图片 53265" descr="4"/>
          <p:cNvPicPr>
            <a:picLocks noChangeAspect="1"/>
          </p:cNvPicPr>
          <p:nvPr/>
        </p:nvPicPr>
        <p:blipFill>
          <a:blip r:embed="rId1"/>
          <a:stretch>
            <a:fillRect/>
          </a:stretch>
        </p:blipFill>
        <p:spPr>
          <a:xfrm>
            <a:off x="28575" y="6492875"/>
            <a:ext cx="9144000" cy="415925"/>
          </a:xfrm>
          <a:prstGeom prst="rect">
            <a:avLst/>
          </a:prstGeom>
          <a:noFill/>
          <a:ln w="9525">
            <a:noFill/>
          </a:ln>
        </p:spPr>
      </p:pic>
    </p:spTree>
  </p:cSld>
  <p:clrMapOvr>
    <a:masterClrMapping/>
  </p:clrMapOvr>
  <p:transition spd="med">
    <p:newsfla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内容占位符 2"/>
          <p:cNvSpPr>
            <a:spLocks noGrp="1"/>
          </p:cNvSpPr>
          <p:nvPr>
            <p:ph idx="4294967295"/>
          </p:nvPr>
        </p:nvSpPr>
        <p:spPr>
          <a:xfrm>
            <a:off x="12700" y="-12700"/>
            <a:ext cx="9174163" cy="6889750"/>
          </a:xfrm>
          <a:ln/>
        </p:spPr>
        <p:txBody>
          <a:bodyPr anchor="t"/>
          <a:p>
            <a:pPr marL="0" indent="0">
              <a:buNone/>
            </a:pPr>
            <a:r>
              <a:rPr lang="en-US" altLang="zh-CN" sz="4000" b="1"/>
              <a:t>        </a:t>
            </a:r>
            <a:r>
              <a:rPr lang="zh-CN" altLang="en-US" sz="4000" b="1"/>
              <a:t>除了同一个人物的前后对比，作为一部讽刺小说，《儒林外史》还塑造了一批体现作者理想的正面人物与体现社会腐败的反面人物进行对比。</a:t>
            </a:r>
            <a:endParaRPr lang="zh-CN" altLang="en-US" sz="4000" b="1"/>
          </a:p>
          <a:p>
            <a:pPr marL="0" indent="0">
              <a:buNone/>
            </a:pPr>
            <a:r>
              <a:rPr lang="zh-CN" altLang="en-US" sz="4000" b="1"/>
              <a:t>       正面人物有</a:t>
            </a:r>
            <a:r>
              <a:rPr lang="zh-CN" altLang="en-US" sz="4000" b="1">
                <a:solidFill>
                  <a:srgbClr val="FF0000"/>
                </a:solidFill>
              </a:rPr>
              <a:t>王冕</a:t>
            </a:r>
            <a:r>
              <a:rPr lang="zh-CN" altLang="en-US" sz="4000" b="1"/>
              <a:t>、</a:t>
            </a:r>
            <a:r>
              <a:rPr lang="zh-CN" altLang="en-US" sz="4000" b="1">
                <a:solidFill>
                  <a:srgbClr val="FF0000"/>
                </a:solidFill>
              </a:rPr>
              <a:t>杜少卿</a:t>
            </a:r>
            <a:r>
              <a:rPr lang="zh-CN" altLang="en-US" sz="4000" b="1"/>
              <a:t>、</a:t>
            </a:r>
            <a:r>
              <a:rPr lang="zh-CN" altLang="en-US" sz="4000" b="1">
                <a:solidFill>
                  <a:srgbClr val="FF0000"/>
                </a:solidFill>
              </a:rPr>
              <a:t>虞育德</a:t>
            </a:r>
            <a:r>
              <a:rPr lang="zh-CN" altLang="en-US" sz="4000" b="1"/>
              <a:t>、</a:t>
            </a:r>
            <a:r>
              <a:rPr lang="zh-CN" altLang="en-US" sz="4000" b="1">
                <a:solidFill>
                  <a:srgbClr val="FF0000"/>
                </a:solidFill>
              </a:rPr>
              <a:t>庄绍光</a:t>
            </a:r>
            <a:r>
              <a:rPr lang="zh-CN" altLang="en-US" sz="4000" b="1"/>
              <a:t>、</a:t>
            </a:r>
            <a:r>
              <a:rPr lang="zh-CN" altLang="en-US" sz="4000" b="1">
                <a:solidFill>
                  <a:srgbClr val="FF0000"/>
                </a:solidFill>
              </a:rPr>
              <a:t>迟衡山</a:t>
            </a:r>
            <a:r>
              <a:rPr lang="zh-CN" altLang="en-US" sz="4000" b="1"/>
              <a:t>等，反面人物如前面提到的胡屠夫以及众多贪污腐败的官僚们。这一鲜明的美丑对比，大大地增强了小说的讽刺效果，越是正面人物就越显出反面人物的丑陋，以美烘托出丑的极致。 </a:t>
            </a:r>
            <a:endParaRPr lang="zh-CN" altLang="en-US" sz="4000" b="1"/>
          </a:p>
        </p:txBody>
      </p:sp>
      <p:pic>
        <p:nvPicPr>
          <p:cNvPr id="24578" name="图片 32772" descr="70"/>
          <p:cNvPicPr>
            <a:picLocks noChangeAspect="1"/>
          </p:cNvPicPr>
          <p:nvPr/>
        </p:nvPicPr>
        <p:blipFill>
          <a:blip r:embed="rId1"/>
          <a:stretch>
            <a:fillRect/>
          </a:stretch>
        </p:blipFill>
        <p:spPr>
          <a:xfrm>
            <a:off x="12700" y="6299200"/>
            <a:ext cx="9069388" cy="479425"/>
          </a:xfrm>
          <a:prstGeom prst="rect">
            <a:avLst/>
          </a:prstGeom>
          <a:noFill/>
          <a:ln w="9525">
            <a:noFill/>
          </a:ln>
        </p:spPr>
      </p:pic>
    </p:spTree>
  </p:cSld>
  <p:clrMapOvr>
    <a:masterClrMapping/>
  </p:clrMapOvr>
  <p:transition spd="med">
    <p:newsfla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内容占位符 2"/>
          <p:cNvSpPr>
            <a:spLocks noGrp="1"/>
          </p:cNvSpPr>
          <p:nvPr>
            <p:ph idx="4294967295"/>
          </p:nvPr>
        </p:nvSpPr>
        <p:spPr>
          <a:xfrm>
            <a:off x="12700" y="14288"/>
            <a:ext cx="9118600" cy="6821487"/>
          </a:xfrm>
          <a:ln/>
        </p:spPr>
        <p:txBody>
          <a:bodyPr anchor="t"/>
          <a:p>
            <a:pPr marL="0" indent="0">
              <a:buNone/>
            </a:pPr>
            <a:r>
              <a:rPr lang="en-US" altLang="zh-CN" sz="4400" b="1"/>
              <a:t>         </a:t>
            </a:r>
            <a:endParaRPr lang="en-US" altLang="zh-CN" sz="4400" b="1"/>
          </a:p>
          <a:p>
            <a:pPr marL="0" indent="0">
              <a:buNone/>
            </a:pPr>
            <a:r>
              <a:rPr lang="zh-CN" altLang="en-US" sz="4400" b="1" dirty="0">
                <a:solidFill>
                  <a:srgbClr val="FF0000"/>
                </a:solidFill>
              </a:rPr>
              <a:t>2</a:t>
            </a:r>
            <a:r>
              <a:rPr lang="zh-CN" altLang="en-US" sz="4400" b="1">
                <a:solidFill>
                  <a:srgbClr val="FF0000"/>
                </a:solidFill>
              </a:rPr>
              <a:t>、夸张的讽刺艺术；</a:t>
            </a:r>
            <a:endParaRPr lang="zh-CN" altLang="en-US" sz="4400" b="1">
              <a:solidFill>
                <a:srgbClr val="FF0000"/>
              </a:solidFill>
            </a:endParaRPr>
          </a:p>
          <a:p>
            <a:pPr marL="0" indent="0">
              <a:buNone/>
            </a:pPr>
            <a:r>
              <a:rPr lang="zh-CN" altLang="en-US" sz="4400" b="1"/>
              <a:t>        在小说中，吴敬梓对人物最富于特征的细节加以适当的夸张，把重点集中在人的性格中最显目的特征上，再放大给人看，这是勾画讽刺人物的一个很出色的手法。即把否定的东西加以放大来产生极强的讽刺效果。</a:t>
            </a:r>
            <a:endParaRPr lang="zh-CN" altLang="en-US" sz="4400" b="1"/>
          </a:p>
        </p:txBody>
      </p:sp>
    </p:spTree>
  </p:cSld>
  <p:clrMapOvr>
    <a:masterClrMapping/>
  </p:clrMapOvr>
  <p:transition spd="med">
    <p:newsflash/>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内容占位符 2"/>
          <p:cNvSpPr>
            <a:spLocks noGrp="1"/>
          </p:cNvSpPr>
          <p:nvPr>
            <p:ph idx="4294967295"/>
          </p:nvPr>
        </p:nvSpPr>
        <p:spPr>
          <a:xfrm>
            <a:off x="-28575" y="15875"/>
            <a:ext cx="9188450" cy="6889750"/>
          </a:xfrm>
          <a:ln/>
        </p:spPr>
        <p:txBody>
          <a:bodyPr anchor="t"/>
          <a:p>
            <a:pPr marL="0" indent="0">
              <a:buNone/>
            </a:pPr>
            <a:r>
              <a:rPr lang="en-US" altLang="zh-CN" sz="4400" b="1"/>
              <a:t>      </a:t>
            </a:r>
            <a:endParaRPr lang="en-US" altLang="zh-CN" sz="4400" b="1"/>
          </a:p>
          <a:p>
            <a:pPr marL="0" indent="0">
              <a:buNone/>
            </a:pPr>
            <a:r>
              <a:rPr lang="en-US" altLang="zh-CN" sz="4400" b="1"/>
              <a:t>       </a:t>
            </a:r>
            <a:r>
              <a:rPr lang="zh-CN" altLang="en-US" sz="4400" b="1"/>
              <a:t>吴敬梓在真实的基础上，透过夸张这个放大镜，把生活的黑暗扩大化，把一件小事上升到人物的精神层面，反映出最深刻的内涵，让讽刺显得犀利而深刻。如人人皆知的范进中举后因</a:t>
            </a:r>
            <a:r>
              <a:rPr lang="zh-CN" altLang="en-US" sz="4400" b="1">
                <a:solidFill>
                  <a:srgbClr val="FF0000"/>
                </a:solidFill>
              </a:rPr>
              <a:t>惊喜过渡而发疯</a:t>
            </a:r>
            <a:r>
              <a:rPr lang="zh-CN" altLang="en-US" sz="4400" b="1"/>
              <a:t>的这一幕，这种夸张的讽刺艺术可谓达到了极致。</a:t>
            </a:r>
            <a:endParaRPr lang="zh-CN" altLang="en-US" sz="4400" b="1"/>
          </a:p>
        </p:txBody>
      </p:sp>
    </p:spTree>
  </p:cSld>
  <p:clrMapOvr>
    <a:masterClrMapping/>
  </p:clrMapOvr>
  <p:transition spd="med">
    <p:newsfla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内容占位符 2"/>
          <p:cNvSpPr>
            <a:spLocks noGrp="1"/>
          </p:cNvSpPr>
          <p:nvPr>
            <p:ph idx="4294967295"/>
          </p:nvPr>
        </p:nvSpPr>
        <p:spPr>
          <a:xfrm>
            <a:off x="12700" y="0"/>
            <a:ext cx="9105900" cy="6975475"/>
          </a:xfrm>
          <a:ln/>
        </p:spPr>
        <p:txBody>
          <a:bodyPr anchor="t"/>
          <a:p>
            <a:pPr marL="0" indent="0">
              <a:buNone/>
            </a:pPr>
            <a:r>
              <a:rPr lang="en-US" altLang="zh-CN" sz="4000" b="1"/>
              <a:t>        </a:t>
            </a:r>
            <a:r>
              <a:rPr lang="zh-CN" altLang="en-US" sz="4000" b="1"/>
              <a:t>当范进面对突如其来、从天而降的大喜时，他那颗因饱经辛酸折磨而变得麻木的心灵，承受不住这强烈的刺激。于是，“看了一遍，又念一遍，自己把两手拍了一下，笑了一声，道：‘噫！好了！我中了！’说着，往后一跤跌倒，牙关咬紧，不省人事。老太太慌了，慌将几口开水灌了过来。他爬将起来，又拍着手大笑道：‘噫！好了！我中了！’笑着，不由分说，就往门外飞跑。”</a:t>
            </a:r>
            <a:endParaRPr lang="zh-CN" altLang="en-US" sz="4000" b="1"/>
          </a:p>
        </p:txBody>
      </p:sp>
      <p:pic>
        <p:nvPicPr>
          <p:cNvPr id="27650" name="图片 73732" descr="t01cf7dce8b5c34d0dc"/>
          <p:cNvPicPr>
            <a:picLocks noChangeAspect="1"/>
          </p:cNvPicPr>
          <p:nvPr/>
        </p:nvPicPr>
        <p:blipFill>
          <a:blip r:embed="rId1"/>
          <a:stretch>
            <a:fillRect/>
          </a:stretch>
        </p:blipFill>
        <p:spPr>
          <a:xfrm>
            <a:off x="1606550" y="5994400"/>
            <a:ext cx="7512050" cy="981075"/>
          </a:xfrm>
          <a:prstGeom prst="rect">
            <a:avLst/>
          </a:prstGeom>
          <a:noFill/>
          <a:ln w="9525">
            <a:noFill/>
          </a:ln>
        </p:spPr>
      </p:pic>
    </p:spTree>
  </p:cSld>
  <p:clrMapOvr>
    <a:masterClrMapping/>
  </p:clrMapOvr>
  <p:transition spd="med">
    <p:newsflash/>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内容占位符 2"/>
          <p:cNvSpPr>
            <a:spLocks noGrp="1"/>
          </p:cNvSpPr>
          <p:nvPr>
            <p:ph idx="4294967295"/>
          </p:nvPr>
        </p:nvSpPr>
        <p:spPr>
          <a:xfrm>
            <a:off x="0" y="42863"/>
            <a:ext cx="9131300" cy="6846887"/>
          </a:xfrm>
          <a:ln/>
        </p:spPr>
        <p:txBody>
          <a:bodyPr anchor="t"/>
          <a:p>
            <a:pPr marL="0" indent="0">
              <a:buNone/>
            </a:pPr>
            <a:r>
              <a:rPr lang="en-US" altLang="zh-CN" sz="4400" b="1"/>
              <a:t>        </a:t>
            </a:r>
            <a:r>
              <a:rPr lang="zh-CN" altLang="en-US" sz="4400" b="1"/>
              <a:t>作者从范进几十年的辛酸悲苦来写这极度兴奋的一瞬，把看似荒唐的现象表现得如此合乎生活的逻辑，将当时的读书人热衷“科举”，一旦功名到手就如醉如痴，惊喜若狂，乃至发疯这种社会现实加以夸张的描写，从而达到了尖锐的讽刺效果。</a:t>
            </a:r>
            <a:endParaRPr lang="zh-CN" altLang="en-US" sz="4400" b="1"/>
          </a:p>
          <a:p>
            <a:pPr marL="0" indent="0">
              <a:buNone/>
            </a:pPr>
            <a:endParaRPr lang="zh-CN" altLang="en-US" sz="4400" b="1"/>
          </a:p>
        </p:txBody>
      </p:sp>
    </p:spTree>
  </p:cSld>
  <p:clrMapOvr>
    <a:masterClrMapping/>
  </p:clrMapOvr>
  <p:transition spd="med">
    <p:newsfla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内容占位符 2"/>
          <p:cNvSpPr>
            <a:spLocks noGrp="1"/>
          </p:cNvSpPr>
          <p:nvPr>
            <p:ph idx="4294967295"/>
          </p:nvPr>
        </p:nvSpPr>
        <p:spPr>
          <a:xfrm>
            <a:off x="12700" y="-12700"/>
            <a:ext cx="9118600" cy="6875463"/>
          </a:xfrm>
          <a:ln/>
        </p:spPr>
        <p:txBody>
          <a:bodyPr anchor="t"/>
          <a:p>
            <a:pPr marL="0" indent="0">
              <a:buNone/>
            </a:pPr>
            <a:r>
              <a:rPr lang="en-US" altLang="zh-CN" sz="4400" b="1"/>
              <a:t>       </a:t>
            </a:r>
            <a:endParaRPr lang="en-US" altLang="zh-CN" sz="4400" b="1"/>
          </a:p>
          <a:p>
            <a:pPr marL="0" indent="0">
              <a:buNone/>
            </a:pPr>
            <a:r>
              <a:rPr lang="zh-CN" altLang="en-US" sz="4400" b="1" dirty="0"/>
              <a:t>       第</a:t>
            </a:r>
            <a:r>
              <a:rPr lang="zh-CN" altLang="en-US" sz="4400" b="1"/>
              <a:t>五回中，写严监生之死也是一个典型的例子。临</a:t>
            </a:r>
            <a:r>
              <a:rPr lang="zh-CN" altLang="en-US" sz="4400" b="1">
                <a:sym typeface="宋体" panose="02010600030101010101" pitchFamily="2" charset="-122"/>
              </a:rPr>
              <a:t>死</a:t>
            </a:r>
            <a:r>
              <a:rPr lang="zh-CN" altLang="en-US" sz="4400" b="1"/>
              <a:t>时了还不忘灯盏里点的两茎灯草，唯恐费了油，直到赵氏挑掉一茎才断气。透过这样的细节描写，恰到好处的夸张，把严监生那</a:t>
            </a:r>
            <a:r>
              <a:rPr lang="zh-CN" altLang="en-US" sz="4400" b="1">
                <a:solidFill>
                  <a:srgbClr val="FF0000"/>
                </a:solidFill>
              </a:rPr>
              <a:t>贪婪吝啬</a:t>
            </a:r>
            <a:r>
              <a:rPr lang="zh-CN" altLang="en-US" sz="4400" b="1"/>
              <a:t>的形象刻画得入木三分，活灵活现。</a:t>
            </a:r>
            <a:endParaRPr lang="zh-CN" altLang="en-US" sz="4400" b="1"/>
          </a:p>
        </p:txBody>
      </p:sp>
    </p:spTree>
  </p:cSld>
  <p:clrMapOvr>
    <a:masterClrMapping/>
  </p:clrMapOvr>
  <p:transition spd="med">
    <p:newsfla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内容占位符 2"/>
          <p:cNvSpPr>
            <a:spLocks noGrp="1"/>
          </p:cNvSpPr>
          <p:nvPr>
            <p:ph idx="4294967295"/>
          </p:nvPr>
        </p:nvSpPr>
        <p:spPr>
          <a:xfrm>
            <a:off x="-42862" y="-82550"/>
            <a:ext cx="9244012" cy="7002463"/>
          </a:xfrm>
          <a:ln/>
        </p:spPr>
        <p:txBody>
          <a:bodyPr anchor="t"/>
          <a:p>
            <a:pPr marL="0" indent="0">
              <a:buNone/>
            </a:pPr>
            <a:r>
              <a:rPr lang="en-US" altLang="zh-CN" sz="4400" b="1"/>
              <a:t>      </a:t>
            </a:r>
            <a:endParaRPr lang="en-US" altLang="zh-CN" sz="4400" b="1"/>
          </a:p>
          <a:p>
            <a:pPr marL="0" indent="0">
              <a:buNone/>
            </a:pPr>
            <a:endParaRPr lang="en-US" altLang="zh-CN" sz="4400" b="1"/>
          </a:p>
          <a:p>
            <a:pPr marL="0" indent="0">
              <a:buNone/>
            </a:pPr>
            <a:r>
              <a:rPr lang="en-US" altLang="zh-CN" sz="4400" b="1"/>
              <a:t> </a:t>
            </a:r>
            <a:r>
              <a:rPr lang="zh-CN" altLang="en-US" sz="4400" b="1">
                <a:solidFill>
                  <a:srgbClr val="FF0000"/>
                </a:solidFill>
              </a:rPr>
              <a:t>3、诙谐的讽刺与严肃的写实。</a:t>
            </a:r>
            <a:endParaRPr lang="zh-CN" altLang="en-US" sz="4400" b="1">
              <a:solidFill>
                <a:srgbClr val="FF0000"/>
              </a:solidFill>
            </a:endParaRPr>
          </a:p>
          <a:p>
            <a:pPr marL="0" indent="0">
              <a:buNone/>
            </a:pPr>
            <a:r>
              <a:rPr lang="zh-CN" altLang="en-US" sz="4400" b="1"/>
              <a:t>      小说在讽刺过程中，把诙谐的讽刺与严肃的写实结合起来，挖掘现象产生的社会根源，从而在讽刺过程中起到对社会制度进行批判和反思的目的。</a:t>
            </a:r>
            <a:endParaRPr lang="zh-CN" altLang="en-US" sz="4400" b="1"/>
          </a:p>
        </p:txBody>
      </p:sp>
    </p:spTree>
  </p:cSld>
  <p:clrMapOvr>
    <a:masterClrMapping/>
  </p:clrMapOvr>
  <p:transition spd="med">
    <p:newsfla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内容占位符 2"/>
          <p:cNvSpPr>
            <a:spLocks noGrp="1"/>
          </p:cNvSpPr>
          <p:nvPr>
            <p:ph idx="4294967295"/>
          </p:nvPr>
        </p:nvSpPr>
        <p:spPr>
          <a:xfrm>
            <a:off x="39688" y="28575"/>
            <a:ext cx="9105900" cy="6904038"/>
          </a:xfrm>
          <a:ln/>
        </p:spPr>
        <p:txBody>
          <a:bodyPr anchor="t"/>
          <a:p>
            <a:pPr marL="0" indent="0">
              <a:buNone/>
            </a:pPr>
            <a:r>
              <a:rPr lang="en-US" altLang="zh-CN"/>
              <a:t>               </a:t>
            </a:r>
            <a:r>
              <a:rPr lang="zh-CN" altLang="en-US" b="1" dirty="0">
                <a:solidFill>
                  <a:srgbClr val="FF0000"/>
                </a:solidFill>
              </a:rPr>
              <a:t>五</a:t>
            </a:r>
            <a:r>
              <a:rPr lang="zh-CN" altLang="en-US" sz="4000" b="1" dirty="0">
                <a:solidFill>
                  <a:srgbClr val="FF0000"/>
                </a:solidFill>
              </a:rPr>
              <a:t>、</a:t>
            </a:r>
            <a:r>
              <a:rPr lang="zh-CN" altLang="en-US" sz="4000" b="1">
                <a:solidFill>
                  <a:srgbClr val="FF0000"/>
                </a:solidFill>
              </a:rPr>
              <a:t>中考链接</a:t>
            </a:r>
            <a:endParaRPr lang="zh-CN" altLang="en-US" sz="4000" b="1">
              <a:solidFill>
                <a:srgbClr val="FF0000"/>
              </a:solidFill>
            </a:endParaRPr>
          </a:p>
          <a:p>
            <a:pPr marL="0" indent="0">
              <a:buNone/>
            </a:pPr>
            <a:r>
              <a:rPr lang="zh-CN" altLang="en-US" sz="4400" b="1" dirty="0"/>
              <a:t>       鲁</a:t>
            </a:r>
            <a:r>
              <a:rPr lang="zh-CN" altLang="en-US" sz="4400" b="1"/>
              <a:t>迅曾评论《儒林外史》“</a:t>
            </a:r>
            <a:r>
              <a:rPr lang="zh-CN" altLang="en-US" sz="4400" b="1">
                <a:solidFill>
                  <a:srgbClr val="FF0000"/>
                </a:solidFill>
              </a:rPr>
              <a:t>婉而多讽</a:t>
            </a:r>
            <a:r>
              <a:rPr lang="zh-CN" altLang="en-US" sz="4400" b="1"/>
              <a:t>”，是一部“</a:t>
            </a:r>
            <a:r>
              <a:rPr lang="zh-CN" altLang="en-US" sz="4400" b="1">
                <a:solidFill>
                  <a:srgbClr val="FF0000"/>
                </a:solidFill>
              </a:rPr>
              <a:t>讽刺之书</a:t>
            </a:r>
            <a:r>
              <a:rPr lang="zh-CN" altLang="en-US" sz="4400" b="1"/>
              <a:t>”。请你以书中的</a:t>
            </a:r>
            <a:r>
              <a:rPr lang="zh-CN" altLang="en-US" sz="4400" b="1">
                <a:solidFill>
                  <a:srgbClr val="FF0000"/>
                </a:solidFill>
              </a:rPr>
              <a:t>严监生</a:t>
            </a:r>
            <a:r>
              <a:rPr lang="zh-CN" altLang="en-US" sz="4400" b="1"/>
              <a:t>为例，结合与他相关的情节，</a:t>
            </a:r>
            <a:r>
              <a:rPr lang="zh-CN" altLang="en-US" sz="4400" b="1">
                <a:solidFill>
                  <a:srgbClr val="FF0000"/>
                </a:solidFill>
              </a:rPr>
              <a:t>简要</a:t>
            </a:r>
            <a:r>
              <a:rPr lang="zh-CN" altLang="en-US" sz="4400" b="1"/>
              <a:t>说说作品的</a:t>
            </a:r>
            <a:r>
              <a:rPr lang="zh-CN" altLang="en-US" sz="4400" b="1">
                <a:solidFill>
                  <a:srgbClr val="FF0000"/>
                </a:solidFill>
              </a:rPr>
              <a:t>讽刺意味</a:t>
            </a:r>
            <a:r>
              <a:rPr lang="zh-CN" altLang="en-US" sz="4400" b="1"/>
              <a:t>。</a:t>
            </a:r>
            <a:endParaRPr lang="zh-CN" altLang="en-US" sz="4400" b="1"/>
          </a:p>
          <a:p>
            <a:pPr marL="0" indent="0">
              <a:buNone/>
            </a:pPr>
            <a:r>
              <a:rPr lang="zh-CN" altLang="en-US" sz="3600" b="1"/>
              <a:t>       </a:t>
            </a:r>
            <a:endParaRPr lang="zh-CN" altLang="en-US" sz="3600" b="1"/>
          </a:p>
        </p:txBody>
      </p:sp>
    </p:spTree>
  </p:cSld>
  <p:clrMapOvr>
    <a:masterClrMapping/>
  </p:clrMapOvr>
  <p:transition spd="med">
    <p:newsflash/>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内容占位符 2"/>
          <p:cNvSpPr>
            <a:spLocks noGrp="1"/>
          </p:cNvSpPr>
          <p:nvPr>
            <p:ph idx="4294967295"/>
          </p:nvPr>
        </p:nvSpPr>
        <p:spPr>
          <a:xfrm>
            <a:off x="12700" y="-53975"/>
            <a:ext cx="9132888" cy="6904038"/>
          </a:xfrm>
          <a:ln/>
        </p:spPr>
        <p:txBody>
          <a:bodyPr anchor="t"/>
          <a:p>
            <a:pPr marL="0" indent="0">
              <a:buNone/>
            </a:pPr>
            <a:r>
              <a:rPr lang="en-US" altLang="zh-CN" b="1"/>
              <a:t>                              </a:t>
            </a:r>
            <a:r>
              <a:rPr lang="zh-CN" altLang="en-US" sz="4400" b="1">
                <a:solidFill>
                  <a:srgbClr val="FF0000"/>
                </a:solidFill>
              </a:rPr>
              <a:t>示例：</a:t>
            </a:r>
            <a:endParaRPr lang="zh-CN" altLang="en-US" sz="4400" b="1">
              <a:solidFill>
                <a:srgbClr val="FF0000"/>
              </a:solidFill>
            </a:endParaRPr>
          </a:p>
          <a:p>
            <a:pPr marL="0" indent="0">
              <a:buNone/>
            </a:pPr>
            <a:r>
              <a:rPr lang="zh-CN" altLang="en-US" sz="4400" b="1"/>
              <a:t>       小说中的严监生，是吝啬者中的一个代表人物，他临终之际，因心疼灯里点着两茎灯草，伸着两个指头就是不肯断气，直到妻子马氏挑掉了一茎灯草，他才咽气。作者通过</a:t>
            </a:r>
            <a:r>
              <a:rPr lang="zh-CN" altLang="en-US" sz="4400" b="1">
                <a:solidFill>
                  <a:srgbClr val="FF0000"/>
                </a:solidFill>
              </a:rPr>
              <a:t>细节描写</a:t>
            </a:r>
            <a:r>
              <a:rPr lang="zh-CN" altLang="en-US" sz="4400" b="1"/>
              <a:t>和</a:t>
            </a:r>
            <a:r>
              <a:rPr lang="zh-CN" altLang="en-US" sz="4400" b="1">
                <a:solidFill>
                  <a:srgbClr val="FF0000"/>
                </a:solidFill>
              </a:rPr>
              <a:t>夸张手法</a:t>
            </a:r>
            <a:r>
              <a:rPr lang="zh-CN" altLang="en-US" sz="4400" b="1"/>
              <a:t>来表现他的</a:t>
            </a:r>
            <a:r>
              <a:rPr lang="zh-CN" altLang="en-US" sz="4400" b="1">
                <a:solidFill>
                  <a:srgbClr val="FF0000"/>
                </a:solidFill>
              </a:rPr>
              <a:t>极度吝啬</a:t>
            </a:r>
            <a:r>
              <a:rPr lang="zh-CN" altLang="en-US" sz="4400" b="1"/>
              <a:t>，让人读了觉得</a:t>
            </a:r>
            <a:r>
              <a:rPr lang="zh-CN" altLang="en-US" sz="4400" b="1">
                <a:solidFill>
                  <a:srgbClr val="FF0000"/>
                </a:solidFill>
              </a:rPr>
              <a:t>十分可笑</a:t>
            </a:r>
            <a:r>
              <a:rPr lang="zh-CN" altLang="en-US" sz="4400" b="1"/>
              <a:t>，从而使作品产生了</a:t>
            </a:r>
            <a:r>
              <a:rPr lang="zh-CN" altLang="en-US" sz="4400" b="1">
                <a:solidFill>
                  <a:srgbClr val="FF0000"/>
                </a:solidFill>
              </a:rPr>
              <a:t>强烈的讽刺意味</a:t>
            </a:r>
            <a:r>
              <a:rPr lang="zh-CN" altLang="en-US" sz="4400" b="1"/>
              <a:t>。</a:t>
            </a:r>
            <a:endParaRPr lang="zh-CN" altLang="en-US" sz="4400" b="1"/>
          </a:p>
        </p:txBody>
      </p:sp>
      <p:pic>
        <p:nvPicPr>
          <p:cNvPr id="40962" name="图片 32772" descr="70"/>
          <p:cNvPicPr>
            <a:picLocks noChangeAspect="1"/>
          </p:cNvPicPr>
          <p:nvPr/>
        </p:nvPicPr>
        <p:blipFill>
          <a:blip r:embed="rId1"/>
          <a:stretch>
            <a:fillRect/>
          </a:stretch>
        </p:blipFill>
        <p:spPr>
          <a:xfrm>
            <a:off x="107950" y="6340475"/>
            <a:ext cx="9037638" cy="368300"/>
          </a:xfrm>
          <a:prstGeom prst="rect">
            <a:avLst/>
          </a:prstGeom>
          <a:noFill/>
          <a:ln w="9525">
            <a:noFill/>
          </a:ln>
        </p:spPr>
      </p:pic>
      <p:pic>
        <p:nvPicPr>
          <p:cNvPr id="40963" name="图片 68610" descr="齿轮"/>
          <p:cNvPicPr>
            <a:picLocks noChangeAspect="1"/>
          </p:cNvPicPr>
          <p:nvPr/>
        </p:nvPicPr>
        <p:blipFill>
          <a:blip r:embed="rId2"/>
          <a:stretch>
            <a:fillRect/>
          </a:stretch>
        </p:blipFill>
        <p:spPr>
          <a:xfrm>
            <a:off x="12700" y="57150"/>
            <a:ext cx="1360488" cy="879475"/>
          </a:xfrm>
          <a:prstGeom prst="rect">
            <a:avLst/>
          </a:prstGeom>
          <a:noFill/>
          <a:ln w="9525">
            <a:noFill/>
          </a:ln>
        </p:spPr>
      </p:pic>
    </p:spTree>
  </p:cSld>
  <p:clrMapOvr>
    <a:masterClrMapping/>
  </p:clrMapOvr>
  <p:transition spd="med">
    <p:newsflash/>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1"/>
          <p:cNvSpPr>
            <a:spLocks noGrp="1"/>
          </p:cNvSpPr>
          <p:nvPr>
            <p:ph type="title"/>
          </p:nvPr>
        </p:nvSpPr>
        <p:spPr>
          <a:xfrm>
            <a:off x="457200" y="-71437"/>
            <a:ext cx="8229600" cy="822325"/>
          </a:xfrm>
          <a:ln/>
        </p:spPr>
        <p:txBody>
          <a:bodyPr anchor="ctr"/>
          <a:p>
            <a:r>
              <a:rPr lang="zh-CN" altLang="en-US" sz="4000" b="1">
                <a:solidFill>
                  <a:srgbClr val="FF0000"/>
                </a:solidFill>
              </a:rPr>
              <a:t>八、课堂小结</a:t>
            </a:r>
            <a:endParaRPr lang="zh-CN" altLang="en-US" sz="4000" b="1">
              <a:solidFill>
                <a:srgbClr val="FF0000"/>
              </a:solidFill>
            </a:endParaRPr>
          </a:p>
        </p:txBody>
      </p:sp>
      <p:sp>
        <p:nvSpPr>
          <p:cNvPr id="43010" name="内容占位符 2"/>
          <p:cNvSpPr>
            <a:spLocks noGrp="1"/>
          </p:cNvSpPr>
          <p:nvPr>
            <p:ph idx="4294967295"/>
          </p:nvPr>
        </p:nvSpPr>
        <p:spPr>
          <a:xfrm>
            <a:off x="25400" y="750888"/>
            <a:ext cx="9120188" cy="6084887"/>
          </a:xfrm>
          <a:ln/>
        </p:spPr>
        <p:txBody>
          <a:bodyPr anchor="t"/>
          <a:p>
            <a:pPr marL="0" indent="0">
              <a:buNone/>
            </a:pPr>
            <a:r>
              <a:rPr lang="en-US" altLang="zh-CN" sz="4400" b="1"/>
              <a:t>        </a:t>
            </a:r>
            <a:r>
              <a:rPr lang="en-US" altLang="zh-CN" sz="4000" b="1"/>
              <a:t> </a:t>
            </a:r>
            <a:r>
              <a:rPr lang="zh-CN" altLang="en-US" sz="4000" b="1"/>
              <a:t>本次“名著导读”的主题是“《儒林外史》讽刺作品的阅读”。《儒林外史》是清代吴敬梓写的一部长篇章回体讽刺小说。该书采用了高超的讽刺手法，代表了中国古代讽刺小说的高峰，成为讽刺文学的佳作。</a:t>
            </a:r>
            <a:endParaRPr lang="zh-CN" altLang="en-US" sz="4000" b="1"/>
          </a:p>
        </p:txBody>
      </p:sp>
      <p:pic>
        <p:nvPicPr>
          <p:cNvPr id="43012" name="图片 49157" descr="5-2-4"/>
          <p:cNvPicPr>
            <a:picLocks noChangeAspect="1"/>
          </p:cNvPicPr>
          <p:nvPr/>
        </p:nvPicPr>
        <p:blipFill>
          <a:blip r:embed="rId1"/>
          <a:stretch>
            <a:fillRect/>
          </a:stretch>
        </p:blipFill>
        <p:spPr>
          <a:xfrm>
            <a:off x="25400" y="31750"/>
            <a:ext cx="1219200" cy="1295400"/>
          </a:xfrm>
          <a:prstGeom prst="rect">
            <a:avLst/>
          </a:prstGeom>
          <a:noFill/>
          <a:ln w="9525">
            <a:noFill/>
          </a:ln>
        </p:spPr>
      </p:pic>
    </p:spTree>
  </p:cSld>
  <p:clrMapOvr>
    <a:masterClrMapping/>
  </p:clrMapOvr>
  <p:transition spd="med">
    <p:newsfla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标题 1"/>
          <p:cNvSpPr>
            <a:spLocks noGrp="1"/>
          </p:cNvSpPr>
          <p:nvPr>
            <p:ph type="title"/>
          </p:nvPr>
        </p:nvSpPr>
        <p:spPr>
          <a:xfrm>
            <a:off x="457200" y="190500"/>
            <a:ext cx="8229600" cy="879475"/>
          </a:xfrm>
          <a:ln/>
        </p:spPr>
        <p:txBody>
          <a:bodyPr anchor="ctr"/>
          <a:p>
            <a:r>
              <a:rPr lang="zh-CN" altLang="en-US" sz="4000" b="1" dirty="0">
                <a:solidFill>
                  <a:srgbClr val="FF0000"/>
                </a:solidFill>
                <a:sym typeface="宋体" panose="02010600030101010101" pitchFamily="2" charset="-122"/>
              </a:rPr>
              <a:t>三、</a:t>
            </a:r>
            <a:r>
              <a:rPr lang="zh-CN" altLang="en-US" sz="4000" b="1">
                <a:solidFill>
                  <a:srgbClr val="FF0000"/>
                </a:solidFill>
                <a:sym typeface="宋体" panose="02010600030101010101" pitchFamily="2" charset="-122"/>
              </a:rPr>
              <a:t>师生探究</a:t>
            </a:r>
            <a:br>
              <a:rPr lang="zh-CN" altLang="en-US" sz="4000" b="1">
                <a:solidFill>
                  <a:srgbClr val="FF0000"/>
                </a:solidFill>
                <a:sym typeface="宋体" panose="02010600030101010101" pitchFamily="2" charset="-122"/>
              </a:rPr>
            </a:br>
            <a:endParaRPr lang="zh-CN" altLang="en-US" sz="4000" b="1">
              <a:solidFill>
                <a:srgbClr val="FF0000"/>
              </a:solidFill>
            </a:endParaRPr>
          </a:p>
        </p:txBody>
      </p:sp>
      <p:sp>
        <p:nvSpPr>
          <p:cNvPr id="7170" name="内容占位符 2"/>
          <p:cNvSpPr>
            <a:spLocks noGrp="1"/>
          </p:cNvSpPr>
          <p:nvPr>
            <p:ph idx="4294967295"/>
          </p:nvPr>
        </p:nvSpPr>
        <p:spPr>
          <a:xfrm>
            <a:off x="-47625" y="736600"/>
            <a:ext cx="9144000" cy="6099175"/>
          </a:xfrm>
          <a:ln/>
        </p:spPr>
        <p:txBody>
          <a:bodyPr anchor="t"/>
          <a:p>
            <a:pPr marL="0" indent="0">
              <a:buNone/>
            </a:pPr>
            <a:r>
              <a:rPr lang="en-US" altLang="zh-CN" sz="4000" b="1">
                <a:solidFill>
                  <a:srgbClr val="FF0000"/>
                </a:solidFill>
                <a:sym typeface="宋体" panose="02010600030101010101" pitchFamily="2" charset="-122"/>
              </a:rPr>
              <a:t>1</a:t>
            </a:r>
            <a:r>
              <a:rPr lang="zh-CN" altLang="en-US" sz="4000" b="1">
                <a:solidFill>
                  <a:srgbClr val="FF0000"/>
                </a:solidFill>
                <a:sym typeface="宋体" panose="02010600030101010101" pitchFamily="2" charset="-122"/>
              </a:rPr>
              <a:t>、</a:t>
            </a:r>
            <a:r>
              <a:rPr lang="zh-CN" altLang="en-US" sz="4000" b="1">
                <a:solidFill>
                  <a:srgbClr val="FF0000"/>
                </a:solidFill>
              </a:rPr>
              <a:t>作者简介</a:t>
            </a:r>
            <a:endParaRPr lang="zh-CN" altLang="en-US" sz="4000" b="1">
              <a:solidFill>
                <a:srgbClr val="FF0000"/>
              </a:solidFill>
            </a:endParaRPr>
          </a:p>
          <a:p>
            <a:pPr marL="0" indent="0">
              <a:buNone/>
            </a:pPr>
            <a:r>
              <a:rPr lang="zh-CN" altLang="en-US" sz="4000" b="1"/>
              <a:t>       吴敬梓（1701</a:t>
            </a:r>
            <a:r>
              <a:rPr lang="zh-CN" altLang="en-US" sz="4000" b="1">
                <a:latin typeface="Arial" panose="020B0604020202020204" pitchFamily="34" charset="0"/>
              </a:rPr>
              <a:t>—</a:t>
            </a:r>
            <a:r>
              <a:rPr lang="zh-CN" altLang="en-US" sz="4000" b="1"/>
              <a:t>1754），字敏轩，号粒民。安徽全椒人。移家南京后自号秦淮寓客，因其书斋署“文木山房”，晚年又自号文木老人。他看透了当时黑暗的政治和腐朽的社会风气，通过写作《儒林外史》，对丑恶现实进行了深刻揭露和有力批判，显示出民主主义思想色彩。</a:t>
            </a:r>
            <a:endParaRPr lang="zh-CN" altLang="en-US" sz="4000" b="1"/>
          </a:p>
        </p:txBody>
      </p:sp>
      <p:pic>
        <p:nvPicPr>
          <p:cNvPr id="7171" name="图片 53265" descr="4"/>
          <p:cNvPicPr>
            <a:picLocks noChangeAspect="1"/>
          </p:cNvPicPr>
          <p:nvPr/>
        </p:nvPicPr>
        <p:blipFill>
          <a:blip r:embed="rId1"/>
          <a:stretch>
            <a:fillRect/>
          </a:stretch>
        </p:blipFill>
        <p:spPr>
          <a:xfrm>
            <a:off x="0" y="6419850"/>
            <a:ext cx="9144000" cy="415925"/>
          </a:xfrm>
          <a:prstGeom prst="rect">
            <a:avLst/>
          </a:prstGeom>
          <a:noFill/>
          <a:ln w="9525">
            <a:noFill/>
          </a:ln>
        </p:spPr>
      </p:pic>
    </p:spTree>
  </p:cSld>
  <p:clrMapOvr>
    <a:masterClrMapping/>
  </p:clrMapOvr>
  <p:transition spd="med">
    <p:newsfla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标题 1"/>
          <p:cNvSpPr>
            <a:spLocks noGrp="1"/>
          </p:cNvSpPr>
          <p:nvPr>
            <p:ph type="title"/>
          </p:nvPr>
        </p:nvSpPr>
        <p:spPr>
          <a:xfrm>
            <a:off x="457200" y="25400"/>
            <a:ext cx="8229600" cy="712788"/>
          </a:xfrm>
          <a:ln/>
        </p:spPr>
        <p:txBody>
          <a:bodyPr anchor="ctr"/>
          <a:p>
            <a:r>
              <a:rPr lang="en-US" altLang="zh-CN" sz="3600" b="1">
                <a:solidFill>
                  <a:srgbClr val="FF0000"/>
                </a:solidFill>
              </a:rPr>
              <a:t>2</a:t>
            </a:r>
            <a:r>
              <a:rPr lang="zh-CN" altLang="en-US" sz="3600" b="1">
                <a:solidFill>
                  <a:srgbClr val="FF0000"/>
                </a:solidFill>
              </a:rPr>
              <a:t>、创作背景</a:t>
            </a:r>
            <a:endParaRPr lang="zh-CN" altLang="en-US" sz="3600" b="1">
              <a:solidFill>
                <a:srgbClr val="FF0000"/>
              </a:solidFill>
            </a:endParaRPr>
          </a:p>
        </p:txBody>
      </p:sp>
      <p:sp>
        <p:nvSpPr>
          <p:cNvPr id="8194" name="内容占位符 2"/>
          <p:cNvSpPr>
            <a:spLocks noGrp="1"/>
          </p:cNvSpPr>
          <p:nvPr>
            <p:ph idx="4294967295"/>
          </p:nvPr>
        </p:nvSpPr>
        <p:spPr>
          <a:xfrm>
            <a:off x="12700" y="627063"/>
            <a:ext cx="9132888" cy="6208712"/>
          </a:xfrm>
          <a:ln/>
        </p:spPr>
        <p:txBody>
          <a:bodyPr anchor="t"/>
          <a:p>
            <a:pPr marL="0" indent="0">
              <a:buNone/>
            </a:pPr>
            <a:r>
              <a:rPr lang="en-US" altLang="zh-CN" sz="4000" b="1"/>
              <a:t>       </a:t>
            </a:r>
            <a:r>
              <a:rPr lang="zh-CN" altLang="en-US" sz="4000" b="1"/>
              <a:t>清朝康熙、雍正、乾隆三代，中国已经出现了资本主义生产关系的萌芽，社会表面的繁荣掩盖不了封建社会的腐朽，统治者镇压武装起义的同时，采用大兴文字狱，考八股、开科举，提倡理学以统治思想等方法以牢笼士人，吴敬梓反对八股文、科举制，憎恶士子们醉心制艺，热衷功名利禄的习尚。他把这些观点反映在《儒林外史》里，以讽刺的手法，对丑恶的事物进行深刻的揭露。</a:t>
            </a:r>
            <a:r>
              <a:rPr lang="zh-CN" altLang="en-US" sz="3600"/>
              <a:t> </a:t>
            </a:r>
            <a:r>
              <a:rPr lang="zh-CN" altLang="en-US"/>
              <a:t> </a:t>
            </a:r>
            <a:endParaRPr lang="zh-CN" altLang="en-US"/>
          </a:p>
        </p:txBody>
      </p:sp>
      <p:pic>
        <p:nvPicPr>
          <p:cNvPr id="8195" name="图片 54305" descr="t015a59fd5f70bd88f8"/>
          <p:cNvPicPr>
            <a:picLocks noChangeAspect="1"/>
          </p:cNvPicPr>
          <p:nvPr/>
        </p:nvPicPr>
        <p:blipFill>
          <a:blip r:embed="rId1"/>
          <a:stretch>
            <a:fillRect/>
          </a:stretch>
        </p:blipFill>
        <p:spPr>
          <a:xfrm>
            <a:off x="12700" y="25400"/>
            <a:ext cx="931863" cy="1152525"/>
          </a:xfrm>
          <a:prstGeom prst="rect">
            <a:avLst/>
          </a:prstGeom>
          <a:noFill/>
          <a:ln w="9525">
            <a:noFill/>
          </a:ln>
        </p:spPr>
      </p:pic>
    </p:spTree>
  </p:cSld>
  <p:clrMapOvr>
    <a:masterClrMapping/>
  </p:clrMapOvr>
  <p:transition spd="med">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标题 1"/>
          <p:cNvSpPr>
            <a:spLocks noGrp="1"/>
          </p:cNvSpPr>
          <p:nvPr>
            <p:ph type="title"/>
          </p:nvPr>
        </p:nvSpPr>
        <p:spPr>
          <a:xfrm>
            <a:off x="457200" y="-3175"/>
            <a:ext cx="8229600" cy="725488"/>
          </a:xfrm>
          <a:ln/>
        </p:spPr>
        <p:txBody>
          <a:bodyPr anchor="ctr"/>
          <a:p>
            <a:r>
              <a:rPr lang="zh-CN" altLang="en-US" sz="4000" b="1">
                <a:solidFill>
                  <a:srgbClr val="FF0000"/>
                </a:solidFill>
              </a:rPr>
              <a:t>3、内容简介</a:t>
            </a:r>
            <a:endParaRPr lang="zh-CN" altLang="en-US" sz="4000" b="1">
              <a:solidFill>
                <a:srgbClr val="FF0000"/>
              </a:solidFill>
            </a:endParaRPr>
          </a:p>
        </p:txBody>
      </p:sp>
      <p:sp>
        <p:nvSpPr>
          <p:cNvPr id="9218" name="内容占位符 2"/>
          <p:cNvSpPr>
            <a:spLocks noGrp="1"/>
          </p:cNvSpPr>
          <p:nvPr>
            <p:ph idx="4294967295"/>
          </p:nvPr>
        </p:nvSpPr>
        <p:spPr>
          <a:xfrm>
            <a:off x="-42862" y="722313"/>
            <a:ext cx="9202737" cy="6238875"/>
          </a:xfrm>
          <a:ln/>
        </p:spPr>
        <p:txBody>
          <a:bodyPr anchor="t"/>
          <a:p>
            <a:pPr marL="0" indent="0">
              <a:buNone/>
            </a:pPr>
            <a:r>
              <a:rPr lang="en-US" altLang="zh-CN" sz="4000" b="1"/>
              <a:t>       </a:t>
            </a:r>
            <a:r>
              <a:rPr lang="zh-CN" altLang="en-US" sz="4000" b="1"/>
              <a:t>《儒林外史》是我国古代讽刺文学的典范性作品，作品以十多个既独立又有联系的故事，展示了一幅18世纪中国社会的风俗画。它以封建士大夫的生活和精神状态为中心，从而揭露科举制度及其奴役下的士人的丑恶灵魂入手，刻画了特定时代各个不同阶层的众生相。抨击腐蚀士人灵魂的八股取士制度，写出它的腐败与不合理。</a:t>
            </a:r>
            <a:endParaRPr lang="zh-CN" altLang="en-US" sz="4000" b="1"/>
          </a:p>
        </p:txBody>
      </p:sp>
      <p:pic>
        <p:nvPicPr>
          <p:cNvPr id="9219" name="图片 54291" descr="t0103cfeb69d83c7e86"/>
          <p:cNvPicPr>
            <a:picLocks noChangeAspect="1"/>
          </p:cNvPicPr>
          <p:nvPr/>
        </p:nvPicPr>
        <p:blipFill>
          <a:blip r:embed="rId1"/>
          <a:stretch>
            <a:fillRect/>
          </a:stretch>
        </p:blipFill>
        <p:spPr>
          <a:xfrm>
            <a:off x="-42862" y="-3175"/>
            <a:ext cx="1143000" cy="1223963"/>
          </a:xfrm>
          <a:prstGeom prst="rect">
            <a:avLst/>
          </a:prstGeom>
          <a:noFill/>
          <a:ln w="9525">
            <a:noFill/>
          </a:ln>
        </p:spPr>
      </p:pic>
      <p:pic>
        <p:nvPicPr>
          <p:cNvPr id="55298" name="图片 55297" descr="1"/>
          <p:cNvPicPr>
            <a:picLocks noChangeAspect="1"/>
          </p:cNvPicPr>
          <p:nvPr/>
        </p:nvPicPr>
        <p:blipFill>
          <a:blip r:embed="rId2"/>
          <a:stretch>
            <a:fillRect/>
          </a:stretch>
        </p:blipFill>
        <p:spPr>
          <a:xfrm>
            <a:off x="98425" y="6543675"/>
            <a:ext cx="9061450" cy="300038"/>
          </a:xfrm>
          <a:prstGeom prst="rect">
            <a:avLst/>
          </a:prstGeom>
          <a:noFill/>
          <a:ln w="9525">
            <a:noFill/>
          </a:ln>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5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标题 1"/>
          <p:cNvSpPr>
            <a:spLocks noGrp="1"/>
          </p:cNvSpPr>
          <p:nvPr>
            <p:ph type="title"/>
          </p:nvPr>
        </p:nvSpPr>
        <p:spPr>
          <a:xfrm>
            <a:off x="457200" y="-15875"/>
            <a:ext cx="8229600" cy="781050"/>
          </a:xfrm>
          <a:ln/>
        </p:spPr>
        <p:txBody>
          <a:bodyPr anchor="ctr"/>
          <a:p>
            <a:r>
              <a:rPr lang="zh-CN" altLang="en-US" sz="4000" b="1">
                <a:solidFill>
                  <a:srgbClr val="FF0000"/>
                </a:solidFill>
              </a:rPr>
              <a:t>4、结构简介</a:t>
            </a:r>
            <a:endParaRPr lang="zh-CN" altLang="en-US" sz="4000" b="1">
              <a:solidFill>
                <a:srgbClr val="FF0000"/>
              </a:solidFill>
            </a:endParaRPr>
          </a:p>
        </p:txBody>
      </p:sp>
      <p:sp>
        <p:nvSpPr>
          <p:cNvPr id="10242" name="内容占位符 2"/>
          <p:cNvSpPr>
            <a:spLocks noGrp="1"/>
          </p:cNvSpPr>
          <p:nvPr>
            <p:ph idx="4294967295"/>
          </p:nvPr>
        </p:nvSpPr>
        <p:spPr>
          <a:xfrm>
            <a:off x="-14287" y="904875"/>
            <a:ext cx="9145587" cy="5221288"/>
          </a:xfrm>
          <a:ln/>
        </p:spPr>
        <p:txBody>
          <a:bodyPr anchor="t"/>
          <a:p>
            <a:pPr marL="0" indent="0">
              <a:buNone/>
            </a:pPr>
            <a:r>
              <a:rPr lang="en-US" altLang="zh-CN" sz="4000" b="1"/>
              <a:t>       </a:t>
            </a:r>
            <a:r>
              <a:rPr lang="zh-CN" altLang="en-US" sz="4000" b="1"/>
              <a:t>现在通行的《儒林外史》共有56回。对于它的结构，历来有不同的说法。总体上看来，整部书是一个首尾呼应的回环式结构。</a:t>
            </a:r>
            <a:endParaRPr lang="zh-CN" altLang="en-US" sz="4000" b="1"/>
          </a:p>
          <a:p>
            <a:pPr marL="0" indent="0">
              <a:buNone/>
            </a:pPr>
            <a:r>
              <a:rPr lang="zh-CN" altLang="en-US" sz="4000" b="1"/>
              <a:t>        第一回“说楔子敷陈大义借名流隐括全文”可以看做是总纲，点明主题和创作意图；第56回则借“幽榜”回应“楔子”，首尾呼应，浑然一体。</a:t>
            </a:r>
            <a:endParaRPr lang="zh-CN" altLang="en-US" sz="4000" b="1"/>
          </a:p>
        </p:txBody>
      </p:sp>
      <p:pic>
        <p:nvPicPr>
          <p:cNvPr id="10243" name="图片 55301" descr="zao5"/>
          <p:cNvPicPr>
            <a:picLocks noChangeAspect="1"/>
          </p:cNvPicPr>
          <p:nvPr/>
        </p:nvPicPr>
        <p:blipFill>
          <a:blip r:embed="rId1"/>
          <a:stretch>
            <a:fillRect/>
          </a:stretch>
        </p:blipFill>
        <p:spPr>
          <a:xfrm>
            <a:off x="139700" y="6126163"/>
            <a:ext cx="8991600" cy="760412"/>
          </a:xfrm>
          <a:prstGeom prst="rect">
            <a:avLst/>
          </a:prstGeom>
          <a:noFill/>
          <a:ln w="9525">
            <a:noFill/>
          </a:ln>
        </p:spPr>
      </p:pic>
      <p:pic>
        <p:nvPicPr>
          <p:cNvPr id="10244" name="图片 56335" descr="女孩 2"/>
          <p:cNvPicPr>
            <a:picLocks noChangeAspect="1"/>
          </p:cNvPicPr>
          <p:nvPr/>
        </p:nvPicPr>
        <p:blipFill>
          <a:blip r:embed="rId2"/>
          <a:stretch>
            <a:fillRect/>
          </a:stretch>
        </p:blipFill>
        <p:spPr>
          <a:xfrm>
            <a:off x="-14287" y="-15875"/>
            <a:ext cx="903287" cy="1143000"/>
          </a:xfrm>
          <a:prstGeom prst="rect">
            <a:avLst/>
          </a:prstGeom>
          <a:noFill/>
          <a:ln w="9525">
            <a:noFill/>
          </a:ln>
        </p:spPr>
      </p:pic>
    </p:spTree>
  </p:cSld>
  <p:clrMapOvr>
    <a:masterClrMapping/>
  </p:clrMapOvr>
  <p:transition spd="med">
    <p:newsfla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内容占位符 2"/>
          <p:cNvSpPr>
            <a:spLocks noGrp="1"/>
          </p:cNvSpPr>
          <p:nvPr>
            <p:ph idx="4294967295"/>
          </p:nvPr>
        </p:nvSpPr>
        <p:spPr>
          <a:xfrm>
            <a:off x="-1587" y="0"/>
            <a:ext cx="9118600" cy="6946900"/>
          </a:xfrm>
          <a:ln/>
        </p:spPr>
        <p:txBody>
          <a:bodyPr anchor="t"/>
          <a:p>
            <a:pPr marL="0" indent="0">
              <a:buNone/>
            </a:pPr>
            <a:r>
              <a:rPr lang="en-US" altLang="zh-CN" sz="4000" b="1"/>
              <a:t>        </a:t>
            </a:r>
            <a:r>
              <a:rPr lang="zh-CN" altLang="en-US" sz="4000" b="1"/>
              <a:t>第一部分，自第二回起至三</a:t>
            </a:r>
            <a:r>
              <a:rPr lang="zh-CN" altLang="en-US" sz="4000" b="1" dirty="0"/>
              <a:t>十回，集中笔力讽刺那些追名逐利的读书人，以</a:t>
            </a:r>
            <a:r>
              <a:rPr lang="zh-CN" altLang="en-US" sz="4000" b="1"/>
              <a:t>二进（周进、范进）、二王（王德、王仁）、二严（严贡生、严监生）、二娄以及蘧公孙、鲁编修、马二先生、匡超人、牛浦郎等人为代表，暴露科举制度下文士对于“功名富贵”的痴迷和无聊名士攀附权贵、附庸风雅的无耻行径。</a:t>
            </a:r>
            <a:endParaRPr lang="zh-CN" altLang="en-US" sz="4000" b="1"/>
          </a:p>
        </p:txBody>
      </p:sp>
      <p:pic>
        <p:nvPicPr>
          <p:cNvPr id="11266" name="图片 61446" descr="w006"/>
          <p:cNvPicPr>
            <a:picLocks noChangeAspect="1"/>
          </p:cNvPicPr>
          <p:nvPr/>
        </p:nvPicPr>
        <p:blipFill>
          <a:blip r:embed="rId1"/>
          <a:stretch>
            <a:fillRect/>
          </a:stretch>
        </p:blipFill>
        <p:spPr>
          <a:xfrm>
            <a:off x="-1587" y="5524500"/>
            <a:ext cx="9118600" cy="1422400"/>
          </a:xfrm>
          <a:prstGeom prst="rect">
            <a:avLst/>
          </a:prstGeom>
          <a:noFill/>
          <a:ln w="9525">
            <a:noFill/>
          </a:ln>
        </p:spPr>
      </p:pic>
    </p:spTree>
  </p:cSld>
  <p:clrMapOvr>
    <a:masterClrMapping/>
  </p:clrMapOvr>
  <p:transition spd="med">
    <p:newsfla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2"/>
          <p:cNvSpPr>
            <a:spLocks noGrp="1"/>
          </p:cNvSpPr>
          <p:nvPr>
            <p:ph idx="4294967295"/>
          </p:nvPr>
        </p:nvSpPr>
        <p:spPr>
          <a:xfrm>
            <a:off x="12700" y="0"/>
            <a:ext cx="9118600" cy="6946900"/>
          </a:xfrm>
          <a:ln/>
        </p:spPr>
        <p:txBody>
          <a:bodyPr anchor="t"/>
          <a:p>
            <a:pPr marL="0" indent="0">
              <a:buNone/>
            </a:pPr>
            <a:r>
              <a:rPr lang="en-US" altLang="zh-CN" sz="4000" b="1"/>
              <a:t>         </a:t>
            </a:r>
            <a:r>
              <a:rPr lang="zh-CN" altLang="en-US" sz="4400" b="1"/>
              <a:t>第二部分，自三</a:t>
            </a:r>
            <a:r>
              <a:rPr lang="zh-CN" altLang="en-US" sz="4400" b="1" dirty="0"/>
              <a:t>十一回</a:t>
            </a:r>
            <a:r>
              <a:rPr lang="zh-CN" altLang="en-US" sz="4400" b="1"/>
              <a:t>起到四</a:t>
            </a:r>
            <a:r>
              <a:rPr lang="zh-CN" altLang="en-US" sz="4400" b="1" dirty="0"/>
              <a:t>十六回，着力刻画一批品行高尚、学识渊博的读书人。</a:t>
            </a:r>
            <a:r>
              <a:rPr lang="zh-CN" altLang="en-US" sz="4400" b="1"/>
              <a:t>作者着重写了三个中心：</a:t>
            </a:r>
            <a:r>
              <a:rPr lang="zh-CN" altLang="en-US" sz="4400" b="1">
                <a:solidFill>
                  <a:srgbClr val="FF0000"/>
                </a:solidFill>
              </a:rPr>
              <a:t>修祭泰伯祠</a:t>
            </a:r>
            <a:r>
              <a:rPr lang="zh-CN" altLang="en-US" sz="4400" b="1"/>
              <a:t>，</a:t>
            </a:r>
            <a:r>
              <a:rPr lang="zh-CN" altLang="en-US" sz="4400" b="1">
                <a:solidFill>
                  <a:srgbClr val="FF0000"/>
                </a:solidFill>
              </a:rPr>
              <a:t>奏凯青枫城</a:t>
            </a:r>
            <a:r>
              <a:rPr lang="zh-CN" altLang="en-US" sz="4400" b="1"/>
              <a:t>，</a:t>
            </a:r>
            <a:r>
              <a:rPr lang="zh-CN" altLang="en-US" sz="4400" b="1">
                <a:solidFill>
                  <a:srgbClr val="FF0000"/>
                </a:solidFill>
              </a:rPr>
              <a:t>送别三山门</a:t>
            </a:r>
            <a:r>
              <a:rPr lang="zh-CN" altLang="en-US" sz="4400" b="1"/>
              <a:t>。围绕这三个中心，塑造了杜少卿、迟衡山、庄绍光、虞育德、萧云仙等真儒名贤的形象。</a:t>
            </a:r>
            <a:endParaRPr lang="zh-CN" altLang="en-US" sz="4400" b="1"/>
          </a:p>
          <a:p>
            <a:pPr marL="0" indent="0">
              <a:buNone/>
            </a:pPr>
            <a:r>
              <a:rPr lang="zh-CN" altLang="en-US" sz="4000" b="1"/>
              <a:t>       </a:t>
            </a:r>
            <a:endParaRPr lang="zh-CN" altLang="en-US" sz="4000" b="1"/>
          </a:p>
        </p:txBody>
      </p:sp>
      <p:pic>
        <p:nvPicPr>
          <p:cNvPr id="12290" name="图片 61441" descr="z2"/>
          <p:cNvPicPr>
            <a:picLocks noChangeAspect="1"/>
          </p:cNvPicPr>
          <p:nvPr/>
        </p:nvPicPr>
        <p:blipFill>
          <a:blip r:embed="rId1"/>
          <a:stretch>
            <a:fillRect/>
          </a:stretch>
        </p:blipFill>
        <p:spPr>
          <a:xfrm>
            <a:off x="12700" y="4891088"/>
            <a:ext cx="9118600" cy="1968500"/>
          </a:xfrm>
          <a:prstGeom prst="rect">
            <a:avLst/>
          </a:prstGeom>
          <a:noFill/>
          <a:ln w="9525">
            <a:noFill/>
          </a:ln>
        </p:spPr>
      </p:pic>
    </p:spTree>
  </p:cSld>
  <p:clrMapOvr>
    <a:masterClrMapping/>
  </p:clrMapOvr>
  <p:transition spd="med">
    <p:newsfla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内容占位符 2"/>
          <p:cNvSpPr>
            <a:spLocks noGrp="1"/>
          </p:cNvSpPr>
          <p:nvPr>
            <p:ph idx="4294967295"/>
          </p:nvPr>
        </p:nvSpPr>
        <p:spPr>
          <a:xfrm>
            <a:off x="-42862" y="-25400"/>
            <a:ext cx="9244012" cy="6888163"/>
          </a:xfrm>
          <a:ln/>
        </p:spPr>
        <p:txBody>
          <a:bodyPr anchor="t"/>
          <a:p>
            <a:pPr marL="0" indent="0">
              <a:buNone/>
            </a:pPr>
            <a:r>
              <a:rPr lang="en-US" altLang="zh-CN" sz="4400" b="1"/>
              <a:t>        </a:t>
            </a:r>
            <a:endParaRPr lang="en-US" altLang="zh-CN" sz="4400" b="1"/>
          </a:p>
          <a:p>
            <a:pPr marL="0" indent="0">
              <a:buNone/>
            </a:pPr>
            <a:endParaRPr lang="zh-CN" altLang="en-US" sz="4400" b="1" dirty="0"/>
          </a:p>
          <a:p>
            <a:pPr marL="0" indent="0">
              <a:buNone/>
            </a:pPr>
            <a:r>
              <a:rPr lang="zh-CN" altLang="en-US" sz="4400" b="1" dirty="0"/>
              <a:t>      第</a:t>
            </a:r>
            <a:r>
              <a:rPr lang="zh-CN" altLang="en-US" sz="4400" b="1"/>
              <a:t>三部分，自四十七回至五十五回止</a:t>
            </a:r>
            <a:r>
              <a:rPr lang="zh-CN" altLang="en-US" sz="4400" b="1" dirty="0"/>
              <a:t>，集中表现以儒林为中心的整个社会的灰暗现实。</a:t>
            </a:r>
            <a:endParaRPr lang="zh-CN" altLang="en-US" sz="4400" b="1"/>
          </a:p>
          <a:p>
            <a:pPr marL="0" indent="0">
              <a:buNone/>
            </a:pPr>
            <a:endParaRPr lang="zh-CN" altLang="en-US" sz="4400" b="1"/>
          </a:p>
        </p:txBody>
      </p:sp>
    </p:spTree>
  </p:cSld>
  <p:clrMapOvr>
    <a:masterClrMapping/>
  </p:clrMapOvr>
  <p:transition spd="med">
    <p:newsflash/>
  </p:transition>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3867</Words>
  <Application>WPS 演示</Application>
  <PresentationFormat>在屏幕上显示</PresentationFormat>
  <Paragraphs>123</Paragraphs>
  <Slides>29</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29</vt:i4>
      </vt:variant>
    </vt:vector>
  </HeadingPairs>
  <TitlesOfParts>
    <vt:vector size="37" baseType="lpstr">
      <vt:lpstr>Arial</vt:lpstr>
      <vt:lpstr>宋体</vt:lpstr>
      <vt:lpstr>Wingdings</vt:lpstr>
      <vt:lpstr>Calibri</vt:lpstr>
      <vt:lpstr>微软雅黑</vt:lpstr>
      <vt:lpstr>Arial Unicode MS</vt:lpstr>
      <vt:lpstr>默认设计模板</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WWW.YlmF.CoM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雨林木风</dc:creator>
  <cp:lastModifiedBy>西北望</cp:lastModifiedBy>
  <cp:revision>81</cp:revision>
  <dcterms:created xsi:type="dcterms:W3CDTF">2009-09-07T10:51:45Z</dcterms:created>
  <dcterms:modified xsi:type="dcterms:W3CDTF">2019-02-25T01:24:37Z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