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66" r:id="rId2"/>
    <p:sldId id="263" r:id="rId3"/>
    <p:sldId id="265" r:id="rId4"/>
    <p:sldId id="278" r:id="rId5"/>
    <p:sldId id="296" r:id="rId6"/>
    <p:sldId id="260" r:id="rId7"/>
    <p:sldId id="273" r:id="rId8"/>
    <p:sldId id="267" r:id="rId9"/>
    <p:sldId id="282" r:id="rId10"/>
    <p:sldId id="274" r:id="rId11"/>
    <p:sldId id="275" r:id="rId12"/>
    <p:sldId id="283" r:id="rId13"/>
    <p:sldId id="297" r:id="rId14"/>
    <p:sldId id="298" r:id="rId15"/>
    <p:sldId id="299" r:id="rId16"/>
    <p:sldId id="293" r:id="rId17"/>
    <p:sldId id="294" r:id="rId18"/>
    <p:sldId id="295" r:id="rId19"/>
    <p:sldId id="300" r:id="rId20"/>
    <p:sldId id="281" r:id="rId21"/>
    <p:sldId id="302" r:id="rId22"/>
    <p:sldId id="303" r:id="rId23"/>
    <p:sldId id="286" r:id="rId24"/>
    <p:sldId id="301" r:id="rId25"/>
    <p:sldId id="289" r:id="rId26"/>
    <p:sldId id="287" r:id="rId27"/>
    <p:sldId id="288" r:id="rId28"/>
    <p:sldId id="272" r:id="rId29"/>
    <p:sldId id="261" r:id="rId30"/>
    <p:sldId id="291" r:id="rId31"/>
    <p:sldId id="292" r:id="rId32"/>
    <p:sldId id="279" r:id="rId33"/>
    <p:sldId id="280" r:id="rId34"/>
    <p:sldId id="290" r:id="rId35"/>
    <p:sldId id="284" r:id="rId36"/>
    <p:sldId id="262" r:id="rId37"/>
  </p:sldIdLst>
  <p:sldSz cx="9144000" cy="6858000" type="screen4x3"/>
  <p:notesSz cx="6858000" cy="9144000"/>
  <p:defaultTextStyle>
    <a:lvl1pPr marL="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521" autoAdjust="0"/>
    <p:restoredTop sz="94660"/>
  </p:normalViewPr>
  <p:slideViewPr>
    <p:cSldViewPr>
      <p:cViewPr varScale="1">
        <p:scale>
          <a:sx n="70" d="100"/>
          <a:sy n="70" d="100"/>
        </p:scale>
        <p:origin x="-14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zh-CN" sz="1200"/>
            </a:lvl1pPr>
            <a:extLst/>
          </a:lstStyle>
          <a:p>
            <a:endParaRPr lang="zh-CN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zh-CN" sz="1200"/>
            </a:lvl1pPr>
            <a:extLst/>
          </a:lstStyle>
          <a:p>
            <a:fld id="{6E7D018D-748F-47BF-843A-40349A141CAC}" type="datetimeFigureOut">
              <a:rPr lang="en-US" altLang="zh-CN" smtClean="0"/>
              <a:pPr/>
              <a:t>5/5/2013</a:t>
            </a:fld>
            <a:endParaRPr lang="zh-CN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zh-CN" sz="1200"/>
            </a:lvl1pPr>
            <a:extLst/>
          </a:lstStyle>
          <a:p>
            <a:endParaRPr lang="zh-CN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zh-CN" sz="1200"/>
            </a:lvl1pPr>
            <a:extLst/>
          </a:lstStyle>
          <a:p>
            <a:fld id="{04AC5213-BACC-41AB-9B61-B40CF6C5296E}" type="slidenum">
              <a:rPr lang="zh-CN" smtClean="0"/>
              <a:pPr/>
              <a:t>‹#›</a:t>
            </a:fld>
            <a:endParaRPr 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zh-CN" sz="1200"/>
            </a:lvl1pPr>
            <a:extLst/>
          </a:lstStyle>
          <a:p>
            <a:endParaRPr lang="zh-CN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zh-CN" sz="1200"/>
            </a:lvl1pPr>
            <a:extLst/>
          </a:lstStyle>
          <a:p>
            <a:fld id="{23E9B8FB-2ABD-42C9-A6DA-A6789EAF441D}" type="datetimeFigureOut">
              <a:rPr/>
              <a:pPr/>
              <a:t>2006-6-30</a:t>
            </a:fld>
            <a:endParaRPr lang="zh-CN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zh-CN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zh-CN" sz="1200"/>
            </a:lvl1pPr>
            <a:extLst/>
          </a:lstStyle>
          <a:p>
            <a:endParaRPr lang="zh-CN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zh-CN" sz="1200"/>
            </a:lvl1pPr>
            <a:extLst/>
          </a:lstStyle>
          <a:p>
            <a:fld id="{BE2A7042-DEED-4AA1-9E89-4A16B2572577}" type="slidenum">
              <a:rPr/>
              <a:pPr/>
              <a:t>‹#›</a:t>
            </a:fld>
            <a:endParaRPr 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相册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CN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zh-CN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 eaLnBrk="1" latinLnBrk="0" hangingPunct="1">
              <a:buFontTx/>
              <a:buNone/>
              <a:defRPr kumimoji="0" lang="zh-CN" sz="48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zh-CN"/>
              <a:t>单击此处添加相册标题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chemeClr val="bg1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kumimoji="0" lang="zh-CN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 eaLnBrk="1" latinLnBrk="0" hangingPunct="1">
              <a:buNone/>
              <a:defRPr kumimoji="0" lang="zh-CN" sz="2000">
                <a:solidFill>
                  <a:srgbClr val="FFFFFF"/>
                </a:solidFill>
              </a:defRPr>
            </a:lvl1pPr>
          </a:lstStyle>
          <a:p>
            <a:pPr lvl="0"/>
            <a:r>
              <a:rPr kumimoji="0" lang="zh-CN"/>
              <a:t>单击此处添加日期或详细信息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横栏(带标题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zh-CN" sz="200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混向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纵栏(带标题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zh-CN" sz="16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zh-CN" sz="16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zh-CN" sz="16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zh-CN" sz="16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横栏(带标题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zh-CN" sz="16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zh-CN" sz="16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zh-CN" sz="16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zh-CN" sz="16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纵栏(带大标题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zh-CN" sz="28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栏: 1 纵栏和 3 横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栏: 3 横栏和 2 纵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栏: 2 横栏和 3 纵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方形(带标题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zh-CN" sz="200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栏，正方形(带标题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zh-CN"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zh-CN" sz="200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zh-CN" sz="200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横栏(带标题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zh-CN" sz="24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(带标题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 eaLnBrk="1" latinLnBrk="0" hangingPunct="1">
              <a:buFontTx/>
              <a:buNone/>
              <a:defRPr kumimoji="0" lang="zh-CN" sz="200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zh-CN" smtClean="0"/>
              <a:t>2006-6-30</a:t>
            </a:r>
            <a:endParaRPr kumimoji="0"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/>
              <a:pPr/>
              <a:t>‹#›</a:t>
            </a:fld>
            <a:endParaRPr kumimoji="0" 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zh-CN" smtClean="0"/>
              <a:t>2006-6-30</a:t>
            </a:r>
            <a:endParaRPr kumimoji="0" 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/>
              <a:pPr/>
              <a:t>‹#›</a:t>
            </a:fld>
            <a:endParaRPr kumimoji="0"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纵栏(带标题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 eaLnBrk="1" latinLnBrk="0" hangingPunct="1">
              <a:buFontTx/>
              <a:buNone/>
              <a:defRPr kumimoji="0" lang="zh-CN" sz="200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横栏全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kumimoji="0" lang="zh-CN"/>
              <a:t>单击图标添加全页图片</a:t>
            </a:r>
            <a:endParaRPr kumimoji="0" lang="zh-CN" i="0" baseline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相册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zh-CN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zh-CN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zh-CN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zh-CN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zh-CN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zh-CN"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zh-CN"/>
              <a:t>单击此处添加副标题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zh-CN"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zh-CN"/>
              <a:t>单击此处添加节标题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纵栏(带标题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zh-CN" sz="18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zh-CN" sz="18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横栏(带标题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zh-CN" sz="18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zh-CN" sz="18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混向栏(带标题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zh-CN" sz="200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纵栏(带标题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zh-CN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CN" altLang="en-US" smtClean="0"/>
              <a:t>单击图标添加图片</a:t>
            </a: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zh-CN" sz="20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zh-CN" sz="20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zh-CN" sz="2000" baseline="0"/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zh-CN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zh-CN">
                <a:solidFill>
                  <a:srgbClr val="FFFFFF"/>
                </a:solidFill>
              </a:rPr>
              <a:pPr/>
              <a:t>‹#›</a:t>
            </a:fld>
            <a:endParaRPr kumimoji="0" lang="zh-CN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zh-CN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zh-CN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pPr eaLnBrk="1" latinLnBrk="0" hangingPunct="1"/>
            <a:r>
              <a:rPr kumimoji="0" lang="zh-CN" altLang="en-US" smtClean="0"/>
              <a:t>单击此处编辑母版标题样式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zh-CN" sz="1200">
                <a:solidFill>
                  <a:schemeClr val="bg1"/>
                </a:solidFill>
              </a:defRPr>
            </a:lvl1pPr>
            <a:extLst/>
          </a:lstStyle>
          <a:p>
            <a:pPr algn="r"/>
            <a:r>
              <a:rPr kumimoji="0" lang="en-US" altLang="zh-CN" smtClean="0">
                <a:solidFill>
                  <a:schemeClr val="bg1"/>
                </a:solidFill>
              </a:rPr>
              <a:t>2006-6-30</a:t>
            </a:r>
            <a:endParaRPr kumimoji="0" lang="zh-CN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lang="zh-CN"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kumimoji="0" lang="zh-CN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zh-CN"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kumimoji="0" lang="zh-CN">
                <a:solidFill>
                  <a:schemeClr val="bg1"/>
                </a:solidFill>
              </a:rPr>
              <a:pPr/>
              <a:t>‹#›</a:t>
            </a:fld>
            <a:endParaRPr kumimoji="0" lang="zh-CN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1" latinLnBrk="0" hangingPunct="1">
        <a:spcBef>
          <a:spcPct val="0"/>
        </a:spcBef>
        <a:buNone/>
        <a:defRPr kumimoji="0" lang="zh-CN"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lang="zh-CN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kumimoji="0" lang="zh-CN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kumimoji="0" lang="zh-CN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kumimoji="0" lang="zh-CN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kumimoji="0" lang="zh-CN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>
            <a:extLst/>
          </a:lstStyle>
          <a:p>
            <a:r>
              <a:rPr altLang="en-US" dirty="0" smtClean="0"/>
              <a:t>瑞恩的井</a:t>
            </a:r>
            <a:endParaRPr lang="zh-CN" dirty="0"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en-US" sz="6000" dirty="0" smtClean="0"/>
              <a:t>2013</a:t>
            </a:r>
            <a:r>
              <a:rPr altLang="en-US" sz="6000" dirty="0" smtClean="0"/>
              <a:t>年</a:t>
            </a:r>
            <a:r>
              <a:rPr lang="en-US" altLang="en-US" sz="6000" dirty="0" smtClean="0"/>
              <a:t>5</a:t>
            </a:r>
            <a:r>
              <a:rPr altLang="en-US" sz="6000" dirty="0" smtClean="0"/>
              <a:t>月</a:t>
            </a:r>
            <a:endParaRPr lang="zh-CN" sz="6000" dirty="0"/>
          </a:p>
        </p:txBody>
      </p:sp>
      <p:pic>
        <p:nvPicPr>
          <p:cNvPr id="6" name="图片占位符 5" descr="jing.jpg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700" r="700"/>
          <a:stretch>
            <a:fillRect/>
          </a:stretch>
        </p:blipFill>
        <p:spPr/>
      </p:pic>
      <p:sp>
        <p:nvSpPr>
          <p:cNvPr id="8" name="灯片编号占位符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4431D5-1B33-458B-8AFD-CECCB0FA18CB}" type="slidenum">
              <a:rPr kumimoji="0" lang="en-US" altLang="zh-CN" smtClean="0">
                <a:solidFill>
                  <a:schemeClr val="bg1"/>
                </a:solidFill>
              </a:rPr>
              <a:pPr/>
              <a:t>1</a:t>
            </a:fld>
            <a:endParaRPr kumimoji="0" lang="zh-CN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42918"/>
            <a:ext cx="8572528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4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月的一天，苏珊上班前，突然发现积分表已经差不多快满了。“攒够了钱，把它交给谁去非洲挖井呢？”她开始发愁。</a:t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　　学校没有提供相关信息。苏珊向朋友布兰达求助，后者在一个国际发展组织工作。布兰达说：渥太华的一个小规模的非营利组织好像正在做这件事情，他们不仅募捐，还负责去非洲挖井的工作。这个组织的名字就叫“水罐”。</a:t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　　布兰达给“水罐”打了电话：“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70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块钱可能并不多，但这个孩子很辛苦地工作才赚了这些，我想，应该让他当面把钱交给你们。”</a:t>
            </a:r>
            <a:r>
              <a:rPr altLang="en-US" dirty="0" smtClean="0"/>
              <a:t/>
            </a:r>
            <a:br>
              <a:rPr altLang="en-US" dirty="0" smtClean="0"/>
            </a:br>
            <a:r>
              <a:rPr altLang="en-US" dirty="0" smtClean="0"/>
              <a:t>　　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10</a:t>
            </a:fld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8572528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/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　　 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4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月底的一天，在母亲的陪伴下，瑞恩穿着背带裤、系着领带，神色严肃地把那个旧饼干盒交给了“水罐”的负责人布斯里先生。苏珊对布斯里先生说：“也许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70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元不是个大数目，但它是一个孩子辛苦劳动赚来的！”瑞恩小声补充道：“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这里面共有</a:t>
            </a:r>
            <a:r>
              <a:rPr lang="en-US" altLang="zh-CN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75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元，多余的</a:t>
            </a:r>
            <a:r>
              <a:rPr lang="en-US" altLang="zh-CN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5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元钱可以给那些挖井的人买午饭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。” </a:t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/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布斯里被这个小男孩深深感动了，但他不无遗憾地告诉瑞恩：“谢谢你，瑞恩。但是你知道吗，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70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元根本不够打一口井。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70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加元仅够买一台打井用的水泵，打一口井至少需要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2000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元。”</a:t>
            </a:r>
            <a:endParaRPr altLang="en-US" sz="3200" b="1" dirty="0">
              <a:solidFill>
                <a:srgbClr val="00206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11</a:t>
            </a:fld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12</a:t>
            </a:fld>
            <a:endParaRPr kumimoji="0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286000" y="13053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altLang="en-US" dirty="0" smtClean="0"/>
              <a:t/>
            </a:r>
            <a:br>
              <a:rPr altLang="en-US" dirty="0" smtClean="0"/>
            </a:b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0" y="1643050"/>
            <a:ext cx="85725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  “哦，好啊！”瑞恩根本不明白</a:t>
            </a:r>
            <a:r>
              <a:rPr lang="en-US" altLang="zh-CN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2000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块钱意味着什么，他只是兴奋地说：“没问题，我会做更多的家务活”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/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　　这天晚上，苏珊和马克陷入了沉默。“他已经走了这么远了，”马克说：“我们不能跟他说：孩子，你已经尽力了，但你真的不能改变什么”。</a:t>
            </a:r>
            <a:endParaRPr altLang="en-US" sz="3200" b="1" dirty="0">
              <a:solidFill>
                <a:srgbClr val="002060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13</a:t>
            </a:fld>
            <a:endParaRPr kumimoji="0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500042"/>
            <a:ext cx="85725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1998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年的夏天，瑞恩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7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岁了。整个暑假里他都在做额外的家务。与此同时，他的父母理解了他的这个心愿：瑞恩想去打一口井，希望那些缺水地区的人，能像在加拿大一样喝到水。当他决定向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2000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元的目标挑战时，他的父母决定帮助他。不过，苏珊并没有给瑞恩钱，而是开始帮助瑞恩做家务。 </a:t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/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瑞恩实在是太小了，根本不知道这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2000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元到底有多少，但是过了几个月以后，他终于明白了如果要靠他自己劳动的话，可能到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20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岁才能挣到这笔钱。他不禁发起愁来。 </a:t>
            </a:r>
            <a:endParaRPr lang="zh-CN" altLang="en-US" sz="3200" b="1" dirty="0">
              <a:solidFill>
                <a:srgbClr val="002060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14</a:t>
            </a:fld>
            <a:endParaRPr kumimoji="0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571480"/>
            <a:ext cx="8572528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这时苏珊打听到，加拿大国际发展协会可以帮助瑞恩，按照该组织的有关规定，如果瑞恩自己筹集了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700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元，这个组织就可以帮他补贴剩余的钱。也就是说瑞恩只要有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700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元就可以打一口井了。 </a:t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/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苏珊觉得对一个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7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岁的孩子来说，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700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元也太难了。马克很是担心地说：“这样下去瑞恩肯定会失败的，这个失败可能会打击他的爱心和信心。我们绝对不能对他说‘瑞恩，你很辛苦，但你不可能改变什么’。我们必须帮助他！” </a:t>
            </a:r>
            <a:r>
              <a:rPr altLang="en-US" dirty="0" smtClean="0">
                <a:latin typeface="幼圆" pitchFamily="49" charset="-122"/>
                <a:ea typeface="幼圆" pitchFamily="49" charset="-122"/>
              </a:rPr>
              <a:t/>
            </a:r>
            <a:br>
              <a:rPr altLang="en-US" dirty="0" smtClean="0">
                <a:latin typeface="幼圆" pitchFamily="49" charset="-122"/>
                <a:ea typeface="幼圆" pitchFamily="49" charset="-122"/>
              </a:rPr>
            </a:br>
            <a:endParaRPr lang="zh-CN" altLang="en-US" dirty="0"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15</a:t>
            </a:fld>
            <a:endParaRPr kumimoji="0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1285860"/>
            <a:ext cx="85725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苏珊给亲戚朋友发出了几百封电子邮件，把瑞恩的故事告诉他们。信发出的第二天，苏珊就收到了很多回信。当这些成年人得知，一个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6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岁的孩子可以花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4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个月的时间来为他的心愿做家务，他们受到很大的震动和鼓舞。他们不但要给瑞恩捐钱，还建议苏珊把瑞恩的故事发表出来。但苏珊没有求助报纸，接下来她鼓励瑞恩在社区里演讲，把他的故事告诉大家，让大家来帮助他。 </a:t>
            </a:r>
            <a:r>
              <a:rPr altLang="en-US" dirty="0" smtClean="0"/>
              <a:t/>
            </a:r>
            <a:br>
              <a:rPr altLang="en-US" dirty="0" smtClean="0"/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16</a:t>
            </a:fld>
            <a:endParaRPr kumimoji="0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857252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9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月份，瑞恩筹集够了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700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元。与此同时，“水罐”组织邀请瑞恩参加一个在渥太华举行的国际援助会议，他们还告诉瑞恩，届时将有乌干达的代表参加。在这个会议上，瑞恩亲手把钱交给了乌干达代表。那个黑人代表激动地拥抱了瑞恩，他怎么也没有想到，一个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7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岁的男孩会为一个心愿而做出这样大的努力！他感谢瑞恩为乌干达挖井，还告诉瑞恩乌干达是个干旱的沙漠国家，有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64%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的地方需要水井。瑞恩关切地问：“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能把我的水井挖在离学校近的地方吗？我希望有更多的孩子能喝到水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。”代表同意了，他还告诉瑞恩：人工挖一口井，要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20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个人用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10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多天的时间才能完成。但如果用钻井机的话，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1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天就可以挖好。 </a:t>
            </a:r>
            <a:r>
              <a:rPr altLang="en-US" sz="3200" b="1" dirty="0" smtClean="0">
                <a:solidFill>
                  <a:srgbClr val="002060"/>
                </a:solidFill>
              </a:rPr>
              <a:t/>
            </a:r>
            <a:br>
              <a:rPr altLang="en-US" sz="3200" b="1" dirty="0" smtClean="0">
                <a:solidFill>
                  <a:srgbClr val="002060"/>
                </a:solidFill>
              </a:rPr>
            </a:br>
            <a:r>
              <a:rPr altLang="en-US" dirty="0" smtClean="0"/>
              <a:t/>
            </a:r>
            <a:br>
              <a:rPr altLang="en-US" dirty="0" smtClean="0"/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17</a:t>
            </a:fld>
            <a:endParaRPr kumimoji="0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857252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/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瑞恩立即问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：“那个机器需要多少钱？”</a:t>
            </a:r>
            <a:endParaRPr lang="en-US" altLang="en-US" sz="3200" b="1" dirty="0" smtClean="0">
              <a:solidFill>
                <a:srgbClr val="FF0000"/>
              </a:solidFill>
              <a:latin typeface="幼圆" pitchFamily="49" charset="-122"/>
              <a:ea typeface="幼圆" pitchFamily="49" charset="-122"/>
            </a:endParaRPr>
          </a:p>
          <a:p>
            <a:endParaRPr lang="en-US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1285860"/>
            <a:ext cx="857252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“差不多</a:t>
            </a:r>
            <a:r>
              <a:rPr lang="en-US" altLang="zh-CN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2.5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万加元。” </a:t>
            </a:r>
            <a:b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/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“我要攒那么多钱，我要让每个非洲人都有水喝！”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瑞恩又有了新的心愿。 </a:t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/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会议结束回家时，苏珊兴奋地将瑞恩的新目标告诉马克，马克的脸立即阴沉了下来，他有些生气地责备道：“你们这样做，不是要把瑞恩逼到失败的绝境吗？一个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7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岁的孩子怎么能筹集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2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万多元？”苏珊也担心起来。 </a:t>
            </a:r>
            <a:r>
              <a:rPr altLang="en-US" dirty="0" smtClean="0"/>
              <a:t/>
            </a:r>
            <a:br>
              <a:rPr altLang="en-US" dirty="0" smtClean="0"/>
            </a:br>
            <a:endParaRPr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18</a:t>
            </a:fld>
            <a:endParaRPr kumimoji="0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28604"/>
            <a:ext cx="850109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幸运的是，第二天渥太华的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《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公民报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》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以“改变这个世界：瑞恩的井”为标题，头版头条报道了瑞恩的故事。接着，加拿大的各大报纸都转载了这篇文章。渥太华电视台在当晚也采访了瑞恩。 </a:t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/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一星期后，一封信寄到了瑞恩家里。虽然收信人的地址写的是：“渥太华，瑞恩的井收”，瑞恩居然也能收到，可见他的知名度有多大了。信封里面有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25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元的支票和一张小纸条：“我也希望我能打口井。” </a:t>
            </a:r>
            <a:r>
              <a:rPr altLang="en-US" dirty="0" smtClean="0"/>
              <a:t/>
            </a:r>
            <a:br>
              <a:rPr altLang="en-US" dirty="0" smtClean="0"/>
            </a:br>
            <a:r>
              <a:rPr altLang="en-US" dirty="0" smtClean="0"/>
              <a:t/>
            </a:r>
            <a:br>
              <a:rPr altLang="en-US" dirty="0" smtClean="0"/>
            </a:br>
            <a:r>
              <a:rPr altLang="en-US" dirty="0" smtClean="0"/>
              <a:t/>
            </a:r>
            <a:br>
              <a:rPr altLang="en-US" dirty="0" smtClean="0"/>
            </a:br>
            <a:endParaRPr lang="zh-CN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19</a:t>
            </a:fld>
            <a:endParaRPr kumimoji="0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1214422"/>
            <a:ext cx="85725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很快，另一张支票也到了，有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20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元。接着，一群渥太华油井工人给瑞恩寄了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2700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元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……</a:t>
            </a:r>
          </a:p>
          <a:p>
            <a:r>
              <a:rPr lang="en-US"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人们以各种各样的方式给瑞恩捐款，支票如雪片一样从全世界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60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多个国家的各个角落飞向瑞恩。有这么多人捐钱，瑞恩开始很惊奇，为什么这么多国家的人都知道这件事，但是后来他明白了：只要是帮助那些困难的国家，只要是好事，大家都愿意做。 </a:t>
            </a:r>
            <a:endParaRPr lang="zh-CN" altLang="en-US" sz="3200" b="1" dirty="0">
              <a:solidFill>
                <a:srgbClr val="002060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body" sz="quarter" idx="11"/>
          </p:nvPr>
        </p:nvSpPr>
        <p:spPr>
          <a:xfrm>
            <a:off x="4786314" y="228600"/>
            <a:ext cx="3714776" cy="6415110"/>
          </a:xfrm>
        </p:spPr>
        <p:txBody>
          <a:bodyPr/>
          <a:lstStyle>
            <a:extLst/>
          </a:lstStyle>
          <a:p>
            <a:endParaRPr lang="en-US" altLang="en-US" dirty="0" smtClean="0"/>
          </a:p>
          <a:p>
            <a:r>
              <a:rPr lang="en-US" altLang="zh-CN" sz="3200" dirty="0" smtClean="0"/>
              <a:t>        </a:t>
            </a:r>
            <a:r>
              <a:rPr lang="en-US" altLang="zh-CN" sz="3200" b="1" dirty="0" smtClean="0"/>
              <a:t>1998</a:t>
            </a:r>
            <a:r>
              <a:rPr altLang="en-US" sz="3200" b="1" dirty="0" smtClean="0"/>
              <a:t>年的</a:t>
            </a:r>
            <a:r>
              <a:rPr lang="en-US" altLang="en-US" sz="3200" b="1" dirty="0" smtClean="0"/>
              <a:t>1</a:t>
            </a:r>
            <a:r>
              <a:rPr altLang="en-US" sz="3200" b="1" dirty="0" smtClean="0"/>
              <a:t>月的一天，一个加拿大小孩瑞恩一放学就迫不及待的冲进家，向妈妈说：“</a:t>
            </a:r>
            <a:r>
              <a:rPr altLang="en-US" sz="3200" b="1" dirty="0" smtClean="0">
                <a:solidFill>
                  <a:srgbClr val="FF0000"/>
                </a:solidFill>
              </a:rPr>
              <a:t>我要给非洲的孩子修一口井，好让他们有干净的水喝</a:t>
            </a:r>
            <a:r>
              <a:rPr altLang="en-US" sz="3200" b="1" dirty="0" smtClean="0"/>
              <a:t>”</a:t>
            </a:r>
            <a:r>
              <a:rPr lang="zh-CN" sz="3200" b="1" dirty="0" smtClean="0"/>
              <a:t>。</a:t>
            </a:r>
            <a:endParaRPr lang="en-US" altLang="zh-CN" sz="3200" b="1" dirty="0" smtClean="0"/>
          </a:p>
          <a:p>
            <a:endParaRPr lang="en-US" altLang="zh-CN" sz="3200" b="1" dirty="0" smtClean="0"/>
          </a:p>
          <a:p>
            <a:r>
              <a:rPr altLang="en-US" sz="3200" b="1" dirty="0" smtClean="0"/>
              <a:t>        原来他在课堂了解到：</a:t>
            </a:r>
            <a:endParaRPr lang="zh-CN" sz="3200" b="1" dirty="0"/>
          </a:p>
          <a:p>
            <a:endParaRPr lang="zh-CN" sz="3200" dirty="0"/>
          </a:p>
        </p:txBody>
      </p:sp>
      <p:pic>
        <p:nvPicPr>
          <p:cNvPr id="9" name="图片占位符 8" descr="11949779.jpg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3758" b="3758"/>
          <a:stretch>
            <a:fillRect/>
          </a:stretch>
        </p:blipFill>
        <p:spPr>
          <a:xfrm>
            <a:off x="0" y="0"/>
            <a:ext cx="4672544" cy="6858000"/>
          </a:xfrm>
        </p:spPr>
      </p:pic>
      <p:sp>
        <p:nvSpPr>
          <p:cNvPr id="10" name="灯片编号占位符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4431D5-1B33-458B-8AFD-CECCB0FA18CB}" type="slidenum">
              <a:rPr kumimoji="0" lang="en-US" altLang="zh-CN" smtClean="0">
                <a:solidFill>
                  <a:srgbClr val="FFFFFF"/>
                </a:solidFill>
              </a:rPr>
              <a:pPr/>
              <a:t>2</a:t>
            </a:fld>
            <a:endParaRPr kumimoji="0" lang="zh-CN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20</a:t>
            </a:fld>
            <a:endParaRPr kumimoji="0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785794"/>
            <a:ext cx="864396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002060"/>
                </a:solidFill>
              </a:rPr>
              <a:t>1998</a:t>
            </a:r>
            <a:r>
              <a:rPr altLang="en-US" sz="3200" b="1" dirty="0" smtClean="0">
                <a:solidFill>
                  <a:srgbClr val="002060"/>
                </a:solidFill>
              </a:rPr>
              <a:t>年</a:t>
            </a:r>
            <a:r>
              <a:rPr lang="en-US" altLang="zh-CN" sz="3200" b="1" dirty="0" smtClean="0">
                <a:solidFill>
                  <a:srgbClr val="002060"/>
                </a:solidFill>
              </a:rPr>
              <a:t>11</a:t>
            </a:r>
            <a:r>
              <a:rPr altLang="en-US" sz="3200" b="1" dirty="0" smtClean="0">
                <a:solidFill>
                  <a:srgbClr val="002060"/>
                </a:solidFill>
              </a:rPr>
              <a:t>月，瑞恩终于筹集够买钻井机的钱，这是一个奇迹。</a:t>
            </a:r>
            <a:r>
              <a:rPr lang="en-US" altLang="zh-CN" sz="3200" b="1" dirty="0" smtClean="0">
                <a:solidFill>
                  <a:srgbClr val="002060"/>
                </a:solidFill>
              </a:rPr>
              <a:t>1999</a:t>
            </a:r>
            <a:r>
              <a:rPr altLang="en-US" sz="3200" b="1" dirty="0" smtClean="0">
                <a:solidFill>
                  <a:srgbClr val="002060"/>
                </a:solidFill>
              </a:rPr>
              <a:t>年</a:t>
            </a:r>
            <a:r>
              <a:rPr lang="en-US" altLang="zh-CN" sz="3200" b="1" dirty="0" smtClean="0">
                <a:solidFill>
                  <a:srgbClr val="002060"/>
                </a:solidFill>
              </a:rPr>
              <a:t>1</a:t>
            </a:r>
            <a:r>
              <a:rPr altLang="en-US" sz="3200" b="1" dirty="0" smtClean="0">
                <a:solidFill>
                  <a:srgbClr val="002060"/>
                </a:solidFill>
              </a:rPr>
              <a:t>月，乌干达这片干涸的土地上出现了第一口“瑞恩的井”！ </a:t>
            </a:r>
            <a:r>
              <a:rPr altLang="en-US" dirty="0" smtClean="0"/>
              <a:t/>
            </a:r>
            <a:br>
              <a:rPr altLang="en-US" dirty="0" smtClean="0"/>
            </a:br>
            <a:endParaRPr lang="zh-CN" altLang="en-US" dirty="0"/>
          </a:p>
        </p:txBody>
      </p:sp>
      <p:pic>
        <p:nvPicPr>
          <p:cNvPr id="4" name="图片占位符 10" descr="未.jpg"/>
          <p:cNvPicPr>
            <a:picLocks noChangeAspect="1"/>
          </p:cNvPicPr>
          <p:nvPr/>
        </p:nvPicPr>
        <p:blipFill>
          <a:blip r:embed="rId2"/>
          <a:srcRect t="22015" b="22015"/>
          <a:stretch>
            <a:fillRect/>
          </a:stretch>
        </p:blipFill>
        <p:spPr>
          <a:xfrm>
            <a:off x="3000364" y="2686050"/>
            <a:ext cx="5562600" cy="4171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21</a:t>
            </a:fld>
            <a:endParaRPr kumimoji="0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285728"/>
            <a:ext cx="857252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瑞恩的名字在非洲已经是家喻户晓了。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1999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年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3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月，一个叫吉米的乌干达男孩给瑞恩写了一封信：“亲爱的瑞恩，我叫吉米，今年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8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岁，很想和你做朋友。我家的房子是用草做的，加拿大的房子是什么样的呢？” </a:t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/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瑞恩立即写了回信：“亲爱的吉米，用草做的房子冬天一定很冷吧。你每天能喝到井里的水吗？你最喜欢什么课？我的房子是用砖做的。盼望你的回信！”很快他们成了笔友。 </a:t>
            </a:r>
            <a:r>
              <a:rPr altLang="en-US" dirty="0" smtClean="0"/>
              <a:t/>
            </a:r>
            <a:br>
              <a:rPr altLang="en-US" dirty="0" smtClean="0"/>
            </a:br>
            <a:r>
              <a:rPr altLang="en-US" dirty="0" smtClean="0"/>
              <a:t/>
            </a:r>
            <a:br>
              <a:rPr altLang="en-US" dirty="0" smtClean="0"/>
            </a:br>
            <a:r>
              <a:rPr altLang="en-US" dirty="0" smtClean="0"/>
              <a:t/>
            </a:r>
            <a:br>
              <a:rPr altLang="en-US" dirty="0" smtClean="0"/>
            </a:br>
            <a:endParaRPr lang="zh-CN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22</a:t>
            </a:fld>
            <a:endParaRPr kumimoji="0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142852"/>
            <a:ext cx="857252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瑞恩很想去看望吉米以及乌干达的那口水井，他问父母：“我能不能去看看我的井？”他们说：“好的，我们会攒钱帮你去非洲看你的井。不过，那要很多年之后了，估计到你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12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岁才能攒够路费。” </a:t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瑞恩的邻居得知后，他们认为如果瑞恩要等很长时间才能去非洲的话，他会失望或者没那么大干劲了。他们决定帮助瑞恩早曰实现他的梦想。瑞恩的邻居布鲁斯先生在旅游公司工作，经常坐飞机，按照航空公司的优惠政策，他可以把这些里程分数积攒起来，免费去伦敦等地方。但是他决定把机会让给瑞恩，让他去非洲看他的井。</a:t>
            </a:r>
            <a:r>
              <a:rPr alt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31"/>
          </p:nvPr>
        </p:nvSpPr>
        <p:spPr>
          <a:xfrm>
            <a:off x="228600" y="642918"/>
            <a:ext cx="8229600" cy="5572164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altLang="en-US" sz="8000" b="1" dirty="0" smtClean="0">
                <a:latin typeface="幼圆" pitchFamily="49" charset="-122"/>
                <a:ea typeface="幼圆" pitchFamily="49" charset="-122"/>
              </a:rPr>
              <a:t>   </a:t>
            </a:r>
            <a:r>
              <a:rPr lang="en-US" altLang="en-US" sz="8000" b="1" dirty="0" smtClean="0">
                <a:latin typeface="幼圆" pitchFamily="49" charset="-122"/>
                <a:ea typeface="幼圆" pitchFamily="49" charset="-122"/>
              </a:rPr>
              <a:t>2000</a:t>
            </a:r>
            <a:r>
              <a:rPr altLang="en-US" sz="8000" b="1" dirty="0" smtClean="0">
                <a:latin typeface="幼圆" pitchFamily="49" charset="-122"/>
                <a:ea typeface="幼圆" pitchFamily="49" charset="-122"/>
              </a:rPr>
              <a:t>年</a:t>
            </a:r>
            <a:r>
              <a:rPr lang="en-US" altLang="en-US" sz="8000" b="1" dirty="0" smtClean="0">
                <a:latin typeface="幼圆" pitchFamily="49" charset="-122"/>
                <a:ea typeface="幼圆" pitchFamily="49" charset="-122"/>
              </a:rPr>
              <a:t>7</a:t>
            </a:r>
            <a:r>
              <a:rPr altLang="en-US" sz="8000" b="1" dirty="0" smtClean="0">
                <a:latin typeface="幼圆" pitchFamily="49" charset="-122"/>
                <a:ea typeface="幼圆" pitchFamily="49" charset="-122"/>
              </a:rPr>
              <a:t>月</a:t>
            </a:r>
            <a:r>
              <a:rPr lang="en-US" altLang="en-US" sz="8000" b="1" dirty="0" smtClean="0">
                <a:latin typeface="幼圆" pitchFamily="49" charset="-122"/>
                <a:ea typeface="幼圆" pitchFamily="49" charset="-122"/>
              </a:rPr>
              <a:t>27</a:t>
            </a:r>
            <a:r>
              <a:rPr altLang="en-US" sz="8000" b="1" dirty="0" smtClean="0">
                <a:latin typeface="幼圆" pitchFamily="49" charset="-122"/>
                <a:ea typeface="幼圆" pitchFamily="49" charset="-122"/>
              </a:rPr>
              <a:t>日这个酷热的早晨，九岁的瑞恩和他的父母在邻居们与“水罐”组织的帮助下，终于有机会乘飞机前往乌干达看望瑞恩的水井。瑞恩的井挖在安格鲁地区的一个小学校附近，在当地官员的陪同下，瑞恩坐了整整</a:t>
            </a:r>
            <a:r>
              <a:rPr lang="en-US" altLang="zh-CN" sz="8000" b="1" dirty="0" smtClean="0">
                <a:latin typeface="幼圆" pitchFamily="49" charset="-122"/>
                <a:ea typeface="幼圆" pitchFamily="49" charset="-122"/>
              </a:rPr>
              <a:t>9</a:t>
            </a:r>
            <a:r>
              <a:rPr altLang="en-US" sz="8000" b="1" dirty="0" smtClean="0">
                <a:latin typeface="幼圆" pitchFamily="49" charset="-122"/>
                <a:ea typeface="幼圆" pitchFamily="49" charset="-122"/>
              </a:rPr>
              <a:t>个小时的卡车才到那里。 </a:t>
            </a:r>
            <a:br>
              <a:rPr altLang="en-US" sz="8000" b="1" dirty="0" smtClean="0">
                <a:latin typeface="幼圆" pitchFamily="49" charset="-122"/>
                <a:ea typeface="幼圆" pitchFamily="49" charset="-122"/>
              </a:rPr>
            </a:br>
            <a:r>
              <a:rPr altLang="en-US" sz="8000" b="1" dirty="0" smtClean="0">
                <a:latin typeface="幼圆" pitchFamily="49" charset="-122"/>
                <a:ea typeface="幼圆" pitchFamily="49" charset="-122"/>
              </a:rPr>
              <a:t/>
            </a:r>
            <a:br>
              <a:rPr altLang="en-US" sz="8000" b="1" dirty="0" smtClean="0">
                <a:latin typeface="幼圆" pitchFamily="49" charset="-122"/>
                <a:ea typeface="幼圆" pitchFamily="49" charset="-122"/>
              </a:rPr>
            </a:br>
            <a:r>
              <a:rPr altLang="en-US" sz="8000" b="1" dirty="0" smtClean="0">
                <a:latin typeface="幼圆" pitchFamily="49" charset="-122"/>
                <a:ea typeface="幼圆" pitchFamily="49" charset="-122"/>
              </a:rPr>
              <a:t>老远，瑞恩就看到</a:t>
            </a:r>
            <a:r>
              <a:rPr lang="en-US" altLang="zh-CN" sz="8000" b="1" dirty="0" smtClean="0">
                <a:latin typeface="幼圆" pitchFamily="49" charset="-122"/>
                <a:ea typeface="幼圆" pitchFamily="49" charset="-122"/>
              </a:rPr>
              <a:t>4</a:t>
            </a:r>
            <a:r>
              <a:rPr altLang="en-US" sz="8000" b="1" dirty="0" smtClean="0">
                <a:latin typeface="幼圆" pitchFamily="49" charset="-122"/>
                <a:ea typeface="幼圆" pitchFamily="49" charset="-122"/>
              </a:rPr>
              <a:t>个瘦小的孩子朝他们又蹦又跳，高呼着：“瑞恩！瑞恩！” </a:t>
            </a:r>
            <a:br>
              <a:rPr altLang="en-US" sz="8000" b="1" dirty="0" smtClean="0">
                <a:latin typeface="幼圆" pitchFamily="49" charset="-122"/>
                <a:ea typeface="幼圆" pitchFamily="49" charset="-122"/>
              </a:rPr>
            </a:br>
            <a:r>
              <a:rPr altLang="en-US" sz="8000" b="1" dirty="0" smtClean="0">
                <a:latin typeface="幼圆" pitchFamily="49" charset="-122"/>
                <a:ea typeface="幼圆" pitchFamily="49" charset="-122"/>
              </a:rPr>
              <a:t/>
            </a:r>
            <a:br>
              <a:rPr altLang="en-US" sz="8000" b="1" dirty="0" smtClean="0">
                <a:latin typeface="幼圆" pitchFamily="49" charset="-122"/>
                <a:ea typeface="幼圆" pitchFamily="49" charset="-122"/>
              </a:rPr>
            </a:br>
            <a:r>
              <a:rPr altLang="en-US" sz="8000" b="1" dirty="0" smtClean="0">
                <a:latin typeface="幼圆" pitchFamily="49" charset="-122"/>
                <a:ea typeface="幼圆" pitchFamily="49" charset="-122"/>
              </a:rPr>
              <a:t>“他们知道我的名字！”瑞恩惊喜地大叫道。“方圆几百公里的人们都知道你的名字，瑞恩。”陪同人员告诉他。 </a:t>
            </a:r>
            <a:r>
              <a:rPr altLang="en-US" sz="3200" dirty="0" smtClean="0"/>
              <a:t/>
            </a:r>
            <a:br>
              <a:rPr altLang="en-US" sz="3200" dirty="0" smtClean="0"/>
            </a:br>
            <a:endParaRPr lang="en-US" altLang="en-US" dirty="0" smtClean="0"/>
          </a:p>
          <a:p>
            <a:pPr algn="l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8A4431D5-1B33-458B-8AFD-CECCB0FA18CB}" type="slidenum">
              <a:rPr kumimoji="0" lang="en-US" altLang="zh-CN" smtClean="0">
                <a:solidFill>
                  <a:srgbClr val="FFFFFF"/>
                </a:solidFill>
              </a:rPr>
              <a:pPr/>
              <a:t>23</a:t>
            </a:fld>
            <a:endParaRPr kumimoji="0" lang="zh-CN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24</a:t>
            </a:fld>
            <a:endParaRPr kumimoji="0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63915"/>
            <a:ext cx="850109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道路两边站着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5000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多名儿童，他们以感激的目光迎接瑞恩，兴奋的叫着：“瑞恩！瑞恩！”并且有节奏的拍起手。</a:t>
            </a:r>
            <a:endParaRPr lang="en-US" altLang="en-US" sz="3200" b="1" dirty="0" smtClean="0">
              <a:solidFill>
                <a:srgbClr val="002060"/>
              </a:solidFill>
              <a:latin typeface="幼圆" pitchFamily="49" charset="-122"/>
              <a:ea typeface="幼圆" pitchFamily="49" charset="-122"/>
            </a:endParaRPr>
          </a:p>
          <a:p>
            <a:r>
              <a:rPr altLang="en-US" sz="3200" dirty="0" smtClean="0"/>
              <a:t>        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一个高高瘦瘦的黑男孩正站在井边向瑞恩微笑，他就是瑞恩的笔友吉米，他害羞地说：“你好，瑞恩。” </a:t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“你好，吉米。”瑞恩回答，上前拉住了吉米的手。</a:t>
            </a:r>
          </a:p>
          <a:p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他们两有些尴尬的站在众人的目光里，大家一声不吭的看着他们，笑着。</a:t>
            </a:r>
          </a:p>
          <a:p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瑞恩被孩子们簇拥着，来到了那口井旁。</a:t>
            </a:r>
          </a:p>
          <a:p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井被鲜花包围起来，水泥基座上刻着：瑞恩的井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——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由瑞恩为安格鲁小学社区建造。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0" y="228600"/>
            <a:ext cx="8572528" cy="6629400"/>
          </a:xfrm>
        </p:spPr>
        <p:txBody>
          <a:bodyPr/>
          <a:lstStyle/>
          <a:p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    村里的一位老人站出来，高声说：“看看我们周围的孩子，他们全都是健康的。这要归功于我们的加拿大朋友瑞恩。对于我们来说，水，就是生命！”</a:t>
            </a:r>
          </a:p>
          <a:p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    人群欢呼起来，孩子们雀跃着，大人们含着泪笑着。</a:t>
            </a:r>
          </a:p>
          <a:p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    安格鲁小学校长牵着一只小羊挤出人群，把这只小动物放在瑞恩身边。瑞恩简直瞪大了眼睛，捂住嘴巴，怕自己尖叫出来。</a:t>
            </a:r>
          </a:p>
          <a:p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    校长向瑞恩深深的鞠了一躬，说：“这是安格鲁社区送给你的礼物，以表示我们的感谢！”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4431D5-1B33-458B-8AFD-CECCB0FA18CB}" type="slidenum">
              <a:rPr kumimoji="0" lang="en-US" altLang="zh-CN" smtClean="0">
                <a:solidFill>
                  <a:srgbClr val="FFFFFF"/>
                </a:solidFill>
              </a:rPr>
              <a:pPr/>
              <a:t>25</a:t>
            </a:fld>
            <a:endParaRPr kumimoji="0" lang="zh-CN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31"/>
          </p:nvPr>
        </p:nvSpPr>
        <p:spPr>
          <a:xfrm>
            <a:off x="0" y="214290"/>
            <a:ext cx="8515320" cy="6643710"/>
          </a:xfrm>
        </p:spPr>
        <p:txBody>
          <a:bodyPr>
            <a:noAutofit/>
          </a:bodyPr>
          <a:lstStyle/>
          <a:p>
            <a:pPr algn="l"/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    瑞恩牵着小羊，羞涩的说：“我感到自己很幸运，我生活在一个随时可以喝到干净的水的国家里。乌干达没有那么多水，但我很激动，现在你们有水喝了！</a:t>
            </a:r>
            <a:r>
              <a:rPr lang="en-US" altLang="zh-CN" sz="3200" b="1" dirty="0" smtClean="0">
                <a:latin typeface="幼圆" pitchFamily="49" charset="-122"/>
                <a:ea typeface="幼圆" pitchFamily="49" charset="-122"/>
              </a:rPr>
              <a:t>······</a:t>
            </a:r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我要告诉所有的加拿大人来帮助你们。我梦想着有一天，所有的非洲人都能喝上干净的水。这是个很大的梦想，但我知道，只要真心向往，并且努力奋斗，每个人就可以达成自己的梦想。”</a:t>
            </a:r>
            <a:endParaRPr lang="en-US" altLang="en-US" sz="3200" b="1" dirty="0" smtClean="0">
              <a:latin typeface="幼圆" pitchFamily="49" charset="-122"/>
              <a:ea typeface="幼圆" pitchFamily="49" charset="-122"/>
            </a:endParaRPr>
          </a:p>
          <a:p>
            <a:pPr algn="l"/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    鼓声响起来，人群围成圈，孩子们跳起了传统的庆祝舞蹈，吉米拉着瑞恩的手加入了队伍，人们欢呼着，笑着，跳着。</a:t>
            </a:r>
            <a:endParaRPr lang="en-US" altLang="en-US" sz="3200" b="1" dirty="0" smtClean="0">
              <a:latin typeface="幼圆" pitchFamily="49" charset="-122"/>
              <a:ea typeface="幼圆" pitchFamily="49" charset="-122"/>
            </a:endParaRPr>
          </a:p>
          <a:p>
            <a:pPr algn="l"/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  “那是我最难忘的一天！”瑞恩说着，眼睛满含泪水。</a:t>
            </a:r>
            <a:endParaRPr lang="zh-CN" altLang="en-US" sz="3200" b="1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8A4431D5-1B33-458B-8AFD-CECCB0FA18CB}" type="slidenum">
              <a:rPr kumimoji="0" lang="en-US" altLang="zh-CN" smtClean="0">
                <a:solidFill>
                  <a:srgbClr val="FFFFFF"/>
                </a:solidFill>
              </a:rPr>
              <a:pPr/>
              <a:t>26</a:t>
            </a:fld>
            <a:endParaRPr kumimoji="0" lang="zh-CN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0" y="228600"/>
            <a:ext cx="8429652" cy="6629400"/>
          </a:xfrm>
        </p:spPr>
        <p:txBody>
          <a:bodyPr/>
          <a:lstStyle/>
          <a:p>
            <a:r>
              <a:rPr altLang="en-US" dirty="0" smtClean="0"/>
              <a:t>               </a:t>
            </a:r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瑞恩的井在安格鲁地区投入使用两年多，附近的家庭相继迁移过来，这个地区的人口和入学率有了惊人的增长。孩子们再不用每天花几个小时去背水，他们都开始上学读书；妇女们也不用整天都为家庭吃水奔波，他们开始有时间种地，或做点小买卖。到</a:t>
            </a:r>
            <a:r>
              <a:rPr lang="en-US" altLang="en-US" sz="3200" b="1" dirty="0" smtClean="0">
                <a:latin typeface="幼圆" pitchFamily="49" charset="-122"/>
                <a:ea typeface="幼圆" pitchFamily="49" charset="-122"/>
              </a:rPr>
              <a:t>2002</a:t>
            </a:r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年春，安格鲁小学已有</a:t>
            </a:r>
            <a:r>
              <a:rPr lang="en-US" altLang="en-US" sz="3200" b="1" dirty="0" smtClean="0">
                <a:latin typeface="幼圆" pitchFamily="49" charset="-122"/>
                <a:ea typeface="幼圆" pitchFamily="49" charset="-122"/>
              </a:rPr>
              <a:t>1250</a:t>
            </a:r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名学生，还有了</a:t>
            </a:r>
            <a:r>
              <a:rPr lang="en-US" altLang="en-US" sz="3200" b="1" dirty="0" smtClean="0">
                <a:latin typeface="幼圆" pitchFamily="49" charset="-122"/>
                <a:ea typeface="幼圆" pitchFamily="49" charset="-122"/>
              </a:rPr>
              <a:t>300</a:t>
            </a:r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名中学生。</a:t>
            </a:r>
            <a:endParaRPr lang="en-US" altLang="en-US" sz="3200" b="1" dirty="0" smtClean="0">
              <a:latin typeface="幼圆" pitchFamily="49" charset="-122"/>
              <a:ea typeface="幼圆" pitchFamily="49" charset="-122"/>
            </a:endParaRPr>
          </a:p>
          <a:p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    清洁的水源对区域经济产生了很大影响，粮食和肉类市场扩大了，当地农民的收入提高了，居民大量迁入，为企业生产提供了更多的工人。</a:t>
            </a:r>
            <a:endParaRPr lang="zh-CN" altLang="en-US" sz="3200" b="1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4431D5-1B33-458B-8AFD-CECCB0FA18CB}" type="slidenum">
              <a:rPr kumimoji="0" lang="en-US" altLang="zh-CN" smtClean="0">
                <a:solidFill>
                  <a:srgbClr val="FFFFFF"/>
                </a:solidFill>
              </a:rPr>
              <a:pPr/>
              <a:t>27</a:t>
            </a:fld>
            <a:endParaRPr kumimoji="0" lang="zh-CN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 descr="未命名封货.jpg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4135" r="4135"/>
          <a:stretch>
            <a:fillRect/>
          </a:stretch>
        </p:blipFill>
        <p:spPr/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n-US" altLang="zh-CN" smtClean="0">
                <a:solidFill>
                  <a:srgbClr val="FFFFFF"/>
                </a:solidFill>
              </a:rPr>
              <a:pPr/>
              <a:t>28</a:t>
            </a:fld>
            <a:endParaRPr kumimoji="0" lang="zh-CN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body" sz="quarter" idx="13"/>
          </p:nvPr>
        </p:nvSpPr>
        <p:spPr>
          <a:xfrm>
            <a:off x="3929058" y="0"/>
            <a:ext cx="4714908" cy="6858000"/>
          </a:xfrm>
        </p:spPr>
        <p:txBody>
          <a:bodyPr/>
          <a:lstStyle>
            <a:extLst/>
          </a:lstStyle>
          <a:p>
            <a:r>
              <a:rPr lang="en-US" altLang="zh-CN" sz="3200" b="1" dirty="0" smtClean="0">
                <a:solidFill>
                  <a:srgbClr val="002060"/>
                </a:solidFill>
              </a:rPr>
              <a:t>2001</a:t>
            </a:r>
            <a:r>
              <a:rPr altLang="en-US" sz="3200" b="1" dirty="0" smtClean="0">
                <a:solidFill>
                  <a:srgbClr val="002060"/>
                </a:solidFill>
              </a:rPr>
              <a:t>年</a:t>
            </a:r>
            <a:r>
              <a:rPr lang="en-US" altLang="en-US" sz="3200" b="1" dirty="0" smtClean="0">
                <a:solidFill>
                  <a:srgbClr val="002060"/>
                </a:solidFill>
              </a:rPr>
              <a:t>3</a:t>
            </a:r>
            <a:r>
              <a:rPr altLang="en-US" sz="3200" b="1" dirty="0" smtClean="0">
                <a:solidFill>
                  <a:srgbClr val="002060"/>
                </a:solidFill>
              </a:rPr>
              <a:t>月，“瑞恩的井”基金会成立</a:t>
            </a:r>
            <a:r>
              <a:rPr lang="zh-CN" sz="3200" b="1" dirty="0" smtClean="0">
                <a:solidFill>
                  <a:srgbClr val="002060"/>
                </a:solidFill>
              </a:rPr>
              <a:t>。</a:t>
            </a:r>
            <a:endParaRPr lang="en-US" altLang="zh-CN" sz="3200" b="1" dirty="0" smtClean="0">
              <a:solidFill>
                <a:srgbClr val="002060"/>
              </a:solidFill>
            </a:endParaRPr>
          </a:p>
          <a:p>
            <a:r>
              <a:rPr altLang="en-US" sz="3200" b="1" dirty="0" smtClean="0">
                <a:solidFill>
                  <a:srgbClr val="002060"/>
                </a:solidFill>
              </a:rPr>
              <a:t>他到学校去宣传，发邮件，请大家帮助别人。出席各种国际会议，向更多人讲述他的梦想。全家总动员，哥哥负责演讲时的音响，弟弟负责摄影拍照片，爸爸负责召集基金会的会议，妈妈负责基金会的具体运作。</a:t>
            </a:r>
            <a:endParaRPr lang="zh-CN" sz="3200" b="1" dirty="0">
              <a:solidFill>
                <a:srgbClr val="002060"/>
              </a:solidFill>
            </a:endParaRPr>
          </a:p>
        </p:txBody>
      </p:sp>
      <p:pic>
        <p:nvPicPr>
          <p:cNvPr id="10" name="图片占位符 9" descr="未命名而非.jpg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5854" b="5854"/>
          <a:stretch>
            <a:fillRect/>
          </a:stretch>
        </p:blipFill>
        <p:spPr>
          <a:xfrm>
            <a:off x="0" y="0"/>
            <a:ext cx="3857620" cy="4181484"/>
          </a:xfrm>
        </p:spPr>
      </p:pic>
      <p:sp>
        <p:nvSpPr>
          <p:cNvPr id="12" name="灯片编号占位符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A4431D5-1B33-458B-8AFD-CECCB0FA18CB}" type="slidenum">
              <a:rPr kumimoji="0" lang="en-US" altLang="zh-CN" smtClean="0">
                <a:solidFill>
                  <a:srgbClr val="FFFFFF"/>
                </a:solidFill>
              </a:rPr>
              <a:pPr/>
              <a:t>29</a:t>
            </a:fld>
            <a:endParaRPr kumimoji="0" lang="zh-CN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body" sz="quarter" idx="17"/>
          </p:nvPr>
        </p:nvSpPr>
        <p:spPr>
          <a:xfrm>
            <a:off x="0" y="4000504"/>
            <a:ext cx="9144000" cy="2857496"/>
          </a:xfrm>
        </p:spPr>
        <p:txBody>
          <a:bodyPr>
            <a:noAutofit/>
          </a:bodyPr>
          <a:lstStyle>
            <a:extLst/>
          </a:lstStyle>
          <a:p>
            <a:r>
              <a:rPr altLang="en-US" b="1" dirty="0" smtClean="0">
                <a:ea typeface="幼圆" pitchFamily="49" charset="-122"/>
              </a:rPr>
              <a:t>非洲的安格鲁地区长年干旱，疾病肆虐。最近的水源是五公里以外的一处水塘， 而这仅有的一个水塘，水里也长满了寄生虫。村庄里到处可见腆着大肚子的儿童，那是因为他们的肠道里充斥着寄生虫，四分之一的孩子患有严重的水生寄生虫疾病，五分之一的孩子在</a:t>
            </a:r>
            <a:r>
              <a:rPr lang="en-US" altLang="en-US" b="1" dirty="0" smtClean="0">
                <a:ea typeface="幼圆" pitchFamily="49" charset="-122"/>
              </a:rPr>
              <a:t>5</a:t>
            </a:r>
            <a:r>
              <a:rPr altLang="en-US" b="1" dirty="0" smtClean="0">
                <a:ea typeface="幼圆" pitchFamily="49" charset="-122"/>
              </a:rPr>
              <a:t>岁前就离开了人世。</a:t>
            </a:r>
            <a:endParaRPr lang="zh-CN" b="1" dirty="0">
              <a:ea typeface="幼圆" pitchFamily="49" charset="-122"/>
            </a:endParaRPr>
          </a:p>
        </p:txBody>
      </p:sp>
      <p:pic>
        <p:nvPicPr>
          <p:cNvPr id="12" name="图片占位符 11" descr="s2.jpg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21322" b="21322"/>
          <a:stretch>
            <a:fillRect/>
          </a:stretch>
        </p:blipFill>
        <p:spPr>
          <a:xfrm>
            <a:off x="0" y="1571612"/>
            <a:ext cx="2784585" cy="2390658"/>
          </a:xfrm>
        </p:spPr>
      </p:pic>
      <p:pic>
        <p:nvPicPr>
          <p:cNvPr id="13" name="图片占位符 12" descr="s.jpg"/>
          <p:cNvPicPr>
            <a:picLocks noGrp="1" noChangeAspect="1"/>
          </p:cNvPicPr>
          <p:nvPr>
            <p:ph type="pic" sz="quarter" idx="18"/>
          </p:nvPr>
        </p:nvPicPr>
        <p:blipFill>
          <a:blip r:embed="rId4"/>
          <a:srcRect l="12344" r="12344"/>
          <a:stretch>
            <a:fillRect/>
          </a:stretch>
        </p:blipFill>
        <p:spPr>
          <a:xfrm>
            <a:off x="3000364" y="1571612"/>
            <a:ext cx="2857520" cy="2357454"/>
          </a:xfrm>
        </p:spPr>
      </p:pic>
      <p:pic>
        <p:nvPicPr>
          <p:cNvPr id="14" name="图片占位符 13" descr="s3.jpg"/>
          <p:cNvPicPr>
            <a:picLocks noGrp="1" noChangeAspect="1"/>
          </p:cNvPicPr>
          <p:nvPr>
            <p:ph type="pic" sz="quarter" idx="19"/>
          </p:nvPr>
        </p:nvPicPr>
        <p:blipFill>
          <a:blip r:embed="rId5"/>
          <a:srcRect t="19263" b="19263"/>
          <a:stretch>
            <a:fillRect/>
          </a:stretch>
        </p:blipFill>
        <p:spPr>
          <a:xfrm>
            <a:off x="6072198" y="1571612"/>
            <a:ext cx="2857520" cy="2500330"/>
          </a:xfrm>
        </p:spPr>
      </p:pic>
      <p:sp>
        <p:nvSpPr>
          <p:cNvPr id="15" name="文本占位符 14"/>
          <p:cNvSpPr>
            <a:spLocks noGrp="1"/>
          </p:cNvSpPr>
          <p:nvPr>
            <p:ph type="body" sz="quarter" idx="16"/>
          </p:nvPr>
        </p:nvSpPr>
        <p:spPr>
          <a:xfrm>
            <a:off x="0" y="0"/>
            <a:ext cx="8929718" cy="1571612"/>
          </a:xfrm>
        </p:spPr>
        <p:txBody>
          <a:bodyPr>
            <a:normAutofit/>
          </a:bodyPr>
          <a:lstStyle/>
          <a:p>
            <a:r>
              <a:rPr altLang="en-US" sz="3200" b="1" dirty="0" smtClean="0"/>
              <a:t>联合国开发计划署报告显示：</a:t>
            </a:r>
            <a:endParaRPr lang="en-US" altLang="en-US" sz="3200" b="1" dirty="0" smtClean="0"/>
          </a:p>
          <a:p>
            <a:r>
              <a:rPr altLang="en-US" sz="3200" b="1" dirty="0" smtClean="0"/>
              <a:t>每年非洲</a:t>
            </a:r>
            <a:r>
              <a:rPr lang="en-US" altLang="en-US" sz="3200" b="1" dirty="0" smtClean="0"/>
              <a:t>200</a:t>
            </a:r>
            <a:r>
              <a:rPr altLang="en-US" sz="3200" b="1" dirty="0" smtClean="0"/>
              <a:t>万儿童死于缺水。</a:t>
            </a:r>
            <a:endParaRPr lang="zh-CN" altLang="en-US" sz="3200" b="1" dirty="0"/>
          </a:p>
        </p:txBody>
      </p:sp>
      <p:sp>
        <p:nvSpPr>
          <p:cNvPr id="17" name="灯片编号占位符 16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A4431D5-1B33-458B-8AFD-CECCB0FA18CB}" type="slidenum">
              <a:rPr kumimoji="0" lang="en-US" altLang="zh-CN" smtClean="0">
                <a:solidFill>
                  <a:srgbClr val="FFFFFF"/>
                </a:solidFill>
              </a:rPr>
              <a:pPr/>
              <a:t>3</a:t>
            </a:fld>
            <a:endParaRPr kumimoji="0" lang="zh-CN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30</a:t>
            </a:fld>
            <a:endParaRPr kumimoji="0" lang="zh-CN" altLang="en-US"/>
          </a:p>
        </p:txBody>
      </p:sp>
      <p:sp>
        <p:nvSpPr>
          <p:cNvPr id="3" name="文本占位符 2"/>
          <p:cNvSpPr txBox="1">
            <a:spLocks/>
          </p:cNvSpPr>
          <p:nvPr/>
        </p:nvSpPr>
        <p:spPr>
          <a:xfrm>
            <a:off x="0" y="0"/>
            <a:ext cx="8572528" cy="185736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altLang="en-US" sz="3200" dirty="0" smtClean="0">
                <a:solidFill>
                  <a:schemeClr val="tx2"/>
                </a:solidFill>
              </a:rPr>
              <a:t>            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n-cs"/>
              </a:rPr>
              <a:t>美国德克萨斯周有个小女孩，听了瑞恩的故事后，寄来了</a:t>
            </a:r>
            <a:r>
              <a:rPr kumimoji="0" lang="en-US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n-cs"/>
              </a:rPr>
              <a:t>25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n-cs"/>
              </a:rPr>
              <a:t>元和一份信。她在信中写道，我为瑞恩感动！我也想去帮助那些可怜人，我把自己的头发卖掉了，但愿这些有用。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幼圆" pitchFamily="49" charset="-122"/>
              <a:ea typeface="幼圆" pitchFamily="49" charset="-122"/>
              <a:cs typeface="+mn-cs"/>
            </a:endParaRPr>
          </a:p>
        </p:txBody>
      </p:sp>
      <p:pic>
        <p:nvPicPr>
          <p:cNvPr id="4" name="Picture 4" descr="美国小女孩"/>
          <p:cNvPicPr>
            <a:picLocks noChangeAspect="1" noChangeArrowheads="1"/>
          </p:cNvPicPr>
          <p:nvPr/>
        </p:nvPicPr>
        <p:blipFill>
          <a:blip r:embed="rId2"/>
          <a:srcRect l="9390" r="9390"/>
          <a:stretch>
            <a:fillRect/>
          </a:stretch>
        </p:blipFill>
        <p:spPr bwMode="auto">
          <a:xfrm>
            <a:off x="1500166" y="1809750"/>
            <a:ext cx="6129338" cy="5048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31</a:t>
            </a:fld>
            <a:endParaRPr kumimoji="0"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457200" y="274638"/>
            <a:ext cx="7848600" cy="60833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j-cs"/>
              </a:rPr>
              <a:t>    一个叫珍妮丝的</a:t>
            </a:r>
            <a:r>
              <a:rPr kumimoji="0" lang="en-US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j-cs"/>
              </a:rPr>
              <a:t>18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j-cs"/>
              </a:rPr>
              <a:t>岁女孩，放弃了去听后街男孩的演唱会，而她已经为此攒了</a:t>
            </a:r>
            <a:r>
              <a:rPr kumimoji="0" lang="en-US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j-cs"/>
              </a:rPr>
              <a:t>7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j-cs"/>
              </a:rPr>
              <a:t>年钱。</a:t>
            </a:r>
            <a:r>
              <a:rPr kumimoji="0" lang="en-US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j-cs"/>
              </a:rPr>
              <a:t/>
            </a:r>
            <a:br>
              <a:rPr kumimoji="0" lang="en-US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j-cs"/>
              </a:rPr>
            </a:br>
            <a:r>
              <a:rPr kumimoji="0" lang="en-US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j-cs"/>
              </a:rPr>
              <a:t>   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j-cs"/>
              </a:rPr>
              <a:t>“但我突然发现，那多么无聊啊！我准备把这些钱捐给那些缺水的人们。今天晚上洗碗的时候，我突然觉得，我们太幸运了，以为所有的事情都是想当然的。你使我从一个全新的角度看待生活。”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幼圆" pitchFamily="49" charset="-122"/>
              <a:ea typeface="幼圆" pitchFamily="49" charset="-122"/>
              <a:cs typeface="+mj-c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32</a:t>
            </a:fld>
            <a:endParaRPr kumimoji="0" lang="zh-CN" altLang="en-US"/>
          </a:p>
        </p:txBody>
      </p:sp>
      <p:sp>
        <p:nvSpPr>
          <p:cNvPr id="3" name="Rectangle 8"/>
          <p:cNvSpPr txBox="1">
            <a:spLocks/>
          </p:cNvSpPr>
          <p:nvPr/>
        </p:nvSpPr>
        <p:spPr>
          <a:xfrm>
            <a:off x="3929058" y="0"/>
            <a:ext cx="4714908" cy="6858000"/>
          </a:xfrm>
          <a:prstGeom prst="rect">
            <a:avLst/>
          </a:prstGeom>
        </p:spPr>
        <p:txBody>
          <a:bodyPr/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zh-CN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2002</a:t>
            </a:r>
            <a:r>
              <a:rPr kumimoji="0" lang="zh-CN" alt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年</a:t>
            </a:r>
            <a:r>
              <a:rPr lang="en-US" altLang="zh-CN" sz="3200" b="1" dirty="0" smtClean="0">
                <a:solidFill>
                  <a:srgbClr val="002060"/>
                </a:solidFill>
              </a:rPr>
              <a:t>1</a:t>
            </a:r>
            <a:r>
              <a:rPr kumimoji="0" lang="zh-CN" alt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月，</a:t>
            </a:r>
            <a:r>
              <a:rPr kumimoji="0" alt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加拿大总理克雷蒂安亲切接见了瑞恩，他非常支持瑞恩，捐给“瑞恩的井”基金会</a:t>
            </a:r>
            <a:r>
              <a:rPr kumimoji="0" lang="en-US" alt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</a:t>
            </a:r>
            <a:r>
              <a:rPr kumimoji="0" alt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元，并说：“拿去打井，做你想做的事情，你做的很不错。”</a:t>
            </a:r>
            <a:endParaRPr kumimoji="0" lang="en-US" altLang="en-US" sz="3200" b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CN" sz="3200" b="1" dirty="0" smtClean="0">
                <a:solidFill>
                  <a:srgbClr val="002060"/>
                </a:solidFill>
              </a:rPr>
              <a:t>9</a:t>
            </a:r>
            <a:r>
              <a:rPr altLang="en-US" sz="3200" b="1" dirty="0" smtClean="0">
                <a:solidFill>
                  <a:srgbClr val="002060"/>
                </a:solidFill>
              </a:rPr>
              <a:t>月</a:t>
            </a:r>
            <a:r>
              <a:rPr lang="en-US" altLang="en-US" sz="3200" b="1" dirty="0" smtClean="0">
                <a:solidFill>
                  <a:srgbClr val="002060"/>
                </a:solidFill>
              </a:rPr>
              <a:t>30</a:t>
            </a:r>
            <a:r>
              <a:rPr altLang="en-US" sz="3200" b="1" dirty="0" smtClean="0">
                <a:solidFill>
                  <a:srgbClr val="002060"/>
                </a:solidFill>
              </a:rPr>
              <a:t>日，接受了总督克拉克森颁发的国家荣誉勋章。</a:t>
            </a:r>
            <a:endParaRPr lang="en-US" altLang="en-US" sz="3200" b="1" dirty="0" smtClean="0">
              <a:solidFill>
                <a:srgbClr val="00206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zh-CN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r>
            <a:r>
              <a:rPr kumimoji="0" alt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月，作为唯一加拿大人被评为“北美洲十大少年英雄”。</a:t>
            </a:r>
            <a:endParaRPr kumimoji="0" lang="zh-CN" sz="3200" b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图片占位符 5" descr="图片1.jpg"/>
          <p:cNvPicPr>
            <a:picLocks noChangeAspect="1"/>
          </p:cNvPicPr>
          <p:nvPr/>
        </p:nvPicPr>
        <p:blipFill>
          <a:blip r:embed="rId2"/>
          <a:srcRect l="13161" r="13161"/>
          <a:stretch>
            <a:fillRect/>
          </a:stretch>
        </p:blipFill>
        <p:spPr>
          <a:xfrm>
            <a:off x="0" y="285728"/>
            <a:ext cx="3929058" cy="632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33</a:t>
            </a:fld>
            <a:endParaRPr kumimoji="0" lang="zh-CN" altLang="en-US"/>
          </a:p>
        </p:txBody>
      </p:sp>
      <p:sp>
        <p:nvSpPr>
          <p:cNvPr id="3" name="Rectangle 8"/>
          <p:cNvSpPr txBox="1">
            <a:spLocks/>
          </p:cNvSpPr>
          <p:nvPr/>
        </p:nvSpPr>
        <p:spPr>
          <a:xfrm>
            <a:off x="4000496" y="500042"/>
            <a:ext cx="4414838" cy="6000768"/>
          </a:xfrm>
          <a:prstGeom prst="rect">
            <a:avLst/>
          </a:prstGeom>
        </p:spPr>
        <p:txBody>
          <a:bodyPr/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zh-CN" sz="3200" b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幼圆" pitchFamily="49" charset="-122"/>
                <a:cs typeface="+mn-cs"/>
              </a:rPr>
              <a:t>2003</a:t>
            </a:r>
            <a:r>
              <a:rPr kumimoji="0" lang="zh-CN" altLang="en-US" sz="3200" b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幼圆" pitchFamily="49" charset="-122"/>
                <a:cs typeface="+mn-cs"/>
              </a:rPr>
              <a:t>年</a:t>
            </a:r>
            <a:r>
              <a:rPr kumimoji="0" altLang="en-US" sz="3200" b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幼圆" pitchFamily="49" charset="-122"/>
                <a:cs typeface="+mn-cs"/>
              </a:rPr>
              <a:t>初，“瑞恩的井”基金会已经有</a:t>
            </a:r>
            <a:r>
              <a:rPr kumimoji="0" lang="en-US" altLang="en-US" sz="3200" b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幼圆" pitchFamily="49" charset="-122"/>
                <a:cs typeface="+mn-cs"/>
              </a:rPr>
              <a:t>75</a:t>
            </a:r>
            <a:r>
              <a:rPr kumimoji="0" altLang="en-US" sz="3200" b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幼圆" pitchFamily="49" charset="-122"/>
                <a:cs typeface="+mn-cs"/>
              </a:rPr>
              <a:t>万加元，为非洲</a:t>
            </a:r>
            <a:r>
              <a:rPr kumimoji="0" lang="en-US" altLang="en-US" sz="3200" b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幼圆" pitchFamily="49" charset="-122"/>
                <a:cs typeface="+mn-cs"/>
              </a:rPr>
              <a:t>8</a:t>
            </a:r>
            <a:r>
              <a:rPr kumimoji="0" altLang="en-US" sz="3200" b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幼圆" pitchFamily="49" charset="-122"/>
                <a:cs typeface="+mn-cs"/>
              </a:rPr>
              <a:t>个国家打了</a:t>
            </a:r>
            <a:r>
              <a:rPr kumimoji="0" lang="en-US" altLang="en-US" sz="3200" b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幼圆" pitchFamily="49" charset="-122"/>
                <a:cs typeface="+mn-cs"/>
              </a:rPr>
              <a:t>70</a:t>
            </a:r>
            <a:r>
              <a:rPr kumimoji="0" altLang="en-US" sz="3200" b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幼圆" pitchFamily="49" charset="-122"/>
                <a:cs typeface="+mn-cs"/>
              </a:rPr>
              <a:t>多眼井。</a:t>
            </a:r>
            <a:endParaRPr kumimoji="0" lang="zh-CN" sz="3200" b="1" u="none" strike="noStrike" kern="1200" cap="none" spc="0" normalizeH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幼圆" pitchFamily="49" charset="-122"/>
              <a:cs typeface="+mn-cs"/>
            </a:endParaRPr>
          </a:p>
        </p:txBody>
      </p:sp>
      <p:pic>
        <p:nvPicPr>
          <p:cNvPr id="4" name="图片占位符 16" descr="未命名.jpg"/>
          <p:cNvPicPr>
            <a:picLocks noChangeAspect="1"/>
          </p:cNvPicPr>
          <p:nvPr/>
        </p:nvPicPr>
        <p:blipFill>
          <a:blip r:embed="rId2"/>
          <a:srcRect l="7818" r="7818"/>
          <a:stretch>
            <a:fillRect/>
          </a:stretch>
        </p:blipFill>
        <p:spPr>
          <a:xfrm>
            <a:off x="142844" y="2928934"/>
            <a:ext cx="5643602" cy="3929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31"/>
          </p:nvPr>
        </p:nvSpPr>
        <p:spPr>
          <a:xfrm>
            <a:off x="0" y="4143380"/>
            <a:ext cx="8515320" cy="2714620"/>
          </a:xfrm>
        </p:spPr>
        <p:txBody>
          <a:bodyPr>
            <a:noAutofit/>
          </a:bodyPr>
          <a:lstStyle/>
          <a:p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2003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年</a:t>
            </a:r>
            <a:r>
              <a:rPr lang="en-US"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3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月</a:t>
            </a:r>
            <a:r>
              <a:rPr lang="en-US"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15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日，瑞恩去日本参加“第三届世界水资源论坛”，中央电视台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《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实话实说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》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栏目组邀请瑞恩和妈妈苏珊到中国做客。在这次节目即将结束时，瑞恩说：“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我要为取得干净的水源而努力工作，直到我爸爸那个年纪</a:t>
            </a:r>
            <a:r>
              <a:rPr lang="en-US"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.”</a:t>
            </a:r>
            <a:endParaRPr lang="zh-CN" altLang="en-US" sz="3200" b="1" dirty="0">
              <a:solidFill>
                <a:srgbClr val="00206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8A4431D5-1B33-458B-8AFD-CECCB0FA18CB}" type="slidenum">
              <a:rPr kumimoji="0" lang="en-US" altLang="zh-CN" smtClean="0">
                <a:solidFill>
                  <a:srgbClr val="FFFFFF"/>
                </a:solidFill>
              </a:rPr>
              <a:pPr/>
              <a:t>34</a:t>
            </a:fld>
            <a:endParaRPr kumimoji="0" lang="zh-CN"/>
          </a:p>
        </p:txBody>
      </p:sp>
      <p:pic>
        <p:nvPicPr>
          <p:cNvPr id="7" name="图片占位符 6" descr="2fa5202310b86e78746e5c0bc6d4b716.jpg"/>
          <p:cNvPicPr>
            <a:picLocks noGrp="1" noChangeAspect="1"/>
          </p:cNvPicPr>
          <p:nvPr>
            <p:ph type="pic" sz="quarter" idx="30"/>
          </p:nvPr>
        </p:nvPicPr>
        <p:blipFill>
          <a:blip r:embed="rId2"/>
          <a:srcRect t="4675" b="4675"/>
          <a:stretch>
            <a:fillRect/>
          </a:stretch>
        </p:blipFill>
        <p:spPr>
          <a:xfrm>
            <a:off x="228600" y="0"/>
            <a:ext cx="8229600" cy="42672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35</a:t>
            </a:fld>
            <a:endParaRPr kumimoji="0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2413338"/>
            <a:ext cx="85725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    到</a:t>
            </a:r>
            <a:r>
              <a:rPr lang="en-US"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2008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年，“瑞恩的井”基金会已经在</a:t>
            </a:r>
            <a:r>
              <a:rPr lang="en-US"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12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个国家挖了</a:t>
            </a:r>
            <a:r>
              <a:rPr lang="en-US"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266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口井，</a:t>
            </a:r>
            <a:r>
              <a:rPr lang="en-US"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435343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个生命从中获益。</a:t>
            </a:r>
            <a:endParaRPr altLang="en-US" sz="3200" b="1" dirty="0">
              <a:solidFill>
                <a:srgbClr val="002060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灯片编号占位符 1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8A4431D5-1B33-458B-8AFD-CECCB0FA18CB}" type="slidenum">
              <a:rPr kumimoji="0" lang="en-US" altLang="zh-CN" smtClean="0">
                <a:solidFill>
                  <a:srgbClr val="FFFFFF"/>
                </a:solidFill>
              </a:rPr>
              <a:pPr/>
              <a:t>36</a:t>
            </a:fld>
            <a:endParaRPr kumimoji="0" lang="zh-CN"/>
          </a:p>
        </p:txBody>
      </p:sp>
      <p:pic>
        <p:nvPicPr>
          <p:cNvPr id="24" name="图片占位符 23" descr="未命名江汉风.jpg"/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l="6271" r="6271"/>
          <a:stretch>
            <a:fillRect/>
          </a:stretch>
        </p:blipFill>
        <p:spPr>
          <a:xfrm>
            <a:off x="0" y="0"/>
            <a:ext cx="8643938" cy="68580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0042"/>
            <a:ext cx="85725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sz="3200" b="1" dirty="0" smtClean="0">
                <a:solidFill>
                  <a:srgbClr val="002060"/>
                </a:solidFill>
              </a:rPr>
              <a:t>         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老师上课时说，非洲的儿童生活得非常的困难，鼓励同学们给非洲的小朋友买一些东西，比如说花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2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块钱就可以给他们买一打铅笔；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3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块钱，就可以买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175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粒维他命；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5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块钱，足够一个非洲儿童两个月的生活费。后来她说道：“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70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加元，可以帮他们打一口井。由于没有足够干净的水喝，每年非洲有成千上万的儿童渴死。”小瑞恩听到这些后心里非常难过。 </a:t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/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那天晚上回家时，瑞恩兴奋地对父母说：“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爸爸、妈妈，请给我</a:t>
            </a:r>
            <a:r>
              <a:rPr lang="en-US" altLang="zh-CN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70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元，我要给非洲的孩子打一口井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！” </a:t>
            </a:r>
            <a:endParaRPr lang="zh-CN" altLang="en-US" sz="3200" b="1" dirty="0">
              <a:solidFill>
                <a:srgbClr val="00206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4</a:t>
            </a:fld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5</a:t>
            </a:fld>
            <a:endParaRPr kumimoji="0"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1214422"/>
            <a:ext cx="85725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dirty="0" smtClean="0"/>
              <a:t>               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瑞恩生活在一个幸福的大家庭里，他有一个哥哥，一个弟弟。母亲苏珊是当地公民权益协会的工作人员，爸爸马克是一个警察。</a:t>
            </a:r>
            <a:endParaRPr lang="en-US" altLang="en-US" sz="3200" b="1" dirty="0" smtClean="0">
              <a:solidFill>
                <a:srgbClr val="002060"/>
              </a:solidFill>
              <a:latin typeface="幼圆" pitchFamily="49" charset="-122"/>
              <a:ea typeface="幼圆" pitchFamily="49" charset="-122"/>
            </a:endParaRPr>
          </a:p>
          <a:p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苏珊和丈夫马克都是心地善良的人，他们做了很多年的志愿者的工作，也经常帮助那些不认识的人。事实上，他们可以给瑞恩这个钱，但是他们还是决定，瑞恩如果真的想做这件事的话，应该自己付出努力来挣钱，他们不能简单的把钱给他。</a:t>
            </a:r>
            <a:endParaRPr lang="en-US" altLang="en-US" sz="3200" b="1" dirty="0" smtClean="0">
              <a:solidFill>
                <a:srgbClr val="002060"/>
              </a:solidFill>
              <a:latin typeface="幼圆" pitchFamily="49" charset="-122"/>
              <a:ea typeface="幼圆" pitchFamily="49" charset="-122"/>
            </a:endParaRPr>
          </a:p>
          <a:p>
            <a:r>
              <a:rPr altLang="en-US" dirty="0" smtClean="0"/>
              <a:t/>
            </a:r>
            <a:br>
              <a:rPr altLang="en-US" dirty="0" smtClean="0"/>
            </a:br>
            <a:endParaRPr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>
            <a:spLocks noGrp="1"/>
          </p:cNvSpPr>
          <p:nvPr>
            <p:ph type="body" sz="quarter" idx="11"/>
          </p:nvPr>
        </p:nvSpPr>
        <p:spPr>
          <a:xfrm>
            <a:off x="357158" y="228600"/>
            <a:ext cx="7948642" cy="6415110"/>
          </a:xfrm>
        </p:spPr>
        <p:txBody>
          <a:bodyPr>
            <a:noAutofit/>
          </a:bodyPr>
          <a:lstStyle>
            <a:extLst/>
          </a:lstStyle>
          <a:p>
            <a:r>
              <a:rPr altLang="en-US" sz="3000" b="1" dirty="0" smtClean="0">
                <a:latin typeface="幼圆" pitchFamily="49" charset="-122"/>
                <a:ea typeface="幼圆" pitchFamily="49" charset="-122"/>
              </a:rPr>
              <a:t>       </a:t>
            </a:r>
            <a:r>
              <a:rPr lang="en-US" altLang="en-US" sz="3000" b="1" dirty="0" smtClean="0">
                <a:latin typeface="幼圆" pitchFamily="49" charset="-122"/>
                <a:ea typeface="幼圆" pitchFamily="49" charset="-122"/>
              </a:rPr>
              <a:t> </a:t>
            </a:r>
          </a:p>
          <a:p>
            <a:r>
              <a:rPr lang="en-US" altLang="en-US" sz="3200" b="1" dirty="0" smtClean="0">
                <a:latin typeface="幼圆" pitchFamily="49" charset="-122"/>
                <a:ea typeface="幼圆" pitchFamily="49" charset="-122"/>
              </a:rPr>
              <a:t>    </a:t>
            </a:r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面对瑞恩的请求，妈妈苏珊只是笑着说；“很好呀，瑞恩。”</a:t>
            </a:r>
            <a:br>
              <a:rPr altLang="en-US" sz="3200" b="1" dirty="0" smtClean="0"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　“不，我当时根本没把他的话当成一回事。”苏珊回想当时的情景说：“他想去帮助别人，这非常好。可你知道，孩子的主意总是一会儿一变。”</a:t>
            </a:r>
            <a:br>
              <a:rPr altLang="en-US" sz="3200" b="1" dirty="0" smtClean="0"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　　晚饭时，瑞恩又提起了这件事。</a:t>
            </a:r>
            <a:br>
              <a:rPr altLang="en-US" sz="3200" b="1" dirty="0" smtClean="0"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　　“不，瑞恩，</a:t>
            </a:r>
            <a:r>
              <a:rPr lang="en-US" altLang="zh-CN" sz="3200" b="1" dirty="0" smtClean="0">
                <a:latin typeface="幼圆" pitchFamily="49" charset="-122"/>
                <a:ea typeface="幼圆" pitchFamily="49" charset="-122"/>
              </a:rPr>
              <a:t>70</a:t>
            </a:r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块钱太多了。”苏珊不得不直接告诉他。“我们负担不起。”</a:t>
            </a:r>
            <a:endParaRPr lang="en-US" altLang="en-US" sz="3200" b="1" dirty="0" smtClean="0">
              <a:latin typeface="幼圆" pitchFamily="49" charset="-122"/>
              <a:ea typeface="幼圆" pitchFamily="49" charset="-122"/>
            </a:endParaRPr>
          </a:p>
          <a:p>
            <a:r>
              <a:rPr altLang="en-US" sz="3000" b="1" dirty="0" smtClean="0"/>
              <a:t/>
            </a:r>
            <a:br>
              <a:rPr altLang="en-US" sz="3000" b="1" dirty="0" smtClean="0"/>
            </a:br>
            <a:r>
              <a:rPr altLang="en-US" sz="3000" b="1" dirty="0" smtClean="0"/>
              <a:t>　</a:t>
            </a:r>
            <a:endParaRPr lang="zh-CN" sz="3000" b="1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4431D5-1B33-458B-8AFD-CECCB0FA18CB}" type="slidenum">
              <a:rPr kumimoji="0" lang="en-US" altLang="zh-CN" smtClean="0">
                <a:solidFill>
                  <a:srgbClr val="FFFFFF"/>
                </a:solidFill>
              </a:rPr>
              <a:pPr/>
              <a:t>6</a:t>
            </a:fld>
            <a:endParaRPr kumimoji="0" lang="zh-CN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/>
          </p:cNvSpPr>
          <p:nvPr/>
        </p:nvSpPr>
        <p:spPr>
          <a:xfrm>
            <a:off x="357158" y="228600"/>
            <a:ext cx="7948642" cy="6415110"/>
          </a:xfrm>
          <a:prstGeom prst="rect">
            <a:avLst/>
          </a:prstGeom>
        </p:spPr>
        <p:txBody>
          <a:bodyPr vert="horz" rtlCol="0" anchor="ctr">
            <a:noAutofit/>
          </a:bodyPr>
          <a:lstStyle>
            <a:extLst/>
          </a:lstStyle>
          <a:p>
            <a:pPr lvl="0"/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</a:t>
            </a:r>
            <a:r>
              <a:rPr altLang="en-US" sz="32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但是瑞恩并没有放弃这个愿望！</a:t>
            </a:r>
            <a:endParaRPr lang="en-US" altLang="en-US" sz="3200" b="1" dirty="0" smtClean="0">
              <a:solidFill>
                <a:srgbClr val="FF0000"/>
              </a:solidFill>
              <a:latin typeface="幼圆" pitchFamily="49" charset="-122"/>
              <a:ea typeface="幼圆" pitchFamily="49" charset="-122"/>
            </a:endParaRPr>
          </a:p>
          <a:p>
            <a:pPr lvl="0"/>
            <a:r>
              <a:rPr kumimoji="0" alt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</a:rPr>
              <a:t>    </a:t>
            </a:r>
            <a:r>
              <a:rPr kumimoji="0" lang="zh-CN" alt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</a:rPr>
              <a:t>第二天，瑞恩闷闷不乐地放学回来。再一次向爸爸妈妈提起这件事。</a:t>
            </a:r>
            <a:br>
              <a:rPr kumimoji="0" lang="zh-CN" alt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</a:rPr>
            </a:br>
            <a:r>
              <a:rPr kumimoji="0" lang="zh-CN" alt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</a:rPr>
              <a:t>　　“你们根本就不明白！”他带着哭腔嚷起来，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“非洲的孩子因为没有干净的水喝，都渴死了！”说着，他的眼泪流了出来。</a:t>
            </a:r>
            <a:r>
              <a:rPr kumimoji="0" lang="zh-CN" alt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</a:rPr>
              <a:t/>
            </a:r>
            <a:br>
              <a:rPr kumimoji="0" lang="zh-CN" alt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</a:rPr>
            </a:br>
            <a:r>
              <a:rPr kumimoji="0" lang="zh-CN" alt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</a:rPr>
              <a:t>　　苏珊和</a:t>
            </a:r>
            <a:r>
              <a:rPr kumimoji="0" alt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</a:rPr>
              <a:t>爸爸</a:t>
            </a:r>
            <a:r>
              <a:rPr kumimoji="0" lang="zh-CN" alt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</a:rPr>
              <a:t>马克不得不认真地讨论这件事，然后。他们宣布了决定。</a:t>
            </a:r>
            <a:endParaRPr kumimoji="0" lang="en-US" altLang="zh-CN" sz="3200" b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幼圆" pitchFamily="49" charset="-122"/>
              <a:ea typeface="幼圆" pitchFamily="49" charset="-122"/>
            </a:endParaRPr>
          </a:p>
          <a:p>
            <a:pPr lvl="0"/>
            <a:r>
              <a:rPr kumimoji="0" alt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</a:rPr>
              <a:t>“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70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元是一大笔钱，我们不能就这么给你，但是如果你在家里做点</a:t>
            </a:r>
            <a:r>
              <a:rPr altLang="en-US" sz="3200" b="1" dirty="0" smtClean="0">
                <a:solidFill>
                  <a:srgbClr val="7030A0"/>
                </a:solidFill>
                <a:latin typeface="幼圆" pitchFamily="49" charset="-122"/>
                <a:ea typeface="幼圆" pitchFamily="49" charset="-122"/>
              </a:rPr>
              <a:t>额外的家务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，我们可以付给你钱。比如清理地板、擦窗户等等。”</a:t>
            </a:r>
            <a:endParaRPr kumimoji="0" lang="zh-CN" sz="3200" b="1" u="none" strike="noStrike" kern="1200" cap="none" spc="0" normalizeH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7</a:t>
            </a:fld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31"/>
          </p:nvPr>
        </p:nvSpPr>
        <p:spPr>
          <a:xfrm>
            <a:off x="0" y="1000084"/>
            <a:ext cx="8643966" cy="5857916"/>
          </a:xfrm>
        </p:spPr>
        <p:txBody>
          <a:bodyPr>
            <a:normAutofit/>
          </a:bodyPr>
          <a:lstStyle/>
          <a:p>
            <a:pPr algn="l"/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     瑞恩的第一份工作是为地毯吸尘，哥哥和弟弟都出去玩了，瑞恩干了两个多小时，妈妈“验收”后往饼干盒里放了</a:t>
            </a:r>
            <a:r>
              <a:rPr lang="en-US" altLang="en-US" sz="3200" b="1" dirty="0" smtClean="0">
                <a:latin typeface="幼圆" pitchFamily="49" charset="-122"/>
                <a:ea typeface="幼圆" pitchFamily="49" charset="-122"/>
              </a:rPr>
              <a:t>2</a:t>
            </a:r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元钱。几天后全家人去看电影，瑞恩一个人留下来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擦了</a:t>
            </a:r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两个小时窗子，又挣了两元钱。爷爷知道瑞恩的梦想后，雇他去捡松果。暴风雪过后，邻居们请他帮忙捡落下的树枝；考试取得了好成绩，爸爸给了他奖励。</a:t>
            </a:r>
            <a:endParaRPr lang="en-US" altLang="en-US" sz="3200" b="1" dirty="0" smtClean="0">
              <a:latin typeface="幼圆" pitchFamily="49" charset="-122"/>
              <a:ea typeface="幼圆" pitchFamily="49" charset="-122"/>
            </a:endParaRPr>
          </a:p>
          <a:p>
            <a:pPr algn="l"/>
            <a:r>
              <a:rPr altLang="en-US" sz="3200" b="1" dirty="0" smtClean="0">
                <a:latin typeface="幼圆" pitchFamily="49" charset="-122"/>
                <a:ea typeface="幼圆" pitchFamily="49" charset="-122"/>
              </a:rPr>
              <a:t>    瑞恩从那时起不再买玩具。</a:t>
            </a:r>
            <a:endParaRPr lang="zh-CN" altLang="en-US" sz="3200" b="1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8A4431D5-1B33-458B-8AFD-CECCB0FA18CB}" type="slidenum">
              <a:rPr kumimoji="0" lang="en-US" altLang="zh-CN" smtClean="0">
                <a:solidFill>
                  <a:srgbClr val="FFFFFF"/>
                </a:solidFill>
              </a:rPr>
              <a:pPr/>
              <a:t>8</a:t>
            </a:fld>
            <a:endParaRPr kumimoji="0" lang="zh-CN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altLang="zh-CN" smtClean="0"/>
              <a:pPr/>
              <a:t>9</a:t>
            </a:fld>
            <a:endParaRPr kumimoji="0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786190"/>
            <a:ext cx="85725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  6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岁的瑞恩还不会加法，他不知道自己赚了多少钱。为了鼓励瑞恩，苏珊就帮他记录他赚的钱。她在一张纸上画了一个红色的“温度计”，在上面画了</a:t>
            </a:r>
            <a:r>
              <a:rPr lang="en-US" altLang="zh-CN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35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个格子，每个格子代表两元钱，瑞恩每得到两元钱，就在格子上划上一横线。 </a:t>
            </a:r>
            <a:r>
              <a:rPr altLang="en-US" dirty="0" smtClean="0"/>
              <a:t/>
            </a:r>
            <a:br>
              <a:rPr altLang="en-US" dirty="0" smtClean="0"/>
            </a:b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857252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dirty="0" smtClean="0"/>
              <a:t/>
            </a:r>
            <a:br>
              <a:rPr altLang="en-US" dirty="0" smtClean="0"/>
            </a:br>
            <a:r>
              <a:rPr altLang="en-US" dirty="0" smtClean="0"/>
              <a:t>        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“</a:t>
            </a:r>
            <a:r>
              <a:rPr altLang="en-US" sz="3200" b="1" dirty="0" smtClean="0">
                <a:solidFill>
                  <a:srgbClr val="7030A0"/>
                </a:solidFill>
                <a:latin typeface="幼圆" pitchFamily="49" charset="-122"/>
                <a:ea typeface="幼圆" pitchFamily="49" charset="-122"/>
              </a:rPr>
              <a:t>但是瑞恩，你平常就应该做的事情是没有钱的，只有做额外的家务才有钱！</a:t>
            </a: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”苏珊提醒他。 </a:t>
            </a:r>
            <a:b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</a:br>
            <a:r>
              <a:rPr altLang="en-US" sz="3200" b="1" dirty="0" smtClean="0">
                <a:solidFill>
                  <a:srgbClr val="002060"/>
                </a:solidFill>
                <a:latin typeface="幼圆" pitchFamily="49" charset="-122"/>
                <a:ea typeface="幼圆" pitchFamily="49" charset="-122"/>
              </a:rPr>
              <a:t>  “好的！”瑞恩回答。不过瑞恩并没有因此而停止做自己分内的家务，比如遛狗、喂狗，早晨叠被子，给狗洗澡，他依然和以前一样全都做好。</a:t>
            </a:r>
            <a:endParaRPr lang="zh-CN" altLang="en-US" sz="3200" b="1" dirty="0">
              <a:solidFill>
                <a:srgbClr val="002060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mporaryPhoto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ContemporaryPhotoAlbum</Template>
  <TotalTime>0</TotalTime>
  <Words>951</Words>
  <PresentationFormat>全屏显示(4:3)</PresentationFormat>
  <Paragraphs>100</Paragraphs>
  <Slides>36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37" baseType="lpstr">
      <vt:lpstr>ContemporaryPhotoAlbum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2013-05-02T02:20:16Z</dcterms:created>
  <dcterms:modified xsi:type="dcterms:W3CDTF">2013-05-05T14:34:26Z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2052</vt:i4>
  </property>
  <property fmtid="{D5CDD505-2E9C-101B-9397-08002B2CF9AE}" pid="3" name="_Version">
    <vt:lpwstr>12.0.4518</vt:lpwstr>
  </property>
</Properties>
</file>