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316" r:id="rId2"/>
    <p:sldId id="317" r:id="rId3"/>
    <p:sldId id="318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332" r:id="rId18"/>
    <p:sldId id="333" r:id="rId19"/>
    <p:sldId id="334" r:id="rId20"/>
    <p:sldId id="335" r:id="rId21"/>
    <p:sldId id="336" r:id="rId22"/>
    <p:sldId id="337" r:id="rId23"/>
    <p:sldId id="338" r:id="rId24"/>
    <p:sldId id="339" r:id="rId25"/>
    <p:sldId id="340" r:id="rId26"/>
    <p:sldId id="341" r:id="rId27"/>
    <p:sldId id="342" r:id="rId28"/>
    <p:sldId id="343" r:id="rId29"/>
    <p:sldId id="344" r:id="rId3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6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页眉占位符 6758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 dirty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7587" name="日期占位符 67586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 dirty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6" name="幻灯片图像占位符 67587"/>
          <p:cNvSpPr>
            <a:spLocks noGrp="1" noRot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文本占位符 67588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noProof="0" dirty="0"/>
              <a:t>单击此处编辑母版文本样式</a:t>
            </a:r>
          </a:p>
          <a:p>
            <a:pPr lvl="1"/>
            <a:r>
              <a:rPr lang="zh-CN" altLang="en-US" noProof="0" dirty="0"/>
              <a:t>第二级</a:t>
            </a:r>
          </a:p>
          <a:p>
            <a:pPr lvl="2"/>
            <a:r>
              <a:rPr lang="zh-CN" altLang="en-US" noProof="0" dirty="0"/>
              <a:t>第三级</a:t>
            </a:r>
          </a:p>
          <a:p>
            <a:pPr lvl="3"/>
            <a:r>
              <a:rPr lang="zh-CN" altLang="en-US" noProof="0" dirty="0"/>
              <a:t>第四级</a:t>
            </a:r>
          </a:p>
          <a:p>
            <a:pPr lvl="4"/>
            <a:r>
              <a:rPr lang="zh-CN" altLang="en-US" noProof="0" dirty="0"/>
              <a:t>第五级</a:t>
            </a:r>
          </a:p>
        </p:txBody>
      </p:sp>
      <p:sp>
        <p:nvSpPr>
          <p:cNvPr id="67590" name="页脚占位符 67589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 dirty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7591" name="灯片编号占位符 67590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r">
              <a:defRPr sz="1200" dirty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0F0C14C-BE0A-467E-904F-F90EF5EA10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</a:defRPr>
    </a:lvl1pPr>
    <a:lvl2pPr marL="457200" lvl="1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</a:defRPr>
    </a:lvl2pPr>
    <a:lvl3pPr marL="914400" lvl="2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</a:defRPr>
    </a:lvl3pPr>
    <a:lvl4pPr marL="1371600" lvl="3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</a:defRPr>
    </a:lvl4pPr>
    <a:lvl5pPr marL="1828800" lvl="4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22529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8" name="文本占位符 22530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zh-CN" smtClean="0">
              <a:latin typeface="Arial" charset="0"/>
              <a:ea typeface="宋体" charset="-122"/>
            </a:endParaRPr>
          </a:p>
        </p:txBody>
      </p:sp>
      <p:sp>
        <p:nvSpPr>
          <p:cNvPr id="29699" name="灯片编号占位符 1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0CBE57A-B4A1-434C-8EAD-B9FD4AB40A8A}" type="slidenum">
              <a:rPr lang="zh-CN" altLang="en-US" sz="1200">
                <a:latin typeface="Times New Roman" pitchFamily="18" charset="0"/>
              </a:rPr>
              <a:pPr algn="r"/>
              <a:t>15</a:t>
            </a:fld>
            <a:endParaRPr lang="zh-CN" altLang="en-US" sz="1200">
              <a:latin typeface="Times New Roman" pitchFamily="18" charset="0"/>
            </a:endParaRPr>
          </a:p>
        </p:txBody>
      </p:sp>
      <p:sp>
        <p:nvSpPr>
          <p:cNvPr id="29700" name="灯片编号占位符 1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1692254-517D-41A7-85E5-E03DE16FD86F}" type="slidenum">
              <a:rPr lang="zh-CN" altLang="en-US" smtClean="0">
                <a:latin typeface="Arial" charset="0"/>
                <a:ea typeface="宋体" charset="-122"/>
              </a:rPr>
              <a:pPr/>
              <a:t>15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幻灯片图像占位符 12288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0" name="文本占位符 12288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zh-CN" smtClean="0">
              <a:latin typeface="Arial" charset="0"/>
              <a:ea typeface="宋体" charset="-122"/>
            </a:endParaRPr>
          </a:p>
        </p:txBody>
      </p:sp>
      <p:sp>
        <p:nvSpPr>
          <p:cNvPr id="53251" name="灯片编号占位符 1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06D354E-FE4B-4C99-A680-495A77CDE640}" type="slidenum">
              <a:rPr lang="zh-CN" altLang="en-US" sz="1200">
                <a:latin typeface="Times New Roman" pitchFamily="18" charset="0"/>
              </a:rPr>
              <a:pPr algn="r"/>
              <a:t>29</a:t>
            </a:fld>
            <a:endParaRPr lang="zh-CN" altLang="en-US" sz="1200">
              <a:latin typeface="Times New Roman" pitchFamily="18" charset="0"/>
            </a:endParaRPr>
          </a:p>
        </p:txBody>
      </p:sp>
      <p:sp>
        <p:nvSpPr>
          <p:cNvPr id="53252" name="灯片编号占位符 1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AE53AA9-4BB8-4A08-BF06-52F059C71020}" type="slidenum">
              <a:rPr lang="zh-CN" altLang="en-US" smtClean="0">
                <a:latin typeface="Arial" charset="0"/>
                <a:ea typeface="宋体" charset="-122"/>
              </a:rPr>
              <a:pPr/>
              <a:t>29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23553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6" name="文本占位符 23554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zh-CN" smtClean="0">
              <a:latin typeface="Arial" charset="0"/>
              <a:ea typeface="宋体" charset="-122"/>
            </a:endParaRPr>
          </a:p>
        </p:txBody>
      </p:sp>
      <p:sp>
        <p:nvSpPr>
          <p:cNvPr id="31747" name="灯片编号占位符 1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8B341ED-F218-46BE-9298-F24EBA3C1307}" type="slidenum">
              <a:rPr lang="zh-CN" altLang="en-US" sz="1200">
                <a:latin typeface="Times New Roman" pitchFamily="18" charset="0"/>
              </a:rPr>
              <a:pPr algn="r"/>
              <a:t>16</a:t>
            </a:fld>
            <a:endParaRPr lang="zh-CN" altLang="en-US" sz="1200">
              <a:latin typeface="Times New Roman" pitchFamily="18" charset="0"/>
            </a:endParaRPr>
          </a:p>
        </p:txBody>
      </p:sp>
      <p:sp>
        <p:nvSpPr>
          <p:cNvPr id="31748" name="灯片编号占位符 1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96564C4-8D13-4E3C-B455-52DAB71A93D1}" type="slidenum">
              <a:rPr lang="zh-CN" altLang="en-US" smtClean="0">
                <a:latin typeface="Arial" charset="0"/>
                <a:ea typeface="宋体" charset="-122"/>
              </a:rPr>
              <a:pPr/>
              <a:t>16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24577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文本占位符 24578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zh-CN" smtClean="0">
              <a:latin typeface="Arial" charset="0"/>
              <a:ea typeface="宋体" charset="-122"/>
            </a:endParaRPr>
          </a:p>
        </p:txBody>
      </p:sp>
      <p:sp>
        <p:nvSpPr>
          <p:cNvPr id="33795" name="灯片编号占位符 1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73DA9CA-2251-48D1-8E22-ABD1DA21C86B}" type="slidenum">
              <a:rPr lang="zh-CN" altLang="en-US" sz="1200">
                <a:latin typeface="Times New Roman" pitchFamily="18" charset="0"/>
              </a:rPr>
              <a:pPr algn="r"/>
              <a:t>17</a:t>
            </a:fld>
            <a:endParaRPr lang="zh-CN" altLang="en-US" sz="1200">
              <a:latin typeface="Times New Roman" pitchFamily="18" charset="0"/>
            </a:endParaRPr>
          </a:p>
        </p:txBody>
      </p:sp>
      <p:sp>
        <p:nvSpPr>
          <p:cNvPr id="33796" name="灯片编号占位符 1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DFEC22C-6B0D-45DF-9658-E0D7120AE15F}" type="slidenum">
              <a:rPr lang="zh-CN" altLang="en-US" smtClean="0">
                <a:latin typeface="Arial" charset="0"/>
                <a:ea typeface="宋体" charset="-122"/>
              </a:rPr>
              <a:pPr/>
              <a:t>17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29697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2" name="文本占位符 29698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zh-CN" smtClean="0">
              <a:latin typeface="Arial" charset="0"/>
              <a:ea typeface="宋体" charset="-122"/>
            </a:endParaRPr>
          </a:p>
        </p:txBody>
      </p:sp>
      <p:sp>
        <p:nvSpPr>
          <p:cNvPr id="35843" name="灯片编号占位符 1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1CBF280-3538-4548-A498-7DB7C92EEE6E}" type="slidenum">
              <a:rPr lang="zh-CN" altLang="en-US" sz="1200">
                <a:latin typeface="Times New Roman" pitchFamily="18" charset="0"/>
              </a:rPr>
              <a:pPr algn="r"/>
              <a:t>18</a:t>
            </a:fld>
            <a:endParaRPr lang="zh-CN" altLang="en-US" sz="1200">
              <a:latin typeface="Times New Roman" pitchFamily="18" charset="0"/>
            </a:endParaRPr>
          </a:p>
        </p:txBody>
      </p:sp>
      <p:sp>
        <p:nvSpPr>
          <p:cNvPr id="35844" name="灯片编号占位符 1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D6EC805-A73C-4DCA-AB6A-81A65369B7FF}" type="slidenum">
              <a:rPr lang="zh-CN" altLang="en-US" smtClean="0">
                <a:latin typeface="Arial" charset="0"/>
                <a:ea typeface="宋体" charset="-122"/>
              </a:rPr>
              <a:pPr/>
              <a:t>18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3072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0" name="文本占位符 30722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zh-CN" smtClean="0">
              <a:latin typeface="Arial" charset="0"/>
              <a:ea typeface="宋体" charset="-122"/>
            </a:endParaRPr>
          </a:p>
        </p:txBody>
      </p:sp>
      <p:sp>
        <p:nvSpPr>
          <p:cNvPr id="37891" name="灯片编号占位符 1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5962EE8-AD16-4A76-9F48-D07C9176AFE2}" type="slidenum">
              <a:rPr lang="zh-CN" altLang="en-US" sz="1200">
                <a:latin typeface="Times New Roman" pitchFamily="18" charset="0"/>
              </a:rPr>
              <a:pPr algn="r"/>
              <a:t>19</a:t>
            </a:fld>
            <a:endParaRPr lang="zh-CN" altLang="en-US" sz="1200">
              <a:latin typeface="Times New Roman" pitchFamily="18" charset="0"/>
            </a:endParaRPr>
          </a:p>
        </p:txBody>
      </p:sp>
      <p:sp>
        <p:nvSpPr>
          <p:cNvPr id="37892" name="灯片编号占位符 1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24692A9-6B9C-4D0A-B8CD-5CDBF7EFB90C}" type="slidenum">
              <a:rPr lang="zh-CN" altLang="en-US" smtClean="0">
                <a:latin typeface="Arial" charset="0"/>
                <a:ea typeface="宋体" charset="-122"/>
              </a:rPr>
              <a:pPr/>
              <a:t>19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6144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8" name="文本占位符 61442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zh-CN" smtClean="0">
              <a:latin typeface="Arial" charset="0"/>
              <a:ea typeface="宋体" charset="-122"/>
            </a:endParaRPr>
          </a:p>
        </p:txBody>
      </p:sp>
      <p:sp>
        <p:nvSpPr>
          <p:cNvPr id="39939" name="灯片编号占位符 1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F4D1511-3510-4D7B-9AD9-6626E0C49FA5}" type="slidenum">
              <a:rPr lang="zh-CN" altLang="en-US" sz="1200">
                <a:latin typeface="Times New Roman" pitchFamily="18" charset="0"/>
              </a:rPr>
              <a:pPr algn="r"/>
              <a:t>20</a:t>
            </a:fld>
            <a:endParaRPr lang="zh-CN" altLang="en-US" sz="1200">
              <a:latin typeface="Times New Roman" pitchFamily="18" charset="0"/>
            </a:endParaRPr>
          </a:p>
        </p:txBody>
      </p:sp>
      <p:sp>
        <p:nvSpPr>
          <p:cNvPr id="39940" name="灯片编号占位符 1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BB33C86-86FB-44AC-B49D-4DD7BD729E66}" type="slidenum">
              <a:rPr lang="zh-CN" altLang="en-US" smtClean="0">
                <a:latin typeface="Arial" charset="0"/>
                <a:ea typeface="宋体" charset="-122"/>
              </a:rPr>
              <a:pPr/>
              <a:t>20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幻灯片图像占位符 62465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6" name="文本占位符 62466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zh-CN" smtClean="0">
              <a:latin typeface="Arial" charset="0"/>
              <a:ea typeface="宋体" charset="-122"/>
            </a:endParaRPr>
          </a:p>
        </p:txBody>
      </p:sp>
      <p:sp>
        <p:nvSpPr>
          <p:cNvPr id="41987" name="灯片编号占位符 1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3E36400-2542-4225-AD03-08E11E501CE9}" type="slidenum">
              <a:rPr lang="zh-CN" altLang="en-US" sz="1200">
                <a:latin typeface="Times New Roman" pitchFamily="18" charset="0"/>
              </a:rPr>
              <a:pPr algn="r"/>
              <a:t>21</a:t>
            </a:fld>
            <a:endParaRPr lang="zh-CN" altLang="en-US" sz="1200">
              <a:latin typeface="Times New Roman" pitchFamily="18" charset="0"/>
            </a:endParaRPr>
          </a:p>
        </p:txBody>
      </p:sp>
      <p:sp>
        <p:nvSpPr>
          <p:cNvPr id="41988" name="灯片编号占位符 1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0C48E79-3289-4A9B-8A4D-080FDF70B81C}" type="slidenum">
              <a:rPr lang="zh-CN" altLang="en-US" smtClean="0">
                <a:latin typeface="Arial" charset="0"/>
                <a:ea typeface="宋体" charset="-122"/>
              </a:rPr>
              <a:pPr/>
              <a:t>21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幻灯片图像占位符 44033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2" name="文本占位符 44034"/>
          <p:cNvSpPr>
            <a:spLocks noGrp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zh-CN" smtClean="0">
              <a:latin typeface="Arial" charset="0"/>
              <a:ea typeface="宋体" charset="-122"/>
            </a:endParaRPr>
          </a:p>
        </p:txBody>
      </p:sp>
      <p:sp>
        <p:nvSpPr>
          <p:cNvPr id="46083" name="灯片编号占位符 1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880FEC1-9533-4226-915A-BEE23D39D5C4}" type="slidenum">
              <a:rPr lang="zh-CN" altLang="en-US" sz="1200">
                <a:latin typeface="Times New Roman" pitchFamily="18" charset="0"/>
              </a:rPr>
              <a:pPr algn="r"/>
              <a:t>24</a:t>
            </a:fld>
            <a:endParaRPr lang="zh-CN" altLang="en-US" sz="1200">
              <a:latin typeface="Times New Roman" pitchFamily="18" charset="0"/>
            </a:endParaRPr>
          </a:p>
        </p:txBody>
      </p:sp>
      <p:sp>
        <p:nvSpPr>
          <p:cNvPr id="46084" name="灯片编号占位符 1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E101B58-33A7-4EB2-99C3-FCC7457DE8D1}" type="slidenum">
              <a:rPr lang="zh-CN" altLang="en-US" smtClean="0">
                <a:latin typeface="Arial" charset="0"/>
                <a:ea typeface="宋体" charset="-122"/>
              </a:rPr>
              <a:pPr/>
              <a:t>24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幻灯片图像占位符 119809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8" name="文本占位符 119810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zh-CN" smtClean="0">
              <a:latin typeface="Arial" charset="0"/>
              <a:ea typeface="宋体" charset="-122"/>
            </a:endParaRPr>
          </a:p>
        </p:txBody>
      </p:sp>
      <p:sp>
        <p:nvSpPr>
          <p:cNvPr id="50179" name="灯片编号占位符 1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F16A3D5-D8FC-4D66-9872-AF062A79E781}" type="slidenum">
              <a:rPr lang="zh-CN" altLang="en-US" sz="1200">
                <a:latin typeface="Times New Roman" pitchFamily="18" charset="0"/>
              </a:rPr>
              <a:pPr algn="r"/>
              <a:t>27</a:t>
            </a:fld>
            <a:endParaRPr lang="zh-CN" altLang="en-US" sz="1200">
              <a:latin typeface="Times New Roman" pitchFamily="18" charset="0"/>
            </a:endParaRPr>
          </a:p>
        </p:txBody>
      </p:sp>
      <p:sp>
        <p:nvSpPr>
          <p:cNvPr id="50180" name="灯片编号占位符 1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0C8EB5A-A350-4D72-BBD4-F292A4CDB3A0}" type="slidenum">
              <a:rPr lang="zh-CN" altLang="en-US" smtClean="0">
                <a:latin typeface="Arial" charset="0"/>
                <a:ea typeface="宋体" charset="-122"/>
              </a:rPr>
              <a:pPr/>
              <a:t>27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334DC-9EEB-4D1E-86D0-3627857254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A92BD-0B33-4F16-9E7F-E0F1D580C8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6346A-44DD-40BA-A923-8E9BC300E7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EB03B-A9D3-421F-92F2-A02D7324F3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58688-52DF-45B1-B10C-EAE3E70381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D62B1-5BC8-44CC-966C-442BC2AF41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A2821-3F77-4285-85E7-4FD66CDDEE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6102F-49CB-44FB-B363-7016414B6B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DEC11-44B2-4DFB-BC58-442DF5C755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ACF87-DACA-488F-81E2-34BA179E93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72928-32E3-4013-8C4A-7F9AFA0DF1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dirty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dirty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 dirty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2F3850A-BCBA-4304-B769-C3A4A2C09C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650" y="2251075"/>
            <a:ext cx="7480300" cy="1919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6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16 </a:t>
            </a:r>
            <a:r>
              <a:rPr lang="zh-CN" altLang="en-US" sz="6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庆祝奥林匹</a:t>
            </a:r>
          </a:p>
          <a:p>
            <a:pPr algn="ctr">
              <a:defRPr/>
            </a:pPr>
            <a:r>
              <a:rPr lang="zh-CN" altLang="en-US" sz="6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克运动复兴</a:t>
            </a:r>
            <a:r>
              <a:rPr lang="en-US" altLang="zh-CN" sz="6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25</a:t>
            </a:r>
            <a:r>
              <a:rPr lang="zh-CN" altLang="en-US" sz="6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周年</a:t>
            </a:r>
          </a:p>
        </p:txBody>
      </p:sp>
      <p:graphicFrame>
        <p:nvGraphicFramePr>
          <p:cNvPr id="4" name="表格 3"/>
          <p:cNvGraphicFramePr/>
          <p:nvPr/>
        </p:nvGraphicFramePr>
        <p:xfrm>
          <a:off x="3241675" y="6088063"/>
          <a:ext cx="5751513" cy="59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51830"/>
              </a:tblGrid>
              <a:tr h="5969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                            </a:t>
                      </a:r>
                      <a:r>
                        <a:rPr lang="zh-CN" altLang="en-US">
                          <a:solidFill>
                            <a:srgbClr val="FF0000"/>
                          </a:solidFill>
                        </a:rPr>
                        <a:t>阜阳十九中抱龙校区   董慷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文本框 79875"/>
          <p:cNvSpPr txBox="1">
            <a:spLocks noChangeArrowheads="1"/>
          </p:cNvSpPr>
          <p:nvPr/>
        </p:nvSpPr>
        <p:spPr bwMode="auto">
          <a:xfrm>
            <a:off x="490538" y="960438"/>
            <a:ext cx="7632700" cy="392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15000"/>
              </a:lnSpc>
            </a:pPr>
            <a:r>
              <a:rPr lang="en-US" altLang="zh-CN" sz="2400" b="1">
                <a:solidFill>
                  <a:srgbClr val="0066FF"/>
                </a:solidFill>
                <a:latin typeface="宋体" charset="-122"/>
              </a:rPr>
              <a:t>1896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－</a:t>
            </a:r>
            <a:r>
              <a:rPr lang="en-US" altLang="zh-CN" sz="2400" b="1">
                <a:solidFill>
                  <a:srgbClr val="0066FF"/>
                </a:solidFill>
                <a:latin typeface="宋体" charset="-122"/>
              </a:rPr>
              <a:t>1925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年任</a:t>
            </a:r>
            <a:r>
              <a:rPr lang="zh-CN" altLang="en-US" sz="2400" b="1">
                <a:solidFill>
                  <a:schemeClr val="hlink"/>
                </a:solidFill>
                <a:latin typeface="宋体" charset="-122"/>
              </a:rPr>
              <a:t>国际奥委会主席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。</a:t>
            </a:r>
            <a:r>
              <a:rPr lang="en-US" altLang="zh-CN" sz="2400" b="1">
                <a:solidFill>
                  <a:srgbClr val="0066FF"/>
                </a:solidFill>
                <a:latin typeface="宋体" charset="-122"/>
              </a:rPr>
              <a:t>1925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年后任</a:t>
            </a:r>
            <a:r>
              <a:rPr lang="zh-CN" altLang="en-US" sz="2400" b="1">
                <a:solidFill>
                  <a:schemeClr val="hlink"/>
                </a:solidFill>
                <a:latin typeface="宋体" charset="-122"/>
              </a:rPr>
              <a:t>终身名誉主席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。任职期间，对奥林匹克运动的发展作出了重要贡献。</a:t>
            </a:r>
            <a:r>
              <a:rPr lang="en-US" altLang="zh-CN" sz="2400" b="1">
                <a:solidFill>
                  <a:srgbClr val="0066FF"/>
                </a:solidFill>
                <a:latin typeface="宋体" charset="-122"/>
              </a:rPr>
              <a:t>1912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年斯德哥尔摩奥运会时，针对当时体育竞赛中的种种弊端，发表了著名诗作</a:t>
            </a:r>
            <a:r>
              <a:rPr lang="en-US" altLang="zh-CN" sz="2400" b="1">
                <a:solidFill>
                  <a:schemeClr val="hlink"/>
                </a:solidFill>
                <a:latin typeface="宋体" charset="-122"/>
              </a:rPr>
              <a:t>《</a:t>
            </a:r>
            <a:r>
              <a:rPr lang="zh-CN" altLang="en-US" sz="2400" b="1">
                <a:solidFill>
                  <a:schemeClr val="hlink"/>
                </a:solidFill>
                <a:latin typeface="宋体" charset="-122"/>
              </a:rPr>
              <a:t>体育颂</a:t>
            </a:r>
            <a:r>
              <a:rPr lang="en-US" altLang="zh-CN" sz="2400" b="1">
                <a:solidFill>
                  <a:srgbClr val="0066FF"/>
                </a:solidFill>
                <a:latin typeface="宋体" charset="-122"/>
              </a:rPr>
              <a:t>》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，获该届奥运会文艺赛金质奖章。另著有</a:t>
            </a:r>
            <a:r>
              <a:rPr lang="en-US" altLang="zh-CN" sz="2400" b="1">
                <a:solidFill>
                  <a:srgbClr val="0066FF"/>
                </a:solidFill>
                <a:latin typeface="宋体" charset="-122"/>
              </a:rPr>
              <a:t>《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运动心理学试验</a:t>
            </a:r>
            <a:r>
              <a:rPr lang="en-US" altLang="zh-CN" sz="2400" b="1">
                <a:solidFill>
                  <a:srgbClr val="0066FF"/>
                </a:solidFill>
                <a:latin typeface="宋体" charset="-122"/>
              </a:rPr>
              <a:t>》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宋体" charset="-122"/>
              </a:rPr>
              <a:t>1913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）和</a:t>
            </a:r>
            <a:r>
              <a:rPr lang="en-US" altLang="zh-CN" sz="2400" b="1">
                <a:solidFill>
                  <a:srgbClr val="0066FF"/>
                </a:solidFill>
                <a:latin typeface="宋体" charset="-122"/>
              </a:rPr>
              <a:t>《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竞技运动教育学</a:t>
            </a:r>
            <a:r>
              <a:rPr lang="en-US" altLang="zh-CN" sz="2400" b="1">
                <a:solidFill>
                  <a:srgbClr val="0066FF"/>
                </a:solidFill>
                <a:latin typeface="宋体" charset="-122"/>
              </a:rPr>
              <a:t>》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宋体" charset="-122"/>
              </a:rPr>
              <a:t>1919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）等。</a:t>
            </a:r>
            <a:r>
              <a:rPr lang="en-US" altLang="zh-CN" sz="2400" b="1">
                <a:solidFill>
                  <a:srgbClr val="000066"/>
                </a:solidFill>
                <a:latin typeface="宋体" charset="-122"/>
              </a:rPr>
              <a:t>1937</a:t>
            </a:r>
            <a:r>
              <a:rPr lang="zh-CN" altLang="en-US" sz="2400" b="1">
                <a:solidFill>
                  <a:srgbClr val="000066"/>
                </a:solidFill>
                <a:latin typeface="宋体" charset="-122"/>
              </a:rPr>
              <a:t>年</a:t>
            </a:r>
            <a:r>
              <a:rPr lang="en-US" altLang="zh-CN" sz="2400" b="1">
                <a:solidFill>
                  <a:srgbClr val="000066"/>
                </a:solidFill>
                <a:latin typeface="宋体" charset="-122"/>
              </a:rPr>
              <a:t>9</a:t>
            </a:r>
            <a:r>
              <a:rPr lang="zh-CN" altLang="en-US" sz="2400" b="1">
                <a:solidFill>
                  <a:srgbClr val="000066"/>
                </a:solidFill>
                <a:latin typeface="宋体" charset="-122"/>
              </a:rPr>
              <a:t>月</a:t>
            </a:r>
            <a:r>
              <a:rPr lang="en-US" altLang="zh-CN" sz="2400" b="1">
                <a:solidFill>
                  <a:srgbClr val="000066"/>
                </a:solidFill>
                <a:latin typeface="宋体" charset="-122"/>
              </a:rPr>
              <a:t>2</a:t>
            </a:r>
            <a:r>
              <a:rPr lang="zh-CN" altLang="en-US" sz="2400" b="1">
                <a:solidFill>
                  <a:srgbClr val="000066"/>
                </a:solidFill>
                <a:latin typeface="宋体" charset="-122"/>
              </a:rPr>
              <a:t>日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病逝于日内瓦，其</a:t>
            </a:r>
            <a:r>
              <a:rPr lang="zh-CN" altLang="en-US" sz="2400" b="1">
                <a:latin typeface="宋体" charset="-122"/>
              </a:rPr>
              <a:t>遗体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葬在国际奥委会总部所在地</a:t>
            </a:r>
            <a:r>
              <a:rPr lang="zh-CN" altLang="en-US" sz="2400" b="1">
                <a:solidFill>
                  <a:schemeClr val="hlink"/>
                </a:solidFill>
                <a:latin typeface="宋体" charset="-122"/>
              </a:rPr>
              <a:t>洛桑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，</a:t>
            </a:r>
            <a:r>
              <a:rPr lang="zh-CN" altLang="en-US" sz="2400" b="1">
                <a:latin typeface="宋体" charset="-122"/>
              </a:rPr>
              <a:t>心脏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则埋在奥林匹克运动发源地</a:t>
            </a:r>
            <a:r>
              <a:rPr lang="zh-CN" altLang="en-US" sz="2400" b="1">
                <a:solidFill>
                  <a:schemeClr val="hlink"/>
                </a:solidFill>
                <a:latin typeface="宋体" charset="-122"/>
              </a:rPr>
              <a:t>奥林匹克亚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。 </a:t>
            </a:r>
          </a:p>
          <a:p>
            <a:pPr>
              <a:lnSpc>
                <a:spcPct val="115000"/>
              </a:lnSpc>
            </a:pPr>
            <a:endParaRPr lang="zh-CN" altLang="en-US" sz="2400" b="1">
              <a:solidFill>
                <a:srgbClr val="0066FF"/>
              </a:solidFill>
              <a:latin typeface="宋体" charset="-122"/>
            </a:endParaRPr>
          </a:p>
        </p:txBody>
      </p:sp>
      <p:pic>
        <p:nvPicPr>
          <p:cNvPr id="23554" name="图片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4340225"/>
            <a:ext cx="122872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文本占位符 81922"/>
          <p:cNvSpPr>
            <a:spLocks noGrp="1"/>
          </p:cNvSpPr>
          <p:nvPr>
            <p:ph type="body" idx="4294967295"/>
          </p:nvPr>
        </p:nvSpPr>
        <p:spPr>
          <a:xfrm>
            <a:off x="466725" y="850900"/>
            <a:ext cx="8208963" cy="3308350"/>
          </a:xfrm>
        </p:spPr>
        <p:txBody>
          <a:bodyPr/>
          <a:lstStyle/>
          <a:p>
            <a:pPr marL="0" indent="0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zh-CN" altLang="en-US" sz="3000" b="1" smtClean="0">
                <a:latin typeface="宋体" charset="-122"/>
                <a:ea typeface="宋体" charset="-122"/>
              </a:rPr>
              <a:t>这是顾拜旦于</a:t>
            </a:r>
            <a:r>
              <a:rPr lang="en-US" altLang="zh-CN" sz="3000" b="1" smtClean="0">
                <a:latin typeface="宋体" charset="-122"/>
                <a:ea typeface="宋体" charset="-122"/>
              </a:rPr>
              <a:t>1919</a:t>
            </a:r>
            <a:r>
              <a:rPr lang="zh-CN" altLang="en-US" sz="3000" b="1" smtClean="0">
                <a:latin typeface="宋体" charset="-122"/>
                <a:ea typeface="宋体" charset="-122"/>
              </a:rPr>
              <a:t>年</a:t>
            </a:r>
            <a:r>
              <a:rPr lang="en-US" altLang="zh-CN" sz="3000" b="1" smtClean="0">
                <a:latin typeface="宋体" charset="-122"/>
                <a:ea typeface="宋体" charset="-122"/>
              </a:rPr>
              <a:t>4</a:t>
            </a:r>
            <a:r>
              <a:rPr lang="zh-CN" altLang="en-US" sz="3000" b="1" smtClean="0">
                <a:latin typeface="宋体" charset="-122"/>
                <a:ea typeface="宋体" charset="-122"/>
              </a:rPr>
              <a:t>月在瑞士洛桑举行的庆祝奥林匹克运动复兴</a:t>
            </a:r>
            <a:r>
              <a:rPr lang="en-US" altLang="zh-CN" sz="3000" b="1" smtClean="0">
                <a:latin typeface="宋体" charset="-122"/>
                <a:ea typeface="宋体" charset="-122"/>
              </a:rPr>
              <a:t>25</a:t>
            </a:r>
            <a:r>
              <a:rPr lang="zh-CN" altLang="en-US" sz="3000" b="1" smtClean="0">
                <a:latin typeface="宋体" charset="-122"/>
                <a:ea typeface="宋体" charset="-122"/>
              </a:rPr>
              <a:t>周年纪念会上的演说。在这之前奥林匹克运动自身存在很多弊端（选手项目冲突、兴奋剂欺骗行为等），也受到国际政治局势的严重影响。这些都违背了他所提倡的奥林匹克精神。</a:t>
            </a:r>
          </a:p>
        </p:txBody>
      </p:sp>
      <p:pic>
        <p:nvPicPr>
          <p:cNvPr id="24578" name="图片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2738" y="3951288"/>
            <a:ext cx="343693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66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66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66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59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文本框 1"/>
          <p:cNvSpPr txBox="1">
            <a:spLocks noChangeArrowheads="1"/>
          </p:cNvSpPr>
          <p:nvPr/>
        </p:nvSpPr>
        <p:spPr bwMode="auto">
          <a:xfrm>
            <a:off x="347663" y="744538"/>
            <a:ext cx="18161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预习自测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84225" y="1323975"/>
            <a:ext cx="2019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70C0"/>
                </a:solidFill>
                <a:latin typeface="Times New Roman" pitchFamily="18" charset="0"/>
              </a:rPr>
              <a:t>读准下列字音</a:t>
            </a:r>
          </a:p>
        </p:txBody>
      </p:sp>
      <p:sp>
        <p:nvSpPr>
          <p:cNvPr id="367620" name="文本占位符 83970"/>
          <p:cNvSpPr>
            <a:spLocks noChangeArrowheads="1"/>
          </p:cNvSpPr>
          <p:nvPr/>
        </p:nvSpPr>
        <p:spPr bwMode="auto">
          <a:xfrm>
            <a:off x="652463" y="2008188"/>
            <a:ext cx="813752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20000"/>
              </a:lnSpc>
              <a:buClr>
                <a:srgbClr val="CC9900"/>
              </a:buClr>
              <a:buSzPct val="65000"/>
              <a:buFont typeface="Wingdings" pitchFamily="2" charset="2"/>
              <a:buNone/>
            </a:pPr>
            <a:r>
              <a:rPr lang="zh-CN" altLang="en-US" sz="2800" b="1">
                <a:latin typeface="宋体" charset="-122"/>
              </a:rPr>
              <a:t>萦绕 </a:t>
            </a:r>
            <a:r>
              <a:rPr lang="en-US" altLang="zh-CN" sz="2800" b="1">
                <a:solidFill>
                  <a:srgbClr val="990033"/>
                </a:solidFill>
                <a:latin typeface="宋体" charset="-122"/>
              </a:rPr>
              <a:t>yíng</a:t>
            </a:r>
            <a:r>
              <a:rPr lang="en-US" altLang="zh-CN" sz="2800" b="1">
                <a:latin typeface="宋体" charset="-122"/>
              </a:rPr>
              <a:t>    </a:t>
            </a:r>
            <a:r>
              <a:rPr lang="zh-CN" altLang="en-US" sz="2800" b="1">
                <a:latin typeface="宋体" charset="-122"/>
              </a:rPr>
              <a:t>荧屏 </a:t>
            </a:r>
            <a:r>
              <a:rPr lang="en-US" altLang="zh-CN" sz="2800" b="1">
                <a:solidFill>
                  <a:srgbClr val="990033"/>
                </a:solidFill>
                <a:latin typeface="宋体" charset="-122"/>
              </a:rPr>
              <a:t>yíng </a:t>
            </a:r>
            <a:r>
              <a:rPr lang="en-US" altLang="zh-CN" sz="2800" b="1">
                <a:latin typeface="宋体" charset="-122"/>
              </a:rPr>
              <a:t>    </a:t>
            </a:r>
            <a:r>
              <a:rPr lang="zh-CN" altLang="en-US" sz="2800" b="1">
                <a:latin typeface="宋体" charset="-122"/>
              </a:rPr>
              <a:t>绚丽 </a:t>
            </a:r>
            <a:r>
              <a:rPr lang="en-US" altLang="zh-CN" sz="2800" b="1">
                <a:solidFill>
                  <a:srgbClr val="990033"/>
                </a:solidFill>
                <a:latin typeface="宋体" charset="-122"/>
              </a:rPr>
              <a:t>xuàn </a:t>
            </a:r>
            <a:r>
              <a:rPr lang="en-US" altLang="zh-CN" sz="2800" b="1">
                <a:latin typeface="宋体" charset="-122"/>
              </a:rPr>
              <a:t>  </a:t>
            </a:r>
          </a:p>
          <a:p>
            <a:pPr marL="342900" indent="-342900">
              <a:lnSpc>
                <a:spcPct val="120000"/>
              </a:lnSpc>
              <a:buClr>
                <a:srgbClr val="CC9900"/>
              </a:buClr>
              <a:buSzPct val="65000"/>
              <a:buFont typeface="Wingdings" pitchFamily="2" charset="2"/>
              <a:buNone/>
            </a:pPr>
            <a:r>
              <a:rPr lang="zh-CN" altLang="en-US" sz="2800" b="1">
                <a:latin typeface="宋体" charset="-122"/>
              </a:rPr>
              <a:t>含苞 </a:t>
            </a:r>
            <a:r>
              <a:rPr lang="en-US" altLang="zh-CN" sz="2800" b="1">
                <a:solidFill>
                  <a:srgbClr val="990033"/>
                </a:solidFill>
                <a:latin typeface="宋体" charset="-122"/>
              </a:rPr>
              <a:t>bāo </a:t>
            </a:r>
            <a:r>
              <a:rPr lang="en-US" altLang="zh-CN" sz="2800" b="1">
                <a:latin typeface="宋体" charset="-122"/>
              </a:rPr>
              <a:t>    </a:t>
            </a:r>
            <a:r>
              <a:rPr lang="zh-CN" altLang="en-US" sz="2800" b="1">
                <a:latin typeface="宋体" charset="-122"/>
              </a:rPr>
              <a:t>褐色 </a:t>
            </a:r>
            <a:r>
              <a:rPr lang="en-US" altLang="zh-CN" sz="2800" b="1">
                <a:solidFill>
                  <a:srgbClr val="990033"/>
                </a:solidFill>
                <a:latin typeface="宋体" charset="-122"/>
              </a:rPr>
              <a:t>hè </a:t>
            </a:r>
            <a:r>
              <a:rPr lang="en-US" altLang="zh-CN" sz="2800" b="1">
                <a:latin typeface="宋体" charset="-122"/>
              </a:rPr>
              <a:t>      </a:t>
            </a:r>
            <a:r>
              <a:rPr lang="zh-CN" altLang="en-US" sz="2800" b="1">
                <a:latin typeface="宋体" charset="-122"/>
              </a:rPr>
              <a:t>崩溃 </a:t>
            </a:r>
            <a:r>
              <a:rPr lang="en-US" altLang="zh-CN" sz="2800" b="1">
                <a:solidFill>
                  <a:srgbClr val="990033"/>
                </a:solidFill>
                <a:latin typeface="宋体" charset="-122"/>
              </a:rPr>
              <a:t>bēng </a:t>
            </a:r>
          </a:p>
          <a:p>
            <a:pPr marL="342900" indent="-342900">
              <a:lnSpc>
                <a:spcPct val="120000"/>
              </a:lnSpc>
              <a:buClr>
                <a:srgbClr val="CC9900"/>
              </a:buClr>
              <a:buSzPct val="65000"/>
              <a:buFont typeface="Wingdings" pitchFamily="2" charset="2"/>
              <a:buNone/>
            </a:pPr>
            <a:r>
              <a:rPr lang="zh-CN" altLang="en-US" sz="2800" b="1">
                <a:latin typeface="宋体" charset="-122"/>
              </a:rPr>
              <a:t>崭新 </a:t>
            </a:r>
            <a:r>
              <a:rPr lang="en-US" altLang="zh-CN" sz="2800" b="1">
                <a:solidFill>
                  <a:srgbClr val="990033"/>
                </a:solidFill>
                <a:latin typeface="宋体" charset="-122"/>
              </a:rPr>
              <a:t>zhǎn</a:t>
            </a:r>
            <a:r>
              <a:rPr lang="en-US" altLang="zh-CN" sz="2800" b="1">
                <a:latin typeface="宋体" charset="-122"/>
              </a:rPr>
              <a:t>    </a:t>
            </a:r>
            <a:r>
              <a:rPr lang="zh-CN" altLang="en-US" sz="2800" b="1">
                <a:latin typeface="宋体" charset="-122"/>
              </a:rPr>
              <a:t>阐述 </a:t>
            </a:r>
            <a:r>
              <a:rPr lang="en-US" altLang="zh-CN" sz="2800" b="1">
                <a:solidFill>
                  <a:srgbClr val="990033"/>
                </a:solidFill>
                <a:latin typeface="宋体" charset="-122"/>
              </a:rPr>
              <a:t>chǎnshù </a:t>
            </a:r>
            <a:r>
              <a:rPr lang="en-US" altLang="zh-CN" sz="2800" b="1">
                <a:latin typeface="宋体" charset="-122"/>
              </a:rPr>
              <a:t> </a:t>
            </a:r>
            <a:r>
              <a:rPr lang="zh-CN" altLang="en-US" sz="2800" b="1">
                <a:latin typeface="宋体" charset="-122"/>
              </a:rPr>
              <a:t>严峻 </a:t>
            </a:r>
            <a:r>
              <a:rPr lang="en-US" altLang="zh-CN" sz="2800" b="1">
                <a:solidFill>
                  <a:srgbClr val="990033"/>
                </a:solidFill>
                <a:latin typeface="宋体" charset="-122"/>
              </a:rPr>
              <a:t>jùn</a:t>
            </a:r>
          </a:p>
          <a:p>
            <a:pPr marL="342900" indent="-342900">
              <a:lnSpc>
                <a:spcPct val="120000"/>
              </a:lnSpc>
              <a:buClr>
                <a:srgbClr val="CC9900"/>
              </a:buClr>
              <a:buSzPct val="65000"/>
              <a:buFont typeface="Wingdings" pitchFamily="2" charset="2"/>
              <a:buNone/>
            </a:pPr>
            <a:r>
              <a:rPr lang="zh-CN" altLang="en-US" sz="2800" b="1">
                <a:latin typeface="宋体" charset="-122"/>
              </a:rPr>
              <a:t>豁然开朗</a:t>
            </a:r>
            <a:r>
              <a:rPr lang="en-US" altLang="zh-CN" sz="2800" b="1">
                <a:solidFill>
                  <a:srgbClr val="990033"/>
                </a:solidFill>
                <a:latin typeface="宋体" charset="-122"/>
              </a:rPr>
              <a:t>huò</a:t>
            </a:r>
            <a:r>
              <a:rPr lang="en-US" altLang="zh-CN" sz="2800" b="1">
                <a:latin typeface="宋体" charset="-122"/>
              </a:rPr>
              <a:t>  </a:t>
            </a:r>
            <a:r>
              <a:rPr lang="zh-CN" altLang="en-US" sz="2800" b="1">
                <a:latin typeface="宋体" charset="-122"/>
              </a:rPr>
              <a:t>劫难 </a:t>
            </a:r>
            <a:r>
              <a:rPr lang="en-US" altLang="zh-CN" sz="2800" b="1">
                <a:solidFill>
                  <a:srgbClr val="990033"/>
                </a:solidFill>
                <a:latin typeface="宋体" charset="-122"/>
              </a:rPr>
              <a:t>jiénàn </a:t>
            </a:r>
            <a:r>
              <a:rPr lang="en-US" altLang="zh-CN" sz="2800" b="1">
                <a:latin typeface="宋体" charset="-122"/>
              </a:rPr>
              <a:t>  </a:t>
            </a:r>
            <a:r>
              <a:rPr lang="zh-CN" altLang="en-US" sz="2800" b="1">
                <a:latin typeface="宋体" charset="-122"/>
              </a:rPr>
              <a:t>拙劣 </a:t>
            </a:r>
            <a:r>
              <a:rPr lang="en-US" altLang="zh-CN" sz="2800" b="1">
                <a:solidFill>
                  <a:srgbClr val="990033"/>
                </a:solidFill>
                <a:latin typeface="宋体" charset="-122"/>
              </a:rPr>
              <a:t>zhuō </a:t>
            </a:r>
          </a:p>
          <a:p>
            <a:pPr marL="342900" indent="-342900">
              <a:lnSpc>
                <a:spcPct val="120000"/>
              </a:lnSpc>
              <a:buClr>
                <a:srgbClr val="CC9900"/>
              </a:buClr>
              <a:buSzPct val="65000"/>
              <a:buFont typeface="Wingdings" pitchFamily="2" charset="2"/>
              <a:buNone/>
            </a:pPr>
            <a:r>
              <a:rPr lang="zh-CN" altLang="en-US" sz="2800" b="1">
                <a:latin typeface="宋体" charset="-122"/>
              </a:rPr>
              <a:t>肤浅 </a:t>
            </a:r>
            <a:r>
              <a:rPr lang="en-US" altLang="zh-CN" sz="2800" b="1">
                <a:solidFill>
                  <a:srgbClr val="990033"/>
                </a:solidFill>
                <a:latin typeface="宋体" charset="-122"/>
              </a:rPr>
              <a:t>fū </a:t>
            </a:r>
            <a:r>
              <a:rPr lang="en-US" altLang="zh-CN" sz="2800" b="1">
                <a:latin typeface="宋体" charset="-122"/>
              </a:rPr>
              <a:t>     </a:t>
            </a:r>
            <a:r>
              <a:rPr lang="zh-CN" altLang="en-US" sz="2800" b="1">
                <a:latin typeface="宋体" charset="-122"/>
              </a:rPr>
              <a:t>详和 </a:t>
            </a:r>
            <a:r>
              <a:rPr lang="en-US" altLang="zh-CN" sz="2800" b="1">
                <a:solidFill>
                  <a:srgbClr val="990033"/>
                </a:solidFill>
                <a:latin typeface="宋体" charset="-122"/>
              </a:rPr>
              <a:t>xiāng </a:t>
            </a:r>
            <a:r>
              <a:rPr lang="en-US" altLang="zh-CN" sz="2800" b="1">
                <a:latin typeface="宋体" charset="-122"/>
              </a:rPr>
              <a:t>   </a:t>
            </a:r>
            <a:r>
              <a:rPr lang="zh-CN" altLang="en-US" sz="2800" b="1">
                <a:latin typeface="宋体" charset="-122"/>
              </a:rPr>
              <a:t>角色 </a:t>
            </a:r>
            <a:r>
              <a:rPr lang="en-US" altLang="zh-CN" sz="2800" b="1">
                <a:solidFill>
                  <a:srgbClr val="990033"/>
                </a:solidFill>
                <a:latin typeface="宋体" charset="-122"/>
              </a:rPr>
              <a:t>jué</a:t>
            </a:r>
          </a:p>
          <a:p>
            <a:pPr marL="342900" indent="-342900">
              <a:lnSpc>
                <a:spcPct val="120000"/>
              </a:lnSpc>
              <a:buClr>
                <a:srgbClr val="CC9900"/>
              </a:buClr>
              <a:buSzPct val="65000"/>
              <a:buFont typeface="Wingdings" pitchFamily="2" charset="2"/>
              <a:buNone/>
            </a:pPr>
            <a:r>
              <a:rPr lang="zh-CN" altLang="en-US" sz="2800" b="1">
                <a:latin typeface="宋体" charset="-122"/>
              </a:rPr>
              <a:t>气氛 </a:t>
            </a:r>
            <a:r>
              <a:rPr lang="en-US" altLang="zh-CN" sz="2800" b="1">
                <a:solidFill>
                  <a:srgbClr val="990033"/>
                </a:solidFill>
                <a:latin typeface="宋体" charset="-122"/>
              </a:rPr>
              <a:t>fēn  </a:t>
            </a:r>
            <a:r>
              <a:rPr lang="en-US" altLang="zh-CN" sz="2800" b="1">
                <a:latin typeface="宋体" charset="-122"/>
              </a:rPr>
              <a:t>   </a:t>
            </a:r>
            <a:r>
              <a:rPr lang="zh-CN" altLang="en-US" sz="2800" b="1">
                <a:latin typeface="宋体" charset="-122"/>
              </a:rPr>
              <a:t>慷慨 </a:t>
            </a:r>
            <a:r>
              <a:rPr lang="en-US" altLang="zh-CN" sz="2800" b="1">
                <a:solidFill>
                  <a:srgbClr val="990033"/>
                </a:solidFill>
                <a:latin typeface="宋体" charset="-122"/>
              </a:rPr>
              <a:t>kāngkǎi</a:t>
            </a:r>
          </a:p>
          <a:p>
            <a:pPr marL="342900" indent="-342900">
              <a:lnSpc>
                <a:spcPct val="120000"/>
              </a:lnSpc>
              <a:buClr>
                <a:srgbClr val="CC9900"/>
              </a:buClr>
              <a:buSzPct val="65000"/>
              <a:buFont typeface="Wingdings" pitchFamily="2" charset="2"/>
              <a:buChar char="n"/>
            </a:pPr>
            <a:endParaRPr lang="en-US" altLang="zh-CN" sz="2800" b="1">
              <a:solidFill>
                <a:srgbClr val="990033"/>
              </a:solidFill>
              <a:latin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367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67620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804863" y="1857375"/>
            <a:ext cx="3522662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>
                <a:latin typeface="Times New Roman" pitchFamily="18" charset="0"/>
              </a:rPr>
              <a:t>分崩离析：</a:t>
            </a:r>
          </a:p>
          <a:p>
            <a:pPr>
              <a:lnSpc>
                <a:spcPct val="130000"/>
              </a:lnSpc>
            </a:pPr>
            <a:endParaRPr lang="zh-CN" altLang="en-US" sz="2400" b="1">
              <a:latin typeface="Times New Roman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400" b="1">
                <a:latin typeface="Times New Roman" pitchFamily="18" charset="0"/>
              </a:rPr>
              <a:t>暴风骤雨：</a:t>
            </a:r>
          </a:p>
          <a:p>
            <a:pPr>
              <a:lnSpc>
                <a:spcPct val="130000"/>
              </a:lnSpc>
            </a:pPr>
            <a:r>
              <a:rPr lang="zh-CN" altLang="en-US" sz="2400" b="1">
                <a:latin typeface="Times New Roman" pitchFamily="18" charset="0"/>
              </a:rPr>
              <a:t>行将就木：</a:t>
            </a:r>
          </a:p>
          <a:p>
            <a:pPr>
              <a:lnSpc>
                <a:spcPct val="130000"/>
              </a:lnSpc>
            </a:pPr>
            <a:r>
              <a:rPr lang="zh-CN" altLang="en-US" sz="2400" b="1">
                <a:latin typeface="Times New Roman" pitchFamily="18" charset="0"/>
              </a:rPr>
              <a:t>自圆其说：</a:t>
            </a:r>
          </a:p>
          <a:p>
            <a:pPr>
              <a:lnSpc>
                <a:spcPct val="130000"/>
              </a:lnSpc>
            </a:pPr>
            <a:r>
              <a:rPr lang="zh-CN" altLang="en-US" sz="2400" b="1">
                <a:latin typeface="Times New Roman" pitchFamily="18" charset="0"/>
              </a:rPr>
              <a:t>相辅相成：</a:t>
            </a:r>
          </a:p>
          <a:p>
            <a:pPr>
              <a:lnSpc>
                <a:spcPct val="130000"/>
              </a:lnSpc>
            </a:pPr>
            <a:r>
              <a:rPr lang="zh-CN" altLang="en-US" sz="2400" b="1">
                <a:latin typeface="Times New Roman" pitchFamily="18" charset="0"/>
              </a:rPr>
              <a:t>担惊受怕：</a:t>
            </a:r>
          </a:p>
          <a:p>
            <a:endParaRPr lang="zh-CN" altLang="en-US" sz="2400" b="1">
              <a:latin typeface="Times New Roman" pitchFamily="18" charset="0"/>
            </a:endParaRPr>
          </a:p>
        </p:txBody>
      </p:sp>
      <p:sp>
        <p:nvSpPr>
          <p:cNvPr id="26626" name="文本框 1"/>
          <p:cNvSpPr txBox="1">
            <a:spLocks noChangeArrowheads="1"/>
          </p:cNvSpPr>
          <p:nvPr/>
        </p:nvSpPr>
        <p:spPr bwMode="auto">
          <a:xfrm>
            <a:off x="603250" y="1019175"/>
            <a:ext cx="23288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70C0"/>
                </a:solidFill>
                <a:latin typeface="Times New Roman" pitchFamily="18" charset="0"/>
              </a:rPr>
              <a:t>理解下列词语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427288" y="1973263"/>
            <a:ext cx="599916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7030A0"/>
                </a:solidFill>
                <a:latin typeface="Times New Roman" pitchFamily="18" charset="0"/>
              </a:rPr>
              <a:t>意为崩塌解体，四分五裂，借以形容国家或</a:t>
            </a:r>
          </a:p>
          <a:p>
            <a:r>
              <a:rPr lang="zh-CN" altLang="en-US" sz="2400" b="1">
                <a:solidFill>
                  <a:srgbClr val="7030A0"/>
                </a:solidFill>
                <a:latin typeface="Times New Roman" pitchFamily="18" charset="0"/>
              </a:rPr>
              <a:t>集团分裂瓦解。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427288" y="2900363"/>
            <a:ext cx="4773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7030A0"/>
                </a:solidFill>
                <a:latin typeface="Times New Roman" pitchFamily="18" charset="0"/>
              </a:rPr>
              <a:t>比喻声势浩大，发展急速而猛烈。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401888" y="3343275"/>
            <a:ext cx="5997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7030A0"/>
                </a:solidFill>
                <a:latin typeface="Times New Roman" pitchFamily="18" charset="0"/>
              </a:rPr>
              <a:t>快要进棺材了。指人临近死亡。木，指棺材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427288" y="3852863"/>
            <a:ext cx="6303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7030A0"/>
                </a:solidFill>
                <a:latin typeface="Times New Roman" pitchFamily="18" charset="0"/>
              </a:rPr>
              <a:t>指说话的人能使自己的论点或谎话没有漏洞。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401888" y="4310063"/>
            <a:ext cx="6303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7030A0"/>
                </a:solidFill>
                <a:latin typeface="Times New Roman" pitchFamily="18" charset="0"/>
              </a:rPr>
              <a:t>指两件事物互相配合，互相补充，缺一不可。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427288" y="4838700"/>
            <a:ext cx="5386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7030A0"/>
                </a:solidFill>
                <a:latin typeface="Times New Roman" pitchFamily="18" charset="0"/>
              </a:rPr>
              <a:t>形容十分担心或害怕。害怕遭受祸害。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文本占位符 84994"/>
          <p:cNvSpPr>
            <a:spLocks noGrp="1"/>
          </p:cNvSpPr>
          <p:nvPr>
            <p:ph type="body" idx="4294967295"/>
          </p:nvPr>
        </p:nvSpPr>
        <p:spPr>
          <a:xfrm>
            <a:off x="323850" y="1562100"/>
            <a:ext cx="8496300" cy="792163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3400" b="1" smtClean="0">
                <a:solidFill>
                  <a:srgbClr val="0070C0"/>
                </a:solidFill>
                <a:latin typeface="宋体" charset="-122"/>
                <a:ea typeface="宋体" charset="-122"/>
              </a:rPr>
              <a:t>一、回顾历史，展望前景。（</a:t>
            </a:r>
            <a:r>
              <a:rPr lang="en-US" altLang="zh-CN" sz="3400" b="1" smtClean="0">
                <a:solidFill>
                  <a:srgbClr val="0070C0"/>
                </a:solidFill>
                <a:latin typeface="宋体" charset="-122"/>
                <a:ea typeface="宋体" charset="-122"/>
              </a:rPr>
              <a:t>1</a:t>
            </a:r>
            <a:r>
              <a:rPr lang="zh-CN" altLang="en-US" sz="3400" b="1" smtClean="0">
                <a:solidFill>
                  <a:srgbClr val="0070C0"/>
                </a:solidFill>
                <a:latin typeface="宋体" charset="-122"/>
                <a:ea typeface="宋体" charset="-122"/>
              </a:rPr>
              <a:t>）</a:t>
            </a:r>
          </a:p>
        </p:txBody>
      </p:sp>
      <p:sp>
        <p:nvSpPr>
          <p:cNvPr id="84996" name="文本框 84995"/>
          <p:cNvSpPr txBox="1">
            <a:spLocks noChangeArrowheads="1"/>
          </p:cNvSpPr>
          <p:nvPr/>
        </p:nvSpPr>
        <p:spPr bwMode="auto">
          <a:xfrm>
            <a:off x="323850" y="2563813"/>
            <a:ext cx="8064500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zh-CN" altLang="en-US" sz="3200" b="1">
                <a:solidFill>
                  <a:srgbClr val="0070C0"/>
                </a:solidFill>
                <a:latin typeface="宋体" charset="-122"/>
              </a:rPr>
              <a:t>二、阐述奥林匹克精神的特点及其精神内涵。（</a:t>
            </a:r>
            <a:r>
              <a:rPr lang="en-US" altLang="zh-CN" sz="3200" b="1">
                <a:solidFill>
                  <a:srgbClr val="0070C0"/>
                </a:solidFill>
                <a:latin typeface="宋体" charset="-122"/>
              </a:rPr>
              <a:t>2—5</a:t>
            </a:r>
            <a:r>
              <a:rPr lang="zh-CN" altLang="en-US" sz="3200" b="1">
                <a:solidFill>
                  <a:srgbClr val="0070C0"/>
                </a:solidFill>
                <a:latin typeface="宋体" charset="-122"/>
              </a:rPr>
              <a:t>）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zh-CN" altLang="en-US" sz="3200" b="1">
              <a:solidFill>
                <a:srgbClr val="0070C0"/>
              </a:solidFill>
              <a:latin typeface="宋体" charset="-122"/>
            </a:endParaRPr>
          </a:p>
        </p:txBody>
      </p:sp>
      <p:sp>
        <p:nvSpPr>
          <p:cNvPr id="84997" name="文本框 84996"/>
          <p:cNvSpPr txBox="1">
            <a:spLocks noChangeArrowheads="1"/>
          </p:cNvSpPr>
          <p:nvPr/>
        </p:nvSpPr>
        <p:spPr bwMode="auto">
          <a:xfrm>
            <a:off x="323850" y="3817938"/>
            <a:ext cx="8208963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zh-CN" altLang="en-US" sz="3200" b="1">
                <a:solidFill>
                  <a:srgbClr val="0070C0"/>
                </a:solidFill>
                <a:latin typeface="宋体" charset="-122"/>
              </a:rPr>
              <a:t>三、赞扬作出贡献者。（</a:t>
            </a:r>
            <a:r>
              <a:rPr lang="en-US" altLang="zh-CN" sz="3200" b="1">
                <a:solidFill>
                  <a:srgbClr val="0070C0"/>
                </a:solidFill>
                <a:latin typeface="宋体" charset="-122"/>
              </a:rPr>
              <a:t>6</a:t>
            </a:r>
            <a:r>
              <a:rPr lang="zh-CN" altLang="en-US" sz="3200" b="1">
                <a:solidFill>
                  <a:srgbClr val="0070C0"/>
                </a:solidFill>
                <a:latin typeface="宋体" charset="-122"/>
              </a:rPr>
              <a:t>）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zh-CN" altLang="en-US" sz="3200" b="1">
              <a:solidFill>
                <a:srgbClr val="0070C0"/>
              </a:solidFill>
              <a:latin typeface="宋体" charset="-122"/>
            </a:endParaRPr>
          </a:p>
        </p:txBody>
      </p:sp>
      <p:sp>
        <p:nvSpPr>
          <p:cNvPr id="84998" name="文本框 84997"/>
          <p:cNvSpPr txBox="1">
            <a:spLocks noChangeArrowheads="1"/>
          </p:cNvSpPr>
          <p:nvPr/>
        </p:nvSpPr>
        <p:spPr bwMode="auto">
          <a:xfrm>
            <a:off x="323850" y="4630738"/>
            <a:ext cx="8281988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zh-CN" altLang="en-US" sz="3200" b="1">
                <a:solidFill>
                  <a:srgbClr val="0070C0"/>
                </a:solidFill>
                <a:latin typeface="宋体" charset="-122"/>
              </a:rPr>
              <a:t>四、表明对未来的信心。（</a:t>
            </a:r>
            <a:r>
              <a:rPr lang="en-US" altLang="zh-CN" sz="3200" b="1">
                <a:solidFill>
                  <a:srgbClr val="0070C0"/>
                </a:solidFill>
                <a:latin typeface="宋体" charset="-122"/>
              </a:rPr>
              <a:t>7</a:t>
            </a:r>
            <a:r>
              <a:rPr lang="zh-CN" altLang="en-US" sz="3200" b="1">
                <a:solidFill>
                  <a:srgbClr val="0070C0"/>
                </a:solidFill>
                <a:latin typeface="宋体" charset="-122"/>
              </a:rPr>
              <a:t>）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zh-CN" altLang="en-US" sz="3200" b="1">
              <a:solidFill>
                <a:srgbClr val="0070C0"/>
              </a:solidFill>
              <a:latin typeface="宋体" charset="-122"/>
            </a:endParaRPr>
          </a:p>
        </p:txBody>
      </p:sp>
      <p:sp>
        <p:nvSpPr>
          <p:cNvPr id="27653" name="标题 1"/>
          <p:cNvSpPr>
            <a:spLocks noGrp="1"/>
          </p:cNvSpPr>
          <p:nvPr>
            <p:ph type="title" idx="4294967295"/>
          </p:nvPr>
        </p:nvSpPr>
        <p:spPr>
          <a:xfrm>
            <a:off x="590550" y="709613"/>
            <a:ext cx="8229600" cy="1143000"/>
          </a:xfrm>
        </p:spPr>
        <p:txBody>
          <a:bodyPr/>
          <a:lstStyle/>
          <a:p>
            <a:r>
              <a:rPr lang="zh-CN" altLang="en-US" sz="3800" b="1" smtClean="0">
                <a:ea typeface="宋体" charset="-122"/>
              </a:rPr>
              <a:t>初读课文整体感知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69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4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66" grpId="0" build="p"/>
      <p:bldP spid="84996" grpId="0"/>
      <p:bldP spid="84997" grpId="0"/>
      <p:bldP spid="8499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文本框 19460"/>
          <p:cNvSpPr txBox="1">
            <a:spLocks noChangeArrowheads="1"/>
          </p:cNvSpPr>
          <p:nvPr/>
        </p:nvSpPr>
        <p:spPr bwMode="auto">
          <a:xfrm>
            <a:off x="395288" y="2276475"/>
            <a:ext cx="9144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70C0"/>
                </a:solidFill>
                <a:latin typeface="宋体" charset="-122"/>
              </a:rPr>
              <a:t>１、奥林匹克精神与纯粹的竞技精神有何区别？</a:t>
            </a:r>
          </a:p>
        </p:txBody>
      </p:sp>
      <p:sp>
        <p:nvSpPr>
          <p:cNvPr id="28674" name="文本框 19462"/>
          <p:cNvSpPr txBox="1">
            <a:spLocks noChangeArrowheads="1"/>
          </p:cNvSpPr>
          <p:nvPr/>
        </p:nvSpPr>
        <p:spPr bwMode="auto">
          <a:xfrm>
            <a:off x="2341563" y="1036638"/>
            <a:ext cx="367347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8080"/>
                </a:solidFill>
                <a:latin typeface="宋体" charset="-122"/>
              </a:rPr>
              <a:t>理解文章内容</a:t>
            </a:r>
          </a:p>
        </p:txBody>
      </p:sp>
      <p:sp>
        <p:nvSpPr>
          <p:cNvPr id="28675" name="文本框 19469"/>
          <p:cNvSpPr txBox="1">
            <a:spLocks noChangeArrowheads="1"/>
          </p:cNvSpPr>
          <p:nvPr/>
        </p:nvSpPr>
        <p:spPr bwMode="auto">
          <a:xfrm>
            <a:off x="395288" y="3141663"/>
            <a:ext cx="87487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70C0"/>
                </a:solidFill>
                <a:latin typeface="宋体" charset="-122"/>
              </a:rPr>
              <a:t>２、“敲响重开奥林匹克时代钟声的原因”是什么？</a:t>
            </a:r>
          </a:p>
        </p:txBody>
      </p:sp>
      <p:sp>
        <p:nvSpPr>
          <p:cNvPr id="28676" name="文本框 19470"/>
          <p:cNvSpPr txBox="1">
            <a:spLocks noChangeArrowheads="1"/>
          </p:cNvSpPr>
          <p:nvPr/>
        </p:nvSpPr>
        <p:spPr bwMode="auto">
          <a:xfrm>
            <a:off x="323850" y="3933825"/>
            <a:ext cx="88201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70C0"/>
                </a:solidFill>
                <a:latin typeface="宋体" charset="-122"/>
              </a:rPr>
              <a:t>３、顾拜旦以什么样的理念开创了奥林匹克新时代？</a:t>
            </a:r>
          </a:p>
          <a:p>
            <a:pPr>
              <a:spcBef>
                <a:spcPct val="50000"/>
              </a:spcBef>
            </a:pPr>
            <a:endParaRPr lang="zh-CN" altLang="en-US" sz="2800" b="1">
              <a:solidFill>
                <a:srgbClr val="0070C0"/>
              </a:solidFill>
              <a:latin typeface="宋体" charset="-122"/>
            </a:endParaRPr>
          </a:p>
        </p:txBody>
      </p:sp>
      <p:sp>
        <p:nvSpPr>
          <p:cNvPr id="28677" name="文本框 19471"/>
          <p:cNvSpPr txBox="1">
            <a:spLocks noChangeArrowheads="1"/>
          </p:cNvSpPr>
          <p:nvPr/>
        </p:nvSpPr>
        <p:spPr bwMode="auto">
          <a:xfrm>
            <a:off x="323850" y="4941888"/>
            <a:ext cx="80645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70C0"/>
                </a:solidFill>
                <a:latin typeface="宋体" charset="-122"/>
              </a:rPr>
              <a:t>４、顾拜旦倡导的奥林匹克精神的内涵是什么？</a:t>
            </a:r>
          </a:p>
          <a:p>
            <a:pPr>
              <a:spcBef>
                <a:spcPct val="50000"/>
              </a:spcBef>
            </a:pPr>
            <a:endParaRPr lang="zh-CN" altLang="en-US" sz="2800" b="1">
              <a:solidFill>
                <a:srgbClr val="0070C0"/>
              </a:solidFill>
              <a:latin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文本框 20481"/>
          <p:cNvSpPr txBox="1">
            <a:spLocks noChangeArrowheads="1"/>
          </p:cNvSpPr>
          <p:nvPr/>
        </p:nvSpPr>
        <p:spPr bwMode="auto">
          <a:xfrm>
            <a:off x="482600" y="749300"/>
            <a:ext cx="7467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8080"/>
                </a:solidFill>
                <a:latin typeface="宋体" charset="-122"/>
              </a:rPr>
              <a:t>１、奥林匹克精神与纯粹的竞技精神有何区别？</a:t>
            </a:r>
          </a:p>
        </p:txBody>
      </p:sp>
      <p:sp>
        <p:nvSpPr>
          <p:cNvPr id="20484" name="文本框 20483"/>
          <p:cNvSpPr txBox="1">
            <a:spLocks noChangeArrowheads="1"/>
          </p:cNvSpPr>
          <p:nvPr/>
        </p:nvSpPr>
        <p:spPr bwMode="auto">
          <a:xfrm>
            <a:off x="684213" y="2247900"/>
            <a:ext cx="2016125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宋体" charset="-122"/>
              </a:rPr>
              <a:t>包括但又超越</a:t>
            </a:r>
          </a:p>
        </p:txBody>
      </p:sp>
      <p:sp>
        <p:nvSpPr>
          <p:cNvPr id="20486" name="文本框 20485"/>
          <p:cNvSpPr txBox="1">
            <a:spLocks noChangeArrowheads="1"/>
          </p:cNvSpPr>
          <p:nvPr/>
        </p:nvSpPr>
        <p:spPr bwMode="auto">
          <a:xfrm>
            <a:off x="2627313" y="2060575"/>
            <a:ext cx="50053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70C0"/>
                </a:solidFill>
                <a:latin typeface="Tahoma" pitchFamily="34" charset="0"/>
              </a:rPr>
              <a:t>竞技精神：自得其乐</a:t>
            </a:r>
          </a:p>
        </p:txBody>
      </p:sp>
      <p:sp>
        <p:nvSpPr>
          <p:cNvPr id="20487" name="文本框 20486"/>
          <p:cNvSpPr txBox="1">
            <a:spLocks noChangeArrowheads="1"/>
          </p:cNvSpPr>
          <p:nvPr/>
        </p:nvSpPr>
        <p:spPr bwMode="auto">
          <a:xfrm>
            <a:off x="2667000" y="2857500"/>
            <a:ext cx="5943600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zh-CN" altLang="en-US" sz="3200" b="1">
                <a:solidFill>
                  <a:srgbClr val="0070C0"/>
                </a:solidFill>
                <a:latin typeface="宋体" charset="-122"/>
              </a:rPr>
              <a:t>奥林匹克精神：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zh-CN" altLang="en-US" sz="3200" b="1">
                <a:solidFill>
                  <a:srgbClr val="0070C0"/>
                </a:solidFill>
                <a:latin typeface="宋体" charset="-122"/>
              </a:rPr>
              <a:t>     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zh-CN" altLang="en-US" sz="3200" b="1">
                <a:solidFill>
                  <a:srgbClr val="0070C0"/>
                </a:solidFill>
                <a:latin typeface="宋体" charset="-122"/>
              </a:rPr>
              <a:t>　　　　　　　　　　　　　　　　　　　　　　　　　　　 </a:t>
            </a:r>
          </a:p>
        </p:txBody>
      </p:sp>
      <p:sp>
        <p:nvSpPr>
          <p:cNvPr id="20495" name="文本框 20494"/>
          <p:cNvSpPr txBox="1">
            <a:spLocks noChangeArrowheads="1"/>
          </p:cNvSpPr>
          <p:nvPr/>
        </p:nvSpPr>
        <p:spPr bwMode="auto">
          <a:xfrm>
            <a:off x="4067175" y="4227513"/>
            <a:ext cx="297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zh-CN" altLang="en-US" sz="3200" b="1">
                <a:solidFill>
                  <a:srgbClr val="0070C0"/>
                </a:solidFill>
                <a:latin typeface="宋体" charset="-122"/>
              </a:rPr>
              <a:t>展示拼搏精神 </a:t>
            </a:r>
          </a:p>
        </p:txBody>
      </p:sp>
      <p:sp>
        <p:nvSpPr>
          <p:cNvPr id="20496" name="文本框 20495"/>
          <p:cNvSpPr txBox="1">
            <a:spLocks noChangeArrowheads="1"/>
          </p:cNvSpPr>
          <p:nvPr/>
        </p:nvSpPr>
        <p:spPr bwMode="auto">
          <a:xfrm>
            <a:off x="3995738" y="4868863"/>
            <a:ext cx="4191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zh-CN" altLang="en-US" sz="3200" b="1">
                <a:solidFill>
                  <a:srgbClr val="0070C0"/>
                </a:solidFill>
                <a:latin typeface="宋体" charset="-122"/>
              </a:rPr>
              <a:t>焕发青春激情      </a:t>
            </a:r>
          </a:p>
        </p:txBody>
      </p:sp>
      <p:sp>
        <p:nvSpPr>
          <p:cNvPr id="20497" name="文本框 20496"/>
          <p:cNvSpPr txBox="1">
            <a:spLocks noChangeArrowheads="1"/>
          </p:cNvSpPr>
          <p:nvPr/>
        </p:nvSpPr>
        <p:spPr bwMode="auto">
          <a:xfrm>
            <a:off x="3995738" y="5589588"/>
            <a:ext cx="4876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70C0"/>
                </a:solidFill>
                <a:latin typeface="宋体" charset="-122"/>
              </a:rPr>
              <a:t>精神上的满足</a:t>
            </a:r>
          </a:p>
        </p:txBody>
      </p:sp>
      <p:sp>
        <p:nvSpPr>
          <p:cNvPr id="20499" name="文本框 20498"/>
          <p:cNvSpPr txBox="1">
            <a:spLocks noChangeArrowheads="1"/>
          </p:cNvSpPr>
          <p:nvPr/>
        </p:nvSpPr>
        <p:spPr bwMode="auto">
          <a:xfrm>
            <a:off x="611188" y="3573463"/>
            <a:ext cx="28797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宋体" charset="-122"/>
              </a:rPr>
              <a:t>……</a:t>
            </a:r>
            <a:r>
              <a:rPr lang="zh-CN" altLang="en-US" sz="2800" b="1">
                <a:latin typeface="宋体" charset="-122"/>
              </a:rPr>
              <a:t>融合在一起</a:t>
            </a:r>
          </a:p>
        </p:txBody>
      </p:sp>
      <p:sp>
        <p:nvSpPr>
          <p:cNvPr id="20500" name="文本框 20499"/>
          <p:cNvSpPr txBox="1">
            <a:spLocks noChangeArrowheads="1"/>
          </p:cNvSpPr>
          <p:nvPr/>
        </p:nvSpPr>
        <p:spPr bwMode="auto">
          <a:xfrm>
            <a:off x="3940175" y="3630613"/>
            <a:ext cx="49323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70C0"/>
                </a:solidFill>
                <a:latin typeface="Tahoma" pitchFamily="34" charset="0"/>
              </a:rPr>
              <a:t>展示人体的力量美   形体美</a:t>
            </a:r>
          </a:p>
        </p:txBody>
      </p:sp>
      <p:sp>
        <p:nvSpPr>
          <p:cNvPr id="20501" name="文本框 20500"/>
          <p:cNvSpPr txBox="1">
            <a:spLocks noChangeArrowheads="1"/>
          </p:cNvSpPr>
          <p:nvPr/>
        </p:nvSpPr>
        <p:spPr bwMode="auto">
          <a:xfrm>
            <a:off x="792163" y="4257675"/>
            <a:ext cx="27368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Tahoma" pitchFamily="34" charset="0"/>
              </a:rPr>
              <a:t>为阳光所萦绕</a:t>
            </a:r>
          </a:p>
        </p:txBody>
      </p:sp>
      <p:sp>
        <p:nvSpPr>
          <p:cNvPr id="20502" name="文本框 20501"/>
          <p:cNvSpPr txBox="1">
            <a:spLocks noChangeArrowheads="1"/>
          </p:cNvSpPr>
          <p:nvPr/>
        </p:nvSpPr>
        <p:spPr bwMode="auto">
          <a:xfrm>
            <a:off x="971550" y="4941888"/>
            <a:ext cx="23764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Tahoma" pitchFamily="34" charset="0"/>
              </a:rPr>
              <a:t>为音乐所振奋</a:t>
            </a:r>
          </a:p>
        </p:txBody>
      </p:sp>
      <p:sp>
        <p:nvSpPr>
          <p:cNvPr id="20503" name="文本框 20502"/>
          <p:cNvSpPr txBox="1">
            <a:spLocks noChangeArrowheads="1"/>
          </p:cNvSpPr>
          <p:nvPr/>
        </p:nvSpPr>
        <p:spPr bwMode="auto">
          <a:xfrm>
            <a:off x="395288" y="5649913"/>
            <a:ext cx="39608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Tahoma" pitchFamily="34" charset="0"/>
              </a:rPr>
              <a:t>为</a:t>
            </a:r>
            <a:r>
              <a:rPr lang="en-US" altLang="zh-CN" sz="2800" b="1">
                <a:latin typeface="Tahoma" pitchFamily="34" charset="0"/>
              </a:rPr>
              <a:t>……</a:t>
            </a:r>
            <a:r>
              <a:rPr lang="zh-CN" altLang="en-US" sz="2800" b="1">
                <a:latin typeface="Tahoma" pitchFamily="34" charset="0"/>
              </a:rPr>
              <a:t>体育馆所珍藏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9" dur="20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9" dur="2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4" dur="2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4" dur="2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86" grpId="0"/>
      <p:bldP spid="20487" grpId="0"/>
      <p:bldP spid="20495" grpId="0"/>
      <p:bldP spid="20495" grpId="1"/>
      <p:bldP spid="20496" grpId="0"/>
      <p:bldP spid="20496" grpId="1"/>
      <p:bldP spid="20497" grpId="0"/>
      <p:bldP spid="20497" grpId="1"/>
      <p:bldP spid="20499" grpId="0"/>
      <p:bldP spid="20500" grpId="0"/>
      <p:bldP spid="20501" grpId="0"/>
      <p:bldP spid="20502" grpId="0"/>
      <p:bldP spid="2050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文本框 21506"/>
          <p:cNvSpPr txBox="1">
            <a:spLocks noChangeArrowheads="1"/>
          </p:cNvSpPr>
          <p:nvPr/>
        </p:nvSpPr>
        <p:spPr bwMode="auto">
          <a:xfrm>
            <a:off x="755650" y="796925"/>
            <a:ext cx="75438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8080"/>
                </a:solidFill>
                <a:latin typeface="宋体" charset="-122"/>
              </a:rPr>
              <a:t>２、“敲响重开奥林匹克时代钟声的原因”是什么？</a:t>
            </a:r>
          </a:p>
        </p:txBody>
      </p:sp>
      <p:sp>
        <p:nvSpPr>
          <p:cNvPr id="21509" name="文本框 21508"/>
          <p:cNvSpPr txBox="1">
            <a:spLocks noChangeArrowheads="1"/>
          </p:cNvSpPr>
          <p:nvPr/>
        </p:nvSpPr>
        <p:spPr bwMode="auto">
          <a:xfrm>
            <a:off x="1116013" y="4365625"/>
            <a:ext cx="70564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70C0"/>
                </a:solidFill>
                <a:latin typeface="Tahoma" pitchFamily="34" charset="0"/>
              </a:rPr>
              <a:t>　　（希望通过体育来改变教育现状，振兴教育</a:t>
            </a:r>
            <a:r>
              <a:rPr lang="zh-CN" altLang="en-US" sz="3200">
                <a:solidFill>
                  <a:srgbClr val="0070C0"/>
                </a:solidFill>
                <a:latin typeface="Tahoma" pitchFamily="34" charset="0"/>
              </a:rPr>
              <a:t>。）</a:t>
            </a:r>
          </a:p>
        </p:txBody>
      </p:sp>
      <p:sp>
        <p:nvSpPr>
          <p:cNvPr id="21510" name="文本框 21509"/>
          <p:cNvSpPr txBox="1">
            <a:spLocks noChangeArrowheads="1"/>
          </p:cNvSpPr>
          <p:nvPr/>
        </p:nvSpPr>
        <p:spPr bwMode="auto">
          <a:xfrm>
            <a:off x="755650" y="2149475"/>
            <a:ext cx="7777163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宋体" charset="-122"/>
              </a:rPr>
              <a:t>      </a:t>
            </a:r>
            <a:r>
              <a:rPr lang="zh-CN" altLang="en-US" sz="2800" b="1">
                <a:latin typeface="宋体" charset="-122"/>
              </a:rPr>
              <a:t>为了改变“人类渴望进步，但又常常误入歧途。青少年往往为陈旧、复杂的教学方法，愚蠢和严厉相交替的说教以及拙劣肤浅的哲学所束缚而失去平衡”这一现状。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21509" grpId="0"/>
      <p:bldP spid="21509" grpId="1"/>
      <p:bldP spid="215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25601"/>
          <p:cNvSpPr txBox="1">
            <a:spLocks noChangeArrowheads="1"/>
          </p:cNvSpPr>
          <p:nvPr/>
        </p:nvSpPr>
        <p:spPr bwMode="auto">
          <a:xfrm>
            <a:off x="657225" y="831850"/>
            <a:ext cx="7467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8080"/>
                </a:solidFill>
                <a:latin typeface="宋体" charset="-122"/>
              </a:rPr>
              <a:t>３、顾拜旦以什么样的理念开创了奥林匹克新时代？</a:t>
            </a:r>
          </a:p>
        </p:txBody>
      </p:sp>
      <p:sp>
        <p:nvSpPr>
          <p:cNvPr id="34818" name="文本框 25606"/>
          <p:cNvSpPr txBox="1">
            <a:spLocks noChangeArrowheads="1"/>
          </p:cNvSpPr>
          <p:nvPr/>
        </p:nvSpPr>
        <p:spPr bwMode="auto">
          <a:xfrm>
            <a:off x="228600" y="4038600"/>
            <a:ext cx="8642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zh-CN" sz="2400">
              <a:latin typeface="Tahoma" pitchFamily="34" charset="0"/>
            </a:endParaRPr>
          </a:p>
        </p:txBody>
      </p:sp>
      <p:sp>
        <p:nvSpPr>
          <p:cNvPr id="25608" name="文本框 25607"/>
          <p:cNvSpPr txBox="1">
            <a:spLocks noChangeArrowheads="1"/>
          </p:cNvSpPr>
          <p:nvPr/>
        </p:nvSpPr>
        <p:spPr bwMode="auto">
          <a:xfrm>
            <a:off x="1054100" y="2262188"/>
            <a:ext cx="7508875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Tahoma" pitchFamily="34" charset="0"/>
              </a:rPr>
              <a:t>　　把盎格鲁撒克逊人的运动功利主义同古希腊留传下来的高尚、强烈的观念结合起来。</a:t>
            </a:r>
          </a:p>
        </p:txBody>
      </p:sp>
      <p:pic>
        <p:nvPicPr>
          <p:cNvPr id="34820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26100" y="4303713"/>
            <a:ext cx="3146425" cy="209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文本框 26625"/>
          <p:cNvSpPr txBox="1">
            <a:spLocks noChangeArrowheads="1"/>
          </p:cNvSpPr>
          <p:nvPr/>
        </p:nvSpPr>
        <p:spPr bwMode="auto">
          <a:xfrm>
            <a:off x="914400" y="698500"/>
            <a:ext cx="73152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8080"/>
                </a:solidFill>
                <a:latin typeface="宋体" charset="-122"/>
              </a:rPr>
              <a:t>４、顾拜旦倡导的奥林匹克精神的内涵是什么？</a:t>
            </a:r>
          </a:p>
        </p:txBody>
      </p:sp>
      <p:sp>
        <p:nvSpPr>
          <p:cNvPr id="378883" name="文本框 26630"/>
          <p:cNvSpPr txBox="1">
            <a:spLocks noChangeArrowheads="1"/>
          </p:cNvSpPr>
          <p:nvPr/>
        </p:nvSpPr>
        <p:spPr bwMode="auto">
          <a:xfrm>
            <a:off x="1962150" y="2144713"/>
            <a:ext cx="2519363" cy="63976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33CC"/>
                </a:solidFill>
                <a:latin typeface="Tahoma" pitchFamily="34" charset="0"/>
              </a:rPr>
              <a:t>大众参与</a:t>
            </a:r>
          </a:p>
        </p:txBody>
      </p:sp>
      <p:sp>
        <p:nvSpPr>
          <p:cNvPr id="378884" name="文本框 26631"/>
          <p:cNvSpPr txBox="1">
            <a:spLocks noChangeArrowheads="1"/>
          </p:cNvSpPr>
          <p:nvPr/>
        </p:nvSpPr>
        <p:spPr bwMode="auto">
          <a:xfrm>
            <a:off x="2703513" y="2978150"/>
            <a:ext cx="2519362" cy="63976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hlink"/>
                </a:solidFill>
                <a:latin typeface="Tahoma" pitchFamily="34" charset="0"/>
              </a:rPr>
              <a:t>促进和平</a:t>
            </a:r>
          </a:p>
        </p:txBody>
      </p:sp>
      <p:sp>
        <p:nvSpPr>
          <p:cNvPr id="378885" name="文本框 26632"/>
          <p:cNvSpPr txBox="1">
            <a:spLocks noChangeArrowheads="1"/>
          </p:cNvSpPr>
          <p:nvPr/>
        </p:nvSpPr>
        <p:spPr bwMode="auto">
          <a:xfrm>
            <a:off x="3544888" y="3856038"/>
            <a:ext cx="266382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Tahoma" pitchFamily="34" charset="0"/>
              </a:rPr>
              <a:t>促进公平</a:t>
            </a:r>
          </a:p>
        </p:txBody>
      </p:sp>
      <p:sp>
        <p:nvSpPr>
          <p:cNvPr id="378886" name="文本框 26633"/>
          <p:cNvSpPr txBox="1">
            <a:spLocks noChangeArrowheads="1"/>
          </p:cNvSpPr>
          <p:nvPr/>
        </p:nvSpPr>
        <p:spPr bwMode="auto">
          <a:xfrm>
            <a:off x="4557713" y="4781550"/>
            <a:ext cx="2665412" cy="64135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D60093"/>
                </a:solidFill>
                <a:latin typeface="Tahoma" pitchFamily="34" charset="0"/>
              </a:rPr>
              <a:t>促进教育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688" y="3856038"/>
            <a:ext cx="16192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78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78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378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83" grpId="0" bldLvl="0"/>
      <p:bldP spid="378884" grpId="0" bldLvl="0"/>
      <p:bldP spid="378885" grpId="0" bldLvl="0"/>
      <p:bldP spid="378886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625475"/>
            <a:ext cx="35909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7379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3238" y="3532188"/>
            <a:ext cx="364966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7380" name="图片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94225" y="625475"/>
            <a:ext cx="40274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7381" name="图片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79900" y="3371850"/>
            <a:ext cx="4484688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927350" y="5983288"/>
            <a:ext cx="3551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400" b="1">
                <a:latin typeface="宋体" charset="-122"/>
              </a:rPr>
              <a:t>2016里约奥运会精彩瞬间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7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7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73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7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7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7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73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57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7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7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73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57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8675" y="4175125"/>
            <a:ext cx="22669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矩形 32770"/>
          <p:cNvSpPr>
            <a:spLocks noChangeArrowheads="1"/>
          </p:cNvSpPr>
          <p:nvPr/>
        </p:nvSpPr>
        <p:spPr bwMode="auto">
          <a:xfrm>
            <a:off x="4479925" y="3048000"/>
            <a:ext cx="184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zh-CN" sz="44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32772" name="文本框 32771"/>
          <p:cNvSpPr txBox="1">
            <a:spLocks noChangeArrowheads="1"/>
          </p:cNvSpPr>
          <p:nvPr/>
        </p:nvSpPr>
        <p:spPr bwMode="auto">
          <a:xfrm>
            <a:off x="501650" y="2603500"/>
            <a:ext cx="814228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chemeClr val="hlink"/>
                </a:solidFill>
                <a:latin typeface="宋体" charset="-122"/>
              </a:rPr>
              <a:t>    </a:t>
            </a:r>
            <a:r>
              <a:rPr lang="zh-CN" altLang="en-US" sz="4000" b="1">
                <a:solidFill>
                  <a:schemeClr val="hlink"/>
                </a:solidFill>
                <a:latin typeface="宋体" charset="-122"/>
              </a:rPr>
              <a:t>演讲就是得体地运用声音、表情和手势。</a:t>
            </a:r>
          </a:p>
          <a:p>
            <a:r>
              <a:rPr lang="zh-CN" altLang="en-US" sz="4000" b="1">
                <a:solidFill>
                  <a:schemeClr val="hlink"/>
                </a:solidFill>
                <a:latin typeface="宋体" charset="-122"/>
              </a:rPr>
              <a:t> 　　</a:t>
            </a:r>
            <a:r>
              <a:rPr lang="en-US" altLang="zh-CN" sz="4000" b="1">
                <a:solidFill>
                  <a:schemeClr val="hlink"/>
                </a:solidFill>
                <a:latin typeface="宋体" charset="-122"/>
              </a:rPr>
              <a:t>——</a:t>
            </a:r>
            <a:r>
              <a:rPr lang="zh-CN" altLang="en-US" sz="4000" b="1">
                <a:latin typeface="宋体" charset="-122"/>
              </a:rPr>
              <a:t>古罗马雄辩家西塞罗</a:t>
            </a:r>
          </a:p>
        </p:txBody>
      </p:sp>
      <p:sp>
        <p:nvSpPr>
          <p:cNvPr id="32774" name="文本框 32773"/>
          <p:cNvSpPr txBox="1">
            <a:spLocks noChangeArrowheads="1"/>
          </p:cNvSpPr>
          <p:nvPr/>
        </p:nvSpPr>
        <p:spPr bwMode="auto">
          <a:xfrm>
            <a:off x="958850" y="1649413"/>
            <a:ext cx="70881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33CC"/>
                </a:solidFill>
                <a:latin typeface="宋体" charset="-122"/>
              </a:rPr>
              <a:t>如何讲</a:t>
            </a:r>
            <a:r>
              <a:rPr lang="en-US" altLang="zh-CN" sz="3200" b="1">
                <a:solidFill>
                  <a:srgbClr val="0033CC"/>
                </a:solidFill>
                <a:latin typeface="宋体" charset="-122"/>
              </a:rPr>
              <a:t>:</a:t>
            </a:r>
            <a:r>
              <a:rPr lang="en-US" altLang="zh-CN" sz="3200" b="1">
                <a:solidFill>
                  <a:srgbClr val="000066"/>
                </a:solidFill>
                <a:latin typeface="宋体" charset="-122"/>
              </a:rPr>
              <a:t>    </a:t>
            </a:r>
            <a:r>
              <a:rPr lang="zh-CN" altLang="en-US" sz="4400" b="1">
                <a:solidFill>
                  <a:srgbClr val="FF3300"/>
                </a:solidFill>
                <a:latin typeface="宋体" charset="-122"/>
              </a:rPr>
              <a:t>讲</a:t>
            </a:r>
            <a:r>
              <a:rPr lang="zh-CN" altLang="en-US" sz="3200" b="1">
                <a:solidFill>
                  <a:srgbClr val="0033CC"/>
                </a:solidFill>
                <a:latin typeface="宋体" charset="-122"/>
              </a:rPr>
              <a:t>（主）</a:t>
            </a:r>
            <a:r>
              <a:rPr lang="zh-CN" altLang="en-US" sz="3200" b="1">
                <a:solidFill>
                  <a:schemeClr val="tx2"/>
                </a:solidFill>
                <a:latin typeface="宋体" charset="-122"/>
              </a:rPr>
              <a:t>、</a:t>
            </a:r>
            <a:r>
              <a:rPr lang="zh-CN" altLang="en-US" sz="4400" b="1">
                <a:solidFill>
                  <a:schemeClr val="hlink"/>
                </a:solidFill>
                <a:latin typeface="宋体" charset="-122"/>
              </a:rPr>
              <a:t>演</a:t>
            </a:r>
            <a:r>
              <a:rPr lang="zh-CN" altLang="en-US" sz="3200" b="1">
                <a:solidFill>
                  <a:srgbClr val="0033CC"/>
                </a:solidFill>
                <a:latin typeface="宋体" charset="-122"/>
              </a:rPr>
              <a:t>（辅）</a:t>
            </a:r>
          </a:p>
        </p:txBody>
      </p:sp>
      <p:sp>
        <p:nvSpPr>
          <p:cNvPr id="38917" name="文本框 1"/>
          <p:cNvSpPr txBox="1">
            <a:spLocks noChangeArrowheads="1"/>
          </p:cNvSpPr>
          <p:nvPr/>
        </p:nvSpPr>
        <p:spPr bwMode="auto">
          <a:xfrm>
            <a:off x="231775" y="681038"/>
            <a:ext cx="20193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8080"/>
                </a:solidFill>
                <a:latin typeface="Times New Roman" pitchFamily="18" charset="0"/>
              </a:rPr>
              <a:t>阅读运用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7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文本框 53251"/>
          <p:cNvSpPr txBox="1">
            <a:spLocks noChangeArrowheads="1"/>
          </p:cNvSpPr>
          <p:nvPr/>
        </p:nvSpPr>
        <p:spPr bwMode="auto">
          <a:xfrm>
            <a:off x="1258888" y="908050"/>
            <a:ext cx="4176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400">
              <a:latin typeface="Tahoma" pitchFamily="34" charset="0"/>
            </a:endParaRPr>
          </a:p>
        </p:txBody>
      </p:sp>
      <p:sp>
        <p:nvSpPr>
          <p:cNvPr id="40962" name="文本框 53252"/>
          <p:cNvSpPr txBox="1">
            <a:spLocks noChangeArrowheads="1"/>
          </p:cNvSpPr>
          <p:nvPr/>
        </p:nvSpPr>
        <p:spPr bwMode="auto">
          <a:xfrm>
            <a:off x="228600" y="908050"/>
            <a:ext cx="424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8080"/>
                </a:solidFill>
                <a:latin typeface="宋体" charset="-122"/>
              </a:rPr>
              <a:t>演讲小知识：</a:t>
            </a:r>
          </a:p>
        </p:txBody>
      </p:sp>
      <p:sp>
        <p:nvSpPr>
          <p:cNvPr id="40963" name="文本框 53253"/>
          <p:cNvSpPr txBox="1">
            <a:spLocks noChangeArrowheads="1"/>
          </p:cNvSpPr>
          <p:nvPr/>
        </p:nvSpPr>
        <p:spPr bwMode="auto">
          <a:xfrm>
            <a:off x="498475" y="2032000"/>
            <a:ext cx="3502025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hlink"/>
                </a:solidFill>
                <a:latin typeface="宋体" charset="-122"/>
              </a:rPr>
              <a:t>讲</a:t>
            </a:r>
            <a:r>
              <a:rPr lang="zh-CN" altLang="en-US" sz="3200" b="1">
                <a:solidFill>
                  <a:srgbClr val="0070C0"/>
                </a:solidFill>
                <a:latin typeface="宋体" charset="-122"/>
              </a:rPr>
              <a:t>（主）：语气、语调、语速、重音、停顿</a:t>
            </a:r>
            <a:r>
              <a:rPr lang="en-US" altLang="zh-CN" sz="3200" b="1">
                <a:solidFill>
                  <a:srgbClr val="0070C0"/>
                </a:solidFill>
                <a:latin typeface="宋体" charset="-122"/>
              </a:rPr>
              <a:t>……</a:t>
            </a: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hlink"/>
                </a:solidFill>
                <a:latin typeface="宋体" charset="-122"/>
              </a:rPr>
              <a:t>演</a:t>
            </a:r>
            <a:r>
              <a:rPr lang="zh-CN" altLang="en-US" sz="3200" b="1">
                <a:solidFill>
                  <a:srgbClr val="0070C0"/>
                </a:solidFill>
                <a:latin typeface="宋体" charset="-122"/>
              </a:rPr>
              <a:t>（辅）：手势、表情、视线、身姿</a:t>
            </a:r>
            <a:r>
              <a:rPr lang="en-US" altLang="zh-CN" sz="3200" b="1">
                <a:solidFill>
                  <a:srgbClr val="0070C0"/>
                </a:solidFill>
                <a:latin typeface="宋体" charset="-122"/>
              </a:rPr>
              <a:t>……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1363" y="1609725"/>
            <a:ext cx="3878262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标题 75777"/>
          <p:cNvSpPr>
            <a:spLocks noGrp="1"/>
          </p:cNvSpPr>
          <p:nvPr>
            <p:ph type="title" idx="4294967295"/>
          </p:nvPr>
        </p:nvSpPr>
        <p:spPr>
          <a:xfrm>
            <a:off x="1524000" y="647700"/>
            <a:ext cx="6659563" cy="1143000"/>
          </a:xfrm>
        </p:spPr>
        <p:txBody>
          <a:bodyPr/>
          <a:lstStyle/>
          <a:p>
            <a:r>
              <a:rPr lang="en-US" altLang="zh-CN" sz="42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2008</a:t>
            </a:r>
            <a:r>
              <a:rPr lang="zh-CN" altLang="en-US" sz="42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年北京奥运会徽</a:t>
            </a:r>
          </a:p>
        </p:txBody>
      </p:sp>
      <p:sp>
        <p:nvSpPr>
          <p:cNvPr id="43010" name="文本占位符 75778"/>
          <p:cNvSpPr>
            <a:spLocks noGrp="1"/>
          </p:cNvSpPr>
          <p:nvPr>
            <p:ph type="body" sz="half" idx="4294967295"/>
          </p:nvPr>
        </p:nvSpPr>
        <p:spPr>
          <a:xfrm>
            <a:off x="250825" y="1412875"/>
            <a:ext cx="5545138" cy="4895850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altLang="zh-CN" sz="2600" b="1" smtClean="0">
                <a:solidFill>
                  <a:schemeClr val="bg2"/>
                </a:solidFill>
                <a:latin typeface="宋体" charset="-122"/>
                <a:ea typeface="宋体" charset="-122"/>
              </a:rPr>
              <a:t>2003</a:t>
            </a:r>
            <a:r>
              <a:rPr lang="zh-CN" altLang="en-US" sz="2600" b="1" smtClean="0">
                <a:solidFill>
                  <a:schemeClr val="bg2"/>
                </a:solidFill>
                <a:latin typeface="宋体" charset="-122"/>
                <a:ea typeface="宋体" charset="-122"/>
              </a:rPr>
              <a:t>年</a:t>
            </a:r>
            <a:r>
              <a:rPr lang="en-US" altLang="zh-CN" sz="2600" b="1" smtClean="0">
                <a:solidFill>
                  <a:schemeClr val="bg2"/>
                </a:solidFill>
                <a:latin typeface="宋体" charset="-122"/>
                <a:ea typeface="宋体" charset="-122"/>
              </a:rPr>
              <a:t>8</a:t>
            </a:r>
            <a:r>
              <a:rPr lang="zh-CN" altLang="en-US" sz="2600" b="1" smtClean="0">
                <a:solidFill>
                  <a:schemeClr val="bg2"/>
                </a:solidFill>
                <a:latin typeface="宋体" charset="-122"/>
                <a:ea typeface="宋体" charset="-122"/>
              </a:rPr>
              <a:t>月</a:t>
            </a:r>
            <a:r>
              <a:rPr lang="en-US" altLang="zh-CN" sz="2600" b="1" smtClean="0">
                <a:solidFill>
                  <a:schemeClr val="bg2"/>
                </a:solidFill>
                <a:latin typeface="宋体" charset="-122"/>
                <a:ea typeface="宋体" charset="-122"/>
              </a:rPr>
              <a:t>3</a:t>
            </a:r>
            <a:r>
              <a:rPr lang="zh-CN" altLang="en-US" sz="2600" b="1" smtClean="0">
                <a:solidFill>
                  <a:schemeClr val="bg2"/>
                </a:solidFill>
                <a:latin typeface="宋体" charset="-122"/>
                <a:ea typeface="宋体" charset="-122"/>
              </a:rPr>
              <a:t>日，北京</a:t>
            </a:r>
            <a:r>
              <a:rPr lang="en-US" altLang="zh-CN" sz="2600" b="1" smtClean="0">
                <a:solidFill>
                  <a:schemeClr val="bg2"/>
                </a:solidFill>
                <a:latin typeface="宋体" charset="-122"/>
                <a:ea typeface="宋体" charset="-122"/>
              </a:rPr>
              <a:t>2008</a:t>
            </a:r>
            <a:r>
              <a:rPr lang="zh-CN" altLang="en-US" sz="2600" b="1" smtClean="0">
                <a:solidFill>
                  <a:schemeClr val="bg2"/>
                </a:solidFill>
                <a:latin typeface="宋体" charset="-122"/>
                <a:ea typeface="宋体" charset="-122"/>
              </a:rPr>
              <a:t>年奥林匹克运动会会徽“中国印</a:t>
            </a:r>
            <a:r>
              <a:rPr lang="en-US" altLang="zh-CN" sz="2600" b="1" smtClean="0">
                <a:solidFill>
                  <a:schemeClr val="bg2"/>
                </a:solidFill>
                <a:latin typeface="宋体" charset="-122"/>
                <a:ea typeface="宋体" charset="-122"/>
              </a:rPr>
              <a:t>·</a:t>
            </a:r>
            <a:r>
              <a:rPr lang="zh-CN" altLang="en-US" sz="2600" b="1" smtClean="0">
                <a:solidFill>
                  <a:schemeClr val="bg2"/>
                </a:solidFill>
                <a:latin typeface="宋体" charset="-122"/>
                <a:ea typeface="宋体" charset="-122"/>
              </a:rPr>
              <a:t>舞动的北京”在北京天坛向全球正式发布。会徽以中国传统文化印章为载体，主体为大红底色的白色“</a:t>
            </a:r>
            <a:r>
              <a:rPr lang="zh-CN" altLang="en-US" sz="2600" b="1" smtClean="0">
                <a:solidFill>
                  <a:schemeClr val="hlink"/>
                </a:solidFill>
                <a:latin typeface="宋体" charset="-122"/>
                <a:ea typeface="宋体" charset="-122"/>
              </a:rPr>
              <a:t>京</a:t>
            </a:r>
            <a:r>
              <a:rPr lang="zh-CN" altLang="en-US" sz="2600" b="1" smtClean="0">
                <a:solidFill>
                  <a:schemeClr val="bg2"/>
                </a:solidFill>
                <a:latin typeface="宋体" charset="-122"/>
                <a:ea typeface="宋体" charset="-122"/>
              </a:rPr>
              <a:t>”字图形，变化为一个向前奔跑，迎接胜利的</a:t>
            </a:r>
            <a:r>
              <a:rPr lang="zh-CN" altLang="en-US" sz="2600" b="1" smtClean="0">
                <a:solidFill>
                  <a:srgbClr val="D60093"/>
                </a:solidFill>
                <a:latin typeface="宋体" charset="-122"/>
                <a:ea typeface="宋体" charset="-122"/>
              </a:rPr>
              <a:t>运动人形</a:t>
            </a:r>
            <a:r>
              <a:rPr lang="zh-CN" altLang="en-US" sz="2600" b="1" smtClean="0">
                <a:solidFill>
                  <a:schemeClr val="bg2"/>
                </a:solidFill>
                <a:latin typeface="宋体" charset="-122"/>
                <a:ea typeface="宋体" charset="-122"/>
              </a:rPr>
              <a:t>。印章由</a:t>
            </a:r>
            <a:r>
              <a:rPr lang="zh-CN" altLang="en-US" sz="2600" b="1" smtClean="0">
                <a:solidFill>
                  <a:srgbClr val="D60093"/>
                </a:solidFill>
                <a:latin typeface="宋体" charset="-122"/>
                <a:ea typeface="宋体" charset="-122"/>
              </a:rPr>
              <a:t>和田玉</a:t>
            </a:r>
            <a:r>
              <a:rPr lang="zh-CN" altLang="en-US" sz="2600" b="1" smtClean="0">
                <a:solidFill>
                  <a:schemeClr val="bg2"/>
                </a:solidFill>
                <a:latin typeface="宋体" charset="-122"/>
                <a:ea typeface="宋体" charset="-122"/>
              </a:rPr>
              <a:t>精雕而成，第一张正式的会徽在中国宣纸上印出，将中华璀璨文化与奥运有机的结合起来。在今后的几年中，“京”字将成为世界上最广为人知的汉字。</a:t>
            </a:r>
          </a:p>
        </p:txBody>
      </p:sp>
      <p:pic>
        <p:nvPicPr>
          <p:cNvPr id="43011" name="联机映像占位符 75779" descr="u=832424002,3679750510&amp;gp=1">
            <a:hlinkClick r:id="" action="ppaction://hlinkshowjump?jump=firstslide"/>
          </p:cNvPr>
          <p:cNvPicPr>
            <a:picLocks noGrp="1" noChangeAspect="1"/>
          </p:cNvPicPr>
          <p:nvPr>
            <p:ph type="clipArt" sz="half" idx="4294967295"/>
          </p:nvPr>
        </p:nvPicPr>
        <p:blipFill>
          <a:blip r:embed="rId2">
            <a:clrChange>
              <a:clrFrom>
                <a:srgbClr val="FAFFFF"/>
              </a:clrFrom>
              <a:clrTo>
                <a:srgbClr val="FA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080000" y="1600200"/>
            <a:ext cx="3168650" cy="4530725"/>
          </a:xfrm>
        </p:spPr>
      </p:pic>
    </p:spTree>
  </p:cSld>
  <p:clrMapOvr>
    <a:masterClrMapping/>
  </p:clrMapOvr>
  <p:transition>
    <p:blinds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图片 73729" descr="tywy-xuhaife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771525"/>
            <a:ext cx="3048000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图片 73730" descr="u=458908133,2648126192&amp;gp=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838200"/>
            <a:ext cx="3657600" cy="376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图片 73731" descr="u=3948144266,3326017798&amp;gp=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69050" y="3759200"/>
            <a:ext cx="17589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矩形 73733"/>
          <p:cNvSpPr>
            <a:spLocks noChangeArrowheads="1" noChangeShapeType="1" noTextEdit="1"/>
          </p:cNvSpPr>
          <p:nvPr/>
        </p:nvSpPr>
        <p:spPr bwMode="auto">
          <a:xfrm>
            <a:off x="828675" y="4292600"/>
            <a:ext cx="3200400" cy="12192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zh-CN" alt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宋体"/>
                <a:ea typeface="宋体"/>
              </a:rPr>
              <a:t>中国奥运第一金</a:t>
            </a:r>
          </a:p>
        </p:txBody>
      </p:sp>
      <p:sp>
        <p:nvSpPr>
          <p:cNvPr id="44037" name="文本框 73734"/>
          <p:cNvSpPr txBox="1">
            <a:spLocks noChangeArrowheads="1"/>
          </p:cNvSpPr>
          <p:nvPr/>
        </p:nvSpPr>
        <p:spPr bwMode="auto">
          <a:xfrm>
            <a:off x="1490663" y="5526088"/>
            <a:ext cx="3429000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C00000"/>
                </a:solidFill>
                <a:latin typeface="Times New Roman" pitchFamily="18" charset="0"/>
              </a:rPr>
              <a:t>纪念牌</a:t>
            </a:r>
          </a:p>
        </p:txBody>
      </p:sp>
      <p:pic>
        <p:nvPicPr>
          <p:cNvPr id="44038" name="矩形 7373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32325" y="1676400"/>
            <a:ext cx="841375" cy="426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图片 43009" descr="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88" y="604838"/>
            <a:ext cx="3490912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文本框 43011"/>
          <p:cNvSpPr txBox="1">
            <a:spLocks noChangeArrowheads="1"/>
          </p:cNvSpPr>
          <p:nvPr/>
        </p:nvSpPr>
        <p:spPr bwMode="auto">
          <a:xfrm>
            <a:off x="361950" y="4886325"/>
            <a:ext cx="26606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000" b="1">
                <a:latin typeface="宋体" charset="-122"/>
              </a:rPr>
              <a:t>    </a:t>
            </a:r>
            <a:r>
              <a:rPr lang="zh-CN" altLang="en-US" sz="2000" b="1">
                <a:latin typeface="宋体" charset="-122"/>
              </a:rPr>
              <a:t>高难度技术动作失败，张丹落地时重重地摔在冰面上</a:t>
            </a:r>
            <a:r>
              <a:rPr lang="en-US" altLang="zh-CN" sz="2000" b="1">
                <a:latin typeface="宋体" charset="-122"/>
              </a:rPr>
              <a:t>,</a:t>
            </a:r>
            <a:r>
              <a:rPr lang="zh-CN" altLang="en-US" sz="2000" b="1">
                <a:latin typeface="宋体" charset="-122"/>
              </a:rPr>
              <a:t>左膝盖受伤 。</a:t>
            </a:r>
          </a:p>
        </p:txBody>
      </p:sp>
      <p:pic>
        <p:nvPicPr>
          <p:cNvPr id="47107" name="内容占位符 47106" descr="3"/>
          <p:cNvPicPr>
            <a:picLocks noGrp="1" noChangeAspect="1"/>
          </p:cNvPicPr>
          <p:nvPr>
            <p:ph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3543300" y="604838"/>
            <a:ext cx="5238750" cy="3362325"/>
          </a:xfrm>
        </p:spPr>
      </p:pic>
      <p:sp>
        <p:nvSpPr>
          <p:cNvPr id="47109" name="文本框 47108"/>
          <p:cNvSpPr txBox="1">
            <a:spLocks noChangeArrowheads="1"/>
          </p:cNvSpPr>
          <p:nvPr/>
        </p:nvSpPr>
        <p:spPr bwMode="auto">
          <a:xfrm>
            <a:off x="3702050" y="4351338"/>
            <a:ext cx="5080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宋体" charset="-122"/>
              </a:rPr>
              <a:t>　　几分钟后，二人重返赛场，重新完成了一系列的高难度动作。</a:t>
            </a:r>
          </a:p>
          <a:p>
            <a:r>
              <a:rPr lang="zh-CN" altLang="en-US" sz="2400" b="1">
                <a:latin typeface="宋体" charset="-122"/>
              </a:rPr>
              <a:t>　　两人的每一次滑行和动作都打动了在场的观众，观众们对他们报以热烈的掌声和欢呼声。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图片 98305" descr="刘翔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636588"/>
            <a:ext cx="7062788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文本框 98306"/>
          <p:cNvSpPr txBox="1">
            <a:spLocks noChangeArrowheads="1"/>
          </p:cNvSpPr>
          <p:nvPr/>
        </p:nvSpPr>
        <p:spPr bwMode="auto">
          <a:xfrm>
            <a:off x="7405688" y="1179513"/>
            <a:ext cx="1098550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b="1"/>
              <a:t>跨      越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图片 100353" descr="女排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8" y="573088"/>
            <a:ext cx="7437437" cy="5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0" name="文本框 100354"/>
          <p:cNvSpPr txBox="1">
            <a:spLocks noChangeArrowheads="1"/>
          </p:cNvSpPr>
          <p:nvPr/>
        </p:nvSpPr>
        <p:spPr bwMode="auto">
          <a:xfrm>
            <a:off x="7577138" y="1412875"/>
            <a:ext cx="109855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FF0000"/>
                </a:solidFill>
              </a:rPr>
              <a:t>拼      搏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图片 118785" descr="olym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375" y="542925"/>
            <a:ext cx="4657725" cy="58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4" name="图片 118786" descr="2006122517480035781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573088"/>
            <a:ext cx="4406900" cy="582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0" name="图片 92169" descr="奥运场馆效果图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" y="654050"/>
            <a:ext cx="8305800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2" name="文本框 107521"/>
          <p:cNvSpPr txBox="1">
            <a:spLocks noChangeArrowheads="1"/>
          </p:cNvSpPr>
          <p:nvPr/>
        </p:nvSpPr>
        <p:spPr bwMode="auto">
          <a:xfrm>
            <a:off x="1035050" y="962025"/>
            <a:ext cx="7272338" cy="606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bg1"/>
                </a:solidFill>
              </a:rPr>
              <a:t>多少次挥汗如雨</a:t>
            </a:r>
            <a:br>
              <a:rPr lang="zh-CN" altLang="en-US" sz="2800" b="1">
                <a:solidFill>
                  <a:schemeClr val="bg1"/>
                </a:solidFill>
              </a:rPr>
            </a:br>
            <a:r>
              <a:rPr lang="zh-CN" altLang="en-US" sz="2800" b="1">
                <a:solidFill>
                  <a:schemeClr val="bg1"/>
                </a:solidFill>
              </a:rPr>
              <a:t>伤痛曾填满记忆</a:t>
            </a:r>
            <a:br>
              <a:rPr lang="zh-CN" altLang="en-US" sz="2800" b="1">
                <a:solidFill>
                  <a:schemeClr val="bg1"/>
                </a:solidFill>
              </a:rPr>
            </a:br>
            <a:r>
              <a:rPr lang="zh-CN" altLang="en-US" sz="2800" b="1">
                <a:solidFill>
                  <a:schemeClr val="bg1"/>
                </a:solidFill>
              </a:rPr>
              <a:t>只因为始终相信</a:t>
            </a:r>
            <a:br>
              <a:rPr lang="zh-CN" altLang="en-US" sz="2800" b="1">
                <a:solidFill>
                  <a:schemeClr val="bg1"/>
                </a:solidFill>
              </a:rPr>
            </a:br>
            <a:r>
              <a:rPr lang="zh-CN" altLang="en-US" sz="2800" b="1">
                <a:solidFill>
                  <a:schemeClr val="bg1"/>
                </a:solidFill>
              </a:rPr>
              <a:t>去拼搏才能胜利</a:t>
            </a:r>
            <a:br>
              <a:rPr lang="zh-CN" altLang="en-US" sz="2800" b="1">
                <a:solidFill>
                  <a:schemeClr val="bg1"/>
                </a:solidFill>
              </a:rPr>
            </a:br>
            <a:r>
              <a:rPr lang="zh-CN" altLang="en-US" sz="2800" b="1">
                <a:solidFill>
                  <a:schemeClr val="bg1"/>
                </a:solidFill>
              </a:rPr>
              <a:t>总是在鼓舞自己</a:t>
            </a:r>
            <a:br>
              <a:rPr lang="zh-CN" altLang="en-US" sz="2800" b="1">
                <a:solidFill>
                  <a:schemeClr val="bg1"/>
                </a:solidFill>
              </a:rPr>
            </a:br>
            <a:r>
              <a:rPr lang="zh-CN" altLang="en-US" sz="2800" b="1">
                <a:solidFill>
                  <a:schemeClr val="bg1"/>
                </a:solidFill>
              </a:rPr>
              <a:t>要成功就得努力</a:t>
            </a:r>
            <a:br>
              <a:rPr lang="zh-CN" altLang="en-US" sz="2800" b="1">
                <a:solidFill>
                  <a:schemeClr val="bg1"/>
                </a:solidFill>
              </a:rPr>
            </a:br>
            <a:r>
              <a:rPr lang="zh-CN" altLang="en-US" sz="2800" b="1">
                <a:solidFill>
                  <a:schemeClr val="bg1"/>
                </a:solidFill>
              </a:rPr>
              <a:t>热血在赛场沸腾</a:t>
            </a:r>
            <a:br>
              <a:rPr lang="zh-CN" altLang="en-US" sz="2800" b="1">
                <a:solidFill>
                  <a:schemeClr val="bg1"/>
                </a:solidFill>
              </a:rPr>
            </a:br>
            <a:r>
              <a:rPr lang="zh-CN" altLang="en-US" sz="2800" b="1">
                <a:solidFill>
                  <a:schemeClr val="bg1"/>
                </a:solidFill>
              </a:rPr>
              <a:t>巨人在东方升起</a:t>
            </a:r>
            <a:br>
              <a:rPr lang="zh-CN" altLang="en-US" sz="2800" b="1">
                <a:solidFill>
                  <a:schemeClr val="bg1"/>
                </a:solidFill>
              </a:rPr>
            </a:br>
            <a:r>
              <a:rPr lang="zh-CN" altLang="en-US" sz="2800" b="1">
                <a:solidFill>
                  <a:schemeClr val="bg1"/>
                </a:solidFill>
              </a:rPr>
              <a:t>相信自己</a:t>
            </a:r>
            <a:br>
              <a:rPr lang="zh-CN" altLang="en-US" sz="2800" b="1">
                <a:solidFill>
                  <a:schemeClr val="bg1"/>
                </a:solidFill>
              </a:rPr>
            </a:br>
            <a:r>
              <a:rPr lang="zh-CN" altLang="en-US" sz="2800" b="1">
                <a:solidFill>
                  <a:schemeClr val="bg1"/>
                </a:solidFill>
              </a:rPr>
              <a:t>你将赢得胜利创造奇迹</a:t>
            </a:r>
            <a:br>
              <a:rPr lang="zh-CN" altLang="en-US" sz="2800" b="1">
                <a:solidFill>
                  <a:schemeClr val="bg1"/>
                </a:solidFill>
              </a:rPr>
            </a:br>
            <a:r>
              <a:rPr lang="zh-CN" altLang="en-US" sz="2800" b="1">
                <a:solidFill>
                  <a:schemeClr val="bg1"/>
                </a:solidFill>
              </a:rPr>
              <a:t>相信自己</a:t>
            </a:r>
            <a:br>
              <a:rPr lang="zh-CN" altLang="en-US" sz="2800" b="1">
                <a:solidFill>
                  <a:schemeClr val="bg1"/>
                </a:solidFill>
              </a:rPr>
            </a:br>
            <a:r>
              <a:rPr lang="zh-CN" altLang="en-US" sz="2800" b="1">
                <a:solidFill>
                  <a:schemeClr val="bg1"/>
                </a:solidFill>
              </a:rPr>
              <a:t>梦想在你手中这是你的天地</a:t>
            </a:r>
            <a:br>
              <a:rPr lang="zh-CN" altLang="en-US" sz="2800" b="1">
                <a:solidFill>
                  <a:schemeClr val="bg1"/>
                </a:solidFill>
              </a:rPr>
            </a:br>
            <a:r>
              <a:rPr lang="zh-CN" altLang="en-US" sz="2800" b="1">
                <a:solidFill>
                  <a:schemeClr val="bg1"/>
                </a:solidFill>
              </a:rPr>
              <a:t/>
            </a:r>
            <a:br>
              <a:rPr lang="zh-CN" altLang="en-US" sz="2800" b="1">
                <a:solidFill>
                  <a:schemeClr val="bg1"/>
                </a:solidFill>
              </a:rPr>
            </a:br>
            <a:endParaRPr lang="zh-CN" altLang="en-US" sz="2800" b="1">
              <a:solidFill>
                <a:schemeClr val="bg1"/>
              </a:solidFill>
            </a:endParaRPr>
          </a:p>
        </p:txBody>
      </p:sp>
      <p:sp>
        <p:nvSpPr>
          <p:cNvPr id="107524" name="文本框 107523"/>
          <p:cNvSpPr txBox="1">
            <a:spLocks noChangeArrowheads="1"/>
          </p:cNvSpPr>
          <p:nvPr/>
        </p:nvSpPr>
        <p:spPr bwMode="auto">
          <a:xfrm>
            <a:off x="6865938" y="1682750"/>
            <a:ext cx="792162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sz="4000" b="1">
                <a:solidFill>
                  <a:srgbClr val="C00000"/>
                </a:solidFill>
                <a:latin typeface="宋体" charset="-122"/>
              </a:rPr>
              <a:t>相信自己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7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7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07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107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500"/>
                                        <p:tgtEl>
                                          <p:spTgt spid="921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1" name="图片 92170" descr="奥运场馆效果图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96913"/>
            <a:ext cx="8305800" cy="573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标题 121857"/>
          <p:cNvSpPr>
            <a:spLocks noGrp="1"/>
          </p:cNvSpPr>
          <p:nvPr>
            <p:ph type="title" idx="4294967295"/>
          </p:nvPr>
        </p:nvSpPr>
        <p:spPr>
          <a:xfrm>
            <a:off x="577850" y="850900"/>
            <a:ext cx="8518525" cy="2047875"/>
          </a:xfrm>
        </p:spPr>
        <p:txBody>
          <a:bodyPr/>
          <a:lstStyle/>
          <a:p>
            <a:r>
              <a:rPr lang="en-US" altLang="zh-CN" sz="4000" b="1" smtClean="0">
                <a:ea typeface="宋体" charset="-122"/>
              </a:rPr>
              <a:t>               </a:t>
            </a:r>
            <a:r>
              <a:rPr lang="zh-CN" altLang="en-US" sz="4000" b="1" smtClean="0">
                <a:solidFill>
                  <a:srgbClr val="FFFF00"/>
                </a:solidFill>
                <a:ea typeface="宋体" charset="-122"/>
              </a:rPr>
              <a:t>演讲、倾听</a:t>
            </a:r>
            <a:r>
              <a:rPr lang="zh-CN" altLang="en-US" sz="4000" b="1" smtClean="0">
                <a:ea typeface="宋体" charset="-122"/>
              </a:rPr>
              <a:t/>
            </a:r>
            <a:br>
              <a:rPr lang="zh-CN" altLang="en-US" sz="4000" b="1" smtClean="0">
                <a:ea typeface="宋体" charset="-122"/>
              </a:rPr>
            </a:br>
            <a:r>
              <a:rPr lang="zh-CN" altLang="en-US" sz="4000" b="1" smtClean="0">
                <a:solidFill>
                  <a:srgbClr val="FF3300"/>
                </a:solidFill>
                <a:ea typeface="宋体" charset="-122"/>
              </a:rPr>
              <a:t>马雅可夫斯基说：</a:t>
            </a:r>
          </a:p>
        </p:txBody>
      </p:sp>
      <p:sp>
        <p:nvSpPr>
          <p:cNvPr id="52227" name="文本占位符 121858"/>
          <p:cNvSpPr>
            <a:spLocks noGrp="1"/>
          </p:cNvSpPr>
          <p:nvPr>
            <p:ph type="body" idx="4294967295"/>
          </p:nvPr>
        </p:nvSpPr>
        <p:spPr>
          <a:xfrm>
            <a:off x="238125" y="2581275"/>
            <a:ext cx="8540750" cy="4498975"/>
          </a:xfrm>
        </p:spPr>
        <p:txBody>
          <a:bodyPr/>
          <a:lstStyle/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zh-CN" smtClean="0">
                <a:solidFill>
                  <a:schemeClr val="bg1"/>
                </a:solidFill>
                <a:latin typeface="宋体" charset="-122"/>
                <a:ea typeface="宋体" charset="-122"/>
              </a:rPr>
              <a:t>      </a:t>
            </a:r>
            <a:r>
              <a:rPr lang="zh-CN" altLang="en-US" b="1" smtClean="0">
                <a:solidFill>
                  <a:schemeClr val="bg1"/>
                </a:solidFill>
                <a:latin typeface="宋体" charset="-122"/>
                <a:ea typeface="宋体" charset="-122"/>
              </a:rPr>
              <a:t>语言是人的力量的统帅。我们说眼睛是心灵的窗戶，而舌头则是心灵的大门。好的演讲如同布谷报春，又似战鼓催征。能点燃亿万青年的心灵之火，使迷惘者得以清醒，沉沦者为之振作，徘徊者更加坚定，观望者毅然奋起，先进者策马飞奔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21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02" name="图片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050925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0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7250" y="1050925"/>
            <a:ext cx="36845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04" name="图片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3336925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05" name="图片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67250" y="3336925"/>
            <a:ext cx="36845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862263" y="5822950"/>
            <a:ext cx="3248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宋体" charset="-122"/>
              </a:rPr>
              <a:t>2008</a:t>
            </a:r>
            <a:r>
              <a:rPr lang="zh-CN" altLang="en-US" sz="2000" b="1">
                <a:latin typeface="宋体" charset="-122"/>
              </a:rPr>
              <a:t>年北京奥运会精彩瞬间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文本框 96257"/>
          <p:cNvSpPr txBox="1"/>
          <p:nvPr/>
        </p:nvSpPr>
        <p:spPr>
          <a:xfrm>
            <a:off x="1892300" y="1058863"/>
            <a:ext cx="5183188" cy="639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明确目标 </a:t>
            </a:r>
          </a:p>
        </p:txBody>
      </p:sp>
      <p:sp>
        <p:nvSpPr>
          <p:cNvPr id="96259" name="文本框 96258"/>
          <p:cNvSpPr txBox="1">
            <a:spLocks noChangeArrowheads="1"/>
          </p:cNvSpPr>
          <p:nvPr/>
        </p:nvSpPr>
        <p:spPr bwMode="auto">
          <a:xfrm>
            <a:off x="930275" y="2211388"/>
            <a:ext cx="7502525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>
                <a:latin typeface="宋体" charset="-122"/>
              </a:rPr>
              <a:t>1</a:t>
            </a:r>
            <a:r>
              <a:rPr lang="zh-CN" altLang="en-US" sz="2800" b="1">
                <a:latin typeface="宋体" charset="-122"/>
              </a:rPr>
              <a:t>、学会“善于倾听”，筛选提取文中信息。 </a:t>
            </a:r>
          </a:p>
          <a:p>
            <a:pPr>
              <a:lnSpc>
                <a:spcPct val="120000"/>
              </a:lnSpc>
            </a:pPr>
            <a:r>
              <a:rPr lang="en-US" altLang="zh-CN" sz="2800" b="1">
                <a:latin typeface="宋体" charset="-122"/>
              </a:rPr>
              <a:t>2</a:t>
            </a:r>
            <a:r>
              <a:rPr lang="zh-CN" altLang="en-US" sz="2800" b="1">
                <a:latin typeface="宋体" charset="-122"/>
              </a:rPr>
              <a:t>、通过对文本的解读，理解“奥林匹克精神”的内涵及其时代意义。</a:t>
            </a:r>
          </a:p>
          <a:p>
            <a:pPr>
              <a:lnSpc>
                <a:spcPct val="120000"/>
              </a:lnSpc>
            </a:pPr>
            <a:r>
              <a:rPr lang="en-US" altLang="zh-CN" sz="2800" b="1">
                <a:latin typeface="宋体" charset="-122"/>
              </a:rPr>
              <a:t>3</a:t>
            </a:r>
            <a:r>
              <a:rPr lang="zh-CN" altLang="en-US" sz="2800" b="1">
                <a:latin typeface="宋体" charset="-122"/>
              </a:rPr>
              <a:t>、通过演讲活动实践，提高口语交际能力。 </a:t>
            </a:r>
          </a:p>
          <a:p>
            <a:pPr>
              <a:lnSpc>
                <a:spcPct val="120000"/>
              </a:lnSpc>
            </a:pPr>
            <a:endParaRPr lang="zh-CN" altLang="en-US" sz="2800" b="1">
              <a:latin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6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96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8" grpId="0"/>
      <p:bldP spid="962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文本框 123907"/>
          <p:cNvSpPr txBox="1">
            <a:spLocks noChangeArrowheads="1"/>
          </p:cNvSpPr>
          <p:nvPr/>
        </p:nvSpPr>
        <p:spPr bwMode="auto">
          <a:xfrm>
            <a:off x="611188" y="1052513"/>
            <a:ext cx="7920037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hlink"/>
                </a:solidFill>
                <a:latin typeface="宋体" charset="-122"/>
              </a:rPr>
              <a:t>    </a:t>
            </a:r>
            <a:r>
              <a:rPr lang="zh-CN" altLang="en-US" sz="2400" b="1">
                <a:latin typeface="宋体" charset="-122"/>
              </a:rPr>
              <a:t>国际奥委会成立于</a:t>
            </a:r>
            <a:r>
              <a:rPr lang="en-US" altLang="zh-CN" sz="2400" b="1">
                <a:latin typeface="宋体" charset="-122"/>
              </a:rPr>
              <a:t>1894</a:t>
            </a:r>
            <a:r>
              <a:rPr lang="zh-CN" altLang="en-US" sz="2400" b="1">
                <a:latin typeface="宋体" charset="-122"/>
              </a:rPr>
              <a:t>年，总部设在巴黎。</a:t>
            </a:r>
            <a:r>
              <a:rPr lang="en-US" altLang="zh-CN" sz="2400" b="1">
                <a:latin typeface="宋体" charset="-122"/>
              </a:rPr>
              <a:t>1914</a:t>
            </a:r>
            <a:r>
              <a:rPr lang="zh-CN" altLang="en-US" sz="2400" b="1">
                <a:latin typeface="宋体" charset="-122"/>
              </a:rPr>
              <a:t>年第一次世界大战爆发，为了避免战火的洗劫，</a:t>
            </a:r>
            <a:r>
              <a:rPr lang="en-US" altLang="zh-CN" sz="2400" b="1">
                <a:latin typeface="宋体" charset="-122"/>
              </a:rPr>
              <a:t>1915</a:t>
            </a:r>
            <a:r>
              <a:rPr lang="zh-CN" altLang="en-US" sz="2400" b="1">
                <a:latin typeface="宋体" charset="-122"/>
              </a:rPr>
              <a:t>年</a:t>
            </a:r>
            <a:r>
              <a:rPr lang="en-US" altLang="zh-CN" sz="2400" b="1">
                <a:latin typeface="宋体" charset="-122"/>
              </a:rPr>
              <a:t>4</a:t>
            </a:r>
            <a:r>
              <a:rPr lang="zh-CN" altLang="en-US" sz="2400" b="1">
                <a:latin typeface="宋体" charset="-122"/>
              </a:rPr>
              <a:t>月</a:t>
            </a:r>
            <a:r>
              <a:rPr lang="en-US" altLang="zh-CN" sz="2400" b="1">
                <a:latin typeface="宋体" charset="-122"/>
              </a:rPr>
              <a:t>10</a:t>
            </a:r>
            <a:r>
              <a:rPr lang="zh-CN" altLang="en-US" sz="2400" b="1">
                <a:latin typeface="宋体" charset="-122"/>
              </a:rPr>
              <a:t>日总部迁入瑞士一个有</a:t>
            </a:r>
            <a:r>
              <a:rPr lang="en-US" altLang="zh-CN" sz="2400" b="1">
                <a:latin typeface="宋体" charset="-122"/>
              </a:rPr>
              <a:t>"</a:t>
            </a:r>
            <a:r>
              <a:rPr lang="zh-CN" altLang="en-US" sz="2400" b="1">
                <a:latin typeface="宋体" charset="-122"/>
              </a:rPr>
              <a:t>国际文化城</a:t>
            </a:r>
            <a:r>
              <a:rPr lang="en-US" altLang="zh-CN" sz="2400" b="1">
                <a:latin typeface="宋体" charset="-122"/>
              </a:rPr>
              <a:t>"</a:t>
            </a:r>
            <a:r>
              <a:rPr lang="zh-CN" altLang="en-US" sz="2400" b="1">
                <a:latin typeface="宋体" charset="-122"/>
              </a:rPr>
              <a:t>之称的洛桑。这里有奥林匹克博物馆，奥林匹克研究中心，还有以顾拜旦名字命名的大街，体育场，等等。数十年来，洛桑为奥林匹克运动的发展，作出了重大贡献，无怪乎有人将洛桑称为</a:t>
            </a:r>
            <a:r>
              <a:rPr lang="en-US" altLang="zh-CN" sz="2400" b="1">
                <a:latin typeface="宋体" charset="-122"/>
              </a:rPr>
              <a:t>"</a:t>
            </a:r>
            <a:r>
              <a:rPr lang="zh-CN" altLang="en-US" sz="2400" b="1">
                <a:latin typeface="宋体" charset="-122"/>
              </a:rPr>
              <a:t>奥林匹克城</a:t>
            </a:r>
            <a:r>
              <a:rPr lang="en-US" altLang="zh-CN" sz="2400" b="1">
                <a:latin typeface="宋体" charset="-122"/>
              </a:rPr>
              <a:t>"</a:t>
            </a:r>
            <a:r>
              <a:rPr lang="zh-CN" altLang="en-US" sz="2400" b="1">
                <a:latin typeface="宋体" charset="-122"/>
              </a:rPr>
              <a:t>。国际奥委会也是在这个美好的城市逐渐发展、壮大而闻名于世的。</a:t>
            </a:r>
            <a:endParaRPr lang="zh-CN" altLang="en-US" sz="2400" b="1">
              <a:solidFill>
                <a:schemeClr val="accent2"/>
              </a:solidFill>
              <a:latin typeface="宋体" charset="-122"/>
            </a:endParaRPr>
          </a:p>
        </p:txBody>
      </p:sp>
      <p:sp>
        <p:nvSpPr>
          <p:cNvPr id="18434" name="标题 71681"/>
          <p:cNvSpPr>
            <a:spLocks noChangeArrowheads="1"/>
          </p:cNvSpPr>
          <p:nvPr/>
        </p:nvSpPr>
        <p:spPr bwMode="auto">
          <a:xfrm>
            <a:off x="258763" y="549275"/>
            <a:ext cx="287337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zh-CN" altLang="en-US" sz="3200" b="1">
                <a:solidFill>
                  <a:srgbClr val="CC0066"/>
                </a:solidFill>
                <a:latin typeface="Garamond" pitchFamily="18" charset="0"/>
                <a:ea typeface="华文彩云"/>
                <a:cs typeface="华文彩云"/>
              </a:rPr>
              <a:t>奥林匹克格言</a:t>
            </a:r>
            <a:endParaRPr lang="zh-CN" altLang="en-US" sz="3200" b="1">
              <a:solidFill>
                <a:srgbClr val="0033CC"/>
              </a:solidFill>
              <a:latin typeface="宋体" charset="-122"/>
            </a:endParaRPr>
          </a:p>
        </p:txBody>
      </p:sp>
      <p:pic>
        <p:nvPicPr>
          <p:cNvPr id="18435" name="图片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5550" y="4149725"/>
            <a:ext cx="6769100" cy="22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文本框 126979"/>
          <p:cNvSpPr txBox="1">
            <a:spLocks noChangeArrowheads="1"/>
          </p:cNvSpPr>
          <p:nvPr/>
        </p:nvSpPr>
        <p:spPr bwMode="auto">
          <a:xfrm>
            <a:off x="942975" y="1900238"/>
            <a:ext cx="7127875" cy="351155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zh-CN" altLang="en-US" sz="3200" b="1">
                <a:solidFill>
                  <a:srgbClr val="800080"/>
                </a:solidFill>
                <a:latin typeface="宋体" charset="-122"/>
              </a:rPr>
              <a:t>会旗从左至右为</a:t>
            </a:r>
            <a:r>
              <a:rPr lang="zh-CN" altLang="en-US" sz="3200" b="1">
                <a:solidFill>
                  <a:srgbClr val="0033CC"/>
                </a:solidFill>
                <a:latin typeface="宋体" charset="-122"/>
              </a:rPr>
              <a:t>天蓝</a:t>
            </a:r>
            <a:r>
              <a:rPr lang="en-US" altLang="zh-CN" sz="3200" b="1">
                <a:solidFill>
                  <a:srgbClr val="0033CC"/>
                </a:solidFill>
                <a:latin typeface="宋体" charset="-122"/>
              </a:rPr>
              <a:t>,</a:t>
            </a:r>
            <a:r>
              <a:rPr lang="zh-CN" altLang="en-US" sz="3200" b="1">
                <a:solidFill>
                  <a:srgbClr val="0033CC"/>
                </a:solidFill>
                <a:latin typeface="宋体" charset="-122"/>
              </a:rPr>
              <a:t>黄</a:t>
            </a:r>
            <a:r>
              <a:rPr lang="en-US" altLang="zh-CN" sz="3200" b="1">
                <a:solidFill>
                  <a:srgbClr val="0033CC"/>
                </a:solidFill>
                <a:latin typeface="宋体" charset="-122"/>
              </a:rPr>
              <a:t>,</a:t>
            </a:r>
            <a:r>
              <a:rPr lang="zh-CN" altLang="en-US" sz="3200" b="1">
                <a:solidFill>
                  <a:srgbClr val="0033CC"/>
                </a:solidFill>
                <a:latin typeface="宋体" charset="-122"/>
              </a:rPr>
              <a:t>黑</a:t>
            </a:r>
            <a:r>
              <a:rPr lang="en-US" altLang="zh-CN" sz="3200" b="1">
                <a:solidFill>
                  <a:srgbClr val="0033CC"/>
                </a:solidFill>
                <a:latin typeface="宋体" charset="-122"/>
              </a:rPr>
              <a:t>,</a:t>
            </a:r>
            <a:r>
              <a:rPr lang="zh-CN" altLang="en-US" sz="3200" b="1">
                <a:solidFill>
                  <a:srgbClr val="0033CC"/>
                </a:solidFill>
                <a:latin typeface="宋体" charset="-122"/>
              </a:rPr>
              <a:t>绿</a:t>
            </a:r>
            <a:r>
              <a:rPr lang="en-US" altLang="zh-CN" sz="3200" b="1">
                <a:solidFill>
                  <a:srgbClr val="0033CC"/>
                </a:solidFill>
                <a:latin typeface="宋体" charset="-122"/>
              </a:rPr>
              <a:t>,</a:t>
            </a:r>
            <a:r>
              <a:rPr lang="zh-CN" altLang="en-US" sz="3200" b="1">
                <a:solidFill>
                  <a:srgbClr val="0033CC"/>
                </a:solidFill>
                <a:latin typeface="宋体" charset="-122"/>
              </a:rPr>
              <a:t>红</a:t>
            </a:r>
            <a:r>
              <a:rPr lang="zh-CN" altLang="en-US" sz="3200" b="1">
                <a:solidFill>
                  <a:srgbClr val="800080"/>
                </a:solidFill>
                <a:latin typeface="宋体" charset="-122"/>
              </a:rPr>
              <a:t>五种颜色</a:t>
            </a:r>
            <a:r>
              <a:rPr lang="en-US" altLang="zh-CN" sz="3200" b="1">
                <a:solidFill>
                  <a:srgbClr val="800080"/>
                </a:solidFill>
                <a:latin typeface="宋体" charset="-122"/>
              </a:rPr>
              <a:t>,</a:t>
            </a:r>
            <a:r>
              <a:rPr lang="zh-CN" altLang="en-US" sz="3200" b="1">
                <a:solidFill>
                  <a:srgbClr val="800080"/>
                </a:solidFill>
                <a:latin typeface="宋体" charset="-122"/>
              </a:rPr>
              <a:t>原来是概括各国国旗的颜色</a:t>
            </a:r>
            <a:r>
              <a:rPr lang="en-US" altLang="zh-CN" sz="3200" b="1">
                <a:solidFill>
                  <a:srgbClr val="800080"/>
                </a:solidFill>
                <a:latin typeface="宋体" charset="-122"/>
              </a:rPr>
              <a:t>,1979</a:t>
            </a:r>
            <a:r>
              <a:rPr lang="zh-CN" altLang="en-US" sz="3200" b="1">
                <a:solidFill>
                  <a:srgbClr val="800080"/>
                </a:solidFill>
                <a:latin typeface="宋体" charset="-122"/>
              </a:rPr>
              <a:t>年又解释为</a:t>
            </a:r>
            <a:r>
              <a:rPr lang="en-US" altLang="zh-CN" sz="3200" b="1">
                <a:solidFill>
                  <a:srgbClr val="800080"/>
                </a:solidFill>
                <a:latin typeface="宋体" charset="-122"/>
              </a:rPr>
              <a:t>:“</a:t>
            </a:r>
            <a:r>
              <a:rPr lang="zh-CN" altLang="en-US" sz="3200" b="1">
                <a:solidFill>
                  <a:srgbClr val="800080"/>
                </a:solidFill>
                <a:latin typeface="宋体" charset="-122"/>
              </a:rPr>
              <a:t>象征着五大洲的团结”</a:t>
            </a:r>
            <a:r>
              <a:rPr lang="en-US" altLang="zh-CN" sz="3200" b="1">
                <a:solidFill>
                  <a:srgbClr val="800080"/>
                </a:solidFill>
                <a:latin typeface="宋体" charset="-122"/>
              </a:rPr>
              <a:t>.</a:t>
            </a:r>
            <a:r>
              <a:rPr lang="zh-CN" altLang="en-US" sz="3200" b="1">
                <a:solidFill>
                  <a:srgbClr val="800080"/>
                </a:solidFill>
                <a:latin typeface="宋体" charset="-122"/>
              </a:rPr>
              <a:t>更进一步的说明是</a:t>
            </a:r>
            <a:r>
              <a:rPr lang="en-US" altLang="zh-CN" sz="3200" b="1">
                <a:solidFill>
                  <a:srgbClr val="800080"/>
                </a:solidFill>
                <a:latin typeface="宋体" charset="-122"/>
              </a:rPr>
              <a:t>:</a:t>
            </a:r>
            <a:r>
              <a:rPr lang="zh-CN" altLang="en-US" sz="3200" b="1">
                <a:solidFill>
                  <a:srgbClr val="800080"/>
                </a:solidFill>
                <a:latin typeface="宋体" charset="-122"/>
              </a:rPr>
              <a:t>黄色代表</a:t>
            </a:r>
            <a:r>
              <a:rPr lang="zh-CN" altLang="en-US" sz="3200" b="1">
                <a:solidFill>
                  <a:srgbClr val="0033CC"/>
                </a:solidFill>
                <a:latin typeface="宋体" charset="-122"/>
              </a:rPr>
              <a:t>亚洲</a:t>
            </a:r>
            <a:r>
              <a:rPr lang="en-US" altLang="zh-CN" sz="3200" b="1">
                <a:solidFill>
                  <a:srgbClr val="800080"/>
                </a:solidFill>
                <a:latin typeface="宋体" charset="-122"/>
              </a:rPr>
              <a:t>,</a:t>
            </a:r>
            <a:r>
              <a:rPr lang="zh-CN" altLang="en-US" sz="3200" b="1">
                <a:solidFill>
                  <a:srgbClr val="800080"/>
                </a:solidFill>
                <a:latin typeface="宋体" charset="-122"/>
              </a:rPr>
              <a:t>绿色代表</a:t>
            </a:r>
            <a:r>
              <a:rPr lang="zh-CN" altLang="en-US" sz="3200" b="1">
                <a:solidFill>
                  <a:srgbClr val="0033CC"/>
                </a:solidFill>
                <a:latin typeface="宋体" charset="-122"/>
              </a:rPr>
              <a:t>欧洲</a:t>
            </a:r>
            <a:r>
              <a:rPr lang="en-US" altLang="zh-CN" sz="3200" b="1">
                <a:solidFill>
                  <a:srgbClr val="800080"/>
                </a:solidFill>
                <a:latin typeface="宋体" charset="-122"/>
              </a:rPr>
              <a:t>,</a:t>
            </a:r>
            <a:r>
              <a:rPr lang="zh-CN" altLang="en-US" sz="3200" b="1">
                <a:solidFill>
                  <a:srgbClr val="800080"/>
                </a:solidFill>
                <a:latin typeface="宋体" charset="-122"/>
              </a:rPr>
              <a:t>红色代表</a:t>
            </a:r>
            <a:r>
              <a:rPr lang="zh-CN" altLang="en-US" sz="3200" b="1">
                <a:solidFill>
                  <a:srgbClr val="0033CC"/>
                </a:solidFill>
                <a:latin typeface="宋体" charset="-122"/>
              </a:rPr>
              <a:t>美洲</a:t>
            </a:r>
            <a:r>
              <a:rPr lang="en-US" altLang="zh-CN" sz="3200" b="1">
                <a:solidFill>
                  <a:srgbClr val="800080"/>
                </a:solidFill>
                <a:latin typeface="宋体" charset="-122"/>
              </a:rPr>
              <a:t>,</a:t>
            </a:r>
            <a:r>
              <a:rPr lang="zh-CN" altLang="en-US" sz="3200" b="1">
                <a:solidFill>
                  <a:srgbClr val="800080"/>
                </a:solidFill>
                <a:latin typeface="宋体" charset="-122"/>
              </a:rPr>
              <a:t>天蓝色代表</a:t>
            </a:r>
            <a:r>
              <a:rPr lang="zh-CN" altLang="en-US" sz="3200" b="1">
                <a:solidFill>
                  <a:srgbClr val="0033CC"/>
                </a:solidFill>
                <a:latin typeface="宋体" charset="-122"/>
              </a:rPr>
              <a:t>大洋洲</a:t>
            </a:r>
            <a:r>
              <a:rPr lang="en-US" altLang="zh-CN" sz="3200" b="1">
                <a:solidFill>
                  <a:srgbClr val="800080"/>
                </a:solidFill>
                <a:latin typeface="宋体" charset="-122"/>
              </a:rPr>
              <a:t>.</a:t>
            </a:r>
            <a:r>
              <a:rPr lang="zh-CN" altLang="en-US" sz="3200" b="1">
                <a:solidFill>
                  <a:srgbClr val="800080"/>
                </a:solidFill>
                <a:latin typeface="宋体" charset="-122"/>
              </a:rPr>
              <a:t>黑色代表</a:t>
            </a:r>
            <a:r>
              <a:rPr lang="zh-CN" altLang="en-US" sz="3200" b="1">
                <a:solidFill>
                  <a:srgbClr val="0033CC"/>
                </a:solidFill>
                <a:latin typeface="宋体" charset="-122"/>
              </a:rPr>
              <a:t>非洲</a:t>
            </a:r>
            <a:r>
              <a:rPr lang="zh-CN" altLang="en-US" sz="3200" b="1">
                <a:solidFill>
                  <a:srgbClr val="800080"/>
                </a:solidFill>
                <a:latin typeface="宋体" charset="-122"/>
              </a:rPr>
              <a:t>．</a:t>
            </a:r>
            <a:endParaRPr lang="zh-CN" altLang="en-US" sz="3200">
              <a:latin typeface="宋体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文本框 102401"/>
          <p:cNvSpPr txBox="1">
            <a:spLocks noChangeArrowheads="1"/>
          </p:cNvSpPr>
          <p:nvPr/>
        </p:nvSpPr>
        <p:spPr bwMode="auto">
          <a:xfrm>
            <a:off x="336550" y="687388"/>
            <a:ext cx="61198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zh-CN" altLang="en-US" sz="3600" b="1">
                <a:solidFill>
                  <a:srgbClr val="FF0000"/>
                </a:solidFill>
                <a:latin typeface="宋体" charset="-122"/>
              </a:rPr>
              <a:t>近</a:t>
            </a:r>
            <a:r>
              <a:rPr lang="en-US" altLang="zh-CN" sz="3600" b="1">
                <a:solidFill>
                  <a:srgbClr val="FF0000"/>
                </a:solidFill>
                <a:latin typeface="宋体" charset="-122"/>
              </a:rPr>
              <a:t>20</a:t>
            </a:r>
            <a:r>
              <a:rPr lang="zh-CN" altLang="en-US" sz="3600" b="1">
                <a:solidFill>
                  <a:srgbClr val="FF0000"/>
                </a:solidFill>
                <a:latin typeface="宋体" charset="-122"/>
              </a:rPr>
              <a:t>年奥运会主题口号</a:t>
            </a:r>
          </a:p>
        </p:txBody>
      </p:sp>
      <p:sp>
        <p:nvSpPr>
          <p:cNvPr id="20482" name="文本框 102402"/>
          <p:cNvSpPr txBox="1">
            <a:spLocks noChangeArrowheads="1"/>
          </p:cNvSpPr>
          <p:nvPr/>
        </p:nvSpPr>
        <p:spPr bwMode="auto">
          <a:xfrm>
            <a:off x="488950" y="1411288"/>
            <a:ext cx="8496300" cy="513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altLang="zh-CN" sz="2400" b="1">
                <a:solidFill>
                  <a:srgbClr val="0033CC"/>
                </a:solidFill>
                <a:latin typeface="宋体" charset="-122"/>
              </a:rPr>
              <a:t>1984</a:t>
            </a:r>
            <a:r>
              <a:rPr lang="zh-CN" altLang="en-US" sz="2400" b="1">
                <a:solidFill>
                  <a:srgbClr val="0033CC"/>
                </a:solidFill>
                <a:latin typeface="宋体" charset="-122"/>
              </a:rPr>
              <a:t>年</a:t>
            </a:r>
            <a:r>
              <a:rPr lang="zh-CN" altLang="en-US" sz="2400" b="1">
                <a:latin typeface="宋体" charset="-122"/>
              </a:rPr>
              <a:t> </a:t>
            </a:r>
            <a:r>
              <a:rPr lang="zh-CN" altLang="en-US" sz="2400" b="1">
                <a:solidFill>
                  <a:srgbClr val="990033"/>
                </a:solidFill>
                <a:latin typeface="宋体" charset="-122"/>
              </a:rPr>
              <a:t>洛杉矶</a:t>
            </a:r>
            <a:r>
              <a:rPr lang="zh-CN" altLang="en-US" sz="2400" b="1">
                <a:latin typeface="宋体" charset="-122"/>
              </a:rPr>
              <a:t> ；参与历史</a:t>
            </a:r>
          </a:p>
          <a:p>
            <a:pPr>
              <a:lnSpc>
                <a:spcPct val="115000"/>
              </a:lnSpc>
            </a:pPr>
            <a:r>
              <a:rPr lang="en-US" altLang="zh-CN" sz="2400" b="1">
                <a:solidFill>
                  <a:srgbClr val="0033CC"/>
                </a:solidFill>
                <a:latin typeface="宋体" charset="-122"/>
              </a:rPr>
              <a:t>1988</a:t>
            </a:r>
            <a:r>
              <a:rPr lang="zh-CN" altLang="en-US" sz="2400" b="1">
                <a:solidFill>
                  <a:srgbClr val="0033CC"/>
                </a:solidFill>
                <a:latin typeface="宋体" charset="-122"/>
              </a:rPr>
              <a:t>年</a:t>
            </a:r>
            <a:r>
              <a:rPr lang="zh-CN" altLang="en-US" sz="2400" b="1">
                <a:latin typeface="宋体" charset="-122"/>
              </a:rPr>
              <a:t> </a:t>
            </a:r>
            <a:r>
              <a:rPr lang="zh-CN" altLang="en-US" sz="2400" b="1">
                <a:solidFill>
                  <a:srgbClr val="990033"/>
                </a:solidFill>
                <a:latin typeface="宋体" charset="-122"/>
              </a:rPr>
              <a:t>汉城</a:t>
            </a:r>
            <a:r>
              <a:rPr lang="zh-CN" altLang="en-US" sz="2400" b="1">
                <a:latin typeface="宋体" charset="-122"/>
              </a:rPr>
              <a:t> ： 和谐、进步</a:t>
            </a:r>
          </a:p>
          <a:p>
            <a:pPr>
              <a:lnSpc>
                <a:spcPct val="115000"/>
              </a:lnSpc>
            </a:pPr>
            <a:r>
              <a:rPr lang="en-US" altLang="zh-CN" sz="2400" b="1">
                <a:solidFill>
                  <a:srgbClr val="0033CC"/>
                </a:solidFill>
                <a:latin typeface="宋体" charset="-122"/>
              </a:rPr>
              <a:t>1992</a:t>
            </a:r>
            <a:r>
              <a:rPr lang="zh-CN" altLang="en-US" sz="2400" b="1">
                <a:solidFill>
                  <a:srgbClr val="0033CC"/>
                </a:solidFill>
                <a:latin typeface="宋体" charset="-122"/>
              </a:rPr>
              <a:t>年</a:t>
            </a:r>
            <a:r>
              <a:rPr lang="zh-CN" altLang="en-US" sz="2400" b="1">
                <a:latin typeface="宋体" charset="-122"/>
              </a:rPr>
              <a:t> </a:t>
            </a:r>
            <a:r>
              <a:rPr lang="zh-CN" altLang="en-US" sz="2400" b="1">
                <a:solidFill>
                  <a:srgbClr val="990033"/>
                </a:solidFill>
                <a:latin typeface="宋体" charset="-122"/>
              </a:rPr>
              <a:t>巴塞罗那</a:t>
            </a:r>
            <a:r>
              <a:rPr lang="zh-CN" altLang="en-US" sz="2400" b="1">
                <a:latin typeface="宋体" charset="-122"/>
              </a:rPr>
              <a:t> ： 永远的朋友</a:t>
            </a:r>
          </a:p>
          <a:p>
            <a:pPr>
              <a:lnSpc>
                <a:spcPct val="115000"/>
              </a:lnSpc>
            </a:pPr>
            <a:r>
              <a:rPr lang="en-US" altLang="zh-CN" sz="2400" b="1">
                <a:solidFill>
                  <a:srgbClr val="0033CC"/>
                </a:solidFill>
                <a:latin typeface="宋体" charset="-122"/>
              </a:rPr>
              <a:t>1996</a:t>
            </a:r>
            <a:r>
              <a:rPr lang="zh-CN" altLang="en-US" sz="2400" b="1">
                <a:solidFill>
                  <a:srgbClr val="0033CC"/>
                </a:solidFill>
                <a:latin typeface="宋体" charset="-122"/>
              </a:rPr>
              <a:t>年</a:t>
            </a:r>
            <a:r>
              <a:rPr lang="zh-CN" altLang="en-US" sz="2400" b="1">
                <a:latin typeface="宋体" charset="-122"/>
              </a:rPr>
              <a:t> </a:t>
            </a:r>
            <a:r>
              <a:rPr lang="zh-CN" altLang="en-US" sz="2400" b="1">
                <a:solidFill>
                  <a:srgbClr val="990033"/>
                </a:solidFill>
                <a:latin typeface="宋体" charset="-122"/>
              </a:rPr>
              <a:t>亚特兰大</a:t>
            </a:r>
            <a:r>
              <a:rPr lang="zh-CN" altLang="en-US" sz="2400" b="1">
                <a:latin typeface="宋体" charset="-122"/>
              </a:rPr>
              <a:t> ： 世纪庆典</a:t>
            </a:r>
          </a:p>
          <a:p>
            <a:pPr>
              <a:lnSpc>
                <a:spcPct val="115000"/>
              </a:lnSpc>
            </a:pPr>
            <a:r>
              <a:rPr lang="en-US" altLang="zh-CN" sz="2400" b="1">
                <a:solidFill>
                  <a:srgbClr val="0033CC"/>
                </a:solidFill>
                <a:latin typeface="宋体" charset="-122"/>
              </a:rPr>
              <a:t>2000</a:t>
            </a:r>
            <a:r>
              <a:rPr lang="zh-CN" altLang="en-US" sz="2400" b="1">
                <a:solidFill>
                  <a:srgbClr val="0033CC"/>
                </a:solidFill>
                <a:latin typeface="宋体" charset="-122"/>
              </a:rPr>
              <a:t>年</a:t>
            </a:r>
            <a:r>
              <a:rPr lang="zh-CN" altLang="en-US" sz="2400" b="1">
                <a:latin typeface="宋体" charset="-122"/>
              </a:rPr>
              <a:t> </a:t>
            </a:r>
            <a:r>
              <a:rPr lang="zh-CN" altLang="en-US" sz="2400" b="1">
                <a:solidFill>
                  <a:srgbClr val="990033"/>
                </a:solidFill>
                <a:latin typeface="宋体" charset="-122"/>
              </a:rPr>
              <a:t>悉尼 </a:t>
            </a:r>
            <a:r>
              <a:rPr lang="zh-CN" altLang="en-US" sz="2400" b="1">
                <a:latin typeface="宋体" charset="-122"/>
              </a:rPr>
              <a:t>： 分享奥林匹克精神</a:t>
            </a:r>
          </a:p>
          <a:p>
            <a:pPr>
              <a:lnSpc>
                <a:spcPct val="115000"/>
              </a:lnSpc>
            </a:pPr>
            <a:r>
              <a:rPr lang="en-US" altLang="zh-CN" sz="2400" b="1">
                <a:solidFill>
                  <a:srgbClr val="0033CC"/>
                </a:solidFill>
                <a:latin typeface="宋体" charset="-122"/>
              </a:rPr>
              <a:t>2004</a:t>
            </a:r>
            <a:r>
              <a:rPr lang="zh-CN" altLang="en-US" sz="2400" b="1">
                <a:solidFill>
                  <a:srgbClr val="0033CC"/>
                </a:solidFill>
                <a:latin typeface="宋体" charset="-122"/>
              </a:rPr>
              <a:t>年 </a:t>
            </a:r>
            <a:r>
              <a:rPr lang="zh-CN" altLang="en-US" sz="2400" b="1">
                <a:solidFill>
                  <a:srgbClr val="990033"/>
                </a:solidFill>
                <a:latin typeface="宋体" charset="-122"/>
              </a:rPr>
              <a:t>雅典</a:t>
            </a:r>
            <a:r>
              <a:rPr lang="zh-CN" altLang="en-US" sz="2400" b="1">
                <a:latin typeface="宋体" charset="-122"/>
              </a:rPr>
              <a:t> ： 欢迎回家</a:t>
            </a:r>
          </a:p>
          <a:p>
            <a:pPr>
              <a:lnSpc>
                <a:spcPct val="115000"/>
              </a:lnSpc>
            </a:pPr>
            <a:r>
              <a:rPr lang="en-US" altLang="zh-CN" sz="2400" b="1">
                <a:solidFill>
                  <a:srgbClr val="0033CC"/>
                </a:solidFill>
                <a:latin typeface="宋体" charset="-122"/>
              </a:rPr>
              <a:t>2008</a:t>
            </a:r>
            <a:r>
              <a:rPr lang="zh-CN" altLang="en-US" sz="2400" b="1">
                <a:solidFill>
                  <a:srgbClr val="0033CC"/>
                </a:solidFill>
                <a:latin typeface="宋体" charset="-122"/>
              </a:rPr>
              <a:t>年 </a:t>
            </a:r>
            <a:r>
              <a:rPr lang="zh-CN" altLang="en-US" sz="2400" b="1">
                <a:solidFill>
                  <a:srgbClr val="990033"/>
                </a:solidFill>
                <a:latin typeface="宋体" charset="-122"/>
              </a:rPr>
              <a:t>北京</a:t>
            </a:r>
            <a:r>
              <a:rPr lang="zh-CN" altLang="en-US" sz="2400">
                <a:latin typeface="宋体" charset="-122"/>
              </a:rPr>
              <a:t> ：</a:t>
            </a:r>
            <a:r>
              <a:rPr lang="en-US" altLang="zh-CN" sz="2400" b="1">
                <a:latin typeface="宋体" charset="-122"/>
              </a:rPr>
              <a:t>one world, one dream!                  </a:t>
            </a:r>
          </a:p>
          <a:p>
            <a:pPr>
              <a:lnSpc>
                <a:spcPct val="115000"/>
              </a:lnSpc>
            </a:pPr>
            <a:r>
              <a:rPr lang="en-US" altLang="zh-CN" sz="2400" b="1">
                <a:latin typeface="宋体" charset="-122"/>
              </a:rPr>
              <a:t>               </a:t>
            </a:r>
            <a:r>
              <a:rPr lang="zh-CN" altLang="en-US" sz="2400" b="1">
                <a:latin typeface="宋体" charset="-122"/>
              </a:rPr>
              <a:t>同一世界，同一梦想！</a:t>
            </a:r>
          </a:p>
          <a:p>
            <a:pPr>
              <a:lnSpc>
                <a:spcPct val="115000"/>
              </a:lnSpc>
            </a:pPr>
            <a:r>
              <a:rPr lang="en-US" altLang="zh-CN" sz="2400" b="1">
                <a:solidFill>
                  <a:srgbClr val="0033CC"/>
                </a:solidFill>
                <a:latin typeface="宋体" charset="-122"/>
              </a:rPr>
              <a:t>2012</a:t>
            </a:r>
            <a:r>
              <a:rPr lang="zh-CN" altLang="en-US" sz="2400" b="1">
                <a:solidFill>
                  <a:srgbClr val="0033CC"/>
                </a:solidFill>
                <a:latin typeface="宋体" charset="-122"/>
              </a:rPr>
              <a:t>年</a:t>
            </a:r>
            <a:r>
              <a:rPr lang="zh-CN" altLang="en-US" sz="2400" b="1">
                <a:latin typeface="宋体" charset="-122"/>
              </a:rPr>
              <a:t> </a:t>
            </a:r>
            <a:r>
              <a:rPr lang="zh-CN" altLang="en-US" sz="2400" b="1">
                <a:solidFill>
                  <a:srgbClr val="990033"/>
                </a:solidFill>
                <a:latin typeface="宋体" charset="-122"/>
              </a:rPr>
              <a:t>伦敦： </a:t>
            </a:r>
            <a:r>
              <a:rPr lang="en-US" altLang="zh-CN" sz="2400" b="1">
                <a:latin typeface="宋体" charset="-122"/>
              </a:rPr>
              <a:t>Inspire a generation                                          </a:t>
            </a:r>
          </a:p>
          <a:p>
            <a:pPr>
              <a:lnSpc>
                <a:spcPct val="115000"/>
              </a:lnSpc>
            </a:pPr>
            <a:r>
              <a:rPr lang="en-US" altLang="zh-CN" sz="2400" b="1">
                <a:latin typeface="宋体" charset="-122"/>
              </a:rPr>
              <a:t>                   </a:t>
            </a:r>
            <a:r>
              <a:rPr lang="zh-CN" altLang="en-US" sz="2400" b="1">
                <a:latin typeface="宋体" charset="-122"/>
              </a:rPr>
              <a:t>（激励一代人） </a:t>
            </a:r>
          </a:p>
          <a:p>
            <a:pPr>
              <a:lnSpc>
                <a:spcPct val="115000"/>
              </a:lnSpc>
            </a:pPr>
            <a:r>
              <a:rPr lang="en-US" altLang="zh-CN" sz="2400" b="1">
                <a:solidFill>
                  <a:srgbClr val="0033CC"/>
                </a:solidFill>
                <a:latin typeface="宋体" charset="-122"/>
              </a:rPr>
              <a:t>2016</a:t>
            </a:r>
            <a:r>
              <a:rPr lang="zh-CN" altLang="en-US" sz="2400" b="1">
                <a:solidFill>
                  <a:srgbClr val="0033CC"/>
                </a:solidFill>
                <a:latin typeface="宋体" charset="-122"/>
              </a:rPr>
              <a:t>年</a:t>
            </a:r>
            <a:r>
              <a:rPr lang="zh-CN" altLang="en-US" sz="2400" b="1">
                <a:latin typeface="宋体" charset="-122"/>
              </a:rPr>
              <a:t> </a:t>
            </a:r>
            <a:r>
              <a:rPr lang="zh-CN" altLang="en-US" sz="2400" b="1">
                <a:solidFill>
                  <a:srgbClr val="990033"/>
                </a:solidFill>
                <a:latin typeface="宋体" charset="-122"/>
              </a:rPr>
              <a:t>里约</a:t>
            </a:r>
            <a:r>
              <a:rPr lang="zh-CN" altLang="en-US" sz="2400" b="1">
                <a:latin typeface="宋体" charset="-122"/>
              </a:rPr>
              <a:t>：点燃你的激情 </a:t>
            </a:r>
            <a:r>
              <a:rPr lang="en-US" altLang="zh-CN" sz="2400" b="1">
                <a:latin typeface="宋体" charset="-122"/>
              </a:rPr>
              <a:t>Live your passion</a:t>
            </a:r>
          </a:p>
          <a:p>
            <a:pPr>
              <a:lnSpc>
                <a:spcPct val="115000"/>
              </a:lnSpc>
            </a:pPr>
            <a:r>
              <a:rPr lang="zh-CN" altLang="en-US" sz="2400" b="1">
                <a:latin typeface="宋体" charset="-122"/>
              </a:rPr>
              <a:t>　　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94209" descr="奥运图片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25" y="620713"/>
            <a:ext cx="4325938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图片 94210" descr="顾拜旦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98963" y="620713"/>
            <a:ext cx="4692650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文本框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638" y="5694363"/>
            <a:ext cx="4406900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矩形 78852"/>
          <p:cNvSpPr>
            <a:spLocks noChangeArrowheads="1"/>
          </p:cNvSpPr>
          <p:nvPr/>
        </p:nvSpPr>
        <p:spPr bwMode="auto">
          <a:xfrm>
            <a:off x="1412875" y="646113"/>
            <a:ext cx="55546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CN" sz="3200" b="1">
                <a:latin typeface="宋体" charset="-122"/>
              </a:rPr>
              <a:t>  </a:t>
            </a:r>
          </a:p>
          <a:p>
            <a:pPr algn="ctr" eaLnBrk="0" hangingPunct="0"/>
            <a:endParaRPr lang="en-US" altLang="zh-CN" sz="3200" b="1">
              <a:latin typeface="宋体" charset="-122"/>
            </a:endParaRPr>
          </a:p>
        </p:txBody>
      </p:sp>
      <p:sp>
        <p:nvSpPr>
          <p:cNvPr id="22530" name="矩形 78855"/>
          <p:cNvSpPr>
            <a:spLocks noChangeArrowheads="1"/>
          </p:cNvSpPr>
          <p:nvPr/>
        </p:nvSpPr>
        <p:spPr bwMode="auto">
          <a:xfrm>
            <a:off x="381000" y="1917700"/>
            <a:ext cx="852011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15000"/>
              </a:lnSpc>
            </a:pPr>
            <a:r>
              <a:rPr lang="en-US" altLang="zh-CN" sz="2400" b="1">
                <a:solidFill>
                  <a:schemeClr val="accent2"/>
                </a:solidFill>
                <a:latin typeface="宋体" charset="-122"/>
              </a:rPr>
              <a:t>    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顾拜旦，</a:t>
            </a:r>
            <a:r>
              <a:rPr lang="zh-CN" altLang="en-US" sz="2400" b="1">
                <a:solidFill>
                  <a:schemeClr val="hlink"/>
                </a:solidFill>
                <a:latin typeface="宋体" charset="-122"/>
              </a:rPr>
              <a:t>现代奥林匹克运动创始人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、史学家。出生于法国巴黎贵族家庭。青年时喜爱古希腊史，对后来将毕生精力贡献给奥林匹克运动有很大影响。１８９３年，为了恢复奥运会，他在巴黎召开了第一次国际体育会议。１８９４年６月，他再次在巴黎召开了国际体育会议。会议决定成立有１２个成员国组成的国际奥林匹克委员会，并选出了希腊诗人泽</a:t>
            </a:r>
            <a:r>
              <a:rPr lang="en-US" altLang="zh-CN" sz="2400" b="1">
                <a:solidFill>
                  <a:srgbClr val="0066FF"/>
                </a:solidFill>
                <a:latin typeface="宋体" charset="-122"/>
              </a:rPr>
              <a:t>·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维凯拉斯为委员会主席，顾拜旦为</a:t>
            </a:r>
            <a:r>
              <a:rPr lang="zh-CN" altLang="en-US" sz="2400" b="1">
                <a:solidFill>
                  <a:schemeClr val="hlink"/>
                </a:solidFill>
                <a:latin typeface="宋体" charset="-122"/>
              </a:rPr>
              <a:t>秘书长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。会议还做出决定，将于１８９６年在希腊首都</a:t>
            </a:r>
            <a:r>
              <a:rPr lang="zh-CN" altLang="en-US" sz="2400" b="1">
                <a:solidFill>
                  <a:srgbClr val="D60093"/>
                </a:solidFill>
                <a:latin typeface="宋体" charset="-122"/>
              </a:rPr>
              <a:t>雅典</a:t>
            </a:r>
            <a:r>
              <a:rPr lang="zh-CN" altLang="en-US" sz="2400" b="1">
                <a:solidFill>
                  <a:schemeClr val="hlink"/>
                </a:solidFill>
                <a:latin typeface="宋体" charset="-122"/>
              </a:rPr>
              <a:t>举行第１届</a:t>
            </a: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现代奥林匹克运动会。</a:t>
            </a:r>
            <a:endParaRPr lang="zh-CN" altLang="en-US" sz="2400">
              <a:solidFill>
                <a:srgbClr val="0066FF"/>
              </a:solidFill>
              <a:latin typeface="宋体" charset="-122"/>
            </a:endParaRPr>
          </a:p>
        </p:txBody>
      </p:sp>
      <p:sp>
        <p:nvSpPr>
          <p:cNvPr id="22531" name="文本框 1"/>
          <p:cNvSpPr txBox="1">
            <a:spLocks noChangeArrowheads="1"/>
          </p:cNvSpPr>
          <p:nvPr/>
        </p:nvSpPr>
        <p:spPr bwMode="auto">
          <a:xfrm>
            <a:off x="2417763" y="733425"/>
            <a:ext cx="40624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宋体" charset="-122"/>
                <a:sym typeface="+mn-ea"/>
              </a:rPr>
              <a:t>现代奥运会的奠基人</a:t>
            </a:r>
            <a:br>
              <a:rPr lang="zh-CN" altLang="en-US" sz="3200" b="1">
                <a:solidFill>
                  <a:srgbClr val="000000"/>
                </a:solidFill>
                <a:latin typeface="宋体" charset="-122"/>
                <a:sym typeface="+mn-ea"/>
              </a:rPr>
            </a:br>
            <a:r>
              <a:rPr lang="zh-CN" altLang="en-US" sz="3200" b="1">
                <a:solidFill>
                  <a:srgbClr val="000000"/>
                </a:solidFill>
                <a:latin typeface="宋体" charset="-122"/>
                <a:sym typeface="+mn-ea"/>
              </a:rPr>
              <a:t> 皮埃尔</a:t>
            </a:r>
            <a:r>
              <a:rPr lang="en-US" altLang="zh-CN" sz="3200" b="1">
                <a:solidFill>
                  <a:srgbClr val="000000"/>
                </a:solidFill>
                <a:latin typeface="宋体" charset="-122"/>
                <a:sym typeface="+mn-ea"/>
              </a:rPr>
              <a:t>·</a:t>
            </a:r>
            <a:r>
              <a:rPr lang="zh-CN" altLang="en-US" sz="3200" b="1">
                <a:solidFill>
                  <a:srgbClr val="000000"/>
                </a:solidFill>
                <a:latin typeface="宋体" charset="-122"/>
                <a:sym typeface="+mn-ea"/>
              </a:rPr>
              <a:t>德</a:t>
            </a:r>
            <a:r>
              <a:rPr lang="en-US" altLang="zh-CN" sz="3200" b="1">
                <a:solidFill>
                  <a:srgbClr val="000000"/>
                </a:solidFill>
                <a:latin typeface="宋体" charset="-122"/>
                <a:sym typeface="+mn-ea"/>
              </a:rPr>
              <a:t>·</a:t>
            </a:r>
            <a:r>
              <a:rPr lang="zh-CN" altLang="en-US" sz="3200" b="1">
                <a:solidFill>
                  <a:srgbClr val="000000"/>
                </a:solidFill>
                <a:latin typeface="宋体" charset="-122"/>
                <a:sym typeface="+mn-ea"/>
              </a:rPr>
              <a:t>顾拜旦</a:t>
            </a:r>
            <a:endParaRPr lang="zh-CN" altLang="en-US">
              <a:latin typeface="Times New Roman" pitchFamily="18" charset="0"/>
            </a:endParaRPr>
          </a:p>
        </p:txBody>
      </p:sp>
    </p:spTree>
  </p:cSld>
  <p:clrMapOvr>
    <a:masterClrMapping/>
  </p:clrMapOvr>
  <p:transition>
    <p:blinds/>
  </p:transition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2084</Words>
  <Application>WPS 演示</Application>
  <PresentationFormat>全屏显示(4:3)</PresentationFormat>
  <Paragraphs>126</Paragraphs>
  <Slides>29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8" baseType="lpstr">
      <vt:lpstr>Arial</vt:lpstr>
      <vt:lpstr>宋体</vt:lpstr>
      <vt:lpstr>Garamond</vt:lpstr>
      <vt:lpstr>华文彩云</vt:lpstr>
      <vt:lpstr>Wingdings</vt:lpstr>
      <vt:lpstr>+mn-ea</vt:lpstr>
      <vt:lpstr>Times New Roman</vt:lpstr>
      <vt:lpstr>Tahoma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初读课文整体感知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2008年北京奥运会徽</vt:lpstr>
      <vt:lpstr>幻灯片 23</vt:lpstr>
      <vt:lpstr>幻灯片 24</vt:lpstr>
      <vt:lpstr>幻灯片 25</vt:lpstr>
      <vt:lpstr>幻灯片 26</vt:lpstr>
      <vt:lpstr>幻灯片 27</vt:lpstr>
      <vt:lpstr>幻灯片 28</vt:lpstr>
      <vt:lpstr>               演讲、倾听 马雅可夫斯基说：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AutoBVT</cp:lastModifiedBy>
  <cp:revision>23</cp:revision>
  <dcterms:created xsi:type="dcterms:W3CDTF">2016-09-26T07:28:00Z</dcterms:created>
  <dcterms:modified xsi:type="dcterms:W3CDTF">2019-05-27T02:37:15Z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2052-11.1.0.7989</vt:lpwstr>
  </property>
</Properties>
</file>