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86" r:id="rId3"/>
    <p:sldId id="287" r:id="rId4"/>
    <p:sldId id="288" r:id="rId5"/>
    <p:sldId id="303" r:id="rId6"/>
    <p:sldId id="304" r:id="rId7"/>
    <p:sldId id="305" r:id="rId8"/>
    <p:sldId id="307" r:id="rId9"/>
    <p:sldId id="308" r:id="rId10"/>
    <p:sldId id="310" r:id="rId11"/>
    <p:sldId id="325" r:id="rId12"/>
    <p:sldId id="326" r:id="rId13"/>
    <p:sldId id="327" r:id="rId14"/>
    <p:sldId id="341" r:id="rId15"/>
    <p:sldId id="342" r:id="rId16"/>
    <p:sldId id="343" r:id="rId17"/>
    <p:sldId id="344" r:id="rId18"/>
    <p:sldId id="345" r:id="rId19"/>
    <p:sldId id="346" r:id="rId20"/>
    <p:sldId id="347"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descr="下载"/>
          <p:cNvPicPr>
            <a:picLocks noChangeAspect="1"/>
          </p:cNvPicPr>
          <p:nvPr/>
        </p:nvPicPr>
        <p:blipFill>
          <a:blip r:embed="rId1"/>
          <a:stretch>
            <a:fillRect/>
          </a:stretch>
        </p:blipFill>
        <p:spPr>
          <a:xfrm>
            <a:off x="7000875" y="127635"/>
            <a:ext cx="4714240" cy="2752090"/>
          </a:xfrm>
          <a:prstGeom prst="rect">
            <a:avLst/>
          </a:prstGeom>
        </p:spPr>
      </p:pic>
      <p:sp>
        <p:nvSpPr>
          <p:cNvPr id="3" name="副标题 2"/>
          <p:cNvSpPr>
            <a:spLocks noGrp="1"/>
          </p:cNvSpPr>
          <p:nvPr>
            <p:ph type="subTitle" idx="1"/>
          </p:nvPr>
        </p:nvSpPr>
        <p:spPr>
          <a:xfrm>
            <a:off x="4916805" y="968375"/>
            <a:ext cx="6188710" cy="1752600"/>
          </a:xfrm>
        </p:spPr>
        <p:txBody>
          <a:bodyPr>
            <a:normAutofit/>
          </a:bodyPr>
          <a:lstStyle/>
          <a:p>
            <a:r>
              <a:rPr lang="zh-CN" altLang="en-US" sz="9600" b="1" dirty="0" smtClean="0">
                <a:solidFill>
                  <a:srgbClr val="990033"/>
                </a:solidFill>
                <a:latin typeface="微软雅黑" panose="020B0503020204020204" charset="-122"/>
                <a:ea typeface="微软雅黑" panose="020B0503020204020204" charset="-122"/>
              </a:rPr>
              <a:t>骑</a:t>
            </a:r>
            <a:r>
              <a:rPr lang="zh-CN" altLang="en-US" sz="9600" b="1" dirty="0" smtClean="0">
                <a:solidFill>
                  <a:srgbClr val="990033"/>
                </a:solidFill>
                <a:ea typeface="楷体_GB2312" pitchFamily="49" charset="-122"/>
              </a:rPr>
              <a:t>       </a:t>
            </a:r>
            <a:r>
              <a:rPr lang="zh-CN" altLang="en-US" sz="9600" b="1" dirty="0" smtClean="0">
                <a:solidFill>
                  <a:srgbClr val="990033"/>
                </a:solidFill>
                <a:latin typeface="微软雅黑" panose="020B0503020204020204" charset="-122"/>
                <a:ea typeface="微软雅黑" panose="020B0503020204020204" charset="-122"/>
              </a:rPr>
              <a:t>者</a:t>
            </a:r>
            <a:endParaRPr lang="zh-CN" altLang="en-US" sz="9600" b="1" dirty="0" smtClean="0">
              <a:solidFill>
                <a:srgbClr val="990033"/>
              </a:solidFill>
              <a:ea typeface="楷体_GB2312" pitchFamily="49" charset="-122"/>
            </a:endParaRPr>
          </a:p>
          <a:p>
            <a:endParaRPr lang="zh-CN" altLang="en-US" dirty="0"/>
          </a:p>
        </p:txBody>
      </p:sp>
      <p:sp>
        <p:nvSpPr>
          <p:cNvPr id="8" name="文本框 7"/>
          <p:cNvSpPr txBox="1"/>
          <p:nvPr/>
        </p:nvSpPr>
        <p:spPr>
          <a:xfrm>
            <a:off x="6188710" y="3694430"/>
            <a:ext cx="4493260" cy="922020"/>
          </a:xfrm>
          <a:prstGeom prst="rect">
            <a:avLst/>
          </a:prstGeom>
          <a:noFill/>
        </p:spPr>
        <p:txBody>
          <a:bodyPr wrap="none" rtlCol="0" anchor="t">
            <a:spAutoFit/>
          </a:bodyPr>
          <a:p>
            <a:pPr algn="l"/>
            <a:r>
              <a:rPr lang="zh-CN" altLang="en-US" sz="5400" b="1" dirty="0" smtClean="0">
                <a:solidFill>
                  <a:srgbClr val="0070C0"/>
                </a:solidFill>
                <a:latin typeface="微软雅黑" panose="020B0503020204020204" charset="-122"/>
                <a:ea typeface="微软雅黑" panose="020B0503020204020204" charset="-122"/>
                <a:cs typeface="微软雅黑" panose="020B0503020204020204" charset="-122"/>
                <a:sym typeface="+mn-ea"/>
              </a:rPr>
              <a:t>奥地利.卡夫卡</a:t>
            </a:r>
            <a:endParaRPr lang="zh-CN" altLang="en-US" sz="5400" b="1" dirty="0" smtClean="0">
              <a:solidFill>
                <a:srgbClr val="0070C0"/>
              </a:solidFill>
              <a:latin typeface="微软雅黑" panose="020B0503020204020204" charset="-122"/>
              <a:ea typeface="微软雅黑" panose="020B0503020204020204" charset="-122"/>
              <a:cs typeface="微软雅黑" panose="020B0503020204020204" charset="-122"/>
              <a:sym typeface="+mn-ea"/>
            </a:endParaRPr>
          </a:p>
        </p:txBody>
      </p:sp>
      <p:pic>
        <p:nvPicPr>
          <p:cNvPr id="2" name="图片 1"/>
          <p:cNvPicPr>
            <a:picLocks noChangeAspect="1"/>
          </p:cNvPicPr>
          <p:nvPr/>
        </p:nvPicPr>
        <p:blipFill>
          <a:blip r:embed="rId2"/>
          <a:srcRect r="-3139" b="2434"/>
          <a:stretch>
            <a:fillRect/>
          </a:stretch>
        </p:blipFill>
        <p:spPr>
          <a:xfrm>
            <a:off x="10795" y="41910"/>
            <a:ext cx="4973955" cy="6566535"/>
          </a:xfrm>
          <a:prstGeom prst="rect">
            <a:avLst/>
          </a:prstGeom>
        </p:spPr>
      </p:pic>
      <p:sp>
        <p:nvSpPr>
          <p:cNvPr id="5124" name="文本框 2"/>
          <p:cNvSpPr/>
          <p:nvPr/>
        </p:nvSpPr>
        <p:spPr>
          <a:xfrm>
            <a:off x="0" y="14288"/>
            <a:ext cx="5264150" cy="1055687"/>
          </a:xfrm>
          <a:prstGeom prst="roundRect">
            <a:avLst>
              <a:gd name="adj" fmla="val 16667"/>
            </a:avLst>
          </a:prstGeom>
          <a:solidFill>
            <a:srgbClr val="00B0F0"/>
          </a:solidFill>
          <a:ln w="9525">
            <a:noFill/>
          </a:ln>
        </p:spPr>
        <p:txBody>
          <a:bodyPr wrap="none" anchor="t">
            <a:spAutoFit/>
          </a:bodyPr>
          <a:p>
            <a:r>
              <a:rPr lang="zh-CN" altLang="en-US" sz="2800">
                <a:solidFill>
                  <a:srgbClr val="FFFF00"/>
                </a:solidFill>
                <a:latin typeface="黑体" panose="02010609060101010101" pitchFamily="49" charset="-122"/>
                <a:ea typeface="黑体" panose="02010609060101010101" pitchFamily="49" charset="-122"/>
              </a:rPr>
              <a:t>湖南省新宁县第一中学  杨华当</a:t>
            </a:r>
            <a:endParaRPr lang="zh-CN" altLang="en-US" sz="2800">
              <a:solidFill>
                <a:srgbClr val="FFFF00"/>
              </a:solidFill>
              <a:latin typeface="黑体" panose="02010609060101010101" pitchFamily="49" charset="-122"/>
              <a:ea typeface="黑体" panose="02010609060101010101" pitchFamily="49" charset="-122"/>
            </a:endParaRPr>
          </a:p>
          <a:p>
            <a:r>
              <a:rPr lang="zh-CN" altLang="en-US" sz="2800">
                <a:solidFill>
                  <a:srgbClr val="FFFF00"/>
                </a:solidFill>
                <a:latin typeface="黑体" panose="02010609060101010101" pitchFamily="49" charset="-122"/>
                <a:ea typeface="黑体" panose="02010609060101010101" pitchFamily="49" charset="-122"/>
              </a:rPr>
              <a:t>湖南省特级教师    正高级教师</a:t>
            </a:r>
            <a:endParaRPr lang="zh-CN" altLang="en-US" sz="2800">
              <a:solidFill>
                <a:srgbClr val="FFFF00"/>
              </a:solidFill>
              <a:latin typeface="黑体" panose="02010609060101010101" pitchFamily="49" charset="-122"/>
              <a:ea typeface="黑体" panose="02010609060101010101" pitchFamily="49" charset="-122"/>
            </a:endParaRPr>
          </a:p>
        </p:txBody>
      </p:sp>
      <p:sp>
        <p:nvSpPr>
          <p:cNvPr id="4" name="文本框 3"/>
          <p:cNvSpPr txBox="1"/>
          <p:nvPr/>
        </p:nvSpPr>
        <p:spPr>
          <a:xfrm>
            <a:off x="0" y="6087745"/>
            <a:ext cx="5276850" cy="774700"/>
          </a:xfrm>
          <a:prstGeom prst="roundRect">
            <a:avLst/>
          </a:prstGeom>
          <a:solidFill>
            <a:schemeClr val="accent6">
              <a:lumMod val="40000"/>
              <a:lumOff val="60000"/>
            </a:schemeClr>
          </a:solidFill>
        </p:spPr>
        <p:txBody>
          <a:bodyPr wrap="none" rtlCol="0">
            <a:spAutoFit/>
          </a:bodyPr>
          <a:p>
            <a:r>
              <a:rPr lang="zh-CN" altLang="en-US" sz="4000" b="1" noProof="1">
                <a:solidFill>
                  <a:srgbClr val="FF0000"/>
                </a:solidFill>
                <a:latin typeface="微软雅黑" panose="020B0503020204020204" charset="-122"/>
                <a:ea typeface="微软雅黑" panose="020B0503020204020204" charset="-122"/>
                <a:cs typeface="微软雅黑" panose="020B0503020204020204" charset="-122"/>
              </a:rPr>
              <a:t>微信公众号   </a:t>
            </a:r>
            <a:r>
              <a:rPr lang="zh-CN" altLang="en-US" sz="4000" b="1" noProof="1">
                <a:solidFill>
                  <a:srgbClr val="0070C0"/>
                </a:solidFill>
                <a:latin typeface="微软雅黑" panose="020B0503020204020204" charset="-122"/>
                <a:ea typeface="微软雅黑" panose="020B0503020204020204" charset="-122"/>
                <a:cs typeface="微软雅黑" panose="020B0503020204020204" charset="-122"/>
              </a:rPr>
              <a:t>与子谐教</a:t>
            </a:r>
            <a:endParaRPr lang="zh-CN" altLang="en-US" sz="4000" b="1" noProof="1">
              <a:solidFill>
                <a:srgbClr val="0070C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41275" y="57150"/>
            <a:ext cx="6052820" cy="873760"/>
          </a:xfrm>
        </p:spPr>
        <p:style>
          <a:lnRef idx="2">
            <a:schemeClr val="accent2">
              <a:shade val="50000"/>
            </a:schemeClr>
          </a:lnRef>
          <a:fillRef idx="1">
            <a:schemeClr val="accent2"/>
          </a:fillRef>
          <a:effectRef idx="0">
            <a:schemeClr val="accent2"/>
          </a:effectRef>
          <a:fontRef idx="minor">
            <a:schemeClr val="lt1"/>
          </a:fontRef>
        </p:style>
        <p:txBody>
          <a:bodyPr>
            <a:noAutofit/>
          </a:bodyPr>
          <a:p>
            <a:pPr algn="l"/>
            <a:r>
              <a:rPr lang="en-US" altLang="zh-CN" sz="6000" b="1" dirty="0" smtClean="0">
                <a:solidFill>
                  <a:schemeClr val="bg1"/>
                </a:solidFill>
                <a:latin typeface="微软雅黑" panose="020B0503020204020204" charset="-122"/>
                <a:ea typeface="微软雅黑" panose="020B0503020204020204" charset="-122"/>
              </a:rPr>
              <a:t>“</a:t>
            </a:r>
            <a:r>
              <a:rPr lang="zh-CN" altLang="en-US" sz="6000" b="1" dirty="0" smtClean="0">
                <a:solidFill>
                  <a:schemeClr val="bg1"/>
                </a:solidFill>
                <a:latin typeface="微软雅黑" panose="020B0503020204020204" charset="-122"/>
                <a:ea typeface="微软雅黑" panose="020B0503020204020204" charset="-122"/>
              </a:rPr>
              <a:t>我</a:t>
            </a:r>
            <a:r>
              <a:rPr lang="en-US" altLang="zh-CN" sz="6000" b="1" dirty="0" smtClean="0">
                <a:solidFill>
                  <a:schemeClr val="bg1"/>
                </a:solidFill>
                <a:latin typeface="微软雅黑" panose="020B0503020204020204" charset="-122"/>
                <a:ea typeface="微软雅黑" panose="020B0503020204020204" charset="-122"/>
              </a:rPr>
              <a:t>”</a:t>
            </a:r>
            <a:r>
              <a:rPr lang="zh-CN" altLang="en-US" sz="6000" b="1" dirty="0" smtClean="0">
                <a:solidFill>
                  <a:schemeClr val="bg1"/>
                </a:solidFill>
                <a:latin typeface="微软雅黑" panose="020B0503020204020204" charset="-122"/>
                <a:ea typeface="微软雅黑" panose="020B0503020204020204" charset="-122"/>
              </a:rPr>
              <a:t>的形象</a:t>
            </a:r>
            <a:endParaRPr lang="zh-CN" altLang="en-US" sz="6000" b="1" dirty="0" smtClean="0">
              <a:solidFill>
                <a:schemeClr val="bg1"/>
              </a:solidFill>
              <a:latin typeface="微软雅黑" panose="020B0503020204020204" charset="-122"/>
              <a:ea typeface="微软雅黑" panose="020B0503020204020204" charset="-122"/>
            </a:endParaRPr>
          </a:p>
        </p:txBody>
      </p:sp>
      <p:sp>
        <p:nvSpPr>
          <p:cNvPr id="100" name="文本框 99"/>
          <p:cNvSpPr txBox="1"/>
          <p:nvPr/>
        </p:nvSpPr>
        <p:spPr>
          <a:xfrm>
            <a:off x="164465" y="1656715"/>
            <a:ext cx="5929630" cy="4246245"/>
          </a:xfrm>
          <a:prstGeom prst="rect">
            <a:avLst/>
          </a:prstGeom>
          <a:noFill/>
          <a:ln w="28575">
            <a:solidFill>
              <a:schemeClr val="tx1"/>
            </a:solidFill>
          </a:ln>
        </p:spPr>
        <p:txBody>
          <a:bodyPr wrap="square">
            <a:spAutoFit/>
          </a:bodyPr>
          <a:p>
            <a:pPr indent="0" fontAlgn="auto">
              <a:lnSpc>
                <a:spcPct val="150000"/>
              </a:lnSpc>
            </a:pPr>
            <a:r>
              <a:rPr lang="zh-CN" sz="3600" b="0">
                <a:latin typeface="黑体" panose="02010609060101010101" pitchFamily="49" charset="-122"/>
                <a:ea typeface="黑体" panose="02010609060101010101" pitchFamily="49" charset="-122"/>
                <a:cs typeface="黑体" panose="02010609060101010101" pitchFamily="49" charset="-122"/>
              </a:rPr>
              <a:t>“我”的内心充满了</a:t>
            </a:r>
            <a:r>
              <a:rPr lang="zh-CN" sz="3600" b="0">
                <a:solidFill>
                  <a:srgbClr val="00B0F0"/>
                </a:solidFill>
                <a:latin typeface="黑体" panose="02010609060101010101" pitchFamily="49" charset="-122"/>
                <a:ea typeface="黑体" panose="02010609060101010101" pitchFamily="49" charset="-122"/>
                <a:cs typeface="黑体" panose="02010609060101010101" pitchFamily="49" charset="-122"/>
              </a:rPr>
              <a:t>恐惧焦虑，孤独，痛苦，绝望，</a:t>
            </a:r>
            <a:r>
              <a:rPr lang="zh-CN" sz="3600" b="0">
                <a:latin typeface="黑体" panose="02010609060101010101" pitchFamily="49" charset="-122"/>
                <a:ea typeface="黑体" panose="02010609060101010101" pitchFamily="49" charset="-122"/>
                <a:cs typeface="黑体" panose="02010609060101010101" pitchFamily="49" charset="-122"/>
              </a:rPr>
              <a:t>“我”是一个</a:t>
            </a:r>
            <a:r>
              <a:rPr lang="zh-CN" sz="3600" b="0">
                <a:solidFill>
                  <a:srgbClr val="00B0F0"/>
                </a:solidFill>
                <a:latin typeface="黑体" panose="02010609060101010101" pitchFamily="49" charset="-122"/>
                <a:ea typeface="黑体" panose="02010609060101010101" pitchFamily="49" charset="-122"/>
                <a:cs typeface="黑体" panose="02010609060101010101" pitchFamily="49" charset="-122"/>
              </a:rPr>
              <a:t>战战兢兢、自怨自艾，面对强大外部世界全无反抗的猥琐人物。</a:t>
            </a:r>
            <a:endParaRPr lang="zh-CN" altLang="en-US" sz="3600" b="0">
              <a:solidFill>
                <a:srgbClr val="00B0F0"/>
              </a:solidFill>
              <a:latin typeface="黑体" panose="02010609060101010101" pitchFamily="49" charset="-122"/>
              <a:ea typeface="黑体" panose="02010609060101010101" pitchFamily="49" charset="-122"/>
              <a:cs typeface="黑体" panose="02010609060101010101" pitchFamily="49" charset="-122"/>
            </a:endParaRPr>
          </a:p>
        </p:txBody>
      </p:sp>
      <p:pic>
        <p:nvPicPr>
          <p:cNvPr id="5" name="图片 4"/>
          <p:cNvPicPr>
            <a:picLocks noChangeAspect="1"/>
          </p:cNvPicPr>
          <p:nvPr/>
        </p:nvPicPr>
        <p:blipFill>
          <a:blip r:embed="rId1"/>
          <a:srcRect b="11649"/>
          <a:stretch>
            <a:fillRect/>
          </a:stretch>
        </p:blipFill>
        <p:spPr>
          <a:xfrm>
            <a:off x="6311900" y="57150"/>
            <a:ext cx="5850890" cy="6738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circle(in)">
                                      <p:cBhvr>
                                        <p:cTn id="12" dur="20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8430" y="1449070"/>
            <a:ext cx="11560175" cy="11430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zh-CN" altLang="en-US" sz="3200" b="1" dirty="0" smtClean="0">
                <a:solidFill>
                  <a:schemeClr val="bg1"/>
                </a:solidFill>
                <a:latin typeface="微软雅黑" panose="020B0503020204020204" charset="-122"/>
                <a:ea typeface="微软雅黑" panose="020B0503020204020204" charset="-122"/>
                <a:cs typeface="微软雅黑" panose="020B0503020204020204" charset="-122"/>
              </a:rPr>
              <a:t>“骑桶者”没有名字，没有性别，没有外貌，作者为什么这样塑造人物？</a:t>
            </a:r>
            <a:endParaRPr lang="zh-CN" altLang="en-US" sz="32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138430" y="2992120"/>
            <a:ext cx="5397500" cy="3320415"/>
          </a:xfrm>
          <a:ln w="28575">
            <a:solidFill>
              <a:schemeClr val="accent1"/>
            </a:solidFill>
          </a:ln>
        </p:spPr>
        <p:txBody>
          <a:bodyPr>
            <a:normAutofit fontScale="90000"/>
          </a:bodyPr>
          <a:lstStyle/>
          <a:p>
            <a:pPr marL="0" indent="0" fontAlgn="auto">
              <a:lnSpc>
                <a:spcPct val="200000"/>
              </a:lnSpc>
              <a:buNone/>
            </a:pPr>
            <a:r>
              <a:rPr lang="zh-CN" altLang="zh-CN" b="1" dirty="0" smtClean="0">
                <a:latin typeface="黑体" panose="02010609060101010101" pitchFamily="49" charset="-122"/>
                <a:ea typeface="黑体" panose="02010609060101010101" pitchFamily="49" charset="-122"/>
              </a:rPr>
              <a:t>写这篇小说的目的不仅仅是写一个人的孤独、无助、无奈、可怜，而是要揭示一类人的孤独、无助、无奈、可怜，表现现代人普遍的困境。</a:t>
            </a:r>
            <a:endParaRPr lang="zh-CN" altLang="zh-CN" dirty="0" smtClean="0"/>
          </a:p>
          <a:p>
            <a:endParaRPr lang="zh-CN" altLang="zh-CN" dirty="0" smtClean="0"/>
          </a:p>
          <a:p>
            <a:endParaRPr lang="zh-CN" altLang="en-US" dirty="0"/>
          </a:p>
        </p:txBody>
      </p:sp>
      <p:sp>
        <p:nvSpPr>
          <p:cNvPr id="100" name="文本框 99"/>
          <p:cNvSpPr txBox="1"/>
          <p:nvPr/>
        </p:nvSpPr>
        <p:spPr>
          <a:xfrm>
            <a:off x="28575" y="80328"/>
            <a:ext cx="5080000" cy="1301122"/>
          </a:xfrm>
          <a:prstGeom prst="ellipse">
            <a:avLst/>
          </a:prstGeom>
          <a:solidFill>
            <a:srgbClr val="0070C0"/>
          </a:solidFill>
        </p:spPr>
        <p:style>
          <a:lnRef idx="2">
            <a:schemeClr val="accent2">
              <a:shade val="50000"/>
            </a:schemeClr>
          </a:lnRef>
          <a:fillRef idx="1">
            <a:schemeClr val="accent2"/>
          </a:fillRef>
          <a:effectRef idx="0">
            <a:schemeClr val="accent2"/>
          </a:effectRef>
          <a:fontRef idx="minor">
            <a:schemeClr val="lt1"/>
          </a:fontRef>
        </p:style>
        <p:txBody>
          <a:bodyPr>
            <a:spAutoFit/>
          </a:bodyPr>
          <a:p>
            <a:pPr indent="0"/>
            <a:r>
              <a:rPr lang="en-US" altLang="zh-CN" sz="5400" b="1">
                <a:latin typeface="微软雅黑" panose="020B0503020204020204" charset="-122"/>
                <a:ea typeface="微软雅黑" panose="020B0503020204020204" charset="-122"/>
              </a:rPr>
              <a:t> </a:t>
            </a:r>
            <a:r>
              <a:rPr lang="zh-CN" sz="5400" b="1">
                <a:latin typeface="微软雅黑" panose="020B0503020204020204" charset="-122"/>
                <a:ea typeface="微软雅黑" panose="020B0503020204020204" charset="-122"/>
              </a:rPr>
              <a:t>触摸主题</a:t>
            </a:r>
            <a:endParaRPr lang="zh-CN" sz="5400" b="1">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a:stretch>
            <a:fillRect/>
          </a:stretch>
        </p:blipFill>
        <p:spPr>
          <a:xfrm>
            <a:off x="5669280" y="2992120"/>
            <a:ext cx="6029325" cy="33204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heel(1)">
                                      <p:cBhvr>
                                        <p:cTn id="7" dur="2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amond(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Effect transition="in" filter="wedge">
                                      <p:cBhvr>
                                        <p:cTn id="17" dur="2000"/>
                                        <p:tgtEl>
                                          <p:spTgt spid="3">
                                            <p:bg/>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wedge">
                                      <p:cBhvr>
                                        <p:cTn id="2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2" grpId="0" animBg="1"/>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8255"/>
            <a:ext cx="10678795" cy="101727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l"/>
            <a:r>
              <a:rPr lang="zh-CN" altLang="en-US" b="1" dirty="0" smtClean="0">
                <a:latin typeface="微软雅黑" panose="020B0503020204020204" charset="-122"/>
                <a:ea typeface="微软雅黑" panose="020B0503020204020204" charset="-122"/>
              </a:rPr>
              <a:t>煤店老板听到我的呼喊没有？</a:t>
            </a:r>
            <a:endParaRPr lang="zh-CN" altLang="en-US" b="1" dirty="0">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163195" y="1421130"/>
            <a:ext cx="10515600" cy="1518285"/>
          </a:xfrm>
          <a:ln w="28575">
            <a:solidFill>
              <a:srgbClr val="FF0000"/>
            </a:solidFill>
            <a:prstDash val="sysDash"/>
          </a:ln>
        </p:spPr>
        <p:txBody>
          <a:bodyPr>
            <a:normAutofit lnSpcReduction="10000"/>
          </a:bodyPr>
          <a:lstStyle/>
          <a:p>
            <a:pPr marL="0" indent="0">
              <a:buNone/>
            </a:pPr>
            <a:r>
              <a:rPr lang="zh-CN" altLang="en-US" sz="3600" b="1" dirty="0" smtClean="0">
                <a:latin typeface="微软雅黑" panose="020B0503020204020204" charset="-122"/>
                <a:ea typeface="微软雅黑" panose="020B0503020204020204" charset="-122"/>
              </a:rPr>
              <a:t>听到了</a:t>
            </a:r>
            <a:endParaRPr lang="en-US" altLang="zh-CN" dirty="0" smtClean="0"/>
          </a:p>
          <a:p>
            <a:pPr marL="0" indent="0">
              <a:buNone/>
            </a:pPr>
            <a:r>
              <a:rPr lang="zh-CN" altLang="en-US" dirty="0" smtClean="0">
                <a:latin typeface="黑体" panose="02010609060101010101" pitchFamily="49" charset="-122"/>
                <a:ea typeface="黑体" panose="02010609060101010101" pitchFamily="49" charset="-122"/>
                <a:cs typeface="黑体" panose="02010609060101010101" pitchFamily="49" charset="-122"/>
              </a:rPr>
              <a:t>理由：我认为“她当然马上看到了我”，老板娘并用围裙把我扇走，这说明她看到我了。</a:t>
            </a:r>
            <a:endParaRPr lang="zh-CN" altLang="en-US" dirty="0" smtClean="0"/>
          </a:p>
          <a:p>
            <a:endParaRPr lang="zh-CN" altLang="en-US" dirty="0"/>
          </a:p>
        </p:txBody>
      </p:sp>
      <p:sp>
        <p:nvSpPr>
          <p:cNvPr id="4" name="内容占位符 2"/>
          <p:cNvSpPr>
            <a:spLocks noGrp="1"/>
          </p:cNvSpPr>
          <p:nvPr/>
        </p:nvSpPr>
        <p:spPr>
          <a:xfrm>
            <a:off x="163195" y="3460750"/>
            <a:ext cx="10515600" cy="2587625"/>
          </a:xfrm>
          <a:prstGeom prst="rect">
            <a:avLst/>
          </a:prstGeom>
          <a:ln w="28575">
            <a:solidFill>
              <a:srgbClr val="FF0000"/>
            </a:solidFill>
            <a:prstDash val="sysDash"/>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3600" b="1" dirty="0" smtClean="0">
                <a:latin typeface="微软雅黑" panose="020B0503020204020204" charset="-122"/>
                <a:ea typeface="微软雅黑" panose="020B0503020204020204" charset="-122"/>
              </a:rPr>
              <a:t>没听到</a:t>
            </a:r>
            <a:endParaRPr lang="en-US" altLang="zh-CN" dirty="0" smtClean="0"/>
          </a:p>
          <a:p>
            <a:pPr marL="0" indent="0">
              <a:buNone/>
            </a:pPr>
            <a:r>
              <a:rPr lang="zh-CN" altLang="en-US" dirty="0" smtClean="0">
                <a:latin typeface="黑体" panose="02010609060101010101" pitchFamily="49" charset="-122"/>
                <a:ea typeface="黑体" panose="02010609060101010101" pitchFamily="49" charset="-122"/>
                <a:cs typeface="黑体" panose="02010609060101010101" pitchFamily="49" charset="-122"/>
              </a:rPr>
              <a:t>理由：我骑着桶“时常被升到二层楼那么高，但是我从未下降到齐房屋大门那么低”，如果老板娘看到了一定很惊讶，她甚至可能用她的煤换我会飞的桶；我的喊声和钟声混合在一起，老板娘以为我的喊声就是钟声；她扇围裙可能是想掸掉身上的煤灰。</a:t>
            </a:r>
            <a:endParaRPr lang="zh-CN" altLang="en-US"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amond(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diamond(in)">
                                      <p:cBhvr>
                                        <p:cTn id="2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build="p"/>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8255"/>
            <a:ext cx="10678795" cy="101727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l"/>
            <a:r>
              <a:rPr lang="zh-CN" altLang="en-US" b="1" dirty="0" smtClean="0">
                <a:latin typeface="微软雅黑" panose="020B0503020204020204" charset="-122"/>
                <a:ea typeface="微软雅黑" panose="020B0503020204020204" charset="-122"/>
              </a:rPr>
              <a:t>小说的主题还有何种解读呢？</a:t>
            </a:r>
            <a:endParaRPr lang="zh-CN" altLang="en-US" b="1" dirty="0" smtClean="0">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81280" y="1151255"/>
            <a:ext cx="10515600" cy="487680"/>
          </a:xfrm>
          <a:ln w="28575">
            <a:solidFill>
              <a:srgbClr val="FF0000"/>
            </a:solidFill>
            <a:prstDash val="sysDash"/>
          </a:ln>
        </p:spPr>
        <p:txBody>
          <a:bodyPr>
            <a:normAutofit lnSpcReduction="10000"/>
          </a:bodyPr>
          <a:lstStyle/>
          <a:p>
            <a:pPr marL="0" indent="0">
              <a:buNone/>
            </a:pPr>
            <a:r>
              <a:rPr lang="zh-CN" altLang="en-US" dirty="0" smtClean="0">
                <a:latin typeface="黑体" panose="02010609060101010101" pitchFamily="49" charset="-122"/>
                <a:ea typeface="黑体" panose="02010609060101010101" pitchFamily="49" charset="-122"/>
                <a:cs typeface="黑体" panose="02010609060101010101" pitchFamily="49" charset="-122"/>
              </a:rPr>
              <a:t>在当时的社会中，人与人之间缺乏关爱，缺乏沟通交流。</a:t>
            </a:r>
            <a:endParaRPr lang="zh-CN" altLang="en-US" dirty="0"/>
          </a:p>
        </p:txBody>
      </p:sp>
      <p:sp>
        <p:nvSpPr>
          <p:cNvPr id="5" name="标题 1"/>
          <p:cNvSpPr>
            <a:spLocks noGrp="1"/>
          </p:cNvSpPr>
          <p:nvPr/>
        </p:nvSpPr>
        <p:spPr>
          <a:xfrm>
            <a:off x="0" y="2077085"/>
            <a:ext cx="8750935" cy="77660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a:r>
              <a:rPr lang="zh-CN" altLang="en-US" sz="4800" b="1" dirty="0" smtClean="0">
                <a:solidFill>
                  <a:schemeClr val="bg1"/>
                </a:solidFill>
                <a:latin typeface="微软雅黑" panose="020B0503020204020204" charset="-122"/>
                <a:ea typeface="微软雅黑" panose="020B0503020204020204" charset="-122"/>
              </a:rPr>
              <a:t>主题概括</a:t>
            </a:r>
            <a:endParaRPr lang="zh-CN" altLang="en-US" sz="4800" b="1" dirty="0" smtClean="0">
              <a:solidFill>
                <a:schemeClr val="bg1"/>
              </a:solidFill>
              <a:latin typeface="微软雅黑" panose="020B0503020204020204" charset="-122"/>
              <a:ea typeface="微软雅黑" panose="020B0503020204020204" charset="-122"/>
            </a:endParaRPr>
          </a:p>
        </p:txBody>
      </p:sp>
      <p:sp>
        <p:nvSpPr>
          <p:cNvPr id="6" name="TextBox 3"/>
          <p:cNvSpPr txBox="1"/>
          <p:nvPr/>
        </p:nvSpPr>
        <p:spPr>
          <a:xfrm>
            <a:off x="254993" y="3089047"/>
            <a:ext cx="1013460" cy="3520440"/>
          </a:xfrm>
          <a:prstGeom prst="rect">
            <a:avLst/>
          </a:prstGeom>
          <a:noFill/>
          <a:ln w="28575">
            <a:solidFill>
              <a:schemeClr val="tx1"/>
            </a:solidFill>
          </a:ln>
        </p:spPr>
        <p:txBody>
          <a:bodyPr vert="eaVert" wrap="none" rtlCol="0">
            <a:spAutoFit/>
          </a:bodyPr>
          <a:p>
            <a:r>
              <a:rPr lang="zh-CN" altLang="en-US" sz="5400" b="1" dirty="0" smtClean="0">
                <a:latin typeface="微软雅黑" panose="020B0503020204020204" charset="-122"/>
                <a:ea typeface="微软雅黑" panose="020B0503020204020204" charset="-122"/>
              </a:rPr>
              <a:t>骑着桶呼喊</a:t>
            </a:r>
            <a:endParaRPr lang="zh-CN" altLang="en-US" sz="5400" b="1" dirty="0">
              <a:latin typeface="微软雅黑" panose="020B0503020204020204" charset="-122"/>
              <a:ea typeface="微软雅黑" panose="020B0503020204020204" charset="-122"/>
            </a:endParaRPr>
          </a:p>
        </p:txBody>
      </p:sp>
      <p:sp>
        <p:nvSpPr>
          <p:cNvPr id="7" name="内容占位符 2"/>
          <p:cNvSpPr>
            <a:spLocks noGrp="1"/>
          </p:cNvSpPr>
          <p:nvPr/>
        </p:nvSpPr>
        <p:spPr>
          <a:xfrm>
            <a:off x="1586865" y="3175635"/>
            <a:ext cx="7164070" cy="3347085"/>
          </a:xfrm>
          <a:prstGeom prst="rect">
            <a:avLst/>
          </a:prstGeom>
          <a:ln w="28575">
            <a:solidFill>
              <a:schemeClr val="accent1"/>
            </a:solidFill>
            <a:prstDash val="sysDash"/>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en-US" altLang="zh-CN"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1</a:t>
            </a: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来自生存的压力</a:t>
            </a:r>
            <a:endParaRPr lang="en-US" altLang="zh-CN" sz="3200" b="1" dirty="0" smtClean="0">
              <a:latin typeface="黑体" panose="02010609060101010101" pitchFamily="49" charset="-122"/>
              <a:ea typeface="黑体" panose="02010609060101010101" pitchFamily="49" charset="-122"/>
              <a:cs typeface="黑体" panose="02010609060101010101" pitchFamily="49" charset="-122"/>
            </a:endParaRPr>
          </a:p>
          <a:p>
            <a:endParaRPr lang="en-US" altLang="zh-CN"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a:buNone/>
            </a:pP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en-US" altLang="zh-CN"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2</a:t>
            </a: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来自人际关系的冷漠    隔膜     </a:t>
            </a:r>
            <a:endParaRPr lang="en-US" altLang="zh-CN" sz="3200" b="1" dirty="0" smtClean="0">
              <a:latin typeface="黑体" panose="02010609060101010101" pitchFamily="49" charset="-122"/>
              <a:ea typeface="黑体" panose="02010609060101010101" pitchFamily="49" charset="-122"/>
              <a:cs typeface="黑体" panose="02010609060101010101" pitchFamily="49" charset="-122"/>
            </a:endParaRPr>
          </a:p>
          <a:p>
            <a:pPr>
              <a:buNone/>
            </a:pPr>
            <a:endParaRPr lang="en-US" altLang="zh-CN"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a:buNone/>
            </a:pP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en-US" altLang="zh-CN"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3</a:t>
            </a: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来自自身的   自卑、孤独、恐惧</a:t>
            </a:r>
            <a:r>
              <a:rPr lang="zh-CN" altLang="en-US" sz="3600" dirty="0" smtClean="0"/>
              <a:t> </a:t>
            </a:r>
            <a:r>
              <a:rPr lang="zh-CN" altLang="en-US" dirty="0" smtClean="0"/>
              <a:t> </a:t>
            </a:r>
            <a:endParaRPr lang="zh-CN" altLang="en-US" b="1" dirty="0"/>
          </a:p>
        </p:txBody>
      </p:sp>
      <p:sp>
        <p:nvSpPr>
          <p:cNvPr id="8" name="文本框 7"/>
          <p:cNvSpPr txBox="1"/>
          <p:nvPr/>
        </p:nvSpPr>
        <p:spPr>
          <a:xfrm>
            <a:off x="9450070" y="2077085"/>
            <a:ext cx="974090" cy="4523105"/>
          </a:xfrm>
          <a:prstGeom prst="rect">
            <a:avLst/>
          </a:prstGeom>
          <a:noFill/>
          <a:ln w="28575">
            <a:solidFill>
              <a:schemeClr val="tx1"/>
            </a:solidFill>
          </a:ln>
        </p:spPr>
        <p:txBody>
          <a:bodyPr wrap="none" rtlCol="0" anchor="t">
            <a:spAutoFit/>
          </a:bodyPr>
          <a:p>
            <a:r>
              <a:rPr lang="zh-CN" altLang="en-US" sz="4800" b="1" dirty="0" smtClean="0">
                <a:solidFill>
                  <a:srgbClr val="FF0000"/>
                </a:solidFill>
                <a:latin typeface="微软雅黑" panose="020B0503020204020204" charset="-122"/>
                <a:ea typeface="微软雅黑" panose="020B0503020204020204" charset="-122"/>
                <a:cs typeface="微软雅黑" panose="020B0503020204020204" charset="-122"/>
                <a:sym typeface="+mn-ea"/>
              </a:rPr>
              <a:t>困 </a:t>
            </a:r>
            <a:endParaRPr lang="zh-CN" altLang="en-US" sz="4800" b="1"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r>
              <a:rPr lang="zh-CN" altLang="en-US" sz="4800" b="1" dirty="0" smtClean="0">
                <a:solidFill>
                  <a:srgbClr val="FF0000"/>
                </a:solidFill>
                <a:latin typeface="微软雅黑" panose="020B0503020204020204" charset="-122"/>
                <a:ea typeface="微软雅黑" panose="020B0503020204020204" charset="-122"/>
                <a:cs typeface="微软雅黑" panose="020B0503020204020204" charset="-122"/>
                <a:sym typeface="+mn-ea"/>
              </a:rPr>
              <a:t>境</a:t>
            </a:r>
            <a:endParaRPr lang="zh-CN" altLang="en-US" sz="4800" b="1"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r>
              <a:rPr lang="zh-CN" altLang="en-US" sz="4800" b="1" dirty="0" smtClean="0">
                <a:latin typeface="微软雅黑" panose="020B0503020204020204" charset="-122"/>
                <a:ea typeface="微软雅黑" panose="020B0503020204020204" charset="-122"/>
                <a:cs typeface="微软雅黑" panose="020B0503020204020204" charset="-122"/>
                <a:sym typeface="+mn-ea"/>
              </a:rPr>
              <a:t>四</a:t>
            </a:r>
            <a:endParaRPr lang="zh-CN" altLang="en-US" sz="4800" b="1" dirty="0" smtClean="0">
              <a:latin typeface="微软雅黑" panose="020B0503020204020204" charset="-122"/>
              <a:ea typeface="微软雅黑" panose="020B0503020204020204" charset="-122"/>
              <a:cs typeface="微软雅黑" panose="020B0503020204020204" charset="-122"/>
              <a:sym typeface="+mn-ea"/>
            </a:endParaRPr>
          </a:p>
          <a:p>
            <a:r>
              <a:rPr lang="zh-CN" altLang="en-US" sz="4800" b="1" dirty="0" smtClean="0">
                <a:latin typeface="微软雅黑" panose="020B0503020204020204" charset="-122"/>
                <a:ea typeface="微软雅黑" panose="020B0503020204020204" charset="-122"/>
                <a:cs typeface="微软雅黑" panose="020B0503020204020204" charset="-122"/>
                <a:sym typeface="+mn-ea"/>
              </a:rPr>
              <a:t>面</a:t>
            </a:r>
            <a:endParaRPr lang="zh-CN" altLang="en-US" sz="4800" b="1" dirty="0" smtClean="0">
              <a:latin typeface="微软雅黑" panose="020B0503020204020204" charset="-122"/>
              <a:ea typeface="微软雅黑" panose="020B0503020204020204" charset="-122"/>
              <a:cs typeface="微软雅黑" panose="020B0503020204020204" charset="-122"/>
              <a:sym typeface="+mn-ea"/>
            </a:endParaRPr>
          </a:p>
          <a:p>
            <a:r>
              <a:rPr lang="zh-CN" altLang="en-US" sz="4800" b="1" dirty="0" smtClean="0">
                <a:latin typeface="微软雅黑" panose="020B0503020204020204" charset="-122"/>
                <a:ea typeface="微软雅黑" panose="020B0503020204020204" charset="-122"/>
                <a:cs typeface="微软雅黑" panose="020B0503020204020204" charset="-122"/>
                <a:sym typeface="+mn-ea"/>
              </a:rPr>
              <a:t>楚</a:t>
            </a:r>
            <a:endParaRPr lang="zh-CN" altLang="en-US" sz="4800" b="1" dirty="0" smtClean="0">
              <a:latin typeface="微软雅黑" panose="020B0503020204020204" charset="-122"/>
              <a:ea typeface="微软雅黑" panose="020B0503020204020204" charset="-122"/>
              <a:cs typeface="微软雅黑" panose="020B0503020204020204" charset="-122"/>
              <a:sym typeface="+mn-ea"/>
            </a:endParaRPr>
          </a:p>
          <a:p>
            <a:r>
              <a:rPr lang="zh-CN" altLang="en-US" sz="4800" b="1" dirty="0" smtClean="0">
                <a:latin typeface="微软雅黑" panose="020B0503020204020204" charset="-122"/>
                <a:ea typeface="微软雅黑" panose="020B0503020204020204" charset="-122"/>
                <a:cs typeface="微软雅黑" panose="020B0503020204020204" charset="-122"/>
                <a:sym typeface="+mn-ea"/>
              </a:rPr>
              <a:t>歌</a:t>
            </a:r>
            <a:endParaRPr lang="zh-CN" altLang="en-US" sz="4800" b="1" dirty="0" smtClean="0">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edge">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edge">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amond(in)">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amond(in)">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 calcmode="lin" valueType="num">
                                      <p:cBhvr additive="base">
                                        <p:cTn id="3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7">
                                            <p:txEl>
                                              <p:pRg st="2" end="2"/>
                                            </p:txEl>
                                          </p:spTgt>
                                        </p:tgtEl>
                                        <p:attrNameLst>
                                          <p:attrName>style.visibility</p:attrName>
                                        </p:attrNameLst>
                                      </p:cBhvr>
                                      <p:to>
                                        <p:strVal val="visible"/>
                                      </p:to>
                                    </p:set>
                                    <p:anim calcmode="lin" valueType="num">
                                      <p:cBhvr additive="base">
                                        <p:cTn id="3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8" presetClass="entr" presetSubtype="16"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diamond(in)">
                                      <p:cBhvr>
                                        <p:cTn id="4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build="p"/>
      <p:bldP spid="5" grpId="0" animBg="1"/>
      <p:bldP spid="8"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8430" y="1449070"/>
            <a:ext cx="11577320" cy="11430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zh-CN" altLang="en-US" sz="3200" b="1" dirty="0" smtClean="0">
                <a:solidFill>
                  <a:schemeClr val="bg1"/>
                </a:solidFill>
                <a:latin typeface="微软雅黑" panose="020B0503020204020204" charset="-122"/>
                <a:ea typeface="微软雅黑" panose="020B0503020204020204" charset="-122"/>
                <a:cs typeface="微软雅黑" panose="020B0503020204020204" charset="-122"/>
              </a:rPr>
              <a:t>小说中“我”飞着去借煤，是虚构的，但小说的思想情感是真实的。它们是怎样有机的结合在一起的？</a:t>
            </a:r>
            <a:endParaRPr lang="zh-CN" altLang="en-US" sz="32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138430" y="2857500"/>
            <a:ext cx="11577320" cy="1142365"/>
          </a:xfrm>
          <a:ln w="28575">
            <a:solidFill>
              <a:schemeClr val="tx1"/>
            </a:solidFill>
          </a:ln>
        </p:spPr>
        <p:txBody>
          <a:bodyPr>
            <a:normAutofit/>
          </a:bodyPr>
          <a:lstStyle/>
          <a:p>
            <a:pPr marL="0" indent="0" fontAlgn="auto">
              <a:lnSpc>
                <a:spcPct val="100000"/>
              </a:lnSpc>
              <a:buNone/>
            </a:pPr>
            <a:r>
              <a:rPr lang="zh-CN" altLang="zh-CN" b="1" dirty="0" smtClean="0">
                <a:latin typeface="黑体" panose="02010609060101010101" pitchFamily="49" charset="-122"/>
                <a:ea typeface="黑体" panose="02010609060101010101" pitchFamily="49" charset="-122"/>
              </a:rPr>
              <a:t>“我”的生活现状是真实的，但“我”去借煤的整个行动可能都是虚构的，虚构的故事中表现出的“我”的形象情感又是真实的。</a:t>
            </a:r>
            <a:endParaRPr lang="zh-CN" altLang="zh-CN" b="1" dirty="0" smtClean="0">
              <a:latin typeface="黑体" panose="02010609060101010101" pitchFamily="49" charset="-122"/>
              <a:ea typeface="黑体" panose="02010609060101010101" pitchFamily="49" charset="-122"/>
            </a:endParaRPr>
          </a:p>
          <a:p>
            <a:endParaRPr lang="zh-CN" altLang="zh-CN" dirty="0" smtClean="0"/>
          </a:p>
          <a:p>
            <a:endParaRPr lang="zh-CN" altLang="en-US" dirty="0"/>
          </a:p>
        </p:txBody>
      </p:sp>
      <p:sp>
        <p:nvSpPr>
          <p:cNvPr id="100" name="文本框 99"/>
          <p:cNvSpPr txBox="1"/>
          <p:nvPr/>
        </p:nvSpPr>
        <p:spPr>
          <a:xfrm>
            <a:off x="28575" y="80328"/>
            <a:ext cx="5080000" cy="1303690"/>
          </a:xfrm>
          <a:prstGeom prst="ellipse">
            <a:avLst/>
          </a:prstGeom>
          <a:solidFill>
            <a:srgbClr val="0070C0"/>
          </a:solidFill>
        </p:spPr>
        <p:style>
          <a:lnRef idx="2">
            <a:schemeClr val="accent2">
              <a:shade val="50000"/>
            </a:schemeClr>
          </a:lnRef>
          <a:fillRef idx="1">
            <a:schemeClr val="accent2"/>
          </a:fillRef>
          <a:effectRef idx="0">
            <a:schemeClr val="accent2"/>
          </a:effectRef>
          <a:fontRef idx="minor">
            <a:schemeClr val="lt1"/>
          </a:fontRef>
        </p:style>
        <p:txBody>
          <a:bodyPr>
            <a:spAutoFit/>
          </a:bodyPr>
          <a:p>
            <a:pPr indent="0"/>
            <a:r>
              <a:rPr lang="en-US" altLang="zh-CN" sz="5400" b="1">
                <a:latin typeface="微软雅黑" panose="020B0503020204020204" charset="-122"/>
                <a:ea typeface="微软雅黑" panose="020B0503020204020204" charset="-122"/>
              </a:rPr>
              <a:t> </a:t>
            </a:r>
            <a:r>
              <a:rPr lang="zh-CN" sz="5400" b="1">
                <a:latin typeface="微软雅黑" panose="020B0503020204020204" charset="-122"/>
                <a:ea typeface="微软雅黑" panose="020B0503020204020204" charset="-122"/>
              </a:rPr>
              <a:t>领悟虚构</a:t>
            </a:r>
            <a:endParaRPr lang="zh-CN" sz="5400" b="1">
              <a:latin typeface="微软雅黑" panose="020B0503020204020204" charset="-122"/>
              <a:ea typeface="微软雅黑" panose="020B0503020204020204" charset="-122"/>
            </a:endParaRPr>
          </a:p>
        </p:txBody>
      </p:sp>
      <p:sp>
        <p:nvSpPr>
          <p:cNvPr id="4" name="文本框 3"/>
          <p:cNvSpPr txBox="1"/>
          <p:nvPr/>
        </p:nvSpPr>
        <p:spPr>
          <a:xfrm>
            <a:off x="138430" y="4095750"/>
            <a:ext cx="11577320" cy="953135"/>
          </a:xfrm>
          <a:prstGeom prst="rect">
            <a:avLst/>
          </a:prstGeom>
          <a:noFill/>
          <a:ln w="28575">
            <a:solidFill>
              <a:schemeClr val="tx1"/>
            </a:solidFill>
          </a:ln>
        </p:spPr>
        <p:txBody>
          <a:bodyPr wrap="square">
            <a:spAutoFit/>
          </a:bodyPr>
          <a:p>
            <a:pPr indent="304800"/>
            <a:r>
              <a:rPr lang="zh-CN" sz="2800" b="1">
                <a:solidFill>
                  <a:srgbClr val="002060"/>
                </a:solidFill>
                <a:latin typeface="黑体" panose="02010609060101010101" pitchFamily="49" charset="-122"/>
                <a:ea typeface="黑体" panose="02010609060101010101" pitchFamily="49" charset="-122"/>
                <a:cs typeface="黑体" panose="02010609060101010101" pitchFamily="49" charset="-122"/>
              </a:rPr>
              <a:t>小说中“我”的飞翔，老板娘用围裙把“我”扇走，“我”浮升到冰山区域，不复再见，这些情节是虚构的。</a:t>
            </a:r>
            <a:endParaRPr lang="zh-CN" altLang="en-US" sz="2800" b="1">
              <a:solidFill>
                <a:srgbClr val="002060"/>
              </a:solidFill>
              <a:latin typeface="黑体" panose="02010609060101010101" pitchFamily="49" charset="-122"/>
              <a:ea typeface="黑体" panose="02010609060101010101" pitchFamily="49" charset="-122"/>
              <a:cs typeface="黑体" panose="02010609060101010101" pitchFamily="49" charset="-122"/>
            </a:endParaRPr>
          </a:p>
        </p:txBody>
      </p:sp>
      <p:sp>
        <p:nvSpPr>
          <p:cNvPr id="5" name="文本框 4"/>
          <p:cNvSpPr txBox="1"/>
          <p:nvPr/>
        </p:nvSpPr>
        <p:spPr>
          <a:xfrm>
            <a:off x="138430" y="5255895"/>
            <a:ext cx="11577320" cy="1383665"/>
          </a:xfrm>
          <a:prstGeom prst="rect">
            <a:avLst/>
          </a:prstGeom>
          <a:noFill/>
          <a:ln w="28575">
            <a:solidFill>
              <a:schemeClr val="tx1"/>
            </a:solidFill>
          </a:ln>
        </p:spPr>
        <p:txBody>
          <a:bodyPr wrap="square">
            <a:spAutoFit/>
          </a:bodyPr>
          <a:p>
            <a:pPr indent="304800"/>
            <a:r>
              <a:rPr lang="zh-CN" sz="2800" b="1">
                <a:solidFill>
                  <a:schemeClr val="accent2"/>
                </a:solidFill>
                <a:latin typeface="黑体" panose="02010609060101010101" pitchFamily="49" charset="-122"/>
                <a:ea typeface="黑体" panose="02010609060101010101" pitchFamily="49" charset="-122"/>
                <a:cs typeface="黑体" panose="02010609060101010101" pitchFamily="49" charset="-122"/>
              </a:rPr>
              <a:t>“我”的处境，老板伏案写字，老板娘织毛衣，老板和老板娘的对话，这些都是现实生活场景。这些现实生活场景也让“我”的飞翔显得合情合理。虚构嵌入现实，就和现实浑然一体了。</a:t>
            </a:r>
            <a:endParaRPr lang="zh-CN" altLang="en-US" sz="2800" b="1">
              <a:solidFill>
                <a:schemeClr val="accent2"/>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heel(1)">
                                      <p:cBhvr>
                                        <p:cTn id="7" dur="2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Effect transition="in" filter="diamond(in)">
                                      <p:cBhvr>
                                        <p:cTn id="17" dur="2000"/>
                                        <p:tgtEl>
                                          <p:spTgt spid="3">
                                            <p:bg/>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diamond(in)">
                                      <p:cBhvr>
                                        <p:cTn id="22" dur="20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diamond(in)">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diamond(in)">
                                      <p:cBhvr>
                                        <p:cTn id="3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2" grpId="0" animBg="1"/>
      <p:bldP spid="3" grpId="0" animBg="1" build="p"/>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1910" y="42545"/>
            <a:ext cx="11577320" cy="11430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zh-CN" altLang="en-US" sz="3200" b="1" dirty="0" smtClean="0">
                <a:solidFill>
                  <a:schemeClr val="bg1"/>
                </a:solidFill>
                <a:latin typeface="微软雅黑" panose="020B0503020204020204" charset="-122"/>
                <a:ea typeface="微软雅黑" panose="020B0503020204020204" charset="-122"/>
                <a:cs typeface="微软雅黑" panose="020B0503020204020204" charset="-122"/>
              </a:rPr>
              <a:t>小说中“我”飞着去借煤，是虚构的，但小说的思想情感是真实的。它们是怎样有机的结合在一起的？</a:t>
            </a:r>
            <a:endParaRPr lang="zh-CN" altLang="en-US" sz="32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41910" y="1527810"/>
            <a:ext cx="11577320" cy="1777365"/>
          </a:xfrm>
          <a:ln w="28575">
            <a:solidFill>
              <a:schemeClr val="tx1"/>
            </a:solidFill>
          </a:ln>
        </p:spPr>
        <p:txBody>
          <a:bodyPr>
            <a:normAutofit fontScale="90000" lnSpcReduction="10000"/>
          </a:bodyPr>
          <a:lstStyle/>
          <a:p>
            <a:pPr marL="0" indent="0" fontAlgn="auto">
              <a:lnSpc>
                <a:spcPct val="100000"/>
              </a:lnSpc>
              <a:buNone/>
            </a:pPr>
            <a:r>
              <a:rPr lang="zh-CN" altLang="zh-CN" sz="3200" b="1" dirty="0" smtClean="0">
                <a:latin typeface="黑体" panose="02010609060101010101" pitchFamily="49" charset="-122"/>
                <a:ea typeface="黑体" panose="02010609060101010101" pitchFamily="49" charset="-122"/>
              </a:rPr>
              <a:t>小说开头写“我”家里没有煤时，“我”眼中的景物都带上了悲凉的色彩。“火炉里透出寒气，屋子里充满了严寒；窗外的树僵立在白霜中；天空犹如一块银色的盾牌，挡住了向他求救的人。我的身后是冰冷的炉子，面前是冰冷的天空。”这都展现了“我”内心的悲凉。</a:t>
            </a:r>
            <a:endParaRPr lang="zh-CN" altLang="zh-CN" sz="3600" b="1" dirty="0" smtClean="0">
              <a:latin typeface="黑体" panose="02010609060101010101" pitchFamily="49" charset="-122"/>
              <a:ea typeface="黑体" panose="02010609060101010101" pitchFamily="49" charset="-122"/>
            </a:endParaRPr>
          </a:p>
          <a:p>
            <a:endParaRPr lang="zh-CN" altLang="zh-CN" dirty="0" smtClean="0"/>
          </a:p>
          <a:p>
            <a:endParaRPr lang="zh-CN" altLang="en-US" dirty="0"/>
          </a:p>
        </p:txBody>
      </p:sp>
      <p:sp>
        <p:nvSpPr>
          <p:cNvPr id="4" name="文本框 3"/>
          <p:cNvSpPr txBox="1"/>
          <p:nvPr/>
        </p:nvSpPr>
        <p:spPr>
          <a:xfrm>
            <a:off x="41910" y="3575050"/>
            <a:ext cx="6719570" cy="3107690"/>
          </a:xfrm>
          <a:prstGeom prst="rect">
            <a:avLst/>
          </a:prstGeom>
          <a:noFill/>
          <a:ln w="28575">
            <a:solidFill>
              <a:schemeClr val="tx1"/>
            </a:solidFill>
          </a:ln>
        </p:spPr>
        <p:txBody>
          <a:bodyPr wrap="square">
            <a:spAutoFit/>
          </a:bodyPr>
          <a:p>
            <a:pPr indent="304800"/>
            <a:r>
              <a:rPr lang="zh-CN" sz="2800" b="1">
                <a:solidFill>
                  <a:srgbClr val="002060"/>
                </a:solidFill>
                <a:latin typeface="黑体" panose="02010609060101010101" pitchFamily="49" charset="-122"/>
                <a:ea typeface="黑体" panose="02010609060101010101" pitchFamily="49" charset="-122"/>
                <a:cs typeface="黑体" panose="02010609060101010101" pitchFamily="49" charset="-122"/>
              </a:rPr>
              <a:t>“我”骑着桶只是在空中呼喊，不敢冲进店里，展现了“我”害怕看到老板娘鄙夷神色的畏缩自卑心理。老板娘没有借给“我”煤时，“我”喊着“你这个坏女人”，表现了“我”对老板娘的憎恨。小说借助骑桶飞翔这一虚构情节展现了“我”内心真实的纠结、痛苦与自卑。</a:t>
            </a:r>
            <a:endParaRPr lang="zh-CN" sz="2800" b="1">
              <a:solidFill>
                <a:srgbClr val="002060"/>
              </a:solidFill>
              <a:latin typeface="黑体" panose="02010609060101010101" pitchFamily="49" charset="-122"/>
              <a:ea typeface="黑体" panose="02010609060101010101" pitchFamily="49" charset="-122"/>
              <a:cs typeface="黑体" panose="02010609060101010101" pitchFamily="49" charset="-122"/>
            </a:endParaRPr>
          </a:p>
        </p:txBody>
      </p:sp>
      <p:pic>
        <p:nvPicPr>
          <p:cNvPr id="5" name="图片 4" descr="55304172165270120"/>
          <p:cNvPicPr>
            <a:picLocks noChangeAspect="1"/>
          </p:cNvPicPr>
          <p:nvPr/>
        </p:nvPicPr>
        <p:blipFill>
          <a:blip r:embed="rId1"/>
          <a:srcRect t="16012" b="-5191"/>
          <a:stretch>
            <a:fillRect/>
          </a:stretch>
        </p:blipFill>
        <p:spPr>
          <a:xfrm>
            <a:off x="7757160" y="3456305"/>
            <a:ext cx="3520440" cy="33451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amond(in)">
                                      <p:cBhvr>
                                        <p:cTn id="2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build="p"/>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 y="254635"/>
            <a:ext cx="8338185" cy="1731010"/>
          </a:xfrm>
          <a:ln w="28575">
            <a:solidFill>
              <a:schemeClr val="tx1"/>
            </a:solidFill>
          </a:ln>
        </p:spPr>
        <p:txBody>
          <a:bodyPr>
            <a:noAutofit/>
          </a:bodyPr>
          <a:lstStyle/>
          <a:p>
            <a:r>
              <a:rPr lang="zh-CN" altLang="en-US" sz="4800" b="1" dirty="0">
                <a:ln w="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rPr>
              <a:t>真实的谎言</a:t>
            </a:r>
            <a:br>
              <a:rPr lang="zh-CN" altLang="en-US" sz="4000" b="1" dirty="0"/>
            </a:br>
            <a:r>
              <a:rPr lang="zh-CN" altLang="en-US" sz="4000" b="1" dirty="0" smtClean="0"/>
              <a:t>                                     </a:t>
            </a:r>
            <a:r>
              <a:rPr lang="zh-CN" altLang="en-US" sz="4000" b="1" dirty="0" smtClean="0">
                <a:latin typeface="微软雅黑" panose="020B0503020204020204" charset="-122"/>
                <a:ea typeface="微软雅黑" panose="020B0503020204020204" charset="-122"/>
              </a:rPr>
              <a:t>追求</a:t>
            </a:r>
            <a:r>
              <a:rPr lang="zh-CN" altLang="en-US" sz="4000" b="1" dirty="0">
                <a:ln w="22225">
                  <a:solidFill>
                    <a:schemeClr val="accent2"/>
                  </a:solidFill>
                  <a:prstDash val="solid"/>
                </a:ln>
                <a:solidFill>
                  <a:schemeClr val="accent2">
                    <a:lumMod val="40000"/>
                    <a:lumOff val="60000"/>
                  </a:schemeClr>
                </a:solidFill>
                <a:latin typeface="微软雅黑" panose="020B0503020204020204" charset="-122"/>
                <a:ea typeface="微软雅黑" panose="020B0503020204020204" charset="-122"/>
              </a:rPr>
              <a:t>心灵的真实</a:t>
            </a:r>
            <a:endParaRPr lang="zh-CN" altLang="en-US" sz="4000" dirty="0"/>
          </a:p>
        </p:txBody>
      </p:sp>
      <p:sp>
        <p:nvSpPr>
          <p:cNvPr id="3" name="内容占位符 2"/>
          <p:cNvSpPr>
            <a:spLocks noGrp="1"/>
          </p:cNvSpPr>
          <p:nvPr>
            <p:ph idx="1"/>
          </p:nvPr>
        </p:nvSpPr>
        <p:spPr>
          <a:xfrm>
            <a:off x="188595" y="2279650"/>
            <a:ext cx="2740660" cy="619125"/>
          </a:xfrm>
        </p:spPr>
        <p:style>
          <a:lnRef idx="3">
            <a:schemeClr val="lt1"/>
          </a:lnRef>
          <a:fillRef idx="1">
            <a:schemeClr val="accent6"/>
          </a:fillRef>
          <a:effectRef idx="1">
            <a:schemeClr val="accent6"/>
          </a:effectRef>
          <a:fontRef idx="minor">
            <a:schemeClr val="lt1"/>
          </a:fontRef>
        </p:style>
        <p:txBody>
          <a:bodyPr>
            <a:noAutofit/>
          </a:bodyPr>
          <a:lstStyle/>
          <a:p>
            <a:pPr>
              <a:buNone/>
            </a:pPr>
            <a:r>
              <a:rPr lang="zh-CN" altLang="en-US" sz="3200" b="1" dirty="0" smtClean="0">
                <a:solidFill>
                  <a:srgbClr val="FF0000"/>
                </a:solidFill>
                <a:latin typeface="微软雅黑" panose="020B0503020204020204" charset="-122"/>
                <a:ea typeface="微软雅黑" panose="020B0503020204020204" charset="-122"/>
              </a:rPr>
              <a:t>虚构的情节</a:t>
            </a:r>
            <a:r>
              <a:rPr lang="en-US" altLang="zh-CN" dirty="0" smtClean="0"/>
              <a:t>               </a:t>
            </a:r>
            <a:endParaRPr lang="en-US" altLang="zh-CN" dirty="0" smtClean="0"/>
          </a:p>
          <a:p>
            <a:pPr>
              <a:buNone/>
            </a:pPr>
            <a:endParaRPr lang="en-US" altLang="zh-CN" dirty="0" smtClean="0"/>
          </a:p>
          <a:p>
            <a:pPr>
              <a:buNone/>
            </a:pPr>
            <a:r>
              <a:rPr lang="en-US" altLang="zh-CN" dirty="0" smtClean="0"/>
              <a:t>                                                     </a:t>
            </a:r>
            <a:endParaRPr lang="en-US" altLang="zh-CN" dirty="0" smtClean="0"/>
          </a:p>
        </p:txBody>
      </p:sp>
      <p:sp>
        <p:nvSpPr>
          <p:cNvPr id="6" name="TextBox 5"/>
          <p:cNvSpPr txBox="1"/>
          <p:nvPr/>
        </p:nvSpPr>
        <p:spPr>
          <a:xfrm>
            <a:off x="5057140" y="2279650"/>
            <a:ext cx="3368675" cy="58356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buNone/>
            </a:pPr>
            <a:r>
              <a:rPr lang="zh-CN" altLang="en-US" sz="3200" b="1" dirty="0" smtClean="0">
                <a:solidFill>
                  <a:srgbClr val="FF0000"/>
                </a:solidFill>
                <a:latin typeface="微软雅黑" panose="020B0503020204020204" charset="-122"/>
                <a:ea typeface="微软雅黑" panose="020B0503020204020204" charset="-122"/>
              </a:rPr>
              <a:t>真实的生活</a:t>
            </a:r>
            <a:endParaRPr lang="en-US" altLang="zh-CN" sz="3200" b="1" dirty="0" smtClean="0">
              <a:solidFill>
                <a:srgbClr val="FF0000"/>
              </a:solidFill>
              <a:latin typeface="微软雅黑" panose="020B0503020204020204" charset="-122"/>
              <a:ea typeface="微软雅黑" panose="020B0503020204020204" charset="-122"/>
            </a:endParaRPr>
          </a:p>
        </p:txBody>
      </p:sp>
      <p:sp>
        <p:nvSpPr>
          <p:cNvPr id="7" name="TextBox 6"/>
          <p:cNvSpPr txBox="1"/>
          <p:nvPr/>
        </p:nvSpPr>
        <p:spPr>
          <a:xfrm>
            <a:off x="5057775" y="3533775"/>
            <a:ext cx="3368040" cy="58356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3200" b="1" dirty="0" smtClean="0">
                <a:solidFill>
                  <a:srgbClr val="FF0000"/>
                </a:solidFill>
                <a:latin typeface="微软雅黑" panose="020B0503020204020204" charset="-122"/>
                <a:ea typeface="微软雅黑" panose="020B0503020204020204" charset="-122"/>
              </a:rPr>
              <a:t>人的生存困境</a:t>
            </a:r>
            <a:endParaRPr lang="zh-CN" altLang="en-US" sz="3200" b="1" dirty="0">
              <a:solidFill>
                <a:srgbClr val="FF0000"/>
              </a:solidFill>
              <a:latin typeface="微软雅黑" panose="020B0503020204020204" charset="-122"/>
              <a:ea typeface="微软雅黑" panose="020B0503020204020204" charset="-122"/>
            </a:endParaRPr>
          </a:p>
        </p:txBody>
      </p:sp>
      <p:sp>
        <p:nvSpPr>
          <p:cNvPr id="8" name="TextBox 7"/>
          <p:cNvSpPr txBox="1"/>
          <p:nvPr/>
        </p:nvSpPr>
        <p:spPr>
          <a:xfrm>
            <a:off x="556607" y="4748757"/>
            <a:ext cx="1666279" cy="76835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zh-CN" altLang="en-US" sz="4400" b="1" dirty="0" smtClean="0">
                <a:latin typeface="微软雅黑" panose="020B0503020204020204" charset="-122"/>
                <a:ea typeface="微软雅黑" panose="020B0503020204020204" charset="-122"/>
              </a:rPr>
              <a:t>（轻）</a:t>
            </a:r>
            <a:endParaRPr lang="zh-CN" altLang="en-US" sz="4400" b="1" dirty="0" smtClean="0">
              <a:latin typeface="微软雅黑" panose="020B0503020204020204" charset="-122"/>
              <a:ea typeface="微软雅黑" panose="020B0503020204020204" charset="-122"/>
            </a:endParaRPr>
          </a:p>
        </p:txBody>
      </p:sp>
      <p:sp>
        <p:nvSpPr>
          <p:cNvPr id="9" name="TextBox 8"/>
          <p:cNvSpPr txBox="1"/>
          <p:nvPr/>
        </p:nvSpPr>
        <p:spPr>
          <a:xfrm>
            <a:off x="6004891" y="4748122"/>
            <a:ext cx="1666279" cy="76835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zh-CN" altLang="en-US" sz="4400" b="1" dirty="0" smtClean="0">
                <a:latin typeface="微软雅黑" panose="020B0503020204020204" charset="-122"/>
                <a:ea typeface="微软雅黑" panose="020B0503020204020204" charset="-122"/>
              </a:rPr>
              <a:t>（重）</a:t>
            </a:r>
            <a:endParaRPr lang="zh-CN" altLang="en-US" sz="4400" b="1" dirty="0" smtClean="0">
              <a:latin typeface="微软雅黑" panose="020B0503020204020204" charset="-122"/>
              <a:ea typeface="微软雅黑" panose="020B0503020204020204" charset="-122"/>
            </a:endParaRPr>
          </a:p>
        </p:txBody>
      </p:sp>
      <p:sp>
        <p:nvSpPr>
          <p:cNvPr id="10" name="右箭头 9"/>
          <p:cNvSpPr/>
          <p:nvPr/>
        </p:nvSpPr>
        <p:spPr>
          <a:xfrm>
            <a:off x="3216252" y="2279355"/>
            <a:ext cx="678904" cy="3103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3" name="TextBox 6"/>
          <p:cNvSpPr txBox="1"/>
          <p:nvPr/>
        </p:nvSpPr>
        <p:spPr>
          <a:xfrm>
            <a:off x="187197" y="3670461"/>
            <a:ext cx="2741782" cy="58356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zh-CN" altLang="en-US" sz="3200" b="1" dirty="0" smtClean="0">
                <a:solidFill>
                  <a:srgbClr val="FF0000"/>
                </a:solidFill>
                <a:latin typeface="微软雅黑" panose="020B0503020204020204" charset="-122"/>
                <a:ea typeface="微软雅黑" panose="020B0503020204020204" charset="-122"/>
                <a:cs typeface="微软雅黑" panose="020B0503020204020204" charset="-122"/>
              </a:rPr>
              <a:t>骑</a:t>
            </a:r>
            <a:r>
              <a:rPr lang="zh-CN" altLang="en-US" sz="3200" b="1" dirty="0">
                <a:solidFill>
                  <a:srgbClr val="FF0000"/>
                </a:solidFill>
                <a:latin typeface="微软雅黑" panose="020B0503020204020204" charset="-122"/>
                <a:ea typeface="微软雅黑" panose="020B0503020204020204" charset="-122"/>
                <a:cs typeface="微软雅黑" panose="020B0503020204020204" charset="-122"/>
              </a:rPr>
              <a:t>着桶 呼喊</a:t>
            </a:r>
            <a:endParaRPr lang="zh-CN" altLang="en-US" sz="3200" b="1" dirty="0">
              <a:solidFill>
                <a:srgbClr val="FF0000"/>
              </a:solidFill>
              <a:latin typeface="微软雅黑" panose="020B0503020204020204" charset="-122"/>
              <a:ea typeface="微软雅黑" panose="020B0503020204020204" charset="-122"/>
              <a:cs typeface="微软雅黑" panose="020B0503020204020204" charset="-122"/>
            </a:endParaRPr>
          </a:p>
        </p:txBody>
      </p:sp>
      <p:sp>
        <p:nvSpPr>
          <p:cNvPr id="14" name="右箭头 13"/>
          <p:cNvSpPr/>
          <p:nvPr/>
        </p:nvSpPr>
        <p:spPr>
          <a:xfrm>
            <a:off x="3216483" y="3670516"/>
            <a:ext cx="678904" cy="3103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5" name="右箭头 14"/>
          <p:cNvSpPr/>
          <p:nvPr/>
        </p:nvSpPr>
        <p:spPr>
          <a:xfrm>
            <a:off x="3216493" y="4977412"/>
            <a:ext cx="678904" cy="3103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p>
        </p:txBody>
      </p:sp>
      <p:sp>
        <p:nvSpPr>
          <p:cNvPr id="12" name="椭圆 11"/>
          <p:cNvSpPr/>
          <p:nvPr/>
        </p:nvSpPr>
        <p:spPr>
          <a:xfrm>
            <a:off x="2079744" y="5607397"/>
            <a:ext cx="4833972" cy="913757"/>
          </a:xfrm>
          <a:prstGeom prst="ellipse">
            <a:avLst/>
          </a:prstGeom>
          <a:solidFill>
            <a:schemeClr val="accent4">
              <a:lumMod val="60000"/>
              <a:lumOff val="40000"/>
            </a:schemeClr>
          </a:solidFill>
        </p:spPr>
        <p:txBody>
          <a:bodyPr wrap="none">
            <a:spAutoFit/>
          </a:bodyPr>
          <a:lstStyle/>
          <a:p>
            <a:r>
              <a:rPr lang="zh-CN" altLang="en-US" sz="4000" b="1" dirty="0" smtClean="0">
                <a:latin typeface="微软雅黑" panose="020B0503020204020204" charset="-122"/>
                <a:ea typeface="微软雅黑" panose="020B0503020204020204" charset="-122"/>
              </a:rPr>
              <a:t>菩萨低眉的悲叹</a:t>
            </a:r>
            <a:endParaRPr lang="zh-CN" altLang="en-US" sz="4000" b="1" dirty="0">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a:stretch>
            <a:fillRect/>
          </a:stretch>
        </p:blipFill>
        <p:spPr>
          <a:xfrm>
            <a:off x="8576310" y="254635"/>
            <a:ext cx="3510280" cy="64782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edge">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edge">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edg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amond(in)">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edge">
                                      <p:cBhvr>
                                        <p:cTn id="32" dur="2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edge">
                                      <p:cBhvr>
                                        <p:cTn id="37" dur="2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diamond(in)">
                                      <p:cBhvr>
                                        <p:cTn id="42" dur="20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edge">
                                      <p:cBhvr>
                                        <p:cTn id="47" dur="2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20" presetClass="entr" presetSubtype="0"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edge">
                                      <p:cBhvr>
                                        <p:cTn id="52" dur="20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8" presetClass="entr" presetSubtype="16"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diamond(in)">
                                      <p:cBhvr>
                                        <p:cTn id="57" dur="20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20" presetClass="entr" presetSubtype="0" fill="hold" grpId="0"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edge">
                                      <p:cBhvr>
                                        <p:cTn id="62" dur="2000"/>
                                        <p:tgtEl>
                                          <p:spTgt spid="9"/>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16"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circle(in)">
                                      <p:cBhvr>
                                        <p:cTn id="6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build="p"/>
      <p:bldP spid="10" grpId="0" animBg="1"/>
      <p:bldP spid="6" grpId="0" animBg="1"/>
      <p:bldP spid="13" grpId="0" animBg="1"/>
      <p:bldP spid="14" grpId="0" animBg="1"/>
      <p:bldP spid="7" grpId="0" animBg="1"/>
      <p:bldP spid="8" grpId="0" animBg="1"/>
      <p:bldP spid="15" grpId="0" animBg="1"/>
      <p:bldP spid="9"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4620" y="1511935"/>
            <a:ext cx="11777345" cy="1045845"/>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l"/>
            <a:r>
              <a:rPr lang="en-US" altLang="zh-CN" b="1" dirty="0" smtClean="0"/>
              <a:t> </a:t>
            </a:r>
            <a:r>
              <a:rPr lang="zh-CN" altLang="zh-CN" b="1" dirty="0" smtClean="0">
                <a:latin typeface="微软雅黑" panose="020B0503020204020204" charset="-122"/>
                <a:ea typeface="微软雅黑" panose="020B0503020204020204" charset="-122"/>
              </a:rPr>
              <a:t>现代人面临着怎样的人生困境呢？</a:t>
            </a:r>
            <a:endParaRPr lang="zh-CN" altLang="en-US" dirty="0">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318135" y="2992120"/>
            <a:ext cx="11517630" cy="3068955"/>
          </a:xfrm>
          <a:ln w="28575">
            <a:solidFill>
              <a:schemeClr val="tx1"/>
            </a:solidFill>
            <a:prstDash val="sysDash"/>
          </a:ln>
        </p:spPr>
        <p:txBody>
          <a:bodyPr>
            <a:normAutofit fontScale="90000"/>
          </a:bodyPr>
          <a:lstStyle/>
          <a:p>
            <a:pPr marL="0" indent="0" fontAlgn="auto">
              <a:lnSpc>
                <a:spcPct val="150000"/>
              </a:lnSpc>
              <a:buNone/>
            </a:pPr>
            <a:r>
              <a:rPr lang="zh-CN" altLang="zh-CN"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在战争时代，应用科学给了人们相互毒害和相互残杀的手段。在和平时期，科学使</a:t>
            </a:r>
            <a:r>
              <a:rPr lang="zh-CN" altLang="zh-CN" b="1" dirty="0" smtClean="0">
                <a:latin typeface="黑体" panose="02010609060101010101" pitchFamily="49" charset="-122"/>
                <a:ea typeface="黑体" panose="02010609060101010101" pitchFamily="49" charset="-122"/>
                <a:cs typeface="黑体" panose="02010609060101010101" pitchFamily="49" charset="-122"/>
              </a:rPr>
              <a:t>我们生活匆忙和不安定</a:t>
            </a:r>
            <a:r>
              <a:rPr lang="zh-CN" altLang="zh-CN"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。它没有使我们从必须完成的单调的劳动中得到多大程度的解放，</a:t>
            </a:r>
            <a:r>
              <a:rPr lang="zh-CN" altLang="zh-CN" b="1" dirty="0" smtClean="0">
                <a:latin typeface="黑体" panose="02010609060101010101" pitchFamily="49" charset="-122"/>
                <a:ea typeface="黑体" panose="02010609060101010101" pitchFamily="49" charset="-122"/>
                <a:cs typeface="黑体" panose="02010609060101010101" pitchFamily="49" charset="-122"/>
              </a:rPr>
              <a:t>反而使人成为机器的奴隶</a:t>
            </a:r>
            <a:r>
              <a:rPr lang="zh-CN" altLang="zh-CN"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；人们绝大多数是一天到晚地厌倦地工作着，他们</a:t>
            </a:r>
            <a:r>
              <a:rPr lang="zh-CN" altLang="zh-CN" b="1" dirty="0" smtClean="0">
                <a:latin typeface="黑体" panose="02010609060101010101" pitchFamily="49" charset="-122"/>
                <a:ea typeface="黑体" panose="02010609060101010101" pitchFamily="49" charset="-122"/>
                <a:cs typeface="黑体" panose="02010609060101010101" pitchFamily="49" charset="-122"/>
              </a:rPr>
              <a:t>无法享受劳动的乐趣</a:t>
            </a:r>
            <a:r>
              <a:rPr lang="zh-CN" altLang="zh-CN"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，而且经常</a:t>
            </a:r>
            <a:r>
              <a:rPr lang="zh-CN" altLang="zh-CN" dirty="0" smtClean="0">
                <a:latin typeface="黑体" panose="02010609060101010101" pitchFamily="49" charset="-122"/>
                <a:ea typeface="黑体" panose="02010609060101010101" pitchFamily="49" charset="-122"/>
                <a:cs typeface="黑体" panose="02010609060101010101" pitchFamily="49" charset="-122"/>
              </a:rPr>
              <a:t>提心吊胆</a:t>
            </a:r>
            <a:r>
              <a:rPr lang="zh-CN" altLang="zh-CN"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，唯恐失去他们可怜的一点点收入。</a:t>
            </a:r>
            <a:r>
              <a:rPr lang="en-US" altLang="zh-CN"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                              </a:t>
            </a:r>
            <a:r>
              <a:rPr lang="zh-CN" altLang="zh-CN"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zh-CN" b="1" dirty="0" smtClean="0">
                <a:latin typeface="黑体" panose="02010609060101010101" pitchFamily="49" charset="-122"/>
                <a:ea typeface="黑体" panose="02010609060101010101" pitchFamily="49" charset="-122"/>
                <a:cs typeface="黑体" panose="02010609060101010101" pitchFamily="49" charset="-122"/>
              </a:rPr>
              <a:t>爱因斯坦</a:t>
            </a:r>
            <a:endParaRPr lang="zh-CN" altLang="en-US" dirty="0">
              <a:solidFill>
                <a:srgbClr val="FF0000"/>
              </a:solidFill>
            </a:endParaRPr>
          </a:p>
        </p:txBody>
      </p:sp>
      <p:sp>
        <p:nvSpPr>
          <p:cNvPr id="100" name="文本框 99"/>
          <p:cNvSpPr txBox="1"/>
          <p:nvPr/>
        </p:nvSpPr>
        <p:spPr>
          <a:xfrm>
            <a:off x="28575" y="80328"/>
            <a:ext cx="5080000" cy="1303910"/>
          </a:xfrm>
          <a:prstGeom prst="ellipse">
            <a:avLst/>
          </a:prstGeom>
          <a:solidFill>
            <a:srgbClr val="0070C0"/>
          </a:solidFill>
        </p:spPr>
        <p:style>
          <a:lnRef idx="2">
            <a:schemeClr val="accent2">
              <a:shade val="50000"/>
            </a:schemeClr>
          </a:lnRef>
          <a:fillRef idx="1">
            <a:schemeClr val="accent2"/>
          </a:fillRef>
          <a:effectRef idx="0">
            <a:schemeClr val="accent2"/>
          </a:effectRef>
          <a:fontRef idx="minor">
            <a:schemeClr val="lt1"/>
          </a:fontRef>
        </p:style>
        <p:txBody>
          <a:bodyPr>
            <a:spAutoFit/>
          </a:bodyPr>
          <a:p>
            <a:pPr indent="0"/>
            <a:r>
              <a:rPr sz="5400" b="1">
                <a:latin typeface="微软雅黑" panose="020B0503020204020204" charset="-122"/>
                <a:ea typeface="微软雅黑" panose="020B0503020204020204" charset="-122"/>
              </a:rPr>
              <a:t>拓展延伸</a:t>
            </a:r>
            <a:endParaRPr sz="5400" b="1">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heel(1)">
                                      <p:cBhvr>
                                        <p:cTn id="7" dur="2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Effect transition="in" filter="wheel(1)">
                                      <p:cBhvr>
                                        <p:cTn id="17" dur="2000"/>
                                        <p:tgtEl>
                                          <p:spTgt spid="3">
                                            <p:bg/>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wheel(1)">
                                      <p:cBhvr>
                                        <p:cTn id="2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2" grpId="0" animBg="1"/>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215" y="116205"/>
            <a:ext cx="11998960" cy="1143000"/>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pPr algn="l"/>
            <a:r>
              <a:rPr lang="zh-CN" altLang="en-US" b="1" dirty="0" smtClean="0">
                <a:solidFill>
                  <a:schemeClr val="bg1"/>
                </a:solidFill>
                <a:latin typeface="微软雅黑" panose="020B0503020204020204" charset="-122"/>
                <a:ea typeface="微软雅黑" panose="020B0503020204020204" charset="-122"/>
                <a:cs typeface="微软雅黑" panose="020B0503020204020204" charset="-122"/>
              </a:rPr>
              <a:t>畅所欲言：我们身边的骑桶者</a:t>
            </a:r>
            <a:r>
              <a:rPr lang="en-US" altLang="zh-CN" sz="6600" b="1" dirty="0" smtClean="0">
                <a:solidFill>
                  <a:schemeClr val="bg1"/>
                </a:solidFill>
                <a:latin typeface="微软雅黑" panose="020B0503020204020204" charset="-122"/>
                <a:ea typeface="微软雅黑" panose="020B0503020204020204" charset="-122"/>
                <a:cs typeface="微软雅黑" panose="020B0503020204020204" charset="-122"/>
              </a:rPr>
              <a:t>……</a:t>
            </a:r>
            <a:endParaRPr lang="en-US" altLang="zh-CN" sz="6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69215" y="1487805"/>
            <a:ext cx="8229600" cy="1856740"/>
          </a:xfrm>
          <a:ln w="28575">
            <a:solidFill>
              <a:schemeClr val="tx1"/>
            </a:solidFill>
          </a:ln>
        </p:spPr>
        <p:txBody>
          <a:bodyPr>
            <a:noAutofit/>
          </a:bodyPr>
          <a:lstStyle/>
          <a:p>
            <a:pPr fontAlgn="auto">
              <a:lnSpc>
                <a:spcPct val="100000"/>
              </a:lnSpc>
              <a:buNone/>
            </a:pP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a:t>
            </a:r>
            <a:r>
              <a:rPr lang="en-US" altLang="zh-CN" sz="3200" b="1" dirty="0" smtClean="0">
                <a:latin typeface="黑体" panose="02010609060101010101" pitchFamily="49" charset="-122"/>
                <a:ea typeface="黑体" panose="02010609060101010101" pitchFamily="49" charset="-122"/>
                <a:cs typeface="黑体" panose="02010609060101010101" pitchFamily="49" charset="-122"/>
              </a:rPr>
              <a:t>1</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）来自生存的压力</a:t>
            </a:r>
            <a:endParaRPr lang="en-US" altLang="zh-CN" sz="3200" b="1" dirty="0" smtClean="0">
              <a:latin typeface="黑体" panose="02010609060101010101" pitchFamily="49" charset="-122"/>
              <a:ea typeface="黑体" panose="02010609060101010101" pitchFamily="49" charset="-122"/>
              <a:cs typeface="黑体" panose="02010609060101010101" pitchFamily="49" charset="-122"/>
            </a:endParaRPr>
          </a:p>
          <a:p>
            <a:pPr fontAlgn="auto">
              <a:lnSpc>
                <a:spcPct val="100000"/>
              </a:lnSpc>
              <a:buNone/>
            </a:pP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a:t>
            </a:r>
            <a:r>
              <a:rPr lang="en-US" altLang="zh-CN" sz="3200" b="1" dirty="0" smtClean="0">
                <a:latin typeface="黑体" panose="02010609060101010101" pitchFamily="49" charset="-122"/>
                <a:ea typeface="黑体" panose="02010609060101010101" pitchFamily="49" charset="-122"/>
                <a:cs typeface="黑体" panose="02010609060101010101" pitchFamily="49" charset="-122"/>
              </a:rPr>
              <a:t>2</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）来自人际关系的隔膜、冷漠    </a:t>
            </a:r>
            <a:endParaRPr lang="en-US" altLang="zh-CN" sz="3200" b="1" dirty="0" smtClean="0">
              <a:latin typeface="黑体" panose="02010609060101010101" pitchFamily="49" charset="-122"/>
              <a:ea typeface="黑体" panose="02010609060101010101" pitchFamily="49" charset="-122"/>
              <a:cs typeface="黑体" panose="02010609060101010101" pitchFamily="49" charset="-122"/>
            </a:endParaRPr>
          </a:p>
          <a:p>
            <a:pPr fontAlgn="auto">
              <a:lnSpc>
                <a:spcPct val="100000"/>
              </a:lnSpc>
              <a:buNone/>
            </a:pP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a:t>
            </a:r>
            <a:r>
              <a:rPr lang="en-US" altLang="zh-CN" sz="3200" b="1" dirty="0" smtClean="0">
                <a:latin typeface="黑体" panose="02010609060101010101" pitchFamily="49" charset="-122"/>
                <a:ea typeface="黑体" panose="02010609060101010101" pitchFamily="49" charset="-122"/>
                <a:cs typeface="黑体" panose="02010609060101010101" pitchFamily="49" charset="-122"/>
              </a:rPr>
              <a:t>3</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）来自自身的自卑、胆小、恐惧、孤独</a:t>
            </a:r>
            <a:endParaRPr lang="zh-CN" altLang="en-US" sz="3200" b="1" dirty="0" smtClean="0">
              <a:latin typeface="黑体" panose="02010609060101010101" pitchFamily="49" charset="-122"/>
              <a:ea typeface="黑体" panose="02010609060101010101" pitchFamily="49" charset="-122"/>
              <a:cs typeface="黑体" panose="02010609060101010101" pitchFamily="49" charset="-122"/>
            </a:endParaRPr>
          </a:p>
        </p:txBody>
      </p:sp>
      <p:sp>
        <p:nvSpPr>
          <p:cNvPr id="4" name="文本框 3"/>
          <p:cNvSpPr txBox="1"/>
          <p:nvPr/>
        </p:nvSpPr>
        <p:spPr>
          <a:xfrm>
            <a:off x="69215" y="4228465"/>
            <a:ext cx="3769360" cy="2245360"/>
          </a:xfrm>
          <a:prstGeom prst="rect">
            <a:avLst/>
          </a:prstGeom>
          <a:noFill/>
          <a:ln w="28575">
            <a:solidFill>
              <a:schemeClr val="tx1"/>
            </a:solidFill>
            <a:prstDash val="sysDash"/>
          </a:ln>
        </p:spPr>
        <p:txBody>
          <a:bodyPr wrap="square" rtlCol="0" anchor="t">
            <a:spAutoFit/>
          </a:bodyPr>
          <a:p>
            <a:r>
              <a:rPr lang="zh-CN" altLang="en-US" sz="2800" dirty="0" smtClean="0">
                <a:solidFill>
                  <a:srgbClr val="00B0F0"/>
                </a:solidFill>
                <a:latin typeface="黑体" panose="02010609060101010101" pitchFamily="49" charset="-122"/>
                <a:ea typeface="黑体" panose="02010609060101010101" pitchFamily="49" charset="-122"/>
                <a:sym typeface="+mn-ea"/>
              </a:rPr>
              <a:t>辛勤工作的白领，发现再怎么努力，工资也赶不上飞涨的房价，找不到工作的成就感和幸福感</a:t>
            </a:r>
            <a:endParaRPr lang="zh-CN" altLang="en-US" sz="2800" dirty="0" smtClean="0">
              <a:solidFill>
                <a:srgbClr val="00B0F0"/>
              </a:solidFill>
              <a:latin typeface="黑体" panose="02010609060101010101" pitchFamily="49" charset="-122"/>
              <a:ea typeface="黑体" panose="02010609060101010101" pitchFamily="49" charset="-122"/>
              <a:sym typeface="+mn-ea"/>
            </a:endParaRPr>
          </a:p>
        </p:txBody>
      </p:sp>
      <p:sp>
        <p:nvSpPr>
          <p:cNvPr id="100" name="文本框 99"/>
          <p:cNvSpPr txBox="1"/>
          <p:nvPr/>
        </p:nvSpPr>
        <p:spPr>
          <a:xfrm>
            <a:off x="4039870" y="4228465"/>
            <a:ext cx="4258945" cy="2245360"/>
          </a:xfrm>
          <a:prstGeom prst="rect">
            <a:avLst/>
          </a:prstGeom>
          <a:noFill/>
          <a:ln w="28575">
            <a:solidFill>
              <a:schemeClr val="tx1"/>
            </a:solidFill>
            <a:prstDash val="sysDash"/>
          </a:ln>
        </p:spPr>
        <p:txBody>
          <a:bodyPr wrap="square">
            <a:spAutoFit/>
          </a:bodyPr>
          <a:p>
            <a:pPr indent="0"/>
            <a:r>
              <a:rPr lang="zh-CN" sz="2800" b="0">
                <a:solidFill>
                  <a:srgbClr val="0070C0"/>
                </a:solidFill>
                <a:latin typeface="黑体" panose="02010609060101010101" pitchFamily="49" charset="-122"/>
                <a:ea typeface="黑体" panose="02010609060101010101" pitchFamily="49" charset="-122"/>
              </a:rPr>
              <a:t>涌向城市的的农民工，在城市建起一座座高楼大厦，却没有一间是自己的，回到乡下，发现自己成了一个边缘人，再没有归属感</a:t>
            </a:r>
            <a:endParaRPr lang="zh-CN" altLang="en-US" sz="2800" b="0">
              <a:solidFill>
                <a:srgbClr val="0070C0"/>
              </a:solidFill>
              <a:latin typeface="黑体" panose="02010609060101010101" pitchFamily="49" charset="-122"/>
              <a:ea typeface="黑体" panose="02010609060101010101" pitchFamily="49" charset="-122"/>
            </a:endParaRPr>
          </a:p>
        </p:txBody>
      </p:sp>
      <p:sp>
        <p:nvSpPr>
          <p:cNvPr id="5" name="文本框 4"/>
          <p:cNvSpPr txBox="1"/>
          <p:nvPr/>
        </p:nvSpPr>
        <p:spPr>
          <a:xfrm>
            <a:off x="8567420" y="1374775"/>
            <a:ext cx="3430905" cy="5262245"/>
          </a:xfrm>
          <a:prstGeom prst="rect">
            <a:avLst/>
          </a:prstGeom>
          <a:noFill/>
          <a:ln w="28575">
            <a:solidFill>
              <a:schemeClr val="tx1"/>
            </a:solidFill>
            <a:prstDash val="sysDash"/>
          </a:ln>
        </p:spPr>
        <p:txBody>
          <a:bodyPr wrap="square">
            <a:spAutoFit/>
          </a:bodyPr>
          <a:p>
            <a:pPr indent="0" fontAlgn="auto">
              <a:lnSpc>
                <a:spcPct val="150000"/>
              </a:lnSpc>
            </a:pPr>
            <a:r>
              <a:rPr lang="zh-CN" sz="2800" b="0">
                <a:solidFill>
                  <a:srgbClr val="C00000"/>
                </a:solidFill>
                <a:latin typeface="黑体" panose="02010609060101010101" pitchFamily="49" charset="-122"/>
                <a:ea typeface="黑体" panose="02010609060101010101" pitchFamily="49" charset="-122"/>
              </a:rPr>
              <a:t>空巢独居的老人，电话连不通亲情的线，发现自己不再被需要，内心充满绝望感，刻苦学习的学子，发现无论怎么努力，也达不到父母的期许，内心充满失落感</a:t>
            </a:r>
            <a:endParaRPr lang="zh-CN" altLang="en-US" sz="2800" b="0">
              <a:solidFill>
                <a:srgbClr val="C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edge">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edge">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edge">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edge">
                                      <p:cBhvr>
                                        <p:cTn id="27" dur="2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diamond(in)">
                                      <p:cBhvr>
                                        <p:cTn id="32" dur="2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100"/>
                                        </p:tgtEl>
                                        <p:attrNameLst>
                                          <p:attrName>style.visibility</p:attrName>
                                        </p:attrNameLst>
                                      </p:cBhvr>
                                      <p:to>
                                        <p:strVal val="visible"/>
                                      </p:to>
                                    </p:set>
                                    <p:animEffect transition="in" filter="diamond(in)">
                                      <p:cBhvr>
                                        <p:cTn id="37" dur="2000"/>
                                        <p:tgtEl>
                                          <p:spTgt spid="100"/>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diamond(in)">
                                      <p:cBhvr>
                                        <p:cTn id="4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build="p"/>
      <p:bldP spid="4" grpId="0" animBg="1"/>
      <p:bldP spid="100"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2870" y="1219835"/>
            <a:ext cx="11744960" cy="5259070"/>
          </a:xfrm>
          <a:ln w="28575">
            <a:solidFill>
              <a:schemeClr val="tx1"/>
            </a:solidFill>
          </a:ln>
        </p:spPr>
        <p:txBody>
          <a:bodyPr>
            <a:normAutofit fontScale="25000" lnSpcReduction="20000"/>
          </a:bodyPr>
          <a:lstStyle/>
          <a:p>
            <a:pPr marL="0" indent="0" fontAlgn="auto">
              <a:lnSpc>
                <a:spcPct val="100000"/>
              </a:lnSpc>
              <a:buNone/>
            </a:pPr>
            <a:r>
              <a:rPr lang="zh-CN" altLang="zh-CN" sz="8600" b="1" dirty="0" smtClean="0">
                <a:latin typeface="微软雅黑" panose="020B0503020204020204" charset="-122"/>
                <a:ea typeface="微软雅黑" panose="020B0503020204020204" charset="-122"/>
              </a:rPr>
              <a:t>情节是虚构的，但表现的心理</a:t>
            </a:r>
            <a:r>
              <a:rPr lang="zh-CN" altLang="en-US" sz="8600" b="1" dirty="0" smtClean="0">
                <a:latin typeface="微软雅黑" panose="020B0503020204020204" charset="-122"/>
                <a:ea typeface="微软雅黑" panose="020B0503020204020204" charset="-122"/>
              </a:rPr>
              <a:t>却是</a:t>
            </a:r>
            <a:r>
              <a:rPr lang="zh-CN" altLang="zh-CN" sz="8600" b="1" dirty="0" smtClean="0">
                <a:latin typeface="微软雅黑" panose="020B0503020204020204" charset="-122"/>
                <a:ea typeface="微软雅黑" panose="020B0503020204020204" charset="-122"/>
              </a:rPr>
              <a:t>真实的</a:t>
            </a:r>
            <a:r>
              <a:rPr lang="zh-CN" altLang="en-US" sz="8600" b="1" dirty="0" smtClean="0">
                <a:latin typeface="微软雅黑" panose="020B0503020204020204" charset="-122"/>
                <a:ea typeface="微软雅黑" panose="020B0503020204020204" charset="-122"/>
              </a:rPr>
              <a:t>；</a:t>
            </a:r>
            <a:endParaRPr lang="en-US" altLang="zh-CN" sz="8600" b="1" dirty="0" smtClean="0">
              <a:latin typeface="微软雅黑" panose="020B0503020204020204" charset="-122"/>
              <a:ea typeface="微软雅黑" panose="020B0503020204020204" charset="-122"/>
            </a:endParaRPr>
          </a:p>
          <a:p>
            <a:pPr marL="0" indent="0" fontAlgn="auto">
              <a:lnSpc>
                <a:spcPct val="100000"/>
              </a:lnSpc>
              <a:buNone/>
            </a:pPr>
            <a:r>
              <a:rPr lang="zh-CN" altLang="zh-CN" sz="8600" b="1" dirty="0" smtClean="0">
                <a:latin typeface="微软雅黑" panose="020B0503020204020204" charset="-122"/>
                <a:ea typeface="微软雅黑" panose="020B0503020204020204" charset="-122"/>
              </a:rPr>
              <a:t>情节是虚构的，细节却是真实的</a:t>
            </a:r>
            <a:r>
              <a:rPr lang="zh-CN" altLang="en-US" sz="8600" b="1" dirty="0" smtClean="0">
                <a:latin typeface="微软雅黑" panose="020B0503020204020204" charset="-122"/>
                <a:ea typeface="微软雅黑" panose="020B0503020204020204" charset="-122"/>
              </a:rPr>
              <a:t>；</a:t>
            </a:r>
            <a:endParaRPr lang="en-US" altLang="zh-CN" sz="8600" b="1" dirty="0" smtClean="0">
              <a:latin typeface="微软雅黑" panose="020B0503020204020204" charset="-122"/>
              <a:ea typeface="微软雅黑" panose="020B0503020204020204" charset="-122"/>
            </a:endParaRPr>
          </a:p>
          <a:p>
            <a:pPr marL="0" indent="0" fontAlgn="auto">
              <a:lnSpc>
                <a:spcPct val="100000"/>
              </a:lnSpc>
              <a:buNone/>
            </a:pPr>
            <a:r>
              <a:rPr lang="zh-CN" altLang="zh-CN" sz="8600" b="1" dirty="0" smtClean="0">
                <a:latin typeface="微软雅黑" panose="020B0503020204020204" charset="-122"/>
                <a:ea typeface="微软雅黑" panose="020B0503020204020204" charset="-122"/>
              </a:rPr>
              <a:t>读的是小说，悟的是人生；</a:t>
            </a:r>
            <a:endParaRPr lang="en-US" altLang="zh-CN" sz="8600" b="1" dirty="0" smtClean="0">
              <a:latin typeface="微软雅黑" panose="020B0503020204020204" charset="-122"/>
              <a:ea typeface="微软雅黑" panose="020B0503020204020204" charset="-122"/>
            </a:endParaRPr>
          </a:p>
          <a:p>
            <a:pPr marL="0" indent="0" fontAlgn="auto">
              <a:lnSpc>
                <a:spcPct val="100000"/>
              </a:lnSpc>
              <a:buNone/>
            </a:pPr>
            <a:r>
              <a:rPr lang="zh-CN" altLang="zh-CN" sz="8600" b="1" dirty="0" smtClean="0">
                <a:latin typeface="微软雅黑" panose="020B0503020204020204" charset="-122"/>
                <a:ea typeface="微软雅黑" panose="020B0503020204020204" charset="-122"/>
              </a:rPr>
              <a:t>看的是虚构，品的却是真实！</a:t>
            </a:r>
            <a:endParaRPr lang="en-US" altLang="zh-CN" sz="8600" b="1" dirty="0" smtClean="0">
              <a:latin typeface="微软雅黑" panose="020B0503020204020204" charset="-122"/>
              <a:ea typeface="微软雅黑" panose="020B0503020204020204" charset="-122"/>
            </a:endParaRPr>
          </a:p>
          <a:p>
            <a:pPr marL="0" indent="0" fontAlgn="auto">
              <a:lnSpc>
                <a:spcPct val="100000"/>
              </a:lnSpc>
              <a:buNone/>
            </a:pPr>
            <a:r>
              <a:rPr lang="zh-CN" altLang="zh-CN" sz="8600" b="1" dirty="0" smtClean="0">
                <a:latin typeface="微软雅黑" panose="020B0503020204020204" charset="-122"/>
                <a:ea typeface="微软雅黑" panose="020B0503020204020204" charset="-122"/>
              </a:rPr>
              <a:t>读《骑桶者》，虚构中悟真实，荒诞中品人生。</a:t>
            </a:r>
            <a:endParaRPr lang="en-US" altLang="zh-CN" sz="8600" b="1" dirty="0" smtClean="0"/>
          </a:p>
          <a:p>
            <a:pPr marL="0" indent="0" fontAlgn="auto">
              <a:lnSpc>
                <a:spcPct val="100000"/>
              </a:lnSpc>
              <a:buNone/>
            </a:pPr>
            <a:endParaRPr lang="en-US" altLang="zh-CN" sz="5900" b="1" dirty="0" smtClean="0"/>
          </a:p>
          <a:p>
            <a:pPr marL="0" indent="0" fontAlgn="auto">
              <a:lnSpc>
                <a:spcPct val="100000"/>
              </a:lnSpc>
              <a:buNone/>
            </a:pPr>
            <a:r>
              <a:rPr lang="zh-CN" altLang="zh-CN" sz="12800" b="1" dirty="0" smtClean="0">
                <a:latin typeface="黑体" panose="02010609060101010101" pitchFamily="49" charset="-122"/>
                <a:ea typeface="黑体" panose="02010609060101010101" pitchFamily="49" charset="-122"/>
              </a:rPr>
              <a:t>真心的希望</a:t>
            </a:r>
            <a:r>
              <a:rPr lang="zh-CN" altLang="zh-CN" sz="12800" b="1" dirty="0" smtClean="0">
                <a:solidFill>
                  <a:srgbClr val="FF0000"/>
                </a:solidFill>
                <a:latin typeface="黑体" panose="02010609060101010101" pitchFamily="49" charset="-122"/>
                <a:ea typeface="黑体" panose="02010609060101010101" pitchFamily="49" charset="-122"/>
              </a:rPr>
              <a:t>我们不需要骑着桶在空中呼喊</a:t>
            </a:r>
            <a:r>
              <a:rPr lang="zh-CN" altLang="en-US" sz="12800" b="1" dirty="0" smtClean="0">
                <a:solidFill>
                  <a:srgbClr val="FF0000"/>
                </a:solidFill>
                <a:latin typeface="黑体" panose="02010609060101010101" pitchFamily="49" charset="-122"/>
                <a:ea typeface="黑体" panose="02010609060101010101" pitchFamily="49" charset="-122"/>
              </a:rPr>
              <a:t>，</a:t>
            </a:r>
            <a:endParaRPr lang="en-US" altLang="zh-CN" sz="12800" b="1" dirty="0" smtClean="0">
              <a:solidFill>
                <a:srgbClr val="FF0000"/>
              </a:solidFill>
              <a:latin typeface="黑体" panose="02010609060101010101" pitchFamily="49" charset="-122"/>
              <a:ea typeface="黑体" panose="02010609060101010101" pitchFamily="49" charset="-122"/>
            </a:endParaRPr>
          </a:p>
          <a:p>
            <a:pPr marL="0" indent="0" fontAlgn="auto">
              <a:lnSpc>
                <a:spcPct val="100000"/>
              </a:lnSpc>
              <a:buNone/>
            </a:pPr>
            <a:r>
              <a:rPr lang="zh-CN" altLang="en-US" sz="12800" b="1" dirty="0" smtClean="0">
                <a:latin typeface="黑体" panose="02010609060101010101" pitchFamily="49" charset="-122"/>
                <a:ea typeface="黑体" panose="02010609060101010101" pitchFamily="49" charset="-122"/>
              </a:rPr>
              <a:t>真心的希望</a:t>
            </a:r>
            <a:r>
              <a:rPr lang="zh-CN" altLang="en-US" sz="12800" b="1" dirty="0" smtClean="0">
                <a:solidFill>
                  <a:srgbClr val="FF0000"/>
                </a:solidFill>
                <a:latin typeface="黑体" panose="02010609060101010101" pitchFamily="49" charset="-122"/>
                <a:ea typeface="黑体" panose="02010609060101010101" pitchFamily="49" charset="-122"/>
              </a:rPr>
              <a:t>我们不仅关心大国崛起，更关心小民尊严，</a:t>
            </a:r>
            <a:endParaRPr lang="en-US" altLang="zh-CN" sz="12800" b="1" dirty="0" smtClean="0">
              <a:solidFill>
                <a:srgbClr val="FF0000"/>
              </a:solidFill>
              <a:latin typeface="黑体" panose="02010609060101010101" pitchFamily="49" charset="-122"/>
              <a:ea typeface="黑体" panose="02010609060101010101" pitchFamily="49" charset="-122"/>
            </a:endParaRPr>
          </a:p>
          <a:p>
            <a:pPr marL="0" indent="0" fontAlgn="auto">
              <a:lnSpc>
                <a:spcPct val="100000"/>
              </a:lnSpc>
              <a:buNone/>
            </a:pPr>
            <a:r>
              <a:rPr lang="zh-CN" altLang="en-US" sz="12800" b="1" dirty="0" smtClean="0">
                <a:latin typeface="黑体" panose="02010609060101010101" pitchFamily="49" charset="-122"/>
                <a:ea typeface="黑体" panose="02010609060101010101" pitchFamily="49" charset="-122"/>
              </a:rPr>
              <a:t>真心的</a:t>
            </a:r>
            <a:r>
              <a:rPr lang="zh-CN" altLang="zh-CN" sz="12800" b="1" dirty="0" smtClean="0">
                <a:latin typeface="黑体" panose="02010609060101010101" pitchFamily="49" charset="-122"/>
                <a:ea typeface="黑体" panose="02010609060101010101" pitchFamily="49" charset="-122"/>
              </a:rPr>
              <a:t>希望</a:t>
            </a:r>
            <a:r>
              <a:rPr lang="zh-CN" altLang="zh-CN" sz="12800" b="1" dirty="0" smtClean="0">
                <a:solidFill>
                  <a:srgbClr val="FF0000"/>
                </a:solidFill>
                <a:latin typeface="黑体" panose="02010609060101010101" pitchFamily="49" charset="-122"/>
                <a:ea typeface="黑体" panose="02010609060101010101" pitchFamily="49" charset="-122"/>
              </a:rPr>
              <a:t>我们可以在任何一个晚上站在任何一个地方碰到任何一个人能自由的交流，而心中没有任何恐惧。</a:t>
            </a:r>
            <a:endParaRPr lang="en-US" altLang="zh-CN" sz="12800" b="1" dirty="0" smtClean="0">
              <a:solidFill>
                <a:srgbClr val="FF0000"/>
              </a:solidFill>
              <a:latin typeface="黑体" panose="02010609060101010101" pitchFamily="49" charset="-122"/>
              <a:ea typeface="黑体" panose="02010609060101010101" pitchFamily="49" charset="-122"/>
            </a:endParaRPr>
          </a:p>
          <a:p>
            <a:pPr marL="0" indent="0" fontAlgn="auto">
              <a:lnSpc>
                <a:spcPct val="100000"/>
              </a:lnSpc>
              <a:buNone/>
            </a:pPr>
            <a:r>
              <a:rPr lang="zh-CN" altLang="en-US" sz="12800" b="1" dirty="0" smtClean="0">
                <a:latin typeface="黑体" panose="02010609060101010101" pitchFamily="49" charset="-122"/>
                <a:ea typeface="黑体" panose="02010609060101010101" pitchFamily="49" charset="-122"/>
              </a:rPr>
              <a:t>真心的希望</a:t>
            </a:r>
            <a:r>
              <a:rPr lang="zh-CN" altLang="en-US" sz="12800" b="1" dirty="0" smtClean="0">
                <a:solidFill>
                  <a:srgbClr val="FF0000"/>
                </a:solidFill>
                <a:latin typeface="黑体" panose="02010609060101010101" pitchFamily="49" charset="-122"/>
                <a:ea typeface="黑体" panose="02010609060101010101" pitchFamily="49" charset="-122"/>
              </a:rPr>
              <a:t>我们每一个人都能喂马、劈柴、周游世界，我们都有一个房子，面朝大海，春暖花开！</a:t>
            </a:r>
            <a:endParaRPr lang="en-US" altLang="zh-CN" sz="12800" b="1" dirty="0" smtClean="0">
              <a:solidFill>
                <a:srgbClr val="FF0000"/>
              </a:solidFill>
            </a:endParaRPr>
          </a:p>
          <a:p>
            <a:endParaRPr lang="zh-CN" altLang="en-US" sz="5900" dirty="0"/>
          </a:p>
        </p:txBody>
      </p:sp>
      <p:sp>
        <p:nvSpPr>
          <p:cNvPr id="11267" name="WordArt 3"/>
          <p:cNvSpPr>
            <a:spLocks noChangeArrowheads="1" noChangeShapeType="1" noTextEdit="1"/>
          </p:cNvSpPr>
          <p:nvPr/>
        </p:nvSpPr>
        <p:spPr bwMode="auto">
          <a:xfrm>
            <a:off x="-17780" y="23495"/>
            <a:ext cx="8660765" cy="10083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fromWordArt="1">
            <a:prstTxWarp prst="textDeflate">
              <a:avLst>
                <a:gd name="adj" fmla="val 26227"/>
              </a:avLst>
            </a:prstTxWarp>
          </a:bodyPr>
          <a:p>
            <a:pPr algn="ctr">
              <a:defRPr/>
            </a:pPr>
            <a:r>
              <a:rPr lang="en-US" altLang="zh-CN" b="1" kern="10" dirty="0">
                <a:ln w="9525">
                  <a:solidFill>
                    <a:srgbClr val="000000"/>
                  </a:solidFill>
                  <a:round/>
                </a:ln>
                <a:solidFill>
                  <a:schemeClr val="bg1"/>
                </a:solidFill>
                <a:latin typeface="宋体" panose="02010600030101010101" pitchFamily="2" charset="-122"/>
                <a:ea typeface="宋体" panose="02010600030101010101" pitchFamily="2" charset="-122"/>
              </a:rPr>
              <a:t>《</a:t>
            </a:r>
            <a:r>
              <a:rPr lang="zh-CN" altLang="en-US" b="1" kern="10" dirty="0">
                <a:ln w="9525">
                  <a:solidFill>
                    <a:srgbClr val="000000"/>
                  </a:solidFill>
                  <a:round/>
                </a:ln>
                <a:solidFill>
                  <a:schemeClr val="bg1"/>
                </a:solidFill>
                <a:latin typeface="宋体" panose="02010600030101010101" pitchFamily="2" charset="-122"/>
                <a:ea typeface="宋体" panose="02010600030101010101" pitchFamily="2" charset="-122"/>
              </a:rPr>
              <a:t>骑桶者</a:t>
            </a:r>
            <a:r>
              <a:rPr lang="en-US" altLang="zh-CN" b="1" kern="10" dirty="0">
                <a:ln w="9525">
                  <a:solidFill>
                    <a:srgbClr val="000000"/>
                  </a:solidFill>
                  <a:round/>
                </a:ln>
                <a:solidFill>
                  <a:schemeClr val="bg1"/>
                </a:solidFill>
                <a:latin typeface="宋体" panose="02010600030101010101" pitchFamily="2" charset="-122"/>
                <a:ea typeface="宋体" panose="02010600030101010101" pitchFamily="2" charset="-122"/>
              </a:rPr>
              <a:t>》</a:t>
            </a:r>
            <a:r>
              <a:rPr lang="zh-CN" altLang="en-US" b="1" kern="10" dirty="0">
                <a:ln w="9525">
                  <a:solidFill>
                    <a:srgbClr val="000000"/>
                  </a:solidFill>
                  <a:round/>
                </a:ln>
                <a:solidFill>
                  <a:schemeClr val="bg1"/>
                </a:solidFill>
                <a:latin typeface="宋体" panose="02010600030101010101" pitchFamily="2" charset="-122"/>
                <a:ea typeface="宋体" panose="02010600030101010101" pitchFamily="2" charset="-122"/>
              </a:rPr>
              <a:t>，一个真实的谎言</a:t>
            </a:r>
            <a:endParaRPr lang="zh-CN" altLang="en-US" b="1" kern="10" dirty="0">
              <a:ln w="9525">
                <a:solidFill>
                  <a:srgbClr val="000000"/>
                </a:solidFill>
                <a:round/>
              </a:ln>
              <a:solidFill>
                <a:schemeClr val="bg1"/>
              </a:solidFill>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7624445" y="1309370"/>
            <a:ext cx="4103370" cy="25431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circle(in)">
                                      <p:cBhvr>
                                        <p:cTn id="7" dur="2000"/>
                                        <p:tgtEl>
                                          <p:spTgt spid="11267"/>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edge">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edge">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edge">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edge">
                                      <p:cBhvr>
                                        <p:cTn id="27" dur="2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wedge">
                                      <p:cBhvr>
                                        <p:cTn id="32" dur="2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wedge">
                                      <p:cBhvr>
                                        <p:cTn id="37" dur="2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edg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edge">
                                      <p:cBhvr>
                                        <p:cTn id="47" dur="20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wedge">
                                      <p:cBhvr>
                                        <p:cTn id="52" dur="20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0" presetClass="entr" presetSubtype="0"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wedge">
                                      <p:cBhvr>
                                        <p:cTn id="5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nimBg="1"/>
      <p:bldP spid="3" grpId="0" animBg="1"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5"/>
          <p:cNvSpPr txBox="1">
            <a:spLocks noChangeArrowheads="1"/>
          </p:cNvSpPr>
          <p:nvPr/>
        </p:nvSpPr>
        <p:spPr bwMode="auto">
          <a:xfrm>
            <a:off x="165735" y="1449705"/>
            <a:ext cx="7717790" cy="4523105"/>
          </a:xfrm>
          <a:prstGeom prst="rect">
            <a:avLst/>
          </a:prstGeom>
          <a:noFill/>
          <a:ln w="28575">
            <a:solidFill>
              <a:srgbClr val="FF0000"/>
            </a:solidFill>
            <a:miter lim="800000"/>
          </a:ln>
        </p:spPr>
        <p:txBody>
          <a:bodyPr wrap="square">
            <a:spAutoFit/>
          </a:bodyPr>
          <a:lstStyle/>
          <a:p>
            <a:pPr fontAlgn="auto">
              <a:lnSpc>
                <a:spcPct val="200000"/>
              </a:lnSpc>
              <a:spcBef>
                <a:spcPts val="0"/>
              </a:spcBef>
            </a:pPr>
            <a:r>
              <a:rPr lang="en-US" altLang="zh-CN" sz="3600" b="1" dirty="0">
                <a:latin typeface="楷体_GB2312" pitchFamily="49" charset="-122"/>
                <a:ea typeface="楷体_GB2312" pitchFamily="49" charset="-122"/>
              </a:rPr>
              <a:t>    </a:t>
            </a:r>
            <a:r>
              <a:rPr lang="zh-CN" altLang="en-US" sz="3600" b="1" dirty="0">
                <a:latin typeface="黑体" panose="02010609060101010101" pitchFamily="49" charset="-122"/>
                <a:ea typeface="黑体" panose="02010609060101010101" pitchFamily="49" charset="-122"/>
                <a:cs typeface="黑体" panose="02010609060101010101" pitchFamily="49" charset="-122"/>
              </a:rPr>
              <a:t>一天早晨，格里高尔</a:t>
            </a:r>
            <a:r>
              <a:rPr lang="en-US" altLang="zh-CN" sz="3600" b="1" dirty="0">
                <a:latin typeface="黑体" panose="02010609060101010101" pitchFamily="49" charset="-122"/>
                <a:ea typeface="黑体" panose="02010609060101010101" pitchFamily="49" charset="-122"/>
                <a:cs typeface="黑体" panose="02010609060101010101" pitchFamily="49" charset="-122"/>
              </a:rPr>
              <a:t>·</a:t>
            </a:r>
            <a:r>
              <a:rPr lang="zh-CN" altLang="en-US" sz="3600" b="1" dirty="0">
                <a:latin typeface="黑体" panose="02010609060101010101" pitchFamily="49" charset="-122"/>
                <a:ea typeface="黑体" panose="02010609060101010101" pitchFamily="49" charset="-122"/>
                <a:cs typeface="黑体" panose="02010609060101010101" pitchFamily="49" charset="-122"/>
              </a:rPr>
              <a:t>萨姆沙从不安的睡梦中醒来，发现自己躺在床上变成了一只巨大的甲虫</a:t>
            </a:r>
            <a:r>
              <a:rPr lang="en-US" altLang="zh-CN" sz="3600" b="1" dirty="0">
                <a:latin typeface="黑体" panose="02010609060101010101" pitchFamily="49" charset="-122"/>
                <a:ea typeface="黑体" panose="02010609060101010101" pitchFamily="49" charset="-122"/>
                <a:cs typeface="黑体" panose="02010609060101010101" pitchFamily="49" charset="-122"/>
              </a:rPr>
              <a:t>…… </a:t>
            </a:r>
            <a:r>
              <a:rPr lang="zh-CN" altLang="en-US" sz="3600" b="1" dirty="0">
                <a:latin typeface="黑体" panose="02010609060101010101" pitchFamily="49" charset="-122"/>
                <a:ea typeface="黑体" panose="02010609060101010101" pitchFamily="49" charset="-122"/>
                <a:cs typeface="黑体" panose="02010609060101010101" pitchFamily="49" charset="-122"/>
              </a:rPr>
              <a:t>　　　</a:t>
            </a:r>
            <a:endParaRPr lang="zh-CN" altLang="en-US" sz="3600" b="1" dirty="0">
              <a:latin typeface="黑体" panose="02010609060101010101" pitchFamily="49" charset="-122"/>
              <a:ea typeface="黑体" panose="02010609060101010101" pitchFamily="49" charset="-122"/>
              <a:cs typeface="黑体" panose="02010609060101010101" pitchFamily="49" charset="-122"/>
            </a:endParaRPr>
          </a:p>
          <a:p>
            <a:pPr fontAlgn="auto">
              <a:lnSpc>
                <a:spcPct val="200000"/>
              </a:lnSpc>
              <a:spcBef>
                <a:spcPts val="0"/>
              </a:spcBef>
            </a:pPr>
            <a:r>
              <a:rPr lang="zh-CN" altLang="en-US" sz="3600" b="1" dirty="0">
                <a:latin typeface="黑体" panose="02010609060101010101" pitchFamily="49" charset="-122"/>
                <a:ea typeface="黑体" panose="02010609060101010101" pitchFamily="49" charset="-122"/>
                <a:cs typeface="黑体" panose="02010609060101010101" pitchFamily="49" charset="-122"/>
              </a:rPr>
              <a:t>　　　　　　</a:t>
            </a:r>
            <a:r>
              <a:rPr lang="en-US" altLang="zh-CN" sz="3600" b="1" dirty="0">
                <a:solidFill>
                  <a:srgbClr val="0070C0"/>
                </a:solidFill>
                <a:latin typeface="黑体" panose="02010609060101010101" pitchFamily="49" charset="-122"/>
                <a:ea typeface="黑体" panose="02010609060101010101" pitchFamily="49" charset="-122"/>
                <a:cs typeface="黑体" panose="02010609060101010101" pitchFamily="49" charset="-122"/>
              </a:rPr>
              <a:t>——《</a:t>
            </a:r>
            <a:r>
              <a:rPr lang="zh-CN" altLang="en-US" sz="3600" b="1" dirty="0">
                <a:solidFill>
                  <a:srgbClr val="0070C0"/>
                </a:solidFill>
                <a:latin typeface="黑体" panose="02010609060101010101" pitchFamily="49" charset="-122"/>
                <a:ea typeface="黑体" panose="02010609060101010101" pitchFamily="49" charset="-122"/>
                <a:cs typeface="黑体" panose="02010609060101010101" pitchFamily="49" charset="-122"/>
              </a:rPr>
              <a:t>变形记</a:t>
            </a:r>
            <a:r>
              <a:rPr lang="en-US" altLang="zh-CN" sz="3600" b="1" dirty="0">
                <a:solidFill>
                  <a:srgbClr val="0070C0"/>
                </a:solidFill>
                <a:latin typeface="黑体" panose="02010609060101010101" pitchFamily="49" charset="-122"/>
                <a:ea typeface="黑体" panose="02010609060101010101" pitchFamily="49" charset="-122"/>
                <a:cs typeface="黑体" panose="02010609060101010101" pitchFamily="49" charset="-122"/>
              </a:rPr>
              <a:t>》</a:t>
            </a:r>
            <a:endParaRPr lang="en-US" altLang="zh-CN" sz="3600" b="1" dirty="0">
              <a:solidFill>
                <a:srgbClr val="0070C0"/>
              </a:solidFill>
              <a:latin typeface="黑体" panose="02010609060101010101" pitchFamily="49" charset="-122"/>
              <a:ea typeface="黑体" panose="02010609060101010101" pitchFamily="49" charset="-122"/>
              <a:cs typeface="黑体" panose="02010609060101010101" pitchFamily="49" charset="-122"/>
            </a:endParaRPr>
          </a:p>
        </p:txBody>
      </p:sp>
      <p:sp>
        <p:nvSpPr>
          <p:cNvPr id="100" name="文本框 99"/>
          <p:cNvSpPr txBox="1"/>
          <p:nvPr/>
        </p:nvSpPr>
        <p:spPr>
          <a:xfrm>
            <a:off x="1040765" y="6148705"/>
            <a:ext cx="5423535" cy="645160"/>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p>
            <a:pPr indent="0"/>
            <a:r>
              <a:rPr lang="zh-CN" sz="3600" b="1">
                <a:latin typeface="微软雅黑" panose="020B0503020204020204" charset="-122"/>
                <a:ea typeface="微软雅黑" panose="020B0503020204020204" charset="-122"/>
              </a:rPr>
              <a:t>冷漠的社会把人异化成虫</a:t>
            </a:r>
            <a:endParaRPr lang="zh-CN" altLang="en-US" sz="3600" b="1">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rcRect l="18390" t="-194" r="17432" b="194"/>
          <a:stretch>
            <a:fillRect/>
          </a:stretch>
        </p:blipFill>
        <p:spPr>
          <a:xfrm>
            <a:off x="8054975" y="31115"/>
            <a:ext cx="4000500" cy="6762750"/>
          </a:xfrm>
          <a:prstGeom prst="rect">
            <a:avLst/>
          </a:prstGeom>
        </p:spPr>
      </p:pic>
      <p:sp>
        <p:nvSpPr>
          <p:cNvPr id="3" name="文本框 2"/>
          <p:cNvSpPr txBox="1"/>
          <p:nvPr/>
        </p:nvSpPr>
        <p:spPr>
          <a:xfrm>
            <a:off x="28575" y="80328"/>
            <a:ext cx="5080000" cy="1301122"/>
          </a:xfrm>
          <a:prstGeom prst="ellipse">
            <a:avLst/>
          </a:prstGeom>
          <a:solidFill>
            <a:srgbClr val="0070C0"/>
          </a:solidFill>
        </p:spPr>
        <p:style>
          <a:lnRef idx="2">
            <a:schemeClr val="accent2">
              <a:shade val="50000"/>
            </a:schemeClr>
          </a:lnRef>
          <a:fillRef idx="1">
            <a:schemeClr val="accent2"/>
          </a:fillRef>
          <a:effectRef idx="0">
            <a:schemeClr val="accent2"/>
          </a:effectRef>
          <a:fontRef idx="minor">
            <a:schemeClr val="lt1"/>
          </a:fontRef>
        </p:style>
        <p:txBody>
          <a:bodyPr>
            <a:spAutoFit/>
          </a:bodyPr>
          <a:p>
            <a:pPr indent="0"/>
            <a:r>
              <a:rPr lang="en-US" altLang="zh-CN" sz="5400" b="1">
                <a:latin typeface="微软雅黑" panose="020B0503020204020204" charset="-122"/>
                <a:ea typeface="微软雅黑" panose="020B0503020204020204" charset="-122"/>
              </a:rPr>
              <a:t> </a:t>
            </a:r>
            <a:r>
              <a:rPr lang="zh-CN" sz="5400" b="1">
                <a:latin typeface="微软雅黑" panose="020B0503020204020204" charset="-122"/>
                <a:ea typeface="微软雅黑" panose="020B0503020204020204" charset="-122"/>
              </a:rPr>
              <a:t>知人论世</a:t>
            </a:r>
            <a:endParaRPr lang="zh-CN" sz="5400" b="1">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1203"/>
                                        </p:tgtEl>
                                        <p:attrNameLst>
                                          <p:attrName>style.visibility</p:attrName>
                                        </p:attrNameLst>
                                      </p:cBhvr>
                                      <p:to>
                                        <p:strVal val="visible"/>
                                      </p:to>
                                    </p:set>
                                    <p:animEffect transition="in" filter="diamond(in)">
                                      <p:cBhvr>
                                        <p:cTn id="17" dur="2000"/>
                                        <p:tgtEl>
                                          <p:spTgt spid="5120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00"/>
                                        </p:tgtEl>
                                        <p:attrNameLst>
                                          <p:attrName>style.visibility</p:attrName>
                                        </p:attrNameLst>
                                      </p:cBhvr>
                                      <p:to>
                                        <p:strVal val="visible"/>
                                      </p:to>
                                    </p:set>
                                    <p:animEffect transition="in" filter="circle(in)">
                                      <p:cBhvr>
                                        <p:cTn id="22" dur="20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1203" grpId="0" animBg="1"/>
      <p:bldP spid="10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60645" y="659130"/>
            <a:ext cx="6851015" cy="5507990"/>
          </a:xfrm>
          <a:prstGeom prst="rect">
            <a:avLst/>
          </a:prstGeom>
          <a:noFill/>
          <a:ln w="28575">
            <a:solidFill>
              <a:srgbClr val="00B0F0"/>
            </a:solidFill>
          </a:ln>
        </p:spPr>
        <p:txBody>
          <a:bodyPr wrap="square" rtlCol="0">
            <a:spAutoFit/>
          </a:bodyPr>
          <a:lstStyle/>
          <a:p>
            <a:r>
              <a:rPr lang="zh-CN" altLang="en-US" sz="2400" b="1" dirty="0" smtClean="0">
                <a:solidFill>
                  <a:schemeClr val="bg2">
                    <a:lumMod val="10000"/>
                  </a:schemeClr>
                </a:solidFill>
              </a:rPr>
              <a:t>   </a:t>
            </a:r>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sym typeface="+mn-ea"/>
              </a:rPr>
              <a:t>弗兰兹</a:t>
            </a:r>
            <a:r>
              <a:rPr lang="en-US" altLang="zh-CN"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sym typeface="+mn-ea"/>
              </a:rPr>
              <a:t>卡夫卡（</a:t>
            </a:r>
            <a:r>
              <a:rPr lang="en-US" altLang="zh-CN"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sym typeface="+mn-ea"/>
              </a:rPr>
              <a:t>1883</a:t>
            </a:r>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lang="en-US" altLang="zh-CN"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sym typeface="+mn-ea"/>
              </a:rPr>
              <a:t>1924</a:t>
            </a:r>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奥地利</a:t>
            </a:r>
            <a:r>
              <a:rPr lang="zh-CN" altLang="en-US" sz="3200" b="1" dirty="0" smtClean="0">
                <a:solidFill>
                  <a:srgbClr val="0000FF"/>
                </a:solidFill>
                <a:latin typeface="黑体" panose="02010609060101010101" pitchFamily="49" charset="-122"/>
                <a:ea typeface="黑体" panose="02010609060101010101" pitchFamily="49" charset="-122"/>
                <a:cs typeface="黑体" panose="02010609060101010101" pitchFamily="49" charset="-122"/>
                <a:sym typeface="+mn-ea"/>
              </a:rPr>
              <a:t>小</a:t>
            </a:r>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sym typeface="+mn-ea"/>
              </a:rPr>
              <a:t>说家，</a:t>
            </a:r>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rPr>
              <a:t>欧</a:t>
            </a:r>
            <a:r>
              <a:rPr lang="zh-CN" altLang="en-US" sz="3200" b="1" dirty="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rPr>
              <a:t>洲著名的</a:t>
            </a:r>
            <a:r>
              <a:rPr lang="zh-CN" altLang="en-US" sz="3200" b="1" u="sng" dirty="0">
                <a:solidFill>
                  <a:srgbClr val="C00000"/>
                </a:solidFill>
                <a:latin typeface="黑体" panose="02010609060101010101" pitchFamily="49" charset="-122"/>
                <a:ea typeface="黑体" panose="02010609060101010101" pitchFamily="49" charset="-122"/>
                <a:cs typeface="黑体" panose="02010609060101010101" pitchFamily="49" charset="-122"/>
              </a:rPr>
              <a:t>表现主义作</a:t>
            </a:r>
            <a:r>
              <a:rPr lang="zh-CN" altLang="en-US" sz="3200" b="1" u="sng" dirty="0" smtClean="0">
                <a:solidFill>
                  <a:srgbClr val="C00000"/>
                </a:solidFill>
                <a:latin typeface="黑体" panose="02010609060101010101" pitchFamily="49" charset="-122"/>
                <a:ea typeface="黑体" panose="02010609060101010101" pitchFamily="49" charset="-122"/>
                <a:cs typeface="黑体" panose="02010609060101010101" pitchFamily="49" charset="-122"/>
              </a:rPr>
              <a:t>家</a:t>
            </a:r>
            <a:r>
              <a:rPr lang="zh-CN" altLang="en-US" sz="3200" b="1" dirty="0" smtClean="0">
                <a:solidFill>
                  <a:srgbClr val="C00000"/>
                </a:solidFill>
                <a:latin typeface="黑体" panose="02010609060101010101" pitchFamily="49" charset="-122"/>
                <a:ea typeface="黑体" panose="02010609060101010101" pitchFamily="49" charset="-122"/>
                <a:cs typeface="黑体" panose="02010609060101010101" pitchFamily="49" charset="-122"/>
              </a:rPr>
              <a:t>，</a:t>
            </a:r>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rPr>
              <a:t>西</a:t>
            </a:r>
            <a:r>
              <a:rPr lang="zh-CN" altLang="en-US" sz="3200" b="1" dirty="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rPr>
              <a:t>方</a:t>
            </a:r>
            <a:r>
              <a:rPr lang="zh-CN" altLang="en-US" sz="3200" b="1" u="sng" dirty="0" smtClean="0">
                <a:solidFill>
                  <a:srgbClr val="C00000"/>
                </a:solidFill>
                <a:latin typeface="黑体" panose="02010609060101010101" pitchFamily="49" charset="-122"/>
                <a:ea typeface="黑体" panose="02010609060101010101" pitchFamily="49" charset="-122"/>
                <a:cs typeface="黑体" panose="02010609060101010101" pitchFamily="49" charset="-122"/>
              </a:rPr>
              <a:t>现代</a:t>
            </a:r>
            <a:r>
              <a:rPr lang="zh-CN" altLang="en-US" sz="3200" b="1" u="sng" dirty="0">
                <a:solidFill>
                  <a:srgbClr val="C00000"/>
                </a:solidFill>
                <a:latin typeface="黑体" panose="02010609060101010101" pitchFamily="49" charset="-122"/>
                <a:ea typeface="黑体" panose="02010609060101010101" pitchFamily="49" charset="-122"/>
                <a:cs typeface="黑体" panose="02010609060101010101" pitchFamily="49" charset="-122"/>
              </a:rPr>
              <a:t>派文学</a:t>
            </a:r>
            <a:r>
              <a:rPr lang="zh-CN" altLang="en-US" sz="3200" b="1" dirty="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rPr>
              <a:t>的宗师和探险</a:t>
            </a:r>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rPr>
              <a:t>者。</a:t>
            </a:r>
            <a:endParaRPr lang="en-US" altLang="zh-CN" sz="3200" b="1" dirty="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endParaRPr>
          </a:p>
          <a:p>
            <a:pPr>
              <a:buNone/>
            </a:pPr>
            <a:endParaRPr lang="zh-CN" altLang="en-US" sz="2400" b="1" dirty="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endParaRPr>
          </a:p>
          <a:p>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rPr>
              <a:t>卡夫卡生活和创作的主要时期是在一战前后。当时，经济萧条，社会腐败，人民穷困，再加上家中专横如暴君的父亲和气质忧郁的母亲，这一切使得卡夫卡终生生活在痛苦与孤独之中。于是</a:t>
            </a:r>
            <a:r>
              <a:rPr lang="zh-CN" altLang="en-US" sz="3600" b="1" dirty="0" smtClean="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3600" b="1" u="sng"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对社会的陌生感，孤独感与恐惧感</a:t>
            </a:r>
            <a:r>
              <a:rPr lang="zh-CN" altLang="en-US" sz="3600" b="1" dirty="0" smtClean="0">
                <a:solidFill>
                  <a:srgbClr val="000000"/>
                </a:solidFill>
                <a:latin typeface="黑体" panose="02010609060101010101" pitchFamily="49" charset="-122"/>
                <a:ea typeface="黑体" panose="02010609060101010101" pitchFamily="49" charset="-122"/>
                <a:cs typeface="黑体" panose="02010609060101010101" pitchFamily="49" charset="-122"/>
              </a:rPr>
              <a:t>，</a:t>
            </a:r>
            <a:r>
              <a:rPr lang="zh-CN" altLang="en-US" sz="3200" b="1" dirty="0" smtClean="0">
                <a:solidFill>
                  <a:schemeClr val="bg2">
                    <a:lumMod val="10000"/>
                  </a:schemeClr>
                </a:solidFill>
                <a:latin typeface="黑体" panose="02010609060101010101" pitchFamily="49" charset="-122"/>
                <a:ea typeface="黑体" panose="02010609060101010101" pitchFamily="49" charset="-122"/>
                <a:cs typeface="黑体" panose="02010609060101010101" pitchFamily="49" charset="-122"/>
              </a:rPr>
              <a:t>成了他创作的永恒主题。</a:t>
            </a:r>
            <a:endParaRPr lang="zh-CN" altLang="en-US" b="1" dirty="0">
              <a:solidFill>
                <a:schemeClr val="bg2">
                  <a:lumMod val="10000"/>
                </a:schemeClr>
              </a:solidFill>
            </a:endParaRPr>
          </a:p>
        </p:txBody>
      </p:sp>
      <p:pic>
        <p:nvPicPr>
          <p:cNvPr id="4" name="图片 3" descr="f3fdf5284c89453d95534d933052d07a"/>
          <p:cNvPicPr>
            <a:picLocks noChangeAspect="1"/>
          </p:cNvPicPr>
          <p:nvPr/>
        </p:nvPicPr>
        <p:blipFill>
          <a:blip r:embed="rId1"/>
          <a:stretch>
            <a:fillRect/>
          </a:stretch>
        </p:blipFill>
        <p:spPr>
          <a:xfrm>
            <a:off x="41275" y="43180"/>
            <a:ext cx="5034915" cy="6762115"/>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amond(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509905" y="490855"/>
            <a:ext cx="3315970" cy="37846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p>
            <a:pPr indent="0" fontAlgn="auto">
              <a:lnSpc>
                <a:spcPct val="150000"/>
              </a:lnSpc>
            </a:pPr>
            <a:r>
              <a:rPr lang="zh-CN" sz="3200" b="1">
                <a:latin typeface="微软雅黑" panose="020B0503020204020204" charset="-122"/>
                <a:ea typeface="微软雅黑" panose="020B0503020204020204" charset="-122"/>
              </a:rPr>
              <a:t>卡夫卡的小说以荒诞不经的形式对人类的困境进行了形而上的拷问和追寻</a:t>
            </a:r>
            <a:endParaRPr lang="zh-CN" altLang="en-US" sz="3200" b="1">
              <a:latin typeface="微软雅黑" panose="020B0503020204020204" charset="-122"/>
              <a:ea typeface="微软雅黑" panose="020B0503020204020204" charset="-122"/>
            </a:endParaRPr>
          </a:p>
        </p:txBody>
      </p:sp>
      <p:sp>
        <p:nvSpPr>
          <p:cNvPr id="4" name="文本框 3"/>
          <p:cNvSpPr txBox="1"/>
          <p:nvPr/>
        </p:nvSpPr>
        <p:spPr>
          <a:xfrm>
            <a:off x="4192905" y="490855"/>
            <a:ext cx="7314565" cy="1198880"/>
          </a:xfrm>
          <a:prstGeom prst="rect">
            <a:avLst/>
          </a:prstGeom>
          <a:noFill/>
          <a:ln w="28575">
            <a:solidFill>
              <a:schemeClr val="tx1"/>
            </a:solidFill>
          </a:ln>
        </p:spPr>
        <p:txBody>
          <a:bodyPr wrap="square">
            <a:spAutoFit/>
          </a:bodyPr>
          <a:p>
            <a:pPr indent="0"/>
            <a:r>
              <a:rPr lang="zh-CN" sz="2400" b="0">
                <a:latin typeface="黑体" panose="02010609060101010101" pitchFamily="49" charset="-122"/>
                <a:ea typeface="黑体" panose="02010609060101010101" pitchFamily="49" charset="-122"/>
                <a:cs typeface="黑体" panose="02010609060101010101" pitchFamily="49" charset="-122"/>
              </a:rPr>
              <a:t>《变形记》通过写小职员格里高尔突然变成一只使家人都厌恶的大甲虫的荒诞情节，表现现代社会把人变成奴隶乃至“非人”的“异化”现象。</a:t>
            </a:r>
            <a:endParaRPr lang="zh-CN" altLang="en-US" sz="2400" b="0">
              <a:latin typeface="黑体" panose="02010609060101010101" pitchFamily="49" charset="-122"/>
              <a:ea typeface="黑体" panose="02010609060101010101" pitchFamily="49" charset="-122"/>
              <a:cs typeface="黑体" panose="02010609060101010101" pitchFamily="49" charset="-122"/>
            </a:endParaRPr>
          </a:p>
        </p:txBody>
      </p:sp>
      <p:sp>
        <p:nvSpPr>
          <p:cNvPr id="5" name="文本框 4"/>
          <p:cNvSpPr txBox="1"/>
          <p:nvPr/>
        </p:nvSpPr>
        <p:spPr>
          <a:xfrm>
            <a:off x="4192905" y="1877060"/>
            <a:ext cx="7314565" cy="1198880"/>
          </a:xfrm>
          <a:prstGeom prst="rect">
            <a:avLst/>
          </a:prstGeom>
          <a:noFill/>
          <a:ln w="28575">
            <a:solidFill>
              <a:schemeClr val="tx1"/>
            </a:solidFill>
          </a:ln>
        </p:spPr>
        <p:txBody>
          <a:bodyPr wrap="square">
            <a:spAutoFit/>
          </a:bodyPr>
          <a:p>
            <a:pPr indent="304800"/>
            <a:r>
              <a:rPr lang="zh-CN" sz="2400" b="0">
                <a:latin typeface="黑体" panose="02010609060101010101" pitchFamily="49" charset="-122"/>
                <a:ea typeface="黑体" panose="02010609060101010101" pitchFamily="49" charset="-122"/>
                <a:cs typeface="黑体" panose="02010609060101010101" pitchFamily="49" charset="-122"/>
              </a:rPr>
              <a:t>《城堡》写土地丈量员K在象征神秘权力或无形枷锁统治的城堡面前欲进不能、欲退不得，看得到城堡却永远到不了城堡，只能坐以待毙。</a:t>
            </a:r>
            <a:endParaRPr lang="zh-CN" altLang="en-US" sz="2400" b="0">
              <a:latin typeface="黑体" panose="02010609060101010101" pitchFamily="49" charset="-122"/>
              <a:ea typeface="黑体" panose="02010609060101010101" pitchFamily="49" charset="-122"/>
              <a:cs typeface="黑体" panose="02010609060101010101" pitchFamily="49" charset="-122"/>
            </a:endParaRPr>
          </a:p>
        </p:txBody>
      </p:sp>
      <p:sp>
        <p:nvSpPr>
          <p:cNvPr id="6" name="文本框 5"/>
          <p:cNvSpPr txBox="1"/>
          <p:nvPr/>
        </p:nvSpPr>
        <p:spPr>
          <a:xfrm>
            <a:off x="4192905" y="3276600"/>
            <a:ext cx="7315200" cy="1198880"/>
          </a:xfrm>
          <a:prstGeom prst="rect">
            <a:avLst/>
          </a:prstGeom>
          <a:noFill/>
          <a:ln w="28575">
            <a:solidFill>
              <a:schemeClr val="tx1"/>
            </a:solidFill>
          </a:ln>
        </p:spPr>
        <p:txBody>
          <a:bodyPr wrap="square">
            <a:spAutoFit/>
          </a:bodyPr>
          <a:p>
            <a:pPr indent="304800"/>
            <a:r>
              <a:rPr lang="zh-CN" sz="2400" b="0">
                <a:latin typeface="黑体" panose="02010609060101010101" pitchFamily="49" charset="-122"/>
                <a:ea typeface="黑体" panose="02010609060101010101" pitchFamily="49" charset="-122"/>
              </a:rPr>
              <a:t>《地洞》借小动物防备敌害的胆战心理，表现资本主义社会小人物时刻难以自保的精神状态和在充满敌意的环境中的孤立绝望的情绪。</a:t>
            </a:r>
            <a:endParaRPr lang="zh-CN" altLang="en-US" sz="2400" b="0">
              <a:latin typeface="黑体" panose="02010609060101010101" pitchFamily="49" charset="-122"/>
              <a:ea typeface="黑体" panose="02010609060101010101" pitchFamily="49" charset="-122"/>
            </a:endParaRPr>
          </a:p>
        </p:txBody>
      </p:sp>
      <p:sp>
        <p:nvSpPr>
          <p:cNvPr id="7" name="文本框 6"/>
          <p:cNvSpPr txBox="1"/>
          <p:nvPr/>
        </p:nvSpPr>
        <p:spPr>
          <a:xfrm>
            <a:off x="394335" y="4552950"/>
            <a:ext cx="11113135" cy="953135"/>
          </a:xfrm>
          <a:prstGeom prst="rect">
            <a:avLst/>
          </a:prstGeom>
          <a:noFill/>
          <a:ln w="28575">
            <a:solidFill>
              <a:srgbClr val="FF0000"/>
            </a:solidFill>
            <a:prstDash val="sysDot"/>
          </a:ln>
        </p:spPr>
        <p:txBody>
          <a:bodyPr wrap="square">
            <a:spAutoFit/>
          </a:bodyPr>
          <a:p>
            <a:pPr indent="0"/>
            <a:r>
              <a:rPr lang="zh-CN" sz="2800" b="0">
                <a:solidFill>
                  <a:srgbClr val="0070C0"/>
                </a:solidFill>
                <a:latin typeface="黑体" panose="02010609060101010101" pitchFamily="49" charset="-122"/>
                <a:ea typeface="黑体" panose="02010609060101010101" pitchFamily="49" charset="-122"/>
                <a:cs typeface="黑体" panose="02010609060101010101" pitchFamily="49" charset="-122"/>
              </a:rPr>
              <a:t>“卡夫卡对我们至关重要，因为他的困境就是现代人的困境</a:t>
            </a:r>
            <a:r>
              <a:rPr lang="en-US" sz="2800" b="0">
                <a:solidFill>
                  <a:srgbClr val="0070C0"/>
                </a:solidFill>
                <a:latin typeface="黑体" panose="02010609060101010101" pitchFamily="49" charset="-122"/>
                <a:ea typeface="黑体" panose="02010609060101010101" pitchFamily="49" charset="-122"/>
                <a:cs typeface="黑体" panose="02010609060101010101" pitchFamily="49" charset="-122"/>
              </a:rPr>
              <a:t>”</a:t>
            </a:r>
            <a:r>
              <a:rPr lang="zh-CN" sz="2800" b="0">
                <a:solidFill>
                  <a:srgbClr val="0070C0"/>
                </a:solidFill>
                <a:latin typeface="黑体" panose="02010609060101010101" pitchFamily="49" charset="-122"/>
                <a:ea typeface="黑体" panose="02010609060101010101" pitchFamily="49" charset="-122"/>
                <a:cs typeface="黑体" panose="02010609060101010101" pitchFamily="49" charset="-122"/>
              </a:rPr>
              <a:t>。</a:t>
            </a:r>
            <a:endParaRPr lang="zh-CN" sz="2800" b="0">
              <a:solidFill>
                <a:srgbClr val="0070C0"/>
              </a:solidFill>
              <a:latin typeface="黑体" panose="02010609060101010101" pitchFamily="49" charset="-122"/>
              <a:ea typeface="黑体" panose="02010609060101010101" pitchFamily="49" charset="-122"/>
              <a:cs typeface="黑体" panose="02010609060101010101" pitchFamily="49" charset="-122"/>
            </a:endParaRPr>
          </a:p>
          <a:p>
            <a:pPr indent="0"/>
            <a:r>
              <a:rPr lang="zh-CN" sz="2800" b="0">
                <a:solidFill>
                  <a:srgbClr val="0070C0"/>
                </a:solidFill>
                <a:latin typeface="黑体" panose="02010609060101010101" pitchFamily="49" charset="-122"/>
                <a:ea typeface="黑体" panose="02010609060101010101" pitchFamily="49" charset="-122"/>
                <a:cs typeface="黑体" panose="02010609060101010101" pitchFamily="49" charset="-122"/>
              </a:rPr>
              <a:t>                                           </a:t>
            </a:r>
            <a:r>
              <a:rPr lang="en-US" altLang="zh-CN" sz="2800" b="0">
                <a:solidFill>
                  <a:srgbClr val="0070C0"/>
                </a:solidFill>
                <a:latin typeface="黑体" panose="02010609060101010101" pitchFamily="49" charset="-122"/>
                <a:ea typeface="黑体" panose="02010609060101010101" pitchFamily="49" charset="-122"/>
                <a:cs typeface="黑体" panose="02010609060101010101" pitchFamily="49" charset="-122"/>
              </a:rPr>
              <a:t>——美国诗人奥登</a:t>
            </a:r>
            <a:endParaRPr lang="en-US" altLang="zh-CN" sz="2800" b="0">
              <a:solidFill>
                <a:srgbClr val="0070C0"/>
              </a:solidFill>
              <a:latin typeface="黑体" panose="02010609060101010101" pitchFamily="49" charset="-122"/>
              <a:ea typeface="黑体" panose="02010609060101010101" pitchFamily="49" charset="-122"/>
              <a:cs typeface="黑体" panose="02010609060101010101" pitchFamily="49" charset="-122"/>
            </a:endParaRPr>
          </a:p>
        </p:txBody>
      </p:sp>
      <p:sp>
        <p:nvSpPr>
          <p:cNvPr id="8" name="文本框 7"/>
          <p:cNvSpPr txBox="1"/>
          <p:nvPr/>
        </p:nvSpPr>
        <p:spPr>
          <a:xfrm>
            <a:off x="394335" y="5676265"/>
            <a:ext cx="11113770" cy="953135"/>
          </a:xfrm>
          <a:prstGeom prst="rect">
            <a:avLst/>
          </a:prstGeom>
          <a:noFill/>
          <a:ln w="28575">
            <a:solidFill>
              <a:srgbClr val="FF0000"/>
            </a:solidFill>
            <a:prstDash val="sysDot"/>
          </a:ln>
        </p:spPr>
        <p:txBody>
          <a:bodyPr wrap="square">
            <a:spAutoFit/>
          </a:bodyPr>
          <a:p>
            <a:pPr indent="0"/>
            <a:r>
              <a:rPr lang="zh-CN" sz="2800" b="0">
                <a:solidFill>
                  <a:srgbClr val="0070C0"/>
                </a:solidFill>
                <a:latin typeface="黑体" panose="02010609060101010101" pitchFamily="49" charset="-122"/>
                <a:ea typeface="黑体" panose="02010609060101010101" pitchFamily="49" charset="-122"/>
              </a:rPr>
              <a:t>他的小说采用变形、扭曲、实验性的手段来表达普遍的孤立，展示人如何在世界迷宫中找不到出路，只剩下绝望和屈从。</a:t>
            </a:r>
            <a:endParaRPr lang="zh-CN" altLang="en-US" sz="2800" b="0">
              <a:solidFill>
                <a:srgbClr val="0070C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edge">
                                      <p:cBhvr>
                                        <p:cTn id="7" dur="2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amond(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ircle(in)">
                                      <p:cBhvr>
                                        <p:cTn id="3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4" grpId="0" animBg="1"/>
      <p:bldP spid="5"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7" name="Text Box 5"/>
          <p:cNvSpPr txBox="1">
            <a:spLocks noChangeArrowheads="1"/>
          </p:cNvSpPr>
          <p:nvPr/>
        </p:nvSpPr>
        <p:spPr bwMode="auto">
          <a:xfrm>
            <a:off x="71755" y="4519295"/>
            <a:ext cx="8023225" cy="7683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spcBef>
                <a:spcPct val="50000"/>
              </a:spcBef>
            </a:pPr>
            <a:r>
              <a:rPr lang="zh-CN" altLang="en-US" sz="4400" b="1" dirty="0" smtClean="0">
                <a:solidFill>
                  <a:schemeClr val="bg1"/>
                </a:solidFill>
                <a:latin typeface="微软雅黑" panose="020B0503020204020204" charset="-122"/>
                <a:ea typeface="微软雅黑" panose="020B0503020204020204" charset="-122"/>
                <a:cs typeface="微软雅黑" panose="020B0503020204020204" charset="-122"/>
              </a:rPr>
              <a:t>“我”遭遇了怎样的生活困境？</a:t>
            </a:r>
            <a:endParaRPr lang="zh-CN" altLang="en-US" sz="44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28575" y="1509395"/>
            <a:ext cx="8089265" cy="7683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zh-CN" altLang="en-US" sz="4400" b="1" dirty="0">
                <a:latin typeface="微软雅黑" panose="020B0503020204020204" charset="-122"/>
                <a:ea typeface="微软雅黑" panose="020B0503020204020204" charset="-122"/>
              </a:rPr>
              <a:t>自读课文，概括故事</a:t>
            </a:r>
            <a:endParaRPr lang="zh-CN" altLang="en-US" sz="4400" b="1" dirty="0">
              <a:latin typeface="微软雅黑" panose="020B0503020204020204" charset="-122"/>
              <a:ea typeface="微软雅黑" panose="020B0503020204020204" charset="-122"/>
            </a:endParaRPr>
          </a:p>
        </p:txBody>
      </p:sp>
      <p:sp>
        <p:nvSpPr>
          <p:cNvPr id="3" name="文本框 2"/>
          <p:cNvSpPr txBox="1"/>
          <p:nvPr/>
        </p:nvSpPr>
        <p:spPr>
          <a:xfrm>
            <a:off x="71755" y="5605780"/>
            <a:ext cx="7936865" cy="829945"/>
          </a:xfrm>
          <a:prstGeom prst="rect">
            <a:avLst/>
          </a:prstGeom>
          <a:noFill/>
          <a:ln w="28575">
            <a:solidFill>
              <a:schemeClr val="tx1"/>
            </a:solidFill>
          </a:ln>
        </p:spPr>
        <p:txBody>
          <a:bodyPr wrap="square" rtlCol="0">
            <a:spAutoFit/>
          </a:bodyPr>
          <a:lstStyle/>
          <a:p>
            <a:r>
              <a:rPr lang="zh-CN" altLang="en-US" sz="4000" b="1" dirty="0">
                <a:solidFill>
                  <a:srgbClr val="FF0000"/>
                </a:solidFill>
                <a:latin typeface="黑体" panose="02010609060101010101" pitchFamily="49" charset="-122"/>
                <a:ea typeface="黑体" panose="02010609060101010101" pitchFamily="49" charset="-122"/>
                <a:cs typeface="黑体" panose="02010609060101010101" pitchFamily="49" charset="-122"/>
              </a:rPr>
              <a:t>天冷无煤 ，生存</a:t>
            </a:r>
            <a:r>
              <a:rPr lang="zh-CN" altLang="en-US" sz="40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告急，孤立无援</a:t>
            </a:r>
            <a:r>
              <a:rPr lang="zh-CN" altLang="en-US" sz="4800" dirty="0" smtClean="0">
                <a:solidFill>
                  <a:srgbClr val="FF0000"/>
                </a:solidFill>
              </a:rPr>
              <a:t> </a:t>
            </a:r>
            <a:endParaRPr lang="zh-CN" altLang="en-US" sz="4800" dirty="0">
              <a:solidFill>
                <a:srgbClr val="FF0000"/>
              </a:solidFill>
            </a:endParaRPr>
          </a:p>
        </p:txBody>
      </p:sp>
      <p:sp>
        <p:nvSpPr>
          <p:cNvPr id="100" name="文本框 99"/>
          <p:cNvSpPr txBox="1"/>
          <p:nvPr/>
        </p:nvSpPr>
        <p:spPr>
          <a:xfrm>
            <a:off x="71755" y="2521585"/>
            <a:ext cx="8023860" cy="1814830"/>
          </a:xfrm>
          <a:prstGeom prst="rect">
            <a:avLst/>
          </a:prstGeom>
          <a:noFill/>
          <a:ln w="28575">
            <a:solidFill>
              <a:schemeClr val="tx1"/>
            </a:solidFill>
          </a:ln>
        </p:spPr>
        <p:txBody>
          <a:bodyPr wrap="square">
            <a:spAutoFit/>
          </a:bodyPr>
          <a:p>
            <a:pPr indent="0"/>
            <a:r>
              <a:rPr lang="zh-CN" sz="2800" b="0">
                <a:latin typeface="黑体" panose="02010609060101010101" pitchFamily="49" charset="-122"/>
                <a:ea typeface="黑体" panose="02010609060101010101" pitchFamily="49" charset="-122"/>
              </a:rPr>
              <a:t>一个穷得买不起煤的人，想去向煤店老板借煤，他不是拎着煤桶走着去的，而是骑着煤桶飞着去的。结果可想而知，他没有借到煤，反而被煤店老板娘的围裙扇到了冰山区域。</a:t>
            </a:r>
            <a:endParaRPr lang="zh-CN" altLang="en-US" sz="2800" b="0">
              <a:latin typeface="黑体" panose="02010609060101010101" pitchFamily="49" charset="-122"/>
              <a:ea typeface="黑体" panose="02010609060101010101" pitchFamily="49" charset="-122"/>
            </a:endParaRPr>
          </a:p>
        </p:txBody>
      </p:sp>
      <p:pic>
        <p:nvPicPr>
          <p:cNvPr id="4" name="图片 3" descr="5859508"/>
          <p:cNvPicPr>
            <a:picLocks noChangeAspect="1"/>
          </p:cNvPicPr>
          <p:nvPr/>
        </p:nvPicPr>
        <p:blipFill>
          <a:blip r:embed="rId1"/>
          <a:stretch>
            <a:fillRect/>
          </a:stretch>
        </p:blipFill>
        <p:spPr>
          <a:xfrm>
            <a:off x="8185150" y="92710"/>
            <a:ext cx="3925570" cy="6650355"/>
          </a:xfrm>
          <a:prstGeom prst="rect">
            <a:avLst/>
          </a:prstGeom>
        </p:spPr>
      </p:pic>
      <p:sp>
        <p:nvSpPr>
          <p:cNvPr id="5" name="文本框 4"/>
          <p:cNvSpPr txBox="1"/>
          <p:nvPr/>
        </p:nvSpPr>
        <p:spPr>
          <a:xfrm>
            <a:off x="28575" y="80328"/>
            <a:ext cx="5080000" cy="1303690"/>
          </a:xfrm>
          <a:prstGeom prst="ellipse">
            <a:avLst/>
          </a:prstGeom>
          <a:solidFill>
            <a:srgbClr val="0070C0"/>
          </a:solidFill>
        </p:spPr>
        <p:style>
          <a:lnRef idx="2">
            <a:schemeClr val="accent2">
              <a:shade val="50000"/>
            </a:schemeClr>
          </a:lnRef>
          <a:fillRef idx="1">
            <a:schemeClr val="accent2"/>
          </a:fillRef>
          <a:effectRef idx="0">
            <a:schemeClr val="accent2"/>
          </a:effectRef>
          <a:fontRef idx="minor">
            <a:schemeClr val="lt1"/>
          </a:fontRef>
        </p:style>
        <p:txBody>
          <a:bodyPr>
            <a:spAutoFit/>
          </a:bodyPr>
          <a:p>
            <a:pPr indent="0"/>
            <a:r>
              <a:rPr lang="en-US" altLang="zh-CN" sz="5400" b="1">
                <a:latin typeface="微软雅黑" panose="020B0503020204020204" charset="-122"/>
                <a:ea typeface="微软雅黑" panose="020B0503020204020204" charset="-122"/>
              </a:rPr>
              <a:t> </a:t>
            </a:r>
            <a:r>
              <a:rPr lang="zh-CN" sz="5400" b="1">
                <a:latin typeface="微软雅黑" panose="020B0503020204020204" charset="-122"/>
                <a:ea typeface="微软雅黑" panose="020B0503020204020204" charset="-122"/>
              </a:rPr>
              <a:t>感知情节</a:t>
            </a:r>
            <a:endParaRPr lang="zh-CN" sz="5400" b="1">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100"/>
                                        </p:tgtEl>
                                        <p:attrNameLst>
                                          <p:attrName>style.visibility</p:attrName>
                                        </p:attrNameLst>
                                      </p:cBhvr>
                                      <p:to>
                                        <p:strVal val="visible"/>
                                      </p:to>
                                    </p:set>
                                    <p:animEffect transition="in" filter="wedge">
                                      <p:cBhvr>
                                        <p:cTn id="17" dur="2000"/>
                                        <p:tgtEl>
                                          <p:spTgt spid="10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4997"/>
                                        </p:tgtEl>
                                        <p:attrNameLst>
                                          <p:attrName>style.visibility</p:attrName>
                                        </p:attrNameLst>
                                      </p:cBhvr>
                                      <p:to>
                                        <p:strVal val="visible"/>
                                      </p:to>
                                    </p:set>
                                    <p:animEffect transition="in" filter="box(in)">
                                      <p:cBhvr>
                                        <p:cTn id="22" dur="500"/>
                                        <p:tgtEl>
                                          <p:spTgt spid="8499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7" grpId="0" bldLvl="0" animBg="1"/>
      <p:bldP spid="3" grpId="0" bldLvl="0" animBg="1"/>
      <p:bldP spid="5" grpId="0" animBg="1"/>
      <p:bldP spid="2" grpId="0" animBg="1"/>
      <p:bldP spid="10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5245" y="19050"/>
            <a:ext cx="11979910" cy="11430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l"/>
            <a:r>
              <a:rPr lang="zh-CN" altLang="en-US" b="1" dirty="0" smtClean="0">
                <a:latin typeface="微软雅黑" panose="020B0503020204020204" charset="-122"/>
                <a:ea typeface="微软雅黑" panose="020B0503020204020204" charset="-122"/>
              </a:rPr>
              <a:t>主人公是如何解决生活困境的？结果如何？</a:t>
            </a:r>
            <a:endParaRPr lang="zh-CN" altLang="en-US" b="1" dirty="0">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4489450" y="1383030"/>
            <a:ext cx="7545705" cy="5171440"/>
          </a:xfrm>
          <a:ln w="28575">
            <a:solidFill>
              <a:srgbClr val="FF0000"/>
            </a:solidFill>
            <a:prstDash val="sysDot"/>
          </a:ln>
        </p:spPr>
        <p:txBody>
          <a:bodyPr>
            <a:noAutofit/>
          </a:bodyPr>
          <a:lstStyle/>
          <a:p>
            <a:pPr fontAlgn="auto">
              <a:lnSpc>
                <a:spcPct val="150000"/>
              </a:lnSpc>
              <a:buNone/>
            </a:pPr>
            <a:r>
              <a:rPr lang="zh-CN" altLang="en-US" sz="3600" b="1" dirty="0" smtClean="0">
                <a:latin typeface="微软雅黑" panose="020B0503020204020204" charset="-122"/>
                <a:ea typeface="微软雅黑" panose="020B0503020204020204" charset="-122"/>
                <a:cs typeface="黑体" panose="02010609060101010101" pitchFamily="49" charset="-122"/>
              </a:rPr>
              <a:t>困境：</a:t>
            </a:r>
            <a:r>
              <a:rPr lang="zh-CN" altLang="en-US" sz="3600" b="1" dirty="0" smtClean="0">
                <a:latin typeface="黑体" panose="02010609060101010101" pitchFamily="49" charset="-122"/>
                <a:ea typeface="黑体" panose="02010609060101010101" pitchFamily="49" charset="-122"/>
                <a:cs typeface="黑体" panose="02010609060101010101" pitchFamily="49" charset="-122"/>
              </a:rPr>
              <a:t>天冷无煤，生存告急</a:t>
            </a:r>
            <a:endParaRPr lang="en-US" altLang="zh-CN" sz="3600" b="1" dirty="0" smtClean="0">
              <a:latin typeface="黑体" panose="02010609060101010101" pitchFamily="49" charset="-122"/>
              <a:ea typeface="黑体" panose="02010609060101010101" pitchFamily="49" charset="-122"/>
              <a:cs typeface="黑体" panose="02010609060101010101" pitchFamily="49" charset="-122"/>
            </a:endParaRPr>
          </a:p>
          <a:p>
            <a:pPr fontAlgn="auto">
              <a:lnSpc>
                <a:spcPct val="150000"/>
              </a:lnSpc>
              <a:buNone/>
            </a:pPr>
            <a:r>
              <a:rPr lang="zh-CN" altLang="en-US" sz="3600" b="1" dirty="0" smtClean="0">
                <a:latin typeface="微软雅黑" panose="020B0503020204020204" charset="-122"/>
                <a:ea typeface="微软雅黑" panose="020B0503020204020204" charset="-122"/>
                <a:cs typeface="黑体" panose="02010609060101010101" pitchFamily="49" charset="-122"/>
              </a:rPr>
              <a:t>方法：</a:t>
            </a:r>
            <a:r>
              <a:rPr lang="zh-CN" altLang="en-US" sz="3600" b="1" dirty="0" smtClean="0">
                <a:latin typeface="黑体" panose="02010609060101010101" pitchFamily="49" charset="-122"/>
                <a:ea typeface="黑体" panose="02010609060101010101" pitchFamily="49" charset="-122"/>
                <a:cs typeface="黑体" panose="02010609060101010101" pitchFamily="49" charset="-122"/>
              </a:rPr>
              <a:t>（借煤）</a:t>
            </a:r>
            <a:r>
              <a:rPr lang="zh-CN" altLang="en-US" sz="36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骑着桶  呼喊                      （ 怪诞）</a:t>
            </a:r>
            <a:endParaRPr lang="en-US" altLang="zh-CN" sz="3600" dirty="0" smtClean="0">
              <a:latin typeface="黑体" panose="02010609060101010101" pitchFamily="49" charset="-122"/>
              <a:ea typeface="黑体" panose="02010609060101010101" pitchFamily="49" charset="-122"/>
              <a:cs typeface="黑体" panose="02010609060101010101" pitchFamily="49" charset="-122"/>
            </a:endParaRPr>
          </a:p>
          <a:p>
            <a:pPr fontAlgn="auto">
              <a:lnSpc>
                <a:spcPct val="150000"/>
              </a:lnSpc>
              <a:buNone/>
            </a:pPr>
            <a:r>
              <a:rPr lang="zh-CN" altLang="en-US" sz="3600" b="1" dirty="0" smtClean="0">
                <a:latin typeface="微软雅黑" panose="020B0503020204020204" charset="-122"/>
                <a:ea typeface="微软雅黑" panose="020B0503020204020204" charset="-122"/>
                <a:cs typeface="黑体" panose="02010609060101010101" pitchFamily="49" charset="-122"/>
              </a:rPr>
              <a:t>结果</a:t>
            </a:r>
            <a:r>
              <a:rPr lang="zh-CN" altLang="en-US" sz="3600" dirty="0" smtClean="0">
                <a:latin typeface="微软雅黑" panose="020B0503020204020204" charset="-122"/>
                <a:ea typeface="微软雅黑" panose="020B0503020204020204" charset="-122"/>
                <a:cs typeface="黑体" panose="02010609060101010101" pitchFamily="49" charset="-122"/>
              </a:rPr>
              <a:t>：</a:t>
            </a:r>
            <a:r>
              <a:rPr lang="zh-CN" altLang="en-US" sz="3600" b="1" dirty="0" smtClean="0">
                <a:latin typeface="黑体" panose="02010609060101010101" pitchFamily="49" charset="-122"/>
                <a:ea typeface="黑体" panose="02010609060101010101" pitchFamily="49" charset="-122"/>
                <a:cs typeface="黑体" panose="02010609060101010101" pitchFamily="49" charset="-122"/>
              </a:rPr>
              <a:t>被老板娘的围裙扇到了冰山区域，永远消 失，不复再见（与世隔绝）。</a:t>
            </a:r>
            <a:endParaRPr lang="zh-CN" altLang="en-US" sz="3600" b="1" dirty="0" smtClean="0">
              <a:latin typeface="黑体" panose="02010609060101010101" pitchFamily="49" charset="-122"/>
              <a:ea typeface="黑体" panose="02010609060101010101" pitchFamily="49" charset="-122"/>
              <a:cs typeface="黑体" panose="02010609060101010101" pitchFamily="49" charset="-122"/>
            </a:endParaRPr>
          </a:p>
        </p:txBody>
      </p:sp>
      <p:sp>
        <p:nvSpPr>
          <p:cNvPr id="9" name="TextBox 8"/>
          <p:cNvSpPr txBox="1"/>
          <p:nvPr/>
        </p:nvSpPr>
        <p:spPr>
          <a:xfrm>
            <a:off x="2639616" y="4509120"/>
            <a:ext cx="1512168" cy="368300"/>
          </a:xfrm>
          <a:prstGeom prst="rect">
            <a:avLst/>
          </a:prstGeom>
          <a:noFill/>
        </p:spPr>
        <p:txBody>
          <a:bodyPr wrap="square" rtlCol="0">
            <a:spAutoFit/>
          </a:bodyPr>
          <a:lstStyle/>
          <a:p>
            <a:endParaRPr lang="zh-CN" altLang="en-US" dirty="0"/>
          </a:p>
        </p:txBody>
      </p:sp>
      <p:pic>
        <p:nvPicPr>
          <p:cNvPr id="4" name="图片 3"/>
          <p:cNvPicPr>
            <a:picLocks noChangeAspect="1"/>
          </p:cNvPicPr>
          <p:nvPr/>
        </p:nvPicPr>
        <p:blipFill>
          <a:blip r:embed="rId1"/>
          <a:stretch>
            <a:fillRect/>
          </a:stretch>
        </p:blipFill>
        <p:spPr>
          <a:xfrm>
            <a:off x="55245" y="1383030"/>
            <a:ext cx="4172585" cy="51714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edge">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edge">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edge">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edge">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4780" y="1286510"/>
            <a:ext cx="11724005" cy="11988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zh-CN" altLang="en-US" sz="3600" b="1" dirty="0" smtClean="0">
                <a:latin typeface="微软雅黑" panose="020B0503020204020204" charset="-122"/>
                <a:ea typeface="微软雅黑" panose="020B0503020204020204" charset="-122"/>
                <a:cs typeface="微软雅黑" panose="020B0503020204020204" charset="-122"/>
              </a:rPr>
              <a:t>“我”为什么要骑着桶去赊煤”？或者说“我” 骑着桶去赊煤，作者这样设计妙在何处？</a:t>
            </a:r>
            <a:endParaRPr lang="zh-CN" altLang="en-US" sz="3600" b="1" dirty="0" smtClean="0">
              <a:latin typeface="微软雅黑" panose="020B0503020204020204" charset="-122"/>
              <a:ea typeface="微软雅黑" panose="020B0503020204020204" charset="-122"/>
              <a:cs typeface="微软雅黑" panose="020B0503020204020204" charset="-122"/>
            </a:endParaRPr>
          </a:p>
        </p:txBody>
      </p:sp>
      <p:sp>
        <p:nvSpPr>
          <p:cNvPr id="5" name="TextBox 4"/>
          <p:cNvSpPr txBox="1"/>
          <p:nvPr/>
        </p:nvSpPr>
        <p:spPr>
          <a:xfrm>
            <a:off x="244475" y="2698115"/>
            <a:ext cx="6420485" cy="3969385"/>
          </a:xfrm>
          <a:prstGeom prst="rect">
            <a:avLst/>
          </a:prstGeom>
          <a:noFill/>
          <a:ln w="28575">
            <a:solidFill>
              <a:schemeClr val="tx1"/>
            </a:solidFill>
          </a:ln>
        </p:spPr>
        <p:txBody>
          <a:bodyPr wrap="square" rtlCol="0">
            <a:spAutoFit/>
          </a:bodyPr>
          <a:lstStyle/>
          <a:p>
            <a:pPr algn="l"/>
            <a:r>
              <a:rPr lang="zh-CN" altLang="en-US" sz="3600" b="1" dirty="0">
                <a:solidFill>
                  <a:srgbClr val="FF0000"/>
                </a:solidFill>
                <a:latin typeface="微软雅黑" panose="020B0503020204020204" charset="-122"/>
                <a:ea typeface="微软雅黑" panose="020B0503020204020204" charset="-122"/>
                <a:cs typeface="黑体" panose="02010609060101010101" pitchFamily="49" charset="-122"/>
              </a:rPr>
              <a:t>骑着桶去</a:t>
            </a:r>
            <a:endParaRPr lang="zh-CN" altLang="en-US" sz="2400" b="1"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400" b="1" dirty="0">
                <a:solidFill>
                  <a:srgbClr val="FF0000"/>
                </a:solidFill>
                <a:latin typeface="黑体" panose="02010609060101010101" pitchFamily="49" charset="-122"/>
                <a:ea typeface="黑体" panose="02010609060101010101" pitchFamily="49" charset="-122"/>
                <a:cs typeface="黑体" panose="02010609060101010101" pitchFamily="49" charset="-122"/>
              </a:rPr>
              <a:t>无煤天冷</a:t>
            </a:r>
            <a:r>
              <a:rPr lang="zh-CN" altLang="en-US"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 “飞”比走快，更说明我生存告急，必须快马加鞭；</a:t>
            </a:r>
            <a:endParaRPr lang="zh-CN" altLang="en-US"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400" b="1" dirty="0" smtClean="0">
                <a:solidFill>
                  <a:srgbClr val="0070C0"/>
                </a:solidFill>
                <a:latin typeface="黑体" panose="02010609060101010101" pitchFamily="49" charset="-122"/>
                <a:ea typeface="黑体" panose="02010609060101010101" pitchFamily="49" charset="-122"/>
                <a:cs typeface="黑体" panose="02010609060101010101" pitchFamily="49" charset="-122"/>
              </a:rPr>
              <a:t>骑着桶去可以向老板娘表明我确实缺煤，从而博得同情；</a:t>
            </a:r>
            <a:endParaRPr lang="en-US" altLang="zh-CN"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我能骑着桶飞翔，说明我是何等的轻飘；</a:t>
            </a:r>
            <a:endParaRPr lang="en-US" altLang="zh-CN"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algn="l"/>
            <a:r>
              <a:rPr lang="zh-CN" altLang="en-US" sz="2400" b="1" dirty="0" smtClean="0">
                <a:solidFill>
                  <a:srgbClr val="0070C0"/>
                </a:solidFill>
                <a:latin typeface="黑体" panose="02010609060101010101" pitchFamily="49" charset="-122"/>
                <a:ea typeface="黑体" panose="02010609060101010101" pitchFamily="49" charset="-122"/>
                <a:cs typeface="黑体" panose="02010609060101010101" pitchFamily="49" charset="-122"/>
              </a:rPr>
              <a:t>骑着桶飞去，如此轻盈的动作、浪漫的举动；承载的却是借煤最卑微的生存需求。以“轻”写“重”，更能让我们感觉到生命不能承受之重。</a:t>
            </a:r>
            <a:endParaRPr lang="zh-CN" altLang="en-US" sz="2400" b="1" dirty="0" smtClean="0">
              <a:solidFill>
                <a:srgbClr val="0070C0"/>
              </a:solidFill>
              <a:latin typeface="黑体" panose="02010609060101010101" pitchFamily="49" charset="-122"/>
              <a:ea typeface="黑体" panose="02010609060101010101" pitchFamily="49" charset="-122"/>
              <a:cs typeface="黑体" panose="02010609060101010101" pitchFamily="49" charset="-122"/>
            </a:endParaRPr>
          </a:p>
        </p:txBody>
      </p:sp>
      <p:sp>
        <p:nvSpPr>
          <p:cNvPr id="100" name="文本框 99"/>
          <p:cNvSpPr txBox="1"/>
          <p:nvPr/>
        </p:nvSpPr>
        <p:spPr>
          <a:xfrm>
            <a:off x="28575" y="80328"/>
            <a:ext cx="5080000" cy="1271168"/>
          </a:xfrm>
          <a:prstGeom prst="ellipse">
            <a:avLst/>
          </a:prstGeom>
          <a:solidFill>
            <a:srgbClr val="0070C0"/>
          </a:solidFill>
        </p:spPr>
        <p:style>
          <a:lnRef idx="2">
            <a:schemeClr val="accent2">
              <a:shade val="50000"/>
            </a:schemeClr>
          </a:lnRef>
          <a:fillRef idx="1">
            <a:schemeClr val="accent2"/>
          </a:fillRef>
          <a:effectRef idx="0">
            <a:schemeClr val="accent2"/>
          </a:effectRef>
          <a:fontRef idx="minor">
            <a:schemeClr val="lt1"/>
          </a:fontRef>
        </p:style>
        <p:txBody>
          <a:bodyPr>
            <a:spAutoFit/>
          </a:bodyPr>
          <a:p>
            <a:pPr indent="0"/>
            <a:r>
              <a:rPr lang="en-US" altLang="zh-CN" sz="5400" b="1">
                <a:latin typeface="微软雅黑" panose="020B0503020204020204" charset="-122"/>
                <a:ea typeface="微软雅黑" panose="020B0503020204020204" charset="-122"/>
              </a:rPr>
              <a:t> </a:t>
            </a:r>
            <a:r>
              <a:rPr lang="zh-CN" sz="5400" b="1">
                <a:latin typeface="微软雅黑" panose="020B0503020204020204" charset="-122"/>
                <a:ea typeface="微软雅黑" panose="020B0503020204020204" charset="-122"/>
              </a:rPr>
              <a:t>鉴赏形象</a:t>
            </a:r>
            <a:endParaRPr lang="zh-CN" altLang="en-US" sz="5400" b="1">
              <a:latin typeface="微软雅黑" panose="020B0503020204020204" charset="-122"/>
              <a:ea typeface="微软雅黑" panose="020B0503020204020204" charset="-122"/>
            </a:endParaRPr>
          </a:p>
        </p:txBody>
      </p:sp>
      <p:sp>
        <p:nvSpPr>
          <p:cNvPr id="6" name="TextBox 4"/>
          <p:cNvSpPr txBox="1"/>
          <p:nvPr/>
        </p:nvSpPr>
        <p:spPr>
          <a:xfrm>
            <a:off x="7058025" y="2698115"/>
            <a:ext cx="4810760" cy="3933190"/>
          </a:xfrm>
          <a:prstGeom prst="rect">
            <a:avLst/>
          </a:prstGeom>
          <a:noFill/>
          <a:ln w="28575">
            <a:solidFill>
              <a:schemeClr val="tx1"/>
            </a:solidFill>
          </a:ln>
        </p:spPr>
        <p:txBody>
          <a:bodyPr wrap="square" rtlCol="0">
            <a:spAutoFit/>
          </a:bodyPr>
          <a:p>
            <a:pPr algn="l" fontAlgn="auto">
              <a:lnSpc>
                <a:spcPts val="4280"/>
              </a:lnSpc>
            </a:pPr>
            <a:r>
              <a:rPr lang="zh-CN" altLang="en-US" sz="3600" b="1" dirty="0">
                <a:solidFill>
                  <a:srgbClr val="FF0000"/>
                </a:solidFill>
                <a:latin typeface="微软雅黑" panose="020B0503020204020204" charset="-122"/>
                <a:ea typeface="微软雅黑" panose="020B0503020204020204" charset="-122"/>
                <a:cs typeface="黑体" panose="02010609060101010101" pitchFamily="49" charset="-122"/>
              </a:rPr>
              <a:t>拎着桶去</a:t>
            </a:r>
            <a:endParaRPr lang="zh-CN" altLang="en-US" sz="2400" b="1"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algn="l" fontAlgn="auto">
              <a:lnSpc>
                <a:spcPts val="4280"/>
              </a:lnSpc>
            </a:pPr>
            <a:r>
              <a:rPr lang="zh-CN" altLang="en-US" sz="2400" b="1" dirty="0">
                <a:solidFill>
                  <a:srgbClr val="0070C0"/>
                </a:solidFill>
                <a:latin typeface="黑体" panose="02010609060101010101" pitchFamily="49" charset="-122"/>
                <a:ea typeface="黑体" panose="02010609060101010101" pitchFamily="49" charset="-122"/>
                <a:cs typeface="黑体" panose="02010609060101010101" pitchFamily="49" charset="-122"/>
              </a:rPr>
              <a:t>慢；必定要面对面的与煤店老板发生交流，可能被挖苦，被嘲讽，被呵斥被讥笑，然后直接被拒绝，势必会颜面丢尽，处境尴尬，自尊受辱。这样设置，拎着桶去主题就是抨击煤点老板的冷漠，麻木不仁。</a:t>
            </a:r>
            <a:endParaRPr lang="zh-CN" altLang="en-US" sz="2400" b="1" dirty="0">
              <a:solidFill>
                <a:srgbClr val="0070C0"/>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heel(1)">
                                      <p:cBhvr>
                                        <p:cTn id="7" dur="2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additive="base">
                                        <p:cTn id="2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 calcmode="lin" valueType="num">
                                      <p:cBhvr additive="base">
                                        <p:cTn id="3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
                                            <p:txEl>
                                              <p:pRg st="1" end="1"/>
                                            </p:txEl>
                                          </p:spTgt>
                                        </p:tgtEl>
                                        <p:attrNameLst>
                                          <p:attrName>style.visibility</p:attrName>
                                        </p:attrNameLst>
                                      </p:cBhvr>
                                      <p:to>
                                        <p:strVal val="visible"/>
                                      </p:to>
                                    </p:set>
                                    <p:anim calcmode="lin" valueType="num">
                                      <p:cBhvr additive="base">
                                        <p:cTn id="4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9390" y="23495"/>
            <a:ext cx="11775440" cy="1296035"/>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algn="l"/>
            <a:r>
              <a:rPr lang="zh-CN" altLang="en-US" sz="4000" b="1" dirty="0" smtClean="0">
                <a:solidFill>
                  <a:srgbClr val="FF0000"/>
                </a:solidFill>
              </a:rPr>
              <a:t>  </a:t>
            </a:r>
            <a:r>
              <a:rPr lang="zh-CN" altLang="en-US" sz="4000" b="1" dirty="0" smtClean="0">
                <a:solidFill>
                  <a:srgbClr val="FF0000"/>
                </a:solidFill>
                <a:latin typeface="微软雅黑" panose="020B0503020204020204" charset="-122"/>
                <a:ea typeface="微软雅黑" panose="020B0503020204020204" charset="-122"/>
                <a:cs typeface="微软雅黑" panose="020B0503020204020204" charset="-122"/>
              </a:rPr>
              <a:t> </a:t>
            </a:r>
            <a:r>
              <a:rPr lang="zh-CN" altLang="en-US" sz="4000" b="1" dirty="0" smtClean="0">
                <a:latin typeface="微软雅黑" panose="020B0503020204020204" charset="-122"/>
                <a:ea typeface="微软雅黑" panose="020B0503020204020204" charset="-122"/>
                <a:cs typeface="微软雅黑" panose="020B0503020204020204" charset="-122"/>
              </a:rPr>
              <a:t>“我”骑着桶去，却用呼喊与煤店老板完成交流，作者这样虚构，用意是什么？</a:t>
            </a:r>
            <a:endParaRPr lang="zh-CN" altLang="en-US" dirty="0">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200025" y="1503680"/>
            <a:ext cx="11775440" cy="4863465"/>
          </a:xfrm>
          <a:ln w="28575">
            <a:solidFill>
              <a:schemeClr val="tx1"/>
            </a:solidFill>
          </a:ln>
        </p:spPr>
        <p:txBody>
          <a:bodyPr>
            <a:noAutofit/>
          </a:bodyPr>
          <a:lstStyle/>
          <a:p>
            <a:pPr marL="0" indent="0" fontAlgn="auto">
              <a:lnSpc>
                <a:spcPct val="150000"/>
              </a:lnSpc>
              <a:buNone/>
            </a:pP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呼喊（反复的呼喊，在寒冷中呼喊，急切的呼喊，流着眼泪呼喊，一遍又一遍的呼喊，生存的渴望多么强烈，同时也说明我们之间距离遥远。）</a:t>
            </a:r>
            <a:endParaRPr lang="en-US" altLang="zh-CN"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marL="0" indent="0">
              <a:buNone/>
            </a:pPr>
            <a:endParaRPr lang="zh-CN" altLang="en-US" sz="3200" b="1" dirty="0" smtClean="0">
              <a:latin typeface="黑体" panose="02010609060101010101" pitchFamily="49" charset="-122"/>
              <a:ea typeface="黑体" panose="02010609060101010101" pitchFamily="49" charset="-122"/>
              <a:cs typeface="黑体" panose="02010609060101010101" pitchFamily="49" charset="-122"/>
            </a:endParaRPr>
          </a:p>
          <a:p>
            <a:pPr marL="0" indent="0">
              <a:buNone/>
            </a:pP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“我”在二楼那么高，</a:t>
            </a:r>
            <a:r>
              <a:rPr lang="zh-CN" altLang="zh-CN" sz="3200" b="1" dirty="0" smtClean="0">
                <a:latin typeface="黑体" panose="02010609060101010101" pitchFamily="49" charset="-122"/>
                <a:ea typeface="黑体" panose="02010609060101010101" pitchFamily="49" charset="-122"/>
                <a:cs typeface="黑体" panose="02010609060101010101" pitchFamily="49" charset="-122"/>
              </a:rPr>
              <a:t>是不屑于靠近还是不需要靠近还是不敢靠近？</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（是傲慢还是亲切还是自卑</a:t>
            </a:r>
            <a:r>
              <a:rPr lang="zh-CN" altLang="zh-CN" sz="3200" b="1" dirty="0" smtClean="0">
                <a:latin typeface="黑体" panose="02010609060101010101" pitchFamily="49" charset="-122"/>
                <a:ea typeface="黑体" panose="02010609060101010101" pitchFamily="49" charset="-122"/>
                <a:cs typeface="黑体" panose="02010609060101010101" pitchFamily="49" charset="-122"/>
              </a:rPr>
              <a:t>？</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a:t>
            </a:r>
            <a:endParaRPr lang="zh-CN" altLang="zh-CN" sz="3200" b="1" dirty="0" smtClean="0">
              <a:latin typeface="黑体" panose="02010609060101010101" pitchFamily="49" charset="-122"/>
              <a:ea typeface="黑体" panose="02010609060101010101" pitchFamily="49" charset="-122"/>
              <a:cs typeface="黑体" panose="02010609060101010101" pitchFamily="49" charset="-122"/>
            </a:endParaRPr>
          </a:p>
          <a:p>
            <a:pPr marL="0" indent="0" fontAlgn="auto">
              <a:lnSpc>
                <a:spcPct val="150000"/>
              </a:lnSpc>
              <a:buNone/>
            </a:pP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害怕被拒绝，害怕交流，内心自卑，充满了恐惧。</a:t>
            </a:r>
            <a:endPar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1275" y="57150"/>
            <a:ext cx="12028170" cy="873760"/>
          </a:xfrm>
        </p:spPr>
        <p:style>
          <a:lnRef idx="2">
            <a:schemeClr val="accent2">
              <a:shade val="50000"/>
            </a:schemeClr>
          </a:lnRef>
          <a:fillRef idx="1">
            <a:schemeClr val="accent2"/>
          </a:fillRef>
          <a:effectRef idx="0">
            <a:schemeClr val="accent2"/>
          </a:effectRef>
          <a:fontRef idx="minor">
            <a:schemeClr val="lt1"/>
          </a:fontRef>
        </p:style>
        <p:txBody>
          <a:bodyPr/>
          <a:lstStyle/>
          <a:p>
            <a:pPr algn="l"/>
            <a:r>
              <a:rPr lang="zh-CN" altLang="en-US" sz="3600" b="1" dirty="0" smtClean="0">
                <a:solidFill>
                  <a:schemeClr val="bg1"/>
                </a:solidFill>
                <a:latin typeface="微软雅黑" panose="020B0503020204020204" charset="-122"/>
                <a:ea typeface="微软雅黑" panose="020B0503020204020204" charset="-122"/>
              </a:rPr>
              <a:t>其实他还是有一种方法是可以借到煤的？</a:t>
            </a:r>
            <a:endParaRPr lang="zh-CN" altLang="en-US" sz="3600" b="1" dirty="0" smtClean="0">
              <a:solidFill>
                <a:schemeClr val="bg1"/>
              </a:solidFill>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41275" y="1045845"/>
            <a:ext cx="12028170" cy="940435"/>
          </a:xfrm>
          <a:ln w="28575">
            <a:solidFill>
              <a:schemeClr val="tx1"/>
            </a:solidFill>
            <a:prstDash val="sysDot"/>
          </a:ln>
        </p:spPr>
        <p:txBody>
          <a:bodyPr/>
          <a:lstStyle/>
          <a:p>
            <a:pPr marL="0" indent="0">
              <a:buNone/>
            </a:pPr>
            <a:r>
              <a:rPr lang="zh-CN" altLang="en-US" b="1" dirty="0" smtClean="0">
                <a:latin typeface="黑体" panose="02010609060101010101" pitchFamily="49" charset="-122"/>
                <a:ea typeface="黑体" panose="02010609060101010101" pitchFamily="49" charset="-122"/>
                <a:cs typeface="黑体" panose="02010609060101010101" pitchFamily="49" charset="-122"/>
              </a:rPr>
              <a:t>装</a:t>
            </a:r>
            <a:r>
              <a:rPr lang="zh-CN" altLang="en-US" b="1" dirty="0">
                <a:latin typeface="黑体" panose="02010609060101010101" pitchFamily="49" charset="-122"/>
                <a:ea typeface="黑体" panose="02010609060101010101" pitchFamily="49" charset="-122"/>
                <a:cs typeface="黑体" panose="02010609060101010101" pitchFamily="49" charset="-122"/>
              </a:rPr>
              <a:t>乞丐。想象结果，是可以得到残剩的咖啡，甚至还能得到一铲</a:t>
            </a:r>
            <a:r>
              <a:rPr lang="zh-CN" altLang="en-US" b="1" dirty="0" smtClean="0">
                <a:latin typeface="黑体" panose="02010609060101010101" pitchFamily="49" charset="-122"/>
                <a:ea typeface="黑体" panose="02010609060101010101" pitchFamily="49" charset="-122"/>
                <a:cs typeface="黑体" panose="02010609060101010101" pitchFamily="49" charset="-122"/>
              </a:rPr>
              <a:t>煤。</a:t>
            </a:r>
            <a:r>
              <a:rPr lang="en-US" altLang="zh-CN" b="1" dirty="0" smtClean="0">
                <a:latin typeface="黑体" panose="02010609060101010101" pitchFamily="49" charset="-122"/>
                <a:ea typeface="黑体" panose="02010609060101010101" pitchFamily="49" charset="-122"/>
                <a:cs typeface="黑体" panose="02010609060101010101" pitchFamily="49" charset="-122"/>
              </a:rPr>
              <a:t>(</a:t>
            </a:r>
            <a:r>
              <a:rPr lang="zh-CN" altLang="en-US" b="1" dirty="0">
                <a:latin typeface="黑体" panose="02010609060101010101" pitchFamily="49" charset="-122"/>
                <a:ea typeface="黑体" panose="02010609060101010101" pitchFamily="49" charset="-122"/>
                <a:cs typeface="黑体" panose="02010609060101010101" pitchFamily="49" charset="-122"/>
              </a:rPr>
              <a:t>丧失尊严</a:t>
            </a:r>
            <a:r>
              <a:rPr lang="en-US" altLang="zh-CN" b="1" dirty="0">
                <a:latin typeface="黑体" panose="02010609060101010101" pitchFamily="49" charset="-122"/>
                <a:ea typeface="黑体" panose="02010609060101010101" pitchFamily="49" charset="-122"/>
                <a:cs typeface="黑体" panose="02010609060101010101" pitchFamily="49" charset="-122"/>
              </a:rPr>
              <a:t>)</a:t>
            </a:r>
            <a:endParaRPr lang="en-US" altLang="zh-CN" b="1" dirty="0"/>
          </a:p>
          <a:p>
            <a:endParaRPr lang="zh-CN" altLang="en-US" dirty="0"/>
          </a:p>
        </p:txBody>
      </p:sp>
      <p:sp>
        <p:nvSpPr>
          <p:cNvPr id="31746" name="Rectangle 2"/>
          <p:cNvSpPr>
            <a:spLocks noGrp="1" noRot="1" noChangeArrowheads="1"/>
          </p:cNvSpPr>
          <p:nvPr/>
        </p:nvSpPr>
        <p:spPr>
          <a:xfrm>
            <a:off x="41275" y="2233295"/>
            <a:ext cx="12028170" cy="14033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1"/>
                </a:solidFill>
                <a:latin typeface="微软雅黑" panose="020B0503020204020204" charset="-122"/>
                <a:ea typeface="微软雅黑" panose="020B0503020204020204" charset="-122"/>
                <a:cs typeface="微软雅黑" panose="020B0503020204020204" charset="-122"/>
              </a:rPr>
              <a:t>放弃装乞丐这样最有效的方式去借煤，而是骑着桶去借煤，通过远距离的呼喊来完成交流，这折射出“我”什么样的心理状态或性格特征？</a:t>
            </a:r>
            <a:endParaRPr lang="zh-CN" altLang="en-US" sz="32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41315" name="Rectangle 3"/>
          <p:cNvSpPr>
            <a:spLocks noGrp="1" noRot="1" noChangeArrowheads="1"/>
          </p:cNvSpPr>
          <p:nvPr/>
        </p:nvSpPr>
        <p:spPr>
          <a:xfrm>
            <a:off x="81280" y="3883660"/>
            <a:ext cx="12028805" cy="2711450"/>
          </a:xfrm>
          <a:prstGeom prst="rect">
            <a:avLst/>
          </a:prstGeom>
          <a:ln w="28575">
            <a:solidFill>
              <a:schemeClr val="tx1"/>
            </a:solidFill>
            <a:prstDash val="sysDot"/>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buNone/>
            </a:pPr>
            <a:r>
              <a:rPr lang="zh-CN" altLang="en-US"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“我”渴望温暖，渴望帮助，但却自卑又胆小</a:t>
            </a:r>
            <a:r>
              <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rPr>
              <a:t>，自尊又</a:t>
            </a:r>
            <a:r>
              <a:rPr lang="zh-CN" altLang="en-US"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敏感，惶恐又不安；对这个世界充满渴望充满幻想，却又害怕与之交流</a:t>
            </a:r>
            <a:r>
              <a:rPr lang="zh-CN" altLang="en-US" b="1" dirty="0">
                <a:solidFill>
                  <a:schemeClr val="tx1"/>
                </a:solidFill>
                <a:latin typeface="黑体" panose="02010609060101010101" pitchFamily="49" charset="-122"/>
                <a:ea typeface="黑体" panose="02010609060101010101" pitchFamily="49" charset="-122"/>
                <a:cs typeface="黑体" panose="02010609060101010101" pitchFamily="49" charset="-122"/>
              </a:rPr>
              <a:t>。面对一个强大的外部世界全然</a:t>
            </a:r>
            <a:r>
              <a:rPr lang="zh-CN" altLang="en-US"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无能为力，面对一个脆弱的内心世界也无法突围；</a:t>
            </a:r>
            <a:endParaRPr lang="en-US" altLang="zh-CN"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marL="0" indent="0">
              <a:lnSpc>
                <a:spcPct val="90000"/>
              </a:lnSpc>
              <a:buNone/>
            </a:pPr>
            <a:r>
              <a:rPr lang="en-US" altLang="zh-CN" b="1" dirty="0" smtClean="0">
                <a:solidFill>
                  <a:srgbClr val="0070C0"/>
                </a:solidFill>
                <a:latin typeface="黑体" panose="02010609060101010101" pitchFamily="49" charset="-122"/>
                <a:ea typeface="黑体" panose="02010609060101010101" pitchFamily="49" charset="-122"/>
                <a:cs typeface="黑体" panose="02010609060101010101" pitchFamily="49" charset="-122"/>
              </a:rPr>
              <a:t>“</a:t>
            </a:r>
            <a:r>
              <a:rPr lang="zh-CN" altLang="en-US" b="1" dirty="0">
                <a:solidFill>
                  <a:srgbClr val="0070C0"/>
                </a:solidFill>
                <a:latin typeface="黑体" panose="02010609060101010101" pitchFamily="49" charset="-122"/>
                <a:ea typeface="黑体" panose="02010609060101010101" pitchFamily="49" charset="-122"/>
                <a:cs typeface="黑体" panose="02010609060101010101" pitchFamily="49" charset="-122"/>
              </a:rPr>
              <a:t>我”想要获得帮助而不得</a:t>
            </a:r>
            <a:r>
              <a:rPr lang="zh-CN" altLang="en-US" b="1" dirty="0" smtClean="0">
                <a:solidFill>
                  <a:srgbClr val="0070C0"/>
                </a:solidFill>
                <a:latin typeface="黑体" panose="02010609060101010101" pitchFamily="49" charset="-122"/>
                <a:ea typeface="黑体" panose="02010609060101010101" pitchFamily="49" charset="-122"/>
                <a:cs typeface="黑体" panose="02010609060101010101" pitchFamily="49" charset="-122"/>
              </a:rPr>
              <a:t>， 想</a:t>
            </a:r>
            <a:r>
              <a:rPr lang="zh-CN" altLang="en-US" b="1" dirty="0">
                <a:solidFill>
                  <a:srgbClr val="0070C0"/>
                </a:solidFill>
                <a:latin typeface="黑体" panose="02010609060101010101" pitchFamily="49" charset="-122"/>
                <a:ea typeface="黑体" panose="02010609060101010101" pitchFamily="49" charset="-122"/>
                <a:cs typeface="黑体" panose="02010609060101010101" pitchFamily="49" charset="-122"/>
              </a:rPr>
              <a:t>要摆脱困境而不能，想要保持尊严而不能</a:t>
            </a:r>
            <a:r>
              <a:rPr lang="zh-CN" altLang="en-US" b="1" dirty="0" smtClean="0">
                <a:solidFill>
                  <a:srgbClr val="0070C0"/>
                </a:solidFill>
                <a:latin typeface="黑体" panose="02010609060101010101" pitchFamily="49" charset="-122"/>
                <a:ea typeface="黑体" panose="02010609060101010101" pitchFamily="49" charset="-122"/>
                <a:cs typeface="黑体" panose="02010609060101010101" pitchFamily="49" charset="-122"/>
              </a:rPr>
              <a:t>。</a:t>
            </a:r>
            <a:endParaRPr lang="en-US" altLang="zh-CN"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marL="0" indent="0">
              <a:lnSpc>
                <a:spcPct val="90000"/>
              </a:lnSpc>
              <a:buNone/>
            </a:pPr>
            <a:r>
              <a:rPr lang="zh-CN" altLang="en-US" b="1" dirty="0" smtClean="0">
                <a:solidFill>
                  <a:srgbClr val="00B050"/>
                </a:solidFill>
                <a:latin typeface="黑体" panose="02010609060101010101" pitchFamily="49" charset="-122"/>
                <a:ea typeface="黑体" panose="02010609060101010101" pitchFamily="49" charset="-122"/>
                <a:cs typeface="黑体" panose="02010609060101010101" pitchFamily="49" charset="-122"/>
              </a:rPr>
              <a:t>“</a:t>
            </a:r>
            <a:r>
              <a:rPr lang="zh-CN" altLang="en-US" b="1" dirty="0">
                <a:solidFill>
                  <a:srgbClr val="00B050"/>
                </a:solidFill>
                <a:latin typeface="黑体" panose="02010609060101010101" pitchFamily="49" charset="-122"/>
                <a:ea typeface="黑体" panose="02010609060101010101" pitchFamily="49" charset="-122"/>
                <a:cs typeface="黑体" panose="02010609060101010101" pitchFamily="49" charset="-122"/>
              </a:rPr>
              <a:t>我</a:t>
            </a:r>
            <a:r>
              <a:rPr lang="zh-CN" altLang="en-US" b="1" dirty="0" smtClean="0">
                <a:solidFill>
                  <a:srgbClr val="00B050"/>
                </a:solidFill>
                <a:latin typeface="黑体" panose="02010609060101010101" pitchFamily="49" charset="-122"/>
                <a:ea typeface="黑体" panose="02010609060101010101" pitchFamily="49" charset="-122"/>
                <a:cs typeface="黑体" panose="02010609060101010101" pitchFamily="49" charset="-122"/>
              </a:rPr>
              <a:t>”像</a:t>
            </a:r>
            <a:r>
              <a:rPr lang="zh-CN" altLang="en-US" b="1" dirty="0">
                <a:solidFill>
                  <a:srgbClr val="00B050"/>
                </a:solidFill>
                <a:latin typeface="黑体" panose="02010609060101010101" pitchFamily="49" charset="-122"/>
                <a:ea typeface="黑体" panose="02010609060101010101" pitchFamily="49" charset="-122"/>
                <a:cs typeface="黑体" panose="02010609060101010101" pitchFamily="49" charset="-122"/>
              </a:rPr>
              <a:t>一只</a:t>
            </a:r>
            <a:r>
              <a:rPr lang="zh-CN" altLang="en-US" b="1" dirty="0" smtClean="0">
                <a:solidFill>
                  <a:srgbClr val="00B050"/>
                </a:solidFill>
                <a:latin typeface="黑体" panose="02010609060101010101" pitchFamily="49" charset="-122"/>
                <a:ea typeface="黑体" panose="02010609060101010101" pitchFamily="49" charset="-122"/>
                <a:cs typeface="黑体" panose="02010609060101010101" pitchFamily="49" charset="-122"/>
              </a:rPr>
              <a:t>老鼠，在地洞口，畏畏缩缩的逡巡；像怯光的蝙蝠，只能在黄昏孤独的扇动翅膀。“我”的</a:t>
            </a:r>
            <a:r>
              <a:rPr lang="zh-CN" altLang="en-US" b="1" dirty="0">
                <a:solidFill>
                  <a:srgbClr val="00B050"/>
                </a:solidFill>
                <a:latin typeface="黑体" panose="02010609060101010101" pitchFamily="49" charset="-122"/>
                <a:ea typeface="黑体" panose="02010609060101010101" pitchFamily="49" charset="-122"/>
                <a:cs typeface="黑体" panose="02010609060101010101" pitchFamily="49" charset="-122"/>
              </a:rPr>
              <a:t>内</a:t>
            </a:r>
            <a:r>
              <a:rPr lang="zh-CN" altLang="en-US" b="1" dirty="0" smtClean="0">
                <a:solidFill>
                  <a:srgbClr val="00B050"/>
                </a:solidFill>
                <a:latin typeface="黑体" panose="02010609060101010101" pitchFamily="49" charset="-122"/>
                <a:ea typeface="黑体" panose="02010609060101010101" pitchFamily="49" charset="-122"/>
                <a:cs typeface="黑体" panose="02010609060101010101" pitchFamily="49" charset="-122"/>
              </a:rPr>
              <a:t>心充满了恐惧  焦</a:t>
            </a:r>
            <a:r>
              <a:rPr lang="zh-CN" altLang="en-US" b="1" dirty="0">
                <a:solidFill>
                  <a:srgbClr val="00B050"/>
                </a:solidFill>
                <a:latin typeface="黑体" panose="02010609060101010101" pitchFamily="49" charset="-122"/>
                <a:ea typeface="黑体" panose="02010609060101010101" pitchFamily="49" charset="-122"/>
                <a:cs typeface="黑体" panose="02010609060101010101" pitchFamily="49" charset="-122"/>
              </a:rPr>
              <a:t>虑，孤独，痛苦，绝</a:t>
            </a:r>
            <a:r>
              <a:rPr lang="zh-CN" altLang="en-US" b="1" dirty="0" smtClean="0">
                <a:solidFill>
                  <a:srgbClr val="00B050"/>
                </a:solidFill>
                <a:latin typeface="黑体" panose="02010609060101010101" pitchFamily="49" charset="-122"/>
                <a:ea typeface="黑体" panose="02010609060101010101" pitchFamily="49" charset="-122"/>
                <a:cs typeface="黑体" panose="02010609060101010101" pitchFamily="49" charset="-122"/>
              </a:rPr>
              <a:t>望。</a:t>
            </a:r>
            <a:endParaRPr lang="zh-CN" altLang="en-US" b="1" dirty="0" smtClean="0">
              <a:solidFill>
                <a:srgbClr val="00B050"/>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31746"/>
                                        </p:tgtEl>
                                        <p:attrNameLst>
                                          <p:attrName>style.visibility</p:attrName>
                                        </p:attrNameLst>
                                      </p:cBhvr>
                                      <p:to>
                                        <p:strVal val="visible"/>
                                      </p:to>
                                    </p:set>
                                    <p:animEffect transition="in" filter="circle(in)">
                                      <p:cBhvr>
                                        <p:cTn id="16" dur="2000"/>
                                        <p:tgtEl>
                                          <p:spTgt spid="31746"/>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141315">
                                            <p:txEl>
                                              <p:pRg st="0" end="0"/>
                                            </p:txEl>
                                          </p:spTgt>
                                        </p:tgtEl>
                                        <p:attrNameLst>
                                          <p:attrName>style.visibility</p:attrName>
                                        </p:attrNameLst>
                                      </p:cBhvr>
                                      <p:to>
                                        <p:strVal val="visible"/>
                                      </p:to>
                                    </p:set>
                                    <p:animEffect transition="in" filter="blinds(horizontal)">
                                      <p:cBhvr>
                                        <p:cTn id="21" dur="500"/>
                                        <p:tgtEl>
                                          <p:spTgt spid="14131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141315">
                                            <p:txEl>
                                              <p:pRg st="1" end="1"/>
                                            </p:txEl>
                                          </p:spTgt>
                                        </p:tgtEl>
                                        <p:attrNameLst>
                                          <p:attrName>style.visibility</p:attrName>
                                        </p:attrNameLst>
                                      </p:cBhvr>
                                      <p:to>
                                        <p:strVal val="visible"/>
                                      </p:to>
                                    </p:set>
                                    <p:animEffect transition="in" filter="blinds(horizontal)">
                                      <p:cBhvr>
                                        <p:cTn id="26" dur="500"/>
                                        <p:tgtEl>
                                          <p:spTgt spid="141315">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141315">
                                            <p:txEl>
                                              <p:pRg st="2" end="2"/>
                                            </p:txEl>
                                          </p:spTgt>
                                        </p:tgtEl>
                                        <p:attrNameLst>
                                          <p:attrName>style.visibility</p:attrName>
                                        </p:attrNameLst>
                                      </p:cBhvr>
                                      <p:to>
                                        <p:strVal val="visible"/>
                                      </p:to>
                                    </p:set>
                                    <p:animEffect transition="in" filter="blinds(horizontal)">
                                      <p:cBhvr>
                                        <p:cTn id="31" dur="500"/>
                                        <p:tgtEl>
                                          <p:spTgt spid="1413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1746"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3399</Words>
  <Application>WPS 演示</Application>
  <PresentationFormat>宽屏</PresentationFormat>
  <Paragraphs>193</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Arial</vt:lpstr>
      <vt:lpstr>宋体</vt:lpstr>
      <vt:lpstr>Wingdings</vt:lpstr>
      <vt:lpstr>微软雅黑</vt:lpstr>
      <vt:lpstr>楷体_GB2312</vt:lpstr>
      <vt:lpstr>黑体</vt:lpstr>
      <vt:lpstr>Calibri</vt:lpstr>
      <vt:lpstr>Arial Unicode MS</vt:lpstr>
      <vt:lpstr>新宋体</vt:lpstr>
      <vt:lpstr>Calibri Light</vt:lpstr>
      <vt:lpstr>Office 主题</vt:lpstr>
      <vt:lpstr>PowerPoint 演示文稿</vt:lpstr>
      <vt:lpstr>PowerPoint 演示文稿</vt:lpstr>
      <vt:lpstr>PowerPoint 演示文稿</vt:lpstr>
      <vt:lpstr>PowerPoint 演示文稿</vt:lpstr>
      <vt:lpstr>PowerPoint 演示文稿</vt:lpstr>
      <vt:lpstr>主人公是如何解决生活困境的？结果如何？</vt:lpstr>
      <vt:lpstr>PowerPoint 演示文稿</vt:lpstr>
      <vt:lpstr>   “我”骑着桶去，却用呼喊与煤店老板完成交流，作者这样虚构，用意是什么？</vt:lpstr>
      <vt:lpstr>其实他还是有一种方法是可以借到煤的？</vt:lpstr>
      <vt:lpstr>“我”的形象</vt:lpstr>
      <vt:lpstr>“骑桶者”没有名字，没有性别，没有外貌，作者为什么这样塑造人物？</vt:lpstr>
      <vt:lpstr>煤店老板听到我的呼喊没有？</vt:lpstr>
      <vt:lpstr>小说的主题还有何种解读呢？</vt:lpstr>
      <vt:lpstr>小说中“我”飞着去借煤，是虚构的，但小说的思想情感是真实的。它们是怎样有机的结合在一起的？</vt:lpstr>
      <vt:lpstr>小说中“我”飞着去借煤，是虚构的，但小说的思想情感是真实的。它们是怎样有机的结合在一起的？</vt:lpstr>
      <vt:lpstr>真实的谎言                                      追求心灵的真实</vt:lpstr>
      <vt:lpstr> 现代人面临着怎样的人生困境呢？</vt:lpstr>
      <vt:lpstr>畅所欲言：我们身边的骑桶者……</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愚笨的樵夫</cp:lastModifiedBy>
  <cp:revision>21</cp:revision>
  <dcterms:created xsi:type="dcterms:W3CDTF">2018-04-17T10:12:00Z</dcterms:created>
  <dcterms:modified xsi:type="dcterms:W3CDTF">2019-01-19T12:43:26Z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2052-11.1.0.8203</vt:lpwstr>
  </property>
</Properties>
</file>