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3"/>
  </p:notesMasterIdLst>
  <p:sldIdLst>
    <p:sldId id="316" r:id="rId4"/>
    <p:sldId id="300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297" r:id="rId15"/>
    <p:sldId id="266" r:id="rId16"/>
    <p:sldId id="294" r:id="rId17"/>
    <p:sldId id="264" r:id="rId18"/>
    <p:sldId id="319" r:id="rId19"/>
    <p:sldId id="321" r:id="rId20"/>
    <p:sldId id="320" r:id="rId21"/>
    <p:sldId id="289" r:id="rId22"/>
    <p:sldId id="323" r:id="rId23"/>
    <p:sldId id="318" r:id="rId24"/>
    <p:sldId id="325" r:id="rId25"/>
    <p:sldId id="296" r:id="rId26"/>
    <p:sldId id="317" r:id="rId27"/>
    <p:sldId id="290" r:id="rId28"/>
    <p:sldId id="326" r:id="rId29"/>
    <p:sldId id="278" r:id="rId30"/>
    <p:sldId id="279" r:id="rId31"/>
    <p:sldId id="280" r:id="rId32"/>
    <p:sldId id="327" r:id="rId33"/>
    <p:sldId id="328" r:id="rId34"/>
    <p:sldId id="329" r:id="rId35"/>
    <p:sldId id="330" r:id="rId36"/>
    <p:sldId id="331" r:id="rId37"/>
    <p:sldId id="332" r:id="rId38"/>
    <p:sldId id="333" r:id="rId39"/>
    <p:sldId id="334" r:id="rId40"/>
    <p:sldId id="335" r:id="rId41"/>
    <p:sldId id="336" r:id="rId42"/>
    <p:sldId id="337" r:id="rId43"/>
    <p:sldId id="338" r:id="rId44"/>
    <p:sldId id="340" r:id="rId45"/>
    <p:sldId id="341" r:id="rId46"/>
    <p:sldId id="342" r:id="rId47"/>
    <p:sldId id="343" r:id="rId48"/>
    <p:sldId id="344" r:id="rId49"/>
    <p:sldId id="345" r:id="rId50"/>
    <p:sldId id="281" r:id="rId51"/>
    <p:sldId id="287" r:id="rId52"/>
  </p:sldIdLst>
  <p:sldSz cx="9144000" cy="5715000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sng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FF00"/>
    <a:srgbClr val="FF0066"/>
    <a:srgbClr val="860036"/>
    <a:srgbClr val="FFCC00"/>
    <a:srgbClr val="66FF66"/>
    <a:srgbClr val="66FF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707"/>
    <p:restoredTop sz="94600"/>
  </p:normalViewPr>
  <p:slideViewPr>
    <p:cSldViewPr showGuides="1">
      <p:cViewPr>
        <p:scale>
          <a:sx n="80" d="100"/>
          <a:sy n="80" d="100"/>
        </p:scale>
        <p:origin x="-1482" y="-68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6" Type="http://schemas.openxmlformats.org/officeDocument/2006/relationships/tableStyles" Target="tableStyles.xml"/><Relationship Id="rId55" Type="http://schemas.openxmlformats.org/officeDocument/2006/relationships/viewProps" Target="viewProps.xml"/><Relationship Id="rId54" Type="http://schemas.openxmlformats.org/officeDocument/2006/relationships/presProps" Target="presProps.xml"/><Relationship Id="rId53" Type="http://schemas.openxmlformats.org/officeDocument/2006/relationships/notesMaster" Target="notesMasters/notesMaster1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 u="non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u="none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0" name="Rectangle 4"/>
          <p:cNvSpPr>
            <a:spLocks noRot="1" noTextEdit="1"/>
          </p:cNvSpPr>
          <p:nvPr>
            <p:ph type="sldImg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u="non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en-US" altLang="zh-CN" sz="1200" u="none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z="1200" u="none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>
            <a:off x="0" y="0"/>
            <a:ext cx="5867400" cy="5715000"/>
            <a:chOff x="0" y="0"/>
            <a:chExt cx="3696" cy="4320"/>
          </a:xfrm>
        </p:grpSpPr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zh-CN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077" name="Group 5"/>
          <p:cNvGrpSpPr/>
          <p:nvPr/>
        </p:nvGrpSpPr>
        <p:grpSpPr>
          <a:xfrm>
            <a:off x="3632200" y="4075113"/>
            <a:ext cx="4876800" cy="265112"/>
            <a:chOff x="2288" y="3080"/>
            <a:chExt cx="3072" cy="201"/>
          </a:xfrm>
        </p:grpSpPr>
        <p:sp>
          <p:nvSpPr>
            <p:cNvPr id="1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942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439459"/>
            <a:ext cx="4013200" cy="1518708"/>
          </a:xfrm>
        </p:spPr>
        <p:txBody>
          <a:bodyPr anchor="b"/>
          <a:lstStyle>
            <a:lvl1pPr marL="0" indent="0">
              <a:buFont typeface="Wingdings" panose="05000000000000000000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9422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825500"/>
            <a:ext cx="8229600" cy="15875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" name="Rectangle 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438400" y="5207000"/>
            <a:ext cx="2130425" cy="395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5207000"/>
            <a:ext cx="2897188" cy="395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" y="5207000"/>
            <a:ext cx="587375" cy="4079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968500"/>
            <a:ext cx="3770313" cy="310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60913" y="1968500"/>
            <a:ext cx="3770312" cy="310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5600" y="635000"/>
            <a:ext cx="1981200" cy="4437063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62000" y="635000"/>
            <a:ext cx="5791200" cy="4437063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3825"/>
            <a:ext cx="2133600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u="none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3825"/>
            <a:ext cx="2895600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u="none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3825"/>
            <a:ext cx="2133600" cy="396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Group 2"/>
          <p:cNvGrpSpPr/>
          <p:nvPr/>
        </p:nvGrpSpPr>
        <p:grpSpPr>
          <a:xfrm>
            <a:off x="0" y="0"/>
            <a:ext cx="7620000" cy="5715000"/>
            <a:chOff x="0" y="0"/>
            <a:chExt cx="4800" cy="4320"/>
          </a:xfrm>
        </p:grpSpPr>
        <p:grpSp>
          <p:nvGrpSpPr>
            <p:cNvPr id="2051" name="Group 3"/>
            <p:cNvGrpSpPr/>
            <p:nvPr userDrawn="1"/>
          </p:nvGrpSpPr>
          <p:grpSpPr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93188" name="Rectangle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sng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189" name="Freeform 5"/>
              <p:cNvSpPr/>
              <p:nvPr/>
            </p:nvSpPr>
            <p:spPr bwMode="auto">
              <a:xfrm>
                <a:off x="288" y="0"/>
                <a:ext cx="1728" cy="736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miter lim="800000"/>
              </a:ln>
              <a:effectLst/>
            </p:spPr>
            <p:txBody>
              <a:bodyPr wrap="none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sng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054" name="Group 6"/>
            <p:cNvGrpSpPr/>
            <p:nvPr/>
          </p:nvGrpSpPr>
          <p:grpSpPr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93191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sng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3192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3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sng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3075" name="AutoShape 9"/>
          <p:cNvSpPr>
            <a:spLocks noGrp="1"/>
          </p:cNvSpPr>
          <p:nvPr>
            <p:ph type="title"/>
          </p:nvPr>
        </p:nvSpPr>
        <p:spPr>
          <a:xfrm>
            <a:off x="762000" y="635000"/>
            <a:ext cx="7924800" cy="952500"/>
          </a:xfrm>
          <a:prstGeom prst="roundRect">
            <a:avLst>
              <a:gd name="adj" fmla="val 21667"/>
            </a:avLst>
          </a:prstGeom>
          <a:noFill/>
          <a:ln w="9525">
            <a:noFill/>
          </a:ln>
        </p:spPr>
        <p:txBody>
          <a:bodyPr anchor="b"/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2058" name="Rectangle 10"/>
          <p:cNvSpPr>
            <a:spLocks noGrp="1"/>
          </p:cNvSpPr>
          <p:nvPr>
            <p:ph type="body"/>
          </p:nvPr>
        </p:nvSpPr>
        <p:spPr>
          <a:xfrm>
            <a:off x="838200" y="1968500"/>
            <a:ext cx="7693025" cy="31035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319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5207000"/>
            <a:ext cx="2130425" cy="395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400" u="none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319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5207000"/>
            <a:ext cx="2897188" cy="3952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400" u="none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319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5202238"/>
            <a:ext cx="587375" cy="406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microsoft.com/office/2007/relationships/media" Target="file:///H:\&#20522;&#33805;\&#20061;&#24180;&#32423;&#19978;&#20876;&#35838;&#20214;\Kevin%20Kern%20-%20&#32511;&#33394;&#36890;&#36947;.mp3" TargetMode="External"/><Relationship Id="rId2" Type="http://schemas.openxmlformats.org/officeDocument/2006/relationships/audio" Target="file:///H:\&#20522;&#33805;\&#20061;&#24180;&#32423;&#19978;&#20876;&#35838;&#20214;\Kevin%20Kern%20-%20&#32511;&#33394;&#36890;&#36947;.mp3" TargetMode="Externa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microsoft.com/office/2007/relationships/media" Target="file:///H:\&#20522;&#33805;\&#20061;&#24180;&#32423;&#19978;&#20876;&#35838;&#20214;\&#12298;&#22234;&#32511;&#35760;&#12299;&#38470;&#34849;.wma" TargetMode="External"/><Relationship Id="rId4" Type="http://schemas.openxmlformats.org/officeDocument/2006/relationships/audio" Target="file:///H:\&#20522;&#33805;\&#20061;&#24180;&#32423;&#19978;&#20876;&#35838;&#20214;\&#12298;&#22234;&#32511;&#35760;&#12299;&#38470;&#34849;.wma" TargetMode="External"/><Relationship Id="rId3" Type="http://schemas.openxmlformats.org/officeDocument/2006/relationships/image" Target="../media/image23.jpe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" Target="slide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2.jpeg"/></Relationships>
</file>

<file path=ppt/slides/_rels/slide31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oleObject" Target="../embeddings/oleObject1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8.jpeg"/><Relationship Id="rId1" Type="http://schemas.openxmlformats.org/officeDocument/2006/relationships/image" Target="../media/image37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9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0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1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2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3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4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5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6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7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8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9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0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1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2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3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Picture 6" descr="20054417445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2" name="Rectangle 10"/>
          <p:cNvSpPr/>
          <p:nvPr/>
        </p:nvSpPr>
        <p:spPr>
          <a:xfrm>
            <a:off x="1331913" y="3937000"/>
            <a:ext cx="1368425" cy="1570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9600" b="1" u="none" dirty="0">
                <a:solidFill>
                  <a:srgbClr val="FFFF00"/>
                </a:solidFill>
                <a:latin typeface="Arial" panose="020B0604020202020204" pitchFamily="34" charset="0"/>
                <a:ea typeface="华文行楷" pitchFamily="2" charset="-122"/>
              </a:rPr>
              <a:t>记</a:t>
            </a:r>
            <a:endParaRPr lang="zh-CN" altLang="en-US" sz="9600" b="1" u="none" dirty="0">
              <a:solidFill>
                <a:srgbClr val="FFFF00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5123" name="WordArt 11"/>
          <p:cNvSpPr>
            <a:spLocks noTextEdit="1"/>
          </p:cNvSpPr>
          <p:nvPr/>
        </p:nvSpPr>
        <p:spPr>
          <a:xfrm>
            <a:off x="827088" y="1597025"/>
            <a:ext cx="2016125" cy="25812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u="sng">
                <a:ln w="9525" cap="flat" cmpd="sng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8000"/>
                </a:soli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绿</a:t>
            </a:r>
            <a:endParaRPr lang="zh-CN" altLang="en-US" sz="3600" u="sng">
              <a:ln w="9525" cap="flat" cmpd="sng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8000"/>
              </a:soli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4" name="Rectangle 12"/>
          <p:cNvSpPr/>
          <p:nvPr/>
        </p:nvSpPr>
        <p:spPr>
          <a:xfrm>
            <a:off x="3059113" y="3878263"/>
            <a:ext cx="1225550" cy="13223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u="none" dirty="0">
                <a:solidFill>
                  <a:srgbClr val="FF0066"/>
                </a:solidFill>
                <a:latin typeface="华文彩云" pitchFamily="2" charset="-122"/>
                <a:ea typeface="华文彩云" pitchFamily="2" charset="-122"/>
              </a:rPr>
              <a:t>陆  </a:t>
            </a:r>
            <a:endParaRPr lang="zh-CN" altLang="en-US" sz="4000" b="1" u="none" dirty="0">
              <a:solidFill>
                <a:srgbClr val="FF0066"/>
              </a:solidFill>
              <a:latin typeface="华文彩云" pitchFamily="2" charset="-122"/>
              <a:ea typeface="华文彩云" pitchFamily="2" charset="-122"/>
            </a:endParaRPr>
          </a:p>
          <a:p>
            <a:r>
              <a:rPr lang="zh-CN" altLang="en-US" sz="4000" b="1" u="none" dirty="0">
                <a:solidFill>
                  <a:srgbClr val="FF0066"/>
                </a:solidFill>
                <a:latin typeface="华文彩云" pitchFamily="2" charset="-122"/>
                <a:ea typeface="华文彩云" pitchFamily="2" charset="-122"/>
              </a:rPr>
              <a:t>蠡</a:t>
            </a:r>
            <a:endParaRPr lang="zh-CN" altLang="en-US" sz="4000" b="1" u="none" dirty="0">
              <a:solidFill>
                <a:srgbClr val="FF0066"/>
              </a:solidFill>
              <a:latin typeface="华文彩云" pitchFamily="2" charset="-122"/>
              <a:ea typeface="华文彩云" pitchFamily="2" charset="-122"/>
            </a:endParaRPr>
          </a:p>
        </p:txBody>
      </p:sp>
      <p:sp>
        <p:nvSpPr>
          <p:cNvPr id="151558" name="Rectangle 8"/>
          <p:cNvSpPr/>
          <p:nvPr/>
        </p:nvSpPr>
        <p:spPr>
          <a:xfrm>
            <a:off x="1187450" y="457200"/>
            <a:ext cx="1417638" cy="15700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u="none" dirty="0">
                <a:solidFill>
                  <a:srgbClr val="FFFF00"/>
                </a:solidFill>
                <a:latin typeface="Arial" panose="020B0604020202020204" pitchFamily="34" charset="0"/>
                <a:ea typeface="华文行楷" pitchFamily="2" charset="-122"/>
              </a:rPr>
              <a:t>囚</a:t>
            </a:r>
            <a:endParaRPr lang="zh-CN" altLang="en-US" sz="9600" b="1" u="none" dirty="0">
              <a:solidFill>
                <a:srgbClr val="FFFF00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pic>
        <p:nvPicPr>
          <p:cNvPr id="9" name="Kevin Kern - 绿色通道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101013" y="5018088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155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5155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Picture 2" descr="0ec3317518fc6f35b151b90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63" name="Picture 3" descr="771b2b1bffc86a6b43a9ade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Text Box 4"/>
          <p:cNvSpPr txBox="1"/>
          <p:nvPr/>
        </p:nvSpPr>
        <p:spPr>
          <a:xfrm>
            <a:off x="1671638" y="506413"/>
            <a:ext cx="70040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u="none" dirty="0">
                <a:solidFill>
                  <a:schemeClr val="hlink"/>
                </a:solidFill>
                <a:latin typeface="Arial" panose="020B0604020202020204" pitchFamily="34" charset="0"/>
                <a:ea typeface="楷体_GB2312" pitchFamily="49" charset="-122"/>
              </a:rPr>
              <a:t>没有绿色，阳光将失去作用</a:t>
            </a:r>
            <a:endParaRPr lang="zh-CN" altLang="en-US" sz="3600" b="1" u="none" dirty="0">
              <a:solidFill>
                <a:schemeClr val="hlink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0"/>
                                        <p:tgtEl>
                                          <p:spTgt spid="14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Picture 2" descr="0ec3317518fc6f35b151b90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4387" name="Picture 3" descr="健康不好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Text Box 4"/>
          <p:cNvSpPr txBox="1"/>
          <p:nvPr/>
        </p:nvSpPr>
        <p:spPr>
          <a:xfrm>
            <a:off x="1671638" y="206375"/>
            <a:ext cx="67881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u="none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没有绿色，生命将毫无意义</a:t>
            </a:r>
            <a:endParaRPr lang="zh-CN" altLang="en-US" sz="3600" b="1" u="none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7" name="Picture 6" descr="20054417445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8" name="Rectangle 10"/>
          <p:cNvSpPr/>
          <p:nvPr/>
        </p:nvSpPr>
        <p:spPr>
          <a:xfrm>
            <a:off x="1331913" y="3937000"/>
            <a:ext cx="1368425" cy="1570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9600" b="1" u="none" dirty="0">
                <a:solidFill>
                  <a:srgbClr val="FFFF00"/>
                </a:solidFill>
                <a:latin typeface="Arial" panose="020B0604020202020204" pitchFamily="34" charset="0"/>
                <a:ea typeface="华文行楷" pitchFamily="2" charset="-122"/>
              </a:rPr>
              <a:t>记</a:t>
            </a:r>
            <a:endParaRPr lang="zh-CN" altLang="en-US" sz="9600" b="1" u="none" dirty="0">
              <a:solidFill>
                <a:srgbClr val="FFFF00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24579" name="WordArt 11"/>
          <p:cNvSpPr>
            <a:spLocks noTextEdit="1"/>
          </p:cNvSpPr>
          <p:nvPr/>
        </p:nvSpPr>
        <p:spPr>
          <a:xfrm>
            <a:off x="827088" y="1597025"/>
            <a:ext cx="2016125" cy="25812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u="sng">
                <a:ln w="9525" cap="flat" cmpd="sng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8000"/>
                </a:soli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绿</a:t>
            </a:r>
            <a:endParaRPr lang="zh-CN" altLang="en-US" sz="3600" u="sng">
              <a:ln w="9525" cap="flat" cmpd="sng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8000"/>
              </a:soli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580" name="Rectangle 12"/>
          <p:cNvSpPr/>
          <p:nvPr/>
        </p:nvSpPr>
        <p:spPr>
          <a:xfrm>
            <a:off x="3059113" y="3878263"/>
            <a:ext cx="647700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u="none" dirty="0">
                <a:solidFill>
                  <a:srgbClr val="FF0000"/>
                </a:solidFill>
                <a:latin typeface="Arial" panose="020B0604020202020204" pitchFamily="34" charset="0"/>
              </a:rPr>
              <a:t>陆  </a:t>
            </a:r>
            <a:endParaRPr lang="zh-CN" altLang="en-US" sz="3600" b="1" u="none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3600" b="1" u="none" dirty="0">
                <a:solidFill>
                  <a:srgbClr val="FF0000"/>
                </a:solidFill>
                <a:latin typeface="Arial" panose="020B0604020202020204" pitchFamily="34" charset="0"/>
              </a:rPr>
              <a:t>蠡</a:t>
            </a:r>
            <a:endParaRPr lang="zh-CN" altLang="en-US" sz="3600" b="1" u="none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32103" name="Rectangle 8"/>
          <p:cNvSpPr/>
          <p:nvPr/>
        </p:nvSpPr>
        <p:spPr>
          <a:xfrm>
            <a:off x="1187450" y="457200"/>
            <a:ext cx="1417638" cy="15700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9600" b="1" u="none" dirty="0">
                <a:solidFill>
                  <a:srgbClr val="FFFF00"/>
                </a:solidFill>
                <a:latin typeface="Arial" panose="020B0604020202020204" pitchFamily="34" charset="0"/>
                <a:ea typeface="华文行楷" pitchFamily="2" charset="-122"/>
              </a:rPr>
              <a:t>囚</a:t>
            </a:r>
            <a:endParaRPr lang="zh-CN" altLang="en-US" sz="9600" b="1" u="none" dirty="0">
              <a:solidFill>
                <a:srgbClr val="FFFF00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21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1" name="Text Box 5"/>
          <p:cNvSpPr txBox="1"/>
          <p:nvPr/>
        </p:nvSpPr>
        <p:spPr>
          <a:xfrm>
            <a:off x="684213" y="1597025"/>
            <a:ext cx="6840537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zh-CN" u="none" dirty="0">
              <a:latin typeface="Arial" panose="020B0604020202020204" pitchFamily="34" charset="0"/>
            </a:endParaRPr>
          </a:p>
        </p:txBody>
      </p:sp>
      <p:sp>
        <p:nvSpPr>
          <p:cNvPr id="25602" name="Text Box 6"/>
          <p:cNvSpPr txBox="1"/>
          <p:nvPr/>
        </p:nvSpPr>
        <p:spPr>
          <a:xfrm>
            <a:off x="468313" y="457200"/>
            <a:ext cx="2879725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zh-CN" u="none" dirty="0">
              <a:latin typeface="Arial" panose="020B0604020202020204" pitchFamily="34" charset="0"/>
            </a:endParaRPr>
          </a:p>
        </p:txBody>
      </p:sp>
      <p:grpSp>
        <p:nvGrpSpPr>
          <p:cNvPr id="25603" name="Group 3"/>
          <p:cNvGrpSpPr>
            <a:grpSpLocks noChangeAspect="1"/>
          </p:cNvGrpSpPr>
          <p:nvPr/>
        </p:nvGrpSpPr>
        <p:grpSpPr>
          <a:xfrm>
            <a:off x="-14287" y="0"/>
            <a:ext cx="9158287" cy="5738813"/>
            <a:chOff x="0" y="0"/>
            <a:chExt cx="5769" cy="4338"/>
          </a:xfrm>
        </p:grpSpPr>
        <p:pic>
          <p:nvPicPr>
            <p:cNvPr id="25604" name="Picture 4" descr="萬用卡0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5760" cy="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605" name="Picture 5" descr="萬用卡0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" y="4009"/>
              <a:ext cx="5760" cy="32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5606" name="Text Box 17"/>
          <p:cNvSpPr txBox="1"/>
          <p:nvPr/>
        </p:nvSpPr>
        <p:spPr>
          <a:xfrm>
            <a:off x="323850" y="409575"/>
            <a:ext cx="2757488" cy="7080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u="none" dirty="0">
                <a:solidFill>
                  <a:srgbClr val="990000"/>
                </a:solidFill>
                <a:latin typeface="Arial" panose="020B0604020202020204" pitchFamily="34" charset="0"/>
              </a:rPr>
              <a:t>触摸绿之魂</a:t>
            </a:r>
            <a:endParaRPr lang="zh-CN" altLang="en-US" sz="4000" b="1" u="none" dirty="0">
              <a:solidFill>
                <a:srgbClr val="990000"/>
              </a:solidFill>
              <a:latin typeface="Arial" panose="020B0604020202020204" pitchFamily="34" charset="0"/>
            </a:endParaRPr>
          </a:p>
        </p:txBody>
      </p:sp>
      <p:pic>
        <p:nvPicPr>
          <p:cNvPr id="25607" name="Picture 3" descr="陆蠡先生（字圣泉，1908－1942）遗像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1128713"/>
            <a:ext cx="2989263" cy="3862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8" name="Rectangle 19"/>
          <p:cNvSpPr/>
          <p:nvPr/>
        </p:nvSpPr>
        <p:spPr>
          <a:xfrm>
            <a:off x="3419475" y="481013"/>
            <a:ext cx="5473700" cy="4832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u="none" dirty="0">
                <a:latin typeface="Arial" panose="020B0604020202020204" pitchFamily="34" charset="0"/>
              </a:rPr>
              <a:t>陆蠡（</a:t>
            </a:r>
            <a:r>
              <a:rPr lang="en-US" altLang="zh-CN" sz="2800" b="1" u="none" dirty="0">
                <a:latin typeface="Arial" panose="020B0604020202020204" pitchFamily="34" charset="0"/>
              </a:rPr>
              <a:t>1908—1942</a:t>
            </a:r>
            <a:r>
              <a:rPr lang="zh-CN" altLang="en-US" sz="2800" b="1" u="none" dirty="0">
                <a:latin typeface="Arial" panose="020B0604020202020204" pitchFamily="34" charset="0"/>
              </a:rPr>
              <a:t>），原名圣泉，浙江天台人。现代散文作家、翻译家。</a:t>
            </a:r>
            <a:r>
              <a:rPr lang="en-US" altLang="zh-CN" sz="2800" b="1" u="none" dirty="0">
                <a:latin typeface="Arial" panose="020B0604020202020204" pitchFamily="34" charset="0"/>
              </a:rPr>
              <a:t>1931</a:t>
            </a:r>
            <a:r>
              <a:rPr lang="zh-CN" altLang="en-US" sz="2800" b="1" u="none" dirty="0">
                <a:latin typeface="Arial" panose="020B0604020202020204" pitchFamily="34" charset="0"/>
              </a:rPr>
              <a:t>年毕业于上海国立劳动大学，后与友人创办泉州语文学社。</a:t>
            </a:r>
            <a:r>
              <a:rPr lang="en-US" altLang="zh-CN" sz="2800" b="1" u="none" dirty="0">
                <a:latin typeface="Arial" panose="020B0604020202020204" pitchFamily="34" charset="0"/>
              </a:rPr>
              <a:t>1933</a:t>
            </a:r>
            <a:r>
              <a:rPr lang="zh-CN" altLang="en-US" sz="2800" b="1" u="none" dirty="0">
                <a:latin typeface="Arial" panose="020B0604020202020204" pitchFamily="34" charset="0"/>
              </a:rPr>
              <a:t>年至</a:t>
            </a:r>
            <a:r>
              <a:rPr lang="en-US" altLang="zh-CN" sz="2800" b="1" u="none" dirty="0">
                <a:latin typeface="Arial" panose="020B0604020202020204" pitchFamily="34" charset="0"/>
              </a:rPr>
              <a:t>1934</a:t>
            </a:r>
            <a:r>
              <a:rPr lang="zh-CN" altLang="en-US" sz="2800" b="1" u="none" dirty="0">
                <a:latin typeface="Arial" panose="020B0604020202020204" pitchFamily="34" charset="0"/>
              </a:rPr>
              <a:t>年在泉州中学教书。太平洋战争爆发后，由于在沦陷后的上海坚守文化工作岗位，他于</a:t>
            </a:r>
            <a:r>
              <a:rPr lang="en-US" altLang="zh-CN" sz="2800" b="1" u="none" dirty="0">
                <a:latin typeface="Arial" panose="020B0604020202020204" pitchFamily="34" charset="0"/>
              </a:rPr>
              <a:t>1942</a:t>
            </a:r>
            <a:r>
              <a:rPr lang="zh-CN" altLang="en-US" sz="2800" b="1" u="none" dirty="0">
                <a:latin typeface="Arial" panose="020B0604020202020204" pitchFamily="34" charset="0"/>
              </a:rPr>
              <a:t>年</a:t>
            </a:r>
            <a:r>
              <a:rPr lang="en-US" altLang="zh-CN" sz="2800" b="1" u="none" dirty="0">
                <a:latin typeface="Arial" panose="020B0604020202020204" pitchFamily="34" charset="0"/>
              </a:rPr>
              <a:t>4</a:t>
            </a:r>
            <a:r>
              <a:rPr lang="zh-CN" altLang="en-US" sz="2800" b="1" u="none" dirty="0">
                <a:latin typeface="Arial" panose="020B0604020202020204" pitchFamily="34" charset="0"/>
              </a:rPr>
              <a:t>月</a:t>
            </a:r>
            <a:r>
              <a:rPr lang="en-US" altLang="zh-CN" sz="2800" b="1" u="none" dirty="0">
                <a:latin typeface="Arial" panose="020B0604020202020204" pitchFamily="34" charset="0"/>
              </a:rPr>
              <a:t>13</a:t>
            </a:r>
            <a:r>
              <a:rPr lang="zh-CN" altLang="en-US" sz="2800" b="1" u="none" dirty="0">
                <a:latin typeface="Arial" panose="020B0604020202020204" pitchFamily="34" charset="0"/>
              </a:rPr>
              <a:t>日被捕</a:t>
            </a:r>
            <a:r>
              <a:rPr lang="en-US" altLang="zh-CN" sz="2800" b="1" u="none" dirty="0">
                <a:latin typeface="Arial" panose="020B0604020202020204" pitchFamily="34" charset="0"/>
              </a:rPr>
              <a:t>,</a:t>
            </a:r>
            <a:r>
              <a:rPr lang="zh-CN" altLang="en-US" sz="2800" b="1" u="none" dirty="0">
                <a:latin typeface="Arial" panose="020B0604020202020204" pitchFamily="34" charset="0"/>
              </a:rPr>
              <a:t>不久由捕房转到虹口日本宪兵拘留所，刑审数月，惨遭杀害，时年</a:t>
            </a:r>
            <a:r>
              <a:rPr lang="en-US" altLang="zh-CN" sz="2800" b="1" u="none" dirty="0">
                <a:latin typeface="Arial" panose="020B0604020202020204" pitchFamily="34" charset="0"/>
              </a:rPr>
              <a:t>34</a:t>
            </a:r>
            <a:r>
              <a:rPr lang="zh-CN" altLang="en-US" sz="2800" b="1" u="none" dirty="0">
                <a:latin typeface="Arial" panose="020B0604020202020204" pitchFamily="34" charset="0"/>
              </a:rPr>
              <a:t>岁。    </a:t>
            </a:r>
            <a:endParaRPr lang="zh-CN" altLang="en-US" sz="2800" b="1" u="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Rectangle 2"/>
          <p:cNvSpPr/>
          <p:nvPr/>
        </p:nvSpPr>
        <p:spPr>
          <a:xfrm>
            <a:off x="468313" y="481013"/>
            <a:ext cx="7993062" cy="50784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u="none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日本人曾提审陆蠡，问：</a:t>
            </a:r>
            <a:endParaRPr lang="zh-CN" altLang="en-US" sz="3200" b="1" u="none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200" b="1" u="none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“</a:t>
            </a:r>
            <a:r>
              <a:rPr lang="zh-CN" altLang="en-US" sz="3200" b="1" u="none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你爱国吗？</a:t>
            </a:r>
            <a:r>
              <a:rPr lang="zh-CN" altLang="en-US" sz="3200" b="1" u="none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”</a:t>
            </a:r>
            <a:endParaRPr lang="zh-CN" altLang="en-US" sz="3200" b="1" u="none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200" b="1" u="none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“</a:t>
            </a:r>
            <a:r>
              <a:rPr lang="zh-CN" altLang="en-US" sz="3200" b="1" u="none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爱国。</a:t>
            </a:r>
            <a:r>
              <a:rPr lang="zh-CN" altLang="en-US" sz="3200" b="1" u="none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”</a:t>
            </a:r>
            <a:endParaRPr lang="zh-CN" altLang="en-US" sz="3200" b="1" u="none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200" b="1" u="none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“</a:t>
            </a:r>
            <a:r>
              <a:rPr lang="zh-CN" altLang="en-US" sz="3200" b="1" u="none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赞成南京政府</a:t>
            </a:r>
            <a:r>
              <a:rPr lang="en-US" altLang="zh-CN" sz="3200" b="1" u="none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</a:t>
            </a:r>
            <a:r>
              <a:rPr lang="zh-CN" altLang="en-US" sz="3200" b="1" u="none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汪伪）么？</a:t>
            </a:r>
            <a:r>
              <a:rPr lang="zh-CN" altLang="en-US" sz="3200" b="1" u="none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”</a:t>
            </a:r>
            <a:endParaRPr lang="zh-CN" altLang="en-US" sz="3200" b="1" u="none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200" b="1" u="none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“</a:t>
            </a:r>
            <a:r>
              <a:rPr lang="zh-CN" altLang="en-US" sz="3200" b="1" u="none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不赞成？</a:t>
            </a:r>
            <a:r>
              <a:rPr lang="zh-CN" altLang="en-US" sz="3200" b="1" u="none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”</a:t>
            </a:r>
            <a:endParaRPr lang="zh-CN" altLang="en-US" sz="3200" b="1" u="none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200" b="1" u="none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“</a:t>
            </a:r>
            <a:r>
              <a:rPr lang="zh-CN" altLang="en-US" sz="3200" b="1" u="none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依你看，日本人能不能征服中国？</a:t>
            </a:r>
            <a:r>
              <a:rPr lang="zh-CN" altLang="en-US" sz="3200" b="1" u="none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”</a:t>
            </a:r>
            <a:endParaRPr lang="zh-CN" altLang="en-US" sz="3200" b="1" u="none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200" b="1" u="none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“</a:t>
            </a:r>
            <a:r>
              <a:rPr lang="zh-CN" altLang="en-US" sz="3200" b="1" u="none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绝对不能征服！</a:t>
            </a:r>
            <a:r>
              <a:rPr lang="zh-CN" altLang="en-US" sz="3200" b="1" u="none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”</a:t>
            </a:r>
            <a:endParaRPr lang="zh-CN" altLang="en-US" sz="3200" b="1" u="none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200" b="1" u="none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日本人勃然大怒，给他上了酷刑，最后被折磨吐血而死。</a:t>
            </a:r>
            <a:endParaRPr lang="zh-CN" altLang="en-US" sz="3200" b="1" u="none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en-US" altLang="zh-CN" sz="3600" b="1" u="none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6626" name="Group 3"/>
          <p:cNvGrpSpPr>
            <a:grpSpLocks noChangeAspect="1"/>
          </p:cNvGrpSpPr>
          <p:nvPr/>
        </p:nvGrpSpPr>
        <p:grpSpPr>
          <a:xfrm>
            <a:off x="-14287" y="0"/>
            <a:ext cx="9158287" cy="5738813"/>
            <a:chOff x="0" y="0"/>
            <a:chExt cx="5769" cy="4338"/>
          </a:xfrm>
        </p:grpSpPr>
        <p:pic>
          <p:nvPicPr>
            <p:cNvPr id="26627" name="Picture 4" descr="萬用卡0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5760" cy="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6628" name="Picture 5" descr="萬用卡0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" y="4009"/>
              <a:ext cx="5760" cy="32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6629" name="Text Box 9"/>
          <p:cNvSpPr txBox="1"/>
          <p:nvPr/>
        </p:nvSpPr>
        <p:spPr>
          <a:xfrm>
            <a:off x="8167688" y="817563"/>
            <a:ext cx="738187" cy="3263900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p>
            <a:r>
              <a:rPr lang="zh-CN" altLang="en-US" sz="3600" b="1" u="none" dirty="0">
                <a:solidFill>
                  <a:srgbClr val="008000"/>
                </a:solidFill>
                <a:latin typeface="华文琥珀" pitchFamily="2" charset="-122"/>
                <a:ea typeface="华文琥珀" pitchFamily="2" charset="-122"/>
              </a:rPr>
              <a:t>绿一样的陆蠡</a:t>
            </a:r>
            <a:endParaRPr lang="zh-CN" altLang="en-US" sz="3600" b="1" u="none" dirty="0">
              <a:solidFill>
                <a:srgbClr val="008000"/>
              </a:solidFill>
              <a:latin typeface="华文琥珀" pitchFamily="2" charset="-122"/>
              <a:ea typeface="华文琥珀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Text Box 4"/>
          <p:cNvSpPr txBox="1"/>
          <p:nvPr/>
        </p:nvSpPr>
        <p:spPr>
          <a:xfrm>
            <a:off x="0" y="481013"/>
            <a:ext cx="295275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990000"/>
                </a:solidFill>
                <a:latin typeface="Arial" panose="020B0604020202020204" pitchFamily="34" charset="0"/>
                <a:ea typeface="隶书" pitchFamily="49" charset="-122"/>
              </a:rPr>
              <a:t>听读悟情</a:t>
            </a:r>
            <a:endParaRPr lang="zh-CN" altLang="en-US" sz="4000" b="1" u="none" dirty="0">
              <a:solidFill>
                <a:srgbClr val="9900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27650" name="Text Box 5"/>
          <p:cNvSpPr txBox="1"/>
          <p:nvPr/>
        </p:nvSpPr>
        <p:spPr>
          <a:xfrm>
            <a:off x="611188" y="1177925"/>
            <a:ext cx="7848600" cy="37846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u="none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3200" b="1" u="none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作者为什么要囚住绿色</a:t>
            </a:r>
            <a:r>
              <a:rPr lang="en-US" altLang="zh-CN" sz="3200" b="1" u="none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?</a:t>
            </a:r>
            <a:r>
              <a:rPr lang="zh-CN" altLang="en-US" sz="3200" b="1" u="none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请以作者口吻用一句话或一段话向</a:t>
            </a:r>
            <a:r>
              <a:rPr lang="zh-CN" altLang="en-US" sz="3200" b="1" u="none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3200" b="1" u="none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绿</a:t>
            </a:r>
            <a:r>
              <a:rPr lang="zh-CN" altLang="en-US" sz="3200" b="1" u="none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3200" b="1" u="none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表白。（请选用文中的词语或句子）</a:t>
            </a:r>
            <a:endParaRPr lang="zh-CN" altLang="en-US" sz="3200" b="1" u="none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endParaRPr lang="zh-CN" altLang="en-US" sz="3200" b="1" u="none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endParaRPr lang="zh-CN" altLang="en-US" sz="3200" b="1" u="none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我囚禁你，因为你</a:t>
            </a:r>
            <a:r>
              <a:rPr lang="zh-CN" altLang="en-US" sz="3200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                        </a:t>
            </a:r>
            <a:r>
              <a:rPr lang="zh-CN" altLang="en-US" sz="3200" u="none" dirty="0">
                <a:solidFill>
                  <a:srgbClr val="000000"/>
                </a:solidFill>
                <a:latin typeface="Arial" panose="020B0604020202020204" pitchFamily="34" charset="0"/>
              </a:rPr>
              <a:t>。</a:t>
            </a:r>
            <a:endParaRPr lang="zh-CN" altLang="en-US" sz="3200" b="1" dirty="0">
              <a:solidFill>
                <a:srgbClr val="FF33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651" name="Rectangle 6"/>
          <p:cNvSpPr/>
          <p:nvPr/>
        </p:nvSpPr>
        <p:spPr>
          <a:xfrm>
            <a:off x="0" y="-20637"/>
            <a:ext cx="2044700" cy="24606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1000" dirty="0">
                <a:latin typeface="Times New Roman" panose="02020603050405020304" pitchFamily="18" charset="0"/>
              </a:rPr>
              <a:t>                                                          </a:t>
            </a:r>
            <a:endParaRPr lang="en-US" altLang="zh-CN" u="none" dirty="0">
              <a:latin typeface="Arial" panose="020B0604020202020204" pitchFamily="34" charset="0"/>
            </a:endParaRPr>
          </a:p>
        </p:txBody>
      </p:sp>
      <p:sp>
        <p:nvSpPr>
          <p:cNvPr id="27652" name="Rectangle 7"/>
          <p:cNvSpPr/>
          <p:nvPr/>
        </p:nvSpPr>
        <p:spPr>
          <a:xfrm>
            <a:off x="0" y="-20637"/>
            <a:ext cx="2044700" cy="24606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1000" dirty="0">
                <a:latin typeface="Times New Roman" panose="02020603050405020304" pitchFamily="18" charset="0"/>
              </a:rPr>
              <a:t>                                                          </a:t>
            </a:r>
            <a:endParaRPr lang="en-US" altLang="zh-CN" u="none" dirty="0">
              <a:latin typeface="Arial" panose="020B0604020202020204" pitchFamily="34" charset="0"/>
            </a:endParaRPr>
          </a:p>
        </p:txBody>
      </p:sp>
      <p:sp>
        <p:nvSpPr>
          <p:cNvPr id="27653" name="Text Box 8"/>
          <p:cNvSpPr txBox="1"/>
          <p:nvPr/>
        </p:nvSpPr>
        <p:spPr>
          <a:xfrm>
            <a:off x="4859338" y="3217863"/>
            <a:ext cx="18415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27654" name="Group 3"/>
          <p:cNvGrpSpPr>
            <a:grpSpLocks noChangeAspect="1"/>
          </p:cNvGrpSpPr>
          <p:nvPr/>
        </p:nvGrpSpPr>
        <p:grpSpPr>
          <a:xfrm>
            <a:off x="-14287" y="0"/>
            <a:ext cx="9158287" cy="5738813"/>
            <a:chOff x="0" y="0"/>
            <a:chExt cx="5769" cy="4338"/>
          </a:xfrm>
        </p:grpSpPr>
        <p:pic>
          <p:nvPicPr>
            <p:cNvPr id="27655" name="Picture 4" descr="萬用卡0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5760" cy="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7656" name="Picture 5" descr="萬用卡0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" y="4009"/>
              <a:ext cx="5760" cy="329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7657" name="Picture 25" descr="EPS_cd6860_0046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2570163"/>
            <a:ext cx="2493963" cy="1366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8" name="Text Box 26"/>
          <p:cNvSpPr txBox="1"/>
          <p:nvPr/>
        </p:nvSpPr>
        <p:spPr>
          <a:xfrm>
            <a:off x="6948488" y="2786063"/>
            <a:ext cx="1079500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5400" b="1" u="none" dirty="0">
                <a:solidFill>
                  <a:srgbClr val="FF3300"/>
                </a:solidFill>
                <a:latin typeface="Arial" panose="020B0604020202020204" pitchFamily="34" charset="0"/>
              </a:rPr>
              <a:t>爱</a:t>
            </a:r>
            <a:endParaRPr lang="zh-CN" altLang="en-US" sz="5400" b="1" u="none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pic>
        <p:nvPicPr>
          <p:cNvPr id="12" name="《囚绿记》陆蠡.wma">
            <a:hlinkClick r:id="" action="ppaction://media"/>
          </p:cNvPr>
          <p:cNvPicPr>
            <a:picLocks noRot="1"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339975" y="625475"/>
            <a:ext cx="512763" cy="5127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951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70" name="AutoShape 6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250825" y="554038"/>
            <a:ext cx="2663825" cy="95885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50800">
            <a:solidFill>
              <a:schemeClr val="tx1"/>
            </a:solidFill>
            <a:round/>
          </a:ln>
          <a:effectLst>
            <a:outerShdw dist="107763" dir="2700000" algn="ctr" rotWithShape="0">
              <a:srgbClr val="333333">
                <a:alpha val="50000"/>
              </a:srgbClr>
            </a:outerShdw>
          </a:effectLst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初读课文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2" charset="-122"/>
              <a:cs typeface="+mn-cs"/>
              <a:hlinkClick r:id="rId1" action="ppaction://hlinksldjump"/>
            </a:endParaRPr>
          </a:p>
        </p:txBody>
      </p:sp>
      <p:sp>
        <p:nvSpPr>
          <p:cNvPr id="28674" name="Text Box 7"/>
          <p:cNvSpPr txBox="1"/>
          <p:nvPr/>
        </p:nvSpPr>
        <p:spPr>
          <a:xfrm>
            <a:off x="539750" y="1778000"/>
            <a:ext cx="8064500" cy="1200150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u="none" dirty="0">
                <a:solidFill>
                  <a:schemeClr val="hlink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</a:t>
            </a:r>
            <a:r>
              <a:rPr lang="en-US" altLang="zh-CN" sz="3600" b="1" u="none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1.</a:t>
            </a:r>
            <a:r>
              <a:rPr lang="zh-CN" altLang="en-US" sz="3600" b="1" u="none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作者叙述了一件怎样的事情？你能用一句话作简要概括吗？</a:t>
            </a:r>
            <a:endParaRPr lang="zh-CN" altLang="en-US" sz="3600" b="1" u="none" dirty="0">
              <a:solidFill>
                <a:srgbClr val="3333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9749" name="Text Box 5"/>
          <p:cNvSpPr txBox="1"/>
          <p:nvPr/>
        </p:nvSpPr>
        <p:spPr>
          <a:xfrm>
            <a:off x="611188" y="3433763"/>
            <a:ext cx="7993062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600" b="1" u="none" dirty="0">
                <a:solidFill>
                  <a:srgbClr val="FF0000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3600" b="1" u="none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作者叙述自己在北京寓所将窗前的常春藤“囚禁”起来的事。</a:t>
            </a:r>
            <a:endParaRPr lang="zh-CN" altLang="en-US" sz="3600" b="1" u="none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8676" name="Group 3"/>
          <p:cNvGrpSpPr>
            <a:grpSpLocks noChangeAspect="1"/>
          </p:cNvGrpSpPr>
          <p:nvPr/>
        </p:nvGrpSpPr>
        <p:grpSpPr>
          <a:xfrm>
            <a:off x="-14287" y="0"/>
            <a:ext cx="9158287" cy="5738813"/>
            <a:chOff x="0" y="0"/>
            <a:chExt cx="5769" cy="4338"/>
          </a:xfrm>
        </p:grpSpPr>
        <p:pic>
          <p:nvPicPr>
            <p:cNvPr id="28677" name="Picture 4" descr="萬用卡0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5760" cy="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8678" name="Picture 5" descr="萬用卡0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" y="4009"/>
              <a:ext cx="5760" cy="329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9697" name="Group 3"/>
          <p:cNvGrpSpPr>
            <a:grpSpLocks noChangeAspect="1"/>
          </p:cNvGrpSpPr>
          <p:nvPr/>
        </p:nvGrpSpPr>
        <p:grpSpPr>
          <a:xfrm>
            <a:off x="-14287" y="0"/>
            <a:ext cx="9158287" cy="5738813"/>
            <a:chOff x="0" y="0"/>
            <a:chExt cx="5769" cy="4338"/>
          </a:xfrm>
        </p:grpSpPr>
        <p:pic>
          <p:nvPicPr>
            <p:cNvPr id="29698" name="Picture 4" descr="萬用卡0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5760" cy="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9699" name="Picture 5" descr="萬用卡0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" y="4009"/>
              <a:ext cx="5760" cy="32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9700" name="Text Box 7"/>
          <p:cNvSpPr>
            <a:spLocks noGrp="1"/>
          </p:cNvSpPr>
          <p:nvPr>
            <p:ph idx="1"/>
          </p:nvPr>
        </p:nvSpPr>
        <p:spPr>
          <a:xfrm>
            <a:off x="395288" y="769938"/>
            <a:ext cx="8353425" cy="2184400"/>
          </a:xfrm>
          <a:solidFill>
            <a:srgbClr val="FFFFCC"/>
          </a:solidFill>
          <a:ln>
            <a:solidFill>
              <a:schemeClr val="tx1"/>
            </a:solidFill>
            <a:miter/>
          </a:ln>
        </p:spPr>
        <p:txBody>
          <a:bodyPr vert="horz" wrap="square" lIns="91440" tIns="45720" rIns="91440" bIns="45720" anchor="t">
            <a:spAutoFit/>
          </a:bodyPr>
          <a:p>
            <a:pPr eaLnBrk="1" hangingPunct="1">
              <a:spcBef>
                <a:spcPct val="50000"/>
              </a:spcBef>
              <a:buNone/>
            </a:pPr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en-US" altLang="zh-CN" b="1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2. </a:t>
            </a:r>
            <a:r>
              <a:rPr lang="zh-CN" altLang="en-US" b="1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课文中哪几段是写</a:t>
            </a:r>
            <a:r>
              <a:rPr lang="zh-CN" altLang="en-US" b="1" dirty="0">
                <a:solidFill>
                  <a:srgbClr val="3333FF"/>
                </a:solidFill>
                <a:ea typeface="黑体" panose="02010609060101010101" pitchFamily="2" charset="-122"/>
              </a:rPr>
              <a:t>“</a:t>
            </a:r>
            <a:r>
              <a:rPr lang="zh-CN" altLang="en-US" b="1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囚绿</a:t>
            </a:r>
            <a:r>
              <a:rPr lang="zh-CN" altLang="en-US" b="1" dirty="0">
                <a:solidFill>
                  <a:srgbClr val="3333FF"/>
                </a:solidFill>
                <a:ea typeface="黑体" panose="02010609060101010101" pitchFamily="2" charset="-122"/>
              </a:rPr>
              <a:t>”</a:t>
            </a:r>
            <a:r>
              <a:rPr lang="zh-CN" altLang="en-US" b="1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？</a:t>
            </a:r>
            <a:r>
              <a:rPr lang="zh-CN" altLang="en-US" b="1" dirty="0">
                <a:solidFill>
                  <a:srgbClr val="3333FF"/>
                </a:solidFill>
                <a:ea typeface="黑体" panose="02010609060101010101" pitchFamily="2" charset="-122"/>
              </a:rPr>
              <a:t>“</a:t>
            </a:r>
            <a:r>
              <a:rPr lang="zh-CN" altLang="en-US" b="1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囚绿</a:t>
            </a:r>
            <a:r>
              <a:rPr lang="zh-CN" altLang="en-US" b="1" dirty="0">
                <a:solidFill>
                  <a:srgbClr val="3333FF"/>
                </a:solidFill>
                <a:ea typeface="黑体" panose="02010609060101010101" pitchFamily="2" charset="-122"/>
              </a:rPr>
              <a:t>”</a:t>
            </a:r>
            <a:endParaRPr lang="en-US" altLang="zh-CN" b="1" dirty="0">
              <a:solidFill>
                <a:srgbClr val="3333FF"/>
              </a:solidFill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之前，之后主要写了哪些内容？请同学们用与</a:t>
            </a:r>
            <a:endParaRPr lang="en-US" altLang="zh-CN" b="1" dirty="0">
              <a:solidFill>
                <a:srgbClr val="3333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spcBef>
                <a:spcPct val="50000"/>
              </a:spcBef>
              <a:buNone/>
            </a:pPr>
            <a:r>
              <a:rPr lang="zh-CN" altLang="en-US" b="1" dirty="0">
                <a:solidFill>
                  <a:srgbClr val="3333FF"/>
                </a:solidFill>
                <a:ea typeface="黑体" panose="02010609060101010101" pitchFamily="2" charset="-122"/>
              </a:rPr>
              <a:t>“</a:t>
            </a:r>
            <a:r>
              <a:rPr lang="zh-CN" altLang="en-US" b="1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囚绿</a:t>
            </a:r>
            <a:r>
              <a:rPr lang="zh-CN" altLang="en-US" b="1" dirty="0">
                <a:solidFill>
                  <a:srgbClr val="3333FF"/>
                </a:solidFill>
                <a:ea typeface="黑体" panose="02010609060101010101" pitchFamily="2" charset="-122"/>
              </a:rPr>
              <a:t>”</a:t>
            </a:r>
            <a:r>
              <a:rPr lang="zh-CN" altLang="en-US" b="1" dirty="0">
                <a:solidFill>
                  <a:srgbClr val="3333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形式相同的动宾短语概括。</a:t>
            </a:r>
            <a:r>
              <a:rPr lang="zh-CN" altLang="en-US" b="1" dirty="0">
                <a:solidFill>
                  <a:schemeClr val="hlink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b="1" dirty="0">
              <a:solidFill>
                <a:schemeClr val="hlink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9701" name="Text Box 7"/>
          <p:cNvSpPr txBox="1"/>
          <p:nvPr/>
        </p:nvSpPr>
        <p:spPr>
          <a:xfrm>
            <a:off x="395288" y="3433763"/>
            <a:ext cx="8353425" cy="1323975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u="none" dirty="0">
                <a:solidFill>
                  <a:srgbClr val="0000FF"/>
                </a:solidFill>
                <a:latin typeface="Arial" panose="020B0604020202020204" pitchFamily="34" charset="0"/>
              </a:rPr>
              <a:t>        </a:t>
            </a:r>
            <a:r>
              <a:rPr lang="en-US" altLang="zh-CN" sz="3200" b="1" u="none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3.</a:t>
            </a:r>
            <a:r>
              <a:rPr lang="zh-CN" altLang="en-US" sz="3200" b="1" u="none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哪一段或哪几句特能打动你，做一下</a:t>
            </a:r>
            <a:endParaRPr lang="en-US" altLang="zh-CN" sz="3200" b="1" u="none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记号，待会儿我们要好好朗读和品味。</a:t>
            </a:r>
            <a:endParaRPr lang="zh-CN" altLang="en-US" sz="3200" b="1" u="none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1" name="Picture 2" descr="《囚绿记》背景图片"/>
          <p:cNvPicPr>
            <a:picLocks noChangeAspect="1"/>
          </p:cNvPicPr>
          <p:nvPr/>
        </p:nvPicPr>
        <p:blipFill>
          <a:blip r:embed="rId1">
            <a:lum bright="-20001"/>
          </a:blip>
          <a:stretch>
            <a:fillRect/>
          </a:stretch>
        </p:blipFill>
        <p:spPr>
          <a:xfrm>
            <a:off x="0" y="0"/>
            <a:ext cx="9144000" cy="5749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0771" name="Text Box 3"/>
          <p:cNvSpPr txBox="1"/>
          <p:nvPr/>
        </p:nvSpPr>
        <p:spPr>
          <a:xfrm>
            <a:off x="806450" y="63500"/>
            <a:ext cx="3262313" cy="1016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6000" u="none" dirty="0">
                <a:solidFill>
                  <a:srgbClr val="CCFFFF"/>
                </a:solidFill>
                <a:latin typeface="Arial" panose="020B0604020202020204" pitchFamily="34" charset="0"/>
                <a:ea typeface="华文行楷" pitchFamily="2" charset="-122"/>
              </a:rPr>
              <a:t>写作思路</a:t>
            </a:r>
            <a:endParaRPr lang="zh-CN" altLang="en-US" sz="6000" u="none" dirty="0">
              <a:solidFill>
                <a:srgbClr val="CCFFFF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160772" name="Text Box 4"/>
          <p:cNvSpPr txBox="1"/>
          <p:nvPr/>
        </p:nvSpPr>
        <p:spPr>
          <a:xfrm>
            <a:off x="1066800" y="1143000"/>
            <a:ext cx="2954338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赏绿（</a:t>
            </a:r>
            <a:r>
              <a:rPr lang="en-US" altLang="zh-CN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～</a:t>
            </a:r>
            <a:r>
              <a:rPr lang="en-US" altLang="zh-CN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zh-CN" altLang="en-US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zh-CN" altLang="en-US" sz="3600" b="1" u="none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0773" name="Text Box 5"/>
          <p:cNvSpPr txBox="1"/>
          <p:nvPr/>
        </p:nvSpPr>
        <p:spPr>
          <a:xfrm>
            <a:off x="1066800" y="2322513"/>
            <a:ext cx="3186113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囚绿（</a:t>
            </a:r>
            <a:r>
              <a:rPr lang="en-US" altLang="zh-CN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8</a:t>
            </a:r>
            <a:r>
              <a:rPr lang="zh-CN" altLang="en-US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～</a:t>
            </a:r>
            <a:r>
              <a:rPr lang="en-US" altLang="zh-CN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11</a:t>
            </a:r>
            <a:r>
              <a:rPr lang="zh-CN" altLang="en-US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zh-CN" altLang="en-US" sz="3600" b="1" u="none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0774" name="Text Box 6"/>
          <p:cNvSpPr txBox="1"/>
          <p:nvPr/>
        </p:nvSpPr>
        <p:spPr>
          <a:xfrm>
            <a:off x="1066800" y="3465513"/>
            <a:ext cx="3430588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释绿（</a:t>
            </a:r>
            <a:r>
              <a:rPr lang="en-US" altLang="zh-CN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12</a:t>
            </a:r>
            <a:r>
              <a:rPr lang="zh-CN" altLang="en-US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～</a:t>
            </a:r>
            <a:r>
              <a:rPr lang="en-US" altLang="zh-CN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13</a:t>
            </a:r>
            <a:r>
              <a:rPr lang="zh-CN" altLang="en-US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zh-CN" altLang="en-US" sz="3600" b="1" u="none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0775" name="Text Box 7"/>
          <p:cNvSpPr txBox="1"/>
          <p:nvPr/>
        </p:nvSpPr>
        <p:spPr>
          <a:xfrm>
            <a:off x="1066800" y="4608513"/>
            <a:ext cx="2492375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思绿（</a:t>
            </a:r>
            <a:r>
              <a:rPr lang="en-US" altLang="zh-CN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14</a:t>
            </a:r>
            <a:r>
              <a:rPr lang="zh-CN" altLang="en-US" sz="36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zh-CN" altLang="en-US" sz="3600" b="1" u="none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0776" name="AutoShape 8"/>
          <p:cNvSpPr/>
          <p:nvPr/>
        </p:nvSpPr>
        <p:spPr>
          <a:xfrm>
            <a:off x="2133600" y="1778000"/>
            <a:ext cx="457200" cy="444500"/>
          </a:xfrm>
          <a:prstGeom prst="downArrow">
            <a:avLst>
              <a:gd name="adj1" fmla="val 50000"/>
              <a:gd name="adj2" fmla="val 29162"/>
            </a:avLst>
          </a:prstGeom>
          <a:solidFill>
            <a:schemeClr val="accent1"/>
          </a:solidFill>
          <a:ln w="2857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0777" name="AutoShape 9"/>
          <p:cNvSpPr/>
          <p:nvPr/>
        </p:nvSpPr>
        <p:spPr>
          <a:xfrm>
            <a:off x="2124075" y="3001963"/>
            <a:ext cx="457200" cy="444500"/>
          </a:xfrm>
          <a:prstGeom prst="downArrow">
            <a:avLst>
              <a:gd name="adj1" fmla="val 50000"/>
              <a:gd name="adj2" fmla="val 29162"/>
            </a:avLst>
          </a:prstGeom>
          <a:solidFill>
            <a:schemeClr val="accent1"/>
          </a:solidFill>
          <a:ln w="2857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0778" name="AutoShape 10"/>
          <p:cNvSpPr/>
          <p:nvPr/>
        </p:nvSpPr>
        <p:spPr>
          <a:xfrm>
            <a:off x="2124075" y="4152900"/>
            <a:ext cx="457200" cy="444500"/>
          </a:xfrm>
          <a:prstGeom prst="downArrow">
            <a:avLst>
              <a:gd name="adj1" fmla="val 50000"/>
              <a:gd name="adj2" fmla="val 29162"/>
            </a:avLst>
          </a:prstGeom>
          <a:solidFill>
            <a:schemeClr val="accent1"/>
          </a:solidFill>
          <a:ln w="2857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0779" name="Text Box 11"/>
          <p:cNvSpPr txBox="1"/>
          <p:nvPr/>
        </p:nvSpPr>
        <p:spPr>
          <a:xfrm>
            <a:off x="5470525" y="63500"/>
            <a:ext cx="3262313" cy="1016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6000" u="none" dirty="0">
                <a:solidFill>
                  <a:srgbClr val="FFFF99"/>
                </a:solidFill>
                <a:latin typeface="Arial" panose="020B0604020202020204" pitchFamily="34" charset="0"/>
                <a:ea typeface="华文行楷" pitchFamily="2" charset="-122"/>
              </a:rPr>
              <a:t>情感变化</a:t>
            </a:r>
            <a:endParaRPr lang="zh-CN" altLang="en-US" sz="6000" u="none" dirty="0">
              <a:solidFill>
                <a:srgbClr val="FFFF99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160780" name="Text Box 12"/>
          <p:cNvSpPr txBox="1"/>
          <p:nvPr/>
        </p:nvSpPr>
        <p:spPr>
          <a:xfrm>
            <a:off x="5715000" y="1228725"/>
            <a:ext cx="1308100" cy="5857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u="none" dirty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喜悦   </a:t>
            </a:r>
            <a:endParaRPr lang="zh-CN" altLang="en-US" sz="3200" b="1" u="none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60781" name="Text Box 13"/>
          <p:cNvSpPr txBox="1"/>
          <p:nvPr/>
        </p:nvSpPr>
        <p:spPr>
          <a:xfrm>
            <a:off x="5715000" y="2371725"/>
            <a:ext cx="1106488" cy="5857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u="none" dirty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爱怜 </a:t>
            </a:r>
            <a:endParaRPr lang="zh-CN" altLang="en-US" sz="3200" b="1" u="none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60782" name="Text Box 14"/>
          <p:cNvSpPr txBox="1"/>
          <p:nvPr/>
        </p:nvSpPr>
        <p:spPr>
          <a:xfrm>
            <a:off x="5715000" y="3514725"/>
            <a:ext cx="1106488" cy="5857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u="none" dirty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祝福 </a:t>
            </a:r>
            <a:endParaRPr lang="zh-CN" altLang="en-US" sz="3200" b="1" u="none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60783" name="Text Box 15"/>
          <p:cNvSpPr txBox="1"/>
          <p:nvPr/>
        </p:nvSpPr>
        <p:spPr>
          <a:xfrm>
            <a:off x="5715000" y="4710113"/>
            <a:ext cx="243840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u="none" dirty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牵挂、怀念  </a:t>
            </a:r>
            <a:endParaRPr lang="zh-CN" altLang="en-US" sz="3200" b="1" u="none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60784" name="Line 16"/>
          <p:cNvSpPr/>
          <p:nvPr/>
        </p:nvSpPr>
        <p:spPr>
          <a:xfrm>
            <a:off x="4419600" y="1587500"/>
            <a:ext cx="990600" cy="0"/>
          </a:xfrm>
          <a:prstGeom prst="line">
            <a:avLst/>
          </a:prstGeom>
          <a:ln w="28575" cap="flat" cmpd="sng">
            <a:solidFill>
              <a:srgbClr val="FFFF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785" name="Line 17"/>
          <p:cNvSpPr/>
          <p:nvPr/>
        </p:nvSpPr>
        <p:spPr>
          <a:xfrm>
            <a:off x="4419600" y="3810000"/>
            <a:ext cx="990600" cy="0"/>
          </a:xfrm>
          <a:prstGeom prst="line">
            <a:avLst/>
          </a:prstGeom>
          <a:ln w="28575" cap="flat" cmpd="sng">
            <a:solidFill>
              <a:srgbClr val="FFFF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786" name="Line 18"/>
          <p:cNvSpPr/>
          <p:nvPr/>
        </p:nvSpPr>
        <p:spPr>
          <a:xfrm>
            <a:off x="4419600" y="4953000"/>
            <a:ext cx="990600" cy="0"/>
          </a:xfrm>
          <a:prstGeom prst="line">
            <a:avLst/>
          </a:prstGeom>
          <a:ln w="28575" cap="flat" cmpd="sng">
            <a:solidFill>
              <a:srgbClr val="FFFF99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787" name="Line 19"/>
          <p:cNvSpPr/>
          <p:nvPr/>
        </p:nvSpPr>
        <p:spPr>
          <a:xfrm>
            <a:off x="4419600" y="2667000"/>
            <a:ext cx="990600" cy="0"/>
          </a:xfrm>
          <a:prstGeom prst="line">
            <a:avLst/>
          </a:prstGeom>
          <a:ln w="28575" cap="flat" cmpd="sng">
            <a:solidFill>
              <a:srgbClr val="FFFF99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2" name="Group 20"/>
          <p:cNvGrpSpPr/>
          <p:nvPr/>
        </p:nvGrpSpPr>
        <p:grpSpPr>
          <a:xfrm>
            <a:off x="4643438" y="1014413"/>
            <a:ext cx="650875" cy="4013200"/>
            <a:chOff x="2925" y="767"/>
            <a:chExt cx="410" cy="3033"/>
          </a:xfrm>
        </p:grpSpPr>
        <p:sp>
          <p:nvSpPr>
            <p:cNvPr id="30740" name="Text Box 21"/>
            <p:cNvSpPr txBox="1"/>
            <p:nvPr/>
          </p:nvSpPr>
          <p:spPr>
            <a:xfrm>
              <a:off x="2928" y="767"/>
              <a:ext cx="407" cy="48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3600" u="none" dirty="0">
                  <a:solidFill>
                    <a:srgbClr val="FF5050"/>
                  </a:solidFill>
                  <a:latin typeface="Arial" panose="020B0604020202020204" pitchFamily="34" charset="0"/>
                  <a:ea typeface="方正姚体" pitchFamily="2" charset="-122"/>
                </a:rPr>
                <a:t>抒</a:t>
              </a:r>
              <a:endParaRPr lang="zh-CN" altLang="en-US" sz="3600" u="none" dirty="0">
                <a:solidFill>
                  <a:srgbClr val="FF5050"/>
                </a:solidFill>
                <a:latin typeface="Arial" panose="020B0604020202020204" pitchFamily="34" charset="0"/>
                <a:ea typeface="方正姚体" pitchFamily="2" charset="-122"/>
              </a:endParaRPr>
            </a:p>
          </p:txBody>
        </p:sp>
        <p:sp>
          <p:nvSpPr>
            <p:cNvPr id="30741" name="Text Box 22"/>
            <p:cNvSpPr txBox="1"/>
            <p:nvPr/>
          </p:nvSpPr>
          <p:spPr>
            <a:xfrm>
              <a:off x="2925" y="1561"/>
              <a:ext cx="407" cy="48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3600" u="none" dirty="0">
                  <a:solidFill>
                    <a:srgbClr val="FF5050"/>
                  </a:solidFill>
                  <a:latin typeface="Arial" panose="020B0604020202020204" pitchFamily="34" charset="0"/>
                  <a:ea typeface="方正姚体" pitchFamily="2" charset="-122"/>
                </a:rPr>
                <a:t>情</a:t>
              </a:r>
              <a:endParaRPr lang="zh-CN" altLang="en-US" sz="3600" u="none" dirty="0">
                <a:solidFill>
                  <a:srgbClr val="FF5050"/>
                </a:solidFill>
                <a:latin typeface="Arial" panose="020B0604020202020204" pitchFamily="34" charset="0"/>
                <a:ea typeface="方正姚体" pitchFamily="2" charset="-122"/>
              </a:endParaRPr>
            </a:p>
          </p:txBody>
        </p:sp>
        <p:sp>
          <p:nvSpPr>
            <p:cNvPr id="30742" name="Text Box 23"/>
            <p:cNvSpPr txBox="1"/>
            <p:nvPr/>
          </p:nvSpPr>
          <p:spPr>
            <a:xfrm>
              <a:off x="2928" y="2447"/>
              <a:ext cx="407" cy="48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3600" u="none" dirty="0">
                  <a:solidFill>
                    <a:srgbClr val="FF5050"/>
                  </a:solidFill>
                  <a:latin typeface="Arial" panose="020B0604020202020204" pitchFamily="34" charset="0"/>
                  <a:ea typeface="方正姚体" pitchFamily="2" charset="-122"/>
                </a:rPr>
                <a:t>线</a:t>
              </a:r>
              <a:endParaRPr lang="zh-CN" altLang="en-US" sz="3600" u="none" dirty="0">
                <a:solidFill>
                  <a:srgbClr val="FF5050"/>
                </a:solidFill>
                <a:latin typeface="Arial" panose="020B0604020202020204" pitchFamily="34" charset="0"/>
                <a:ea typeface="方正姚体" pitchFamily="2" charset="-122"/>
              </a:endParaRPr>
            </a:p>
          </p:txBody>
        </p:sp>
        <p:sp>
          <p:nvSpPr>
            <p:cNvPr id="30743" name="Text Box 24"/>
            <p:cNvSpPr txBox="1"/>
            <p:nvPr/>
          </p:nvSpPr>
          <p:spPr>
            <a:xfrm>
              <a:off x="2928" y="3311"/>
              <a:ext cx="407" cy="48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sz="3600" u="none" dirty="0">
                  <a:solidFill>
                    <a:srgbClr val="FF5050"/>
                  </a:solidFill>
                  <a:latin typeface="Arial" panose="020B0604020202020204" pitchFamily="34" charset="0"/>
                  <a:ea typeface="方正姚体" pitchFamily="2" charset="-122"/>
                </a:rPr>
                <a:t>索</a:t>
              </a:r>
              <a:endParaRPr lang="zh-CN" altLang="en-US" sz="3600" u="none" dirty="0">
                <a:solidFill>
                  <a:srgbClr val="FF5050"/>
                </a:solidFill>
                <a:latin typeface="Arial" panose="020B0604020202020204" pitchFamily="34" charset="0"/>
                <a:ea typeface="方正姚体" pitchFamily="2" charset="-122"/>
              </a:endParaRP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160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160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60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16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160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160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60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1000"/>
                                        <p:tgtEl>
                                          <p:spTgt spid="160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60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1000"/>
                                        <p:tgtEl>
                                          <p:spTgt spid="160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60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1000"/>
                                        <p:tgtEl>
                                          <p:spTgt spid="160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60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1000"/>
                                        <p:tgtEl>
                                          <p:spTgt spid="160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160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4" dur="1000"/>
                                        <p:tgtEl>
                                          <p:spTgt spid="160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1" grpId="0"/>
      <p:bldP spid="160772" grpId="0"/>
      <p:bldP spid="160773" grpId="0"/>
      <p:bldP spid="160774" grpId="0"/>
      <p:bldP spid="160775" grpId="0"/>
      <p:bldP spid="160776" grpId="0" animBg="1"/>
      <p:bldP spid="160777" grpId="0" animBg="1"/>
      <p:bldP spid="160778" grpId="0" animBg="1"/>
      <p:bldP spid="160779" grpId="0"/>
      <p:bldP spid="160780" grpId="0"/>
      <p:bldP spid="160781" grpId="0"/>
      <p:bldP spid="160782" grpId="0"/>
      <p:bldP spid="16078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1745" name="Group 3"/>
          <p:cNvGrpSpPr>
            <a:grpSpLocks noChangeAspect="1"/>
          </p:cNvGrpSpPr>
          <p:nvPr/>
        </p:nvGrpSpPr>
        <p:grpSpPr>
          <a:xfrm>
            <a:off x="-14287" y="0"/>
            <a:ext cx="9158287" cy="5738813"/>
            <a:chOff x="0" y="0"/>
            <a:chExt cx="5769" cy="4338"/>
          </a:xfrm>
        </p:grpSpPr>
        <p:pic>
          <p:nvPicPr>
            <p:cNvPr id="31746" name="Picture 4" descr="萬用卡0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5760" cy="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1747" name="Picture 5" descr="萬用卡0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" y="4009"/>
              <a:ext cx="5760" cy="32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1748" name="Text Box 9"/>
          <p:cNvSpPr txBox="1"/>
          <p:nvPr/>
        </p:nvSpPr>
        <p:spPr>
          <a:xfrm>
            <a:off x="1116013" y="409575"/>
            <a:ext cx="295275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u="none" dirty="0">
                <a:solidFill>
                  <a:srgbClr val="990000"/>
                </a:solidFill>
                <a:latin typeface="Arial" panose="020B0604020202020204" pitchFamily="34" charset="0"/>
                <a:ea typeface="隶书" pitchFamily="49" charset="-122"/>
              </a:rPr>
              <a:t>品读悟情</a:t>
            </a:r>
            <a:endParaRPr lang="zh-CN" altLang="en-US" sz="4400" b="1" u="none" dirty="0">
              <a:solidFill>
                <a:srgbClr val="9900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114698" name="Text Box 10"/>
          <p:cNvSpPr txBox="1"/>
          <p:nvPr/>
        </p:nvSpPr>
        <p:spPr>
          <a:xfrm>
            <a:off x="250825" y="1273175"/>
            <a:ext cx="8353425" cy="20621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u="none" dirty="0">
                <a:latin typeface="Arial" panose="020B0604020202020204" pitchFamily="34" charset="0"/>
              </a:rPr>
              <a:t>1.</a:t>
            </a:r>
            <a:r>
              <a:rPr lang="zh-CN" altLang="en-US" sz="3200" b="1" u="none" dirty="0">
                <a:latin typeface="Arial" panose="020B0604020202020204" pitchFamily="34" charset="0"/>
              </a:rPr>
              <a:t>“囚绿”是怎么一回事？（用文中的话回答）</a:t>
            </a:r>
            <a:endParaRPr lang="en-US" altLang="zh-CN" sz="3200" b="1" u="none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en-US" altLang="zh-CN" sz="3200" b="1" u="none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 u="none" dirty="0">
                <a:latin typeface="Arial" panose="020B0604020202020204" pitchFamily="34" charset="0"/>
              </a:rPr>
              <a:t>2.</a:t>
            </a:r>
            <a:r>
              <a:rPr lang="zh-CN" altLang="en-US" sz="3200" b="1" u="none" dirty="0">
                <a:latin typeface="Arial" panose="020B0604020202020204" pitchFamily="34" charset="0"/>
              </a:rPr>
              <a:t>作者为什么要“囚绿”？</a:t>
            </a:r>
            <a:endParaRPr lang="en-US" altLang="zh-CN" sz="3200" b="1" u="none" dirty="0">
              <a:latin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50825" y="2065338"/>
            <a:ext cx="6357938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008000"/>
                </a:solidFill>
                <a:latin typeface="Arial" panose="020B0604020202020204" pitchFamily="34" charset="0"/>
              </a:rPr>
              <a:t>“我从破碎的窗口</a:t>
            </a:r>
            <a:r>
              <a:rPr lang="en-US" altLang="zh-CN" sz="3200" b="1" u="none" dirty="0">
                <a:solidFill>
                  <a:srgbClr val="008000"/>
                </a:solidFill>
                <a:latin typeface="Arial" panose="020B0604020202020204" pitchFamily="34" charset="0"/>
              </a:rPr>
              <a:t>······</a:t>
            </a:r>
            <a:r>
              <a:rPr lang="zh-CN" altLang="en-US" sz="3200" b="1" u="none" dirty="0">
                <a:solidFill>
                  <a:srgbClr val="008000"/>
                </a:solidFill>
                <a:latin typeface="Arial" panose="020B0604020202020204" pitchFamily="34" charset="0"/>
              </a:rPr>
              <a:t>更亲密。”</a:t>
            </a:r>
            <a:endParaRPr lang="en-US" altLang="zh-CN" sz="3200" b="1" u="none" dirty="0">
              <a:solidFill>
                <a:srgbClr val="0080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50825" y="3433763"/>
            <a:ext cx="8353425" cy="15700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008000"/>
                </a:solidFill>
                <a:latin typeface="Arial" panose="020B0604020202020204" pitchFamily="34" charset="0"/>
              </a:rPr>
              <a:t>“让绿色和我更接近，更亲密”，“我要借绿色来</a:t>
            </a:r>
            <a:r>
              <a:rPr lang="en-US" altLang="zh-CN" sz="3200" b="1" u="none" dirty="0">
                <a:solidFill>
                  <a:srgbClr val="008000"/>
                </a:solidFill>
                <a:latin typeface="Arial" panose="020B0604020202020204" pitchFamily="34" charset="0"/>
              </a:rPr>
              <a:t>······</a:t>
            </a:r>
            <a:r>
              <a:rPr lang="zh-CN" altLang="en-US" sz="3200" b="1" u="none" dirty="0">
                <a:solidFill>
                  <a:srgbClr val="008000"/>
                </a:solidFill>
                <a:latin typeface="Arial" panose="020B0604020202020204" pitchFamily="34" charset="0"/>
              </a:rPr>
              <a:t>的年华”，作者太爱绿了，以至于想占有它。</a:t>
            </a:r>
            <a:endParaRPr lang="zh-CN" altLang="en-US" sz="3200" b="1" u="none" dirty="0">
              <a:solidFill>
                <a:srgbClr val="008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4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8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Picture 2" descr="20080608005730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16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5171" name="Picture 3" descr="u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5172" name="Picture 4" descr="过户及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6" name="Text Box 5"/>
          <p:cNvSpPr txBox="1"/>
          <p:nvPr/>
        </p:nvSpPr>
        <p:spPr>
          <a:xfrm>
            <a:off x="1671638" y="146050"/>
            <a:ext cx="6284912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u="none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当你在夏日看到绿满大地时</a:t>
            </a:r>
            <a:endParaRPr lang="zh-CN" altLang="en-US" sz="3600" b="1" u="none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13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2769" name="Group 3"/>
          <p:cNvGrpSpPr>
            <a:grpSpLocks noChangeAspect="1"/>
          </p:cNvGrpSpPr>
          <p:nvPr/>
        </p:nvGrpSpPr>
        <p:grpSpPr>
          <a:xfrm>
            <a:off x="-14287" y="0"/>
            <a:ext cx="9158287" cy="5738813"/>
            <a:chOff x="0" y="0"/>
            <a:chExt cx="5769" cy="4338"/>
          </a:xfrm>
        </p:grpSpPr>
        <p:pic>
          <p:nvPicPr>
            <p:cNvPr id="32770" name="Picture 4" descr="萬用卡0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5760" cy="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2771" name="Picture 5" descr="萬用卡0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" y="4009"/>
              <a:ext cx="5760" cy="32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2772" name="Text Box 9"/>
          <p:cNvSpPr txBox="1"/>
          <p:nvPr/>
        </p:nvSpPr>
        <p:spPr>
          <a:xfrm>
            <a:off x="1258888" y="517525"/>
            <a:ext cx="2952750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u="none" dirty="0">
                <a:solidFill>
                  <a:srgbClr val="990000"/>
                </a:solidFill>
                <a:latin typeface="Arial" panose="020B0604020202020204" pitchFamily="34" charset="0"/>
                <a:ea typeface="隶书" pitchFamily="49" charset="-122"/>
              </a:rPr>
              <a:t>品读悟情</a:t>
            </a:r>
            <a:endParaRPr lang="zh-CN" altLang="en-US" sz="5400" b="1" u="none" dirty="0">
              <a:solidFill>
                <a:srgbClr val="9900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32773" name="Text Box 10"/>
          <p:cNvSpPr txBox="1"/>
          <p:nvPr/>
        </p:nvSpPr>
        <p:spPr>
          <a:xfrm>
            <a:off x="468313" y="1657350"/>
            <a:ext cx="8353425" cy="3048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 u="none" dirty="0">
                <a:latin typeface="楷体_GB2312" pitchFamily="49" charset="-122"/>
                <a:ea typeface="楷体_GB2312" pitchFamily="49" charset="-122"/>
              </a:rPr>
              <a:t> 3 .</a:t>
            </a:r>
            <a:r>
              <a:rPr lang="zh-CN" altLang="en-US" sz="4800" b="1" u="none" dirty="0">
                <a:latin typeface="楷体_GB2312" pitchFamily="49" charset="-122"/>
                <a:ea typeface="楷体_GB2312" pitchFamily="49" charset="-122"/>
              </a:rPr>
              <a:t>找出</a:t>
            </a:r>
            <a:r>
              <a:rPr lang="zh-CN" altLang="en-US" sz="4800" b="1" u="none" dirty="0">
                <a:latin typeface="Arial" panose="020B0604020202020204" pitchFamily="34" charset="0"/>
              </a:rPr>
              <a:t>文中</a:t>
            </a:r>
            <a:r>
              <a:rPr lang="zh-CN" altLang="en-US" sz="4800" b="1" u="none" dirty="0">
                <a:latin typeface="楷体_GB2312" pitchFamily="49" charset="-122"/>
                <a:ea typeface="楷体_GB2312" pitchFamily="49" charset="-122"/>
              </a:rPr>
              <a:t>描写</a:t>
            </a:r>
            <a:r>
              <a:rPr lang="zh-CN" altLang="en-US" sz="4800" b="1" u="none" dirty="0"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4800" b="1" u="none" dirty="0">
                <a:latin typeface="楷体_GB2312" pitchFamily="49" charset="-122"/>
                <a:ea typeface="楷体_GB2312" pitchFamily="49" charset="-122"/>
              </a:rPr>
              <a:t>囚绿</a:t>
            </a:r>
            <a:r>
              <a:rPr lang="zh-CN" altLang="en-US" sz="4800" b="1" u="none" dirty="0"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4800" b="1" u="none" dirty="0">
                <a:latin typeface="楷体_GB2312" pitchFamily="49" charset="-122"/>
                <a:ea typeface="楷体_GB2312" pitchFamily="49" charset="-122"/>
              </a:rPr>
              <a:t>后</a:t>
            </a:r>
            <a:r>
              <a:rPr lang="zh-CN" altLang="en-US" sz="4800" b="1" u="none" dirty="0">
                <a:latin typeface="Arial" panose="020B0604020202020204" pitchFamily="34" charset="0"/>
                <a:ea typeface="楷体_GB2312" pitchFamily="49" charset="-122"/>
              </a:rPr>
              <a:t>“</a:t>
            </a:r>
            <a:r>
              <a:rPr lang="zh-CN" altLang="en-US" sz="4800" b="1" u="none" dirty="0">
                <a:latin typeface="楷体_GB2312" pitchFamily="49" charset="-122"/>
                <a:ea typeface="楷体_GB2312" pitchFamily="49" charset="-122"/>
              </a:rPr>
              <a:t>绿</a:t>
            </a:r>
            <a:r>
              <a:rPr lang="zh-CN" altLang="en-US" sz="4800" b="1" u="none" dirty="0">
                <a:latin typeface="Arial" panose="020B0604020202020204" pitchFamily="34" charset="0"/>
                <a:ea typeface="楷体_GB2312" pitchFamily="49" charset="-122"/>
              </a:rPr>
              <a:t>”</a:t>
            </a:r>
            <a:r>
              <a:rPr lang="zh-CN" altLang="en-US" sz="4800" b="1" u="none" dirty="0">
                <a:latin typeface="楷体_GB2312" pitchFamily="49" charset="-122"/>
                <a:ea typeface="楷体_GB2312" pitchFamily="49" charset="-122"/>
              </a:rPr>
              <a:t>的形象的语句。从中你感受到作者笔下的绿有怎样的特点呢</a:t>
            </a:r>
            <a:r>
              <a:rPr lang="zh-CN" altLang="en-US" sz="4800" b="1" u="none" dirty="0">
                <a:latin typeface="Arial" panose="020B0604020202020204" pitchFamily="34" charset="0"/>
              </a:rPr>
              <a:t>？</a:t>
            </a:r>
            <a:endParaRPr lang="zh-CN" altLang="en-US" b="1" u="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Picture 2" descr="eb6201008b4891f2267fb5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246438" cy="3338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4627" name="Rectangle 3"/>
          <p:cNvSpPr>
            <a:spLocks noGrp="1"/>
          </p:cNvSpPr>
          <p:nvPr>
            <p:ph idx="1"/>
          </p:nvPr>
        </p:nvSpPr>
        <p:spPr>
          <a:xfrm>
            <a:off x="3132138" y="1417638"/>
            <a:ext cx="1908175" cy="2671762"/>
          </a:xfrm>
          <a:ln/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sz="3600" b="1" dirty="0">
                <a:solidFill>
                  <a:srgbClr val="008000"/>
                </a:solidFill>
                <a:ea typeface="黑体" panose="02010609060101010101" pitchFamily="2" charset="-122"/>
              </a:rPr>
              <a:t>蓬勃</a:t>
            </a:r>
            <a:endParaRPr lang="zh-CN" altLang="en-US" sz="3600" b="1" dirty="0">
              <a:solidFill>
                <a:srgbClr val="008000"/>
              </a:solidFill>
              <a:ea typeface="黑体" panose="02010609060101010101" pitchFamily="2" charset="-122"/>
            </a:endParaRPr>
          </a:p>
          <a:p>
            <a:pPr eaLnBrk="1" hangingPunct="1"/>
            <a:endParaRPr lang="zh-CN" altLang="en-US" sz="3600" b="1" dirty="0">
              <a:solidFill>
                <a:srgbClr val="008000"/>
              </a:solidFill>
              <a:ea typeface="黑体" panose="02010609060101010101" pitchFamily="2" charset="-122"/>
            </a:endParaRPr>
          </a:p>
          <a:p>
            <a:pPr eaLnBrk="1" hangingPunct="1"/>
            <a:r>
              <a:rPr lang="zh-CN" altLang="en-US" sz="3600" b="1" dirty="0">
                <a:solidFill>
                  <a:srgbClr val="008000"/>
                </a:solidFill>
                <a:ea typeface="黑体" panose="02010609060101010101" pitchFamily="2" charset="-122"/>
              </a:rPr>
              <a:t>向阳</a:t>
            </a:r>
            <a:endParaRPr lang="zh-CN" altLang="en-US" sz="3600" b="1" dirty="0">
              <a:solidFill>
                <a:srgbClr val="008000"/>
              </a:solidFill>
              <a:ea typeface="黑体" panose="02010609060101010101" pitchFamily="2" charset="-122"/>
            </a:endParaRPr>
          </a:p>
          <a:p>
            <a:pPr eaLnBrk="1" hangingPunct="1"/>
            <a:endParaRPr lang="zh-CN" altLang="en-US" sz="3600" b="1" dirty="0">
              <a:solidFill>
                <a:srgbClr val="008000"/>
              </a:solidFill>
              <a:ea typeface="黑体" panose="02010609060101010101" pitchFamily="2" charset="-122"/>
            </a:endParaRPr>
          </a:p>
          <a:p>
            <a:pPr eaLnBrk="1" hangingPunct="1"/>
            <a:r>
              <a:rPr lang="zh-CN" altLang="en-US" sz="3600" b="1" dirty="0">
                <a:solidFill>
                  <a:srgbClr val="008000"/>
                </a:solidFill>
                <a:ea typeface="黑体" panose="02010609060101010101" pitchFamily="2" charset="-122"/>
              </a:rPr>
              <a:t>固执</a:t>
            </a:r>
            <a:endParaRPr lang="zh-CN" altLang="en-US" sz="3600" b="1" dirty="0">
              <a:solidFill>
                <a:srgbClr val="008000"/>
              </a:solidFill>
              <a:ea typeface="黑体" panose="02010609060101010101" pitchFamily="2" charset="-122"/>
            </a:endParaRPr>
          </a:p>
        </p:txBody>
      </p:sp>
      <p:sp>
        <p:nvSpPr>
          <p:cNvPr id="154628" name="Text Box 4"/>
          <p:cNvSpPr txBox="1"/>
          <p:nvPr/>
        </p:nvSpPr>
        <p:spPr>
          <a:xfrm>
            <a:off x="4932363" y="1417638"/>
            <a:ext cx="342900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u="none" dirty="0">
                <a:solidFill>
                  <a:srgbClr val="008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生命、希望</a:t>
            </a:r>
            <a:endParaRPr lang="zh-CN" altLang="en-US" sz="3600" b="1" u="none" dirty="0">
              <a:solidFill>
                <a:srgbClr val="008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54629" name="Text Box 5"/>
          <p:cNvSpPr txBox="1"/>
          <p:nvPr/>
        </p:nvSpPr>
        <p:spPr>
          <a:xfrm>
            <a:off x="4859338" y="2713038"/>
            <a:ext cx="3671887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u="none" dirty="0">
                <a:solidFill>
                  <a:srgbClr val="008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追求光明、自由</a:t>
            </a:r>
            <a:endParaRPr lang="zh-CN" altLang="en-US" sz="3600" b="1" u="none" dirty="0">
              <a:solidFill>
                <a:srgbClr val="008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54630" name="Text Box 6"/>
          <p:cNvSpPr txBox="1"/>
          <p:nvPr/>
        </p:nvSpPr>
        <p:spPr>
          <a:xfrm>
            <a:off x="4932363" y="4081463"/>
            <a:ext cx="464820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u="none" dirty="0">
                <a:solidFill>
                  <a:srgbClr val="008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不屈的抗争精神</a:t>
            </a:r>
            <a:endParaRPr lang="zh-CN" altLang="en-US" sz="3600" b="1" u="none" dirty="0">
              <a:solidFill>
                <a:srgbClr val="008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54631" name="Text Box 7"/>
          <p:cNvSpPr txBox="1"/>
          <p:nvPr/>
        </p:nvSpPr>
        <p:spPr>
          <a:xfrm>
            <a:off x="4211638" y="576263"/>
            <a:ext cx="208756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008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常春藤</a:t>
            </a:r>
            <a:endParaRPr lang="zh-CN" altLang="en-US" sz="4000" b="1" u="none" dirty="0">
              <a:solidFill>
                <a:srgbClr val="008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grpSp>
        <p:nvGrpSpPr>
          <p:cNvPr id="33799" name="Group 3"/>
          <p:cNvGrpSpPr>
            <a:grpSpLocks noChangeAspect="1"/>
          </p:cNvGrpSpPr>
          <p:nvPr/>
        </p:nvGrpSpPr>
        <p:grpSpPr>
          <a:xfrm>
            <a:off x="0" y="0"/>
            <a:ext cx="9158288" cy="5738813"/>
            <a:chOff x="0" y="0"/>
            <a:chExt cx="5769" cy="4338"/>
          </a:xfrm>
        </p:grpSpPr>
        <p:pic>
          <p:nvPicPr>
            <p:cNvPr id="33800" name="Picture 4" descr="萬用卡0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5760" cy="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3801" name="Picture 5" descr="萬用卡0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" y="4009"/>
              <a:ext cx="5760" cy="32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4" name="椭圆形标注 13"/>
          <p:cNvSpPr/>
          <p:nvPr/>
        </p:nvSpPr>
        <p:spPr>
          <a:xfrm>
            <a:off x="7164388" y="554038"/>
            <a:ext cx="1800225" cy="1008062"/>
          </a:xfrm>
          <a:prstGeom prst="wedgeEllipseCallout">
            <a:avLst>
              <a:gd name="adj1" fmla="val -34060"/>
              <a:gd name="adj2" fmla="val 89898"/>
            </a:avLst>
          </a:prstGeom>
          <a:solidFill>
            <a:srgbClr val="008000"/>
          </a:solidFill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3600" b="1" u="none" dirty="0">
                <a:solidFill>
                  <a:srgbClr val="FFFF00"/>
                </a:solidFill>
                <a:latin typeface="华文琥珀" pitchFamily="2" charset="-122"/>
                <a:ea typeface="华文琥珀" pitchFamily="2" charset="-122"/>
              </a:rPr>
              <a:t>象征</a:t>
            </a:r>
            <a:endParaRPr lang="zh-CN" altLang="en-US" sz="3600" b="1" u="none" dirty="0">
              <a:solidFill>
                <a:srgbClr val="FFFF00"/>
              </a:solidFill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5" name="椭圆形标注 14"/>
          <p:cNvSpPr/>
          <p:nvPr/>
        </p:nvSpPr>
        <p:spPr>
          <a:xfrm>
            <a:off x="107950" y="3578225"/>
            <a:ext cx="3240088" cy="900113"/>
          </a:xfrm>
          <a:prstGeom prst="wedgeEllipseCallout">
            <a:avLst>
              <a:gd name="adj1" fmla="val 49125"/>
              <a:gd name="adj2" fmla="val -59116"/>
            </a:avLst>
          </a:prstGeom>
          <a:solidFill>
            <a:srgbClr val="008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3200" b="1" u="none" dirty="0">
                <a:solidFill>
                  <a:srgbClr val="FFFF00"/>
                </a:solidFill>
                <a:latin typeface="隶书" pitchFamily="49" charset="-122"/>
                <a:ea typeface="隶书" pitchFamily="49" charset="-122"/>
              </a:rPr>
              <a:t>爱绿的原因</a:t>
            </a:r>
            <a:endParaRPr lang="zh-CN" altLang="en-US" sz="3200" b="1" u="none" dirty="0">
              <a:solidFill>
                <a:srgbClr val="FFFF00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63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63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462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charRg st="4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4627">
                                            <p:txEl>
                                              <p:charRg st="4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charRg st="8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4627">
                                            <p:txEl>
                                              <p:charRg st="8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4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7" grpId="0" build="p"/>
      <p:bldP spid="154628" grpId="0"/>
      <p:bldP spid="154629" grpId="0"/>
      <p:bldP spid="154630" grpId="0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4817" name="Group 3"/>
          <p:cNvGrpSpPr>
            <a:grpSpLocks noChangeAspect="1"/>
          </p:cNvGrpSpPr>
          <p:nvPr/>
        </p:nvGrpSpPr>
        <p:grpSpPr>
          <a:xfrm>
            <a:off x="-14287" y="0"/>
            <a:ext cx="9158287" cy="5738813"/>
            <a:chOff x="0" y="0"/>
            <a:chExt cx="5769" cy="4338"/>
          </a:xfrm>
        </p:grpSpPr>
        <p:pic>
          <p:nvPicPr>
            <p:cNvPr id="34818" name="Picture 4" descr="萬用卡0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5760" cy="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4819" name="Picture 5" descr="萬用卡0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" y="4009"/>
              <a:ext cx="5760" cy="32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4820" name="Text Box 9"/>
          <p:cNvSpPr txBox="1"/>
          <p:nvPr/>
        </p:nvSpPr>
        <p:spPr>
          <a:xfrm>
            <a:off x="1258888" y="517525"/>
            <a:ext cx="2952750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u="none" dirty="0">
                <a:solidFill>
                  <a:srgbClr val="990000"/>
                </a:solidFill>
                <a:latin typeface="Arial" panose="020B0604020202020204" pitchFamily="34" charset="0"/>
                <a:ea typeface="隶书" pitchFamily="49" charset="-122"/>
              </a:rPr>
              <a:t>品读悟情</a:t>
            </a:r>
            <a:endParaRPr lang="zh-CN" altLang="en-US" sz="5400" b="1" u="none" dirty="0">
              <a:solidFill>
                <a:srgbClr val="9900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34821" name="Text Box 10"/>
          <p:cNvSpPr txBox="1"/>
          <p:nvPr/>
        </p:nvSpPr>
        <p:spPr>
          <a:xfrm>
            <a:off x="468313" y="1417638"/>
            <a:ext cx="8353425" cy="1938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 u="none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3600" b="1" u="none" dirty="0">
                <a:latin typeface="楷体_GB2312" pitchFamily="49" charset="-122"/>
                <a:ea typeface="楷体_GB2312" pitchFamily="49" charset="-122"/>
              </a:rPr>
              <a:t>4.</a:t>
            </a:r>
            <a:r>
              <a:rPr lang="zh-CN" altLang="en-US" sz="3600" b="1" u="none" dirty="0">
                <a:latin typeface="楷体_GB2312" pitchFamily="49" charset="-122"/>
                <a:ea typeface="楷体_GB2312" pitchFamily="49" charset="-122"/>
              </a:rPr>
              <a:t>作者为什么最后让绿囚恢复了自由，并“向它致诚意的祝福，愿它繁茂苍绿”？</a:t>
            </a:r>
            <a:endParaRPr lang="en-US" altLang="zh-CN" sz="3600" b="1" u="none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11188" y="3362325"/>
            <a:ext cx="7777162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u="none" dirty="0">
                <a:solidFill>
                  <a:srgbClr val="008000"/>
                </a:solidFill>
                <a:latin typeface="Arial" panose="020B0604020202020204" pitchFamily="34" charset="0"/>
                <a:ea typeface="楷体_GB2312" pitchFamily="49" charset="-122"/>
              </a:rPr>
              <a:t>作者要走了；太爱绿了；被它的不屈服感动了。</a:t>
            </a:r>
            <a:endParaRPr lang="zh-CN" altLang="en-US" b="1" u="none" dirty="0">
              <a:solidFill>
                <a:srgbClr val="008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Rectangle 2"/>
          <p:cNvSpPr/>
          <p:nvPr/>
        </p:nvSpPr>
        <p:spPr>
          <a:xfrm>
            <a:off x="0" y="0"/>
            <a:ext cx="6084888" cy="5715000"/>
          </a:xfrm>
          <a:prstGeom prst="rect">
            <a:avLst/>
          </a:prstGeom>
          <a:solidFill>
            <a:srgbClr val="000000">
              <a:alpha val="90979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35842" name="Picture 3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3" name="Rectangle 4"/>
          <p:cNvSpPr/>
          <p:nvPr/>
        </p:nvSpPr>
        <p:spPr>
          <a:xfrm>
            <a:off x="0" y="4821238"/>
            <a:ext cx="184150" cy="369887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1077" name="Text Box 5"/>
          <p:cNvSpPr txBox="1"/>
          <p:nvPr/>
        </p:nvSpPr>
        <p:spPr>
          <a:xfrm>
            <a:off x="0" y="3649663"/>
            <a:ext cx="9144000" cy="1754187"/>
          </a:xfrm>
          <a:prstGeom prst="rect">
            <a:avLst/>
          </a:prstGeom>
          <a:solidFill>
            <a:srgbClr val="008000"/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u="none" dirty="0">
                <a:solidFill>
                  <a:srgbClr val="FFFF66"/>
                </a:solidFill>
                <a:latin typeface="Arial" panose="020B0604020202020204" pitchFamily="34" charset="0"/>
                <a:ea typeface="华文新魏" pitchFamily="2" charset="-122"/>
              </a:rPr>
              <a:t>    </a:t>
            </a:r>
            <a:r>
              <a:rPr lang="zh-CN" altLang="en-US" sz="3600" u="none" dirty="0">
                <a:solidFill>
                  <a:schemeClr val="bg1"/>
                </a:solidFill>
                <a:latin typeface="Arial" panose="020B0604020202020204" pitchFamily="34" charset="0"/>
                <a:ea typeface="华文新魏" pitchFamily="2" charset="-122"/>
              </a:rPr>
              <a:t>卢沟桥事件发生了，担心我的朋友催我南归。我不得不变更我的计划，在七月中旬，不能再留连于烽火四逼的旧都</a:t>
            </a:r>
            <a:r>
              <a:rPr lang="en-US" altLang="zh-CN" sz="3600" u="none" dirty="0">
                <a:solidFill>
                  <a:schemeClr val="bg1"/>
                </a:solidFill>
                <a:latin typeface="Arial" panose="020B0604020202020204" pitchFamily="34" charset="0"/>
                <a:ea typeface="华文新魏" pitchFamily="2" charset="-122"/>
              </a:rPr>
              <a:t>……</a:t>
            </a:r>
            <a:endParaRPr lang="en-US" altLang="zh-CN" sz="3600" u="none" dirty="0">
              <a:solidFill>
                <a:schemeClr val="bg1"/>
              </a:solidFill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131078" name="Text Box 6"/>
          <p:cNvSpPr txBox="1">
            <a:spLocks noChangeArrowheads="1"/>
          </p:cNvSpPr>
          <p:nvPr/>
        </p:nvSpPr>
        <p:spPr bwMode="auto">
          <a:xfrm>
            <a:off x="323850" y="338138"/>
            <a:ext cx="2735263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u="none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背景链接</a:t>
            </a:r>
            <a:endParaRPr kumimoji="0" lang="zh-CN" altLang="en-US" sz="3200" b="1" u="none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Rectangle 2"/>
          <p:cNvSpPr/>
          <p:nvPr/>
        </p:nvSpPr>
        <p:spPr>
          <a:xfrm>
            <a:off x="827088" y="1057275"/>
            <a:ext cx="3333750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u="none" dirty="0">
                <a:solidFill>
                  <a:schemeClr val="accent2"/>
                </a:solidFill>
                <a:latin typeface="Arial" panose="020B0604020202020204" pitchFamily="34" charset="0"/>
              </a:rPr>
              <a:t>1937</a:t>
            </a:r>
            <a:r>
              <a:rPr lang="zh-CN" altLang="en-US" sz="2400" u="none" dirty="0">
                <a:solidFill>
                  <a:schemeClr val="accent2"/>
                </a:solidFill>
                <a:latin typeface="Arial" panose="020B0604020202020204" pitchFamily="34" charset="0"/>
              </a:rPr>
              <a:t>年“卢沟桥事变”</a:t>
            </a:r>
            <a:endParaRPr lang="zh-CN" altLang="en-US" sz="2400" u="none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6866" name="Text Box 6"/>
          <p:cNvSpPr txBox="1"/>
          <p:nvPr/>
        </p:nvSpPr>
        <p:spPr>
          <a:xfrm>
            <a:off x="1816100" y="654050"/>
            <a:ext cx="272732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u="none" dirty="0">
                <a:solidFill>
                  <a:schemeClr val="hlink"/>
                </a:solidFill>
                <a:latin typeface="Arial" panose="020B0604020202020204" pitchFamily="34" charset="0"/>
              </a:rPr>
              <a:t>1937</a:t>
            </a:r>
            <a:r>
              <a:rPr lang="zh-CN" altLang="en-US" sz="2400" b="1" u="none" dirty="0">
                <a:solidFill>
                  <a:schemeClr val="hlink"/>
                </a:solidFill>
                <a:latin typeface="Arial" panose="020B0604020202020204" pitchFamily="34" charset="0"/>
              </a:rPr>
              <a:t>年卢沟桥事变</a:t>
            </a:r>
            <a:endParaRPr lang="zh-CN" altLang="en-US" sz="2400" b="1" u="none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36867" name="Text Box 8"/>
          <p:cNvSpPr txBox="1"/>
          <p:nvPr/>
        </p:nvSpPr>
        <p:spPr>
          <a:xfrm>
            <a:off x="2771775" y="338138"/>
            <a:ext cx="2659063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u="none" dirty="0">
                <a:solidFill>
                  <a:schemeClr val="hlink"/>
                </a:solidFill>
                <a:latin typeface="Arial" panose="020B0604020202020204" pitchFamily="34" charset="0"/>
              </a:rPr>
              <a:t>日军残害中国人民</a:t>
            </a:r>
            <a:endParaRPr lang="zh-CN" altLang="en-US" sz="2400" b="1" u="none" dirty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36868" name="Picture 9" descr="卢沟桥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9" name="Text Box 10"/>
          <p:cNvSpPr txBox="1"/>
          <p:nvPr/>
        </p:nvSpPr>
        <p:spPr>
          <a:xfrm>
            <a:off x="827088" y="234950"/>
            <a:ext cx="3890962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u="none" dirty="0">
                <a:solidFill>
                  <a:srgbClr val="FF0000"/>
                </a:solidFill>
                <a:latin typeface="Arial" panose="020B0604020202020204" pitchFamily="34" charset="0"/>
              </a:rPr>
              <a:t>中国人民奋起抵抗</a:t>
            </a:r>
            <a:endParaRPr lang="zh-CN" altLang="en-US" sz="3600" b="1" u="none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6870" name="Text Box 12"/>
          <p:cNvSpPr txBox="1"/>
          <p:nvPr/>
        </p:nvSpPr>
        <p:spPr>
          <a:xfrm>
            <a:off x="5292725" y="217488"/>
            <a:ext cx="3395663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u="none" dirty="0">
                <a:solidFill>
                  <a:srgbClr val="FF0000"/>
                </a:solidFill>
                <a:latin typeface="Arial" panose="020B0604020202020204" pitchFamily="34" charset="0"/>
              </a:rPr>
              <a:t>绿一样的中国人</a:t>
            </a:r>
            <a:endParaRPr lang="zh-CN" altLang="en-US" sz="3600" b="1" u="none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6871" name="Text Box 13"/>
          <p:cNvSpPr txBox="1"/>
          <p:nvPr/>
        </p:nvSpPr>
        <p:spPr>
          <a:xfrm>
            <a:off x="5003800" y="817563"/>
            <a:ext cx="414020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u="none" dirty="0">
                <a:solidFill>
                  <a:srgbClr val="FF0000"/>
                </a:solidFill>
                <a:latin typeface="Arial" panose="020B0604020202020204" pitchFamily="34" charset="0"/>
              </a:rPr>
              <a:t>绿一样的民族气节</a:t>
            </a:r>
            <a:endParaRPr lang="zh-CN" altLang="en-US" sz="3600" b="1" u="none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7889" name="Group 3"/>
          <p:cNvGrpSpPr>
            <a:grpSpLocks noChangeAspect="1"/>
          </p:cNvGrpSpPr>
          <p:nvPr/>
        </p:nvGrpSpPr>
        <p:grpSpPr>
          <a:xfrm>
            <a:off x="-14287" y="0"/>
            <a:ext cx="9158287" cy="5738813"/>
            <a:chOff x="0" y="0"/>
            <a:chExt cx="5769" cy="4338"/>
          </a:xfrm>
        </p:grpSpPr>
        <p:pic>
          <p:nvPicPr>
            <p:cNvPr id="37890" name="Picture 4" descr="萬用卡0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5760" cy="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7891" name="Picture 5" descr="萬用卡0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" y="4009"/>
              <a:ext cx="5760" cy="32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7892" name="Text Box 8"/>
          <p:cNvSpPr txBox="1"/>
          <p:nvPr/>
        </p:nvSpPr>
        <p:spPr>
          <a:xfrm>
            <a:off x="755650" y="1128713"/>
            <a:ext cx="863600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400" b="1" u="none" dirty="0">
                <a:latin typeface="Arial" panose="020B0604020202020204" pitchFamily="34" charset="0"/>
              </a:rPr>
              <a:t>绿</a:t>
            </a:r>
            <a:endParaRPr lang="zh-CN" altLang="en-US" sz="4400" b="1" u="none" dirty="0">
              <a:latin typeface="Arial" panose="020B0604020202020204" pitchFamily="34" charset="0"/>
            </a:endParaRPr>
          </a:p>
        </p:txBody>
      </p:sp>
      <p:sp>
        <p:nvSpPr>
          <p:cNvPr id="122889" name="Text Box 9"/>
          <p:cNvSpPr txBox="1"/>
          <p:nvPr/>
        </p:nvSpPr>
        <p:spPr>
          <a:xfrm>
            <a:off x="2339975" y="554038"/>
            <a:ext cx="5256213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u="none" dirty="0">
                <a:latin typeface="Arial" panose="020B0604020202020204" pitchFamily="34" charset="0"/>
              </a:rPr>
              <a:t>象征向往光明、自由、坚强不屈的广大中国人</a:t>
            </a:r>
            <a:endParaRPr lang="zh-CN" altLang="en-US" sz="3600" b="1" u="none" dirty="0">
              <a:latin typeface="Arial" panose="020B0604020202020204" pitchFamily="34" charset="0"/>
            </a:endParaRPr>
          </a:p>
        </p:txBody>
      </p:sp>
      <p:sp>
        <p:nvSpPr>
          <p:cNvPr id="122890" name="Text Box 10"/>
          <p:cNvSpPr txBox="1"/>
          <p:nvPr/>
        </p:nvSpPr>
        <p:spPr>
          <a:xfrm>
            <a:off x="2339975" y="1920875"/>
            <a:ext cx="5400675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u="none" dirty="0">
                <a:latin typeface="Arial" panose="020B0604020202020204" pitchFamily="34" charset="0"/>
              </a:rPr>
              <a:t>象征忠贞不屈的民族气节</a:t>
            </a:r>
            <a:endParaRPr lang="zh-CN" altLang="en-US" sz="3600" b="1" u="none" dirty="0">
              <a:latin typeface="Arial" panose="020B0604020202020204" pitchFamily="34" charset="0"/>
            </a:endParaRPr>
          </a:p>
        </p:txBody>
      </p:sp>
      <p:sp>
        <p:nvSpPr>
          <p:cNvPr id="122891" name="AutoShape 11"/>
          <p:cNvSpPr/>
          <p:nvPr/>
        </p:nvSpPr>
        <p:spPr>
          <a:xfrm>
            <a:off x="1692275" y="625475"/>
            <a:ext cx="431800" cy="2041525"/>
          </a:xfrm>
          <a:prstGeom prst="leftBrace">
            <a:avLst>
              <a:gd name="adj1" fmla="val 20268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7896" name="Text Box 12"/>
          <p:cNvSpPr txBox="1"/>
          <p:nvPr/>
        </p:nvSpPr>
        <p:spPr>
          <a:xfrm>
            <a:off x="611188" y="3697288"/>
            <a:ext cx="184150" cy="3698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893" name="Text Box 13"/>
          <p:cNvSpPr txBox="1"/>
          <p:nvPr/>
        </p:nvSpPr>
        <p:spPr>
          <a:xfrm>
            <a:off x="395288" y="2786063"/>
            <a:ext cx="8569325" cy="2554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u="none" dirty="0">
                <a:latin typeface="Arial" panose="020B0604020202020204" pitchFamily="34" charset="0"/>
              </a:rPr>
              <a:t>小结：</a:t>
            </a:r>
            <a:r>
              <a:rPr lang="zh-CN" altLang="en-US" sz="4000" u="none" dirty="0">
                <a:solidFill>
                  <a:srgbClr val="008000"/>
                </a:solidFill>
                <a:latin typeface="Arial" panose="020B0604020202020204" pitchFamily="34" charset="0"/>
                <a:ea typeface="华文新魏" pitchFamily="2" charset="-122"/>
              </a:rPr>
              <a:t>作者通过对窗前的一株不屈于黑暗而永向光明的常春藤的描写，颂扬了忠贞不屈的民族气节，抒发了自己对光明与自由的向往之情。</a:t>
            </a:r>
            <a:endParaRPr lang="zh-CN" altLang="en-US" sz="3600" b="1" u="none" dirty="0">
              <a:solidFill>
                <a:srgbClr val="008000"/>
              </a:solidFill>
              <a:latin typeface="Arial" panose="020B0604020202020204" pitchFamily="34" charset="0"/>
            </a:endParaRPr>
          </a:p>
        </p:txBody>
      </p:sp>
      <p:sp>
        <p:nvSpPr>
          <p:cNvPr id="122894" name="Text Box 14"/>
          <p:cNvSpPr txBox="1"/>
          <p:nvPr/>
        </p:nvSpPr>
        <p:spPr>
          <a:xfrm>
            <a:off x="7956550" y="554038"/>
            <a:ext cx="800100" cy="2398712"/>
          </a:xfrm>
          <a:prstGeom prst="rect">
            <a:avLst/>
          </a:prstGeom>
          <a:noFill/>
          <a:ln w="9525">
            <a:noFill/>
          </a:ln>
        </p:spPr>
        <p:txBody>
          <a:bodyPr vert="eaVert" anchor="t">
            <a:spAutoFit/>
          </a:bodyPr>
          <a:p>
            <a:r>
              <a:rPr lang="zh-CN" altLang="en-US" sz="4000" b="1" u="none" dirty="0">
                <a:solidFill>
                  <a:srgbClr val="FF0066"/>
                </a:solidFill>
                <a:latin typeface="Arial" panose="020B0604020202020204" pitchFamily="34" charset="0"/>
              </a:rPr>
              <a:t>托物言志</a:t>
            </a:r>
            <a:endParaRPr lang="zh-CN" altLang="en-US" sz="4000" b="1" u="none" dirty="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122895" name="Text Box 15"/>
          <p:cNvSpPr txBox="1"/>
          <p:nvPr/>
        </p:nvSpPr>
        <p:spPr>
          <a:xfrm>
            <a:off x="323850" y="1704975"/>
            <a:ext cx="1871663" cy="9540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u="none" dirty="0">
                <a:solidFill>
                  <a:srgbClr val="FF3300"/>
                </a:solidFill>
                <a:latin typeface="Arial" panose="020B0604020202020204" pitchFamily="34" charset="0"/>
              </a:rPr>
              <a:t>永不屈服于黑暗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2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9" grpId="0"/>
      <p:bldP spid="122890" grpId="0"/>
      <p:bldP spid="122891" grpId="0" animBg="1"/>
      <p:bldP spid="122893" grpId="0"/>
      <p:bldP spid="122894" grpId="0"/>
      <p:bldP spid="12289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8913" name="Group 3"/>
          <p:cNvGrpSpPr>
            <a:grpSpLocks noChangeAspect="1"/>
          </p:cNvGrpSpPr>
          <p:nvPr/>
        </p:nvGrpSpPr>
        <p:grpSpPr>
          <a:xfrm>
            <a:off x="-14287" y="0"/>
            <a:ext cx="9158287" cy="5738813"/>
            <a:chOff x="0" y="0"/>
            <a:chExt cx="5769" cy="4338"/>
          </a:xfrm>
        </p:grpSpPr>
        <p:pic>
          <p:nvPicPr>
            <p:cNvPr id="38914" name="Picture 4" descr="萬用卡0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5760" cy="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8915" name="Picture 5" descr="萬用卡0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" y="4009"/>
              <a:ext cx="5760" cy="32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" name="矩形 5"/>
          <p:cNvSpPr/>
          <p:nvPr/>
        </p:nvSpPr>
        <p:spPr>
          <a:xfrm>
            <a:off x="971550" y="1417638"/>
            <a:ext cx="7345363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常春藤的“永不屈服于黑暗、顽强抗争的精神” 给你什么深刻的人生启示？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9937" name="Picture 4" descr="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323850" y="336550"/>
            <a:ext cx="8604250" cy="15700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4800" u="none" kern="1200" cap="none" spc="0" normalizeH="0" baseline="0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浩瀚的大海正是因为有了礁石，才激起了美丽的浪花。</a:t>
            </a:r>
            <a:endParaRPr kumimoji="1" lang="zh-CN" altLang="en-US" sz="4800" u="none" kern="1200" cap="none" spc="0" normalizeH="0" baseline="0" noProof="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61" name="Picture 4" descr="7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2" name="Text Box 5"/>
          <p:cNvSpPr txBox="1"/>
          <p:nvPr/>
        </p:nvSpPr>
        <p:spPr>
          <a:xfrm>
            <a:off x="323850" y="481013"/>
            <a:ext cx="8820150" cy="769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u="none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生活的磨难，是人生的一笔财富！</a:t>
            </a:r>
            <a:endParaRPr lang="zh-CN" altLang="en-US" sz="4400" b="1" u="none" dirty="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1985" name="Picture 4" descr="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24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3492500" y="817563"/>
            <a:ext cx="5400675" cy="22463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u="none" kern="1200" cap="none" spc="0" normalizeH="0" baseline="0" noProof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在苦难面前抬起你自信的头颅！永不言败！</a:t>
            </a:r>
            <a:endParaRPr kumimoji="0" lang="zh-CN" altLang="en-US" sz="4000" b="1" u="none" kern="1200" cap="none" spc="0" normalizeH="0" baseline="0" noProof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0" lang="en-US" altLang="zh-CN" sz="4000" kern="1200" cap="none" spc="0" normalizeH="0" baseline="0" noProof="0"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Picture 2" descr="20080608005730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6195" name="Picture 3" descr="很干净"/>
          <p:cNvPicPr>
            <a:picLocks noChangeAspect="1"/>
          </p:cNvPicPr>
          <p:nvPr/>
        </p:nvPicPr>
        <p:blipFill>
          <a:blip r:embed="rId2"/>
          <a:srcRect t="4926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Text Box 4"/>
          <p:cNvSpPr txBox="1"/>
          <p:nvPr/>
        </p:nvSpPr>
        <p:spPr>
          <a:xfrm>
            <a:off x="1095375" y="206375"/>
            <a:ext cx="6789738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u="none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你是否感到惬意</a:t>
            </a:r>
            <a:endParaRPr lang="zh-CN" altLang="en-US" sz="3600" b="1" u="none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13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3009" name="Picture 2" descr="P404008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19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684213" y="517525"/>
            <a:ext cx="7632700" cy="132238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algn="ctr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8000" kern="1200" cap="none" spc="0" normalizeH="0" baseline="0" noProof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华文新魏" pitchFamily="2" charset="-122"/>
                <a:cs typeface="+mn-cs"/>
              </a:rPr>
              <a:t>不应凋零的</a:t>
            </a:r>
            <a:r>
              <a:rPr kumimoji="0" lang="zh-CN" altLang="en-US" sz="8000" kern="1200" cap="none" spc="0" normalizeH="0" baseline="0" noProof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华文新魏" pitchFamily="2" charset="-122"/>
                <a:cs typeface="+mn-cs"/>
              </a:rPr>
              <a:t>绿叶</a:t>
            </a:r>
            <a:endParaRPr kumimoji="0" lang="zh-CN" altLang="en-US" sz="8000" kern="1200" cap="none" spc="0" normalizeH="0" baseline="0" noProof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华文新魏" pitchFamily="2" charset="-122"/>
              <a:cs typeface="+mn-cs"/>
            </a:endParaRPr>
          </a:p>
        </p:txBody>
      </p:sp>
    </p:spTree>
  </p:cSld>
  <p:clrMapOvr>
    <a:masterClrMapping/>
  </p:clrMapOvr>
  <p:transition spd="slow">
    <p:wheel spokes="8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4033" name="Object 2"/>
          <p:cNvGraphicFramePr/>
          <p:nvPr/>
        </p:nvGraphicFramePr>
        <p:xfrm>
          <a:off x="6084888" y="3001963"/>
          <a:ext cx="2613025" cy="2559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762125" imgH="2752725" progId="MSPhotoEd.3">
                  <p:embed/>
                </p:oleObj>
              </mc:Choice>
              <mc:Fallback>
                <p:oleObj name="" r:id="rId1" imgW="1762125" imgH="2752725" progId="MSPhotoEd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084888" y="3001963"/>
                        <a:ext cx="2613025" cy="25590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4034" name="Picture 3" descr="ZWLAOS0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413" y="0"/>
            <a:ext cx="2382837" cy="2700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5" name="Picture 4" descr="老舍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2713038"/>
            <a:ext cx="3457575" cy="2881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79388" y="1128713"/>
            <a:ext cx="1655763" cy="4032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32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现代文学巨匠，文革中不堪迫害纵身跳入冰冷的湖中</a:t>
            </a:r>
            <a:r>
              <a:rPr kumimoji="1" lang="en-US" altLang="zh-CN" sz="32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2" charset="-122"/>
                <a:cs typeface="+mn-cs"/>
              </a:rPr>
              <a:t>……</a:t>
            </a:r>
            <a:endParaRPr kumimoji="1" lang="en-US" altLang="zh-CN" sz="3200" b="1" u="none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157163"/>
            <a:ext cx="1944688" cy="7699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老舍</a:t>
            </a:r>
            <a:endParaRPr kumimoji="1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  <p:pic>
        <p:nvPicPr>
          <p:cNvPr id="44038" name="Picture 7" descr="奶奶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063" y="36513"/>
            <a:ext cx="3011487" cy="2978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sh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5057" name="Picture 2" descr="告别红尘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498975" cy="571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58" name="Picture 3" descr="另一种风情的三毛，温柔，有明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0" y="0"/>
            <a:ext cx="4667250" cy="3968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500563" y="4081463"/>
            <a:ext cx="4643438" cy="1385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2800" b="1" u="none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台湾著名作家，因丈夫遇难无限郁闷，用粉红色的丝袜缠到自己的脖子上</a:t>
            </a:r>
            <a:r>
              <a:rPr kumimoji="0" lang="en-US" altLang="zh-CN" sz="2800" b="1" u="none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2" charset="-122"/>
                <a:cs typeface="+mn-cs"/>
              </a:rPr>
              <a:t>……</a:t>
            </a:r>
            <a:endParaRPr kumimoji="0" lang="en-US" altLang="zh-CN" sz="2800" b="1" u="none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07950" y="4699000"/>
            <a:ext cx="3455988" cy="1016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6000" b="1" u="none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三毛</a:t>
            </a:r>
            <a:endParaRPr kumimoji="0" lang="zh-CN" altLang="en-US" sz="6000" b="1" u="none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>
    <p:plus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1" name="Text Box 2"/>
          <p:cNvSpPr txBox="1"/>
          <p:nvPr/>
        </p:nvSpPr>
        <p:spPr>
          <a:xfrm>
            <a:off x="323850" y="336550"/>
            <a:ext cx="3527425" cy="48021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4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    傅雷，字怒安，现代翻译家、学者。 </a:t>
            </a:r>
            <a:r>
              <a:rPr lang="zh-CN" altLang="en-US" sz="3400" b="1" u="none" dirty="0">
                <a:latin typeface="Arial" panose="020B0604020202020204" pitchFamily="34" charset="0"/>
                <a:ea typeface="黑体" panose="02010609060101010101" pitchFamily="2" charset="-122"/>
              </a:rPr>
              <a:t>“</a:t>
            </a:r>
            <a:r>
              <a:rPr lang="zh-CN" altLang="en-US" sz="34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文革</a:t>
            </a:r>
            <a:r>
              <a:rPr lang="zh-CN" altLang="en-US" sz="3400" b="1" u="none" dirty="0">
                <a:latin typeface="Arial" panose="020B0604020202020204" pitchFamily="34" charset="0"/>
                <a:ea typeface="黑体" panose="02010609060101010101" pitchFamily="2" charset="-122"/>
              </a:rPr>
              <a:t>”</a:t>
            </a:r>
            <a:r>
              <a:rPr lang="zh-CN" altLang="en-US" sz="34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初不堪残酷迫害，</a:t>
            </a:r>
            <a:r>
              <a:rPr lang="en-US" altLang="zh-CN" sz="34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1966</a:t>
            </a:r>
            <a:r>
              <a:rPr lang="zh-CN" altLang="en-US" sz="34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年</a:t>
            </a:r>
            <a:r>
              <a:rPr lang="en-US" altLang="zh-CN" sz="34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9</a:t>
            </a:r>
            <a:r>
              <a:rPr lang="zh-CN" altLang="en-US" sz="34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月</a:t>
            </a:r>
            <a:r>
              <a:rPr lang="en-US" altLang="zh-CN" sz="34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34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日晨和他的夫人朱梅馥在上海寓所双双用绳套住自己的脖子</a:t>
            </a:r>
            <a:r>
              <a:rPr lang="en-US" altLang="zh-CN" sz="3400" b="1" u="none" dirty="0">
                <a:latin typeface="Arial" panose="020B0604020202020204" pitchFamily="34" charset="0"/>
                <a:ea typeface="黑体" panose="02010609060101010101" pitchFamily="2" charset="-122"/>
              </a:rPr>
              <a:t>……</a:t>
            </a:r>
            <a:endParaRPr lang="en-US" altLang="zh-CN" sz="3400" b="1" u="none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6082" name="Picture 3" descr="傅雷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44938" y="60325"/>
            <a:ext cx="5091112" cy="5557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3" name="Text Box 4"/>
          <p:cNvSpPr txBox="1"/>
          <p:nvPr/>
        </p:nvSpPr>
        <p:spPr>
          <a:xfrm>
            <a:off x="4643438" y="4357688"/>
            <a:ext cx="3455987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傅雷</a:t>
            </a:r>
            <a:endParaRPr lang="zh-CN" altLang="en-US" sz="48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newsflash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7105" name="Picture 2" descr="海子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7538" y="36513"/>
            <a:ext cx="4511675" cy="5557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7155" name="Text Box 3"/>
          <p:cNvSpPr txBox="1">
            <a:spLocks noChangeArrowheads="1"/>
          </p:cNvSpPr>
          <p:nvPr/>
        </p:nvSpPr>
        <p:spPr bwMode="auto">
          <a:xfrm>
            <a:off x="395288" y="696913"/>
            <a:ext cx="3816350" cy="4524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800" b="1" u="none" kern="1200" cap="none" spc="0" normalizeH="0" baseline="0" noProof="0" dirty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</a:t>
            </a:r>
            <a:r>
              <a:rPr kumimoji="0" lang="zh-CN" altLang="en-US" sz="4000" b="1" u="none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中国天才青年诗人</a:t>
            </a:r>
            <a:r>
              <a:rPr kumimoji="0" lang="en-US" altLang="zh-CN" sz="4000" b="1" u="none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---</a:t>
            </a:r>
            <a:r>
              <a:rPr kumimoji="0" lang="zh-CN" altLang="en-US" sz="4000" b="1" u="none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海子在诗歌和人生的理想幻灭后</a:t>
            </a:r>
            <a:r>
              <a:rPr kumimoji="0" lang="en-US" altLang="zh-CN" sz="4000" b="1" u="none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,</a:t>
            </a:r>
            <a:r>
              <a:rPr kumimoji="0" lang="zh-CN" altLang="en-US" sz="4000" b="1" u="none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万念俱灰</a:t>
            </a:r>
            <a:r>
              <a:rPr kumimoji="0" lang="en-US" altLang="zh-CN" sz="4000" b="1" u="none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,</a:t>
            </a:r>
            <a:r>
              <a:rPr kumimoji="0" lang="zh-CN" altLang="en-US" sz="4000" b="1" u="none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把头枕在冰凉的铁轨上 </a:t>
            </a:r>
            <a:r>
              <a:rPr kumimoji="0" lang="en-US" altLang="zh-CN" sz="4000" b="1" u="none" kern="1200" cap="none" spc="0" normalizeH="0" baseline="0" noProof="0" dirty="0">
                <a:latin typeface="Arial" panose="020B0604020202020204"/>
                <a:ea typeface="黑体" panose="02010609060101010101" pitchFamily="2" charset="-122"/>
                <a:cs typeface="+mn-cs"/>
              </a:rPr>
              <a:t>……</a:t>
            </a:r>
            <a:endParaRPr kumimoji="0" lang="en-US" altLang="zh-CN" sz="4800" b="1" u="none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>
    <p:zoom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8129" name="Picture 2" descr="顾城一家与朋友合影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2225"/>
            <a:ext cx="9144000" cy="4392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0" name="Text Box 3"/>
          <p:cNvSpPr txBox="1"/>
          <p:nvPr/>
        </p:nvSpPr>
        <p:spPr>
          <a:xfrm>
            <a:off x="107950" y="4357688"/>
            <a:ext cx="8893175" cy="1384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u="none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中国最有影响的朦胧诗人</a:t>
            </a:r>
            <a:r>
              <a:rPr lang="en-US" altLang="zh-CN" sz="2800" b="1" u="none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---</a:t>
            </a:r>
            <a:r>
              <a:rPr lang="zh-CN" altLang="en-US" sz="2800" b="1" u="none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顾城</a:t>
            </a:r>
            <a:r>
              <a:rPr lang="en-US" altLang="zh-CN" sz="2800" b="1" u="none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en-US" altLang="zh-CN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在新西兰的一座小岛上，这个思想偏执的天才与疯子将斧头高高举起，砍向相濡以沫十几年的妻子</a:t>
            </a:r>
            <a:r>
              <a:rPr lang="en-US" altLang="zh-CN" sz="2800" b="1" u="none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……</a:t>
            </a:r>
            <a:endParaRPr lang="en-US" altLang="zh-CN" sz="2800" b="1" u="none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8180" name="Rectangle 4"/>
          <p:cNvSpPr>
            <a:spLocks noChangeArrowheads="1"/>
          </p:cNvSpPr>
          <p:nvPr/>
        </p:nvSpPr>
        <p:spPr bwMode="auto">
          <a:xfrm>
            <a:off x="6948488" y="1236663"/>
            <a:ext cx="3021013" cy="1016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sng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顾城</a:t>
            </a:r>
            <a:endParaRPr kumimoji="0" lang="zh-CN" altLang="en-US" sz="6000" b="1" i="0" u="sng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>
    <p:blinds dir="vert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9153" name="Picture 2" descr="三岛在自杀前不久的图书发布会上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7538" y="0"/>
            <a:ext cx="4592637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323850" y="841375"/>
            <a:ext cx="3887788" cy="39703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u="none" kern="1200" cap="none" spc="0" normalizeH="0" baseline="0" noProof="0" dirty="0"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 </a:t>
            </a:r>
            <a:r>
              <a:rPr kumimoji="0" lang="zh-CN" altLang="en-US" sz="3600" b="1" u="none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日本著名作家，高喊</a:t>
            </a:r>
            <a:r>
              <a:rPr kumimoji="0" lang="zh-CN" altLang="en-US" sz="3600" b="1" u="none" kern="1200" cap="none" spc="0" normalizeH="0" baseline="0" noProof="0" dirty="0">
                <a:latin typeface="Arial" panose="020B0604020202020204"/>
                <a:ea typeface="黑体" panose="02010609060101010101" pitchFamily="2" charset="-122"/>
                <a:cs typeface="+mn-cs"/>
              </a:rPr>
              <a:t>“</a:t>
            </a:r>
            <a:r>
              <a:rPr kumimoji="0" lang="zh-CN" altLang="en-US" sz="3600" b="1" u="none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日本因经济繁荣而得意忘形，精神却是空洞的，你们知道吗？</a:t>
            </a:r>
            <a:r>
              <a:rPr kumimoji="0" lang="zh-CN" altLang="en-US" sz="3600" b="1" u="none" kern="1200" cap="none" spc="0" normalizeH="0" baseline="0" noProof="0" dirty="0">
                <a:latin typeface="Arial" panose="020B0604020202020204"/>
                <a:ea typeface="黑体" panose="02010609060101010101" pitchFamily="2" charset="-122"/>
                <a:cs typeface="+mn-cs"/>
              </a:rPr>
              <a:t>”</a:t>
            </a:r>
            <a:r>
              <a:rPr kumimoji="0" lang="zh-CN" altLang="en-US" sz="3600" u="none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</a:t>
            </a:r>
            <a:r>
              <a:rPr kumimoji="0" lang="zh-CN" altLang="en-US" sz="3600" b="1" u="none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然后用刀准确地刺向自己的小腹</a:t>
            </a:r>
            <a:r>
              <a:rPr kumimoji="0" lang="en-US" altLang="zh-CN" sz="3600" b="1" u="none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……</a:t>
            </a:r>
            <a:endParaRPr kumimoji="0" lang="en-US" altLang="zh-CN" sz="3600" b="1" u="none" kern="1200" cap="none" spc="0" normalizeH="0" baseline="0" noProof="0" dirty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2276" name="Rectangle 4"/>
          <p:cNvSpPr>
            <a:spLocks noChangeArrowheads="1"/>
          </p:cNvSpPr>
          <p:nvPr/>
        </p:nvSpPr>
        <p:spPr bwMode="auto">
          <a:xfrm>
            <a:off x="8027988" y="1597025"/>
            <a:ext cx="877888" cy="2800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sng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三岛由纪</a:t>
            </a:r>
            <a:endParaRPr kumimoji="0" lang="zh-CN" altLang="en-US" sz="4400" b="1" i="0" u="sng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>
    <p:zoom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0177" name="Picture 2" descr="川端康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08400" y="0"/>
            <a:ext cx="489585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3299" name="Text Box 3"/>
          <p:cNvSpPr txBox="1">
            <a:spLocks noChangeArrowheads="1"/>
          </p:cNvSpPr>
          <p:nvPr/>
        </p:nvSpPr>
        <p:spPr bwMode="auto">
          <a:xfrm>
            <a:off x="1817688" y="0"/>
            <a:ext cx="738188" cy="571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0" lang="zh-CN" altLang="en-US" sz="3600" b="1" kern="1200" cap="none" spc="0" normalizeH="0" baseline="0" noProof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83300" name="Text Box 4"/>
          <p:cNvSpPr txBox="1">
            <a:spLocks noChangeArrowheads="1"/>
          </p:cNvSpPr>
          <p:nvPr/>
        </p:nvSpPr>
        <p:spPr bwMode="auto">
          <a:xfrm>
            <a:off x="250825" y="304800"/>
            <a:ext cx="3097213" cy="50784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u="none" kern="1200" cap="none" spc="0" normalizeH="0" baseline="0" noProof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日本诺贝尔文学奖获得者，认为“死是最高的艺术”，甜甜地吸着煤气，成就了他所认为的“最高的艺术”</a:t>
            </a:r>
            <a:r>
              <a:rPr kumimoji="0" lang="en-US" altLang="zh-CN" sz="3600" b="1" u="none" kern="1200" cap="none" spc="0" normalizeH="0" baseline="0" noProof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……</a:t>
            </a:r>
            <a:endParaRPr kumimoji="0" lang="zh-CN" altLang="en-US" sz="3600" b="1" kern="1200" cap="none" spc="0" normalizeH="0" baseline="0" noProof="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3301" name="Rectangle 5"/>
          <p:cNvSpPr>
            <a:spLocks noChangeArrowheads="1"/>
          </p:cNvSpPr>
          <p:nvPr/>
        </p:nvSpPr>
        <p:spPr bwMode="auto">
          <a:xfrm>
            <a:off x="3779838" y="2497138"/>
            <a:ext cx="1317625" cy="3048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黑体" panose="02010609060101010101" pitchFamily="2" charset="-122"/>
                <a:cs typeface="+mn-cs"/>
              </a:rPr>
              <a:t>川端康成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>
    <p:newsflash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01" name="Picture 2" descr="WWMOPO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00" y="0"/>
            <a:ext cx="56515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02" name="Text Box 3"/>
          <p:cNvSpPr txBox="1"/>
          <p:nvPr/>
        </p:nvSpPr>
        <p:spPr>
          <a:xfrm>
            <a:off x="323850" y="338138"/>
            <a:ext cx="3168650" cy="4522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    世界短篇小说之王，用裁纸刀割开了喉咙</a:t>
            </a:r>
            <a:r>
              <a:rPr lang="en-US" altLang="zh-CN" sz="4400" b="1" u="none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……</a:t>
            </a:r>
            <a:endParaRPr lang="en-US" altLang="zh-CN" sz="4400" b="1" u="none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03" name="Rectangle 4"/>
          <p:cNvSpPr/>
          <p:nvPr/>
        </p:nvSpPr>
        <p:spPr>
          <a:xfrm>
            <a:off x="7740650" y="2557463"/>
            <a:ext cx="1079500" cy="2584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5400" b="1" u="none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莫泊桑</a:t>
            </a:r>
            <a:endParaRPr lang="zh-CN" altLang="en-US" sz="5400" b="1" u="none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strips dir="r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5" name="Text Box 2"/>
          <p:cNvSpPr txBox="1"/>
          <p:nvPr/>
        </p:nvSpPr>
        <p:spPr>
          <a:xfrm>
            <a:off x="179388" y="49213"/>
            <a:ext cx="3455987" cy="55086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endParaRPr lang="zh-CN" altLang="en-US" sz="3200" b="1" u="none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32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　　</a:t>
            </a:r>
            <a:r>
              <a:rPr lang="en-US" altLang="zh-CN" sz="32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1942</a:t>
            </a:r>
            <a:r>
              <a:rPr lang="zh-CN" altLang="en-US" sz="32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年</a:t>
            </a:r>
            <a:r>
              <a:rPr lang="en-US" altLang="zh-CN" sz="32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2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月</a:t>
            </a:r>
            <a:r>
              <a:rPr lang="en-US" altLang="zh-CN" sz="32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22</a:t>
            </a:r>
            <a:r>
              <a:rPr lang="zh-CN" altLang="en-US" sz="32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日，</a:t>
            </a:r>
            <a:r>
              <a:rPr lang="zh-CN" altLang="en-US" sz="3200" b="1" u="none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享有世界声誉的奥地利作家</a:t>
            </a:r>
            <a:r>
              <a:rPr lang="zh-CN" altLang="en-US" sz="32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伟大的反法西斯斗士最终无奈于它的猖獗，在目睹他的</a:t>
            </a:r>
            <a:r>
              <a:rPr lang="zh-CN" altLang="en-US" sz="3200" b="1" u="none" dirty="0">
                <a:latin typeface="Arial" panose="020B0604020202020204" pitchFamily="34" charset="0"/>
                <a:ea typeface="黑体" panose="02010609060101010101" pitchFamily="2" charset="-122"/>
              </a:rPr>
              <a:t>“</a:t>
            </a:r>
            <a:r>
              <a:rPr lang="zh-CN" altLang="en-US" sz="32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精神故乡欧洲</a:t>
            </a:r>
            <a:r>
              <a:rPr lang="zh-CN" altLang="en-US" sz="3200" b="1" u="none" dirty="0">
                <a:latin typeface="Arial" panose="020B0604020202020204" pitchFamily="34" charset="0"/>
                <a:ea typeface="黑体" panose="02010609060101010101" pitchFamily="2" charset="-122"/>
              </a:rPr>
              <a:t>”</a:t>
            </a:r>
            <a:r>
              <a:rPr lang="zh-CN" altLang="en-US" sz="32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的沉沦后，与其夫人在里约内热卢双双吞下剧毒药物</a:t>
            </a:r>
            <a:r>
              <a:rPr lang="en-US" altLang="zh-CN" sz="3200" b="1" u="none" dirty="0">
                <a:latin typeface="Arial" panose="020B0604020202020204" pitchFamily="34" charset="0"/>
                <a:ea typeface="黑体" panose="02010609060101010101" pitchFamily="2" charset="-122"/>
              </a:rPr>
              <a:t>……</a:t>
            </a:r>
            <a:endParaRPr lang="en-US" altLang="zh-CN" sz="3200" b="1" u="none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52226" name="Picture 3" descr="11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3763" y="0"/>
            <a:ext cx="5602287" cy="5497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0228" name="Rectangle 4"/>
          <p:cNvSpPr>
            <a:spLocks noChangeArrowheads="1"/>
          </p:cNvSpPr>
          <p:nvPr/>
        </p:nvSpPr>
        <p:spPr bwMode="auto">
          <a:xfrm>
            <a:off x="3635375" y="157163"/>
            <a:ext cx="2016125" cy="7699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茨威格</a:t>
            </a:r>
            <a:endParaRPr kumimoji="0" lang="zh-CN" altLang="en-US" sz="4400" b="1" i="0" u="sng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Picture 2" descr="20080608005730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22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7219" name="Picture 3" descr="124bd9e700fg2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7220" name="Picture 4" descr="工会才"/>
          <p:cNvPicPr>
            <a:picLocks noChangeAspect="1"/>
          </p:cNvPicPr>
          <p:nvPr/>
        </p:nvPicPr>
        <p:blipFill>
          <a:blip r:embed="rId3"/>
          <a:srcRect l="937" t="1427" r="771" b="5739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Text Box 5"/>
          <p:cNvSpPr txBox="1"/>
          <p:nvPr/>
        </p:nvSpPr>
        <p:spPr>
          <a:xfrm>
            <a:off x="468313" y="217488"/>
            <a:ext cx="8351837" cy="13223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u="none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当你在阳光下，</a:t>
            </a:r>
            <a:endParaRPr lang="zh-CN" altLang="en-US" sz="4000" b="1" u="none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r>
              <a:rPr lang="zh-CN" altLang="en-US" sz="4000" b="1" u="none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看到层层绿叶衬托下的鲜艳花朵时</a:t>
            </a:r>
            <a:endParaRPr lang="zh-CN" altLang="en-US" sz="4000" b="1" u="none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137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3249" name="Picture 2" descr="文森特 凡高 19岁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22750" y="0"/>
            <a:ext cx="492125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250" name="Text Box 3"/>
          <p:cNvSpPr txBox="1"/>
          <p:nvPr/>
        </p:nvSpPr>
        <p:spPr>
          <a:xfrm>
            <a:off x="323850" y="576263"/>
            <a:ext cx="3600450" cy="3698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3251" name="Rectangle 4"/>
          <p:cNvSpPr/>
          <p:nvPr/>
        </p:nvSpPr>
        <p:spPr>
          <a:xfrm>
            <a:off x="539750" y="217488"/>
            <a:ext cx="3384550" cy="50165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荷兰天才画家</a:t>
            </a:r>
            <a:r>
              <a:rPr lang="en-US" altLang="zh-CN" sz="4000" b="1" u="none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----</a:t>
            </a:r>
            <a:r>
              <a:rPr lang="zh-CN" altLang="en-US" sz="4000" b="1" u="none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印象派大师</a:t>
            </a:r>
            <a:r>
              <a:rPr lang="en-US" altLang="zh-CN" sz="4000" b="1" u="none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---</a:t>
            </a:r>
            <a:r>
              <a:rPr lang="zh-CN" altLang="en-US" sz="4000" b="1" u="none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文森特</a:t>
            </a:r>
            <a:r>
              <a:rPr lang="en-US" altLang="zh-CN" sz="4000" b="1" u="none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4000" b="1" u="none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凡高因爱情的挫折、生活的残酷用手枪对准自己的心脏</a:t>
            </a:r>
            <a:r>
              <a:rPr lang="en-US" altLang="zh-CN" sz="4000" b="1" u="none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……</a:t>
            </a:r>
            <a:r>
              <a:rPr lang="en-US" altLang="zh-CN" sz="4000" b="1" u="none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en-US" altLang="zh-CN" sz="4000" b="1" u="none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6084888" y="3817938"/>
            <a:ext cx="2159000" cy="7699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sng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凡高</a:t>
            </a:r>
            <a:endParaRPr kumimoji="0" lang="zh-CN" altLang="en-US" sz="4400" b="1" i="0" u="sng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  <p:transition>
    <p:wheel spokes="8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250825" y="157163"/>
            <a:ext cx="8713788" cy="3416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zh-CN" altLang="en-US" sz="3600" b="1" u="none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史铁生</a:t>
            </a:r>
            <a:r>
              <a:rPr kumimoji="0" lang="zh-CN" altLang="en-US" sz="36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：</a:t>
            </a:r>
            <a:r>
              <a:rPr kumimoji="0" lang="zh-CN" altLang="en-US" sz="3600" b="1" u="none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写作就是为了不至于自杀。</a:t>
            </a:r>
            <a:r>
              <a:rPr kumimoji="0" lang="zh-CN" altLang="en-US" sz="36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人之为人在于多一个毛病，除了活着还得知道究竟活的什么劲儿。种田做工吃饭乃是为活着提供物质保证，没有了就饿死冻死；写作便是要为活着找到可靠的理由，终于找不到就难免自杀或还不如自杀。</a:t>
            </a:r>
            <a:endParaRPr kumimoji="0" lang="zh-CN" altLang="en-US" sz="3600" b="1" u="none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50825" y="3817938"/>
            <a:ext cx="8893175" cy="14462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b="1" u="none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行楷" pitchFamily="2" charset="-122"/>
                <a:ea typeface="华文行楷" pitchFamily="2" charset="-122"/>
                <a:cs typeface="+mn-cs"/>
              </a:rPr>
              <a:t>        自杀者的共同特点：</a:t>
            </a:r>
            <a:r>
              <a:rPr kumimoji="0" lang="zh-CN" altLang="en-US" sz="4400" u="none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行楷" pitchFamily="2" charset="-122"/>
                <a:ea typeface="华文行楷" pitchFamily="2" charset="-122"/>
                <a:cs typeface="+mn-cs"/>
              </a:rPr>
              <a:t>对自己对人类对这个世界感到绝望。</a:t>
            </a:r>
            <a:r>
              <a:rPr kumimoji="0" lang="zh-CN" altLang="en-US" sz="44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华文行楷" pitchFamily="2" charset="-122"/>
                <a:ea typeface="华文行楷" pitchFamily="2" charset="-122"/>
                <a:cs typeface="+mn-cs"/>
              </a:rPr>
              <a:t> </a:t>
            </a:r>
            <a:endParaRPr kumimoji="0" lang="zh-CN" altLang="en-US" sz="4400" b="1" u="none" kern="1200" cap="none" spc="0" normalizeH="0" baseline="0" noProof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行楷" pitchFamily="2" charset="-122"/>
              <a:ea typeface="华文行楷" pitchFamily="2" charset="-122"/>
              <a:cs typeface="+mn-cs"/>
            </a:endParaRPr>
          </a:p>
        </p:txBody>
      </p:sp>
    </p:spTree>
  </p:cSld>
  <p:clrMapOvr>
    <a:masterClrMapping/>
  </p:clrMapOvr>
  <p:transition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5297" name="Picture 2" descr="simaqia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43388" y="0"/>
            <a:ext cx="4900612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395288" y="409575"/>
            <a:ext cx="3744913" cy="37846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40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司马迁，受宫刑，却能忍受这世间最大的耻辱，因为他心中有未完成的</a:t>
            </a:r>
            <a:r>
              <a:rPr kumimoji="1" lang="en-US" altLang="zh-CN" sz="40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《</a:t>
            </a:r>
            <a:r>
              <a:rPr kumimoji="1" lang="zh-CN" altLang="en-US" sz="40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史记</a:t>
            </a:r>
            <a:r>
              <a:rPr kumimoji="1" lang="en-US" altLang="zh-CN" sz="40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》</a:t>
            </a:r>
            <a:r>
              <a:rPr kumimoji="1" lang="zh-CN" altLang="en-US" sz="40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1" lang="zh-CN" altLang="en-US" sz="4000" b="1" u="none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299" name="WordArt 4"/>
          <p:cNvSpPr>
            <a:spLocks noTextEdit="1"/>
          </p:cNvSpPr>
          <p:nvPr/>
        </p:nvSpPr>
        <p:spPr>
          <a:xfrm>
            <a:off x="1116013" y="4718050"/>
            <a:ext cx="2879725" cy="779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u="sng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琥珀" charset="0"/>
                <a:ea typeface="华文琥珀" charset="0"/>
              </a:rPr>
              <a:t>司马迁</a:t>
            </a:r>
            <a:endParaRPr lang="zh-CN" altLang="en-US" sz="3600" u="sng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华文琥珀" charset="0"/>
              <a:ea typeface="华文琥珀" charset="0"/>
            </a:endParaRPr>
          </a:p>
        </p:txBody>
      </p:sp>
    </p:spTree>
  </p:cSld>
  <p:clrMapOvr>
    <a:masterClrMapping/>
  </p:clrMapOvr>
  <p:transition>
    <p:wheel spokes="4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6321" name="Picture 2" descr="1955年9月生于济南，汉族，哲学硕士，中共党员，山东省作家协会创作室一级作家，九届、十届全国政协委员，中国残疾人联合会副主席、中国作家协会全国委员会委员，山东省作家协会副主席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6463" y="0"/>
            <a:ext cx="4427537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07950" y="187325"/>
            <a:ext cx="4608513" cy="5264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24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张海迪五岁时因患脊髓血管瘤，高位截瘫。她因此没进过学校，童年起就开始以顽强的毅力自学知识，她先后自学了小学、中学和大学的专业课程。张海迪十五岁时随父母下放聊城莘县一个贫穷的小村子，但她没有惧怕艰苦的生活，而是以乐观向上的精神奉献自己的青春。在那里她给村里小学的孩子们教书，并且克服种种困难学习医学知识，热心地为乡亲们针灸治病。在莘县期间她无偿地为人们治病一万多人次，受到人们的热情赞誉。 </a:t>
            </a:r>
            <a:endParaRPr kumimoji="0" lang="zh-CN" altLang="en-US" sz="2400" b="1" u="none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323" name="WordArt 4"/>
          <p:cNvSpPr>
            <a:spLocks noTextEdit="1"/>
          </p:cNvSpPr>
          <p:nvPr/>
        </p:nvSpPr>
        <p:spPr>
          <a:xfrm>
            <a:off x="5435600" y="4718050"/>
            <a:ext cx="2879725" cy="779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u="sng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琥珀" charset="0"/>
                <a:ea typeface="华文琥珀" charset="0"/>
              </a:rPr>
              <a:t>张海迪</a:t>
            </a:r>
            <a:endParaRPr lang="zh-CN" altLang="en-US" sz="3600" u="sng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华文琥珀" charset="0"/>
              <a:ea typeface="华文琥珀" charset="0"/>
            </a:endParaRPr>
          </a:p>
        </p:txBody>
      </p:sp>
    </p:spTree>
  </p:cSld>
  <p:clrMapOvr>
    <a:masterClrMapping/>
  </p:clrMapOvr>
  <p:transition>
    <p:wedg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7345" name="Picture 2" descr="1983年3月7日，团中央举行命名表彰大会，授予张海迪“优秀共青团员”光荣称号，并作出向她学习的决定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7346" name="Text Box 3"/>
          <p:cNvSpPr txBox="1"/>
          <p:nvPr/>
        </p:nvSpPr>
        <p:spPr>
          <a:xfrm>
            <a:off x="179388" y="338138"/>
            <a:ext cx="3600450" cy="4522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u="none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海迪以顽强毅力克服病痛和困难，精益求精地进行创作，执着地为文学而战，至今已出版大量的作品。做过癌症手术后，继续以不屈的精神与命运抗争，她开始发奋学习哲学专业研究生课程。多年来她还做了大量的社会工作，她以自己的演讲和歌声鼓舞着无数青少年奋发向上。   </a:t>
            </a:r>
            <a:endParaRPr lang="zh-CN" altLang="en-US" sz="2400" b="1" u="none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47" name="WordArt 4"/>
          <p:cNvSpPr>
            <a:spLocks noTextEdit="1"/>
          </p:cNvSpPr>
          <p:nvPr/>
        </p:nvSpPr>
        <p:spPr>
          <a:xfrm>
            <a:off x="5435600" y="4057650"/>
            <a:ext cx="2879725" cy="781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u="sng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琥珀" charset="0"/>
                <a:ea typeface="华文琥珀" charset="0"/>
              </a:rPr>
              <a:t>张海迪</a:t>
            </a:r>
            <a:endParaRPr lang="zh-CN" altLang="en-US" sz="3600" u="sng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华文琥珀" charset="0"/>
              <a:ea typeface="华文琥珀" charset="0"/>
            </a:endParaRPr>
          </a:p>
        </p:txBody>
      </p:sp>
    </p:spTree>
  </p:cSld>
  <p:clrMapOvr>
    <a:masterClrMapping/>
  </p:clrMapOvr>
  <p:transition>
    <p:diamond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79388" y="696913"/>
            <a:ext cx="3600450" cy="4832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28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 北京市人，</a:t>
            </a:r>
            <a:r>
              <a:rPr kumimoji="0" lang="zh-CN" altLang="en-US" sz="28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2" charset="-122"/>
                <a:cs typeface="+mn-cs"/>
              </a:rPr>
              <a:t>“</a:t>
            </a:r>
            <a:r>
              <a:rPr kumimoji="0" lang="zh-CN" altLang="en-US" sz="28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文化大革命</a:t>
            </a:r>
            <a:r>
              <a:rPr kumimoji="0" lang="zh-CN" altLang="en-US" sz="28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2" charset="-122"/>
                <a:cs typeface="+mn-cs"/>
              </a:rPr>
              <a:t>”</a:t>
            </a:r>
            <a:r>
              <a:rPr kumimoji="0" lang="zh-CN" altLang="en-US" sz="28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初期响应号召由北京赴陕西务农，因积劳致残下肢瘫痪，后返回北京，顽强生活，潜心文学创作，现为专业作家。</a:t>
            </a:r>
            <a:r>
              <a:rPr kumimoji="0" lang="zh-CN" altLang="en-US" sz="2800" b="1" u="none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作品主要有</a:t>
            </a:r>
            <a:r>
              <a:rPr kumimoji="0" lang="en-US" altLang="zh-CN" sz="2800" b="1" u="none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《</a:t>
            </a:r>
            <a:r>
              <a:rPr kumimoji="0" lang="zh-CN" altLang="en-US" sz="2800" b="1" u="none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我的遥远的清平湾</a:t>
            </a:r>
            <a:r>
              <a:rPr kumimoji="0" lang="en-US" altLang="zh-CN" sz="2800" b="1" u="none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》《</a:t>
            </a:r>
            <a:r>
              <a:rPr kumimoji="0" lang="zh-CN" altLang="en-US" sz="2800" b="1" u="none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插队的故事</a:t>
            </a:r>
            <a:r>
              <a:rPr kumimoji="0" lang="en-US" altLang="zh-CN" sz="2800" b="1" u="none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》《</a:t>
            </a:r>
            <a:r>
              <a:rPr kumimoji="0" lang="zh-CN" altLang="en-US" sz="2800" b="1" u="none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夏日的玫瑰</a:t>
            </a:r>
            <a:r>
              <a:rPr kumimoji="0" lang="en-US" altLang="zh-CN" sz="2800" b="1" u="none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》《</a:t>
            </a:r>
            <a:r>
              <a:rPr kumimoji="0" lang="zh-CN" altLang="en-US" sz="2800" b="1" u="none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合欢树</a:t>
            </a:r>
            <a:r>
              <a:rPr kumimoji="0" lang="en-US" altLang="zh-CN" sz="2800" b="1" u="none" kern="1200" cap="none" spc="0" normalizeH="0" baseline="0" noProof="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》</a:t>
            </a:r>
            <a:r>
              <a:rPr kumimoji="0" lang="zh-CN" altLang="en-US" sz="2800" b="1" u="none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等等。</a:t>
            </a:r>
            <a:endParaRPr kumimoji="0" lang="zh-CN" altLang="en-US" sz="2800" b="1" u="none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pic>
        <p:nvPicPr>
          <p:cNvPr id="58370" name="Picture 3" descr="史铁生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83038" y="157163"/>
            <a:ext cx="5059362" cy="5340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71" name="WordArt 4"/>
          <p:cNvSpPr>
            <a:spLocks noTextEdit="1"/>
          </p:cNvSpPr>
          <p:nvPr/>
        </p:nvSpPr>
        <p:spPr>
          <a:xfrm>
            <a:off x="323850" y="120650"/>
            <a:ext cx="2663825" cy="563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u="sng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琥珀" charset="0"/>
                <a:ea typeface="华文琥珀" charset="0"/>
              </a:rPr>
              <a:t>史铁生</a:t>
            </a:r>
            <a:endParaRPr lang="zh-CN" altLang="en-US" sz="3600" u="sng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华文琥珀" charset="0"/>
              <a:ea typeface="华文琥珀" charset="0"/>
            </a:endParaRPr>
          </a:p>
        </p:txBody>
      </p:sp>
    </p:spTree>
  </p:cSld>
  <p:clrMapOvr>
    <a:masterClrMapping/>
  </p:clrMapOvr>
  <p:transition>
    <p:wheel spokes="8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9393" name="Picture 2" descr="海伦·亚当斯·凯勒 (Helen Adams Keller，1880年6月27日-1968年6月1日)，是美国一位残障教育家。她在19个月大时因为一次高烧而引致失明及失聪。后来籍着她的导师安·沙利文(Anne Sullivan)的努力，使她学会说话，并开始和其他人沟通。并且毕业于哈佛大学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1562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394" name="Text Box 3"/>
          <p:cNvSpPr txBox="1"/>
          <p:nvPr/>
        </p:nvSpPr>
        <p:spPr>
          <a:xfrm>
            <a:off x="5292725" y="20638"/>
            <a:ext cx="3600450" cy="56943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   海伦</a:t>
            </a:r>
            <a:r>
              <a:rPr lang="en-US" altLang="zh-CN" sz="2800" b="1" u="none" dirty="0">
                <a:latin typeface="Arial" panose="020B0604020202020204" pitchFamily="34" charset="0"/>
                <a:ea typeface="黑体" panose="02010609060101010101" pitchFamily="2" charset="-122"/>
              </a:rPr>
              <a:t>·</a:t>
            </a:r>
            <a:r>
              <a:rPr lang="zh-CN" altLang="en-US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亚当斯</a:t>
            </a:r>
            <a:r>
              <a:rPr lang="en-US" altLang="zh-CN" sz="2800" b="1" u="none" dirty="0">
                <a:latin typeface="Arial" panose="020B0604020202020204" pitchFamily="34" charset="0"/>
                <a:ea typeface="黑体" panose="02010609060101010101" pitchFamily="2" charset="-122"/>
              </a:rPr>
              <a:t>·</a:t>
            </a:r>
            <a:r>
              <a:rPr lang="zh-CN" altLang="en-US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凯勒 </a:t>
            </a:r>
            <a:r>
              <a:rPr lang="en-US" altLang="zh-CN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(Helen Adams Keller</a:t>
            </a:r>
            <a:r>
              <a:rPr lang="zh-CN" altLang="en-US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，</a:t>
            </a:r>
            <a:r>
              <a:rPr lang="en-US" altLang="zh-CN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1880</a:t>
            </a:r>
            <a:r>
              <a:rPr lang="zh-CN" altLang="en-US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年</a:t>
            </a:r>
            <a:r>
              <a:rPr lang="en-US" altLang="zh-CN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月</a:t>
            </a:r>
            <a:r>
              <a:rPr lang="en-US" altLang="zh-CN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27</a:t>
            </a:r>
            <a:r>
              <a:rPr lang="zh-CN" altLang="en-US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日</a:t>
            </a:r>
            <a:r>
              <a:rPr lang="en-US" altLang="zh-CN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-1968</a:t>
            </a:r>
            <a:r>
              <a:rPr lang="zh-CN" altLang="en-US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年</a:t>
            </a:r>
            <a:r>
              <a:rPr lang="en-US" altLang="zh-CN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月</a:t>
            </a:r>
            <a:r>
              <a:rPr lang="en-US" altLang="zh-CN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日</a:t>
            </a:r>
            <a:r>
              <a:rPr lang="en-US" altLang="zh-CN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  <a:r>
              <a:rPr lang="zh-CN" altLang="en-US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，是美国一位残障教育家。她在</a:t>
            </a:r>
            <a:r>
              <a:rPr lang="en-US" altLang="zh-CN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19</a:t>
            </a:r>
            <a:r>
              <a:rPr lang="zh-CN" altLang="en-US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个月大时因为一次高烧而引致失明及失聪。后来借着她的导师安</a:t>
            </a:r>
            <a:r>
              <a:rPr lang="en-US" altLang="zh-CN" sz="2800" b="1" u="none" dirty="0">
                <a:latin typeface="Arial" panose="020B0604020202020204" pitchFamily="34" charset="0"/>
                <a:ea typeface="黑体" panose="02010609060101010101" pitchFamily="2" charset="-122"/>
              </a:rPr>
              <a:t>·</a:t>
            </a:r>
            <a:r>
              <a:rPr lang="zh-CN" altLang="en-US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沙利文</a:t>
            </a:r>
            <a:r>
              <a:rPr lang="en-US" altLang="zh-CN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(Anne Sullivan)</a:t>
            </a:r>
            <a:r>
              <a:rPr lang="zh-CN" altLang="en-US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的努力，使她学会说话，并开始和其他人沟通</a:t>
            </a:r>
            <a:r>
              <a:rPr lang="en-US" altLang="zh-CN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2800" b="1" u="none" dirty="0">
                <a:latin typeface="黑体" panose="02010609060101010101" pitchFamily="2" charset="-122"/>
                <a:ea typeface="黑体" panose="02010609060101010101" pitchFamily="2" charset="-122"/>
              </a:rPr>
              <a:t>并且毕业于哈佛大学。</a:t>
            </a:r>
            <a:endParaRPr lang="zh-CN" altLang="en-US" sz="2800" b="1" u="none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9395" name="WordArt 4"/>
          <p:cNvSpPr>
            <a:spLocks noTextEdit="1"/>
          </p:cNvSpPr>
          <p:nvPr/>
        </p:nvSpPr>
        <p:spPr>
          <a:xfrm>
            <a:off x="539750" y="4537075"/>
            <a:ext cx="3744913" cy="781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u="sng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琥珀" charset="0"/>
                <a:ea typeface="华文琥珀" charset="0"/>
              </a:rPr>
              <a:t>海伦·凯勒 </a:t>
            </a:r>
            <a:endParaRPr lang="zh-CN" altLang="en-US" sz="3600" u="sng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华文琥珀" charset="0"/>
              <a:ea typeface="华文琥珀" charset="0"/>
            </a:endParaRPr>
          </a:p>
        </p:txBody>
      </p:sp>
    </p:spTree>
  </p:cSld>
  <p:clrMapOvr>
    <a:masterClrMapping/>
  </p:clrMapOvr>
  <p:transition>
    <p:wheel spokes="3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0417" name="Picture 2" descr="中国的“海伦·凯勒”周婷婷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67188" y="0"/>
            <a:ext cx="4976812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179388" y="120650"/>
            <a:ext cx="4105275" cy="55102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 从小失去听力，曾是个全聋全哑的小女孩周婷婷是我国第一位少年聋人大学毕业生、中国的</a:t>
            </a:r>
            <a:r>
              <a:rPr kumimoji="0" lang="zh-CN" altLang="en-US" sz="32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2" charset="-122"/>
                <a:cs typeface="+mn-cs"/>
              </a:rPr>
              <a:t>“</a:t>
            </a:r>
            <a:r>
              <a:rPr kumimoji="0" lang="zh-CN" altLang="en-US" sz="32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海伦</a:t>
            </a:r>
            <a:r>
              <a:rPr kumimoji="0" lang="en-US" altLang="zh-CN" sz="32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2" charset="-122"/>
                <a:cs typeface="+mn-cs"/>
              </a:rPr>
              <a:t>·</a:t>
            </a:r>
            <a:r>
              <a:rPr kumimoji="0" lang="zh-CN" altLang="en-US" sz="32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凯勒</a:t>
            </a:r>
            <a:r>
              <a:rPr kumimoji="0" lang="zh-CN" altLang="en-US" sz="32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/>
                <a:ea typeface="黑体" panose="02010609060101010101" pitchFamily="2" charset="-122"/>
                <a:cs typeface="+mn-cs"/>
              </a:rPr>
              <a:t>”</a:t>
            </a:r>
            <a:r>
              <a:rPr kumimoji="0" lang="zh-CN" altLang="en-US" sz="32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。周婷婷被美国加劳德特大学录取，她已奔赴这所世界上一流的聋人大学攻读心理咨询专业硕士学位。 </a:t>
            </a:r>
            <a:endParaRPr kumimoji="0" lang="zh-CN" altLang="en-US" sz="3200" b="1" u="none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4643438" y="5130800"/>
            <a:ext cx="3816350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中国的“海伦</a:t>
            </a:r>
            <a:r>
              <a:rPr kumimoji="0" lang="en-US" altLang="zh-CN" sz="32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·</a:t>
            </a:r>
            <a:r>
              <a:rPr kumimoji="0" lang="zh-CN" altLang="en-US" sz="32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凯勒”</a:t>
            </a:r>
            <a:endParaRPr kumimoji="0" lang="zh-CN" altLang="en-US" sz="3200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420" name="WordArt 5"/>
          <p:cNvSpPr>
            <a:spLocks noTextEdit="1"/>
          </p:cNvSpPr>
          <p:nvPr/>
        </p:nvSpPr>
        <p:spPr>
          <a:xfrm>
            <a:off x="5580063" y="4237038"/>
            <a:ext cx="2879725" cy="781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u="sng">
                <a:ln w="12700" cap="flat" cmpd="sng">
                  <a:solidFill>
                    <a:srgbClr val="EAEAEA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琥珀" charset="0"/>
                <a:ea typeface="华文琥珀" charset="0"/>
              </a:rPr>
              <a:t>周婷婷</a:t>
            </a:r>
            <a:endParaRPr lang="zh-CN" altLang="en-US" sz="3600" u="sng">
              <a:ln w="12700" cap="flat" cmpd="sng">
                <a:solidFill>
                  <a:srgbClr val="EAEAEA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华文琥珀" charset="0"/>
              <a:ea typeface="华文琥珀" charset="0"/>
            </a:endParaRPr>
          </a:p>
        </p:txBody>
      </p:sp>
    </p:spTree>
  </p:cSld>
  <p:clrMapOvr>
    <a:masterClrMapping/>
  </p:clrMapOvr>
  <p:transition>
    <p:wheel spokes="4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41" name="Picture 4" descr="Img24172897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395288" y="120650"/>
            <a:ext cx="923925" cy="5437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800" b="1" u="none" kern="1200" cap="none" spc="0" normalizeH="0" baseline="0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永远向着阳光生长！</a:t>
            </a:r>
            <a:endParaRPr kumimoji="0" lang="en-US" altLang="zh-CN" sz="4800" kern="1200" cap="none" spc="0" normalizeH="0" baseline="0" noProof="0" dirty="0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1258888" y="193675"/>
            <a:ext cx="1016000" cy="5183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5400" b="1" u="none" kern="1200" cap="none" spc="0" normalizeH="0" baseline="0" noProof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永不屈服于黑暗！</a:t>
            </a:r>
            <a:endParaRPr kumimoji="0" lang="zh-CN" altLang="en-US" sz="5400" b="1" u="none" kern="1200" cap="none" spc="0" normalizeH="0" baseline="0" noProof="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5" grpId="0"/>
      <p:bldP spid="8192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250825" y="1128713"/>
            <a:ext cx="8497888" cy="3048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800" b="1" u="none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   </a:t>
            </a:r>
            <a:r>
              <a:rPr kumimoji="0" lang="zh-CN" altLang="en-US" sz="4800" b="1" u="none" kern="1200" cap="none" spc="0" normalizeH="0" baseline="0" noProof="0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当我们的生命之绿被囚住时</a:t>
            </a:r>
            <a:r>
              <a:rPr kumimoji="0" lang="en-US" altLang="zh-CN" sz="4800" b="1" u="none" kern="1200" cap="none" spc="0" normalizeH="0" baseline="0" noProof="0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,</a:t>
            </a:r>
            <a:r>
              <a:rPr kumimoji="0" lang="zh-CN" altLang="en-US" sz="4800" b="1" u="none" kern="1200" cap="none" spc="0" normalizeH="0" baseline="0" noProof="0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我们不能失去生机</a:t>
            </a:r>
            <a:r>
              <a:rPr kumimoji="0" lang="en-US" altLang="zh-CN" sz="4800" b="1" u="none" kern="1200" cap="none" spc="0" normalizeH="0" baseline="0" noProof="0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,</a:t>
            </a:r>
            <a:r>
              <a:rPr kumimoji="0" lang="zh-CN" altLang="en-US" sz="4800" b="1" u="none" kern="1200" cap="none" spc="0" normalizeH="0" baseline="0" noProof="0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更不能枯萎和凋落</a:t>
            </a:r>
            <a:r>
              <a:rPr kumimoji="0" lang="en-US" altLang="zh-CN" sz="4800" b="1" u="none" kern="1200" cap="none" spc="0" normalizeH="0" baseline="0" noProof="0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!</a:t>
            </a:r>
            <a:r>
              <a:rPr kumimoji="0" lang="zh-CN" altLang="en-US" sz="4800" b="1" u="none" kern="1200" cap="none" spc="0" normalizeH="0" baseline="0" noProof="0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要永远向着阳光生长</a:t>
            </a:r>
            <a:r>
              <a:rPr kumimoji="0" lang="en-US" altLang="zh-CN" sz="4800" b="1" u="none" kern="1200" cap="none" spc="0" normalizeH="0" baseline="0" noProof="0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!</a:t>
            </a:r>
            <a:r>
              <a:rPr kumimoji="0" lang="zh-CN" altLang="en-US" sz="4800" b="1" u="none" kern="1200" cap="none" spc="0" normalizeH="0" baseline="0" noProof="0" dirty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勇敢地追逐生命的美丽和辉煌。</a:t>
            </a:r>
            <a:endParaRPr kumimoji="0" lang="zh-CN" altLang="en-US" sz="4800" b="1" u="none" kern="1200" cap="none" spc="0" normalizeH="0" baseline="0" noProof="0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grpSp>
        <p:nvGrpSpPr>
          <p:cNvPr id="62466" name="Group 3"/>
          <p:cNvGrpSpPr>
            <a:grpSpLocks noChangeAspect="1"/>
          </p:cNvGrpSpPr>
          <p:nvPr/>
        </p:nvGrpSpPr>
        <p:grpSpPr>
          <a:xfrm>
            <a:off x="-14287" y="0"/>
            <a:ext cx="9158287" cy="5738813"/>
            <a:chOff x="0" y="0"/>
            <a:chExt cx="5769" cy="4338"/>
          </a:xfrm>
        </p:grpSpPr>
        <p:pic>
          <p:nvPicPr>
            <p:cNvPr id="62467" name="Picture 4" descr="萬用卡0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5760" cy="34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2468" name="Picture 5" descr="萬用卡0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" y="4009"/>
              <a:ext cx="5760" cy="329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Picture 2" descr="20080608005730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8243" name="Picture 3" descr="就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Text Box 4"/>
          <p:cNvSpPr txBox="1"/>
          <p:nvPr/>
        </p:nvSpPr>
        <p:spPr>
          <a:xfrm>
            <a:off x="827088" y="157163"/>
            <a:ext cx="8316912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u="none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你是否升起一层敬畏</a:t>
            </a:r>
            <a:endParaRPr lang="zh-CN" altLang="en-US" sz="3200" b="1" u="none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Picture 2" descr="fhytrfhyr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9267" name="Picture 3" descr="繁体工会经费才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9268" name="Picture 4" descr="工会关于计划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Text Box 5"/>
          <p:cNvSpPr txBox="1"/>
          <p:nvPr/>
        </p:nvSpPr>
        <p:spPr>
          <a:xfrm>
            <a:off x="395288" y="338138"/>
            <a:ext cx="856932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u="none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当你在秋天看到绿叶枯黄，飘飘坠落时</a:t>
            </a:r>
            <a:endParaRPr lang="zh-CN" altLang="en-US" sz="3600" b="1" u="none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139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0"/>
                                        <p:tgtEl>
                                          <p:spTgt spid="13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Picture 2" descr="fhytrfhyr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0291" name="Picture 3" descr="户籍苦海v"/>
          <p:cNvPicPr>
            <a:picLocks noChangeAspect="1"/>
          </p:cNvPicPr>
          <p:nvPr/>
        </p:nvPicPr>
        <p:blipFill>
          <a:blip r:embed="rId2"/>
          <a:srcRect b="7396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Text Box 4"/>
          <p:cNvSpPr txBox="1"/>
          <p:nvPr/>
        </p:nvSpPr>
        <p:spPr>
          <a:xfrm>
            <a:off x="2555875" y="696913"/>
            <a:ext cx="5564188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u="none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你是否感到惋惜</a:t>
            </a:r>
            <a:endParaRPr lang="zh-CN" altLang="en-US" sz="3600" b="1" u="none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0"/>
                                        <p:tgtEl>
                                          <p:spTgt spid="14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Picture 2" descr="200810223172144156"/>
          <p:cNvPicPr>
            <a:picLocks noChangeAspect="1"/>
          </p:cNvPicPr>
          <p:nvPr/>
        </p:nvPicPr>
        <p:blipFill>
          <a:blip r:embed="rId1"/>
          <a:srcRect b="7249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1315" name="Picture 3" descr="shifeng"/>
          <p:cNvPicPr>
            <a:picLocks noChangeAspect="1"/>
          </p:cNvPicPr>
          <p:nvPr/>
        </p:nvPicPr>
        <p:blipFill>
          <a:blip r:embed="rId2"/>
          <a:srcRect l="1228" t="1303" r="2957" b="3630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 Box 4"/>
          <p:cNvSpPr txBox="1"/>
          <p:nvPr/>
        </p:nvSpPr>
        <p:spPr>
          <a:xfrm>
            <a:off x="1958975" y="385763"/>
            <a:ext cx="57086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u="none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绿色是生命的赞歌</a:t>
            </a:r>
            <a:endParaRPr lang="zh-CN" altLang="en-US" sz="3600" b="1" u="none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41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Picture 2" descr="200810223172144156"/>
          <p:cNvPicPr>
            <a:picLocks noChangeAspect="1"/>
          </p:cNvPicPr>
          <p:nvPr/>
        </p:nvPicPr>
        <p:blipFill>
          <a:blip r:embed="rId1"/>
          <a:srcRect b="7167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2339" name="Picture 3" descr="1960-77337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Text Box 4"/>
          <p:cNvSpPr txBox="1"/>
          <p:nvPr/>
        </p:nvSpPr>
        <p:spPr>
          <a:xfrm>
            <a:off x="2247900" y="85725"/>
            <a:ext cx="6500813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u="none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绿色是幸福的天使</a:t>
            </a:r>
            <a:endParaRPr lang="zh-CN" altLang="en-US" sz="3600" b="1" u="none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altLang="zh-CN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2914</Words>
  <Application>WPS 演示</Application>
  <PresentationFormat>自定义</PresentationFormat>
  <Paragraphs>261</Paragraphs>
  <Slides>49</Slides>
  <Notes>0</Notes>
  <HiddenSlides>0</HiddenSlides>
  <MMClips>2</MMClips>
  <ScaleCrop>false</ScaleCrop>
  <HeadingPairs>
    <vt:vector size="8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71" baseType="lpstr">
      <vt:lpstr>Arial</vt:lpstr>
      <vt:lpstr>宋体</vt:lpstr>
      <vt:lpstr>Wingdings</vt:lpstr>
      <vt:lpstr>Times New Roman</vt:lpstr>
      <vt:lpstr>华文行楷</vt:lpstr>
      <vt:lpstr>华文彩云</vt:lpstr>
      <vt:lpstr>楷体_GB2312</vt:lpstr>
      <vt:lpstr>黑体</vt:lpstr>
      <vt:lpstr>华文琥珀</vt:lpstr>
      <vt:lpstr>隶书</vt:lpstr>
      <vt:lpstr>方正姚体</vt:lpstr>
      <vt:lpstr>华文新魏</vt:lpstr>
      <vt:lpstr>微软雅黑</vt:lpstr>
      <vt:lpstr>新宋体</vt:lpstr>
      <vt:lpstr>Arial</vt:lpstr>
      <vt:lpstr>华文琥珀</vt:lpstr>
      <vt:lpstr>Arial Unicode MS</vt:lpstr>
      <vt:lpstr>Segoe Print</vt:lpstr>
      <vt:lpstr>华文琥珀</vt:lpstr>
      <vt:lpstr>默认设计模板</vt:lpstr>
      <vt:lpstr>Capsules</vt:lpstr>
      <vt:lpstr>MSPhotoEd.3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soknowm.com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ZHOU</dc:creator>
  <cp:lastModifiedBy>Administrator</cp:lastModifiedBy>
  <cp:revision>93</cp:revision>
  <dcterms:created xsi:type="dcterms:W3CDTF">2005-12-04T09:00:51Z</dcterms:created>
  <dcterms:modified xsi:type="dcterms:W3CDTF">2019-03-05T12:45:05Z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2052-11.1.0.8213</vt:lpwstr>
  </property>
</Properties>
</file>