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61" r:id="rId2"/>
    <p:sldId id="263" r:id="rId3"/>
    <p:sldId id="262" r:id="rId4"/>
    <p:sldId id="265" r:id="rId5"/>
    <p:sldId id="287" r:id="rId6"/>
    <p:sldId id="266" r:id="rId7"/>
    <p:sldId id="267" r:id="rId8"/>
    <p:sldId id="270" r:id="rId9"/>
    <p:sldId id="271" r:id="rId10"/>
    <p:sldId id="272" r:id="rId11"/>
    <p:sldId id="273" r:id="rId12"/>
    <p:sldId id="274" r:id="rId13"/>
    <p:sldId id="275" r:id="rId14"/>
    <p:sldId id="276" r:id="rId15"/>
    <p:sldId id="277" r:id="rId16"/>
    <p:sldId id="278" r:id="rId17"/>
    <p:sldId id="279" r:id="rId18"/>
    <p:sldId id="280" r:id="rId19"/>
    <p:sldId id="281" r:id="rId20"/>
    <p:sldId id="301" r:id="rId21"/>
    <p:sldId id="286" r:id="rId22"/>
    <p:sldId id="282" r:id="rId23"/>
    <p:sldId id="283" r:id="rId24"/>
    <p:sldId id="285" r:id="rId2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0DB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7" autoAdjust="0"/>
    <p:restoredTop sz="94660" autoAdjust="0"/>
  </p:normalViewPr>
  <p:slideViewPr>
    <p:cSldViewPr>
      <p:cViewPr varScale="1">
        <p:scale>
          <a:sx n="104" d="100"/>
          <a:sy n="104" d="100"/>
        </p:scale>
        <p:origin x="-414"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ea typeface="宋体" panose="02010600030101010101" pitchFamily="2" charset="-122"/>
              </a:defRPr>
            </a:lvl1pPr>
          </a:lstStyle>
          <a:p>
            <a:pPr>
              <a:defRPr/>
            </a:pPr>
            <a:fld id="{8366D733-F05B-434C-A419-95DACB7736F0}" type="datetimeFigureOut">
              <a:rPr lang="zh-CN" altLang="en-US"/>
              <a:pPr>
                <a:defRPr/>
              </a:pPr>
              <a:t>2018/10/6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ea typeface="宋体" panose="02010600030101010101" pitchFamily="2" charset="-122"/>
              </a:defRPr>
            </a:lvl1pPr>
          </a:lstStyle>
          <a:p>
            <a:pPr>
              <a:defRPr/>
            </a:pPr>
            <a:fld id="{069E328C-88EA-4DEE-BB43-9E82112F54D6}" type="slidenum">
              <a:rPr lang="zh-CN" altLang="en-US"/>
              <a:pPr>
                <a:defRPr/>
              </a:pPr>
              <a:t>‹#›</a:t>
            </a:fld>
            <a:endParaRPr lang="zh-CN" altLang="en-US"/>
          </a:p>
        </p:txBody>
      </p:sp>
    </p:spTree>
    <p:extLst>
      <p:ext uri="{BB962C8B-B14F-4D97-AF65-F5344CB8AC3E}">
        <p14:creationId xmlns:p14="http://schemas.microsoft.com/office/powerpoint/2010/main" xmlns="" val="101251505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1588" y="0"/>
            <a:ext cx="9147175" cy="6859588"/>
          </a:xfrm>
          <a:prstGeom prst="rect">
            <a:avLst/>
          </a:prstGeom>
          <a:noFill/>
          <a:ln w="9525">
            <a:noFill/>
            <a:miter lim="800000"/>
            <a:headEnd/>
            <a:tailEnd/>
          </a:ln>
        </p:spPr>
      </p:pic>
      <p:pic>
        <p:nvPicPr>
          <p:cNvPr id="5" name="Picture 3" descr="I:\1121A0TIME\00功课作息\校标201509.png"/>
          <p:cNvPicPr>
            <a:picLocks noChangeAspect="1" noChangeArrowheads="1"/>
          </p:cNvPicPr>
          <p:nvPr/>
        </p:nvPicPr>
        <p:blipFill>
          <a:blip r:embed="rId3" cstate="print"/>
          <a:srcRect/>
          <a:stretch>
            <a:fillRect/>
          </a:stretch>
        </p:blipFill>
        <p:spPr bwMode="auto">
          <a:xfrm>
            <a:off x="14288" y="11113"/>
            <a:ext cx="1762125" cy="1730375"/>
          </a:xfrm>
          <a:prstGeom prst="rect">
            <a:avLst/>
          </a:prstGeom>
          <a:noFill/>
          <a:ln w="9525">
            <a:noFill/>
            <a:miter lim="800000"/>
            <a:headEnd/>
            <a:tailEnd/>
          </a:ln>
        </p:spPr>
      </p:pic>
      <p:sp>
        <p:nvSpPr>
          <p:cNvPr id="2" name="标题 1"/>
          <p:cNvSpPr>
            <a:spLocks noGrp="1"/>
          </p:cNvSpPr>
          <p:nvPr>
            <p:ph type="ctrTitle"/>
          </p:nvPr>
        </p:nvSpPr>
        <p:spPr>
          <a:xfrm>
            <a:off x="1041889" y="1526927"/>
            <a:ext cx="7562559" cy="1181993"/>
          </a:xfrm>
        </p:spPr>
        <p:txBody>
          <a:bodyPr/>
          <a:lstStyle>
            <a:lvl1pPr>
              <a:defRPr>
                <a:solidFill>
                  <a:srgbClr val="FFFF00"/>
                </a:solidFill>
                <a:latin typeface="黑体" pitchFamily="49" charset="-122"/>
                <a:ea typeface="黑体" pitchFamily="49" charset="-122"/>
              </a:defRPr>
            </a:lvl1pPr>
          </a:lstStyle>
          <a:p>
            <a:r>
              <a:rPr lang="zh-CN" altLang="en-US" smtClean="0"/>
              <a:t>单击此处编辑母版标题样式</a:t>
            </a:r>
            <a:endParaRPr lang="zh-CN" altLang="en-US" dirty="0"/>
          </a:p>
        </p:txBody>
      </p:sp>
      <p:sp>
        <p:nvSpPr>
          <p:cNvPr id="3" name="副标题 2"/>
          <p:cNvSpPr>
            <a:spLocks noGrp="1"/>
          </p:cNvSpPr>
          <p:nvPr>
            <p:ph type="subTitle" idx="1"/>
          </p:nvPr>
        </p:nvSpPr>
        <p:spPr>
          <a:xfrm>
            <a:off x="2915816" y="4365104"/>
            <a:ext cx="5760640" cy="550912"/>
          </a:xfrm>
        </p:spPr>
        <p:txBody>
          <a:bodyPr/>
          <a:lstStyle>
            <a:lvl1pPr marL="0" indent="0" algn="ctr">
              <a:buNone/>
              <a:defRPr sz="2600">
                <a:solidFill>
                  <a:schemeClr val="tx1"/>
                </a:solidFill>
                <a:latin typeface="楷体" panose="02010609060101010101" pitchFamily="49" charset="-122"/>
                <a:ea typeface="楷体" panose="02010609060101010101" pitchFamily="49" charset="-12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dirty="0"/>
          </a:p>
        </p:txBody>
      </p:sp>
      <p:sp>
        <p:nvSpPr>
          <p:cNvPr id="6" name="日期占位符 3"/>
          <p:cNvSpPr>
            <a:spLocks noGrp="1"/>
          </p:cNvSpPr>
          <p:nvPr>
            <p:ph type="dt" sz="half" idx="10"/>
          </p:nvPr>
        </p:nvSpPr>
        <p:spPr>
          <a:xfrm>
            <a:off x="107950" y="6453188"/>
            <a:ext cx="2133600" cy="365125"/>
          </a:xfrm>
        </p:spPr>
        <p:txBody>
          <a:bodyPr/>
          <a:lstStyle>
            <a:lvl1pPr>
              <a:defRPr/>
            </a:lvl1pPr>
          </a:lstStyle>
          <a:p>
            <a:pPr>
              <a:defRPr/>
            </a:pPr>
            <a:fld id="{CED6A7EF-B2B5-4DFC-B323-F826A47AD41F}" type="datetime3">
              <a:rPr lang="zh-CN" altLang="en-US" smtClean="0"/>
              <a:pPr>
                <a:defRPr/>
              </a:pPr>
              <a:t>2018年10月6日星期六</a:t>
            </a:fld>
            <a:endParaRPr lang="zh-CN" altLang="en-US" dirty="0"/>
          </a:p>
        </p:txBody>
      </p:sp>
      <p:sp>
        <p:nvSpPr>
          <p:cNvPr id="7" name="页脚占位符 4"/>
          <p:cNvSpPr>
            <a:spLocks noGrp="1"/>
          </p:cNvSpPr>
          <p:nvPr>
            <p:ph type="ftr" sz="quarter" idx="11"/>
          </p:nvPr>
        </p:nvSpPr>
        <p:spPr>
          <a:xfrm>
            <a:off x="2339975" y="6453188"/>
            <a:ext cx="2519363" cy="365125"/>
          </a:xfrm>
        </p:spPr>
        <p:txBody>
          <a:bodyPr/>
          <a:lstStyle>
            <a:lvl1pPr>
              <a:defRPr/>
            </a:lvl1pPr>
          </a:lstStyle>
          <a:p>
            <a:pPr>
              <a:defRPr/>
            </a:pPr>
            <a:r>
              <a:rPr lang="en-US" altLang="zh-CN" smtClean="0"/>
              <a:t>《</a:t>
            </a:r>
            <a:r>
              <a:rPr lang="zh-CN" altLang="en-US" smtClean="0"/>
              <a:t>平凡的世界</a:t>
            </a:r>
            <a:r>
              <a:rPr lang="en-US" altLang="zh-CN" smtClean="0"/>
              <a:t>》</a:t>
            </a:r>
            <a:endParaRPr lang="zh-CN" altLang="en-US"/>
          </a:p>
        </p:txBody>
      </p:sp>
      <p:sp>
        <p:nvSpPr>
          <p:cNvPr id="8" name="灯片编号占位符 5"/>
          <p:cNvSpPr>
            <a:spLocks noGrp="1"/>
          </p:cNvSpPr>
          <p:nvPr>
            <p:ph type="sldNum" sz="quarter" idx="12"/>
          </p:nvPr>
        </p:nvSpPr>
        <p:spPr>
          <a:xfrm>
            <a:off x="5003800" y="6448425"/>
            <a:ext cx="1512888" cy="365125"/>
          </a:xfrm>
        </p:spPr>
        <p:txBody>
          <a:bodyPr/>
          <a:lstStyle>
            <a:lvl1pPr>
              <a:defRPr/>
            </a:lvl1pPr>
          </a:lstStyle>
          <a:p>
            <a:pPr>
              <a:defRPr/>
            </a:pPr>
            <a:fld id="{2F046D04-7045-40E7-8D30-8782E616C98A}"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矩形 3"/>
          <p:cNvSpPr/>
          <p:nvPr/>
        </p:nvSpPr>
        <p:spPr>
          <a:xfrm>
            <a:off x="0" y="6746875"/>
            <a:ext cx="9144000" cy="138113"/>
          </a:xfrm>
          <a:prstGeom prst="rect">
            <a:avLst/>
          </a:prstGeom>
          <a:solidFill>
            <a:srgbClr val="017D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标题 1"/>
          <p:cNvSpPr>
            <a:spLocks noGrp="1"/>
          </p:cNvSpPr>
          <p:nvPr>
            <p:ph type="title"/>
          </p:nvPr>
        </p:nvSpPr>
        <p:spPr>
          <a:xfrm>
            <a:off x="1331640" y="260648"/>
            <a:ext cx="7355160" cy="576064"/>
          </a:xfrm>
        </p:spPr>
        <p:txBody>
          <a:bodyPr>
            <a:normAutofit/>
          </a:bodyPr>
          <a:lstStyle>
            <a:lvl1pPr algn="l">
              <a:defRPr sz="4000">
                <a:solidFill>
                  <a:schemeClr val="tx1"/>
                </a:solidFill>
                <a:latin typeface="黑体" pitchFamily="49" charset="-122"/>
                <a:ea typeface="黑体" pitchFamily="49" charset="-122"/>
              </a:defRPr>
            </a:lvl1pPr>
          </a:lstStyle>
          <a:p>
            <a:r>
              <a:rPr lang="zh-CN" altLang="en-US" smtClean="0"/>
              <a:t>单击此处编辑母版标题样式</a:t>
            </a:r>
            <a:endParaRPr lang="zh-CN" altLang="en-US" dirty="0"/>
          </a:p>
        </p:txBody>
      </p:sp>
      <p:sp>
        <p:nvSpPr>
          <p:cNvPr id="3" name="内容占位符 2"/>
          <p:cNvSpPr>
            <a:spLocks noGrp="1"/>
          </p:cNvSpPr>
          <p:nvPr>
            <p:ph idx="1"/>
          </p:nvPr>
        </p:nvSpPr>
        <p:spPr/>
        <p:txBody>
          <a:bodyPr/>
          <a:lstStyle>
            <a:lvl1pPr marL="0" indent="0">
              <a:buNone/>
              <a:defRPr>
                <a:solidFill>
                  <a:schemeClr val="tx1"/>
                </a:solidFill>
                <a:latin typeface="黑体" panose="02010609060101010101" pitchFamily="49" charset="-122"/>
                <a:ea typeface="黑体" panose="02010609060101010101" pitchFamily="49" charset="-122"/>
              </a:defRPr>
            </a:lvl1pPr>
            <a:lvl2pPr marL="457200" indent="0">
              <a:buNone/>
              <a:defRPr>
                <a:solidFill>
                  <a:schemeClr val="tx1"/>
                </a:solidFill>
                <a:latin typeface="黑体" panose="02010609060101010101" pitchFamily="49" charset="-122"/>
                <a:ea typeface="黑体" panose="02010609060101010101" pitchFamily="49" charset="-122"/>
              </a:defRPr>
            </a:lvl2pPr>
            <a:lvl3pPr marL="914400" indent="0">
              <a:buNone/>
              <a:defRPr>
                <a:solidFill>
                  <a:schemeClr val="tx1"/>
                </a:solidFill>
                <a:latin typeface="黑体" panose="02010609060101010101" pitchFamily="49" charset="-122"/>
                <a:ea typeface="黑体" panose="02010609060101010101" pitchFamily="49" charset="-122"/>
              </a:defRPr>
            </a:lvl3pPr>
            <a:lvl4pPr>
              <a:defRPr>
                <a:solidFill>
                  <a:schemeClr val="tx1"/>
                </a:solidFill>
              </a:defRPr>
            </a:lvl4pPr>
            <a:lvl5pPr>
              <a:defRPr>
                <a:solidFill>
                  <a:schemeClr val="tx1"/>
                </a:solidFill>
              </a:defRPr>
            </a:lvl5pPr>
          </a:lstStyle>
          <a:p>
            <a:pPr lvl="0"/>
            <a:r>
              <a:rPr lang="zh-CN" altLang="en-US" smtClean="0"/>
              <a:t>单击此处编辑母版文本样式</a:t>
            </a:r>
          </a:p>
          <a:p>
            <a:pPr lvl="1"/>
            <a:r>
              <a:rPr lang="zh-CN" altLang="en-US" smtClean="0"/>
              <a:t>第二级</a:t>
            </a:r>
          </a:p>
          <a:p>
            <a:pPr lvl="2"/>
            <a:r>
              <a:rPr lang="zh-CN" altLang="en-US" smtClean="0"/>
              <a:t>第三级</a:t>
            </a:r>
          </a:p>
        </p:txBody>
      </p:sp>
      <p:sp>
        <p:nvSpPr>
          <p:cNvPr id="5" name="日期占位符 3"/>
          <p:cNvSpPr>
            <a:spLocks noGrp="1"/>
          </p:cNvSpPr>
          <p:nvPr>
            <p:ph type="dt" sz="half" idx="10"/>
          </p:nvPr>
        </p:nvSpPr>
        <p:spPr/>
        <p:txBody>
          <a:bodyPr/>
          <a:lstStyle>
            <a:lvl1pPr>
              <a:defRPr/>
            </a:lvl1pPr>
          </a:lstStyle>
          <a:p>
            <a:pPr>
              <a:defRPr/>
            </a:pPr>
            <a:fld id="{BF1E806A-2486-4ED2-8FBE-CC35DF27D05A}" type="datetime3">
              <a:rPr lang="zh-CN" altLang="en-US" smtClean="0"/>
              <a:pPr>
                <a:defRPr/>
              </a:pPr>
              <a:t>2018年10月6日星期六</a:t>
            </a:fld>
            <a:endParaRPr lang="zh-CN" altLang="en-US"/>
          </a:p>
        </p:txBody>
      </p:sp>
      <p:sp>
        <p:nvSpPr>
          <p:cNvPr id="6" name="页脚占位符 4"/>
          <p:cNvSpPr>
            <a:spLocks noGrp="1"/>
          </p:cNvSpPr>
          <p:nvPr>
            <p:ph type="ftr" sz="quarter" idx="11"/>
          </p:nvPr>
        </p:nvSpPr>
        <p:spPr/>
        <p:txBody>
          <a:bodyPr/>
          <a:lstStyle>
            <a:lvl1pPr>
              <a:defRPr/>
            </a:lvl1pPr>
          </a:lstStyle>
          <a:p>
            <a:pPr>
              <a:defRPr/>
            </a:pPr>
            <a:r>
              <a:rPr lang="en-US" altLang="zh-CN" smtClean="0"/>
              <a:t>《</a:t>
            </a:r>
            <a:r>
              <a:rPr lang="zh-CN" altLang="en-US" smtClean="0"/>
              <a:t>平凡的世界</a:t>
            </a:r>
            <a:r>
              <a:rPr lang="en-US" altLang="zh-CN" smtClean="0"/>
              <a:t>》</a:t>
            </a: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CC9AC4FB-E760-4509-9D89-9E7C79F9F6F0}"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dirty="0"/>
          </a:p>
        </p:txBody>
      </p:sp>
      <p:sp>
        <p:nvSpPr>
          <p:cNvPr id="3" name="日期占位符 3"/>
          <p:cNvSpPr>
            <a:spLocks noGrp="1"/>
          </p:cNvSpPr>
          <p:nvPr>
            <p:ph type="dt" sz="half" idx="10"/>
          </p:nvPr>
        </p:nvSpPr>
        <p:spPr/>
        <p:txBody>
          <a:bodyPr/>
          <a:lstStyle>
            <a:lvl1pPr>
              <a:defRPr/>
            </a:lvl1pPr>
          </a:lstStyle>
          <a:p>
            <a:pPr>
              <a:defRPr/>
            </a:pPr>
            <a:fld id="{85842775-29B4-47EC-B60D-F4C44DE35D4D}" type="datetime3">
              <a:rPr lang="zh-CN" altLang="en-US" smtClean="0"/>
              <a:pPr>
                <a:defRPr/>
              </a:pPr>
              <a:t>2018年10月6日星期六</a:t>
            </a:fld>
            <a:endParaRPr lang="zh-CN" altLang="en-US"/>
          </a:p>
        </p:txBody>
      </p:sp>
      <p:sp>
        <p:nvSpPr>
          <p:cNvPr id="4" name="页脚占位符 4"/>
          <p:cNvSpPr>
            <a:spLocks noGrp="1"/>
          </p:cNvSpPr>
          <p:nvPr>
            <p:ph type="ftr" sz="quarter" idx="11"/>
          </p:nvPr>
        </p:nvSpPr>
        <p:spPr/>
        <p:txBody>
          <a:bodyPr/>
          <a:lstStyle>
            <a:lvl1pPr>
              <a:defRPr/>
            </a:lvl1pPr>
          </a:lstStyle>
          <a:p>
            <a:pPr>
              <a:defRPr/>
            </a:pPr>
            <a:r>
              <a:rPr lang="en-US" altLang="zh-CN" smtClean="0"/>
              <a:t>《</a:t>
            </a:r>
            <a:r>
              <a:rPr lang="zh-CN" altLang="en-US" smtClean="0"/>
              <a:t>平凡的世界</a:t>
            </a:r>
            <a:r>
              <a:rPr lang="en-US" altLang="zh-CN" smtClean="0"/>
              <a:t>》</a:t>
            </a: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DD938EE9-B36A-457B-A7AE-18020D0D991E}"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2D09D7E6-0507-45E1-8EB6-9ECF9B60520E}" type="datetime3">
              <a:rPr lang="zh-CN" altLang="en-US" smtClean="0"/>
              <a:pPr>
                <a:defRPr/>
              </a:pPr>
              <a:t>2018年10月6日星期六</a:t>
            </a:fld>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r>
              <a:rPr lang="en-US" altLang="zh-CN" smtClean="0"/>
              <a:t>《</a:t>
            </a:r>
            <a:r>
              <a:rPr lang="zh-CN" altLang="en-US" smtClean="0"/>
              <a:t>平凡的世界</a:t>
            </a:r>
            <a:r>
              <a:rPr lang="en-US" altLang="zh-CN" smtClean="0"/>
              <a:t>》</a:t>
            </a:r>
            <a:endParaRPr lang="en-US" altLang="zh-CN"/>
          </a:p>
        </p:txBody>
      </p:sp>
      <p:sp>
        <p:nvSpPr>
          <p:cNvPr id="4" name="Rectangle 6"/>
          <p:cNvSpPr>
            <a:spLocks noGrp="1" noChangeArrowheads="1"/>
          </p:cNvSpPr>
          <p:nvPr>
            <p:ph type="sldNum" sz="quarter" idx="12"/>
          </p:nvPr>
        </p:nvSpPr>
        <p:spPr/>
        <p:txBody>
          <a:bodyPr/>
          <a:lstStyle>
            <a:lvl1pPr>
              <a:defRPr/>
            </a:lvl1pPr>
          </a:lstStyle>
          <a:p>
            <a:pPr>
              <a:defRPr/>
            </a:pPr>
            <a:fld id="{063F6F83-F7D0-4840-B27B-A17D9019ECDC}"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栏目一">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137428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栏目二">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379622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矩形 6"/>
          <p:cNvSpPr/>
          <p:nvPr/>
        </p:nvSpPr>
        <p:spPr>
          <a:xfrm>
            <a:off x="0" y="6746875"/>
            <a:ext cx="9144000" cy="138113"/>
          </a:xfrm>
          <a:prstGeom prst="rect">
            <a:avLst/>
          </a:prstGeom>
          <a:solidFill>
            <a:srgbClr val="017D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0" y="908050"/>
            <a:ext cx="9144000" cy="288925"/>
          </a:xfrm>
          <a:prstGeom prst="rect">
            <a:avLst/>
          </a:prstGeom>
          <a:solidFill>
            <a:srgbClr val="017D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028" name="Picture 3" descr="I:\1121A0TIME\00功课作息\校标201509.png"/>
          <p:cNvPicPr>
            <a:picLocks noChangeAspect="1" noChangeArrowheads="1"/>
          </p:cNvPicPr>
          <p:nvPr/>
        </p:nvPicPr>
        <p:blipFill>
          <a:blip r:embed="rId8" cstate="print"/>
          <a:srcRect/>
          <a:stretch>
            <a:fillRect/>
          </a:stretch>
        </p:blipFill>
        <p:spPr bwMode="auto">
          <a:xfrm>
            <a:off x="14288" y="11113"/>
            <a:ext cx="1173162" cy="1152525"/>
          </a:xfrm>
          <a:prstGeom prst="rect">
            <a:avLst/>
          </a:prstGeom>
          <a:noFill/>
          <a:ln w="9525">
            <a:noFill/>
            <a:miter lim="800000"/>
            <a:headEnd/>
            <a:tailEnd/>
          </a:ln>
        </p:spPr>
      </p:pic>
      <p:sp>
        <p:nvSpPr>
          <p:cNvPr id="1029" name="标题占位符 1"/>
          <p:cNvSpPr>
            <a:spLocks noGrp="1"/>
          </p:cNvSpPr>
          <p:nvPr>
            <p:ph type="title"/>
          </p:nvPr>
        </p:nvSpPr>
        <p:spPr bwMode="auto">
          <a:xfrm>
            <a:off x="1403350" y="274638"/>
            <a:ext cx="7283450" cy="5318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0" name="文本占位符 2"/>
          <p:cNvSpPr>
            <a:spLocks noGrp="1"/>
          </p:cNvSpPr>
          <p:nvPr>
            <p:ph type="body" idx="1"/>
          </p:nvPr>
        </p:nvSpPr>
        <p:spPr bwMode="auto">
          <a:xfrm>
            <a:off x="457200" y="1412875"/>
            <a:ext cx="8229600" cy="47132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CE3CC5CD-071D-406A-8707-3EADF4AC6907}" type="datetime3">
              <a:rPr lang="zh-CN" altLang="en-US" smtClean="0"/>
              <a:pPr>
                <a:defRPr/>
              </a:pPr>
              <a:t>2018年10月6日星期六</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r>
              <a:rPr lang="en-US" altLang="zh-CN" smtClean="0"/>
              <a:t>《</a:t>
            </a:r>
            <a:r>
              <a:rPr lang="zh-CN" altLang="en-US" smtClean="0"/>
              <a:t>平凡的世界</a:t>
            </a:r>
            <a:r>
              <a:rPr lang="en-US" altLang="zh-CN" smtClean="0"/>
              <a:t>》</a:t>
            </a: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ea typeface="宋体" panose="02010600030101010101" pitchFamily="2" charset="-122"/>
              </a:defRPr>
            </a:lvl1pPr>
          </a:lstStyle>
          <a:p>
            <a:pPr>
              <a:defRPr/>
            </a:pPr>
            <a:fld id="{B6A90ABA-FB1B-431F-B51F-FD07CB9F4A00}" type="slidenum">
              <a:rPr lang="zh-CN" altLang="en-US"/>
              <a:pPr>
                <a:defRPr/>
              </a:pPr>
              <a:t>‹#›</a:t>
            </a:fld>
            <a:endParaRPr lang="zh-CN" altLang="en-US"/>
          </a:p>
        </p:txBody>
      </p:sp>
      <p:sp>
        <p:nvSpPr>
          <p:cNvPr id="9" name="矩形 8"/>
          <p:cNvSpPr/>
          <p:nvPr/>
        </p:nvSpPr>
        <p:spPr>
          <a:xfrm>
            <a:off x="8459788" y="6438900"/>
            <a:ext cx="504825" cy="303213"/>
          </a:xfrm>
          <a:prstGeom prst="rect">
            <a:avLst/>
          </a:prstGeom>
          <a:solidFill>
            <a:srgbClr val="017D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fld id="{6A2F8AF9-4133-4B75-98D5-D60FC2CFCCEC}" type="slidenum">
              <a:rPr lang="zh-CN" altLang="en-US" sz="1400">
                <a:solidFill>
                  <a:schemeClr val="bg1"/>
                </a:solidFill>
              </a:rPr>
              <a:pPr algn="ctr" eaLnBrk="1" hangingPunct="1">
                <a:defRPr/>
              </a:pPr>
              <a:t>‹#›</a:t>
            </a:fld>
            <a:endParaRPr lang="zh-CN" altLang="en-US" sz="1400">
              <a:solidFill>
                <a:schemeClr val="bg1"/>
              </a:solidFill>
            </a:endParaRPr>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3" r:id="rId3"/>
    <p:sldLayoutId id="2147483656" r:id="rId4"/>
    <p:sldLayoutId id="2147483657" r:id="rId5"/>
    <p:sldLayoutId id="2147483658" r:id="rId6"/>
  </p:sldLayoutIdLst>
  <p:hf sldNum="0" hdr="0"/>
  <p:txStyles>
    <p:titleStyle>
      <a:lvl1pPr algn="ctr" rtl="0" fontAlgn="base">
        <a:spcBef>
          <a:spcPct val="0"/>
        </a:spcBef>
        <a:spcAft>
          <a:spcPct val="0"/>
        </a:spcAft>
        <a:defRPr sz="4000" kern="1200">
          <a:solidFill>
            <a:schemeClr val="tx1"/>
          </a:solidFill>
          <a:latin typeface="微软雅黑" panose="020B0503020204020204" pitchFamily="34" charset="-122"/>
          <a:ea typeface="微软雅黑" panose="020B0503020204020204" pitchFamily="34" charset="-122"/>
          <a:cs typeface="+mj-cs"/>
        </a:defRPr>
      </a:lvl1pPr>
      <a:lvl2pPr algn="ctr" rtl="0" fontAlgn="base">
        <a:spcBef>
          <a:spcPct val="0"/>
        </a:spcBef>
        <a:spcAft>
          <a:spcPct val="0"/>
        </a:spcAft>
        <a:defRPr sz="4000">
          <a:solidFill>
            <a:schemeClr val="tx1"/>
          </a:solidFill>
          <a:latin typeface="微软雅黑" panose="020B0503020204020204" pitchFamily="34" charset="-122"/>
          <a:ea typeface="微软雅黑" panose="020B0503020204020204" pitchFamily="34" charset="-122"/>
        </a:defRPr>
      </a:lvl2pPr>
      <a:lvl3pPr algn="ctr" rtl="0" fontAlgn="base">
        <a:spcBef>
          <a:spcPct val="0"/>
        </a:spcBef>
        <a:spcAft>
          <a:spcPct val="0"/>
        </a:spcAft>
        <a:defRPr sz="4000">
          <a:solidFill>
            <a:schemeClr val="tx1"/>
          </a:solidFill>
          <a:latin typeface="微软雅黑" panose="020B0503020204020204" pitchFamily="34" charset="-122"/>
          <a:ea typeface="微软雅黑" panose="020B0503020204020204" pitchFamily="34" charset="-122"/>
        </a:defRPr>
      </a:lvl3pPr>
      <a:lvl4pPr algn="ctr" rtl="0" fontAlgn="base">
        <a:spcBef>
          <a:spcPct val="0"/>
        </a:spcBef>
        <a:spcAft>
          <a:spcPct val="0"/>
        </a:spcAft>
        <a:defRPr sz="4000">
          <a:solidFill>
            <a:schemeClr val="tx1"/>
          </a:solidFill>
          <a:latin typeface="微软雅黑" panose="020B0503020204020204" pitchFamily="34" charset="-122"/>
          <a:ea typeface="微软雅黑" panose="020B0503020204020204" pitchFamily="34" charset="-122"/>
        </a:defRPr>
      </a:lvl4pPr>
      <a:lvl5pPr algn="ctr" rtl="0" fontAlgn="base">
        <a:spcBef>
          <a:spcPct val="0"/>
        </a:spcBef>
        <a:spcAft>
          <a:spcPct val="0"/>
        </a:spcAft>
        <a:defRPr sz="4000">
          <a:solidFill>
            <a:schemeClr val="tx1"/>
          </a:solidFill>
          <a:latin typeface="微软雅黑" panose="020B0503020204020204" pitchFamily="34" charset="-122"/>
          <a:ea typeface="微软雅黑" panose="020B0503020204020204" pitchFamily="34" charset="-122"/>
        </a:defRPr>
      </a:lvl5pPr>
      <a:lvl6pPr marL="457200" algn="ctr" rtl="0" eaLnBrk="1" fontAlgn="base" hangingPunct="1">
        <a:spcBef>
          <a:spcPct val="0"/>
        </a:spcBef>
        <a:spcAft>
          <a:spcPct val="0"/>
        </a:spcAft>
        <a:defRPr sz="4400">
          <a:solidFill>
            <a:schemeClr val="tx1"/>
          </a:solidFill>
          <a:latin typeface="Calibri" pitchFamily="34" charset="0"/>
          <a:ea typeface="宋体" pitchFamily="2" charset="-122"/>
        </a:defRPr>
      </a:lvl6pPr>
      <a:lvl7pPr marL="914400" algn="ctr" rtl="0" eaLnBrk="1" fontAlgn="base" hangingPunct="1">
        <a:spcBef>
          <a:spcPct val="0"/>
        </a:spcBef>
        <a:spcAft>
          <a:spcPct val="0"/>
        </a:spcAft>
        <a:defRPr sz="4400">
          <a:solidFill>
            <a:schemeClr val="tx1"/>
          </a:solidFill>
          <a:latin typeface="Calibri" pitchFamily="34" charset="0"/>
          <a:ea typeface="宋体" pitchFamily="2" charset="-122"/>
        </a:defRPr>
      </a:lvl7pPr>
      <a:lvl8pPr marL="1371600" algn="ctr" rtl="0" eaLnBrk="1" fontAlgn="base" hangingPunct="1">
        <a:spcBef>
          <a:spcPct val="0"/>
        </a:spcBef>
        <a:spcAft>
          <a:spcPct val="0"/>
        </a:spcAft>
        <a:defRPr sz="4400">
          <a:solidFill>
            <a:schemeClr val="tx1"/>
          </a:solidFill>
          <a:latin typeface="Calibri" pitchFamily="34" charset="0"/>
          <a:ea typeface="宋体" pitchFamily="2" charset="-122"/>
        </a:defRPr>
      </a:lvl8pPr>
      <a:lvl9pPr marL="1828800" algn="ctr" rtl="0" eaLnBrk="1" fontAlgn="base" hangingPunct="1">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5.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47664" y="116632"/>
            <a:ext cx="6264696" cy="1200329"/>
          </a:xfrm>
          <a:prstGeom prst="rect">
            <a:avLst/>
          </a:prstGeom>
        </p:spPr>
        <p:txBody>
          <a:bodyPr wrap="square">
            <a:spAutoFit/>
          </a:bodyPr>
          <a:lstStyle/>
          <a:p>
            <a:pPr lvl="0"/>
            <a:r>
              <a:rPr lang="zh-CN" altLang="en-US" sz="3600" b="1" dirty="0">
                <a:solidFill>
                  <a:srgbClr val="A50021"/>
                </a:solidFill>
                <a:latin typeface="华文隶书" pitchFamily="2" charset="-122"/>
                <a:ea typeface="华文隶书" pitchFamily="2" charset="-122"/>
              </a:rPr>
              <a:t>语文</a:t>
            </a:r>
            <a:r>
              <a:rPr lang="zh-CN" altLang="en-US" sz="3600" b="1" dirty="0" smtClean="0">
                <a:solidFill>
                  <a:srgbClr val="A50021"/>
                </a:solidFill>
                <a:latin typeface="华文隶书" pitchFamily="2" charset="-122"/>
                <a:ea typeface="华文隶书" pitchFamily="2" charset="-122"/>
              </a:rPr>
              <a:t>出版社九年级</a:t>
            </a:r>
            <a:r>
              <a:rPr lang="zh-CN" altLang="en-US" sz="3600" b="1" dirty="0">
                <a:solidFill>
                  <a:srgbClr val="A50021"/>
                </a:solidFill>
                <a:latin typeface="华文隶书" pitchFamily="2" charset="-122"/>
                <a:ea typeface="华文隶书" pitchFamily="2" charset="-122"/>
              </a:rPr>
              <a:t>上</a:t>
            </a:r>
            <a:r>
              <a:rPr lang="zh-CN" altLang="en-US" sz="3600" b="1" dirty="0" smtClean="0">
                <a:solidFill>
                  <a:srgbClr val="A50021"/>
                </a:solidFill>
                <a:latin typeface="华文隶书" pitchFamily="2" charset="-122"/>
                <a:ea typeface="华文隶书" pitchFamily="2" charset="-122"/>
              </a:rPr>
              <a:t>册第</a:t>
            </a:r>
            <a:r>
              <a:rPr lang="en-US" altLang="zh-CN" sz="3600" b="1" dirty="0" smtClean="0">
                <a:solidFill>
                  <a:srgbClr val="A50021"/>
                </a:solidFill>
                <a:latin typeface="华文隶书" pitchFamily="2" charset="-122"/>
                <a:ea typeface="华文隶书" pitchFamily="2" charset="-122"/>
              </a:rPr>
              <a:t>7</a:t>
            </a:r>
            <a:r>
              <a:rPr lang="zh-CN" altLang="en-US" sz="3600" b="1" dirty="0" smtClean="0">
                <a:solidFill>
                  <a:srgbClr val="A50021"/>
                </a:solidFill>
                <a:latin typeface="华文隶书" pitchFamily="2" charset="-122"/>
                <a:ea typeface="华文隶书" pitchFamily="2" charset="-122"/>
              </a:rPr>
              <a:t>课</a:t>
            </a:r>
            <a:r>
              <a:rPr lang="zh-CN" altLang="en-US" sz="3600" b="1" dirty="0">
                <a:solidFill>
                  <a:srgbClr val="A50021"/>
                </a:solidFill>
                <a:latin typeface="华文隶书" pitchFamily="2" charset="-122"/>
                <a:ea typeface="华文隶书" pitchFamily="2" charset="-122"/>
              </a:rPr>
              <a:t/>
            </a:r>
            <a:br>
              <a:rPr lang="zh-CN" altLang="en-US" sz="3600" b="1" dirty="0">
                <a:solidFill>
                  <a:srgbClr val="A50021"/>
                </a:solidFill>
                <a:latin typeface="华文隶书" pitchFamily="2" charset="-122"/>
                <a:ea typeface="华文隶书" pitchFamily="2" charset="-122"/>
              </a:rPr>
            </a:br>
            <a:endParaRPr lang="zh-CN" altLang="en-US" sz="3600" dirty="0">
              <a:solidFill>
                <a:prstClr val="black"/>
              </a:solidFill>
              <a:latin typeface="华文隶书" pitchFamily="2" charset="-122"/>
              <a:ea typeface="华文隶书" pitchFamily="2" charset="-122"/>
            </a:endParaRPr>
          </a:p>
        </p:txBody>
      </p:sp>
      <p:sp>
        <p:nvSpPr>
          <p:cNvPr id="3" name="矩形 2"/>
          <p:cNvSpPr/>
          <p:nvPr/>
        </p:nvSpPr>
        <p:spPr>
          <a:xfrm>
            <a:off x="3059832" y="4941167"/>
            <a:ext cx="4586512" cy="646331"/>
          </a:xfrm>
          <a:prstGeom prst="rect">
            <a:avLst/>
          </a:prstGeom>
        </p:spPr>
        <p:txBody>
          <a:bodyPr wrap="none">
            <a:spAutoFit/>
          </a:bodyPr>
          <a:lstStyle/>
          <a:p>
            <a:pPr lvl="0"/>
            <a:r>
              <a:rPr lang="zh-CN" altLang="en-US" sz="3600" b="1" dirty="0">
                <a:solidFill>
                  <a:srgbClr val="190DB3"/>
                </a:solidFill>
                <a:latin typeface="楷体"/>
                <a:ea typeface="楷体"/>
                <a:cs typeface="楷体"/>
              </a:rPr>
              <a:t>泉港民族中学 庄梅霞</a:t>
            </a:r>
          </a:p>
        </p:txBody>
      </p:sp>
      <p:sp>
        <p:nvSpPr>
          <p:cNvPr id="4" name="矩形 3"/>
          <p:cNvSpPr/>
          <p:nvPr/>
        </p:nvSpPr>
        <p:spPr>
          <a:xfrm>
            <a:off x="2483768" y="1124743"/>
            <a:ext cx="6352615" cy="3554819"/>
          </a:xfrm>
          <a:prstGeom prst="rect">
            <a:avLst/>
          </a:prstGeom>
        </p:spPr>
        <p:txBody>
          <a:bodyPr wrap="square">
            <a:spAutoFit/>
          </a:bodyPr>
          <a:lstStyle/>
          <a:p>
            <a:pPr lvl="0">
              <a:spcBef>
                <a:spcPct val="50000"/>
              </a:spcBef>
            </a:pPr>
            <a:r>
              <a:rPr lang="en-US" altLang="zh-CN" sz="6000" b="1" dirty="0">
                <a:solidFill>
                  <a:srgbClr val="000000"/>
                </a:solidFill>
                <a:latin typeface="楷体" pitchFamily="49" charset="-122"/>
                <a:ea typeface="楷体" pitchFamily="49" charset="-122"/>
              </a:rPr>
              <a:t>7.</a:t>
            </a:r>
            <a:r>
              <a:rPr lang="zh-CN" altLang="en-US" sz="6000" b="1" dirty="0">
                <a:solidFill>
                  <a:srgbClr val="000000"/>
                </a:solidFill>
                <a:latin typeface="楷体" pitchFamily="49" charset="-122"/>
                <a:ea typeface="楷体" pitchFamily="49" charset="-122"/>
              </a:rPr>
              <a:t>平凡的</a:t>
            </a:r>
            <a:r>
              <a:rPr lang="zh-CN" altLang="en-US" sz="6000" b="1" dirty="0" smtClean="0">
                <a:solidFill>
                  <a:srgbClr val="000000"/>
                </a:solidFill>
                <a:latin typeface="楷体" pitchFamily="49" charset="-122"/>
                <a:ea typeface="楷体" pitchFamily="49" charset="-122"/>
              </a:rPr>
              <a:t>世界   </a:t>
            </a:r>
            <a:endParaRPr lang="en-US" altLang="zh-CN" sz="6000" b="1" dirty="0" smtClean="0">
              <a:solidFill>
                <a:srgbClr val="000000"/>
              </a:solidFill>
              <a:latin typeface="楷体" pitchFamily="49" charset="-122"/>
              <a:ea typeface="楷体" pitchFamily="49" charset="-122"/>
            </a:endParaRPr>
          </a:p>
          <a:p>
            <a:pPr lvl="0">
              <a:spcBef>
                <a:spcPct val="50000"/>
              </a:spcBef>
            </a:pPr>
            <a:r>
              <a:rPr lang="en-US" altLang="zh-CN" sz="6000" b="1" dirty="0">
                <a:solidFill>
                  <a:srgbClr val="000000"/>
                </a:solidFill>
                <a:latin typeface="楷体" pitchFamily="49" charset="-122"/>
                <a:ea typeface="楷体" pitchFamily="49" charset="-122"/>
              </a:rPr>
              <a:t> </a:t>
            </a:r>
            <a:r>
              <a:rPr lang="en-US" altLang="zh-CN" sz="6000" b="1" dirty="0" smtClean="0">
                <a:solidFill>
                  <a:srgbClr val="000000"/>
                </a:solidFill>
                <a:latin typeface="楷体" pitchFamily="49" charset="-122"/>
                <a:ea typeface="楷体" pitchFamily="49" charset="-122"/>
              </a:rPr>
              <a:t>  </a:t>
            </a:r>
            <a:r>
              <a:rPr lang="zh-CN" altLang="en-US" sz="6000" b="1" dirty="0" smtClean="0">
                <a:solidFill>
                  <a:srgbClr val="000000"/>
                </a:solidFill>
                <a:latin typeface="楷体" pitchFamily="49" charset="-122"/>
                <a:ea typeface="楷体" pitchFamily="49" charset="-122"/>
              </a:rPr>
              <a:t>（</a:t>
            </a:r>
            <a:r>
              <a:rPr lang="zh-CN" altLang="en-US" sz="6000" b="1" dirty="0">
                <a:solidFill>
                  <a:srgbClr val="000000"/>
                </a:solidFill>
                <a:latin typeface="楷体" pitchFamily="49" charset="-122"/>
                <a:ea typeface="楷体" pitchFamily="49" charset="-122"/>
              </a:rPr>
              <a:t>节选） </a:t>
            </a:r>
            <a:endParaRPr lang="zh-CN" altLang="en-US" b="1" dirty="0">
              <a:solidFill>
                <a:srgbClr val="000000"/>
              </a:solidFill>
              <a:latin typeface="楷体" pitchFamily="49" charset="-122"/>
              <a:ea typeface="楷体" pitchFamily="49" charset="-122"/>
            </a:endParaRPr>
          </a:p>
          <a:p>
            <a:pPr lvl="0">
              <a:spcBef>
                <a:spcPct val="50000"/>
              </a:spcBef>
            </a:pPr>
            <a:r>
              <a:rPr lang="zh-CN" altLang="en-US" b="1" dirty="0">
                <a:solidFill>
                  <a:srgbClr val="000000"/>
                </a:solidFill>
                <a:latin typeface="楷体" pitchFamily="49" charset="-122"/>
                <a:ea typeface="楷体" pitchFamily="49" charset="-122"/>
              </a:rPr>
              <a:t>                                                         </a:t>
            </a:r>
            <a:r>
              <a:rPr lang="zh-CN" altLang="en-US" b="1" dirty="0" smtClean="0">
                <a:solidFill>
                  <a:srgbClr val="000000"/>
                </a:solidFill>
                <a:latin typeface="楷体" pitchFamily="49" charset="-122"/>
                <a:ea typeface="楷体" pitchFamily="49" charset="-122"/>
              </a:rPr>
              <a:t>                  </a:t>
            </a:r>
            <a:endParaRPr lang="en-US" altLang="zh-CN" b="1" dirty="0" smtClean="0">
              <a:solidFill>
                <a:srgbClr val="000000"/>
              </a:solidFill>
              <a:latin typeface="楷体" pitchFamily="49" charset="-122"/>
              <a:ea typeface="楷体" pitchFamily="49" charset="-122"/>
            </a:endParaRPr>
          </a:p>
          <a:p>
            <a:pPr lvl="0">
              <a:spcBef>
                <a:spcPct val="50000"/>
              </a:spcBef>
            </a:pPr>
            <a:r>
              <a:rPr lang="en-US" altLang="zh-CN" sz="2000" b="1" dirty="0">
                <a:solidFill>
                  <a:srgbClr val="000000"/>
                </a:solidFill>
                <a:latin typeface="楷体" pitchFamily="49" charset="-122"/>
                <a:ea typeface="楷体" pitchFamily="49" charset="-122"/>
              </a:rPr>
              <a:t> </a:t>
            </a:r>
            <a:r>
              <a:rPr lang="en-US" altLang="zh-CN" sz="2000" b="1" dirty="0" smtClean="0">
                <a:solidFill>
                  <a:srgbClr val="000000"/>
                </a:solidFill>
                <a:latin typeface="楷体" pitchFamily="49" charset="-122"/>
                <a:ea typeface="楷体" pitchFamily="49" charset="-122"/>
              </a:rPr>
              <a:t>                              </a:t>
            </a:r>
            <a:r>
              <a:rPr lang="zh-CN" altLang="en-US" sz="3200" b="1" dirty="0" smtClean="0">
                <a:solidFill>
                  <a:srgbClr val="000000"/>
                </a:solidFill>
                <a:latin typeface="楷体" pitchFamily="49" charset="-122"/>
                <a:ea typeface="楷体" pitchFamily="49" charset="-122"/>
              </a:rPr>
              <a:t>路  </a:t>
            </a:r>
            <a:r>
              <a:rPr lang="zh-CN" altLang="en-US" sz="3200" b="1" dirty="0">
                <a:solidFill>
                  <a:srgbClr val="000000"/>
                </a:solidFill>
                <a:latin typeface="楷体" pitchFamily="49" charset="-122"/>
                <a:ea typeface="楷体" pitchFamily="49" charset="-122"/>
              </a:rPr>
              <a:t>遥</a:t>
            </a:r>
            <a:endParaRPr lang="en-US" altLang="zh-CN" sz="2000" b="1" dirty="0">
              <a:solidFill>
                <a:srgbClr val="000000"/>
              </a:solidFill>
              <a:latin typeface="楷体" pitchFamily="49" charset="-122"/>
              <a:ea typeface="楷体" pitchFamily="49" charset="-122"/>
            </a:endParaRPr>
          </a:p>
        </p:txBody>
      </p:sp>
      <p:pic>
        <p:nvPicPr>
          <p:cNvPr id="5" name="Picture 5" descr="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8675" y="1259699"/>
            <a:ext cx="2483817" cy="2968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矩形 5"/>
          <p:cNvSpPr/>
          <p:nvPr/>
        </p:nvSpPr>
        <p:spPr>
          <a:xfrm>
            <a:off x="41403" y="4227824"/>
            <a:ext cx="2471568" cy="2677656"/>
          </a:xfrm>
          <a:prstGeom prst="rect">
            <a:avLst/>
          </a:prstGeom>
        </p:spPr>
        <p:txBody>
          <a:bodyPr wrap="square">
            <a:spAutoFit/>
          </a:bodyPr>
          <a:lstStyle/>
          <a:p>
            <a:pPr eaLnBrk="1" hangingPunct="1">
              <a:spcBef>
                <a:spcPct val="50000"/>
              </a:spcBef>
            </a:pPr>
            <a:r>
              <a:rPr lang="zh-CN" altLang="en-US" sz="2800" b="1" dirty="0">
                <a:solidFill>
                  <a:srgbClr val="FF0000"/>
                </a:solidFill>
                <a:latin typeface="方正舒体" pitchFamily="2" charset="-122"/>
                <a:ea typeface="方正舒体" pitchFamily="2" charset="-122"/>
              </a:rPr>
              <a:t>谨以此书，献给我生活的土地和岁月</a:t>
            </a:r>
            <a:r>
              <a:rPr lang="zh-CN" altLang="en-US" sz="2800" b="1" dirty="0" smtClean="0">
                <a:solidFill>
                  <a:srgbClr val="FF0000"/>
                </a:solidFill>
                <a:latin typeface="方正舒体" pitchFamily="2" charset="-122"/>
                <a:ea typeface="方正舒体" pitchFamily="2" charset="-122"/>
              </a:rPr>
              <a:t>。</a:t>
            </a:r>
            <a:endParaRPr lang="en-US" altLang="zh-CN" sz="2800" b="1" dirty="0">
              <a:solidFill>
                <a:srgbClr val="FF0000"/>
              </a:solidFill>
              <a:latin typeface="方正舒体" pitchFamily="2" charset="-122"/>
              <a:ea typeface="方正舒体" pitchFamily="2" charset="-122"/>
            </a:endParaRPr>
          </a:p>
          <a:p>
            <a:pPr eaLnBrk="1" hangingPunct="1">
              <a:spcBef>
                <a:spcPct val="50000"/>
              </a:spcBef>
            </a:pPr>
            <a:r>
              <a:rPr lang="en-US" altLang="zh-CN" sz="2800" b="1" dirty="0" smtClean="0">
                <a:solidFill>
                  <a:srgbClr val="FF0000"/>
                </a:solidFill>
                <a:latin typeface="方正舒体" pitchFamily="2" charset="-122"/>
                <a:ea typeface="方正舒体" pitchFamily="2" charset="-122"/>
              </a:rPr>
              <a:t>       -</a:t>
            </a:r>
            <a:r>
              <a:rPr lang="zh-CN" altLang="en-US" sz="2800" b="1" dirty="0">
                <a:solidFill>
                  <a:srgbClr val="FF0000"/>
                </a:solidFill>
                <a:latin typeface="方正舒体" pitchFamily="2" charset="-122"/>
                <a:ea typeface="方正舒体" pitchFamily="2" charset="-122"/>
              </a:rPr>
              <a:t>路遥</a:t>
            </a:r>
          </a:p>
          <a:p>
            <a:pPr eaLnBrk="1" hangingPunct="1">
              <a:spcBef>
                <a:spcPct val="50000"/>
              </a:spcBef>
            </a:pPr>
            <a:r>
              <a:rPr lang="zh-CN" altLang="en-US" sz="2800" b="1" dirty="0">
                <a:solidFill>
                  <a:srgbClr val="FF0000"/>
                </a:solidFill>
                <a:latin typeface="方正舒体" pitchFamily="2" charset="-122"/>
                <a:ea typeface="方正舒体" pitchFamily="2" charset="-122"/>
              </a:rPr>
              <a:t>                                      </a:t>
            </a:r>
          </a:p>
        </p:txBody>
      </p:sp>
      <p:sp>
        <p:nvSpPr>
          <p:cNvPr id="9" name="日期占位符 8"/>
          <p:cNvSpPr>
            <a:spLocks noGrp="1"/>
          </p:cNvSpPr>
          <p:nvPr>
            <p:ph type="dt" sz="half" idx="10"/>
          </p:nvPr>
        </p:nvSpPr>
        <p:spPr/>
        <p:txBody>
          <a:bodyPr/>
          <a:lstStyle/>
          <a:p>
            <a:pPr>
              <a:defRPr/>
            </a:pPr>
            <a:fld id="{6629E336-F725-4347-9A04-82B0601BDD11}" type="datetime3">
              <a:rPr lang="zh-CN" altLang="en-US" smtClean="0"/>
              <a:pPr>
                <a:defRPr/>
              </a:pPr>
              <a:t>2018年10月6日星期六</a:t>
            </a:fld>
            <a:endParaRPr lang="en-US" altLang="zh-CN"/>
          </a:p>
        </p:txBody>
      </p:sp>
      <p:sp>
        <p:nvSpPr>
          <p:cNvPr id="11" name="页脚占位符 10"/>
          <p:cNvSpPr>
            <a:spLocks noGrp="1"/>
          </p:cNvSpPr>
          <p:nvPr>
            <p:ph type="ftr" sz="quarter" idx="11"/>
          </p:nvPr>
        </p:nvSpPr>
        <p:spPr/>
        <p:txBody>
          <a:bodyPr/>
          <a:lstStyle/>
          <a:p>
            <a:pPr>
              <a:defRPr/>
            </a:pPr>
            <a:r>
              <a:rPr lang="en-US" altLang="zh-CN" smtClean="0"/>
              <a:t>《</a:t>
            </a:r>
            <a:r>
              <a:rPr lang="zh-CN" altLang="en-US" smtClean="0"/>
              <a:t>平凡的世界</a:t>
            </a:r>
            <a:r>
              <a:rPr lang="en-US" altLang="zh-CN" smtClean="0"/>
              <a:t>》</a:t>
            </a:r>
            <a:endParaRPr lang="en-US" altLang="zh-CN"/>
          </a:p>
        </p:txBody>
      </p:sp>
    </p:spTree>
    <p:extLst>
      <p:ext uri="{BB962C8B-B14F-4D97-AF65-F5344CB8AC3E}">
        <p14:creationId xmlns:p14="http://schemas.microsoft.com/office/powerpoint/2010/main" xmlns="" val="452467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539552" y="2924944"/>
            <a:ext cx="8229600" cy="922337"/>
          </a:xfrm>
        </p:spPr>
        <p:txBody>
          <a:bodyPr/>
          <a:lstStyle/>
          <a:p>
            <a:pPr algn="l"/>
            <a:r>
              <a:rPr lang="en-US" altLang="zh-CN" sz="2800" b="1" dirty="0" smtClean="0">
                <a:solidFill>
                  <a:srgbClr val="190DB3"/>
                </a:solidFill>
              </a:rPr>
              <a:t>2.</a:t>
            </a:r>
            <a:r>
              <a:rPr lang="zh-CN" altLang="en-US" sz="2800" b="1" dirty="0" smtClean="0">
                <a:solidFill>
                  <a:srgbClr val="190DB3"/>
                </a:solidFill>
              </a:rPr>
              <a:t>文中涉及的人物有哪些？主要人物是谁？</a:t>
            </a:r>
          </a:p>
        </p:txBody>
      </p:sp>
      <p:sp>
        <p:nvSpPr>
          <p:cNvPr id="55301" name="Rectangle 5"/>
          <p:cNvSpPr>
            <a:spLocks noGrp="1" noChangeArrowheads="1"/>
          </p:cNvSpPr>
          <p:nvPr>
            <p:ph type="body" idx="4294967295"/>
          </p:nvPr>
        </p:nvSpPr>
        <p:spPr>
          <a:xfrm>
            <a:off x="1043608" y="3740020"/>
            <a:ext cx="6769100" cy="1511300"/>
          </a:xfrm>
          <a:noFill/>
        </p:spPr>
        <p:txBody>
          <a:bodyPr/>
          <a:lstStyle/>
          <a:p>
            <a:pPr>
              <a:buFontTx/>
              <a:buNone/>
            </a:pPr>
            <a:r>
              <a:rPr lang="zh-CN" altLang="en-US" b="1" dirty="0" smtClean="0">
                <a:latin typeface="黑体" pitchFamily="2" charset="-122"/>
                <a:ea typeface="黑体" pitchFamily="2" charset="-122"/>
              </a:rPr>
              <a:t>孙少平、班主任、顾养民、侯玉英、郝红梅</a:t>
            </a:r>
          </a:p>
        </p:txBody>
      </p:sp>
      <p:sp>
        <p:nvSpPr>
          <p:cNvPr id="55302" name="Rectangle 6"/>
          <p:cNvSpPr>
            <a:spLocks noChangeArrowheads="1"/>
          </p:cNvSpPr>
          <p:nvPr/>
        </p:nvSpPr>
        <p:spPr bwMode="auto">
          <a:xfrm>
            <a:off x="1403648" y="4834291"/>
            <a:ext cx="3960813" cy="790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0" hangingPunct="0">
              <a:spcBef>
                <a:spcPct val="20000"/>
              </a:spcBef>
            </a:pPr>
            <a:r>
              <a:rPr lang="zh-CN" altLang="en-US" sz="3200" b="1" dirty="0">
                <a:solidFill>
                  <a:srgbClr val="0000FF"/>
                </a:solidFill>
                <a:latin typeface="黑体" pitchFamily="2" charset="-122"/>
                <a:ea typeface="黑体" pitchFamily="2" charset="-122"/>
              </a:rPr>
              <a:t>主要人物：</a:t>
            </a:r>
            <a:r>
              <a:rPr lang="zh-CN" altLang="en-US" sz="3200" b="1" dirty="0">
                <a:solidFill>
                  <a:srgbClr val="FF0000"/>
                </a:solidFill>
                <a:latin typeface="黑体" pitchFamily="2" charset="-122"/>
                <a:ea typeface="黑体" pitchFamily="2" charset="-122"/>
              </a:rPr>
              <a:t>孙少平</a:t>
            </a:r>
          </a:p>
        </p:txBody>
      </p:sp>
      <p:sp>
        <p:nvSpPr>
          <p:cNvPr id="2" name="矩形 1"/>
          <p:cNvSpPr/>
          <p:nvPr/>
        </p:nvSpPr>
        <p:spPr>
          <a:xfrm>
            <a:off x="683568" y="1101172"/>
            <a:ext cx="6912768" cy="830997"/>
          </a:xfrm>
          <a:prstGeom prst="rect">
            <a:avLst/>
          </a:prstGeom>
        </p:spPr>
        <p:txBody>
          <a:bodyPr wrap="square">
            <a:spAutoFit/>
          </a:bodyPr>
          <a:lstStyle/>
          <a:p>
            <a:pPr marL="342900" lvl="0" indent="-342900" eaLnBrk="0" hangingPunct="0">
              <a:lnSpc>
                <a:spcPct val="150000"/>
              </a:lnSpc>
              <a:spcBef>
                <a:spcPct val="20000"/>
              </a:spcBef>
            </a:pPr>
            <a:r>
              <a:rPr lang="en-US" altLang="zh-CN" sz="3200" b="1" dirty="0">
                <a:solidFill>
                  <a:srgbClr val="190DB3"/>
                </a:solidFill>
                <a:latin typeface="黑体" pitchFamily="2" charset="-122"/>
                <a:ea typeface="黑体" pitchFamily="2" charset="-122"/>
              </a:rPr>
              <a:t>1.</a:t>
            </a:r>
            <a:r>
              <a:rPr lang="zh-CN" altLang="en-US" sz="3200" b="1" dirty="0">
                <a:solidFill>
                  <a:srgbClr val="190DB3"/>
                </a:solidFill>
                <a:latin typeface="黑体" pitchFamily="2" charset="-122"/>
                <a:ea typeface="黑体" pitchFamily="2" charset="-122"/>
              </a:rPr>
              <a:t>本文发生的时代背景是什么时期？ </a:t>
            </a:r>
          </a:p>
        </p:txBody>
      </p:sp>
      <p:sp>
        <p:nvSpPr>
          <p:cNvPr id="3" name="矩形 2"/>
          <p:cNvSpPr/>
          <p:nvPr/>
        </p:nvSpPr>
        <p:spPr>
          <a:xfrm>
            <a:off x="683568" y="1772816"/>
            <a:ext cx="7704856" cy="1384995"/>
          </a:xfrm>
          <a:prstGeom prst="rect">
            <a:avLst/>
          </a:prstGeom>
        </p:spPr>
        <p:txBody>
          <a:bodyPr wrap="square">
            <a:spAutoFit/>
          </a:bodyPr>
          <a:lstStyle/>
          <a:p>
            <a:r>
              <a:rPr lang="zh-CN" altLang="en-US" sz="2800" b="1" dirty="0">
                <a:latin typeface="黑体" pitchFamily="2" charset="-122"/>
                <a:ea typeface="黑体" pitchFamily="2" charset="-122"/>
              </a:rPr>
              <a:t>“文化大革命”时期。从文中出现的“县革委会”“无产阶级政治”</a:t>
            </a:r>
            <a:r>
              <a:rPr lang="zh-CN" altLang="en-US" sz="2800" b="1" dirty="0" smtClean="0">
                <a:latin typeface="黑体" pitchFamily="2" charset="-122"/>
                <a:ea typeface="黑体" pitchFamily="2" charset="-122"/>
              </a:rPr>
              <a:t>“成分不好”</a:t>
            </a:r>
            <a:r>
              <a:rPr lang="zh-CN" altLang="en-US" sz="2800" b="1" dirty="0">
                <a:latin typeface="黑体" pitchFamily="2" charset="-122"/>
                <a:ea typeface="黑体" pitchFamily="2" charset="-122"/>
              </a:rPr>
              <a:t>等可以看出是在“文化大革命”时期。</a:t>
            </a:r>
          </a:p>
        </p:txBody>
      </p:sp>
      <p:sp>
        <p:nvSpPr>
          <p:cNvPr id="4" name="矩形 3"/>
          <p:cNvSpPr/>
          <p:nvPr/>
        </p:nvSpPr>
        <p:spPr>
          <a:xfrm>
            <a:off x="2627784" y="188640"/>
            <a:ext cx="2037737" cy="646331"/>
          </a:xfrm>
          <a:prstGeom prst="rect">
            <a:avLst/>
          </a:prstGeom>
        </p:spPr>
        <p:txBody>
          <a:bodyPr wrap="none">
            <a:spAutoFit/>
          </a:bodyPr>
          <a:lstStyle/>
          <a:p>
            <a:r>
              <a:rPr lang="zh-CN" altLang="en-US" sz="3600" b="1" i="1" dirty="0">
                <a:solidFill>
                  <a:srgbClr val="7030A0"/>
                </a:solidFill>
                <a:latin typeface="隶书" pitchFamily="49" charset="-122"/>
                <a:ea typeface="隶书" pitchFamily="49" charset="-122"/>
                <a:cs typeface="+mj-cs"/>
              </a:rPr>
              <a:t>合作探究</a:t>
            </a:r>
            <a:endParaRPr lang="zh-CN" altLang="en-US" dirty="0"/>
          </a:p>
        </p:txBody>
      </p:sp>
    </p:spTree>
    <p:extLst>
      <p:ext uri="{BB962C8B-B14F-4D97-AF65-F5344CB8AC3E}">
        <p14:creationId xmlns:p14="http://schemas.microsoft.com/office/powerpoint/2010/main" xmlns="" val="3099271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434"/>
                                        </p:tgtEl>
                                        <p:attrNameLst>
                                          <p:attrName>style.visibility</p:attrName>
                                        </p:attrNameLst>
                                      </p:cBhvr>
                                      <p:to>
                                        <p:strVal val="visible"/>
                                      </p:to>
                                    </p:set>
                                    <p:anim calcmode="lin" valueType="num">
                                      <p:cBhvr additive="base">
                                        <p:cTn id="19" dur="500" fill="hold"/>
                                        <p:tgtEl>
                                          <p:spTgt spid="18434"/>
                                        </p:tgtEl>
                                        <p:attrNameLst>
                                          <p:attrName>ppt_x</p:attrName>
                                        </p:attrNameLst>
                                      </p:cBhvr>
                                      <p:tavLst>
                                        <p:tav tm="0">
                                          <p:val>
                                            <p:strVal val="#ppt_x"/>
                                          </p:val>
                                        </p:tav>
                                        <p:tav tm="100000">
                                          <p:val>
                                            <p:strVal val="#ppt_x"/>
                                          </p:val>
                                        </p:tav>
                                      </p:tavLst>
                                    </p:anim>
                                    <p:anim calcmode="lin" valueType="num">
                                      <p:cBhvr additive="base">
                                        <p:cTn id="20" dur="500" fill="hold"/>
                                        <p:tgtEl>
                                          <p:spTgt spid="1843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5301">
                                            <p:txEl>
                                              <p:pRg st="0" end="0"/>
                                            </p:txEl>
                                          </p:spTgt>
                                        </p:tgtEl>
                                        <p:attrNameLst>
                                          <p:attrName>style.visibility</p:attrName>
                                        </p:attrNameLst>
                                      </p:cBhvr>
                                      <p:to>
                                        <p:strVal val="visible"/>
                                      </p:to>
                                    </p:set>
                                    <p:anim calcmode="lin" valueType="num">
                                      <p:cBhvr additive="base">
                                        <p:cTn id="25" dur="500" fill="hold"/>
                                        <p:tgtEl>
                                          <p:spTgt spid="55301">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530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5302">
                                            <p:txEl>
                                              <p:pRg st="0" end="0"/>
                                            </p:txEl>
                                          </p:spTgt>
                                        </p:tgtEl>
                                        <p:attrNameLst>
                                          <p:attrName>style.visibility</p:attrName>
                                        </p:attrNameLst>
                                      </p:cBhvr>
                                      <p:to>
                                        <p:strVal val="visible"/>
                                      </p:to>
                                    </p:set>
                                    <p:anim calcmode="lin" valueType="num">
                                      <p:cBhvr additive="base">
                                        <p:cTn id="31" dur="500" fill="hold"/>
                                        <p:tgtEl>
                                          <p:spTgt spid="55302">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530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P spid="55301" grpId="0" build="p"/>
      <p:bldP spid="55302" grpId="0" build="p"/>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611560" y="1052736"/>
            <a:ext cx="7488832" cy="1143000"/>
          </a:xfrm>
        </p:spPr>
        <p:txBody>
          <a:bodyPr/>
          <a:lstStyle/>
          <a:p>
            <a:pPr algn="l"/>
            <a:r>
              <a:rPr lang="en-US" altLang="zh-CN" sz="3200" b="1" dirty="0" smtClean="0">
                <a:solidFill>
                  <a:srgbClr val="190DB3"/>
                </a:solidFill>
                <a:latin typeface="黑体" pitchFamily="2" charset="-122"/>
                <a:ea typeface="黑体" pitchFamily="2" charset="-122"/>
              </a:rPr>
              <a:t>3.</a:t>
            </a:r>
            <a:r>
              <a:rPr lang="zh-CN" altLang="en-US" sz="3200" b="1" dirty="0" smtClean="0">
                <a:solidFill>
                  <a:srgbClr val="190DB3"/>
                </a:solidFill>
                <a:latin typeface="黑体" pitchFamily="2" charset="-122"/>
                <a:ea typeface="黑体" pitchFamily="2" charset="-122"/>
              </a:rPr>
              <a:t>复述课文节选部分的主要内容。</a:t>
            </a:r>
            <a:endParaRPr lang="en-US" altLang="zh-CN" sz="3200" b="1" dirty="0" smtClean="0">
              <a:solidFill>
                <a:srgbClr val="190DB3"/>
              </a:solidFill>
              <a:latin typeface="黑体" pitchFamily="2" charset="-122"/>
              <a:ea typeface="黑体" pitchFamily="2" charset="-122"/>
            </a:endParaRPr>
          </a:p>
        </p:txBody>
      </p:sp>
      <p:sp>
        <p:nvSpPr>
          <p:cNvPr id="19459" name="Rectangle 3"/>
          <p:cNvSpPr>
            <a:spLocks noGrp="1" noChangeArrowheads="1"/>
          </p:cNvSpPr>
          <p:nvPr>
            <p:ph type="body" idx="4294967295"/>
          </p:nvPr>
        </p:nvSpPr>
        <p:spPr>
          <a:xfrm>
            <a:off x="251521" y="1988841"/>
            <a:ext cx="8496944" cy="4104456"/>
          </a:xfrm>
        </p:spPr>
        <p:txBody>
          <a:bodyPr/>
          <a:lstStyle/>
          <a:p>
            <a:pPr algn="just">
              <a:lnSpc>
                <a:spcPct val="120000"/>
              </a:lnSpc>
              <a:buFontTx/>
              <a:buNone/>
            </a:pPr>
            <a:r>
              <a:rPr lang="zh-CN" altLang="en-US" sz="2800" b="1" dirty="0" smtClean="0">
                <a:latin typeface="黑体" pitchFamily="2" charset="-122"/>
                <a:ea typeface="黑体" pitchFamily="2" charset="-122"/>
              </a:rPr>
              <a:t>   </a:t>
            </a:r>
            <a:r>
              <a:rPr lang="zh-CN" altLang="en-US" sz="2800" b="1" dirty="0" smtClean="0">
                <a:solidFill>
                  <a:srgbClr val="FF0000"/>
                </a:solidFill>
                <a:latin typeface="黑体" pitchFamily="2" charset="-122"/>
                <a:ea typeface="黑体" pitchFamily="2" charset="-122"/>
              </a:rPr>
              <a:t>明确：</a:t>
            </a:r>
            <a:r>
              <a:rPr lang="zh-CN" altLang="en-US" sz="2800" b="1" dirty="0" smtClean="0">
                <a:latin typeface="黑体" pitchFamily="2" charset="-122"/>
                <a:ea typeface="黑体" pitchFamily="2" charset="-122"/>
              </a:rPr>
              <a:t>本文主要写了孙少平到县城上高中，只要学校没什么事情，他就一个人去城里的各种地方转，还养成了看课外书的习惯，看课外书丰富了他的精神世界，也给他带来了麻烦，被同学告密。在潦倒的生活中，班里女生郝红梅却用“亲切而善意的目光”关注他，使他感到无限温暖，两人在书的世界里找到了共同语言。 </a:t>
            </a:r>
          </a:p>
        </p:txBody>
      </p:sp>
      <p:sp>
        <p:nvSpPr>
          <p:cNvPr id="2" name="矩形 1"/>
          <p:cNvSpPr/>
          <p:nvPr/>
        </p:nvSpPr>
        <p:spPr>
          <a:xfrm>
            <a:off x="2699792" y="188640"/>
            <a:ext cx="2037737" cy="646331"/>
          </a:xfrm>
          <a:prstGeom prst="rect">
            <a:avLst/>
          </a:prstGeom>
        </p:spPr>
        <p:txBody>
          <a:bodyPr wrap="none">
            <a:spAutoFit/>
          </a:bodyPr>
          <a:lstStyle/>
          <a:p>
            <a:r>
              <a:rPr lang="zh-CN" altLang="en-US" sz="3600" b="1" i="1" dirty="0">
                <a:solidFill>
                  <a:srgbClr val="7030A0"/>
                </a:solidFill>
                <a:latin typeface="隶书" pitchFamily="49" charset="-122"/>
                <a:ea typeface="隶书" pitchFamily="49" charset="-122"/>
                <a:cs typeface="+mj-cs"/>
              </a:rPr>
              <a:t>合作探究</a:t>
            </a:r>
            <a:endParaRPr lang="zh-CN" altLang="en-US" dirty="0"/>
          </a:p>
        </p:txBody>
      </p:sp>
    </p:spTree>
    <p:extLst>
      <p:ext uri="{BB962C8B-B14F-4D97-AF65-F5344CB8AC3E}">
        <p14:creationId xmlns:p14="http://schemas.microsoft.com/office/powerpoint/2010/main" xmlns="" val="945273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458"/>
                                        </p:tgtEl>
                                        <p:attrNameLst>
                                          <p:attrName>style.visibility</p:attrName>
                                        </p:attrNameLst>
                                      </p:cBhvr>
                                      <p:to>
                                        <p:strVal val="visible"/>
                                      </p:to>
                                    </p:set>
                                    <p:anim calcmode="lin" valueType="num">
                                      <p:cBhvr additive="base">
                                        <p:cTn id="13" dur="500" fill="hold"/>
                                        <p:tgtEl>
                                          <p:spTgt spid="19458"/>
                                        </p:tgtEl>
                                        <p:attrNameLst>
                                          <p:attrName>ppt_x</p:attrName>
                                        </p:attrNameLst>
                                      </p:cBhvr>
                                      <p:tavLst>
                                        <p:tav tm="0">
                                          <p:val>
                                            <p:strVal val="#ppt_x"/>
                                          </p:val>
                                        </p:tav>
                                        <p:tav tm="100000">
                                          <p:val>
                                            <p:strVal val="#ppt_x"/>
                                          </p:val>
                                        </p:tav>
                                      </p:tavLst>
                                    </p:anim>
                                    <p:anim calcmode="lin" valueType="num">
                                      <p:cBhvr additive="base">
                                        <p:cTn id="14" dur="500" fill="hold"/>
                                        <p:tgtEl>
                                          <p:spTgt spid="1945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459">
                                            <p:txEl>
                                              <p:pRg st="0" end="0"/>
                                            </p:txEl>
                                          </p:spTgt>
                                        </p:tgtEl>
                                        <p:attrNameLst>
                                          <p:attrName>style.visibility</p:attrName>
                                        </p:attrNameLst>
                                      </p:cBhvr>
                                      <p:to>
                                        <p:strVal val="visible"/>
                                      </p:to>
                                    </p:set>
                                    <p:anim calcmode="lin" valueType="num">
                                      <p:cBhvr additive="base">
                                        <p:cTn id="19" dur="500" fill="hold"/>
                                        <p:tgtEl>
                                          <p:spTgt spid="19459">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45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19459" grpId="0" build="p"/>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611560" y="908720"/>
            <a:ext cx="7776864" cy="1026368"/>
          </a:xfrm>
        </p:spPr>
        <p:txBody>
          <a:bodyPr/>
          <a:lstStyle/>
          <a:p>
            <a:pPr algn="l"/>
            <a:r>
              <a:rPr lang="en-US" altLang="zh-CN" sz="2800" b="1" dirty="0" smtClean="0">
                <a:solidFill>
                  <a:srgbClr val="190DB3"/>
                </a:solidFill>
                <a:latin typeface="黑体" pitchFamily="2" charset="-122"/>
                <a:ea typeface="黑体" pitchFamily="2" charset="-122"/>
              </a:rPr>
              <a:t>4.</a:t>
            </a:r>
            <a:r>
              <a:rPr lang="zh-CN" altLang="en-US" sz="2800" b="1" dirty="0" smtClean="0">
                <a:solidFill>
                  <a:srgbClr val="190DB3"/>
                </a:solidFill>
                <a:latin typeface="黑体" pitchFamily="2" charset="-122"/>
                <a:ea typeface="黑体" pitchFamily="2" charset="-122"/>
              </a:rPr>
              <a:t>请学生划分文章结构，概括各部分内容。</a:t>
            </a:r>
            <a:r>
              <a:rPr lang="zh-CN" altLang="en-US" sz="3200" b="1" dirty="0" smtClean="0">
                <a:solidFill>
                  <a:srgbClr val="190DB3"/>
                </a:solidFill>
                <a:latin typeface="黑体" pitchFamily="2" charset="-122"/>
                <a:ea typeface="黑体" pitchFamily="2" charset="-122"/>
              </a:rPr>
              <a:t> </a:t>
            </a:r>
            <a:endParaRPr lang="en-US" altLang="zh-CN" sz="3200" b="1" dirty="0" smtClean="0">
              <a:solidFill>
                <a:srgbClr val="190DB3"/>
              </a:solidFill>
              <a:latin typeface="黑体" pitchFamily="2" charset="-122"/>
              <a:ea typeface="黑体" pitchFamily="2" charset="-122"/>
            </a:endParaRPr>
          </a:p>
        </p:txBody>
      </p:sp>
      <p:sp>
        <p:nvSpPr>
          <p:cNvPr id="57347" name="Rectangle 3"/>
          <p:cNvSpPr>
            <a:spLocks noGrp="1" noChangeArrowheads="1"/>
          </p:cNvSpPr>
          <p:nvPr>
            <p:ph type="body" idx="4294967295"/>
          </p:nvPr>
        </p:nvSpPr>
        <p:spPr>
          <a:xfrm>
            <a:off x="0" y="1700808"/>
            <a:ext cx="8893175" cy="4525962"/>
          </a:xfrm>
        </p:spPr>
        <p:txBody>
          <a:bodyPr/>
          <a:lstStyle/>
          <a:p>
            <a:pPr>
              <a:lnSpc>
                <a:spcPct val="130000"/>
              </a:lnSpc>
              <a:buFontTx/>
              <a:buNone/>
            </a:pPr>
            <a:r>
              <a:rPr lang="zh-CN" altLang="en-US" sz="2000" b="1" dirty="0" smtClean="0">
                <a:latin typeface="黑体" pitchFamily="2" charset="-122"/>
                <a:ea typeface="黑体" pitchFamily="2" charset="-122"/>
              </a:rPr>
              <a:t>              明确：全文共</a:t>
            </a:r>
            <a:r>
              <a:rPr lang="en-US" altLang="zh-CN" sz="2000" b="1" dirty="0" smtClean="0">
                <a:latin typeface="黑体" pitchFamily="2" charset="-122"/>
                <a:ea typeface="黑体" pitchFamily="2" charset="-122"/>
              </a:rPr>
              <a:t>39</a:t>
            </a:r>
            <a:r>
              <a:rPr lang="zh-CN" altLang="en-US" sz="2000" b="1" dirty="0" smtClean="0">
                <a:latin typeface="黑体" pitchFamily="2" charset="-122"/>
                <a:ea typeface="黑体" pitchFamily="2" charset="-122"/>
              </a:rPr>
              <a:t>个自然段，可以划分为两个部分。</a:t>
            </a:r>
          </a:p>
          <a:p>
            <a:pPr>
              <a:lnSpc>
                <a:spcPct val="130000"/>
              </a:lnSpc>
              <a:buFontTx/>
              <a:buNone/>
            </a:pPr>
            <a:r>
              <a:rPr lang="zh-CN" altLang="en-US" sz="2000" b="1" dirty="0" smtClean="0">
                <a:latin typeface="黑体" pitchFamily="2" charset="-122"/>
                <a:ea typeface="黑体" pitchFamily="2" charset="-122"/>
              </a:rPr>
              <a:t>   </a:t>
            </a:r>
            <a:r>
              <a:rPr lang="zh-CN" altLang="en-US" sz="2000" b="1" dirty="0" smtClean="0">
                <a:solidFill>
                  <a:srgbClr val="FF0066"/>
                </a:solidFill>
                <a:latin typeface="黑体" pitchFamily="2" charset="-122"/>
                <a:ea typeface="黑体" pitchFamily="2" charset="-122"/>
              </a:rPr>
              <a:t>第一部分（第</a:t>
            </a:r>
            <a:r>
              <a:rPr lang="en-US" altLang="zh-CN" sz="2000" b="1" dirty="0" smtClean="0">
                <a:solidFill>
                  <a:srgbClr val="FF0066"/>
                </a:solidFill>
                <a:latin typeface="黑体" pitchFamily="2" charset="-122"/>
                <a:ea typeface="黑体" pitchFamily="2" charset="-122"/>
              </a:rPr>
              <a:t>1</a:t>
            </a:r>
            <a:r>
              <a:rPr lang="zh-CN" altLang="en-US" sz="2000" b="1" dirty="0" smtClean="0">
                <a:solidFill>
                  <a:srgbClr val="FF0066"/>
                </a:solidFill>
                <a:latin typeface="黑体" pitchFamily="2" charset="-122"/>
                <a:ea typeface="黑体" pitchFamily="2" charset="-122"/>
              </a:rPr>
              <a:t>段），交代孙少平初到县城时的见闻和感受。</a:t>
            </a:r>
          </a:p>
          <a:p>
            <a:pPr>
              <a:lnSpc>
                <a:spcPct val="130000"/>
              </a:lnSpc>
              <a:buFontTx/>
              <a:buNone/>
            </a:pPr>
            <a:r>
              <a:rPr lang="zh-CN" altLang="en-US" sz="2000" b="1" dirty="0" smtClean="0">
                <a:latin typeface="黑体" pitchFamily="2" charset="-122"/>
                <a:ea typeface="黑体" pitchFamily="2" charset="-122"/>
              </a:rPr>
              <a:t>   </a:t>
            </a:r>
            <a:r>
              <a:rPr lang="zh-CN" altLang="en-US" sz="2000" b="1" dirty="0" smtClean="0">
                <a:solidFill>
                  <a:srgbClr val="800080"/>
                </a:solidFill>
                <a:latin typeface="黑体" pitchFamily="2" charset="-122"/>
                <a:ea typeface="黑体" pitchFamily="2" charset="-122"/>
              </a:rPr>
              <a:t>第二部分（第</a:t>
            </a:r>
            <a:r>
              <a:rPr lang="en-US" altLang="zh-CN" sz="2000" b="1" dirty="0" smtClean="0">
                <a:solidFill>
                  <a:srgbClr val="800080"/>
                </a:solidFill>
                <a:latin typeface="黑体" pitchFamily="2" charset="-122"/>
                <a:ea typeface="黑体" pitchFamily="2" charset="-122"/>
              </a:rPr>
              <a:t>2—39</a:t>
            </a:r>
            <a:r>
              <a:rPr lang="zh-CN" altLang="en-US" sz="2000" b="1" dirty="0" smtClean="0">
                <a:solidFill>
                  <a:srgbClr val="800080"/>
                </a:solidFill>
                <a:latin typeface="黑体" pitchFamily="2" charset="-122"/>
                <a:ea typeface="黑体" pitchFamily="2" charset="-122"/>
              </a:rPr>
              <a:t>段）写孙少平对读书的渴望。这是全文的主题部分，可以分成三层：</a:t>
            </a:r>
          </a:p>
          <a:p>
            <a:pPr>
              <a:lnSpc>
                <a:spcPct val="130000"/>
              </a:lnSpc>
              <a:buFontTx/>
              <a:buNone/>
            </a:pPr>
            <a:r>
              <a:rPr lang="zh-CN" altLang="en-US" sz="2000" b="1" dirty="0" smtClean="0">
                <a:latin typeface="黑体" pitchFamily="2" charset="-122"/>
                <a:ea typeface="黑体" pitchFamily="2" charset="-122"/>
              </a:rPr>
              <a:t>   第一层（第</a:t>
            </a:r>
            <a:r>
              <a:rPr lang="en-US" altLang="zh-CN" sz="2000" b="1" dirty="0" smtClean="0">
                <a:latin typeface="黑体" pitchFamily="2" charset="-122"/>
                <a:ea typeface="黑体" pitchFamily="2" charset="-122"/>
              </a:rPr>
              <a:t>2—7</a:t>
            </a:r>
            <a:r>
              <a:rPr lang="zh-CN" altLang="en-US" sz="2000" b="1" dirty="0" smtClean="0">
                <a:latin typeface="黑体" pitchFamily="2" charset="-122"/>
                <a:ea typeface="黑体" pitchFamily="2" charset="-122"/>
              </a:rPr>
              <a:t>段），写孙少平到润生家读</a:t>
            </a:r>
            <a:r>
              <a:rPr lang="en-US"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钢铁是怎样炼成的</a:t>
            </a:r>
            <a:r>
              <a:rPr lang="en-US"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，心灵受到感染，“生活的诗情充满了他十六岁的胸膛”。</a:t>
            </a:r>
          </a:p>
          <a:p>
            <a:pPr>
              <a:lnSpc>
                <a:spcPct val="130000"/>
              </a:lnSpc>
              <a:buFontTx/>
              <a:buNone/>
            </a:pPr>
            <a:r>
              <a:rPr lang="zh-CN" altLang="en-US" sz="2000" b="1" dirty="0" smtClean="0">
                <a:latin typeface="黑体" pitchFamily="2" charset="-122"/>
                <a:ea typeface="黑体" pitchFamily="2" charset="-122"/>
              </a:rPr>
              <a:t>   第二层（第</a:t>
            </a:r>
            <a:r>
              <a:rPr lang="en-US" altLang="zh-CN" sz="2000" b="1" dirty="0" smtClean="0">
                <a:latin typeface="黑体" pitchFamily="2" charset="-122"/>
                <a:ea typeface="黑体" pitchFamily="2" charset="-122"/>
              </a:rPr>
              <a:t>8—14</a:t>
            </a:r>
            <a:r>
              <a:rPr lang="zh-CN" altLang="en-US" sz="2000" b="1" dirty="0" smtClean="0">
                <a:latin typeface="黑体" pitchFamily="2" charset="-122"/>
                <a:ea typeface="黑体" pitchFamily="2" charset="-122"/>
              </a:rPr>
              <a:t>段），写孙少平偷看书的行为被告密，班主任当场没收了他的书，后来又私下还给他。这件事，使孙少平跟家珍爱书籍，精神上也得到了安慰，觉得活着是“十分有意义的”。</a:t>
            </a:r>
          </a:p>
          <a:p>
            <a:pPr>
              <a:lnSpc>
                <a:spcPct val="130000"/>
              </a:lnSpc>
              <a:buFontTx/>
              <a:buNone/>
            </a:pPr>
            <a:r>
              <a:rPr lang="zh-CN" altLang="en-US" sz="2000" b="1" dirty="0" smtClean="0">
                <a:latin typeface="黑体" pitchFamily="2" charset="-122"/>
                <a:ea typeface="黑体" pitchFamily="2" charset="-122"/>
              </a:rPr>
              <a:t>   </a:t>
            </a:r>
            <a:r>
              <a:rPr lang="zh-CN" altLang="en-US" sz="2000" b="1" dirty="0" smtClean="0">
                <a:latin typeface="黑体" pitchFamily="2" charset="-122"/>
                <a:ea typeface="黑体" pitchFamily="2" charset="-122"/>
              </a:rPr>
              <a:t>第</a:t>
            </a:r>
            <a:r>
              <a:rPr lang="zh-CN" altLang="en-US" sz="2000" b="1" dirty="0" smtClean="0">
                <a:latin typeface="黑体" pitchFamily="2" charset="-122"/>
                <a:ea typeface="黑体" pitchFamily="2" charset="-122"/>
              </a:rPr>
              <a:t>三层（第</a:t>
            </a:r>
            <a:r>
              <a:rPr lang="en-US" altLang="zh-CN" sz="2000" b="1" dirty="0" smtClean="0">
                <a:latin typeface="黑体" pitchFamily="2" charset="-122"/>
                <a:ea typeface="黑体" pitchFamily="2" charset="-122"/>
              </a:rPr>
              <a:t>15—39</a:t>
            </a:r>
            <a:r>
              <a:rPr lang="zh-CN" altLang="en-US" sz="2000" b="1" dirty="0" smtClean="0">
                <a:latin typeface="黑体" pitchFamily="2" charset="-122"/>
                <a:ea typeface="黑体" pitchFamily="2" charset="-122"/>
              </a:rPr>
              <a:t>段），写孙少平与郝红梅在潦倒的生活中相互关注，共同讨论</a:t>
            </a:r>
            <a:r>
              <a:rPr lang="en-US"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红岩</a:t>
            </a:r>
            <a:r>
              <a:rPr lang="en-US"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，有了精神支柱。 </a:t>
            </a:r>
          </a:p>
        </p:txBody>
      </p:sp>
      <p:sp>
        <p:nvSpPr>
          <p:cNvPr id="2" name="矩形 1"/>
          <p:cNvSpPr/>
          <p:nvPr/>
        </p:nvSpPr>
        <p:spPr>
          <a:xfrm>
            <a:off x="2771800" y="116632"/>
            <a:ext cx="2037737" cy="646331"/>
          </a:xfrm>
          <a:prstGeom prst="rect">
            <a:avLst/>
          </a:prstGeom>
        </p:spPr>
        <p:txBody>
          <a:bodyPr wrap="none">
            <a:spAutoFit/>
          </a:bodyPr>
          <a:lstStyle/>
          <a:p>
            <a:r>
              <a:rPr lang="zh-CN" altLang="en-US" sz="3600" b="1" i="1" dirty="0">
                <a:solidFill>
                  <a:srgbClr val="7030A0"/>
                </a:solidFill>
                <a:latin typeface="隶书" pitchFamily="49" charset="-122"/>
                <a:ea typeface="隶书" pitchFamily="49" charset="-122"/>
                <a:cs typeface="+mj-cs"/>
              </a:rPr>
              <a:t>合作探究</a:t>
            </a:r>
            <a:endParaRPr lang="zh-CN" altLang="en-US" dirty="0"/>
          </a:p>
        </p:txBody>
      </p:sp>
    </p:spTree>
    <p:extLst>
      <p:ext uri="{BB962C8B-B14F-4D97-AF65-F5344CB8AC3E}">
        <p14:creationId xmlns:p14="http://schemas.microsoft.com/office/powerpoint/2010/main" xmlns="" val="1421532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482"/>
                                        </p:tgtEl>
                                        <p:attrNameLst>
                                          <p:attrName>style.visibility</p:attrName>
                                        </p:attrNameLst>
                                      </p:cBhvr>
                                      <p:to>
                                        <p:strVal val="visible"/>
                                      </p:to>
                                    </p:set>
                                    <p:anim calcmode="lin" valueType="num">
                                      <p:cBhvr additive="base">
                                        <p:cTn id="13" dur="500" fill="hold"/>
                                        <p:tgtEl>
                                          <p:spTgt spid="20482"/>
                                        </p:tgtEl>
                                        <p:attrNameLst>
                                          <p:attrName>ppt_x</p:attrName>
                                        </p:attrNameLst>
                                      </p:cBhvr>
                                      <p:tavLst>
                                        <p:tav tm="0">
                                          <p:val>
                                            <p:strVal val="#ppt_x"/>
                                          </p:val>
                                        </p:tav>
                                        <p:tav tm="100000">
                                          <p:val>
                                            <p:strVal val="#ppt_x"/>
                                          </p:val>
                                        </p:tav>
                                      </p:tavLst>
                                    </p:anim>
                                    <p:anim calcmode="lin" valueType="num">
                                      <p:cBhvr additive="base">
                                        <p:cTn id="14"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7347">
                                            <p:txEl>
                                              <p:pRg st="0" end="0"/>
                                            </p:txEl>
                                          </p:spTgt>
                                        </p:tgtEl>
                                        <p:attrNameLst>
                                          <p:attrName>style.visibility</p:attrName>
                                        </p:attrNameLst>
                                      </p:cBhvr>
                                      <p:to>
                                        <p:strVal val="visible"/>
                                      </p:to>
                                    </p:set>
                                    <p:anim calcmode="lin" valueType="num">
                                      <p:cBhvr additive="base">
                                        <p:cTn id="19" dur="500" fill="hold"/>
                                        <p:tgtEl>
                                          <p:spTgt spid="5734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73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7347">
                                            <p:txEl>
                                              <p:pRg st="1" end="1"/>
                                            </p:txEl>
                                          </p:spTgt>
                                        </p:tgtEl>
                                        <p:attrNameLst>
                                          <p:attrName>style.visibility</p:attrName>
                                        </p:attrNameLst>
                                      </p:cBhvr>
                                      <p:to>
                                        <p:strVal val="visible"/>
                                      </p:to>
                                    </p:set>
                                    <p:anim calcmode="lin" valueType="num">
                                      <p:cBhvr additive="base">
                                        <p:cTn id="25" dur="500" fill="hold"/>
                                        <p:tgtEl>
                                          <p:spTgt spid="5734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73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7347">
                                            <p:txEl>
                                              <p:pRg st="2" end="2"/>
                                            </p:txEl>
                                          </p:spTgt>
                                        </p:tgtEl>
                                        <p:attrNameLst>
                                          <p:attrName>style.visibility</p:attrName>
                                        </p:attrNameLst>
                                      </p:cBhvr>
                                      <p:to>
                                        <p:strVal val="visible"/>
                                      </p:to>
                                    </p:set>
                                    <p:anim calcmode="lin" valueType="num">
                                      <p:cBhvr additive="base">
                                        <p:cTn id="31" dur="500" fill="hold"/>
                                        <p:tgtEl>
                                          <p:spTgt spid="57347">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73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7347">
                                            <p:txEl>
                                              <p:pRg st="3" end="3"/>
                                            </p:txEl>
                                          </p:spTgt>
                                        </p:tgtEl>
                                        <p:attrNameLst>
                                          <p:attrName>style.visibility</p:attrName>
                                        </p:attrNameLst>
                                      </p:cBhvr>
                                      <p:to>
                                        <p:strVal val="visible"/>
                                      </p:to>
                                    </p:set>
                                    <p:anim calcmode="lin" valueType="num">
                                      <p:cBhvr additive="base">
                                        <p:cTn id="37" dur="500" fill="hold"/>
                                        <p:tgtEl>
                                          <p:spTgt spid="57347">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73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7347">
                                            <p:txEl>
                                              <p:pRg st="4" end="4"/>
                                            </p:txEl>
                                          </p:spTgt>
                                        </p:tgtEl>
                                        <p:attrNameLst>
                                          <p:attrName>style.visibility</p:attrName>
                                        </p:attrNameLst>
                                      </p:cBhvr>
                                      <p:to>
                                        <p:strVal val="visible"/>
                                      </p:to>
                                    </p:set>
                                    <p:anim calcmode="lin" valueType="num">
                                      <p:cBhvr additive="base">
                                        <p:cTn id="43" dur="500" fill="hold"/>
                                        <p:tgtEl>
                                          <p:spTgt spid="57347">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734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7347">
                                            <p:txEl>
                                              <p:pRg st="5" end="5"/>
                                            </p:txEl>
                                          </p:spTgt>
                                        </p:tgtEl>
                                        <p:attrNameLst>
                                          <p:attrName>style.visibility</p:attrName>
                                        </p:attrNameLst>
                                      </p:cBhvr>
                                      <p:to>
                                        <p:strVal val="visible"/>
                                      </p:to>
                                    </p:set>
                                    <p:anim calcmode="lin" valueType="num">
                                      <p:cBhvr additive="base">
                                        <p:cTn id="49" dur="500" fill="hold"/>
                                        <p:tgtEl>
                                          <p:spTgt spid="57347">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734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57347" grpId="0" build="p"/>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p:txBody>
          <a:bodyPr/>
          <a:lstStyle/>
          <a:p>
            <a:r>
              <a:rPr lang="zh-CN" altLang="en-US" sz="3600" b="1" i="1" dirty="0" smtClean="0">
                <a:solidFill>
                  <a:srgbClr val="7030A0"/>
                </a:solidFill>
                <a:latin typeface="隶书" pitchFamily="49" charset="-122"/>
                <a:ea typeface="隶书" pitchFamily="49" charset="-122"/>
              </a:rPr>
              <a:t>合作探究，把握人物形象</a:t>
            </a:r>
          </a:p>
        </p:txBody>
      </p:sp>
      <p:sp>
        <p:nvSpPr>
          <p:cNvPr id="21507" name="Rectangle 3"/>
          <p:cNvSpPr>
            <a:spLocks noGrp="1" noChangeArrowheads="1"/>
          </p:cNvSpPr>
          <p:nvPr>
            <p:ph type="body" idx="4294967295"/>
          </p:nvPr>
        </p:nvSpPr>
        <p:spPr>
          <a:xfrm>
            <a:off x="250825" y="1268413"/>
            <a:ext cx="8316913" cy="1541462"/>
          </a:xfrm>
        </p:spPr>
        <p:txBody>
          <a:bodyPr/>
          <a:lstStyle/>
          <a:p>
            <a:pPr>
              <a:lnSpc>
                <a:spcPct val="120000"/>
              </a:lnSpc>
              <a:buFontTx/>
              <a:buNone/>
            </a:pPr>
            <a:r>
              <a:rPr lang="en-US" altLang="zh-CN" sz="2800" b="1" dirty="0" smtClean="0">
                <a:solidFill>
                  <a:srgbClr val="190DB3"/>
                </a:solidFill>
                <a:latin typeface="黑体" pitchFamily="2" charset="-122"/>
                <a:ea typeface="黑体" pitchFamily="2" charset="-122"/>
              </a:rPr>
              <a:t>   1.</a:t>
            </a:r>
            <a:r>
              <a:rPr lang="zh-CN" altLang="en-US" sz="2800" b="1" dirty="0" smtClean="0">
                <a:solidFill>
                  <a:srgbClr val="190DB3"/>
                </a:solidFill>
                <a:latin typeface="黑体" pitchFamily="2" charset="-122"/>
                <a:ea typeface="黑体" pitchFamily="2" charset="-122"/>
              </a:rPr>
              <a:t>初到县城上高中的孙少平，似乎处处都与其他同学不同，他的这种“与众不同”表现在哪些方面？</a:t>
            </a:r>
          </a:p>
        </p:txBody>
      </p:sp>
      <p:sp>
        <p:nvSpPr>
          <p:cNvPr id="58372" name="Rectangle 4"/>
          <p:cNvSpPr>
            <a:spLocks noChangeArrowheads="1"/>
          </p:cNvSpPr>
          <p:nvPr/>
        </p:nvSpPr>
        <p:spPr bwMode="auto">
          <a:xfrm>
            <a:off x="395536" y="2780928"/>
            <a:ext cx="8172450" cy="3743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0" hangingPunct="0">
              <a:spcBef>
                <a:spcPct val="20000"/>
              </a:spcBef>
            </a:pPr>
            <a:r>
              <a:rPr lang="zh-CN" altLang="en-US" sz="2800" dirty="0"/>
              <a:t>        </a:t>
            </a:r>
            <a:r>
              <a:rPr lang="zh-CN" altLang="en-US" sz="2800" b="1" dirty="0">
                <a:latin typeface="黑体" pitchFamily="49" charset="-122"/>
                <a:ea typeface="黑体" pitchFamily="49" charset="-122"/>
              </a:rPr>
              <a:t>（</a:t>
            </a:r>
            <a:r>
              <a:rPr lang="en-US" altLang="zh-CN" sz="2800" b="1" dirty="0">
                <a:latin typeface="黑体" pitchFamily="49" charset="-122"/>
                <a:ea typeface="黑体" pitchFamily="49" charset="-122"/>
              </a:rPr>
              <a:t>1</a:t>
            </a:r>
            <a:r>
              <a:rPr lang="zh-CN" altLang="en-US" sz="2800" b="1" dirty="0">
                <a:latin typeface="黑体" pitchFamily="49" charset="-122"/>
                <a:ea typeface="黑体" pitchFamily="49" charset="-122"/>
              </a:rPr>
              <a:t>）“每天，只要学校没什么事，孙少平就一个人出去在城里的各种地方转”。</a:t>
            </a:r>
          </a:p>
          <a:p>
            <a:pPr marL="342900" indent="-342900" eaLnBrk="0" hangingPunct="0">
              <a:spcBef>
                <a:spcPct val="20000"/>
              </a:spcBef>
            </a:pPr>
            <a:r>
              <a:rPr lang="zh-CN" altLang="en-US" sz="2800" b="1" dirty="0">
                <a:latin typeface="黑体" pitchFamily="49" charset="-122"/>
                <a:ea typeface="黑体" pitchFamily="49" charset="-122"/>
              </a:rPr>
              <a:t>   </a:t>
            </a:r>
            <a:r>
              <a:rPr lang="zh-CN" altLang="en-US" sz="2800" b="1" dirty="0" smtClean="0">
                <a:latin typeface="黑体" pitchFamily="49" charset="-122"/>
                <a:ea typeface="黑体" pitchFamily="49" charset="-122"/>
              </a:rPr>
              <a:t>（</a:t>
            </a:r>
            <a:r>
              <a:rPr lang="en-US" altLang="zh-CN" sz="2800" b="1" dirty="0">
                <a:latin typeface="黑体" pitchFamily="49" charset="-122"/>
                <a:ea typeface="黑体" pitchFamily="49" charset="-122"/>
              </a:rPr>
              <a:t>2</a:t>
            </a:r>
            <a:r>
              <a:rPr lang="zh-CN" altLang="en-US" sz="2800" b="1" dirty="0">
                <a:latin typeface="黑体" pitchFamily="49" charset="-122"/>
                <a:ea typeface="黑体" pitchFamily="49" charset="-122"/>
              </a:rPr>
              <a:t>）他还养成了看课外书的习惯。他不关心无产阶级政治，在班上开会或者政治学习的时候看“反动书”。</a:t>
            </a:r>
          </a:p>
          <a:p>
            <a:pPr marL="342900" indent="-342900" eaLnBrk="0" hangingPunct="0">
              <a:spcBef>
                <a:spcPct val="20000"/>
              </a:spcBef>
            </a:pPr>
            <a:r>
              <a:rPr lang="zh-CN" altLang="en-US" sz="2800" b="1" dirty="0">
                <a:latin typeface="黑体" pitchFamily="49" charset="-122"/>
                <a:ea typeface="黑体" pitchFamily="49" charset="-122"/>
              </a:rPr>
              <a:t>  </a:t>
            </a:r>
            <a:r>
              <a:rPr lang="zh-CN" altLang="en-US" sz="2800" b="1" dirty="0" smtClean="0">
                <a:latin typeface="黑体" pitchFamily="49" charset="-122"/>
                <a:ea typeface="黑体" pitchFamily="49" charset="-122"/>
              </a:rPr>
              <a:t>（</a:t>
            </a:r>
            <a:r>
              <a:rPr lang="en-US" altLang="zh-CN" sz="2800" b="1" dirty="0">
                <a:latin typeface="黑体" pitchFamily="49" charset="-122"/>
                <a:ea typeface="黑体" pitchFamily="49" charset="-122"/>
              </a:rPr>
              <a:t>3</a:t>
            </a:r>
            <a:r>
              <a:rPr lang="zh-CN" altLang="en-US" sz="2800" b="1" dirty="0">
                <a:latin typeface="黑体" pitchFamily="49" charset="-122"/>
                <a:ea typeface="黑体" pitchFamily="49" charset="-122"/>
              </a:rPr>
              <a:t>）每天吃饭的时候，在众人散尽而他一个人去取自己那两个黑馍。 </a:t>
            </a:r>
          </a:p>
        </p:txBody>
      </p:sp>
    </p:spTree>
    <p:extLst>
      <p:ext uri="{BB962C8B-B14F-4D97-AF65-F5344CB8AC3E}">
        <p14:creationId xmlns:p14="http://schemas.microsoft.com/office/powerpoint/2010/main" xmlns="" val="3857510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additive="base">
                                        <p:cTn id="7" dur="500" fill="hold"/>
                                        <p:tgtEl>
                                          <p:spTgt spid="21506"/>
                                        </p:tgtEl>
                                        <p:attrNameLst>
                                          <p:attrName>ppt_x</p:attrName>
                                        </p:attrNameLst>
                                      </p:cBhvr>
                                      <p:tavLst>
                                        <p:tav tm="0">
                                          <p:val>
                                            <p:strVal val="#ppt_x"/>
                                          </p:val>
                                        </p:tav>
                                        <p:tav tm="100000">
                                          <p:val>
                                            <p:strVal val="#ppt_x"/>
                                          </p:val>
                                        </p:tav>
                                      </p:tavLst>
                                    </p:anim>
                                    <p:anim calcmode="lin" valueType="num">
                                      <p:cBhvr additive="base">
                                        <p:cTn id="8" dur="500" fill="hold"/>
                                        <p:tgtEl>
                                          <p:spTgt spid="2150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507">
                                            <p:txEl>
                                              <p:pRg st="0" end="0"/>
                                            </p:txEl>
                                          </p:spTgt>
                                        </p:tgtEl>
                                        <p:attrNameLst>
                                          <p:attrName>style.visibility</p:attrName>
                                        </p:attrNameLst>
                                      </p:cBhvr>
                                      <p:to>
                                        <p:strVal val="visible"/>
                                      </p:to>
                                    </p:set>
                                    <p:anim calcmode="lin" valueType="num">
                                      <p:cBhvr additive="base">
                                        <p:cTn id="13" dur="5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5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58372"/>
                                        </p:tgtEl>
                                        <p:attrNameLst>
                                          <p:attrName>style.visibility</p:attrName>
                                        </p:attrNameLst>
                                      </p:cBhvr>
                                      <p:to>
                                        <p:strVal val="visible"/>
                                      </p:to>
                                    </p:set>
                                    <p:animEffect transition="in" filter="diamond(in)">
                                      <p:cBhvr>
                                        <p:cTn id="19" dur="2000"/>
                                        <p:tgtEl>
                                          <p:spTgt spid="583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21507" grpId="0" build="p"/>
      <p:bldP spid="5837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395536" y="980728"/>
            <a:ext cx="8208912" cy="1570037"/>
          </a:xfrm>
        </p:spPr>
        <p:txBody>
          <a:bodyPr/>
          <a:lstStyle/>
          <a:p>
            <a:pPr algn="just">
              <a:lnSpc>
                <a:spcPts val="3360"/>
              </a:lnSpc>
            </a:pPr>
            <a:r>
              <a:rPr lang="en-US" altLang="zh-CN" sz="2800" b="1" dirty="0" smtClean="0">
                <a:solidFill>
                  <a:srgbClr val="190DB3"/>
                </a:solidFill>
                <a:latin typeface="黑体" pitchFamily="2" charset="-122"/>
                <a:ea typeface="黑体" pitchFamily="2" charset="-122"/>
              </a:rPr>
              <a:t>2.</a:t>
            </a:r>
            <a:r>
              <a:rPr lang="zh-CN" altLang="en-US" sz="2800" b="1" dirty="0" smtClean="0">
                <a:solidFill>
                  <a:srgbClr val="190DB3"/>
                </a:solidFill>
                <a:latin typeface="黑体" pitchFamily="2" charset="-122"/>
                <a:ea typeface="黑体" pitchFamily="2" charset="-122"/>
              </a:rPr>
              <a:t>孙少平除了这些“与众不同”的行为外，他还有着丰富的内心世界，请找出相关的语句和语段，体会他的内心世界。</a:t>
            </a:r>
            <a:r>
              <a:rPr lang="zh-CN" altLang="en-US" dirty="0" smtClean="0">
                <a:solidFill>
                  <a:srgbClr val="190DB3"/>
                </a:solidFill>
                <a:latin typeface="黑体" pitchFamily="2" charset="-122"/>
                <a:ea typeface="黑体" pitchFamily="2" charset="-122"/>
              </a:rPr>
              <a:t> </a:t>
            </a:r>
          </a:p>
        </p:txBody>
      </p:sp>
      <p:sp>
        <p:nvSpPr>
          <p:cNvPr id="59395" name="Rectangle 3"/>
          <p:cNvSpPr>
            <a:spLocks noGrp="1" noChangeArrowheads="1"/>
          </p:cNvSpPr>
          <p:nvPr>
            <p:ph type="body" idx="4294967295"/>
          </p:nvPr>
        </p:nvSpPr>
        <p:spPr>
          <a:xfrm>
            <a:off x="161924" y="2348880"/>
            <a:ext cx="8640763" cy="1152525"/>
          </a:xfrm>
        </p:spPr>
        <p:txBody>
          <a:bodyPr/>
          <a:lstStyle/>
          <a:p>
            <a:pPr>
              <a:buFontTx/>
              <a:buNone/>
            </a:pPr>
            <a:r>
              <a:rPr lang="zh-CN" altLang="en-US" sz="2400" b="1" dirty="0" smtClean="0">
                <a:latin typeface="黑体" pitchFamily="2" charset="-122"/>
                <a:ea typeface="黑体" pitchFamily="2" charset="-122"/>
              </a:rPr>
              <a:t>        第</a:t>
            </a:r>
            <a:r>
              <a:rPr lang="en-US" altLang="zh-CN" sz="2400" b="1" dirty="0" smtClean="0">
                <a:latin typeface="黑体" pitchFamily="2" charset="-122"/>
                <a:ea typeface="黑体" pitchFamily="2" charset="-122"/>
              </a:rPr>
              <a:t>5</a:t>
            </a:r>
            <a:r>
              <a:rPr lang="zh-CN" altLang="en-US" sz="2400" b="1" dirty="0" smtClean="0">
                <a:latin typeface="黑体" pitchFamily="2" charset="-122"/>
                <a:ea typeface="黑体" pitchFamily="2" charset="-122"/>
              </a:rPr>
              <a:t>自然段中“他现在朦胧地意识到，不管什么样的人，或者说不管人在什么样的情况下，都可以活得多么好啊！</a:t>
            </a:r>
            <a:r>
              <a:rPr lang="en-US" altLang="zh-CN" sz="2400" b="1" dirty="0" smtClean="0">
                <a:latin typeface="黑体" pitchFamily="2" charset="-122"/>
                <a:ea typeface="黑体" pitchFamily="2" charset="-122"/>
              </a:rPr>
              <a:t>” </a:t>
            </a:r>
            <a:endParaRPr lang="zh-CN" altLang="en-US" sz="2400" b="1" dirty="0" smtClean="0">
              <a:latin typeface="黑体" pitchFamily="2" charset="-122"/>
              <a:ea typeface="黑体" pitchFamily="2" charset="-122"/>
            </a:endParaRPr>
          </a:p>
        </p:txBody>
      </p:sp>
      <p:sp>
        <p:nvSpPr>
          <p:cNvPr id="59396" name="Rectangle 4"/>
          <p:cNvSpPr>
            <a:spLocks noChangeArrowheads="1"/>
          </p:cNvSpPr>
          <p:nvPr/>
        </p:nvSpPr>
        <p:spPr bwMode="auto">
          <a:xfrm>
            <a:off x="31973" y="3284984"/>
            <a:ext cx="8532813" cy="1366838"/>
          </a:xfrm>
          <a:prstGeom prst="rect">
            <a:avLst/>
          </a:prstGeom>
          <a:noFill/>
          <a:ln>
            <a:noFill/>
          </a:ln>
          <a:extLst/>
        </p:spPr>
        <p:txBody>
          <a:bodyPr/>
          <a:lstStyle/>
          <a:p>
            <a:pPr marL="342900" indent="-342900" eaLnBrk="0" hangingPunct="0">
              <a:spcBef>
                <a:spcPct val="20000"/>
              </a:spcBef>
              <a:defRPr/>
            </a:pPr>
            <a:r>
              <a:rPr lang="en-US" altLang="zh-CN" sz="2400" b="1" dirty="0">
                <a:solidFill>
                  <a:srgbClr val="FF0066"/>
                </a:solidFill>
              </a:rPr>
              <a:t>     </a:t>
            </a:r>
            <a:r>
              <a:rPr lang="en-US" altLang="zh-CN" sz="2400" b="1" dirty="0">
                <a:solidFill>
                  <a:srgbClr val="FF0000"/>
                </a:solidFill>
                <a:latin typeface="黑体" pitchFamily="2" charset="-122"/>
                <a:ea typeface="黑体" pitchFamily="2" charset="-122"/>
              </a:rPr>
              <a:t>——</a:t>
            </a:r>
            <a:r>
              <a:rPr lang="zh-CN" altLang="en-US" sz="2400" b="1" dirty="0">
                <a:solidFill>
                  <a:srgbClr val="FF0000"/>
                </a:solidFill>
                <a:latin typeface="黑体" pitchFamily="2" charset="-122"/>
                <a:ea typeface="黑体" pitchFamily="2" charset="-122"/>
              </a:rPr>
              <a:t>这段描写写的是孙少平受到保尔</a:t>
            </a:r>
            <a:r>
              <a:rPr lang="en-US" altLang="zh-CN" sz="2400" b="1" dirty="0">
                <a:solidFill>
                  <a:srgbClr val="FF0000"/>
                </a:solidFill>
                <a:latin typeface="黑体" pitchFamily="2" charset="-122"/>
                <a:ea typeface="黑体" pitchFamily="2" charset="-122"/>
              </a:rPr>
              <a:t>·</a:t>
            </a:r>
            <a:r>
              <a:rPr lang="zh-CN" altLang="en-US" sz="2400" b="1" dirty="0">
                <a:solidFill>
                  <a:srgbClr val="FF0000"/>
                </a:solidFill>
                <a:latin typeface="黑体" pitchFamily="2" charset="-122"/>
                <a:ea typeface="黑体" pitchFamily="2" charset="-122"/>
              </a:rPr>
              <a:t>柯察金的感染，一个人坐在禾场边上是的心理感受，突出他是一个</a:t>
            </a:r>
            <a:r>
              <a:rPr lang="zh-CN" altLang="en-US" sz="2400" b="1" dirty="0">
                <a:solidFill>
                  <a:srgbClr val="0000FF"/>
                </a:solidFill>
                <a:latin typeface="黑体" pitchFamily="2" charset="-122"/>
                <a:ea typeface="黑体" pitchFamily="2" charset="-122"/>
              </a:rPr>
              <a:t>有理想，有信念，不甘于平凡的年轻人。</a:t>
            </a:r>
            <a:r>
              <a:rPr lang="zh-CN" altLang="en-US" sz="2400" b="1" dirty="0">
                <a:latin typeface="黑体" pitchFamily="2" charset="-122"/>
                <a:ea typeface="黑体" pitchFamily="2" charset="-122"/>
              </a:rPr>
              <a:t> </a:t>
            </a:r>
          </a:p>
        </p:txBody>
      </p:sp>
      <p:sp>
        <p:nvSpPr>
          <p:cNvPr id="59397" name="Rectangle 5"/>
          <p:cNvSpPr>
            <a:spLocks noChangeArrowheads="1"/>
          </p:cNvSpPr>
          <p:nvPr/>
        </p:nvSpPr>
        <p:spPr bwMode="auto">
          <a:xfrm>
            <a:off x="0" y="4509120"/>
            <a:ext cx="8964613" cy="1152525"/>
          </a:xfrm>
          <a:prstGeom prst="rect">
            <a:avLst/>
          </a:prstGeom>
          <a:noFill/>
          <a:ln>
            <a:noFill/>
          </a:ln>
          <a:extLst/>
        </p:spPr>
        <p:txBody>
          <a:bodyPr/>
          <a:lstStyle/>
          <a:p>
            <a:pPr marL="342900" indent="-342900" eaLnBrk="0" hangingPunct="0">
              <a:spcBef>
                <a:spcPct val="20000"/>
              </a:spcBef>
              <a:defRPr/>
            </a:pPr>
            <a:r>
              <a:rPr lang="zh-CN" altLang="en-US" sz="2400" b="1" dirty="0"/>
              <a:t>            </a:t>
            </a:r>
            <a:r>
              <a:rPr lang="zh-CN" altLang="en-US" sz="2400" b="1" dirty="0">
                <a:latin typeface="黑体" pitchFamily="2" charset="-122"/>
                <a:ea typeface="黑体" pitchFamily="2" charset="-122"/>
              </a:rPr>
              <a:t>第</a:t>
            </a:r>
            <a:r>
              <a:rPr lang="en-US" altLang="zh-CN" sz="2400" b="1" dirty="0">
                <a:latin typeface="黑体" pitchFamily="2" charset="-122"/>
                <a:ea typeface="黑体" pitchFamily="2" charset="-122"/>
              </a:rPr>
              <a:t>14</a:t>
            </a:r>
            <a:r>
              <a:rPr lang="zh-CN" altLang="en-US" sz="2400" b="1" dirty="0">
                <a:latin typeface="黑体" pitchFamily="2" charset="-122"/>
                <a:ea typeface="黑体" pitchFamily="2" charset="-122"/>
              </a:rPr>
              <a:t>自然段：“这一件小事，使他对书更加珍爱了</a:t>
            </a:r>
            <a:r>
              <a:rPr lang="en-US" altLang="zh-CN" sz="2400" b="1" dirty="0">
                <a:latin typeface="黑体" pitchFamily="2" charset="-122"/>
                <a:ea typeface="黑体" pitchFamily="2" charset="-122"/>
              </a:rPr>
              <a:t>……</a:t>
            </a:r>
            <a:r>
              <a:rPr lang="zh-CN" altLang="en-US" sz="2400" b="1" dirty="0">
                <a:latin typeface="黑体" pitchFamily="2" charset="-122"/>
                <a:ea typeface="黑体" pitchFamily="2" charset="-122"/>
              </a:rPr>
              <a:t>没有这一点，他就无法熬过眼前这艰难而痛苦的每一个日子。”</a:t>
            </a:r>
            <a:r>
              <a:rPr lang="zh-CN" altLang="en-US" sz="2400" b="1" dirty="0"/>
              <a:t> </a:t>
            </a:r>
            <a:r>
              <a:rPr lang="en-US" altLang="zh-CN" sz="2400" b="1" dirty="0"/>
              <a:t> </a:t>
            </a:r>
            <a:endParaRPr lang="zh-CN" altLang="en-US" sz="2400" b="1" dirty="0"/>
          </a:p>
        </p:txBody>
      </p:sp>
      <p:sp>
        <p:nvSpPr>
          <p:cNvPr id="59399" name="Rectangle 7"/>
          <p:cNvSpPr>
            <a:spLocks noChangeArrowheads="1"/>
          </p:cNvSpPr>
          <p:nvPr/>
        </p:nvSpPr>
        <p:spPr bwMode="auto">
          <a:xfrm>
            <a:off x="773906" y="5301282"/>
            <a:ext cx="6985000"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0" hangingPunct="0">
              <a:spcBef>
                <a:spcPct val="20000"/>
              </a:spcBef>
            </a:pPr>
            <a:r>
              <a:rPr lang="en-US" altLang="zh-CN" sz="2400" b="1" dirty="0">
                <a:solidFill>
                  <a:srgbClr val="FF0066"/>
                </a:solidFill>
              </a:rPr>
              <a:t>    </a:t>
            </a:r>
            <a:r>
              <a:rPr lang="en-US" altLang="zh-CN" sz="2400" b="1" dirty="0">
                <a:solidFill>
                  <a:srgbClr val="FF0000"/>
                </a:solidFill>
                <a:latin typeface="黑体" pitchFamily="2" charset="-122"/>
                <a:ea typeface="黑体" pitchFamily="2" charset="-122"/>
              </a:rPr>
              <a:t>——</a:t>
            </a:r>
            <a:r>
              <a:rPr lang="zh-CN" altLang="en-US" sz="2400" b="1" dirty="0">
                <a:solidFill>
                  <a:srgbClr val="FF0000"/>
                </a:solidFill>
                <a:latin typeface="黑体" pitchFamily="2" charset="-122"/>
                <a:ea typeface="黑体" pitchFamily="2" charset="-122"/>
              </a:rPr>
              <a:t>突出了孙少平在平凡生活中的精神追求。 </a:t>
            </a:r>
            <a:r>
              <a:rPr lang="en-US" altLang="zh-CN" sz="2400" b="1" dirty="0">
                <a:solidFill>
                  <a:srgbClr val="FF0000"/>
                </a:solidFill>
                <a:latin typeface="黑体" pitchFamily="2" charset="-122"/>
                <a:ea typeface="黑体" pitchFamily="2" charset="-122"/>
              </a:rPr>
              <a:t>  </a:t>
            </a:r>
            <a:endParaRPr lang="zh-CN" altLang="en-US" sz="2400" b="1" dirty="0">
              <a:solidFill>
                <a:srgbClr val="FF0000"/>
              </a:solidFill>
              <a:latin typeface="黑体" pitchFamily="2" charset="-122"/>
              <a:ea typeface="黑体" pitchFamily="2" charset="-122"/>
            </a:endParaRPr>
          </a:p>
        </p:txBody>
      </p:sp>
      <p:sp>
        <p:nvSpPr>
          <p:cNvPr id="2" name="矩形 1"/>
          <p:cNvSpPr/>
          <p:nvPr/>
        </p:nvSpPr>
        <p:spPr>
          <a:xfrm>
            <a:off x="1673994" y="116632"/>
            <a:ext cx="5616624" cy="646331"/>
          </a:xfrm>
          <a:prstGeom prst="rect">
            <a:avLst/>
          </a:prstGeom>
        </p:spPr>
        <p:txBody>
          <a:bodyPr wrap="square">
            <a:spAutoFit/>
          </a:bodyPr>
          <a:lstStyle/>
          <a:p>
            <a:r>
              <a:rPr lang="zh-CN" altLang="en-US" sz="3600" b="1" i="1" dirty="0">
                <a:solidFill>
                  <a:srgbClr val="7030A0"/>
                </a:solidFill>
                <a:latin typeface="隶书" pitchFamily="49" charset="-122"/>
                <a:ea typeface="隶书" pitchFamily="49" charset="-122"/>
                <a:cs typeface="+mj-cs"/>
              </a:rPr>
              <a:t>合作探究，把握人物形象</a:t>
            </a:r>
            <a:endParaRPr lang="zh-CN" altLang="en-US" dirty="0"/>
          </a:p>
        </p:txBody>
      </p:sp>
    </p:spTree>
    <p:extLst>
      <p:ext uri="{BB962C8B-B14F-4D97-AF65-F5344CB8AC3E}">
        <p14:creationId xmlns:p14="http://schemas.microsoft.com/office/powerpoint/2010/main" xmlns="" val="42724013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530"/>
                                        </p:tgtEl>
                                        <p:attrNameLst>
                                          <p:attrName>style.visibility</p:attrName>
                                        </p:attrNameLst>
                                      </p:cBhvr>
                                      <p:to>
                                        <p:strVal val="visible"/>
                                      </p:to>
                                    </p:set>
                                    <p:anim calcmode="lin" valueType="num">
                                      <p:cBhvr additive="base">
                                        <p:cTn id="13" dur="500" fill="hold"/>
                                        <p:tgtEl>
                                          <p:spTgt spid="22530"/>
                                        </p:tgtEl>
                                        <p:attrNameLst>
                                          <p:attrName>ppt_x</p:attrName>
                                        </p:attrNameLst>
                                      </p:cBhvr>
                                      <p:tavLst>
                                        <p:tav tm="0">
                                          <p:val>
                                            <p:strVal val="#ppt_x"/>
                                          </p:val>
                                        </p:tav>
                                        <p:tav tm="100000">
                                          <p:val>
                                            <p:strVal val="#ppt_x"/>
                                          </p:val>
                                        </p:tav>
                                      </p:tavLst>
                                    </p:anim>
                                    <p:anim calcmode="lin" valueType="num">
                                      <p:cBhvr additive="base">
                                        <p:cTn id="14" dur="500" fill="hold"/>
                                        <p:tgtEl>
                                          <p:spTgt spid="2253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59395">
                                            <p:txEl>
                                              <p:pRg st="0" end="0"/>
                                            </p:txEl>
                                          </p:spTgt>
                                        </p:tgtEl>
                                        <p:attrNameLst>
                                          <p:attrName>style.visibility</p:attrName>
                                        </p:attrNameLst>
                                      </p:cBhvr>
                                      <p:to>
                                        <p:strVal val="visible"/>
                                      </p:to>
                                    </p:set>
                                    <p:animEffect transition="in" filter="blinds(horizontal)">
                                      <p:cBhvr>
                                        <p:cTn id="19" dur="500"/>
                                        <p:tgtEl>
                                          <p:spTgt spid="59395">
                                            <p:txEl>
                                              <p:pRg st="0" end="0"/>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59396"/>
                                        </p:tgtEl>
                                        <p:attrNameLst>
                                          <p:attrName>style.visibility</p:attrName>
                                        </p:attrNameLst>
                                      </p:cBhvr>
                                      <p:to>
                                        <p:strVal val="visible"/>
                                      </p:to>
                                    </p:set>
                                    <p:anim calcmode="lin" valueType="num">
                                      <p:cBhvr additive="base">
                                        <p:cTn id="24" dur="500" fill="hold"/>
                                        <p:tgtEl>
                                          <p:spTgt spid="59396"/>
                                        </p:tgtEl>
                                        <p:attrNameLst>
                                          <p:attrName>ppt_x</p:attrName>
                                        </p:attrNameLst>
                                      </p:cBhvr>
                                      <p:tavLst>
                                        <p:tav tm="0">
                                          <p:val>
                                            <p:strVal val="#ppt_x"/>
                                          </p:val>
                                        </p:tav>
                                        <p:tav tm="100000">
                                          <p:val>
                                            <p:strVal val="#ppt_x"/>
                                          </p:val>
                                        </p:tav>
                                      </p:tavLst>
                                    </p:anim>
                                    <p:anim calcmode="lin" valueType="num">
                                      <p:cBhvr additive="base">
                                        <p:cTn id="25" dur="500" fill="hold"/>
                                        <p:tgtEl>
                                          <p:spTgt spid="59396"/>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59397"/>
                                        </p:tgtEl>
                                        <p:attrNameLst>
                                          <p:attrName>style.visibility</p:attrName>
                                        </p:attrNameLst>
                                      </p:cBhvr>
                                      <p:to>
                                        <p:strVal val="visible"/>
                                      </p:to>
                                    </p:set>
                                    <p:animEffect transition="in" filter="checkerboard(across)">
                                      <p:cBhvr>
                                        <p:cTn id="30" dur="500"/>
                                        <p:tgtEl>
                                          <p:spTgt spid="59397"/>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59399"/>
                                        </p:tgtEl>
                                        <p:attrNameLst>
                                          <p:attrName>style.visibility</p:attrName>
                                        </p:attrNameLst>
                                      </p:cBhvr>
                                      <p:to>
                                        <p:strVal val="visible"/>
                                      </p:to>
                                    </p:set>
                                    <p:animEffect transition="in" filter="checkerboard(across)">
                                      <p:cBhvr>
                                        <p:cTn id="35" dur="500"/>
                                        <p:tgtEl>
                                          <p:spTgt spid="593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59395" grpId="0" build="p"/>
      <p:bldP spid="59396" grpId="0"/>
      <p:bldP spid="59397" grpId="0"/>
      <p:bldP spid="59399"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xfrm>
            <a:off x="467544" y="1484784"/>
            <a:ext cx="8229600" cy="1143000"/>
          </a:xfrm>
        </p:spPr>
        <p:txBody>
          <a:bodyPr/>
          <a:lstStyle/>
          <a:p>
            <a:pPr algn="l"/>
            <a:r>
              <a:rPr lang="en-US" altLang="zh-CN" sz="3200" b="1" dirty="0" smtClean="0">
                <a:solidFill>
                  <a:srgbClr val="FF0000"/>
                </a:solidFill>
              </a:rPr>
              <a:t>       </a:t>
            </a:r>
            <a:r>
              <a:rPr lang="en-US" altLang="zh-CN" sz="3200" b="1" dirty="0" smtClean="0">
                <a:solidFill>
                  <a:srgbClr val="190DB3"/>
                </a:solidFill>
                <a:latin typeface="黑体" pitchFamily="2" charset="-122"/>
                <a:ea typeface="黑体" pitchFamily="2" charset="-122"/>
              </a:rPr>
              <a:t>3.</a:t>
            </a:r>
            <a:r>
              <a:rPr lang="zh-CN" altLang="en-US" sz="3200" b="1" dirty="0" smtClean="0">
                <a:solidFill>
                  <a:srgbClr val="190DB3"/>
                </a:solidFill>
                <a:latin typeface="黑体" pitchFamily="2" charset="-122"/>
                <a:ea typeface="黑体" pitchFamily="2" charset="-122"/>
              </a:rPr>
              <a:t>孙少平在与郝红梅共同探讨</a:t>
            </a:r>
            <a:r>
              <a:rPr lang="en-US" altLang="zh-CN" sz="3200" b="1" dirty="0" smtClean="0">
                <a:solidFill>
                  <a:srgbClr val="190DB3"/>
                </a:solidFill>
                <a:latin typeface="黑体" pitchFamily="2" charset="-122"/>
                <a:ea typeface="黑体" pitchFamily="2" charset="-122"/>
              </a:rPr>
              <a:t>《</a:t>
            </a:r>
            <a:r>
              <a:rPr lang="zh-CN" altLang="en-US" sz="3200" b="1" dirty="0" smtClean="0">
                <a:solidFill>
                  <a:srgbClr val="190DB3"/>
                </a:solidFill>
                <a:latin typeface="黑体" pitchFamily="2" charset="-122"/>
                <a:ea typeface="黑体" pitchFamily="2" charset="-122"/>
              </a:rPr>
              <a:t>红岩</a:t>
            </a:r>
            <a:r>
              <a:rPr lang="en-US" altLang="zh-CN" sz="3200" b="1" dirty="0" smtClean="0">
                <a:solidFill>
                  <a:srgbClr val="190DB3"/>
                </a:solidFill>
                <a:latin typeface="黑体" pitchFamily="2" charset="-122"/>
                <a:ea typeface="黑体" pitchFamily="2" charset="-122"/>
              </a:rPr>
              <a:t>》</a:t>
            </a:r>
            <a:r>
              <a:rPr lang="zh-CN" altLang="en-US" sz="3200" b="1" dirty="0" smtClean="0">
                <a:solidFill>
                  <a:srgbClr val="190DB3"/>
                </a:solidFill>
                <a:latin typeface="黑体" pitchFamily="2" charset="-122"/>
                <a:ea typeface="黑体" pitchFamily="2" charset="-122"/>
              </a:rPr>
              <a:t>的情节中，又表现了孙少平怎样的性格？ </a:t>
            </a:r>
          </a:p>
        </p:txBody>
      </p:sp>
      <p:sp>
        <p:nvSpPr>
          <p:cNvPr id="60419" name="Rectangle 3"/>
          <p:cNvSpPr>
            <a:spLocks noGrp="1" noChangeArrowheads="1"/>
          </p:cNvSpPr>
          <p:nvPr>
            <p:ph type="body" idx="4294967295"/>
          </p:nvPr>
        </p:nvSpPr>
        <p:spPr>
          <a:xfrm>
            <a:off x="395536" y="2780928"/>
            <a:ext cx="8229600" cy="3096344"/>
          </a:xfrm>
        </p:spPr>
        <p:txBody>
          <a:bodyPr/>
          <a:lstStyle/>
          <a:p>
            <a:pPr>
              <a:lnSpc>
                <a:spcPct val="150000"/>
              </a:lnSpc>
              <a:buFontTx/>
              <a:buNone/>
            </a:pPr>
            <a:r>
              <a:rPr lang="zh-CN" altLang="en-US" sz="2800" b="1" dirty="0" smtClean="0">
                <a:solidFill>
                  <a:srgbClr val="FF0066"/>
                </a:solidFill>
                <a:latin typeface="黑体" pitchFamily="2" charset="-122"/>
                <a:ea typeface="黑体" pitchFamily="2" charset="-122"/>
              </a:rPr>
              <a:t>       </a:t>
            </a:r>
            <a:r>
              <a:rPr lang="zh-CN" altLang="zh-CN" sz="2800" b="1" dirty="0" smtClean="0">
                <a:latin typeface="黑体" pitchFamily="2" charset="-122"/>
                <a:ea typeface="黑体" pitchFamily="2" charset="-122"/>
              </a:rPr>
              <a:t>①</a:t>
            </a:r>
            <a:r>
              <a:rPr lang="zh-CN" altLang="en-US" sz="2800" b="1" dirty="0" smtClean="0">
                <a:solidFill>
                  <a:srgbClr val="FF0066"/>
                </a:solidFill>
                <a:latin typeface="黑体" pitchFamily="2" charset="-122"/>
                <a:ea typeface="黑体" pitchFamily="2" charset="-122"/>
              </a:rPr>
              <a:t>腼腆</a:t>
            </a:r>
            <a:endParaRPr lang="en-US" altLang="zh-CN" sz="2800" b="1" dirty="0">
              <a:solidFill>
                <a:srgbClr val="FF0066"/>
              </a:solidFill>
              <a:latin typeface="黑体" pitchFamily="2" charset="-122"/>
              <a:ea typeface="黑体" pitchFamily="2" charset="-122"/>
            </a:endParaRPr>
          </a:p>
          <a:p>
            <a:pPr>
              <a:lnSpc>
                <a:spcPct val="150000"/>
              </a:lnSpc>
              <a:buFontTx/>
              <a:buNone/>
            </a:pPr>
            <a:r>
              <a:rPr lang="en-US" altLang="zh-CN" sz="2800" b="1" dirty="0" smtClean="0">
                <a:solidFill>
                  <a:srgbClr val="FF0066"/>
                </a:solidFill>
                <a:latin typeface="黑体" pitchFamily="2" charset="-122"/>
                <a:ea typeface="黑体" pitchFamily="2" charset="-122"/>
              </a:rPr>
              <a:t>     </a:t>
            </a:r>
            <a:r>
              <a:rPr lang="zh-CN" altLang="en-US" sz="2800" b="1" dirty="0" smtClean="0">
                <a:latin typeface="黑体" pitchFamily="2" charset="-122"/>
                <a:ea typeface="黑体" pitchFamily="2" charset="-122"/>
              </a:rPr>
              <a:t>面对郝红梅的问话，他手微微抖动，把头低下。</a:t>
            </a:r>
          </a:p>
          <a:p>
            <a:pPr>
              <a:lnSpc>
                <a:spcPct val="150000"/>
              </a:lnSpc>
              <a:buFontTx/>
              <a:buNone/>
            </a:pPr>
            <a:r>
              <a:rPr lang="zh-CN" altLang="en-US" sz="2800" b="1" dirty="0" smtClean="0">
                <a:solidFill>
                  <a:srgbClr val="0000FF"/>
                </a:solidFill>
                <a:latin typeface="黑体" pitchFamily="2" charset="-122"/>
                <a:ea typeface="黑体" pitchFamily="2" charset="-122"/>
              </a:rPr>
              <a:t>       </a:t>
            </a:r>
            <a:r>
              <a:rPr lang="zh-CN" altLang="en-US" sz="2800" b="1" dirty="0" smtClean="0">
                <a:latin typeface="黑体" pitchFamily="2" charset="-122"/>
                <a:ea typeface="黑体" pitchFamily="2" charset="-122"/>
              </a:rPr>
              <a:t>②</a:t>
            </a:r>
            <a:r>
              <a:rPr lang="zh-CN" altLang="en-US" sz="2800" b="1" dirty="0" smtClean="0">
                <a:solidFill>
                  <a:srgbClr val="0000FF"/>
                </a:solidFill>
                <a:latin typeface="黑体" pitchFamily="2" charset="-122"/>
                <a:ea typeface="黑体" pitchFamily="2" charset="-122"/>
              </a:rPr>
              <a:t>乐于助人</a:t>
            </a:r>
          </a:p>
          <a:p>
            <a:pPr>
              <a:lnSpc>
                <a:spcPct val="150000"/>
              </a:lnSpc>
              <a:buFontTx/>
              <a:buNone/>
            </a:pPr>
            <a:r>
              <a:rPr lang="zh-CN" altLang="en-US" sz="2800" b="1" dirty="0" smtClean="0">
                <a:latin typeface="黑体" pitchFamily="2" charset="-122"/>
                <a:ea typeface="黑体" pitchFamily="2" charset="-122"/>
              </a:rPr>
              <a:t>           把自己借到的书籍转借给郝红梅看。 </a:t>
            </a:r>
          </a:p>
        </p:txBody>
      </p:sp>
      <p:sp>
        <p:nvSpPr>
          <p:cNvPr id="2" name="矩形 1"/>
          <p:cNvSpPr/>
          <p:nvPr/>
        </p:nvSpPr>
        <p:spPr>
          <a:xfrm>
            <a:off x="1771976" y="303805"/>
            <a:ext cx="5544616" cy="646331"/>
          </a:xfrm>
          <a:prstGeom prst="rect">
            <a:avLst/>
          </a:prstGeom>
        </p:spPr>
        <p:txBody>
          <a:bodyPr wrap="square">
            <a:spAutoFit/>
          </a:bodyPr>
          <a:lstStyle/>
          <a:p>
            <a:r>
              <a:rPr lang="zh-CN" altLang="en-US" sz="3600" b="1" i="1" dirty="0">
                <a:solidFill>
                  <a:srgbClr val="7030A0"/>
                </a:solidFill>
                <a:latin typeface="隶书" pitchFamily="49" charset="-122"/>
                <a:ea typeface="隶书" pitchFamily="49" charset="-122"/>
                <a:cs typeface="+mj-cs"/>
              </a:rPr>
              <a:t>合作探究，把握人物形象</a:t>
            </a:r>
            <a:endParaRPr lang="zh-CN" altLang="en-US" dirty="0"/>
          </a:p>
        </p:txBody>
      </p:sp>
    </p:spTree>
    <p:extLst>
      <p:ext uri="{BB962C8B-B14F-4D97-AF65-F5344CB8AC3E}">
        <p14:creationId xmlns:p14="http://schemas.microsoft.com/office/powerpoint/2010/main" xmlns="" val="963614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554"/>
                                        </p:tgtEl>
                                        <p:attrNameLst>
                                          <p:attrName>style.visibility</p:attrName>
                                        </p:attrNameLst>
                                      </p:cBhvr>
                                      <p:to>
                                        <p:strVal val="visible"/>
                                      </p:to>
                                    </p:set>
                                    <p:anim calcmode="lin" valueType="num">
                                      <p:cBhvr additive="base">
                                        <p:cTn id="13" dur="500" fill="hold"/>
                                        <p:tgtEl>
                                          <p:spTgt spid="23554"/>
                                        </p:tgtEl>
                                        <p:attrNameLst>
                                          <p:attrName>ppt_x</p:attrName>
                                        </p:attrNameLst>
                                      </p:cBhvr>
                                      <p:tavLst>
                                        <p:tav tm="0">
                                          <p:val>
                                            <p:strVal val="#ppt_x"/>
                                          </p:val>
                                        </p:tav>
                                        <p:tav tm="100000">
                                          <p:val>
                                            <p:strVal val="#ppt_x"/>
                                          </p:val>
                                        </p:tav>
                                      </p:tavLst>
                                    </p:anim>
                                    <p:anim calcmode="lin" valueType="num">
                                      <p:cBhvr additive="base">
                                        <p:cTn id="14" dur="500" fill="hold"/>
                                        <p:tgtEl>
                                          <p:spTgt spid="2355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0419">
                                            <p:txEl>
                                              <p:pRg st="0" end="0"/>
                                            </p:txEl>
                                          </p:spTgt>
                                        </p:tgtEl>
                                        <p:attrNameLst>
                                          <p:attrName>style.visibility</p:attrName>
                                        </p:attrNameLst>
                                      </p:cBhvr>
                                      <p:to>
                                        <p:strVal val="visible"/>
                                      </p:to>
                                    </p:set>
                                    <p:anim calcmode="lin" valueType="num">
                                      <p:cBhvr additive="base">
                                        <p:cTn id="19" dur="500" fill="hold"/>
                                        <p:tgtEl>
                                          <p:spTgt spid="60419">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04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0419">
                                            <p:txEl>
                                              <p:pRg st="1" end="1"/>
                                            </p:txEl>
                                          </p:spTgt>
                                        </p:tgtEl>
                                        <p:attrNameLst>
                                          <p:attrName>style.visibility</p:attrName>
                                        </p:attrNameLst>
                                      </p:cBhvr>
                                      <p:to>
                                        <p:strVal val="visible"/>
                                      </p:to>
                                    </p:set>
                                    <p:anim calcmode="lin" valueType="num">
                                      <p:cBhvr additive="base">
                                        <p:cTn id="25" dur="500" fill="hold"/>
                                        <p:tgtEl>
                                          <p:spTgt spid="60419">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04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0419">
                                            <p:txEl>
                                              <p:pRg st="2" end="2"/>
                                            </p:txEl>
                                          </p:spTgt>
                                        </p:tgtEl>
                                        <p:attrNameLst>
                                          <p:attrName>style.visibility</p:attrName>
                                        </p:attrNameLst>
                                      </p:cBhvr>
                                      <p:to>
                                        <p:strVal val="visible"/>
                                      </p:to>
                                    </p:set>
                                    <p:anim calcmode="lin" valueType="num">
                                      <p:cBhvr additive="base">
                                        <p:cTn id="31" dur="500" fill="hold"/>
                                        <p:tgtEl>
                                          <p:spTgt spid="60419">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041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0419">
                                            <p:txEl>
                                              <p:pRg st="3" end="3"/>
                                            </p:txEl>
                                          </p:spTgt>
                                        </p:tgtEl>
                                        <p:attrNameLst>
                                          <p:attrName>style.visibility</p:attrName>
                                        </p:attrNameLst>
                                      </p:cBhvr>
                                      <p:to>
                                        <p:strVal val="visible"/>
                                      </p:to>
                                    </p:set>
                                    <p:anim calcmode="lin" valueType="num">
                                      <p:cBhvr additive="base">
                                        <p:cTn id="37" dur="500" fill="hold"/>
                                        <p:tgtEl>
                                          <p:spTgt spid="60419">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041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60419" grpId="0" build="p"/>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914400" y="1412875"/>
            <a:ext cx="8229600" cy="1143000"/>
          </a:xfrm>
        </p:spPr>
        <p:txBody>
          <a:bodyPr/>
          <a:lstStyle/>
          <a:p>
            <a:r>
              <a:rPr lang="zh-CN" altLang="en-US" sz="3600" b="1" dirty="0" smtClean="0">
                <a:solidFill>
                  <a:srgbClr val="190DB3"/>
                </a:solidFill>
                <a:latin typeface="黑体" pitchFamily="2" charset="-122"/>
                <a:ea typeface="黑体" pitchFamily="2" charset="-122"/>
              </a:rPr>
              <a:t>谈谈你对主要人物孙少平的看法。</a:t>
            </a:r>
            <a:r>
              <a:rPr lang="zh-CN" altLang="en-US" sz="3600" dirty="0" smtClean="0">
                <a:solidFill>
                  <a:srgbClr val="190DB3"/>
                </a:solidFill>
                <a:latin typeface="黑体" pitchFamily="2" charset="-122"/>
                <a:ea typeface="黑体" pitchFamily="2" charset="-122"/>
              </a:rPr>
              <a:t> </a:t>
            </a:r>
          </a:p>
        </p:txBody>
      </p:sp>
      <p:sp>
        <p:nvSpPr>
          <p:cNvPr id="61443" name="Rectangle 3"/>
          <p:cNvSpPr>
            <a:spLocks noGrp="1" noChangeArrowheads="1"/>
          </p:cNvSpPr>
          <p:nvPr>
            <p:ph type="body" idx="4294967295"/>
          </p:nvPr>
        </p:nvSpPr>
        <p:spPr>
          <a:xfrm>
            <a:off x="179512" y="2492375"/>
            <a:ext cx="8569201" cy="3529013"/>
          </a:xfrm>
        </p:spPr>
        <p:txBody>
          <a:bodyPr/>
          <a:lstStyle/>
          <a:p>
            <a:pPr>
              <a:lnSpc>
                <a:spcPct val="120000"/>
              </a:lnSpc>
              <a:buFontTx/>
              <a:buNone/>
            </a:pPr>
            <a:r>
              <a:rPr lang="zh-CN" altLang="en-US" sz="2800" b="1" dirty="0" smtClean="0">
                <a:latin typeface="黑体" pitchFamily="2" charset="-122"/>
                <a:ea typeface="黑体" pitchFamily="2" charset="-122"/>
              </a:rPr>
              <a:t>          孙少平是一个来自农村的高中生，他的生活“艰难而痛苦”，怕别人瞧不起，有着极强的自尊心、自卑感；但他不甘于现实的冷酷，沉浸在书的世界里，胸中充满了“生活的诗情”，这又突显了</a:t>
            </a:r>
            <a:r>
              <a:rPr lang="zh-CN" altLang="en-US" sz="2800" b="1" dirty="0" smtClean="0">
                <a:solidFill>
                  <a:srgbClr val="FF0000"/>
                </a:solidFill>
                <a:latin typeface="黑体" pitchFamily="2" charset="-122"/>
                <a:ea typeface="黑体" pitchFamily="2" charset="-122"/>
              </a:rPr>
              <a:t>他是一个有理想、有信念，有着精神追求的年轻人。同时，他也是一个善良，乐于助人的年轻人。 </a:t>
            </a:r>
          </a:p>
        </p:txBody>
      </p:sp>
      <p:sp>
        <p:nvSpPr>
          <p:cNvPr id="24580" name="WordArt 4"/>
          <p:cNvSpPr>
            <a:spLocks noChangeArrowheads="1" noChangeShapeType="1" noTextEdit="1"/>
          </p:cNvSpPr>
          <p:nvPr/>
        </p:nvSpPr>
        <p:spPr bwMode="auto">
          <a:xfrm>
            <a:off x="395535" y="1412776"/>
            <a:ext cx="1008113" cy="504056"/>
          </a:xfrm>
          <a:prstGeom prst="rect">
            <a:avLst/>
          </a:prstGeom>
        </p:spPr>
        <p:txBody>
          <a:bodyPr wrap="none" fromWordArt="1">
            <a:prstTxWarp prst="textSlantUp">
              <a:avLst>
                <a:gd name="adj" fmla="val 55556"/>
              </a:avLst>
            </a:prstTxWarp>
          </a:bodyPr>
          <a:lstStyle/>
          <a:p>
            <a:pPr algn="ctr"/>
            <a:r>
              <a:rPr lang="zh-CN" altLang="en-US" sz="3600" b="1" kern="10" dirty="0">
                <a:ln w="9525">
                  <a:solidFill>
                    <a:srgbClr val="FF00FF"/>
                  </a:solidFill>
                  <a:round/>
                  <a:headEnd/>
                  <a:tailEnd/>
                </a:ln>
                <a:solidFill>
                  <a:srgbClr val="000000"/>
                </a:solidFill>
                <a:latin typeface="宋体"/>
                <a:ea typeface="宋体"/>
              </a:rPr>
              <a:t>谈一谈</a:t>
            </a:r>
          </a:p>
        </p:txBody>
      </p:sp>
      <p:sp>
        <p:nvSpPr>
          <p:cNvPr id="2" name="矩形 1"/>
          <p:cNvSpPr/>
          <p:nvPr/>
        </p:nvSpPr>
        <p:spPr>
          <a:xfrm>
            <a:off x="1907704" y="188640"/>
            <a:ext cx="5472608" cy="646331"/>
          </a:xfrm>
          <a:prstGeom prst="rect">
            <a:avLst/>
          </a:prstGeom>
        </p:spPr>
        <p:txBody>
          <a:bodyPr wrap="square">
            <a:spAutoFit/>
          </a:bodyPr>
          <a:lstStyle/>
          <a:p>
            <a:r>
              <a:rPr lang="zh-CN" altLang="en-US" sz="3600" b="1" i="1" dirty="0">
                <a:solidFill>
                  <a:srgbClr val="7030A0"/>
                </a:solidFill>
                <a:latin typeface="隶书" pitchFamily="49" charset="-122"/>
                <a:ea typeface="隶书" pitchFamily="49" charset="-122"/>
                <a:cs typeface="+mj-cs"/>
              </a:rPr>
              <a:t>合作探究，把握人物形象</a:t>
            </a:r>
            <a:endParaRPr lang="zh-CN" altLang="en-US" dirty="0"/>
          </a:p>
        </p:txBody>
      </p:sp>
    </p:spTree>
    <p:extLst>
      <p:ext uri="{BB962C8B-B14F-4D97-AF65-F5344CB8AC3E}">
        <p14:creationId xmlns:p14="http://schemas.microsoft.com/office/powerpoint/2010/main" xmlns="" val="1041785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580"/>
                                        </p:tgtEl>
                                        <p:attrNameLst>
                                          <p:attrName>style.visibility</p:attrName>
                                        </p:attrNameLst>
                                      </p:cBhvr>
                                      <p:to>
                                        <p:strVal val="visible"/>
                                      </p:to>
                                    </p:set>
                                    <p:anim calcmode="lin" valueType="num">
                                      <p:cBhvr additive="base">
                                        <p:cTn id="13" dur="500" fill="hold"/>
                                        <p:tgtEl>
                                          <p:spTgt spid="24580"/>
                                        </p:tgtEl>
                                        <p:attrNameLst>
                                          <p:attrName>ppt_x</p:attrName>
                                        </p:attrNameLst>
                                      </p:cBhvr>
                                      <p:tavLst>
                                        <p:tav tm="0">
                                          <p:val>
                                            <p:strVal val="#ppt_x"/>
                                          </p:val>
                                        </p:tav>
                                        <p:tav tm="100000">
                                          <p:val>
                                            <p:strVal val="#ppt_x"/>
                                          </p:val>
                                        </p:tav>
                                      </p:tavLst>
                                    </p:anim>
                                    <p:anim calcmode="lin" valueType="num">
                                      <p:cBhvr additive="base">
                                        <p:cTn id="14" dur="500" fill="hold"/>
                                        <p:tgtEl>
                                          <p:spTgt spid="2458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578"/>
                                        </p:tgtEl>
                                        <p:attrNameLst>
                                          <p:attrName>style.visibility</p:attrName>
                                        </p:attrNameLst>
                                      </p:cBhvr>
                                      <p:to>
                                        <p:strVal val="visible"/>
                                      </p:to>
                                    </p:set>
                                    <p:anim calcmode="lin" valueType="num">
                                      <p:cBhvr additive="base">
                                        <p:cTn id="19" dur="500" fill="hold"/>
                                        <p:tgtEl>
                                          <p:spTgt spid="24578"/>
                                        </p:tgtEl>
                                        <p:attrNameLst>
                                          <p:attrName>ppt_x</p:attrName>
                                        </p:attrNameLst>
                                      </p:cBhvr>
                                      <p:tavLst>
                                        <p:tav tm="0">
                                          <p:val>
                                            <p:strVal val="#ppt_x"/>
                                          </p:val>
                                        </p:tav>
                                        <p:tav tm="100000">
                                          <p:val>
                                            <p:strVal val="#ppt_x"/>
                                          </p:val>
                                        </p:tav>
                                      </p:tavLst>
                                    </p:anim>
                                    <p:anim calcmode="lin" valueType="num">
                                      <p:cBhvr additive="base">
                                        <p:cTn id="20" dur="500" fill="hold"/>
                                        <p:tgtEl>
                                          <p:spTgt spid="2457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grpId="0" nodeType="clickEffect">
                                  <p:stCondLst>
                                    <p:cond delay="0"/>
                                  </p:stCondLst>
                                  <p:childTnLst>
                                    <p:set>
                                      <p:cBhvr>
                                        <p:cTn id="24" dur="1" fill="hold">
                                          <p:stCondLst>
                                            <p:cond delay="0"/>
                                          </p:stCondLst>
                                        </p:cTn>
                                        <p:tgtEl>
                                          <p:spTgt spid="61443">
                                            <p:txEl>
                                              <p:pRg st="0" end="0"/>
                                            </p:txEl>
                                          </p:spTgt>
                                        </p:tgtEl>
                                        <p:attrNameLst>
                                          <p:attrName>style.visibility</p:attrName>
                                        </p:attrNameLst>
                                      </p:cBhvr>
                                      <p:to>
                                        <p:strVal val="visible"/>
                                      </p:to>
                                    </p:set>
                                    <p:animEffect transition="in" filter="diamond(in)">
                                      <p:cBhvr>
                                        <p:cTn id="25" dur="2000"/>
                                        <p:tgtEl>
                                          <p:spTgt spid="614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61443" grpId="0" build="p"/>
      <p:bldP spid="24580" grpId="0"/>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a:xfrm>
            <a:off x="755650" y="1412875"/>
            <a:ext cx="8229600" cy="1143000"/>
          </a:xfrm>
        </p:spPr>
        <p:txBody>
          <a:bodyPr/>
          <a:lstStyle/>
          <a:p>
            <a:r>
              <a:rPr lang="zh-CN" altLang="en-US" sz="3600" b="1" dirty="0" smtClean="0">
                <a:solidFill>
                  <a:srgbClr val="190DB3"/>
                </a:solidFill>
                <a:latin typeface="黑体" pitchFamily="2" charset="-122"/>
                <a:ea typeface="黑体" pitchFamily="2" charset="-122"/>
              </a:rPr>
              <a:t>    从孙少平的身上你获得什么启发？ </a:t>
            </a:r>
          </a:p>
        </p:txBody>
      </p:sp>
      <p:sp>
        <p:nvSpPr>
          <p:cNvPr id="62467" name="Rectangle 3"/>
          <p:cNvSpPr>
            <a:spLocks noGrp="1" noChangeArrowheads="1"/>
          </p:cNvSpPr>
          <p:nvPr>
            <p:ph type="body" idx="4294967295"/>
          </p:nvPr>
        </p:nvSpPr>
        <p:spPr>
          <a:xfrm>
            <a:off x="0" y="2708275"/>
            <a:ext cx="8713788" cy="2879725"/>
          </a:xfrm>
        </p:spPr>
        <p:txBody>
          <a:bodyPr/>
          <a:lstStyle/>
          <a:p>
            <a:pPr>
              <a:buFontTx/>
              <a:buNone/>
            </a:pPr>
            <a:r>
              <a:rPr lang="zh-CN" altLang="en-US" dirty="0" smtClean="0"/>
              <a:t>         </a:t>
            </a:r>
            <a:r>
              <a:rPr lang="zh-CN" altLang="en-US" b="1" dirty="0" smtClean="0">
                <a:latin typeface="黑体" pitchFamily="2" charset="-122"/>
                <a:ea typeface="黑体" pitchFamily="2" charset="-122"/>
              </a:rPr>
              <a:t>提示：</a:t>
            </a:r>
            <a:r>
              <a:rPr lang="zh-CN" altLang="en-US" b="1" dirty="0" smtClean="0">
                <a:solidFill>
                  <a:srgbClr val="FF0000"/>
                </a:solidFill>
                <a:latin typeface="黑体" pitchFamily="2" charset="-122"/>
                <a:ea typeface="黑体" pitchFamily="2" charset="-122"/>
              </a:rPr>
              <a:t>孙少平</a:t>
            </a:r>
            <a:r>
              <a:rPr lang="en-US" altLang="zh-CN" b="1" dirty="0" smtClean="0">
                <a:solidFill>
                  <a:srgbClr val="FF0000"/>
                </a:solidFill>
                <a:latin typeface="黑体" pitchFamily="2" charset="-122"/>
                <a:ea typeface="黑体" pitchFamily="2" charset="-122"/>
              </a:rPr>
              <a:t>——</a:t>
            </a:r>
            <a:r>
              <a:rPr lang="zh-CN" altLang="en-US" b="1" dirty="0" smtClean="0">
                <a:solidFill>
                  <a:srgbClr val="FF0000"/>
                </a:solidFill>
                <a:latin typeface="黑体" pitchFamily="2" charset="-122"/>
                <a:ea typeface="黑体" pitchFamily="2" charset="-122"/>
              </a:rPr>
              <a:t>平凡世界的精神斗士。</a:t>
            </a:r>
            <a:r>
              <a:rPr lang="zh-CN" altLang="en-US" b="1" dirty="0" smtClean="0">
                <a:latin typeface="黑体" pitchFamily="2" charset="-122"/>
                <a:ea typeface="黑体" pitchFamily="2" charset="-122"/>
              </a:rPr>
              <a:t>从孙少平的身上，我们可以学到要脚踏实地，立足于现实生活，学会在逆境中磨练自己，战胜自我。同时，我们也要树立坚定的理想和信念，有执着的追求和渴望，不向命运屈服。</a:t>
            </a:r>
          </a:p>
        </p:txBody>
      </p:sp>
      <p:sp>
        <p:nvSpPr>
          <p:cNvPr id="25604" name="WordArt 5"/>
          <p:cNvSpPr>
            <a:spLocks noChangeArrowheads="1" noChangeShapeType="1" noTextEdit="1"/>
          </p:cNvSpPr>
          <p:nvPr/>
        </p:nvSpPr>
        <p:spPr bwMode="auto">
          <a:xfrm>
            <a:off x="323529" y="1412776"/>
            <a:ext cx="1296144" cy="576064"/>
          </a:xfrm>
          <a:prstGeom prst="rect">
            <a:avLst/>
          </a:prstGeom>
        </p:spPr>
        <p:txBody>
          <a:bodyPr wrap="none" fromWordArt="1">
            <a:prstTxWarp prst="textDeflate">
              <a:avLst>
                <a:gd name="adj" fmla="val 18750"/>
              </a:avLst>
            </a:prstTxWarp>
            <a:scene3d>
              <a:camera prst="legacyObliqueTopLeft"/>
              <a:lightRig rig="legacyNormal3" dir="r"/>
            </a:scene3d>
            <a:sp3d extrusionH="201600" prstMaterial="legacyMatte">
              <a:extrusionClr>
                <a:srgbClr val="0066CC"/>
              </a:extrusionClr>
            </a:sp3d>
          </a:bodyPr>
          <a:lstStyle/>
          <a:p>
            <a:pPr algn="ctr"/>
            <a:r>
              <a:rPr lang="zh-CN" altLang="en-US" sz="2800" kern="10" dirty="0">
                <a:ln w="9525">
                  <a:round/>
                  <a:headEnd/>
                  <a:tailEnd/>
                </a:ln>
                <a:solidFill>
                  <a:srgbClr val="FF0066"/>
                </a:solidFill>
                <a:latin typeface="宋体"/>
                <a:ea typeface="宋体"/>
              </a:rPr>
              <a:t>感悟</a:t>
            </a:r>
          </a:p>
        </p:txBody>
      </p:sp>
      <p:sp>
        <p:nvSpPr>
          <p:cNvPr id="5" name="矩形 4"/>
          <p:cNvSpPr/>
          <p:nvPr/>
        </p:nvSpPr>
        <p:spPr>
          <a:xfrm>
            <a:off x="2555776" y="260648"/>
            <a:ext cx="5280613" cy="646331"/>
          </a:xfrm>
          <a:prstGeom prst="rect">
            <a:avLst/>
          </a:prstGeom>
        </p:spPr>
        <p:txBody>
          <a:bodyPr wrap="none">
            <a:spAutoFit/>
          </a:bodyPr>
          <a:lstStyle/>
          <a:p>
            <a:r>
              <a:rPr lang="zh-CN" altLang="en-US" sz="3600" b="1" i="1" dirty="0" smtClean="0">
                <a:solidFill>
                  <a:srgbClr val="7030A0"/>
                </a:solidFill>
                <a:latin typeface="黑体" pitchFamily="49" charset="-122"/>
                <a:ea typeface="黑体" pitchFamily="49" charset="-122"/>
              </a:rPr>
              <a:t>合作探究，把握人物形象</a:t>
            </a:r>
            <a:endParaRPr lang="zh-CN" altLang="en-US" sz="3600" dirty="0">
              <a:latin typeface="黑体" pitchFamily="49" charset="-122"/>
              <a:ea typeface="黑体" pitchFamily="49" charset="-122"/>
            </a:endParaRPr>
          </a:p>
        </p:txBody>
      </p:sp>
    </p:spTree>
    <p:extLst>
      <p:ext uri="{BB962C8B-B14F-4D97-AF65-F5344CB8AC3E}">
        <p14:creationId xmlns:p14="http://schemas.microsoft.com/office/powerpoint/2010/main" xmlns="" val="577642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604"/>
                                        </p:tgtEl>
                                        <p:attrNameLst>
                                          <p:attrName>style.visibility</p:attrName>
                                        </p:attrNameLst>
                                      </p:cBhvr>
                                      <p:to>
                                        <p:strVal val="visible"/>
                                      </p:to>
                                    </p:set>
                                    <p:anim calcmode="lin" valueType="num">
                                      <p:cBhvr additive="base">
                                        <p:cTn id="13" dur="500" fill="hold"/>
                                        <p:tgtEl>
                                          <p:spTgt spid="25604"/>
                                        </p:tgtEl>
                                        <p:attrNameLst>
                                          <p:attrName>ppt_x</p:attrName>
                                        </p:attrNameLst>
                                      </p:cBhvr>
                                      <p:tavLst>
                                        <p:tav tm="0">
                                          <p:val>
                                            <p:strVal val="#ppt_x"/>
                                          </p:val>
                                        </p:tav>
                                        <p:tav tm="100000">
                                          <p:val>
                                            <p:strVal val="#ppt_x"/>
                                          </p:val>
                                        </p:tav>
                                      </p:tavLst>
                                    </p:anim>
                                    <p:anim calcmode="lin" valueType="num">
                                      <p:cBhvr additive="base">
                                        <p:cTn id="14" dur="500" fill="hold"/>
                                        <p:tgtEl>
                                          <p:spTgt spid="2560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5602"/>
                                        </p:tgtEl>
                                        <p:attrNameLst>
                                          <p:attrName>style.visibility</p:attrName>
                                        </p:attrNameLst>
                                      </p:cBhvr>
                                      <p:to>
                                        <p:strVal val="visible"/>
                                      </p:to>
                                    </p:set>
                                    <p:anim calcmode="lin" valueType="num">
                                      <p:cBhvr additive="base">
                                        <p:cTn id="19" dur="500" fill="hold"/>
                                        <p:tgtEl>
                                          <p:spTgt spid="25602"/>
                                        </p:tgtEl>
                                        <p:attrNameLst>
                                          <p:attrName>ppt_x</p:attrName>
                                        </p:attrNameLst>
                                      </p:cBhvr>
                                      <p:tavLst>
                                        <p:tav tm="0">
                                          <p:val>
                                            <p:strVal val="#ppt_x"/>
                                          </p:val>
                                        </p:tav>
                                        <p:tav tm="100000">
                                          <p:val>
                                            <p:strVal val="#ppt_x"/>
                                          </p:val>
                                        </p:tav>
                                      </p:tavLst>
                                    </p:anim>
                                    <p:anim calcmode="lin" valueType="num">
                                      <p:cBhvr additive="base">
                                        <p:cTn id="20" dur="500" fill="hold"/>
                                        <p:tgtEl>
                                          <p:spTgt spid="2560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1" nodeType="clickEffect">
                                  <p:stCondLst>
                                    <p:cond delay="0"/>
                                  </p:stCondLst>
                                  <p:childTnLst>
                                    <p:set>
                                      <p:cBhvr>
                                        <p:cTn id="24" dur="1" fill="hold">
                                          <p:stCondLst>
                                            <p:cond delay="0"/>
                                          </p:stCondLst>
                                        </p:cTn>
                                        <p:tgtEl>
                                          <p:spTgt spid="62467">
                                            <p:txEl>
                                              <p:pRg st="0" end="0"/>
                                            </p:txEl>
                                          </p:spTgt>
                                        </p:tgtEl>
                                        <p:attrNameLst>
                                          <p:attrName>style.visibility</p:attrName>
                                        </p:attrNameLst>
                                      </p:cBhvr>
                                      <p:to>
                                        <p:strVal val="visible"/>
                                      </p:to>
                                    </p:set>
                                    <p:anim calcmode="lin" valueType="num">
                                      <p:cBhvr additive="base">
                                        <p:cTn id="25" dur="500" fill="hold"/>
                                        <p:tgtEl>
                                          <p:spTgt spid="6246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246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62467" grpId="1" build="p"/>
      <p:bldP spid="2560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Grp="1" noRot="1" noChangeArrowheads="1"/>
          </p:cNvSpPr>
          <p:nvPr>
            <p:ph type="body" idx="4294967295"/>
          </p:nvPr>
        </p:nvSpPr>
        <p:spPr>
          <a:xfrm>
            <a:off x="323528" y="1628800"/>
            <a:ext cx="8229600" cy="4536504"/>
          </a:xfrm>
        </p:spPr>
        <p:txBody>
          <a:bodyPr/>
          <a:lstStyle/>
          <a:p>
            <a:pPr>
              <a:buFontTx/>
              <a:buNone/>
            </a:pPr>
            <a:r>
              <a:rPr lang="zh-CN" altLang="en-US" b="1" dirty="0" smtClean="0">
                <a:latin typeface="黑体" pitchFamily="2" charset="-122"/>
                <a:ea typeface="黑体" pitchFamily="2" charset="-122"/>
              </a:rPr>
              <a:t>     既要脚踏实地于现实生活，又要不时跳出现实到理想的高台上张望一眼。在精神世界里引领我们不迷失不懈怠。待我们一觉醒来，跌落在现实中的时候，可以毫无怨言地勇敢地承担起生活重担。这是孙少平教给我的。</a:t>
            </a:r>
          </a:p>
          <a:p>
            <a:pPr>
              <a:buFontTx/>
              <a:buNone/>
            </a:pPr>
            <a:r>
              <a:rPr lang="zh-CN" altLang="en-US" b="1" dirty="0" smtClean="0">
                <a:latin typeface="黑体" pitchFamily="2" charset="-122"/>
                <a:ea typeface="黑体" pitchFamily="2" charset="-122"/>
              </a:rPr>
              <a:t>                                                             </a:t>
            </a:r>
            <a:r>
              <a:rPr lang="en-US" altLang="zh-CN" b="1" dirty="0" smtClean="0">
                <a:latin typeface="黑体" pitchFamily="2" charset="-122"/>
                <a:ea typeface="黑体" pitchFamily="2" charset="-122"/>
              </a:rPr>
              <a:t>——</a:t>
            </a:r>
            <a:r>
              <a:rPr lang="zh-CN" altLang="en-US" b="1" dirty="0" smtClean="0">
                <a:latin typeface="黑体" pitchFamily="2" charset="-122"/>
                <a:ea typeface="黑体" pitchFamily="2" charset="-122"/>
              </a:rPr>
              <a:t>路遥</a:t>
            </a:r>
          </a:p>
        </p:txBody>
      </p:sp>
      <p:sp>
        <p:nvSpPr>
          <p:cNvPr id="2" name="矩形 1"/>
          <p:cNvSpPr/>
          <p:nvPr/>
        </p:nvSpPr>
        <p:spPr>
          <a:xfrm>
            <a:off x="2123728" y="260648"/>
            <a:ext cx="5544616" cy="646331"/>
          </a:xfrm>
          <a:prstGeom prst="rect">
            <a:avLst/>
          </a:prstGeom>
        </p:spPr>
        <p:txBody>
          <a:bodyPr wrap="square">
            <a:spAutoFit/>
          </a:bodyPr>
          <a:lstStyle/>
          <a:p>
            <a:r>
              <a:rPr lang="zh-CN" altLang="en-US" sz="3600" b="1" i="1" dirty="0">
                <a:solidFill>
                  <a:srgbClr val="7030A0"/>
                </a:solidFill>
                <a:latin typeface="隶书" pitchFamily="49" charset="-122"/>
                <a:ea typeface="隶书" pitchFamily="49" charset="-122"/>
                <a:cs typeface="+mj-cs"/>
              </a:rPr>
              <a:t>合作探究，把握人物形象</a:t>
            </a:r>
            <a:endParaRPr lang="zh-CN" altLang="en-US" dirty="0"/>
          </a:p>
        </p:txBody>
      </p:sp>
    </p:spTree>
    <p:extLst>
      <p:ext uri="{BB962C8B-B14F-4D97-AF65-F5344CB8AC3E}">
        <p14:creationId xmlns:p14="http://schemas.microsoft.com/office/powerpoint/2010/main" xmlns="" val="4117715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626">
                                            <p:txEl>
                                              <p:pRg st="0" end="0"/>
                                            </p:txEl>
                                          </p:spTgt>
                                        </p:tgtEl>
                                        <p:attrNameLst>
                                          <p:attrName>style.visibility</p:attrName>
                                        </p:attrNameLst>
                                      </p:cBhvr>
                                      <p:to>
                                        <p:strVal val="visible"/>
                                      </p:to>
                                    </p:set>
                                    <p:anim calcmode="lin" valueType="num">
                                      <p:cBhvr additive="base">
                                        <p:cTn id="13" dur="500" fill="hold"/>
                                        <p:tgtEl>
                                          <p:spTgt spid="2662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662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6626">
                                            <p:txEl>
                                              <p:pRg st="1" end="1"/>
                                            </p:txEl>
                                          </p:spTgt>
                                        </p:tgtEl>
                                        <p:attrNameLst>
                                          <p:attrName>style.visibility</p:attrName>
                                        </p:attrNameLst>
                                      </p:cBhvr>
                                      <p:to>
                                        <p:strVal val="visible"/>
                                      </p:to>
                                    </p:set>
                                    <p:anim calcmode="lin" valueType="num">
                                      <p:cBhvr additive="base">
                                        <p:cTn id="19" dur="500" fill="hold"/>
                                        <p:tgtEl>
                                          <p:spTgt spid="2662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662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build="p"/>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3"/>
          <p:cNvSpPr txBox="1">
            <a:spLocks noChangeArrowheads="1"/>
          </p:cNvSpPr>
          <p:nvPr/>
        </p:nvSpPr>
        <p:spPr bwMode="auto">
          <a:xfrm>
            <a:off x="3352800" y="1447800"/>
            <a:ext cx="20574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宋体" pitchFamily="2" charset="-122"/>
              </a:defRPr>
            </a:lvl1pPr>
            <a:lvl2pPr marL="742950" indent="-285750" eaLnBrk="0" hangingPunct="0">
              <a:defRPr sz="2000">
                <a:solidFill>
                  <a:schemeClr val="tx1"/>
                </a:solidFill>
                <a:latin typeface="Arial" charset="0"/>
                <a:ea typeface="宋体" pitchFamily="2" charset="-122"/>
              </a:defRPr>
            </a:lvl2pPr>
            <a:lvl3pPr marL="1143000" indent="-228600" eaLnBrk="0" hangingPunct="0">
              <a:defRPr sz="2000">
                <a:solidFill>
                  <a:schemeClr val="tx1"/>
                </a:solidFill>
                <a:latin typeface="Arial" charset="0"/>
                <a:ea typeface="宋体" pitchFamily="2" charset="-122"/>
              </a:defRPr>
            </a:lvl3pPr>
            <a:lvl4pPr marL="1600200" indent="-228600" eaLnBrk="0" hangingPunct="0">
              <a:defRPr sz="2000">
                <a:solidFill>
                  <a:schemeClr val="tx1"/>
                </a:solidFill>
                <a:latin typeface="Arial" charset="0"/>
                <a:ea typeface="宋体" pitchFamily="2" charset="-122"/>
              </a:defRPr>
            </a:lvl4pPr>
            <a:lvl5pPr marL="2057400" indent="-228600" eaLnBrk="0" hangingPunct="0">
              <a:defRPr sz="2000">
                <a:solidFill>
                  <a:schemeClr val="tx1"/>
                </a:solidFill>
                <a:latin typeface="Arial" charset="0"/>
                <a:ea typeface="宋体" pitchFamily="2" charset="-122"/>
              </a:defRPr>
            </a:lvl5pPr>
            <a:lvl6pPr marL="2514600" indent="-228600" eaLnBrk="0" fontAlgn="base" hangingPunct="0">
              <a:spcBef>
                <a:spcPct val="0"/>
              </a:spcBef>
              <a:spcAft>
                <a:spcPct val="0"/>
              </a:spcAft>
              <a:defRPr sz="2000">
                <a:solidFill>
                  <a:schemeClr val="tx1"/>
                </a:solidFill>
                <a:latin typeface="Arial" charset="0"/>
                <a:ea typeface="宋体" pitchFamily="2" charset="-122"/>
              </a:defRPr>
            </a:lvl6pPr>
            <a:lvl7pPr marL="2971800" indent="-228600" eaLnBrk="0" fontAlgn="base" hangingPunct="0">
              <a:spcBef>
                <a:spcPct val="0"/>
              </a:spcBef>
              <a:spcAft>
                <a:spcPct val="0"/>
              </a:spcAft>
              <a:defRPr sz="2000">
                <a:solidFill>
                  <a:schemeClr val="tx1"/>
                </a:solidFill>
                <a:latin typeface="Arial" charset="0"/>
                <a:ea typeface="宋体" pitchFamily="2" charset="-122"/>
              </a:defRPr>
            </a:lvl7pPr>
            <a:lvl8pPr marL="3429000" indent="-228600" eaLnBrk="0" fontAlgn="base" hangingPunct="0">
              <a:spcBef>
                <a:spcPct val="0"/>
              </a:spcBef>
              <a:spcAft>
                <a:spcPct val="0"/>
              </a:spcAft>
              <a:defRPr sz="2000">
                <a:solidFill>
                  <a:schemeClr val="tx1"/>
                </a:solidFill>
                <a:latin typeface="Arial" charset="0"/>
                <a:ea typeface="宋体" pitchFamily="2" charset="-122"/>
              </a:defRPr>
            </a:lvl8pPr>
            <a:lvl9pPr marL="3886200" indent="-228600" eaLnBrk="0" fontAlgn="base" hangingPunct="0">
              <a:spcBef>
                <a:spcPct val="0"/>
              </a:spcBef>
              <a:spcAft>
                <a:spcPct val="0"/>
              </a:spcAft>
              <a:defRPr sz="2000">
                <a:solidFill>
                  <a:schemeClr val="tx1"/>
                </a:solidFill>
                <a:latin typeface="Arial" charset="0"/>
                <a:ea typeface="宋体" pitchFamily="2" charset="-122"/>
              </a:defRPr>
            </a:lvl9pPr>
          </a:lstStyle>
          <a:p>
            <a:pPr eaLnBrk="1" hangingPunct="1">
              <a:spcBef>
                <a:spcPct val="50000"/>
              </a:spcBef>
            </a:pPr>
            <a:endParaRPr lang="zh-CN" altLang="en-US" sz="1800"/>
          </a:p>
        </p:txBody>
      </p:sp>
      <p:sp>
        <p:nvSpPr>
          <p:cNvPr id="27651" name="Rectangle 5"/>
          <p:cNvSpPr>
            <a:spLocks noRot="1" noChangeArrowheads="1"/>
          </p:cNvSpPr>
          <p:nvPr/>
        </p:nvSpPr>
        <p:spPr bwMode="auto">
          <a:xfrm>
            <a:off x="6761" y="1268760"/>
            <a:ext cx="8351838" cy="5040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0" hangingPunct="0">
              <a:lnSpc>
                <a:spcPct val="120000"/>
              </a:lnSpc>
              <a:spcBef>
                <a:spcPct val="20000"/>
              </a:spcBef>
            </a:pPr>
            <a:r>
              <a:rPr lang="zh-CN" altLang="en-US" sz="3200" dirty="0"/>
              <a:t>            </a:t>
            </a:r>
            <a:r>
              <a:rPr lang="zh-CN" altLang="en-US" sz="4000" b="1" dirty="0">
                <a:latin typeface="黑体" pitchFamily="2" charset="-122"/>
                <a:ea typeface="黑体" pitchFamily="2" charset="-122"/>
              </a:rPr>
              <a:t>学会乐观勇敢地接受生活中的一切，只能永远把艰辛的劳动看作生命的必要，即使没有收获的指望，也要心平气和的继续耕作。这是我向孙少平学习到的。</a:t>
            </a:r>
          </a:p>
          <a:p>
            <a:pPr marL="342900" indent="-342900" eaLnBrk="0" hangingPunct="0">
              <a:spcBef>
                <a:spcPct val="20000"/>
              </a:spcBef>
            </a:pPr>
            <a:r>
              <a:rPr lang="zh-CN" altLang="en-US" sz="4000" b="1" dirty="0">
                <a:latin typeface="黑体" pitchFamily="2" charset="-122"/>
                <a:ea typeface="黑体" pitchFamily="2" charset="-122"/>
              </a:rPr>
              <a:t>                                       </a:t>
            </a:r>
          </a:p>
        </p:txBody>
      </p:sp>
      <p:sp>
        <p:nvSpPr>
          <p:cNvPr id="2" name="矩形 1"/>
          <p:cNvSpPr/>
          <p:nvPr/>
        </p:nvSpPr>
        <p:spPr>
          <a:xfrm>
            <a:off x="1691680" y="184251"/>
            <a:ext cx="5976664" cy="646331"/>
          </a:xfrm>
          <a:prstGeom prst="rect">
            <a:avLst/>
          </a:prstGeom>
        </p:spPr>
        <p:txBody>
          <a:bodyPr wrap="square">
            <a:spAutoFit/>
          </a:bodyPr>
          <a:lstStyle/>
          <a:p>
            <a:r>
              <a:rPr lang="zh-CN" altLang="en-US" sz="3600" b="1" i="1" dirty="0">
                <a:solidFill>
                  <a:srgbClr val="7030A0"/>
                </a:solidFill>
                <a:latin typeface="隶书" pitchFamily="49" charset="-122"/>
                <a:ea typeface="隶书" pitchFamily="49" charset="-122"/>
                <a:cs typeface="+mj-cs"/>
              </a:rPr>
              <a:t>合作探究，把握人物形象</a:t>
            </a:r>
            <a:endParaRPr lang="zh-CN" altLang="en-US" dirty="0"/>
          </a:p>
        </p:txBody>
      </p:sp>
    </p:spTree>
    <p:extLst>
      <p:ext uri="{BB962C8B-B14F-4D97-AF65-F5344CB8AC3E}">
        <p14:creationId xmlns:p14="http://schemas.microsoft.com/office/powerpoint/2010/main" xmlns="" val="504546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7651"/>
                                        </p:tgtEl>
                                        <p:attrNameLst>
                                          <p:attrName>style.visibility</p:attrName>
                                        </p:attrNameLst>
                                      </p:cBhvr>
                                      <p:to>
                                        <p:strVal val="visible"/>
                                      </p:to>
                                    </p:set>
                                    <p:anim calcmode="lin" valueType="num">
                                      <p:cBhvr additive="base">
                                        <p:cTn id="13" dur="500" fill="hold"/>
                                        <p:tgtEl>
                                          <p:spTgt spid="27651"/>
                                        </p:tgtEl>
                                        <p:attrNameLst>
                                          <p:attrName>ppt_x</p:attrName>
                                        </p:attrNameLst>
                                      </p:cBhvr>
                                      <p:tavLst>
                                        <p:tav tm="0">
                                          <p:val>
                                            <p:strVal val="#ppt_x"/>
                                          </p:val>
                                        </p:tav>
                                        <p:tav tm="100000">
                                          <p:val>
                                            <p:strVal val="#ppt_x"/>
                                          </p:val>
                                        </p:tav>
                                      </p:tavLst>
                                    </p:anim>
                                    <p:anim calcmode="lin" valueType="num">
                                      <p:cBhvr additive="base">
                                        <p:cTn id="14" dur="500" fill="hold"/>
                                        <p:tgtEl>
                                          <p:spTgt spid="276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4"/>
          <p:cNvSpPr txBox="1">
            <a:spLocks noChangeArrowheads="1"/>
          </p:cNvSpPr>
          <p:nvPr/>
        </p:nvSpPr>
        <p:spPr bwMode="auto">
          <a:xfrm>
            <a:off x="395536" y="1695567"/>
            <a:ext cx="7992815" cy="37856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indent="539750" eaLnBrk="0" hangingPunct="0">
              <a:defRPr sz="2000">
                <a:solidFill>
                  <a:schemeClr val="tx1"/>
                </a:solidFill>
                <a:latin typeface="Arial" charset="0"/>
                <a:ea typeface="宋体" pitchFamily="2" charset="-122"/>
              </a:defRPr>
            </a:lvl1pPr>
            <a:lvl2pPr marL="742950" indent="-285750" eaLnBrk="0" hangingPunct="0">
              <a:defRPr sz="2000">
                <a:solidFill>
                  <a:schemeClr val="tx1"/>
                </a:solidFill>
                <a:latin typeface="Arial" charset="0"/>
                <a:ea typeface="宋体" pitchFamily="2" charset="-122"/>
              </a:defRPr>
            </a:lvl2pPr>
            <a:lvl3pPr marL="1143000" indent="-228600" eaLnBrk="0" hangingPunct="0">
              <a:defRPr sz="2000">
                <a:solidFill>
                  <a:schemeClr val="tx1"/>
                </a:solidFill>
                <a:latin typeface="Arial" charset="0"/>
                <a:ea typeface="宋体" pitchFamily="2" charset="-122"/>
              </a:defRPr>
            </a:lvl3pPr>
            <a:lvl4pPr marL="1600200" indent="-228600" eaLnBrk="0" hangingPunct="0">
              <a:defRPr sz="2000">
                <a:solidFill>
                  <a:schemeClr val="tx1"/>
                </a:solidFill>
                <a:latin typeface="Arial" charset="0"/>
                <a:ea typeface="宋体" pitchFamily="2" charset="-122"/>
              </a:defRPr>
            </a:lvl4pPr>
            <a:lvl5pPr marL="2057400" indent="-228600" eaLnBrk="0" hangingPunct="0">
              <a:defRPr sz="2000">
                <a:solidFill>
                  <a:schemeClr val="tx1"/>
                </a:solidFill>
                <a:latin typeface="Arial" charset="0"/>
                <a:ea typeface="宋体" pitchFamily="2" charset="-122"/>
              </a:defRPr>
            </a:lvl5pPr>
            <a:lvl6pPr marL="2514600" indent="-228600" eaLnBrk="0" fontAlgn="base" hangingPunct="0">
              <a:spcBef>
                <a:spcPct val="0"/>
              </a:spcBef>
              <a:spcAft>
                <a:spcPct val="0"/>
              </a:spcAft>
              <a:defRPr sz="2000">
                <a:solidFill>
                  <a:schemeClr val="tx1"/>
                </a:solidFill>
                <a:latin typeface="Arial" charset="0"/>
                <a:ea typeface="宋体" pitchFamily="2" charset="-122"/>
              </a:defRPr>
            </a:lvl6pPr>
            <a:lvl7pPr marL="2971800" indent="-228600" eaLnBrk="0" fontAlgn="base" hangingPunct="0">
              <a:spcBef>
                <a:spcPct val="0"/>
              </a:spcBef>
              <a:spcAft>
                <a:spcPct val="0"/>
              </a:spcAft>
              <a:defRPr sz="2000">
                <a:solidFill>
                  <a:schemeClr val="tx1"/>
                </a:solidFill>
                <a:latin typeface="Arial" charset="0"/>
                <a:ea typeface="宋体" pitchFamily="2" charset="-122"/>
              </a:defRPr>
            </a:lvl7pPr>
            <a:lvl8pPr marL="3429000" indent="-228600" eaLnBrk="0" fontAlgn="base" hangingPunct="0">
              <a:spcBef>
                <a:spcPct val="0"/>
              </a:spcBef>
              <a:spcAft>
                <a:spcPct val="0"/>
              </a:spcAft>
              <a:defRPr sz="2000">
                <a:solidFill>
                  <a:schemeClr val="tx1"/>
                </a:solidFill>
                <a:latin typeface="Arial" charset="0"/>
                <a:ea typeface="宋体" pitchFamily="2" charset="-122"/>
              </a:defRPr>
            </a:lvl8pPr>
            <a:lvl9pPr marL="3886200" indent="-228600" eaLnBrk="0" fontAlgn="base" hangingPunct="0">
              <a:spcBef>
                <a:spcPct val="0"/>
              </a:spcBef>
              <a:spcAft>
                <a:spcPct val="0"/>
              </a:spcAft>
              <a:defRPr sz="2000">
                <a:solidFill>
                  <a:schemeClr val="tx1"/>
                </a:solidFill>
                <a:latin typeface="Arial" charset="0"/>
                <a:ea typeface="宋体" pitchFamily="2" charset="-122"/>
              </a:defRPr>
            </a:lvl9pPr>
          </a:lstStyle>
          <a:p>
            <a:pPr eaLnBrk="1" hangingPunct="1">
              <a:lnSpc>
                <a:spcPct val="150000"/>
              </a:lnSpc>
            </a:pPr>
            <a:r>
              <a:rPr lang="en-US" altLang="zh-CN" sz="3200" b="1" dirty="0">
                <a:latin typeface="黑体" pitchFamily="2" charset="-122"/>
                <a:ea typeface="黑体" pitchFamily="2" charset="-122"/>
              </a:rPr>
              <a:t>1.</a:t>
            </a:r>
            <a:r>
              <a:rPr lang="zh-CN" altLang="en-US" sz="3200" b="1" dirty="0">
                <a:latin typeface="黑体" pitchFamily="2" charset="-122"/>
                <a:ea typeface="黑体" pitchFamily="2" charset="-122"/>
              </a:rPr>
              <a:t>了解作家及作品的相关背景。</a:t>
            </a:r>
          </a:p>
          <a:p>
            <a:pPr eaLnBrk="1" hangingPunct="1">
              <a:lnSpc>
                <a:spcPct val="150000"/>
              </a:lnSpc>
            </a:pPr>
            <a:r>
              <a:rPr lang="en-US" altLang="zh-CN" sz="3200" b="1" dirty="0">
                <a:latin typeface="黑体" pitchFamily="2" charset="-122"/>
                <a:ea typeface="黑体" pitchFamily="2" charset="-122"/>
              </a:rPr>
              <a:t>2.</a:t>
            </a:r>
            <a:r>
              <a:rPr lang="zh-CN" altLang="en-US" sz="3200" b="1" dirty="0">
                <a:latin typeface="黑体" pitchFamily="2" charset="-122"/>
                <a:ea typeface="黑体" pitchFamily="2" charset="-122"/>
              </a:rPr>
              <a:t>引导学生把握小说的主要内容，理</a:t>
            </a:r>
            <a:r>
              <a:rPr lang="zh-CN" altLang="en-US" sz="3200" b="1" dirty="0" smtClean="0">
                <a:latin typeface="黑体" pitchFamily="2" charset="-122"/>
                <a:ea typeface="黑体" pitchFamily="2" charset="-122"/>
              </a:rPr>
              <a:t>清   文章</a:t>
            </a:r>
            <a:r>
              <a:rPr lang="zh-CN" altLang="en-US" sz="3200" b="1" dirty="0">
                <a:latin typeface="黑体" pitchFamily="2" charset="-122"/>
                <a:ea typeface="黑体" pitchFamily="2" charset="-122"/>
              </a:rPr>
              <a:t>结构。</a:t>
            </a:r>
          </a:p>
          <a:p>
            <a:pPr eaLnBrk="1" hangingPunct="1">
              <a:lnSpc>
                <a:spcPct val="150000"/>
              </a:lnSpc>
            </a:pPr>
            <a:r>
              <a:rPr lang="en-US" altLang="zh-CN" sz="3200" b="1" dirty="0">
                <a:latin typeface="黑体" pitchFamily="2" charset="-122"/>
                <a:ea typeface="黑体" pitchFamily="2" charset="-122"/>
              </a:rPr>
              <a:t>3.</a:t>
            </a:r>
            <a:r>
              <a:rPr lang="zh-CN" altLang="en-US" sz="3200" b="1" dirty="0">
                <a:latin typeface="黑体" pitchFamily="2" charset="-122"/>
                <a:ea typeface="黑体" pitchFamily="2" charset="-122"/>
              </a:rPr>
              <a:t>鉴赏人物形象，体会表现手法。</a:t>
            </a:r>
          </a:p>
          <a:p>
            <a:pPr eaLnBrk="1" hangingPunct="1">
              <a:lnSpc>
                <a:spcPct val="150000"/>
              </a:lnSpc>
            </a:pPr>
            <a:r>
              <a:rPr lang="en-US" altLang="zh-CN" sz="3200" b="1" dirty="0">
                <a:latin typeface="黑体" pitchFamily="2" charset="-122"/>
                <a:ea typeface="黑体" pitchFamily="2" charset="-122"/>
              </a:rPr>
              <a:t>4.</a:t>
            </a:r>
            <a:r>
              <a:rPr lang="zh-CN" altLang="en-US" sz="3200" b="1" dirty="0">
                <a:latin typeface="黑体" pitchFamily="2" charset="-122"/>
                <a:ea typeface="黑体" pitchFamily="2" charset="-122"/>
              </a:rPr>
              <a:t>培养学生树立正确的人生观、价值观</a:t>
            </a:r>
            <a:r>
              <a:rPr lang="zh-CN" altLang="en-US" sz="2800" b="1" dirty="0"/>
              <a:t>。</a:t>
            </a:r>
          </a:p>
        </p:txBody>
      </p:sp>
      <p:sp>
        <p:nvSpPr>
          <p:cNvPr id="7171" name="TextBox 5"/>
          <p:cNvSpPr txBox="1">
            <a:spLocks noChangeArrowheads="1"/>
          </p:cNvSpPr>
          <p:nvPr/>
        </p:nvSpPr>
        <p:spPr bwMode="auto">
          <a:xfrm>
            <a:off x="2123728" y="260648"/>
            <a:ext cx="2592388"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宋体" pitchFamily="2" charset="-122"/>
              </a:defRPr>
            </a:lvl1pPr>
            <a:lvl2pPr marL="742950" indent="-285750" eaLnBrk="0" hangingPunct="0">
              <a:defRPr sz="2000">
                <a:solidFill>
                  <a:schemeClr val="tx1"/>
                </a:solidFill>
                <a:latin typeface="Arial" charset="0"/>
                <a:ea typeface="宋体" pitchFamily="2" charset="-122"/>
              </a:defRPr>
            </a:lvl2pPr>
            <a:lvl3pPr marL="1143000" indent="-228600" eaLnBrk="0" hangingPunct="0">
              <a:defRPr sz="2000">
                <a:solidFill>
                  <a:schemeClr val="tx1"/>
                </a:solidFill>
                <a:latin typeface="Arial" charset="0"/>
                <a:ea typeface="宋体" pitchFamily="2" charset="-122"/>
              </a:defRPr>
            </a:lvl3pPr>
            <a:lvl4pPr marL="1600200" indent="-228600" eaLnBrk="0" hangingPunct="0">
              <a:defRPr sz="2000">
                <a:solidFill>
                  <a:schemeClr val="tx1"/>
                </a:solidFill>
                <a:latin typeface="Arial" charset="0"/>
                <a:ea typeface="宋体" pitchFamily="2" charset="-122"/>
              </a:defRPr>
            </a:lvl4pPr>
            <a:lvl5pPr marL="2057400" indent="-228600" eaLnBrk="0" hangingPunct="0">
              <a:defRPr sz="2000">
                <a:solidFill>
                  <a:schemeClr val="tx1"/>
                </a:solidFill>
                <a:latin typeface="Arial" charset="0"/>
                <a:ea typeface="宋体" pitchFamily="2" charset="-122"/>
              </a:defRPr>
            </a:lvl5pPr>
            <a:lvl6pPr marL="2514600" indent="-228600" eaLnBrk="0" fontAlgn="base" hangingPunct="0">
              <a:spcBef>
                <a:spcPct val="0"/>
              </a:spcBef>
              <a:spcAft>
                <a:spcPct val="0"/>
              </a:spcAft>
              <a:defRPr sz="2000">
                <a:solidFill>
                  <a:schemeClr val="tx1"/>
                </a:solidFill>
                <a:latin typeface="Arial" charset="0"/>
                <a:ea typeface="宋体" pitchFamily="2" charset="-122"/>
              </a:defRPr>
            </a:lvl6pPr>
            <a:lvl7pPr marL="2971800" indent="-228600" eaLnBrk="0" fontAlgn="base" hangingPunct="0">
              <a:spcBef>
                <a:spcPct val="0"/>
              </a:spcBef>
              <a:spcAft>
                <a:spcPct val="0"/>
              </a:spcAft>
              <a:defRPr sz="2000">
                <a:solidFill>
                  <a:schemeClr val="tx1"/>
                </a:solidFill>
                <a:latin typeface="Arial" charset="0"/>
                <a:ea typeface="宋体" pitchFamily="2" charset="-122"/>
              </a:defRPr>
            </a:lvl7pPr>
            <a:lvl8pPr marL="3429000" indent="-228600" eaLnBrk="0" fontAlgn="base" hangingPunct="0">
              <a:spcBef>
                <a:spcPct val="0"/>
              </a:spcBef>
              <a:spcAft>
                <a:spcPct val="0"/>
              </a:spcAft>
              <a:defRPr sz="2000">
                <a:solidFill>
                  <a:schemeClr val="tx1"/>
                </a:solidFill>
                <a:latin typeface="Arial" charset="0"/>
                <a:ea typeface="宋体" pitchFamily="2" charset="-122"/>
              </a:defRPr>
            </a:lvl8pPr>
            <a:lvl9pPr marL="3886200" indent="-228600" eaLnBrk="0" fontAlgn="base" hangingPunct="0">
              <a:spcBef>
                <a:spcPct val="0"/>
              </a:spcBef>
              <a:spcAft>
                <a:spcPct val="0"/>
              </a:spcAft>
              <a:defRPr sz="2000">
                <a:solidFill>
                  <a:schemeClr val="tx1"/>
                </a:solidFill>
                <a:latin typeface="Arial" charset="0"/>
                <a:ea typeface="宋体" pitchFamily="2" charset="-122"/>
              </a:defRPr>
            </a:lvl9pPr>
          </a:lstStyle>
          <a:p>
            <a:pPr eaLnBrk="1" hangingPunct="1"/>
            <a:r>
              <a:rPr lang="zh-CN" altLang="en-US" sz="4000" b="1" i="1" dirty="0">
                <a:solidFill>
                  <a:srgbClr val="7030A0"/>
                </a:solidFill>
                <a:latin typeface="隶书" pitchFamily="49" charset="-122"/>
                <a:ea typeface="隶书" pitchFamily="49" charset="-122"/>
              </a:rPr>
              <a:t>教学目标</a:t>
            </a:r>
          </a:p>
        </p:txBody>
      </p:sp>
    </p:spTree>
    <p:extLst>
      <p:ext uri="{BB962C8B-B14F-4D97-AF65-F5344CB8AC3E}">
        <p14:creationId xmlns:p14="http://schemas.microsoft.com/office/powerpoint/2010/main" xmlns="" val="2228579304"/>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additive="base">
                                        <p:cTn id="7" dur="500" fill="hold"/>
                                        <p:tgtEl>
                                          <p:spTgt spid="7171"/>
                                        </p:tgtEl>
                                        <p:attrNameLst>
                                          <p:attrName>ppt_x</p:attrName>
                                        </p:attrNameLst>
                                      </p:cBhvr>
                                      <p:tavLst>
                                        <p:tav tm="0">
                                          <p:val>
                                            <p:strVal val="#ppt_x"/>
                                          </p:val>
                                        </p:tav>
                                        <p:tav tm="100000">
                                          <p:val>
                                            <p:strVal val="#ppt_x"/>
                                          </p:val>
                                        </p:tav>
                                      </p:tavLst>
                                    </p:anim>
                                    <p:anim calcmode="lin" valueType="num">
                                      <p:cBhvr additive="base">
                                        <p:cTn id="8" dur="500" fill="hold"/>
                                        <p:tgtEl>
                                          <p:spTgt spid="717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170"/>
                                        </p:tgtEl>
                                        <p:attrNameLst>
                                          <p:attrName>style.visibility</p:attrName>
                                        </p:attrNameLst>
                                      </p:cBhvr>
                                      <p:to>
                                        <p:strVal val="visible"/>
                                      </p:to>
                                    </p:set>
                                    <p:anim calcmode="lin" valueType="num">
                                      <p:cBhvr additive="base">
                                        <p:cTn id="13" dur="500" fill="hold"/>
                                        <p:tgtEl>
                                          <p:spTgt spid="7170"/>
                                        </p:tgtEl>
                                        <p:attrNameLst>
                                          <p:attrName>ppt_x</p:attrName>
                                        </p:attrNameLst>
                                      </p:cBhvr>
                                      <p:tavLst>
                                        <p:tav tm="0">
                                          <p:val>
                                            <p:strVal val="#ppt_x"/>
                                          </p:val>
                                        </p:tav>
                                        <p:tav tm="100000">
                                          <p:val>
                                            <p:strVal val="#ppt_x"/>
                                          </p:val>
                                        </p:tav>
                                      </p:tavLst>
                                    </p:anim>
                                    <p:anim calcmode="lin" valueType="num">
                                      <p:cBhvr additive="base">
                                        <p:cTn id="14"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915816" y="260648"/>
            <a:ext cx="2037737" cy="646331"/>
          </a:xfrm>
          <a:prstGeom prst="rect">
            <a:avLst/>
          </a:prstGeom>
        </p:spPr>
        <p:txBody>
          <a:bodyPr wrap="none">
            <a:spAutoFit/>
          </a:bodyPr>
          <a:lstStyle/>
          <a:p>
            <a:r>
              <a:rPr lang="zh-CN" altLang="en-US" sz="3600" b="1" i="1" dirty="0" smtClean="0">
                <a:solidFill>
                  <a:srgbClr val="7030A0"/>
                </a:solidFill>
                <a:effectLst>
                  <a:outerShdw blurRad="38100" dist="38100" dir="2700000" algn="tl">
                    <a:srgbClr val="C0C0C0"/>
                  </a:outerShdw>
                </a:effectLst>
                <a:ea typeface="隶书"/>
              </a:rPr>
              <a:t>主题思想</a:t>
            </a:r>
            <a:endParaRPr lang="zh-CN" altLang="en-US" sz="3600" dirty="0"/>
          </a:p>
        </p:txBody>
      </p:sp>
      <p:sp>
        <p:nvSpPr>
          <p:cNvPr id="3" name="矩形 2"/>
          <p:cNvSpPr/>
          <p:nvPr/>
        </p:nvSpPr>
        <p:spPr>
          <a:xfrm>
            <a:off x="1187624" y="1484784"/>
            <a:ext cx="6624736" cy="3170099"/>
          </a:xfrm>
          <a:prstGeom prst="rect">
            <a:avLst/>
          </a:prstGeom>
        </p:spPr>
        <p:txBody>
          <a:bodyPr wrap="square">
            <a:spAutoFit/>
          </a:bodyPr>
          <a:lstStyle/>
          <a:p>
            <a:r>
              <a:rPr lang="zh-CN" altLang="en-US" sz="4000" b="1" dirty="0" smtClean="0">
                <a:effectLst>
                  <a:outerShdw blurRad="38100" dist="38100" dir="2700000" algn="tl">
                    <a:srgbClr val="C0C0C0"/>
                  </a:outerShdw>
                </a:effectLst>
                <a:latin typeface="黑体" pitchFamily="49" charset="-122"/>
                <a:ea typeface="黑体" pitchFamily="49" charset="-122"/>
              </a:rPr>
              <a:t>文</a:t>
            </a:r>
            <a:r>
              <a:rPr lang="zh-CN" altLang="en-US" sz="4000" b="1" dirty="0" smtClean="0">
                <a:effectLst>
                  <a:outerShdw blurRad="38100" dist="38100" dir="2700000" algn="tl">
                    <a:srgbClr val="C0C0C0"/>
                  </a:outerShdw>
                </a:effectLst>
                <a:latin typeface="黑体" pitchFamily="49" charset="-122"/>
                <a:ea typeface="黑体" pitchFamily="49" charset="-122"/>
              </a:rPr>
              <a:t>章主要写了主人公孙少平在县城上高中期间的课余生活，表现了他对读书的热爱、对知识的渴望以及对双水村以外的世界的好奇与探索。</a:t>
            </a:r>
            <a:endParaRPr lang="zh-CN" altLang="en-US" sz="4000"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3528" y="1196752"/>
            <a:ext cx="8064896" cy="2554545"/>
          </a:xfrm>
          <a:prstGeom prst="rect">
            <a:avLst/>
          </a:prstGeom>
        </p:spPr>
        <p:txBody>
          <a:bodyPr wrap="square">
            <a:spAutoFit/>
          </a:bodyPr>
          <a:lstStyle/>
          <a:p>
            <a:r>
              <a:rPr lang="en-US" altLang="zh-CN" sz="2000" b="1" dirty="0">
                <a:solidFill>
                  <a:srgbClr val="FF0000"/>
                </a:solidFill>
                <a:latin typeface="黑体" pitchFamily="2" charset="-122"/>
                <a:ea typeface="黑体" pitchFamily="2" charset="-122"/>
              </a:rPr>
              <a:t>1. </a:t>
            </a:r>
            <a:r>
              <a:rPr lang="zh-CN" altLang="en-US" sz="2000" b="1" dirty="0">
                <a:solidFill>
                  <a:srgbClr val="FF0000"/>
                </a:solidFill>
                <a:latin typeface="黑体" pitchFamily="2" charset="-122"/>
                <a:ea typeface="黑体" pitchFamily="2" charset="-122"/>
              </a:rPr>
              <a:t>以现实为基础展开叙事 ， 反映生活的真实 </a:t>
            </a:r>
            <a:r>
              <a:rPr lang="zh-CN" altLang="en-US" sz="2000" b="1" dirty="0">
                <a:latin typeface="黑体" pitchFamily="2" charset="-122"/>
                <a:ea typeface="黑体" pitchFamily="2" charset="-122"/>
              </a:rPr>
              <a:t>。本文写的是孙少平到县城</a:t>
            </a:r>
            <a:r>
              <a:rPr lang="zh-CN" altLang="en-US" sz="2000" b="1" dirty="0" smtClean="0">
                <a:latin typeface="黑体" pitchFamily="2" charset="-122"/>
                <a:ea typeface="黑体" pitchFamily="2" charset="-122"/>
              </a:rPr>
              <a:t>上高中</a:t>
            </a:r>
            <a:r>
              <a:rPr lang="zh-CN" altLang="en-US" sz="2000" b="1" dirty="0">
                <a:latin typeface="黑体" pitchFamily="2" charset="-122"/>
                <a:ea typeface="黑体" pitchFamily="2" charset="-122"/>
              </a:rPr>
              <a:t>的生活，作者采用传统的写实手法，以客观的笔法、平静的叙述，展现</a:t>
            </a:r>
            <a:r>
              <a:rPr lang="zh-CN" altLang="en-US" sz="2000" b="1" dirty="0" smtClean="0">
                <a:latin typeface="黑体" pitchFamily="2" charset="-122"/>
                <a:ea typeface="黑体" pitchFamily="2" charset="-122"/>
              </a:rPr>
              <a:t>了孙少平</a:t>
            </a:r>
            <a:r>
              <a:rPr lang="zh-CN" altLang="en-US" sz="2000" b="1" dirty="0">
                <a:latin typeface="黑体" pitchFamily="2" charset="-122"/>
                <a:ea typeface="黑体" pitchFamily="2" charset="-122"/>
              </a:rPr>
              <a:t>经济上的困窘，他穿的是一身“破衣服”，吃的是“黑高粱面馍”，在</a:t>
            </a:r>
            <a:r>
              <a:rPr lang="zh-CN" altLang="en-US" sz="2000" b="1" dirty="0" smtClean="0">
                <a:latin typeface="黑体" pitchFamily="2" charset="-122"/>
                <a:ea typeface="黑体" pitchFamily="2" charset="-122"/>
              </a:rPr>
              <a:t>同学们</a:t>
            </a:r>
            <a:r>
              <a:rPr lang="zh-CN" altLang="en-US" sz="2000" b="1" dirty="0">
                <a:latin typeface="黑体" pitchFamily="2" charset="-122"/>
                <a:ea typeface="黑体" pitchFamily="2" charset="-122"/>
              </a:rPr>
              <a:t>中间，饱受自尊心的折磨，每天只能等待“众人散尽”才去吃饭。而在</a:t>
            </a:r>
            <a:r>
              <a:rPr lang="zh-CN" altLang="en-US" sz="2000" b="1" dirty="0" smtClean="0">
                <a:latin typeface="黑体" pitchFamily="2" charset="-122"/>
                <a:ea typeface="黑体" pitchFamily="2" charset="-122"/>
              </a:rPr>
              <a:t>这样</a:t>
            </a:r>
            <a:r>
              <a:rPr lang="zh-CN" altLang="en-US" sz="2000" b="1" dirty="0">
                <a:latin typeface="黑体" pitchFamily="2" charset="-122"/>
                <a:ea typeface="黑体" pitchFamily="2" charset="-122"/>
              </a:rPr>
              <a:t>的生活中，他养成了看课外书的习惯，在</a:t>
            </a:r>
            <a:r>
              <a:rPr lang="en-US" altLang="zh-CN" sz="2000" b="1" dirty="0">
                <a:latin typeface="黑体" pitchFamily="2" charset="-122"/>
                <a:ea typeface="黑体" pitchFamily="2" charset="-122"/>
              </a:rPr>
              <a:t>《</a:t>
            </a:r>
            <a:r>
              <a:rPr lang="zh-CN" altLang="en-US" sz="2000" b="1" dirty="0">
                <a:latin typeface="黑体" pitchFamily="2" charset="-122"/>
                <a:ea typeface="黑体" pitchFamily="2" charset="-122"/>
              </a:rPr>
              <a:t>钢铁是怎样炼成的</a:t>
            </a:r>
            <a:r>
              <a:rPr lang="en-US" altLang="zh-CN" sz="2000" b="1" dirty="0">
                <a:latin typeface="黑体" pitchFamily="2" charset="-122"/>
                <a:ea typeface="黑体" pitchFamily="2" charset="-122"/>
              </a:rPr>
              <a:t>》《</a:t>
            </a:r>
            <a:r>
              <a:rPr lang="zh-CN" altLang="en-US" sz="2000" b="1" dirty="0">
                <a:latin typeface="黑体" pitchFamily="2" charset="-122"/>
                <a:ea typeface="黑体" pitchFamily="2" charset="-122"/>
              </a:rPr>
              <a:t>红岩</a:t>
            </a:r>
            <a:r>
              <a:rPr lang="en-US" altLang="zh-CN" sz="2000" b="1" dirty="0">
                <a:latin typeface="黑体" pitchFamily="2" charset="-122"/>
                <a:ea typeface="黑体" pitchFamily="2" charset="-122"/>
              </a:rPr>
              <a:t>》</a:t>
            </a:r>
            <a:r>
              <a:rPr lang="zh-CN" altLang="en-US" sz="2000" b="1" dirty="0">
                <a:latin typeface="黑体" pitchFamily="2" charset="-122"/>
                <a:ea typeface="黑体" pitchFamily="2" charset="-122"/>
              </a:rPr>
              <a:t>等</a:t>
            </a:r>
            <a:r>
              <a:rPr lang="zh-CN" altLang="en-US" sz="2000" b="1" dirty="0" smtClean="0">
                <a:latin typeface="黑体" pitchFamily="2" charset="-122"/>
                <a:ea typeface="黑体" pitchFamily="2" charset="-122"/>
              </a:rPr>
              <a:t>书籍</a:t>
            </a:r>
            <a:r>
              <a:rPr lang="zh-CN" altLang="en-US" sz="2000" b="1" dirty="0">
                <a:latin typeface="黑体" pitchFamily="2" charset="-122"/>
                <a:ea typeface="黑体" pitchFamily="2" charset="-122"/>
              </a:rPr>
              <a:t>中得到了精神上的安慰。所叙之事具有很强的现实基础，是 </a:t>
            </a:r>
            <a:r>
              <a:rPr lang="en-US" altLang="zh-CN" sz="2000" b="1" dirty="0">
                <a:latin typeface="黑体" pitchFamily="2" charset="-122"/>
                <a:ea typeface="黑体" pitchFamily="2" charset="-122"/>
              </a:rPr>
              <a:t>20 </a:t>
            </a:r>
            <a:r>
              <a:rPr lang="zh-CN" altLang="en-US" sz="2000" b="1" dirty="0">
                <a:latin typeface="黑体" pitchFamily="2" charset="-122"/>
                <a:ea typeface="黑体" pitchFamily="2" charset="-122"/>
              </a:rPr>
              <a:t>世纪 </a:t>
            </a:r>
            <a:r>
              <a:rPr lang="en-US" altLang="zh-CN" sz="2000" b="1" dirty="0">
                <a:latin typeface="黑体" pitchFamily="2" charset="-122"/>
                <a:ea typeface="黑体" pitchFamily="2" charset="-122"/>
              </a:rPr>
              <a:t>70 </a:t>
            </a:r>
            <a:r>
              <a:rPr lang="zh-CN" altLang="en-US" sz="2000" b="1" dirty="0" smtClean="0">
                <a:latin typeface="黑体" pitchFamily="2" charset="-122"/>
                <a:ea typeface="黑体" pitchFamily="2" charset="-122"/>
              </a:rPr>
              <a:t>年代农村</a:t>
            </a:r>
            <a:r>
              <a:rPr lang="zh-CN" altLang="en-US" sz="2000" b="1" dirty="0">
                <a:latin typeface="黑体" pitchFamily="2" charset="-122"/>
                <a:ea typeface="黑体" pitchFamily="2" charset="-122"/>
              </a:rPr>
              <a:t>及小城镇生活的写照</a:t>
            </a:r>
            <a:r>
              <a:rPr lang="zh-CN" altLang="en-US" sz="2000" b="1" dirty="0" smtClean="0">
                <a:latin typeface="黑体" pitchFamily="2" charset="-122"/>
                <a:ea typeface="黑体" pitchFamily="2" charset="-122"/>
              </a:rPr>
              <a:t>。</a:t>
            </a:r>
            <a:endParaRPr lang="zh-CN" altLang="en-US" sz="2000" b="1" dirty="0">
              <a:latin typeface="黑体" pitchFamily="2" charset="-122"/>
              <a:ea typeface="黑体" pitchFamily="2" charset="-122"/>
            </a:endParaRPr>
          </a:p>
        </p:txBody>
      </p:sp>
      <p:sp>
        <p:nvSpPr>
          <p:cNvPr id="3" name="矩形 2"/>
          <p:cNvSpPr/>
          <p:nvPr/>
        </p:nvSpPr>
        <p:spPr>
          <a:xfrm>
            <a:off x="323528" y="3698756"/>
            <a:ext cx="8064896" cy="2862322"/>
          </a:xfrm>
          <a:prstGeom prst="rect">
            <a:avLst/>
          </a:prstGeom>
        </p:spPr>
        <p:txBody>
          <a:bodyPr wrap="square">
            <a:spAutoFit/>
          </a:bodyPr>
          <a:lstStyle/>
          <a:p>
            <a:pPr lvl="0"/>
            <a:r>
              <a:rPr lang="en-US" altLang="zh-CN" sz="2000" b="1" dirty="0">
                <a:solidFill>
                  <a:srgbClr val="FF0000"/>
                </a:solidFill>
                <a:latin typeface="黑体" pitchFamily="2" charset="-122"/>
                <a:ea typeface="黑体" pitchFamily="2" charset="-122"/>
              </a:rPr>
              <a:t>2. </a:t>
            </a:r>
            <a:r>
              <a:rPr lang="zh-CN" altLang="en-US" sz="2000" b="1" dirty="0">
                <a:solidFill>
                  <a:srgbClr val="FF0000"/>
                </a:solidFill>
                <a:latin typeface="黑体" pitchFamily="2" charset="-122"/>
                <a:ea typeface="黑体" pitchFamily="2" charset="-122"/>
              </a:rPr>
              <a:t>通过叙述者的议论和人物心理描写 ， 刻画人物形象 。</a:t>
            </a:r>
            <a:r>
              <a:rPr lang="zh-CN" altLang="en-US" sz="2000" b="1" dirty="0">
                <a:solidFill>
                  <a:prstClr val="black"/>
                </a:solidFill>
                <a:latin typeface="黑体" pitchFamily="2" charset="-122"/>
                <a:ea typeface="黑体" pitchFamily="2" charset="-122"/>
              </a:rPr>
              <a:t>孙少平是作者着力塑造的主要人物，文中一是通过叙述者的议论，直接刻画孙少平的形象。比如，第 </a:t>
            </a:r>
            <a:r>
              <a:rPr lang="en-US" altLang="zh-CN" sz="2000" b="1" dirty="0">
                <a:solidFill>
                  <a:prstClr val="black"/>
                </a:solidFill>
                <a:latin typeface="黑体" pitchFamily="2" charset="-122"/>
                <a:ea typeface="黑体" pitchFamily="2" charset="-122"/>
              </a:rPr>
              <a:t>14 </a:t>
            </a:r>
            <a:r>
              <a:rPr lang="zh-CN" altLang="en-US" sz="2000" b="1" dirty="0">
                <a:solidFill>
                  <a:prstClr val="black"/>
                </a:solidFill>
                <a:latin typeface="黑体" pitchFamily="2" charset="-122"/>
                <a:ea typeface="黑体" pitchFamily="2" charset="-122"/>
              </a:rPr>
              <a:t>段中的议论：“这一件小小的事，使他对书更加珍爱了</a:t>
            </a:r>
            <a:r>
              <a:rPr lang="en-US" altLang="zh-CN" sz="2000" b="1" dirty="0">
                <a:solidFill>
                  <a:prstClr val="black"/>
                </a:solidFill>
                <a:latin typeface="黑体" pitchFamily="2" charset="-122"/>
                <a:ea typeface="黑体" pitchFamily="2" charset="-122"/>
              </a:rPr>
              <a:t>……</a:t>
            </a:r>
            <a:r>
              <a:rPr lang="zh-CN" altLang="en-US" sz="2000" b="1" dirty="0">
                <a:solidFill>
                  <a:prstClr val="black"/>
                </a:solidFill>
                <a:latin typeface="黑体" pitchFamily="2" charset="-122"/>
                <a:ea typeface="黑体" pitchFamily="2" charset="-122"/>
              </a:rPr>
              <a:t>没有这一点，他就无法熬过眼前这艰难而痛苦的每一个日子。”突出了孙少平在平凡生活中的精神追求。二是通过描写孙少平的心理活动，在字里行间来展现他的性格。比如，第 </a:t>
            </a:r>
            <a:r>
              <a:rPr lang="en-US" altLang="zh-CN" sz="2000" b="1" dirty="0">
                <a:solidFill>
                  <a:prstClr val="black"/>
                </a:solidFill>
                <a:latin typeface="黑体" pitchFamily="2" charset="-122"/>
                <a:ea typeface="黑体" pitchFamily="2" charset="-122"/>
              </a:rPr>
              <a:t>5 </a:t>
            </a:r>
            <a:r>
              <a:rPr lang="zh-CN" altLang="en-US" sz="2000" b="1" dirty="0">
                <a:solidFill>
                  <a:prstClr val="black"/>
                </a:solidFill>
                <a:latin typeface="黑体" pitchFamily="2" charset="-122"/>
                <a:ea typeface="黑体" pitchFamily="2" charset="-122"/>
              </a:rPr>
              <a:t>段中“他现在朦胧地意识到</a:t>
            </a:r>
            <a:r>
              <a:rPr lang="en-US" altLang="zh-CN" sz="2000" b="1" dirty="0">
                <a:solidFill>
                  <a:prstClr val="black"/>
                </a:solidFill>
                <a:latin typeface="黑体" pitchFamily="2" charset="-122"/>
                <a:ea typeface="黑体" pitchFamily="2" charset="-122"/>
              </a:rPr>
              <a:t>……”</a:t>
            </a:r>
            <a:r>
              <a:rPr lang="zh-CN" altLang="en-US" sz="2000" b="1" dirty="0">
                <a:solidFill>
                  <a:prstClr val="black"/>
                </a:solidFill>
                <a:latin typeface="黑体" pitchFamily="2" charset="-122"/>
                <a:ea typeface="黑体" pitchFamily="2" charset="-122"/>
              </a:rPr>
              <a:t>这段描写表现了孙少平受到保尔・柯察金的感染，一个人坐在禾场边上时的心理感受，突出了他是一个有理想、有信念、不甘于平凡的年轻人。</a:t>
            </a:r>
          </a:p>
        </p:txBody>
      </p:sp>
      <p:sp>
        <p:nvSpPr>
          <p:cNvPr id="4" name="矩形 3"/>
          <p:cNvSpPr/>
          <p:nvPr/>
        </p:nvSpPr>
        <p:spPr>
          <a:xfrm>
            <a:off x="2051720" y="188640"/>
            <a:ext cx="2031325" cy="646331"/>
          </a:xfrm>
          <a:prstGeom prst="rect">
            <a:avLst/>
          </a:prstGeom>
        </p:spPr>
        <p:txBody>
          <a:bodyPr wrap="none">
            <a:spAutoFit/>
          </a:bodyPr>
          <a:lstStyle/>
          <a:p>
            <a:r>
              <a:rPr lang="zh-CN" altLang="en-US" sz="3600" b="1" i="1" dirty="0">
                <a:solidFill>
                  <a:srgbClr val="7030A0"/>
                </a:solidFill>
                <a:latin typeface="隶书" pitchFamily="49" charset="-122"/>
                <a:ea typeface="隶书" pitchFamily="49" charset="-122"/>
              </a:rPr>
              <a:t>写作特点</a:t>
            </a:r>
          </a:p>
        </p:txBody>
      </p:sp>
    </p:spTree>
    <p:extLst>
      <p:ext uri="{BB962C8B-B14F-4D97-AF65-F5344CB8AC3E}">
        <p14:creationId xmlns:p14="http://schemas.microsoft.com/office/powerpoint/2010/main" xmlns="" val="3146538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1979712" y="6420"/>
            <a:ext cx="2663825" cy="1143000"/>
          </a:xfrm>
        </p:spPr>
        <p:txBody>
          <a:bodyPr/>
          <a:lstStyle/>
          <a:p>
            <a:pPr algn="l"/>
            <a:r>
              <a:rPr lang="zh-CN" altLang="en-US" sz="3600" b="1" i="1" dirty="0" smtClean="0">
                <a:solidFill>
                  <a:srgbClr val="7030A0"/>
                </a:solidFill>
                <a:latin typeface="隶书" pitchFamily="49" charset="-122"/>
                <a:ea typeface="隶书" pitchFamily="49" charset="-122"/>
              </a:rPr>
              <a:t>课堂小结 </a:t>
            </a:r>
          </a:p>
        </p:txBody>
      </p:sp>
      <p:sp>
        <p:nvSpPr>
          <p:cNvPr id="28675" name="Rectangle 3"/>
          <p:cNvSpPr>
            <a:spLocks noGrp="1" noChangeArrowheads="1"/>
          </p:cNvSpPr>
          <p:nvPr>
            <p:ph type="body" idx="4294967295"/>
          </p:nvPr>
        </p:nvSpPr>
        <p:spPr>
          <a:xfrm>
            <a:off x="179388" y="1773238"/>
            <a:ext cx="8569325" cy="4525962"/>
          </a:xfrm>
        </p:spPr>
        <p:txBody>
          <a:bodyPr/>
          <a:lstStyle/>
          <a:p>
            <a:pPr>
              <a:buFontTx/>
              <a:buNone/>
            </a:pPr>
            <a:r>
              <a:rPr lang="zh-CN" altLang="en-US" dirty="0" smtClean="0"/>
              <a:t>          </a:t>
            </a:r>
            <a:r>
              <a:rPr lang="zh-CN" altLang="en-US" b="1" dirty="0" smtClean="0">
                <a:latin typeface="黑体" pitchFamily="2" charset="-122"/>
                <a:ea typeface="黑体" pitchFamily="2" charset="-122"/>
              </a:rPr>
              <a:t>生活中，能压倒一切的不算是强者，不被一切所压倒的人才是真正的强者。孙少平正是凭借着他那坚韧不拔的精神，执着的信念，以最大的热情去拥抱苦难的生活，战胜了自我，充实了自我的精神世界，在平凡的世界里成就了自己不平凡的人生。而新世纪的我们，更应该树立坚定的理想和信念，不懈努力，以乐观、健康的生活态度去迎接未来的挑战。 </a:t>
            </a:r>
          </a:p>
        </p:txBody>
      </p:sp>
    </p:spTree>
    <p:extLst>
      <p:ext uri="{BB962C8B-B14F-4D97-AF65-F5344CB8AC3E}">
        <p14:creationId xmlns:p14="http://schemas.microsoft.com/office/powerpoint/2010/main" xmlns="" val="2685033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additive="base">
                                        <p:cTn id="7" dur="500" fill="hold"/>
                                        <p:tgtEl>
                                          <p:spTgt spid="28674"/>
                                        </p:tgtEl>
                                        <p:attrNameLst>
                                          <p:attrName>ppt_x</p:attrName>
                                        </p:attrNameLst>
                                      </p:cBhvr>
                                      <p:tavLst>
                                        <p:tav tm="0">
                                          <p:val>
                                            <p:strVal val="#ppt_x"/>
                                          </p:val>
                                        </p:tav>
                                        <p:tav tm="100000">
                                          <p:val>
                                            <p:strVal val="#ppt_x"/>
                                          </p:val>
                                        </p:tav>
                                      </p:tavLst>
                                    </p:anim>
                                    <p:anim calcmode="lin" valueType="num">
                                      <p:cBhvr additive="base">
                                        <p:cTn id="8" dur="500" fill="hold"/>
                                        <p:tgtEl>
                                          <p:spTgt spid="286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8675">
                                            <p:txEl>
                                              <p:pRg st="0" end="0"/>
                                            </p:txEl>
                                          </p:spTgt>
                                        </p:tgtEl>
                                        <p:attrNameLst>
                                          <p:attrName>style.visibility</p:attrName>
                                        </p:attrNameLst>
                                      </p:cBhvr>
                                      <p:to>
                                        <p:strVal val="visible"/>
                                      </p:to>
                                    </p:set>
                                    <p:anim calcmode="lin" valueType="num">
                                      <p:cBhvr additive="base">
                                        <p:cTn id="13" dur="500" fill="hold"/>
                                        <p:tgtEl>
                                          <p:spTgt spid="2867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867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2867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1403350" y="274638"/>
            <a:ext cx="3600698" cy="531812"/>
          </a:xfrm>
        </p:spPr>
        <p:txBody>
          <a:bodyPr/>
          <a:lstStyle/>
          <a:p>
            <a:pPr algn="l"/>
            <a:r>
              <a:rPr lang="zh-CN" altLang="en-US" sz="3600" b="1" i="1" dirty="0" smtClean="0">
                <a:solidFill>
                  <a:srgbClr val="7030A0"/>
                </a:solidFill>
                <a:latin typeface="隶书" pitchFamily="49" charset="-122"/>
                <a:ea typeface="隶书" pitchFamily="49" charset="-122"/>
              </a:rPr>
              <a:t>布置作业</a:t>
            </a:r>
          </a:p>
        </p:txBody>
      </p:sp>
      <p:sp>
        <p:nvSpPr>
          <p:cNvPr id="29699" name="Rectangle 3"/>
          <p:cNvSpPr>
            <a:spLocks noGrp="1" noChangeArrowheads="1"/>
          </p:cNvSpPr>
          <p:nvPr>
            <p:ph type="body" idx="4294967295"/>
          </p:nvPr>
        </p:nvSpPr>
        <p:spPr>
          <a:xfrm>
            <a:off x="457200" y="1600200"/>
            <a:ext cx="8507413" cy="3124200"/>
          </a:xfrm>
        </p:spPr>
        <p:txBody>
          <a:bodyPr/>
          <a:lstStyle/>
          <a:p>
            <a:pPr>
              <a:buFontTx/>
              <a:buNone/>
            </a:pPr>
            <a:r>
              <a:rPr lang="zh-CN" altLang="en-US" dirty="0" smtClean="0"/>
              <a:t>          </a:t>
            </a:r>
            <a:r>
              <a:rPr lang="zh-CN" altLang="en-US" sz="3600" b="1" dirty="0" smtClean="0">
                <a:latin typeface="黑体" pitchFamily="2" charset="-122"/>
                <a:ea typeface="黑体" pitchFamily="2" charset="-122"/>
              </a:rPr>
              <a:t>路遥的长篇小说</a:t>
            </a:r>
            <a:r>
              <a:rPr lang="en-US" altLang="zh-CN" sz="3600" b="1" dirty="0" smtClean="0">
                <a:latin typeface="黑体" pitchFamily="2" charset="-122"/>
                <a:ea typeface="黑体" pitchFamily="2" charset="-122"/>
              </a:rPr>
              <a:t>《</a:t>
            </a:r>
            <a:r>
              <a:rPr lang="zh-CN" altLang="en-US" sz="3600" b="1" dirty="0" smtClean="0">
                <a:latin typeface="黑体" pitchFamily="2" charset="-122"/>
                <a:ea typeface="黑体" pitchFamily="2" charset="-122"/>
              </a:rPr>
              <a:t>平凡的世界</a:t>
            </a:r>
            <a:r>
              <a:rPr lang="en-US" altLang="zh-CN" sz="3600" b="1" dirty="0" smtClean="0">
                <a:latin typeface="黑体" pitchFamily="2" charset="-122"/>
                <a:ea typeface="黑体" pitchFamily="2" charset="-122"/>
              </a:rPr>
              <a:t>》</a:t>
            </a:r>
            <a:r>
              <a:rPr lang="zh-CN" altLang="en-US" sz="3600" b="1" dirty="0" smtClean="0">
                <a:latin typeface="黑体" pitchFamily="2" charset="-122"/>
                <a:ea typeface="黑体" pitchFamily="2" charset="-122"/>
              </a:rPr>
              <a:t>展现了黄土高原古朴的民风、独特的习俗，表现了小说主人公淳厚朴实的品质，坚定的人生目标和坚韧不拔的奋斗精神。课外阅读这部小说其它章节，记下自己的心得体会，与其他同学交流。 </a:t>
            </a:r>
          </a:p>
        </p:txBody>
      </p:sp>
    </p:spTree>
    <p:extLst>
      <p:ext uri="{BB962C8B-B14F-4D97-AF65-F5344CB8AC3E}">
        <p14:creationId xmlns:p14="http://schemas.microsoft.com/office/powerpoint/2010/main" xmlns="" val="2520885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additive="base">
                                        <p:cTn id="7" dur="500" fill="hold"/>
                                        <p:tgtEl>
                                          <p:spTgt spid="29698"/>
                                        </p:tgtEl>
                                        <p:attrNameLst>
                                          <p:attrName>ppt_x</p:attrName>
                                        </p:attrNameLst>
                                      </p:cBhvr>
                                      <p:tavLst>
                                        <p:tav tm="0">
                                          <p:val>
                                            <p:strVal val="#ppt_x"/>
                                          </p:val>
                                        </p:tav>
                                        <p:tav tm="100000">
                                          <p:val>
                                            <p:strVal val="#ppt_x"/>
                                          </p:val>
                                        </p:tav>
                                      </p:tavLst>
                                    </p:anim>
                                    <p:anim calcmode="lin" valueType="num">
                                      <p:cBhvr additive="base">
                                        <p:cTn id="8" dur="500" fill="hold"/>
                                        <p:tgtEl>
                                          <p:spTgt spid="2969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9699">
                                            <p:txEl>
                                              <p:pRg st="0" end="0"/>
                                            </p:txEl>
                                          </p:spTgt>
                                        </p:tgtEl>
                                        <p:attrNameLst>
                                          <p:attrName>style.visibility</p:attrName>
                                        </p:attrNameLst>
                                      </p:cBhvr>
                                      <p:to>
                                        <p:strVal val="visible"/>
                                      </p:to>
                                    </p:set>
                                    <p:anim calcmode="lin" valueType="num">
                                      <p:cBhvr additive="base">
                                        <p:cTn id="13" dur="500" fill="hold"/>
                                        <p:tgtEl>
                                          <p:spTgt spid="2969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969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P spid="29699"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1520" y="1340768"/>
            <a:ext cx="8424936" cy="4708981"/>
          </a:xfrm>
          <a:prstGeom prst="rect">
            <a:avLst/>
          </a:prstGeom>
        </p:spPr>
        <p:txBody>
          <a:bodyPr wrap="square">
            <a:spAutoFit/>
          </a:bodyPr>
          <a:lstStyle/>
          <a:p>
            <a:r>
              <a:rPr lang="en-US" altLang="zh-CN" sz="2000" b="1" dirty="0">
                <a:latin typeface="黑体" pitchFamily="2" charset="-122"/>
                <a:ea typeface="黑体" pitchFamily="2" charset="-122"/>
              </a:rPr>
              <a:t>1.</a:t>
            </a:r>
            <a:r>
              <a:rPr lang="zh-CN" altLang="en-US" sz="2000" b="1" dirty="0">
                <a:latin typeface="黑体" pitchFamily="2" charset="-122"/>
                <a:ea typeface="黑体" pitchFamily="2" charset="-122"/>
              </a:rPr>
              <a:t>生活不能等待别人来安排，要自己去争取和奋斗；而不论其结果是喜是悲</a:t>
            </a:r>
            <a:r>
              <a:rPr lang="zh-CN" altLang="en-US" sz="2000" b="1" dirty="0" smtClean="0">
                <a:latin typeface="黑体" pitchFamily="2" charset="-122"/>
                <a:ea typeface="黑体" pitchFamily="2" charset="-122"/>
              </a:rPr>
              <a:t>，可以</a:t>
            </a:r>
            <a:r>
              <a:rPr lang="zh-CN" altLang="en-US" sz="2000" b="1" dirty="0">
                <a:latin typeface="黑体" pitchFamily="2" charset="-122"/>
                <a:ea typeface="黑体" pitchFamily="2" charset="-122"/>
              </a:rPr>
              <a:t>慰藉的是，你总不枉在这世界上活了一场。有了这样的认识，你就会珍重</a:t>
            </a:r>
            <a:r>
              <a:rPr lang="zh-CN" altLang="en-US" sz="2000" b="1" dirty="0" smtClean="0">
                <a:latin typeface="黑体" pitchFamily="2" charset="-122"/>
                <a:ea typeface="黑体" pitchFamily="2" charset="-122"/>
              </a:rPr>
              <a:t>生活</a:t>
            </a:r>
            <a:r>
              <a:rPr lang="zh-CN" altLang="en-US" sz="2000" b="1" dirty="0">
                <a:latin typeface="黑体" pitchFamily="2" charset="-122"/>
                <a:ea typeface="黑体" pitchFamily="2" charset="-122"/>
              </a:rPr>
              <a:t>，而不会玩世不恭；同时，也会给人自身注入一种强大的内在力量。</a:t>
            </a:r>
          </a:p>
          <a:p>
            <a:r>
              <a:rPr lang="en-US" altLang="zh-CN" sz="2000" b="1" dirty="0">
                <a:latin typeface="黑体" pitchFamily="2" charset="-122"/>
                <a:ea typeface="黑体" pitchFamily="2" charset="-122"/>
              </a:rPr>
              <a:t>2.</a:t>
            </a:r>
            <a:r>
              <a:rPr lang="zh-CN" altLang="en-US" sz="2000" b="1" dirty="0">
                <a:latin typeface="黑体" pitchFamily="2" charset="-122"/>
                <a:ea typeface="黑体" pitchFamily="2" charset="-122"/>
              </a:rPr>
              <a:t>无论精神多么独立的人，感情却总是在寻找一种依附，寻找一种归宿。</a:t>
            </a:r>
          </a:p>
          <a:p>
            <a:r>
              <a:rPr lang="en-US" altLang="zh-CN" sz="2000" b="1" dirty="0">
                <a:latin typeface="黑体" pitchFamily="2" charset="-122"/>
                <a:ea typeface="黑体" pitchFamily="2" charset="-122"/>
              </a:rPr>
              <a:t>3.</a:t>
            </a:r>
            <a:r>
              <a:rPr lang="zh-CN" altLang="en-US" sz="2000" b="1" dirty="0">
                <a:latin typeface="黑体" pitchFamily="2" charset="-122"/>
                <a:ea typeface="黑体" pitchFamily="2" charset="-122"/>
              </a:rPr>
              <a:t>你永远要宽恕众生，不论他有多坏，甚至他伤害过你，你一定要放下，</a:t>
            </a:r>
            <a:r>
              <a:rPr lang="zh-CN" altLang="en-US" sz="2000" b="1" dirty="0" smtClean="0">
                <a:latin typeface="黑体" pitchFamily="2" charset="-122"/>
                <a:ea typeface="黑体" pitchFamily="2" charset="-122"/>
              </a:rPr>
              <a:t>才能</a:t>
            </a:r>
            <a:r>
              <a:rPr lang="zh-CN" altLang="en-US" sz="2000" b="1" dirty="0">
                <a:latin typeface="黑体" pitchFamily="2" charset="-122"/>
                <a:ea typeface="黑体" pitchFamily="2" charset="-122"/>
              </a:rPr>
              <a:t>得到真正的快乐。</a:t>
            </a:r>
          </a:p>
          <a:p>
            <a:r>
              <a:rPr lang="en-US" altLang="zh-CN" sz="2000" b="1" dirty="0">
                <a:latin typeface="黑体" pitchFamily="2" charset="-122"/>
                <a:ea typeface="黑体" pitchFamily="2" charset="-122"/>
              </a:rPr>
              <a:t>4.</a:t>
            </a:r>
            <a:r>
              <a:rPr lang="zh-CN" altLang="en-US" sz="2000" b="1" dirty="0">
                <a:latin typeface="黑体" pitchFamily="2" charset="-122"/>
                <a:ea typeface="黑体" pitchFamily="2" charset="-122"/>
              </a:rPr>
              <a:t>既要脚踏实地于现实生活，又要不时跳出现实，到理想的高台上张望一眼</a:t>
            </a:r>
            <a:r>
              <a:rPr lang="zh-CN" altLang="en-US" sz="2000" b="1" dirty="0" smtClean="0">
                <a:latin typeface="黑体" pitchFamily="2" charset="-122"/>
                <a:ea typeface="黑体" pitchFamily="2" charset="-122"/>
              </a:rPr>
              <a:t>。在</a:t>
            </a:r>
            <a:r>
              <a:rPr lang="zh-CN" altLang="en-US" sz="2000" b="1" dirty="0">
                <a:latin typeface="黑体" pitchFamily="2" charset="-122"/>
                <a:ea typeface="黑体" pitchFamily="2" charset="-122"/>
              </a:rPr>
              <a:t>精神世界里建立起一套丰满的体系，引领我们不迷失、不懈怠。待我们</a:t>
            </a:r>
            <a:r>
              <a:rPr lang="zh-CN" altLang="en-US" sz="2000" b="1" dirty="0" smtClean="0">
                <a:latin typeface="黑体" pitchFamily="2" charset="-122"/>
                <a:ea typeface="黑体" pitchFamily="2" charset="-122"/>
              </a:rPr>
              <a:t>一觉醒来</a:t>
            </a:r>
            <a:r>
              <a:rPr lang="zh-CN" altLang="en-US" sz="2000" b="1" dirty="0">
                <a:latin typeface="黑体" pitchFamily="2" charset="-122"/>
                <a:ea typeface="黑体" pitchFamily="2" charset="-122"/>
              </a:rPr>
              <a:t>，跌落在现实中的时候，可以毫无怨言地、勇敢地承担起生活重担。</a:t>
            </a:r>
          </a:p>
          <a:p>
            <a:r>
              <a:rPr lang="en-US" altLang="zh-CN" sz="2000" b="1" dirty="0">
                <a:latin typeface="黑体" pitchFamily="2" charset="-122"/>
                <a:ea typeface="黑体" pitchFamily="2" charset="-122"/>
              </a:rPr>
              <a:t>5.</a:t>
            </a:r>
            <a:r>
              <a:rPr lang="zh-CN" altLang="en-US" sz="2000" b="1" dirty="0">
                <a:latin typeface="黑体" pitchFamily="2" charset="-122"/>
                <a:ea typeface="黑体" pitchFamily="2" charset="-122"/>
              </a:rPr>
              <a:t>一个平凡而普通的人，时时都会感到被生活的波涛巨浪所淹没。你会被</a:t>
            </a:r>
            <a:r>
              <a:rPr lang="zh-CN" altLang="en-US" sz="2000" b="1" dirty="0" smtClean="0">
                <a:latin typeface="黑体" pitchFamily="2" charset="-122"/>
                <a:ea typeface="黑体" pitchFamily="2" charset="-122"/>
              </a:rPr>
              <a:t>淹没</a:t>
            </a:r>
            <a:r>
              <a:rPr lang="zh-CN" altLang="en-US" sz="2000" b="1" dirty="0">
                <a:latin typeface="黑体" pitchFamily="2" charset="-122"/>
                <a:ea typeface="黑体" pitchFamily="2" charset="-122"/>
              </a:rPr>
              <a:t>吗？除非你甘心就此而沉沦！</a:t>
            </a:r>
          </a:p>
          <a:p>
            <a:r>
              <a:rPr lang="en-US" altLang="zh-CN" sz="2000" b="1" dirty="0">
                <a:latin typeface="黑体" pitchFamily="2" charset="-122"/>
                <a:ea typeface="黑体" pitchFamily="2" charset="-122"/>
              </a:rPr>
              <a:t>6.</a:t>
            </a:r>
            <a:r>
              <a:rPr lang="zh-CN" altLang="en-US" sz="2000" b="1" dirty="0">
                <a:latin typeface="黑体" pitchFamily="2" charset="-122"/>
                <a:ea typeface="黑体" pitchFamily="2" charset="-122"/>
              </a:rPr>
              <a:t>人生啊，是这样不可预测，没有永恒的痛苦，也没有永恒的幸福，生</a:t>
            </a:r>
            <a:r>
              <a:rPr lang="zh-CN" altLang="en-US" sz="2000" b="1" dirty="0" smtClean="0">
                <a:latin typeface="黑体" pitchFamily="2" charset="-122"/>
                <a:ea typeface="黑体" pitchFamily="2" charset="-122"/>
              </a:rPr>
              <a:t>活像流水一般</a:t>
            </a:r>
            <a:r>
              <a:rPr lang="zh-CN" altLang="en-US" sz="2000" b="1" dirty="0">
                <a:latin typeface="黑体" pitchFamily="2" charset="-122"/>
                <a:ea typeface="黑体" pitchFamily="2" charset="-122"/>
              </a:rPr>
              <a:t>，有时是那么平展，有时又是那么曲</a:t>
            </a:r>
            <a:r>
              <a:rPr lang="zh-CN" altLang="en-US" sz="2000" b="1" dirty="0" smtClean="0">
                <a:latin typeface="黑体" pitchFamily="2" charset="-122"/>
                <a:ea typeface="黑体" pitchFamily="2" charset="-122"/>
              </a:rPr>
              <a:t>折。</a:t>
            </a:r>
            <a:endParaRPr lang="zh-CN" altLang="en-US" sz="2000" b="1" dirty="0">
              <a:latin typeface="黑体" pitchFamily="2" charset="-122"/>
              <a:ea typeface="黑体" pitchFamily="2" charset="-122"/>
            </a:endParaRPr>
          </a:p>
        </p:txBody>
      </p:sp>
      <p:sp>
        <p:nvSpPr>
          <p:cNvPr id="4" name="矩形 3"/>
          <p:cNvSpPr/>
          <p:nvPr/>
        </p:nvSpPr>
        <p:spPr>
          <a:xfrm>
            <a:off x="1979712" y="332656"/>
            <a:ext cx="6439583" cy="646331"/>
          </a:xfrm>
          <a:prstGeom prst="rect">
            <a:avLst/>
          </a:prstGeom>
        </p:spPr>
        <p:txBody>
          <a:bodyPr wrap="none">
            <a:spAutoFit/>
          </a:bodyPr>
          <a:lstStyle/>
          <a:p>
            <a:r>
              <a:rPr lang="en-US" altLang="zh-CN" sz="3600" b="1" i="1" dirty="0">
                <a:solidFill>
                  <a:srgbClr val="7030A0"/>
                </a:solidFill>
                <a:latin typeface="隶书" pitchFamily="49" charset="-122"/>
                <a:ea typeface="隶书" pitchFamily="49" charset="-122"/>
              </a:rPr>
              <a:t>《</a:t>
            </a:r>
            <a:r>
              <a:rPr lang="zh-CN" altLang="en-US" sz="3600" b="1" i="1" dirty="0">
                <a:solidFill>
                  <a:srgbClr val="7030A0"/>
                </a:solidFill>
                <a:latin typeface="隶书" pitchFamily="49" charset="-122"/>
                <a:ea typeface="隶书" pitchFamily="49" charset="-122"/>
              </a:rPr>
              <a:t>平凡的世界 </a:t>
            </a:r>
            <a:r>
              <a:rPr lang="en-US" altLang="zh-CN" sz="3600" b="1" i="1" dirty="0" smtClean="0">
                <a:solidFill>
                  <a:srgbClr val="7030A0"/>
                </a:solidFill>
                <a:latin typeface="隶书" pitchFamily="49" charset="-122"/>
                <a:ea typeface="隶书" pitchFamily="49" charset="-122"/>
              </a:rPr>
              <a:t>》</a:t>
            </a:r>
            <a:r>
              <a:rPr lang="zh-CN" altLang="en-US" sz="3600" b="1" i="1" dirty="0">
                <a:solidFill>
                  <a:srgbClr val="7030A0"/>
                </a:solidFill>
                <a:latin typeface="隶书" pitchFamily="49" charset="-122"/>
                <a:ea typeface="隶书" pitchFamily="49" charset="-122"/>
              </a:rPr>
              <a:t>经典语句摘录</a:t>
            </a:r>
          </a:p>
        </p:txBody>
      </p:sp>
    </p:spTree>
    <p:extLst>
      <p:ext uri="{BB962C8B-B14F-4D97-AF65-F5344CB8AC3E}">
        <p14:creationId xmlns:p14="http://schemas.microsoft.com/office/powerpoint/2010/main" xmlns="" val="1920497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descr="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2914" y="3933056"/>
            <a:ext cx="2178845" cy="21602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194" name="TextBox 3"/>
          <p:cNvSpPr txBox="1">
            <a:spLocks noChangeArrowheads="1"/>
          </p:cNvSpPr>
          <p:nvPr/>
        </p:nvSpPr>
        <p:spPr bwMode="auto">
          <a:xfrm>
            <a:off x="1761292" y="133829"/>
            <a:ext cx="2879725"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宋体" pitchFamily="2" charset="-122"/>
              </a:defRPr>
            </a:lvl1pPr>
            <a:lvl2pPr marL="742950" indent="-285750" eaLnBrk="0" hangingPunct="0">
              <a:defRPr sz="2000">
                <a:solidFill>
                  <a:schemeClr val="tx1"/>
                </a:solidFill>
                <a:latin typeface="Arial" charset="0"/>
                <a:ea typeface="宋体" pitchFamily="2" charset="-122"/>
              </a:defRPr>
            </a:lvl2pPr>
            <a:lvl3pPr marL="1143000" indent="-228600" eaLnBrk="0" hangingPunct="0">
              <a:defRPr sz="2000">
                <a:solidFill>
                  <a:schemeClr val="tx1"/>
                </a:solidFill>
                <a:latin typeface="Arial" charset="0"/>
                <a:ea typeface="宋体" pitchFamily="2" charset="-122"/>
              </a:defRPr>
            </a:lvl3pPr>
            <a:lvl4pPr marL="1600200" indent="-228600" eaLnBrk="0" hangingPunct="0">
              <a:defRPr sz="2000">
                <a:solidFill>
                  <a:schemeClr val="tx1"/>
                </a:solidFill>
                <a:latin typeface="Arial" charset="0"/>
                <a:ea typeface="宋体" pitchFamily="2" charset="-122"/>
              </a:defRPr>
            </a:lvl4pPr>
            <a:lvl5pPr marL="2057400" indent="-228600" eaLnBrk="0" hangingPunct="0">
              <a:defRPr sz="2000">
                <a:solidFill>
                  <a:schemeClr val="tx1"/>
                </a:solidFill>
                <a:latin typeface="Arial" charset="0"/>
                <a:ea typeface="宋体" pitchFamily="2" charset="-122"/>
              </a:defRPr>
            </a:lvl5pPr>
            <a:lvl6pPr marL="2514600" indent="-228600" eaLnBrk="0" fontAlgn="base" hangingPunct="0">
              <a:spcBef>
                <a:spcPct val="0"/>
              </a:spcBef>
              <a:spcAft>
                <a:spcPct val="0"/>
              </a:spcAft>
              <a:defRPr sz="2000">
                <a:solidFill>
                  <a:schemeClr val="tx1"/>
                </a:solidFill>
                <a:latin typeface="Arial" charset="0"/>
                <a:ea typeface="宋体" pitchFamily="2" charset="-122"/>
              </a:defRPr>
            </a:lvl6pPr>
            <a:lvl7pPr marL="2971800" indent="-228600" eaLnBrk="0" fontAlgn="base" hangingPunct="0">
              <a:spcBef>
                <a:spcPct val="0"/>
              </a:spcBef>
              <a:spcAft>
                <a:spcPct val="0"/>
              </a:spcAft>
              <a:defRPr sz="2000">
                <a:solidFill>
                  <a:schemeClr val="tx1"/>
                </a:solidFill>
                <a:latin typeface="Arial" charset="0"/>
                <a:ea typeface="宋体" pitchFamily="2" charset="-122"/>
              </a:defRPr>
            </a:lvl7pPr>
            <a:lvl8pPr marL="3429000" indent="-228600" eaLnBrk="0" fontAlgn="base" hangingPunct="0">
              <a:spcBef>
                <a:spcPct val="0"/>
              </a:spcBef>
              <a:spcAft>
                <a:spcPct val="0"/>
              </a:spcAft>
              <a:defRPr sz="2000">
                <a:solidFill>
                  <a:schemeClr val="tx1"/>
                </a:solidFill>
                <a:latin typeface="Arial" charset="0"/>
                <a:ea typeface="宋体" pitchFamily="2" charset="-122"/>
              </a:defRPr>
            </a:lvl8pPr>
            <a:lvl9pPr marL="3886200" indent="-228600" eaLnBrk="0" fontAlgn="base" hangingPunct="0">
              <a:spcBef>
                <a:spcPct val="0"/>
              </a:spcBef>
              <a:spcAft>
                <a:spcPct val="0"/>
              </a:spcAft>
              <a:defRPr sz="2000">
                <a:solidFill>
                  <a:schemeClr val="tx1"/>
                </a:solidFill>
                <a:latin typeface="Arial" charset="0"/>
                <a:ea typeface="宋体" pitchFamily="2" charset="-122"/>
              </a:defRPr>
            </a:lvl9pPr>
          </a:lstStyle>
          <a:p>
            <a:pPr eaLnBrk="1" hangingPunct="1"/>
            <a:r>
              <a:rPr lang="zh-CN" altLang="en-US" sz="4000" b="1" i="1" dirty="0">
                <a:solidFill>
                  <a:srgbClr val="7030A0"/>
                </a:solidFill>
                <a:latin typeface="隶书" pitchFamily="49" charset="-122"/>
                <a:ea typeface="隶书" pitchFamily="49" charset="-122"/>
              </a:rPr>
              <a:t>作者简介</a:t>
            </a:r>
          </a:p>
        </p:txBody>
      </p:sp>
      <p:pic>
        <p:nvPicPr>
          <p:cNvPr id="8195" name="Picture 5" descr="1"/>
          <p:cNvPicPr>
            <a:picLocks noChangeAspect="1" noChangeArrowheads="1"/>
          </p:cNvPicPr>
          <p:nvPr/>
        </p:nvPicPr>
        <p:blipFill>
          <a:blip r:embed="rId3" cstate="print">
            <a:extLst>
              <a:ext uri="{28A0092B-C50C-407E-A947-70E740481C1C}">
                <a14:useLocalDpi xmlns:a14="http://schemas.microsoft.com/office/drawing/2010/main" xmlns="" val="0"/>
              </a:ext>
            </a:extLst>
          </a:blip>
          <a:srcRect l="4625" t="2945" r="4625" b="2945"/>
          <a:stretch>
            <a:fillRect/>
          </a:stretch>
        </p:blipFill>
        <p:spPr bwMode="auto">
          <a:xfrm>
            <a:off x="232915" y="1268760"/>
            <a:ext cx="2322861" cy="26642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198" name="TextBox 4"/>
          <p:cNvSpPr txBox="1">
            <a:spLocks noChangeArrowheads="1"/>
          </p:cNvSpPr>
          <p:nvPr/>
        </p:nvSpPr>
        <p:spPr bwMode="auto">
          <a:xfrm>
            <a:off x="2483768" y="1052736"/>
            <a:ext cx="6336704" cy="52629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indent="539750" eaLnBrk="0" hangingPunct="0">
              <a:defRPr sz="2000">
                <a:solidFill>
                  <a:schemeClr val="tx1"/>
                </a:solidFill>
                <a:latin typeface="Arial" charset="0"/>
                <a:ea typeface="宋体" pitchFamily="2" charset="-122"/>
              </a:defRPr>
            </a:lvl1pPr>
            <a:lvl2pPr marL="742950" indent="-285750" eaLnBrk="0" hangingPunct="0">
              <a:defRPr sz="2000">
                <a:solidFill>
                  <a:schemeClr val="tx1"/>
                </a:solidFill>
                <a:latin typeface="Arial" charset="0"/>
                <a:ea typeface="宋体" pitchFamily="2" charset="-122"/>
              </a:defRPr>
            </a:lvl2pPr>
            <a:lvl3pPr marL="1143000" indent="-228600" eaLnBrk="0" hangingPunct="0">
              <a:defRPr sz="2000">
                <a:solidFill>
                  <a:schemeClr val="tx1"/>
                </a:solidFill>
                <a:latin typeface="Arial" charset="0"/>
                <a:ea typeface="宋体" pitchFamily="2" charset="-122"/>
              </a:defRPr>
            </a:lvl3pPr>
            <a:lvl4pPr marL="1600200" indent="-228600" eaLnBrk="0" hangingPunct="0">
              <a:defRPr sz="2000">
                <a:solidFill>
                  <a:schemeClr val="tx1"/>
                </a:solidFill>
                <a:latin typeface="Arial" charset="0"/>
                <a:ea typeface="宋体" pitchFamily="2" charset="-122"/>
              </a:defRPr>
            </a:lvl4pPr>
            <a:lvl5pPr marL="2057400" indent="-228600" eaLnBrk="0" hangingPunct="0">
              <a:defRPr sz="2000">
                <a:solidFill>
                  <a:schemeClr val="tx1"/>
                </a:solidFill>
                <a:latin typeface="Arial" charset="0"/>
                <a:ea typeface="宋体" pitchFamily="2" charset="-122"/>
              </a:defRPr>
            </a:lvl5pPr>
            <a:lvl6pPr marL="2514600" indent="-228600" eaLnBrk="0" fontAlgn="base" hangingPunct="0">
              <a:spcBef>
                <a:spcPct val="0"/>
              </a:spcBef>
              <a:spcAft>
                <a:spcPct val="0"/>
              </a:spcAft>
              <a:defRPr sz="2000">
                <a:solidFill>
                  <a:schemeClr val="tx1"/>
                </a:solidFill>
                <a:latin typeface="Arial" charset="0"/>
                <a:ea typeface="宋体" pitchFamily="2" charset="-122"/>
              </a:defRPr>
            </a:lvl6pPr>
            <a:lvl7pPr marL="2971800" indent="-228600" eaLnBrk="0" fontAlgn="base" hangingPunct="0">
              <a:spcBef>
                <a:spcPct val="0"/>
              </a:spcBef>
              <a:spcAft>
                <a:spcPct val="0"/>
              </a:spcAft>
              <a:defRPr sz="2000">
                <a:solidFill>
                  <a:schemeClr val="tx1"/>
                </a:solidFill>
                <a:latin typeface="Arial" charset="0"/>
                <a:ea typeface="宋体" pitchFamily="2" charset="-122"/>
              </a:defRPr>
            </a:lvl7pPr>
            <a:lvl8pPr marL="3429000" indent="-228600" eaLnBrk="0" fontAlgn="base" hangingPunct="0">
              <a:spcBef>
                <a:spcPct val="0"/>
              </a:spcBef>
              <a:spcAft>
                <a:spcPct val="0"/>
              </a:spcAft>
              <a:defRPr sz="2000">
                <a:solidFill>
                  <a:schemeClr val="tx1"/>
                </a:solidFill>
                <a:latin typeface="Arial" charset="0"/>
                <a:ea typeface="宋体" pitchFamily="2" charset="-122"/>
              </a:defRPr>
            </a:lvl8pPr>
            <a:lvl9pPr marL="3886200" indent="-228600" eaLnBrk="0" fontAlgn="base" hangingPunct="0">
              <a:spcBef>
                <a:spcPct val="0"/>
              </a:spcBef>
              <a:spcAft>
                <a:spcPct val="0"/>
              </a:spcAft>
              <a:defRPr sz="2000">
                <a:solidFill>
                  <a:schemeClr val="tx1"/>
                </a:solidFill>
                <a:latin typeface="Arial" charset="0"/>
                <a:ea typeface="宋体" pitchFamily="2" charset="-122"/>
              </a:defRPr>
            </a:lvl9pPr>
          </a:lstStyle>
          <a:p>
            <a:r>
              <a:rPr lang="zh-CN" altLang="en-US" sz="2400" b="1" dirty="0">
                <a:solidFill>
                  <a:srgbClr val="FF0000"/>
                </a:solidFill>
                <a:latin typeface="黑体" pitchFamily="2" charset="-122"/>
                <a:ea typeface="黑体" pitchFamily="2" charset="-122"/>
              </a:rPr>
              <a:t>路遥</a:t>
            </a:r>
            <a:r>
              <a:rPr lang="zh-CN" altLang="en-US" sz="2400" b="1" dirty="0">
                <a:latin typeface="黑体" pitchFamily="2" charset="-122"/>
                <a:ea typeface="黑体" pitchFamily="2" charset="-122"/>
              </a:rPr>
              <a:t>（</a:t>
            </a:r>
            <a:r>
              <a:rPr lang="en-US" altLang="zh-CN" sz="2400" b="1" dirty="0">
                <a:latin typeface="黑体" pitchFamily="2" charset="-122"/>
                <a:ea typeface="黑体" pitchFamily="2" charset="-122"/>
              </a:rPr>
              <a:t>1949—1992</a:t>
            </a:r>
            <a:r>
              <a:rPr lang="zh-CN" altLang="en-US" sz="2400" b="1" dirty="0">
                <a:latin typeface="黑体" pitchFamily="2" charset="-122"/>
                <a:ea typeface="黑体" pitchFamily="2" charset="-122"/>
              </a:rPr>
              <a:t>），</a:t>
            </a:r>
            <a:r>
              <a:rPr lang="zh-CN" altLang="en-US" sz="2400" b="1" dirty="0">
                <a:solidFill>
                  <a:srgbClr val="FF0000"/>
                </a:solidFill>
                <a:latin typeface="黑体" pitchFamily="2" charset="-122"/>
                <a:ea typeface="黑体" pitchFamily="2" charset="-122"/>
              </a:rPr>
              <a:t>中国当代</a:t>
            </a:r>
            <a:r>
              <a:rPr lang="zh-CN" altLang="en-US" sz="2400" b="1" dirty="0">
                <a:latin typeface="黑体" pitchFamily="2" charset="-122"/>
                <a:ea typeface="黑体" pitchFamily="2" charset="-122"/>
              </a:rPr>
              <a:t>作家，</a:t>
            </a:r>
            <a:r>
              <a:rPr lang="zh-CN" altLang="en-US" sz="2400" b="1" dirty="0">
                <a:solidFill>
                  <a:srgbClr val="FF0000"/>
                </a:solidFill>
                <a:latin typeface="黑体" pitchFamily="2" charset="-122"/>
                <a:ea typeface="黑体" pitchFamily="2" charset="-122"/>
              </a:rPr>
              <a:t>乡土文学</a:t>
            </a:r>
            <a:r>
              <a:rPr lang="zh-CN" altLang="en-US" sz="2400" b="1" dirty="0">
                <a:latin typeface="黑体" pitchFamily="2" charset="-122"/>
                <a:ea typeface="黑体" pitchFamily="2" charset="-122"/>
              </a:rPr>
              <a:t>的代表作家，</a:t>
            </a:r>
            <a:r>
              <a:rPr lang="zh-CN" altLang="en-US" sz="2400" b="1" dirty="0">
                <a:solidFill>
                  <a:srgbClr val="FF0000"/>
                </a:solidFill>
                <a:latin typeface="黑体" pitchFamily="2" charset="-122"/>
                <a:ea typeface="黑体" pitchFamily="2" charset="-122"/>
              </a:rPr>
              <a:t>陕西</a:t>
            </a:r>
            <a:r>
              <a:rPr lang="zh-CN" altLang="en-US" sz="2400" b="1" dirty="0">
                <a:latin typeface="黑体" pitchFamily="2" charset="-122"/>
                <a:ea typeface="黑体" pitchFamily="2" charset="-122"/>
              </a:rPr>
              <a:t>文坛的</a:t>
            </a:r>
            <a:r>
              <a:rPr lang="zh-CN" altLang="en-US" sz="2400" b="1" dirty="0">
                <a:solidFill>
                  <a:srgbClr val="FF0000"/>
                </a:solidFill>
                <a:latin typeface="黑体" pitchFamily="2" charset="-122"/>
                <a:ea typeface="黑体" pitchFamily="2" charset="-122"/>
              </a:rPr>
              <a:t>“三驾马车”（路遥、陈忠实、贾平凹）</a:t>
            </a:r>
            <a:r>
              <a:rPr lang="zh-CN" altLang="en-US" sz="2400" b="1" dirty="0">
                <a:latin typeface="黑体" pitchFamily="2" charset="-122"/>
                <a:ea typeface="黑体" pitchFamily="2" charset="-122"/>
              </a:rPr>
              <a:t>之一。原名</a:t>
            </a:r>
            <a:r>
              <a:rPr lang="zh-CN" altLang="en-US" sz="2400" b="1" dirty="0">
                <a:solidFill>
                  <a:srgbClr val="FF0000"/>
                </a:solidFill>
                <a:latin typeface="黑体" pitchFamily="2" charset="-122"/>
                <a:ea typeface="黑体" pitchFamily="2" charset="-122"/>
              </a:rPr>
              <a:t>王卫国</a:t>
            </a:r>
            <a:r>
              <a:rPr lang="zh-CN" altLang="en-US" sz="2400" b="1" dirty="0">
                <a:latin typeface="黑体" pitchFamily="2" charset="-122"/>
                <a:ea typeface="黑体" pitchFamily="2" charset="-122"/>
              </a:rPr>
              <a:t>，</a:t>
            </a:r>
            <a:r>
              <a:rPr lang="zh-CN" altLang="en-US" sz="2400" b="1" dirty="0" smtClean="0">
                <a:latin typeface="黑体" pitchFamily="2" charset="-122"/>
                <a:ea typeface="黑体" pitchFamily="2" charset="-122"/>
              </a:rPr>
              <a:t>生于</a:t>
            </a:r>
            <a:r>
              <a:rPr lang="zh-CN" altLang="en-US" sz="2400" b="1" dirty="0">
                <a:solidFill>
                  <a:srgbClr val="FF0000"/>
                </a:solidFill>
                <a:latin typeface="黑体" pitchFamily="2" charset="-122"/>
                <a:ea typeface="黑体" pitchFamily="2" charset="-122"/>
              </a:rPr>
              <a:t>陕北榆林清涧县</a:t>
            </a:r>
            <a:r>
              <a:rPr lang="zh-CN" altLang="en-US" sz="2400" b="1" dirty="0" smtClean="0">
                <a:latin typeface="黑体" pitchFamily="2" charset="-122"/>
                <a:ea typeface="黑体" pitchFamily="2" charset="-122"/>
              </a:rPr>
              <a:t>一</a:t>
            </a:r>
            <a:r>
              <a:rPr lang="zh-CN" altLang="en-US" sz="2400" b="1" dirty="0">
                <a:latin typeface="黑体" pitchFamily="2" charset="-122"/>
                <a:ea typeface="黑体" pitchFamily="2" charset="-122"/>
              </a:rPr>
              <a:t>个贫困的农民家庭</a:t>
            </a:r>
            <a:r>
              <a:rPr lang="zh-CN" altLang="en-US" sz="2400" b="1" dirty="0" smtClean="0">
                <a:latin typeface="黑体" pitchFamily="2" charset="-122"/>
                <a:ea typeface="黑体" pitchFamily="2" charset="-122"/>
              </a:rPr>
              <a:t>，</a:t>
            </a:r>
            <a:r>
              <a:rPr lang="en-US" altLang="zh-CN" sz="2400" b="1" dirty="0">
                <a:latin typeface="黑体" pitchFamily="2" charset="-122"/>
                <a:ea typeface="黑体" pitchFamily="2" charset="-122"/>
              </a:rPr>
              <a:t> 7 </a:t>
            </a:r>
            <a:r>
              <a:rPr lang="zh-CN" altLang="en-US" sz="2400" b="1" dirty="0">
                <a:latin typeface="黑体" pitchFamily="2" charset="-122"/>
                <a:ea typeface="黑体" pitchFamily="2" charset="-122"/>
              </a:rPr>
              <a:t>岁时被过继给延川县农村的伯父。</a:t>
            </a:r>
            <a:r>
              <a:rPr lang="zh-CN" altLang="en-US" sz="2400" b="1" dirty="0" smtClean="0">
                <a:latin typeface="黑体" pitchFamily="2" charset="-122"/>
                <a:ea typeface="黑体" pitchFamily="2" charset="-122"/>
              </a:rPr>
              <a:t>他</a:t>
            </a:r>
            <a:r>
              <a:rPr lang="zh-CN" altLang="en-US" sz="2400" b="1" dirty="0">
                <a:latin typeface="黑体" pitchFamily="2" charset="-122"/>
                <a:ea typeface="黑体" pitchFamily="2" charset="-122"/>
              </a:rPr>
              <a:t>曾经务农，并在农村小学做过一年的民办教师，随后又回到县里做过许多临时性的工作。在这段时间里，他边劳动、边工作、边学习，阅读了许多古今中外的文学名著，并尝试着写了一些习作。</a:t>
            </a:r>
            <a:r>
              <a:rPr lang="en-US" altLang="zh-CN" sz="2400" b="1" dirty="0">
                <a:latin typeface="黑体" pitchFamily="2" charset="-122"/>
                <a:ea typeface="黑体" pitchFamily="2" charset="-122"/>
              </a:rPr>
              <a:t>1973</a:t>
            </a:r>
            <a:r>
              <a:rPr lang="zh-CN" altLang="en-US" sz="2400" b="1" dirty="0">
                <a:latin typeface="黑体" pitchFamily="2" charset="-122"/>
                <a:ea typeface="黑体" pitchFamily="2" charset="-122"/>
              </a:rPr>
              <a:t>年进入延安大学中文系学习，其间开始文学创作</a:t>
            </a:r>
            <a:r>
              <a:rPr lang="zh-CN" altLang="en-US" sz="2400" b="1" dirty="0" smtClean="0">
                <a:latin typeface="黑体" pitchFamily="2" charset="-122"/>
                <a:ea typeface="黑体" pitchFamily="2" charset="-122"/>
              </a:rPr>
              <a:t>。</a:t>
            </a:r>
            <a:r>
              <a:rPr lang="zh-CN" altLang="en-US" sz="2400" b="1" dirty="0">
                <a:solidFill>
                  <a:srgbClr val="FF0000"/>
                </a:solidFill>
                <a:latin typeface="黑体" pitchFamily="2" charset="-122"/>
                <a:ea typeface="黑体" pitchFamily="2" charset="-122"/>
              </a:rPr>
              <a:t>代表作有</a:t>
            </a:r>
            <a:r>
              <a:rPr lang="zh-CN" altLang="en-US" sz="2400" b="1" dirty="0" smtClean="0">
                <a:solidFill>
                  <a:srgbClr val="FF0000"/>
                </a:solidFill>
                <a:latin typeface="黑体" pitchFamily="2" charset="-122"/>
                <a:ea typeface="黑体" pitchFamily="2" charset="-122"/>
              </a:rPr>
              <a:t>长篇小说</a:t>
            </a:r>
            <a:r>
              <a:rPr lang="en-US" altLang="zh-CN" sz="2400" b="1" dirty="0">
                <a:solidFill>
                  <a:srgbClr val="FF0000"/>
                </a:solidFill>
                <a:latin typeface="黑体" pitchFamily="2" charset="-122"/>
                <a:ea typeface="黑体" pitchFamily="2" charset="-122"/>
              </a:rPr>
              <a:t>《</a:t>
            </a:r>
            <a:r>
              <a:rPr lang="zh-CN" altLang="en-US" sz="2400" b="1" dirty="0">
                <a:solidFill>
                  <a:srgbClr val="FF0000"/>
                </a:solidFill>
                <a:latin typeface="黑体" pitchFamily="2" charset="-122"/>
                <a:ea typeface="黑体" pitchFamily="2" charset="-122"/>
              </a:rPr>
              <a:t>平凡的世界</a:t>
            </a:r>
            <a:r>
              <a:rPr lang="en-US" altLang="zh-CN" sz="2400" b="1" dirty="0">
                <a:solidFill>
                  <a:srgbClr val="FF0000"/>
                </a:solidFill>
                <a:latin typeface="黑体" pitchFamily="2" charset="-122"/>
                <a:ea typeface="黑体" pitchFamily="2" charset="-122"/>
              </a:rPr>
              <a:t>》《</a:t>
            </a:r>
            <a:r>
              <a:rPr lang="zh-CN" altLang="en-US" sz="2400" b="1" dirty="0">
                <a:solidFill>
                  <a:srgbClr val="FF0000"/>
                </a:solidFill>
                <a:latin typeface="黑体" pitchFamily="2" charset="-122"/>
                <a:ea typeface="黑体" pitchFamily="2" charset="-122"/>
              </a:rPr>
              <a:t>人生</a:t>
            </a:r>
            <a:r>
              <a:rPr lang="en-US" altLang="zh-CN" sz="2400" b="1" dirty="0">
                <a:solidFill>
                  <a:srgbClr val="FF0000"/>
                </a:solidFill>
                <a:latin typeface="黑体" pitchFamily="2" charset="-122"/>
                <a:ea typeface="黑体" pitchFamily="2" charset="-122"/>
              </a:rPr>
              <a:t>》</a:t>
            </a:r>
            <a:r>
              <a:rPr lang="zh-CN" altLang="en-US" sz="2400" b="1" dirty="0">
                <a:latin typeface="黑体" pitchFamily="2" charset="-122"/>
                <a:ea typeface="黑体" pitchFamily="2" charset="-122"/>
              </a:rPr>
              <a:t>等。其中</a:t>
            </a:r>
            <a:r>
              <a:rPr lang="en-US" altLang="zh-CN" sz="2400" b="1" dirty="0">
                <a:latin typeface="黑体" pitchFamily="2" charset="-122"/>
                <a:ea typeface="黑体" pitchFamily="2" charset="-122"/>
              </a:rPr>
              <a:t>《</a:t>
            </a:r>
            <a:r>
              <a:rPr lang="zh-CN" altLang="en-US" sz="2400" b="1" dirty="0">
                <a:latin typeface="黑体" pitchFamily="2" charset="-122"/>
                <a:ea typeface="黑体" pitchFamily="2" charset="-122"/>
              </a:rPr>
              <a:t>平凡的世界</a:t>
            </a:r>
            <a:r>
              <a:rPr lang="en-US" altLang="zh-CN" sz="2400" b="1" dirty="0">
                <a:latin typeface="黑体" pitchFamily="2" charset="-122"/>
                <a:ea typeface="黑体" pitchFamily="2" charset="-122"/>
              </a:rPr>
              <a:t>》</a:t>
            </a:r>
            <a:r>
              <a:rPr lang="zh-CN" altLang="en-US" sz="2400" b="1" dirty="0">
                <a:latin typeface="黑体" pitchFamily="2" charset="-122"/>
                <a:ea typeface="黑体" pitchFamily="2" charset="-122"/>
              </a:rPr>
              <a:t>荣获第</a:t>
            </a:r>
            <a:r>
              <a:rPr lang="zh-CN" altLang="en-US" sz="2400" b="1" dirty="0">
                <a:solidFill>
                  <a:srgbClr val="FF0000"/>
                </a:solidFill>
                <a:latin typeface="黑体" pitchFamily="2" charset="-122"/>
                <a:ea typeface="黑体" pitchFamily="2" charset="-122"/>
              </a:rPr>
              <a:t>三届茅盾文学奖</a:t>
            </a:r>
            <a:r>
              <a:rPr lang="zh-CN" altLang="en-US" sz="2400" b="1" dirty="0" smtClean="0">
                <a:latin typeface="黑体" pitchFamily="2" charset="-122"/>
                <a:ea typeface="黑体" pitchFamily="2" charset="-122"/>
              </a:rPr>
              <a:t>。</a:t>
            </a:r>
            <a:r>
              <a:rPr lang="en-US" altLang="zh-CN" sz="2400" b="1" dirty="0" smtClean="0">
                <a:latin typeface="黑体" pitchFamily="2" charset="-122"/>
                <a:ea typeface="黑体" pitchFamily="2" charset="-122"/>
              </a:rPr>
              <a:t>1992</a:t>
            </a:r>
            <a:r>
              <a:rPr lang="zh-CN" altLang="en-US" sz="2400" b="1" dirty="0" smtClean="0">
                <a:latin typeface="黑体" pitchFamily="2" charset="-122"/>
                <a:ea typeface="黑体" pitchFamily="2" charset="-122"/>
              </a:rPr>
              <a:t>年</a:t>
            </a:r>
            <a:r>
              <a:rPr lang="en-US" altLang="zh-CN" sz="2400" b="1" dirty="0">
                <a:latin typeface="黑体" pitchFamily="2" charset="-122"/>
                <a:ea typeface="黑体" pitchFamily="2" charset="-122"/>
              </a:rPr>
              <a:t>11 </a:t>
            </a:r>
            <a:r>
              <a:rPr lang="zh-CN" altLang="en-US" sz="2400" b="1" dirty="0">
                <a:latin typeface="黑体" pitchFamily="2" charset="-122"/>
                <a:ea typeface="黑体" pitchFamily="2" charset="-122"/>
              </a:rPr>
              <a:t>月 </a:t>
            </a:r>
            <a:r>
              <a:rPr lang="en-US" altLang="zh-CN" sz="2400" b="1" dirty="0">
                <a:latin typeface="黑体" pitchFamily="2" charset="-122"/>
                <a:ea typeface="黑体" pitchFamily="2" charset="-122"/>
              </a:rPr>
              <a:t>17 </a:t>
            </a:r>
            <a:r>
              <a:rPr lang="zh-CN" altLang="en-US" sz="2400" b="1" dirty="0">
                <a:latin typeface="黑体" pitchFamily="2" charset="-122"/>
                <a:ea typeface="黑体" pitchFamily="2" charset="-122"/>
              </a:rPr>
              <a:t>日</a:t>
            </a:r>
            <a:r>
              <a:rPr lang="zh-CN" altLang="en-US" sz="2400" b="1" dirty="0" smtClean="0">
                <a:latin typeface="黑体" pitchFamily="2" charset="-122"/>
                <a:ea typeface="黑体" pitchFamily="2" charset="-122"/>
              </a:rPr>
              <a:t>因</a:t>
            </a:r>
            <a:r>
              <a:rPr lang="zh-CN" altLang="en-US" sz="2400" b="1" dirty="0">
                <a:latin typeface="黑体" pitchFamily="2" charset="-122"/>
                <a:ea typeface="黑体" pitchFamily="2" charset="-122"/>
              </a:rPr>
              <a:t>病医治无效离世，年仅</a:t>
            </a:r>
            <a:r>
              <a:rPr lang="en-US" altLang="zh-CN" sz="2400" b="1" dirty="0">
                <a:latin typeface="黑体" pitchFamily="2" charset="-122"/>
                <a:ea typeface="黑体" pitchFamily="2" charset="-122"/>
              </a:rPr>
              <a:t>42</a:t>
            </a:r>
            <a:r>
              <a:rPr lang="zh-CN" altLang="en-US" sz="2400" b="1" dirty="0">
                <a:latin typeface="黑体" pitchFamily="2" charset="-122"/>
                <a:ea typeface="黑体" pitchFamily="2" charset="-122"/>
              </a:rPr>
              <a:t>岁。</a:t>
            </a:r>
          </a:p>
        </p:txBody>
      </p:sp>
      <p:pic>
        <p:nvPicPr>
          <p:cNvPr id="6" name="Picture 7" descr="5"/>
          <p:cNvPicPr>
            <a:picLocks noChangeAspect="1" noChangeArrowheads="1"/>
          </p:cNvPicPr>
          <p:nvPr/>
        </p:nvPicPr>
        <p:blipFill>
          <a:blip r:embed="rId4" cstate="print">
            <a:extLst>
              <a:ext uri="{28A0092B-C50C-407E-A947-70E740481C1C}">
                <a14:useLocalDpi xmlns:a14="http://schemas.microsoft.com/office/drawing/2010/main" xmlns="" val="0"/>
              </a:ext>
            </a:extLst>
          </a:blip>
          <a:srcRect r="3339"/>
          <a:stretch>
            <a:fillRect/>
          </a:stretch>
        </p:blipFill>
        <p:spPr bwMode="auto">
          <a:xfrm>
            <a:off x="7793756" y="133828"/>
            <a:ext cx="954708"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605093969"/>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8198">
                                            <p:txEl>
                                              <p:pRg st="0" end="0"/>
                                            </p:txEl>
                                          </p:spTgt>
                                        </p:tgtEl>
                                        <p:attrNameLst>
                                          <p:attrName>style.visibility</p:attrName>
                                        </p:attrNameLst>
                                      </p:cBhvr>
                                      <p:to>
                                        <p:strVal val="visible"/>
                                      </p:to>
                                    </p:set>
                                    <p:animEffect transition="in" filter="blinds(horizontal)">
                                      <p:cBhvr>
                                        <p:cTn id="18" dur="500"/>
                                        <p:tgtEl>
                                          <p:spTgt spid="819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p:txBody>
          <a:bodyPr/>
          <a:lstStyle/>
          <a:p>
            <a:r>
              <a:rPr lang="en-US" altLang="zh-CN" b="1" i="1" dirty="0" smtClean="0">
                <a:solidFill>
                  <a:srgbClr val="7030A0"/>
                </a:solidFill>
                <a:latin typeface="隶书" pitchFamily="49" charset="-122"/>
                <a:ea typeface="隶书" pitchFamily="49" charset="-122"/>
              </a:rPr>
              <a:t>《</a:t>
            </a:r>
            <a:r>
              <a:rPr lang="zh-CN" altLang="en-US" b="1" i="1" dirty="0" smtClean="0">
                <a:solidFill>
                  <a:srgbClr val="7030A0"/>
                </a:solidFill>
                <a:latin typeface="隶书" pitchFamily="49" charset="-122"/>
                <a:ea typeface="隶书" pitchFamily="49" charset="-122"/>
              </a:rPr>
              <a:t>平凡的世界</a:t>
            </a:r>
            <a:r>
              <a:rPr lang="en-US" altLang="zh-CN" b="1" i="1" dirty="0" smtClean="0">
                <a:solidFill>
                  <a:srgbClr val="7030A0"/>
                </a:solidFill>
                <a:latin typeface="隶书" pitchFamily="49" charset="-122"/>
                <a:ea typeface="隶书" pitchFamily="49" charset="-122"/>
              </a:rPr>
              <a:t>》</a:t>
            </a:r>
            <a:r>
              <a:rPr lang="zh-CN" altLang="en-US" b="1" i="1" dirty="0" smtClean="0">
                <a:solidFill>
                  <a:srgbClr val="7030A0"/>
                </a:solidFill>
                <a:latin typeface="隶书" pitchFamily="49" charset="-122"/>
                <a:ea typeface="隶书" pitchFamily="49" charset="-122"/>
              </a:rPr>
              <a:t>内容简介</a:t>
            </a:r>
          </a:p>
        </p:txBody>
      </p:sp>
      <p:sp>
        <p:nvSpPr>
          <p:cNvPr id="10243" name="Rectangle 3"/>
          <p:cNvSpPr>
            <a:spLocks noGrp="1" noChangeArrowheads="1"/>
          </p:cNvSpPr>
          <p:nvPr>
            <p:ph type="body" idx="4294967295"/>
          </p:nvPr>
        </p:nvSpPr>
        <p:spPr>
          <a:xfrm>
            <a:off x="323850" y="1341438"/>
            <a:ext cx="8351838" cy="4525962"/>
          </a:xfrm>
        </p:spPr>
        <p:txBody>
          <a:bodyPr/>
          <a:lstStyle/>
          <a:p>
            <a:pPr>
              <a:lnSpc>
                <a:spcPct val="150000"/>
              </a:lnSpc>
              <a:buFontTx/>
              <a:buNone/>
            </a:pPr>
            <a:r>
              <a:rPr lang="en-US" altLang="zh-CN" sz="2400" dirty="0" smtClean="0">
                <a:solidFill>
                  <a:srgbClr val="0000FF"/>
                </a:solidFill>
              </a:rPr>
              <a:t>         </a:t>
            </a:r>
            <a:r>
              <a:rPr lang="en-US" altLang="zh-CN" sz="2400" b="1" dirty="0" smtClean="0">
                <a:latin typeface="黑体" pitchFamily="2" charset="-122"/>
                <a:ea typeface="黑体" pitchFamily="2" charset="-122"/>
              </a:rPr>
              <a:t>《</a:t>
            </a:r>
            <a:r>
              <a:rPr lang="zh-CN" altLang="en-US" sz="2400" b="1" dirty="0" smtClean="0">
                <a:latin typeface="黑体" pitchFamily="2" charset="-122"/>
                <a:ea typeface="黑体" pitchFamily="2" charset="-122"/>
              </a:rPr>
              <a:t>平凡的世界</a:t>
            </a:r>
            <a:r>
              <a:rPr lang="en-US" altLang="zh-CN" sz="2400" b="1" dirty="0" smtClean="0">
                <a:latin typeface="黑体" pitchFamily="2" charset="-122"/>
                <a:ea typeface="黑体" pitchFamily="2" charset="-122"/>
              </a:rPr>
              <a:t>》</a:t>
            </a:r>
            <a:r>
              <a:rPr lang="zh-CN" altLang="en-US" sz="2400" b="1" dirty="0" smtClean="0">
                <a:latin typeface="黑体" pitchFamily="2" charset="-122"/>
                <a:ea typeface="黑体" pitchFamily="2" charset="-122"/>
              </a:rPr>
              <a:t>时间跨度从</a:t>
            </a:r>
            <a:r>
              <a:rPr lang="en-US" altLang="zh-CN" sz="2400" b="1" dirty="0" smtClean="0">
                <a:latin typeface="黑体" pitchFamily="2" charset="-122"/>
                <a:ea typeface="黑体" pitchFamily="2" charset="-122"/>
              </a:rPr>
              <a:t>1975</a:t>
            </a:r>
            <a:r>
              <a:rPr lang="zh-CN" altLang="en-US" sz="2400" b="1" dirty="0" smtClean="0">
                <a:latin typeface="黑体" pitchFamily="2" charset="-122"/>
                <a:ea typeface="黑体" pitchFamily="2" charset="-122"/>
              </a:rPr>
              <a:t>年到</a:t>
            </a:r>
            <a:r>
              <a:rPr lang="en-US" altLang="zh-CN" sz="2400" b="1" dirty="0" smtClean="0">
                <a:latin typeface="黑体" pitchFamily="2" charset="-122"/>
                <a:ea typeface="黑体" pitchFamily="2" charset="-122"/>
              </a:rPr>
              <a:t>1985</a:t>
            </a:r>
            <a:r>
              <a:rPr lang="zh-CN" altLang="en-US" sz="2400" b="1" dirty="0" smtClean="0">
                <a:latin typeface="黑体" pitchFamily="2" charset="-122"/>
                <a:ea typeface="黑体" pitchFamily="2" charset="-122"/>
              </a:rPr>
              <a:t>年，全景式地反映了中国近</a:t>
            </a:r>
            <a:r>
              <a:rPr lang="en-US" altLang="zh-CN" sz="2400" b="1" dirty="0" smtClean="0">
                <a:latin typeface="黑体" pitchFamily="2" charset="-122"/>
                <a:ea typeface="黑体" pitchFamily="2" charset="-122"/>
              </a:rPr>
              <a:t>10</a:t>
            </a:r>
            <a:r>
              <a:rPr lang="zh-CN" altLang="en-US" sz="2400" b="1" dirty="0" smtClean="0">
                <a:latin typeface="黑体" pitchFamily="2" charset="-122"/>
                <a:ea typeface="黑体" pitchFamily="2" charset="-122"/>
              </a:rPr>
              <a:t>年间城乡社会生活的巨大历史性变迁。以孙少安和孙少平两兄弟为中心，以整个社会的变迁、思想的转型为背景，通过复杂的矛盾纠葛，刻画了社会各阶层普通人们的形象，成功地塑造了孙少安和孙少平这些为生活默默承受着人生苦难的人们，表现了一代青年农民奋斗的艰难经历，而人物活动的宏大背景则是改革开放初期整个社会的各种政策和人们的心态。 </a:t>
            </a:r>
          </a:p>
        </p:txBody>
      </p:sp>
    </p:spTree>
    <p:extLst>
      <p:ext uri="{BB962C8B-B14F-4D97-AF65-F5344CB8AC3E}">
        <p14:creationId xmlns:p14="http://schemas.microsoft.com/office/powerpoint/2010/main" xmlns="" val="2441550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500" fill="hold"/>
                                        <p:tgtEl>
                                          <p:spTgt spid="10242"/>
                                        </p:tgtEl>
                                        <p:attrNameLst>
                                          <p:attrName>ppt_x</p:attrName>
                                        </p:attrNameLst>
                                      </p:cBhvr>
                                      <p:tavLst>
                                        <p:tav tm="0">
                                          <p:val>
                                            <p:strVal val="#ppt_x"/>
                                          </p:val>
                                        </p:tav>
                                        <p:tav tm="100000">
                                          <p:val>
                                            <p:strVal val="#ppt_x"/>
                                          </p:val>
                                        </p:tav>
                                      </p:tavLst>
                                    </p:anim>
                                    <p:anim calcmode="lin" valueType="num">
                                      <p:cBhvr additive="base">
                                        <p:cTn id="8"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243">
                                            <p:txEl>
                                              <p:pRg st="0" end="0"/>
                                            </p:txEl>
                                          </p:spTgt>
                                        </p:tgtEl>
                                        <p:attrNameLst>
                                          <p:attrName>style.visibility</p:attrName>
                                        </p:attrNameLst>
                                      </p:cBhvr>
                                      <p:to>
                                        <p:strVal val="visible"/>
                                      </p:to>
                                    </p:set>
                                    <p:anim calcmode="lin" valueType="num">
                                      <p:cBhvr additive="base">
                                        <p:cTn id="13" dur="5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24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1196752"/>
            <a:ext cx="8424936" cy="4708981"/>
          </a:xfrm>
          <a:prstGeom prst="rect">
            <a:avLst/>
          </a:prstGeom>
        </p:spPr>
        <p:txBody>
          <a:bodyPr wrap="square">
            <a:spAutoFit/>
          </a:bodyPr>
          <a:lstStyle/>
          <a:p>
            <a:r>
              <a:rPr lang="zh-CN" altLang="en-US" sz="2000" b="1" dirty="0">
                <a:latin typeface="黑体" pitchFamily="2" charset="-122"/>
                <a:ea typeface="黑体" pitchFamily="2" charset="-122"/>
              </a:rPr>
              <a:t>课文为</a:t>
            </a:r>
            <a:r>
              <a:rPr lang="en-US" altLang="zh-CN" sz="2000" b="1" dirty="0">
                <a:latin typeface="黑体" pitchFamily="2" charset="-122"/>
                <a:ea typeface="黑体" pitchFamily="2" charset="-122"/>
              </a:rPr>
              <a:t>《</a:t>
            </a:r>
            <a:r>
              <a:rPr lang="zh-CN" altLang="en-US" sz="2000" b="1" dirty="0">
                <a:latin typeface="黑体" pitchFamily="2" charset="-122"/>
                <a:ea typeface="黑体" pitchFamily="2" charset="-122"/>
              </a:rPr>
              <a:t>平凡的世界</a:t>
            </a:r>
            <a:r>
              <a:rPr lang="en-US" altLang="zh-CN" sz="2000" b="1" dirty="0">
                <a:latin typeface="黑体" pitchFamily="2" charset="-122"/>
                <a:ea typeface="黑体" pitchFamily="2" charset="-122"/>
              </a:rPr>
              <a:t>》</a:t>
            </a:r>
            <a:r>
              <a:rPr lang="zh-CN" altLang="en-US" sz="2000" b="1" dirty="0">
                <a:latin typeface="黑体" pitchFamily="2" charset="-122"/>
                <a:ea typeface="黑体" pitchFamily="2" charset="-122"/>
              </a:rPr>
              <a:t>第一部第二章，前一章的内容主要是介绍人物以及</a:t>
            </a:r>
            <a:r>
              <a:rPr lang="zh-CN" altLang="en-US" sz="2000" b="1" dirty="0" smtClean="0">
                <a:latin typeface="黑体" pitchFamily="2" charset="-122"/>
                <a:ea typeface="黑体" pitchFamily="2" charset="-122"/>
              </a:rPr>
              <a:t>故事</a:t>
            </a:r>
            <a:r>
              <a:rPr lang="zh-CN" altLang="en-US" sz="2000" b="1" dirty="0">
                <a:latin typeface="黑体" pitchFamily="2" charset="-122"/>
                <a:ea typeface="黑体" pitchFamily="2" charset="-122"/>
              </a:rPr>
              <a:t>的背景。故事开始于 </a:t>
            </a:r>
            <a:r>
              <a:rPr lang="en-US" altLang="zh-CN" sz="2000" b="1" dirty="0">
                <a:latin typeface="黑体" pitchFamily="2" charset="-122"/>
                <a:ea typeface="黑体" pitchFamily="2" charset="-122"/>
              </a:rPr>
              <a:t>1975 </a:t>
            </a:r>
            <a:r>
              <a:rPr lang="zh-CN" altLang="en-US" sz="2000" b="1" dirty="0">
                <a:latin typeface="黑体" pitchFamily="2" charset="-122"/>
                <a:ea typeface="黑体" pitchFamily="2" charset="-122"/>
              </a:rPr>
              <a:t>年二三月间，在荒凉而贫瘠的黄土高原上，</a:t>
            </a:r>
            <a:r>
              <a:rPr lang="zh-CN" altLang="en-US" sz="2000" b="1" dirty="0" smtClean="0">
                <a:latin typeface="黑体" pitchFamily="2" charset="-122"/>
                <a:ea typeface="黑体" pitchFamily="2" charset="-122"/>
              </a:rPr>
              <a:t>主人公之一</a:t>
            </a:r>
            <a:r>
              <a:rPr lang="zh-CN" altLang="en-US" sz="2000" b="1" dirty="0">
                <a:latin typeface="黑体" pitchFamily="2" charset="-122"/>
                <a:ea typeface="黑体" pitchFamily="2" charset="-122"/>
              </a:rPr>
              <a:t>的孙少平刚刚考上县立高中。他出身于一个贫寒家庭，家里的境况十分凄凉</a:t>
            </a:r>
            <a:r>
              <a:rPr lang="zh-CN" altLang="en-US" sz="2000" b="1" dirty="0" smtClean="0">
                <a:latin typeface="黑体" pitchFamily="2" charset="-122"/>
                <a:ea typeface="黑体" pitchFamily="2" charset="-122"/>
              </a:rPr>
              <a:t>，父母</a:t>
            </a:r>
            <a:r>
              <a:rPr lang="zh-CN" altLang="en-US" sz="2000" b="1" dirty="0">
                <a:latin typeface="黑体" pitchFamily="2" charset="-122"/>
                <a:ea typeface="黑体" pitchFamily="2" charset="-122"/>
              </a:rPr>
              <a:t>年老体弱，妹妹也在上学，还有一个瘫痪在床的老祖母，整个家庭都靠 </a:t>
            </a:r>
            <a:r>
              <a:rPr lang="en-US" altLang="zh-CN" sz="2000" b="1" dirty="0" smtClean="0">
                <a:latin typeface="黑体" pitchFamily="2" charset="-122"/>
                <a:ea typeface="黑体" pitchFamily="2" charset="-122"/>
              </a:rPr>
              <a:t>23</a:t>
            </a:r>
            <a:r>
              <a:rPr lang="zh-CN" altLang="en-US" sz="2000" b="1" dirty="0" smtClean="0">
                <a:latin typeface="黑体" pitchFamily="2" charset="-122"/>
                <a:ea typeface="黑体" pitchFamily="2" charset="-122"/>
              </a:rPr>
              <a:t>岁</a:t>
            </a:r>
            <a:r>
              <a:rPr lang="zh-CN" altLang="en-US" sz="2000" b="1" dirty="0">
                <a:latin typeface="黑体" pitchFamily="2" charset="-122"/>
                <a:ea typeface="黑体" pitchFamily="2" charset="-122"/>
              </a:rPr>
              <a:t>的哥哥孙少安支撑。孙少平买不起 </a:t>
            </a:r>
            <a:r>
              <a:rPr lang="en-US" altLang="zh-CN" sz="2000" b="1" dirty="0">
                <a:latin typeface="黑体" pitchFamily="2" charset="-122"/>
                <a:ea typeface="黑体" pitchFamily="2" charset="-122"/>
              </a:rPr>
              <a:t>5 </a:t>
            </a:r>
            <a:r>
              <a:rPr lang="zh-CN" altLang="en-US" sz="2000" b="1" dirty="0">
                <a:latin typeface="黑体" pitchFamily="2" charset="-122"/>
                <a:ea typeface="黑体" pitchFamily="2" charset="-122"/>
              </a:rPr>
              <a:t>分钱一份的大锅菜，只能靠几个黑</a:t>
            </a:r>
            <a:r>
              <a:rPr lang="zh-CN" altLang="en-US" sz="2000" b="1" dirty="0" smtClean="0">
                <a:latin typeface="黑体" pitchFamily="2" charset="-122"/>
                <a:ea typeface="黑体" pitchFamily="2" charset="-122"/>
              </a:rPr>
              <a:t>高粱面馍</a:t>
            </a:r>
            <a:r>
              <a:rPr lang="zh-CN" altLang="en-US" sz="2000" b="1" dirty="0">
                <a:latin typeface="黑体" pitchFamily="2" charset="-122"/>
                <a:ea typeface="黑体" pitchFamily="2" charset="-122"/>
              </a:rPr>
              <a:t>充饥。</a:t>
            </a:r>
            <a:r>
              <a:rPr lang="en-US" altLang="zh-CN" sz="2000" b="1" dirty="0">
                <a:latin typeface="黑体" pitchFamily="2" charset="-122"/>
                <a:ea typeface="黑体" pitchFamily="2" charset="-122"/>
              </a:rPr>
              <a:t>17 </a:t>
            </a:r>
            <a:r>
              <a:rPr lang="zh-CN" altLang="en-US" sz="2000" b="1" dirty="0">
                <a:latin typeface="黑体" pitchFamily="2" charset="-122"/>
                <a:ea typeface="黑体" pitchFamily="2" charset="-122"/>
              </a:rPr>
              <a:t>岁，正是长身体的时候，半天课半天劳动的学习生活使他备尝</a:t>
            </a:r>
            <a:r>
              <a:rPr lang="zh-CN" altLang="en-US" sz="2000" b="1" dirty="0" smtClean="0">
                <a:latin typeface="黑体" pitchFamily="2" charset="-122"/>
                <a:ea typeface="黑体" pitchFamily="2" charset="-122"/>
              </a:rPr>
              <a:t>饥肠辘辘</a:t>
            </a:r>
            <a:r>
              <a:rPr lang="zh-CN" altLang="en-US" sz="2000" b="1" dirty="0">
                <a:latin typeface="黑体" pitchFamily="2" charset="-122"/>
                <a:ea typeface="黑体" pitchFamily="2" charset="-122"/>
              </a:rPr>
              <a:t>的折磨。但让他“最痛苦的是由于贫穷而给自尊心带来的伤害。他渴望穿</a:t>
            </a:r>
            <a:r>
              <a:rPr lang="zh-CN" altLang="en-US" sz="2000" b="1" dirty="0" smtClean="0">
                <a:latin typeface="黑体" pitchFamily="2" charset="-122"/>
                <a:ea typeface="黑体" pitchFamily="2" charset="-122"/>
              </a:rPr>
              <a:t>一身</a:t>
            </a:r>
            <a:r>
              <a:rPr lang="zh-CN" altLang="en-US" sz="2000" b="1" dirty="0">
                <a:latin typeface="黑体" pitchFamily="2" charset="-122"/>
                <a:ea typeface="黑体" pitchFamily="2" charset="-122"/>
              </a:rPr>
              <a:t>体面的衣服站在女同学的面前；他愿自己每天排在买饭的队伍里，也能和</a:t>
            </a:r>
            <a:r>
              <a:rPr lang="zh-CN" altLang="en-US" sz="2000" b="1" dirty="0" smtClean="0">
                <a:latin typeface="黑体" pitchFamily="2" charset="-122"/>
                <a:ea typeface="黑体" pitchFamily="2" charset="-122"/>
              </a:rPr>
              <a:t>别人一样</a:t>
            </a:r>
            <a:r>
              <a:rPr lang="zh-CN" altLang="en-US" sz="2000" b="1" dirty="0">
                <a:latin typeface="黑体" pitchFamily="2" charset="-122"/>
                <a:ea typeface="黑体" pitchFamily="2" charset="-122"/>
              </a:rPr>
              <a:t>领一份乙菜，并且每顿饭能搭配一个白馍或者黄馍”。他非常自卑，虽然</a:t>
            </a:r>
            <a:r>
              <a:rPr lang="zh-CN" altLang="en-US" sz="2000" b="1" dirty="0" smtClean="0">
                <a:latin typeface="黑体" pitchFamily="2" charset="-122"/>
                <a:ea typeface="黑体" pitchFamily="2" charset="-122"/>
              </a:rPr>
              <a:t>他的</a:t>
            </a:r>
            <a:r>
              <a:rPr lang="zh-CN" altLang="en-US" sz="2000" b="1" dirty="0">
                <a:latin typeface="黑体" pitchFamily="2" charset="-122"/>
                <a:ea typeface="黑体" pitchFamily="2" charset="-122"/>
              </a:rPr>
              <a:t>个子在班上是最高的，但他总觉得自己低人一头。但是“贫困又使他过分地</a:t>
            </a:r>
            <a:r>
              <a:rPr lang="zh-CN" altLang="en-US" sz="2000" b="1" dirty="0" smtClean="0">
                <a:latin typeface="黑体" pitchFamily="2" charset="-122"/>
                <a:ea typeface="黑体" pitchFamily="2" charset="-122"/>
              </a:rPr>
              <a:t>自尊</a:t>
            </a:r>
            <a:r>
              <a:rPr lang="zh-CN" altLang="en-US" sz="2000" b="1" dirty="0">
                <a:latin typeface="黑体" pitchFamily="2" charset="-122"/>
                <a:ea typeface="黑体" pitchFamily="2" charset="-122"/>
              </a:rPr>
              <a:t>。他常常感到别人在嘲笑他的寒酸，因此对一切家境好的同学内心中有一种</a:t>
            </a:r>
            <a:r>
              <a:rPr lang="zh-CN" altLang="en-US" sz="2000" b="1" dirty="0" smtClean="0">
                <a:latin typeface="黑体" pitchFamily="2" charset="-122"/>
                <a:ea typeface="黑体" pitchFamily="2" charset="-122"/>
              </a:rPr>
              <a:t>变态</a:t>
            </a:r>
            <a:r>
              <a:rPr lang="zh-CN" altLang="en-US" sz="2000" b="1" dirty="0">
                <a:latin typeface="黑体" pitchFamily="2" charset="-122"/>
                <a:ea typeface="黑体" pitchFamily="2" charset="-122"/>
              </a:rPr>
              <a:t>的对立情绪”。幸好，他有自己的发泄方式，才使得他没有转入偏执之中。</a:t>
            </a:r>
            <a:r>
              <a:rPr lang="zh-CN" altLang="en-US" sz="2000" b="1" dirty="0" smtClean="0">
                <a:latin typeface="黑体" pitchFamily="2" charset="-122"/>
                <a:ea typeface="黑体" pitchFamily="2" charset="-122"/>
              </a:rPr>
              <a:t>他喜欢</a:t>
            </a:r>
            <a:r>
              <a:rPr lang="zh-CN" altLang="en-US" sz="2000" b="1" dirty="0">
                <a:latin typeface="黑体" pitchFamily="2" charset="-122"/>
                <a:ea typeface="黑体" pitchFamily="2" charset="-122"/>
              </a:rPr>
              <a:t>在城里漫无目的地转悠，以此获得无数前所未有的新奇印象。同时，他还</a:t>
            </a:r>
            <a:r>
              <a:rPr lang="zh-CN" altLang="en-US" sz="2000" b="1" dirty="0" smtClean="0">
                <a:latin typeface="黑体" pitchFamily="2" charset="-122"/>
                <a:ea typeface="黑体" pitchFamily="2" charset="-122"/>
              </a:rPr>
              <a:t>养成</a:t>
            </a:r>
            <a:r>
              <a:rPr lang="zh-CN" altLang="en-US" sz="2000" b="1" dirty="0">
                <a:latin typeface="黑体" pitchFamily="2" charset="-122"/>
                <a:ea typeface="黑体" pitchFamily="2" charset="-122"/>
              </a:rPr>
              <a:t>了阅读课外书的习惯。课文节选部分就是从这里开始的。</a:t>
            </a:r>
          </a:p>
        </p:txBody>
      </p:sp>
      <p:sp>
        <p:nvSpPr>
          <p:cNvPr id="3" name="矩形 2"/>
          <p:cNvSpPr/>
          <p:nvPr/>
        </p:nvSpPr>
        <p:spPr>
          <a:xfrm>
            <a:off x="1835696" y="188640"/>
            <a:ext cx="5688632" cy="707886"/>
          </a:xfrm>
          <a:prstGeom prst="rect">
            <a:avLst/>
          </a:prstGeom>
        </p:spPr>
        <p:txBody>
          <a:bodyPr wrap="square">
            <a:spAutoFit/>
          </a:bodyPr>
          <a:lstStyle/>
          <a:p>
            <a:r>
              <a:rPr lang="en-US" altLang="zh-CN" sz="4000" b="1" i="1" dirty="0">
                <a:solidFill>
                  <a:srgbClr val="7030A0"/>
                </a:solidFill>
                <a:latin typeface="隶书" pitchFamily="49" charset="-122"/>
                <a:ea typeface="隶书" pitchFamily="49" charset="-122"/>
                <a:cs typeface="+mj-cs"/>
              </a:rPr>
              <a:t>《</a:t>
            </a:r>
            <a:r>
              <a:rPr lang="zh-CN" altLang="en-US" sz="4000" b="1" i="1" dirty="0">
                <a:solidFill>
                  <a:srgbClr val="7030A0"/>
                </a:solidFill>
                <a:latin typeface="隶书" pitchFamily="49" charset="-122"/>
                <a:ea typeface="隶书" pitchFamily="49" charset="-122"/>
                <a:cs typeface="+mj-cs"/>
              </a:rPr>
              <a:t>平凡的世界</a:t>
            </a:r>
            <a:r>
              <a:rPr lang="en-US" altLang="zh-CN" sz="4000" b="1" i="1" dirty="0">
                <a:solidFill>
                  <a:srgbClr val="7030A0"/>
                </a:solidFill>
                <a:latin typeface="隶书" pitchFamily="49" charset="-122"/>
                <a:ea typeface="隶书" pitchFamily="49" charset="-122"/>
                <a:cs typeface="+mj-cs"/>
              </a:rPr>
              <a:t>》</a:t>
            </a:r>
            <a:r>
              <a:rPr lang="zh-CN" altLang="en-US" sz="4000" b="1" i="1" dirty="0">
                <a:solidFill>
                  <a:srgbClr val="7030A0"/>
                </a:solidFill>
                <a:latin typeface="隶书" pitchFamily="49" charset="-122"/>
                <a:ea typeface="隶书" pitchFamily="49" charset="-122"/>
                <a:cs typeface="+mj-cs"/>
              </a:rPr>
              <a:t>简介</a:t>
            </a:r>
            <a:endParaRPr lang="zh-CN" altLang="en-US" dirty="0"/>
          </a:p>
        </p:txBody>
      </p:sp>
    </p:spTree>
    <p:extLst>
      <p:ext uri="{BB962C8B-B14F-4D97-AF65-F5344CB8AC3E}">
        <p14:creationId xmlns:p14="http://schemas.microsoft.com/office/powerpoint/2010/main" xmlns="" val="4109377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4294967295"/>
          </p:nvPr>
        </p:nvSpPr>
        <p:spPr>
          <a:xfrm>
            <a:off x="539552" y="1268760"/>
            <a:ext cx="8153598" cy="1296144"/>
          </a:xfrm>
        </p:spPr>
        <p:txBody>
          <a:bodyPr/>
          <a:lstStyle/>
          <a:p>
            <a:pPr>
              <a:buFontTx/>
              <a:buNone/>
            </a:pPr>
            <a:r>
              <a:rPr lang="zh-CN" altLang="en-US" sz="2400" b="1" dirty="0" smtClean="0">
                <a:latin typeface="黑体" pitchFamily="49" charset="-122"/>
                <a:ea typeface="黑体" pitchFamily="49" charset="-122"/>
              </a:rPr>
              <a:t>    他是一个优秀的作家，但他是夸父，倒在干渴的路上。他的文学就像火一样燃出炙人的灿烂的光焰。 </a:t>
            </a:r>
          </a:p>
          <a:p>
            <a:pPr>
              <a:buFontTx/>
              <a:buNone/>
            </a:pPr>
            <a:r>
              <a:rPr lang="zh-CN" altLang="en-US" sz="2400" dirty="0" smtClean="0">
                <a:solidFill>
                  <a:srgbClr val="000000"/>
                </a:solidFill>
                <a:latin typeface="黑体" pitchFamily="49" charset="-122"/>
                <a:ea typeface="黑体" pitchFamily="49" charset="-122"/>
              </a:rPr>
              <a:t>                                         </a:t>
            </a:r>
            <a:r>
              <a:rPr lang="en-US" altLang="zh-CN" sz="2400" b="1" dirty="0" smtClean="0">
                <a:solidFill>
                  <a:srgbClr val="190DB3"/>
                </a:solidFill>
                <a:latin typeface="黑体" pitchFamily="49" charset="-122"/>
                <a:ea typeface="黑体" pitchFamily="49" charset="-122"/>
              </a:rPr>
              <a:t>——</a:t>
            </a:r>
            <a:r>
              <a:rPr lang="zh-CN" altLang="en-US" sz="2400" b="1" dirty="0" smtClean="0">
                <a:solidFill>
                  <a:srgbClr val="190DB3"/>
                </a:solidFill>
                <a:latin typeface="黑体" pitchFamily="49" charset="-122"/>
                <a:ea typeface="黑体" pitchFamily="49" charset="-122"/>
              </a:rPr>
              <a:t>贾平凹</a:t>
            </a:r>
          </a:p>
        </p:txBody>
      </p:sp>
      <p:sp>
        <p:nvSpPr>
          <p:cNvPr id="3" name="TextBox 2"/>
          <p:cNvSpPr txBox="1"/>
          <p:nvPr/>
        </p:nvSpPr>
        <p:spPr>
          <a:xfrm>
            <a:off x="1691680" y="260648"/>
            <a:ext cx="2880320" cy="646331"/>
          </a:xfrm>
          <a:prstGeom prst="rect">
            <a:avLst/>
          </a:prstGeom>
          <a:noFill/>
        </p:spPr>
        <p:txBody>
          <a:bodyPr wrap="square" rtlCol="0">
            <a:spAutoFit/>
          </a:bodyPr>
          <a:lstStyle/>
          <a:p>
            <a:r>
              <a:rPr lang="zh-CN" altLang="en-US" sz="3600" b="1" i="1" dirty="0" smtClean="0">
                <a:solidFill>
                  <a:srgbClr val="7030A0"/>
                </a:solidFill>
                <a:latin typeface="黑体" pitchFamily="49" charset="-122"/>
                <a:ea typeface="黑体" pitchFamily="49" charset="-122"/>
              </a:rPr>
              <a:t>小说评价</a:t>
            </a:r>
            <a:endParaRPr lang="zh-CN" altLang="en-US" sz="3600" b="1" i="1" dirty="0">
              <a:solidFill>
                <a:srgbClr val="7030A0"/>
              </a:solidFill>
              <a:latin typeface="黑体" pitchFamily="49" charset="-122"/>
              <a:ea typeface="黑体" pitchFamily="49" charset="-122"/>
            </a:endParaRPr>
          </a:p>
        </p:txBody>
      </p:sp>
      <p:sp>
        <p:nvSpPr>
          <p:cNvPr id="4" name="矩形 3"/>
          <p:cNvSpPr/>
          <p:nvPr/>
        </p:nvSpPr>
        <p:spPr>
          <a:xfrm>
            <a:off x="611560" y="2492896"/>
            <a:ext cx="7560840" cy="2031325"/>
          </a:xfrm>
          <a:prstGeom prst="rect">
            <a:avLst/>
          </a:prstGeom>
        </p:spPr>
        <p:txBody>
          <a:bodyPr wrap="square">
            <a:spAutoFit/>
          </a:bodyPr>
          <a:lstStyle/>
          <a:p>
            <a:r>
              <a:rPr lang="zh-CN" altLang="en-US" sz="2800" dirty="0" smtClean="0">
                <a:solidFill>
                  <a:srgbClr val="000000"/>
                </a:solidFill>
                <a:latin typeface="新宋体" pitchFamily="49" charset="-122"/>
                <a:ea typeface="新宋体" pitchFamily="49" charset="-122"/>
              </a:rPr>
              <a:t> </a:t>
            </a:r>
            <a:r>
              <a:rPr lang="zh-CN" altLang="en-US" sz="2000" b="1" dirty="0" smtClean="0">
                <a:latin typeface="黑体" pitchFamily="2" charset="-122"/>
                <a:ea typeface="黑体" pitchFamily="2" charset="-122"/>
              </a:rPr>
              <a:t>这是唯一一本能真正感动我的书，十年来我都不敢看第二遍，它十分令人感动，“平凡但不平庸”。在农村中的那些人那些事会让人找到方向找到支持</a:t>
            </a:r>
            <a:r>
              <a:rPr lang="en-US"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人生，就是当有一天，你要离去的时候，回首往事，你不会因碌碌无为而后悔</a:t>
            </a:r>
            <a:r>
              <a:rPr lang="en-US" altLang="zh-CN" sz="2000" b="1" dirty="0" smtClean="0">
                <a:latin typeface="黑体" pitchFamily="2" charset="-122"/>
                <a:ea typeface="黑体" pitchFamily="2" charset="-122"/>
              </a:rPr>
              <a:t>……</a:t>
            </a:r>
            <a:br>
              <a:rPr lang="en-US" altLang="zh-CN" sz="2000" b="1" dirty="0" smtClean="0">
                <a:latin typeface="黑体" pitchFamily="2" charset="-122"/>
                <a:ea typeface="黑体" pitchFamily="2" charset="-122"/>
              </a:rPr>
            </a:br>
            <a:r>
              <a:rPr lang="zh-CN" altLang="en-US" sz="2000" b="1" dirty="0" smtClean="0">
                <a:latin typeface="黑体" pitchFamily="2" charset="-122"/>
                <a:ea typeface="黑体" pitchFamily="2" charset="-122"/>
              </a:rPr>
              <a:t>　　　　　　             </a:t>
            </a:r>
            <a:r>
              <a:rPr lang="en-US" altLang="zh-CN" sz="2000" b="1" dirty="0" smtClean="0">
                <a:solidFill>
                  <a:srgbClr val="190DB3"/>
                </a:solidFill>
                <a:latin typeface="黑体" pitchFamily="2" charset="-122"/>
                <a:ea typeface="黑体" pitchFamily="2" charset="-122"/>
              </a:rPr>
              <a:t>——</a:t>
            </a:r>
            <a:r>
              <a:rPr lang="zh-CN" altLang="en-US" sz="2000" b="1" dirty="0" smtClean="0">
                <a:solidFill>
                  <a:srgbClr val="190DB3"/>
                </a:solidFill>
                <a:latin typeface="黑体" pitchFamily="2" charset="-122"/>
                <a:ea typeface="黑体" pitchFamily="2" charset="-122"/>
              </a:rPr>
              <a:t>评论家 杨云</a:t>
            </a:r>
            <a:r>
              <a:rPr lang="zh-CN" altLang="en-US" b="1" dirty="0" smtClean="0">
                <a:solidFill>
                  <a:srgbClr val="190DB3"/>
                </a:solidFill>
                <a:latin typeface="黑体" pitchFamily="2" charset="-122"/>
                <a:ea typeface="黑体" pitchFamily="2" charset="-122"/>
              </a:rPr>
              <a:t/>
            </a:r>
            <a:br>
              <a:rPr lang="zh-CN" altLang="en-US" b="1" dirty="0" smtClean="0">
                <a:solidFill>
                  <a:srgbClr val="190DB3"/>
                </a:solidFill>
                <a:latin typeface="黑体" pitchFamily="2" charset="-122"/>
                <a:ea typeface="黑体" pitchFamily="2" charset="-122"/>
              </a:rPr>
            </a:br>
            <a:endParaRPr lang="zh-CN" altLang="en-US" dirty="0"/>
          </a:p>
        </p:txBody>
      </p:sp>
      <p:sp>
        <p:nvSpPr>
          <p:cNvPr id="5" name="矩形 4"/>
          <p:cNvSpPr/>
          <p:nvPr/>
        </p:nvSpPr>
        <p:spPr>
          <a:xfrm>
            <a:off x="683568" y="4365104"/>
            <a:ext cx="7704856" cy="1569660"/>
          </a:xfrm>
          <a:prstGeom prst="rect">
            <a:avLst/>
          </a:prstGeom>
        </p:spPr>
        <p:txBody>
          <a:bodyPr wrap="square">
            <a:spAutoFit/>
          </a:bodyPr>
          <a:lstStyle/>
          <a:p>
            <a:pPr>
              <a:lnSpc>
                <a:spcPct val="150000"/>
              </a:lnSpc>
              <a:buFontTx/>
              <a:buNone/>
            </a:pPr>
            <a:r>
              <a:rPr lang="zh-CN" altLang="en-US" sz="2000" b="1" dirty="0" smtClean="0">
                <a:solidFill>
                  <a:srgbClr val="000000"/>
                </a:solidFill>
                <a:latin typeface="黑体" pitchFamily="2" charset="-122"/>
                <a:ea typeface="黑体" pitchFamily="2" charset="-122"/>
              </a:rPr>
              <a:t>相信生活，相信理想，相信一切美好事物，做个真实而坦荡的人。这部作品道出了人心深处的呼唤。尤在当下，</a:t>
            </a:r>
            <a:r>
              <a:rPr lang="zh-CN" altLang="en-US" sz="2000" b="1" dirty="0" smtClean="0">
                <a:solidFill>
                  <a:srgbClr val="FF0000"/>
                </a:solidFill>
                <a:latin typeface="黑体" pitchFamily="2" charset="-122"/>
                <a:ea typeface="黑体" pitchFamily="2" charset="-122"/>
              </a:rPr>
              <a:t>面对浮躁风气，这些平凡的价值力量，难道不是极好的清醒剂？</a:t>
            </a:r>
            <a:r>
              <a:rPr lang="zh-CN" altLang="en-US" sz="2000" b="1" dirty="0" smtClean="0">
                <a:solidFill>
                  <a:srgbClr val="000000"/>
                </a:solidFill>
                <a:latin typeface="黑体" pitchFamily="2" charset="-122"/>
                <a:ea typeface="黑体" pitchFamily="2" charset="-122"/>
              </a:rPr>
              <a:t>    </a:t>
            </a:r>
            <a:r>
              <a:rPr lang="en-US" altLang="zh-CN" sz="2400" b="1" dirty="0" smtClean="0">
                <a:solidFill>
                  <a:srgbClr val="190DB3"/>
                </a:solidFill>
                <a:latin typeface="黑体" pitchFamily="2" charset="-122"/>
                <a:ea typeface="黑体" pitchFamily="2" charset="-122"/>
              </a:rPr>
              <a:t>——《</a:t>
            </a:r>
            <a:r>
              <a:rPr lang="zh-CN" altLang="en-US" sz="2400" b="1" dirty="0" smtClean="0">
                <a:solidFill>
                  <a:srgbClr val="190DB3"/>
                </a:solidFill>
                <a:latin typeface="黑体" pitchFamily="2" charset="-122"/>
                <a:ea typeface="黑体" pitchFamily="2" charset="-122"/>
              </a:rPr>
              <a:t>人民日报</a:t>
            </a:r>
            <a:r>
              <a:rPr lang="en-US" altLang="zh-CN" sz="2400" b="1" dirty="0" smtClean="0">
                <a:solidFill>
                  <a:srgbClr val="190DB3"/>
                </a:solidFill>
                <a:latin typeface="黑体" pitchFamily="2" charset="-122"/>
                <a:ea typeface="黑体" pitchFamily="2" charset="-122"/>
              </a:rPr>
              <a:t>》</a:t>
            </a:r>
          </a:p>
        </p:txBody>
      </p:sp>
    </p:spTree>
    <p:extLst>
      <p:ext uri="{BB962C8B-B14F-4D97-AF65-F5344CB8AC3E}">
        <p14:creationId xmlns:p14="http://schemas.microsoft.com/office/powerpoint/2010/main" xmlns="" val="294335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266">
                                            <p:txEl>
                                              <p:pRg st="0" end="0"/>
                                            </p:txEl>
                                          </p:spTgt>
                                        </p:tgtEl>
                                        <p:attrNameLst>
                                          <p:attrName>style.visibility</p:attrName>
                                        </p:attrNameLst>
                                      </p:cBhvr>
                                      <p:to>
                                        <p:strVal val="visible"/>
                                      </p:to>
                                    </p:set>
                                    <p:anim calcmode="lin" valueType="num">
                                      <p:cBhvr additive="base">
                                        <p:cTn id="13" dur="500" fill="hold"/>
                                        <p:tgtEl>
                                          <p:spTgt spid="1126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26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266">
                                            <p:txEl>
                                              <p:pRg st="1" end="1"/>
                                            </p:txEl>
                                          </p:spTgt>
                                        </p:tgtEl>
                                        <p:attrNameLst>
                                          <p:attrName>style.visibility</p:attrName>
                                        </p:attrNameLst>
                                      </p:cBhvr>
                                      <p:to>
                                        <p:strVal val="visible"/>
                                      </p:to>
                                    </p:set>
                                    <p:anim calcmode="lin" valueType="num">
                                      <p:cBhvr additive="base">
                                        <p:cTn id="19" dur="500" fill="hold"/>
                                        <p:tgtEl>
                                          <p:spTgt spid="1126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26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P spid="3" grpId="0"/>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body" idx="4294967295"/>
          </p:nvPr>
        </p:nvSpPr>
        <p:spPr>
          <a:xfrm>
            <a:off x="251520" y="1052736"/>
            <a:ext cx="8352928" cy="3744416"/>
          </a:xfrm>
        </p:spPr>
        <p:txBody>
          <a:bodyPr/>
          <a:lstStyle/>
          <a:p>
            <a:pPr>
              <a:lnSpc>
                <a:spcPct val="150000"/>
              </a:lnSpc>
              <a:buFontTx/>
              <a:buNone/>
            </a:pPr>
            <a:r>
              <a:rPr lang="zh-CN" altLang="en-US" sz="4000" dirty="0" smtClean="0">
                <a:solidFill>
                  <a:srgbClr val="000000"/>
                </a:solidFill>
              </a:rPr>
              <a:t>  </a:t>
            </a:r>
            <a:r>
              <a:rPr lang="zh-CN" altLang="en-US" sz="2000" b="1" dirty="0" smtClean="0">
                <a:solidFill>
                  <a:srgbClr val="000000"/>
                </a:solidFill>
                <a:latin typeface="黑体" pitchFamily="49" charset="-122"/>
                <a:ea typeface="黑体" pitchFamily="49" charset="-122"/>
              </a:rPr>
              <a:t>看这本书时的情形还是让我历历在目，我是多么废寝忘食，我还记得我是多么感动鼓舞，虽平凡却是很震撼的感动，</a:t>
            </a:r>
            <a:r>
              <a:rPr lang="zh-CN" altLang="en-US" sz="2000" b="1" dirty="0" smtClean="0">
                <a:solidFill>
                  <a:srgbClr val="FF0000"/>
                </a:solidFill>
                <a:latin typeface="黑体" pitchFamily="49" charset="-122"/>
                <a:ea typeface="黑体" pitchFamily="49" charset="-122"/>
              </a:rPr>
              <a:t>当人有了信念，当人懂得坚持，当人学会自强，人生就硕果累累。</a:t>
            </a:r>
            <a:r>
              <a:rPr lang="zh-CN" altLang="en-US" sz="2000" b="1" dirty="0" smtClean="0">
                <a:solidFill>
                  <a:srgbClr val="000000"/>
                </a:solidFill>
                <a:latin typeface="黑体" pitchFamily="49" charset="-122"/>
                <a:ea typeface="黑体" pitchFamily="49" charset="-122"/>
              </a:rPr>
              <a:t>这本书有太多东西让人感动，太多东西激励着人奋进，这也是中国人身上善良、真正、执着精神的集中体现 。</a:t>
            </a:r>
            <a:r>
              <a:rPr lang="zh-CN" altLang="en-US" sz="2400" b="1" dirty="0" smtClean="0">
                <a:solidFill>
                  <a:srgbClr val="000000"/>
                </a:solidFill>
                <a:latin typeface="黑体" pitchFamily="49" charset="-122"/>
                <a:ea typeface="黑体" pitchFamily="49" charset="-122"/>
              </a:rPr>
              <a:t>                      </a:t>
            </a:r>
            <a:r>
              <a:rPr lang="en-US" altLang="zh-CN" sz="2000" b="1" dirty="0" smtClean="0">
                <a:solidFill>
                  <a:srgbClr val="190DB3"/>
                </a:solidFill>
                <a:latin typeface="黑体" pitchFamily="49" charset="-122"/>
                <a:ea typeface="黑体" pitchFamily="49" charset="-122"/>
              </a:rPr>
              <a:t>——</a:t>
            </a:r>
            <a:r>
              <a:rPr lang="zh-CN" altLang="en-US" sz="2000" b="1" dirty="0" smtClean="0">
                <a:solidFill>
                  <a:srgbClr val="190DB3"/>
                </a:solidFill>
                <a:latin typeface="黑体" pitchFamily="49" charset="-122"/>
                <a:ea typeface="黑体" pitchFamily="49" charset="-122"/>
              </a:rPr>
              <a:t>读者反馈</a:t>
            </a:r>
            <a:br>
              <a:rPr lang="zh-CN" altLang="en-US" sz="2000" b="1" dirty="0" smtClean="0">
                <a:solidFill>
                  <a:srgbClr val="190DB3"/>
                </a:solidFill>
                <a:latin typeface="黑体" pitchFamily="49" charset="-122"/>
                <a:ea typeface="黑体" pitchFamily="49" charset="-122"/>
              </a:rPr>
            </a:br>
            <a:endParaRPr lang="zh-CN" altLang="en-US" sz="2800" b="1" dirty="0" smtClean="0">
              <a:solidFill>
                <a:srgbClr val="190DB3"/>
              </a:solidFill>
              <a:latin typeface="黑体" pitchFamily="49" charset="-122"/>
              <a:ea typeface="黑体" pitchFamily="49" charset="-122"/>
            </a:endParaRPr>
          </a:p>
        </p:txBody>
      </p:sp>
      <p:sp>
        <p:nvSpPr>
          <p:cNvPr id="3" name="矩形 2"/>
          <p:cNvSpPr/>
          <p:nvPr/>
        </p:nvSpPr>
        <p:spPr>
          <a:xfrm>
            <a:off x="2843808" y="332656"/>
            <a:ext cx="2037737" cy="646331"/>
          </a:xfrm>
          <a:prstGeom prst="rect">
            <a:avLst/>
          </a:prstGeom>
        </p:spPr>
        <p:txBody>
          <a:bodyPr wrap="none">
            <a:spAutoFit/>
          </a:bodyPr>
          <a:lstStyle/>
          <a:p>
            <a:r>
              <a:rPr lang="zh-CN" altLang="en-US" sz="3600" b="1" i="1" dirty="0" smtClean="0">
                <a:solidFill>
                  <a:srgbClr val="7030A0"/>
                </a:solidFill>
                <a:latin typeface="黑体" pitchFamily="49" charset="-122"/>
                <a:ea typeface="黑体" pitchFamily="49" charset="-122"/>
              </a:rPr>
              <a:t>小说评价</a:t>
            </a:r>
            <a:endParaRPr lang="zh-CN" altLang="en-US" sz="3600" b="1" i="1" dirty="0">
              <a:solidFill>
                <a:srgbClr val="7030A0"/>
              </a:solidFill>
              <a:latin typeface="黑体" pitchFamily="49" charset="-122"/>
              <a:ea typeface="黑体" pitchFamily="49" charset="-122"/>
            </a:endParaRPr>
          </a:p>
        </p:txBody>
      </p:sp>
      <p:sp>
        <p:nvSpPr>
          <p:cNvPr id="5" name="矩形 4"/>
          <p:cNvSpPr/>
          <p:nvPr/>
        </p:nvSpPr>
        <p:spPr>
          <a:xfrm>
            <a:off x="539552" y="4005064"/>
            <a:ext cx="7704856" cy="2015936"/>
          </a:xfrm>
          <a:prstGeom prst="rect">
            <a:avLst/>
          </a:prstGeom>
        </p:spPr>
        <p:txBody>
          <a:bodyPr wrap="square">
            <a:spAutoFit/>
          </a:bodyPr>
          <a:lstStyle/>
          <a:p>
            <a:pPr>
              <a:lnSpc>
                <a:spcPts val="3000"/>
              </a:lnSpc>
            </a:pPr>
            <a:r>
              <a:rPr lang="zh-CN" altLang="en-US" sz="2000" b="1" dirty="0" smtClean="0">
                <a:latin typeface="黑体" pitchFamily="49" charset="-122"/>
                <a:ea typeface="黑体" pitchFamily="49" charset="-122"/>
              </a:rPr>
              <a:t>作品对农村生活的真实描写和主人公艰难奋进的个人经历在读者中引起极大的情感共鸣；还有，路遥在创作中始终要求自己“不失普通劳动者的感觉”，自己是在为农民“立言”，而不是“代言”。他以</a:t>
            </a:r>
            <a:r>
              <a:rPr lang="zh-CN" altLang="en-US" sz="2000" b="1" dirty="0" smtClean="0">
                <a:solidFill>
                  <a:srgbClr val="FF0000"/>
                </a:solidFill>
                <a:latin typeface="黑体" pitchFamily="49" charset="-122"/>
                <a:ea typeface="黑体" pitchFamily="49" charset="-122"/>
              </a:rPr>
              <a:t>“血统农民”</a:t>
            </a:r>
            <a:r>
              <a:rPr lang="zh-CN" altLang="en-US" sz="2000" b="1" dirty="0" smtClean="0">
                <a:latin typeface="黑体" pitchFamily="49" charset="-122"/>
                <a:ea typeface="黑体" pitchFamily="49" charset="-122"/>
              </a:rPr>
              <a:t>的身份塑造出从中国农村底层走出来的</a:t>
            </a:r>
            <a:r>
              <a:rPr lang="zh-CN" altLang="en-US" sz="2000" b="1" dirty="0" smtClean="0">
                <a:solidFill>
                  <a:srgbClr val="FF0000"/>
                </a:solidFill>
                <a:latin typeface="黑体" pitchFamily="49" charset="-122"/>
                <a:ea typeface="黑体" pitchFamily="49" charset="-122"/>
              </a:rPr>
              <a:t>个人奋斗的“当代英雄”</a:t>
            </a:r>
            <a:r>
              <a:rPr lang="zh-CN" altLang="en-US" sz="2000" b="1" dirty="0" smtClean="0">
                <a:latin typeface="黑体" pitchFamily="49" charset="-122"/>
                <a:ea typeface="黑体" pitchFamily="49" charset="-122"/>
              </a:rPr>
              <a:t>，这也是路遥对当代文学的独特贡献。</a:t>
            </a:r>
            <a:endParaRPr lang="zh-CN" altLang="en-US" sz="2000" dirty="0">
              <a:latin typeface="黑体" pitchFamily="49" charset="-122"/>
              <a:ea typeface="黑体" pitchFamily="49" charset="-122"/>
            </a:endParaRPr>
          </a:p>
        </p:txBody>
      </p:sp>
    </p:spTree>
    <p:extLst>
      <p:ext uri="{BB962C8B-B14F-4D97-AF65-F5344CB8AC3E}">
        <p14:creationId xmlns:p14="http://schemas.microsoft.com/office/powerpoint/2010/main" xmlns="" val="447290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 calcmode="lin" valueType="num">
                                      <p:cBhvr additive="base">
                                        <p:cTn id="7" dur="500" fill="hold"/>
                                        <p:tgtEl>
                                          <p:spTgt spid="133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p"/>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979712" y="32524"/>
            <a:ext cx="3609975" cy="1143000"/>
          </a:xfrm>
        </p:spPr>
        <p:txBody>
          <a:bodyPr/>
          <a:lstStyle/>
          <a:p>
            <a:r>
              <a:rPr lang="zh-CN" altLang="en-US" b="1" i="1" dirty="0" smtClean="0">
                <a:solidFill>
                  <a:srgbClr val="7030A0"/>
                </a:solidFill>
                <a:latin typeface="隶书" pitchFamily="49" charset="-122"/>
                <a:ea typeface="隶书" pitchFamily="49" charset="-122"/>
              </a:rPr>
              <a:t>基础识记</a:t>
            </a:r>
          </a:p>
        </p:txBody>
      </p:sp>
      <p:sp>
        <p:nvSpPr>
          <p:cNvPr id="16387" name="Rectangle 3"/>
          <p:cNvSpPr>
            <a:spLocks noGrp="1" noChangeArrowheads="1"/>
          </p:cNvSpPr>
          <p:nvPr>
            <p:ph type="body" idx="4294967295"/>
          </p:nvPr>
        </p:nvSpPr>
        <p:spPr>
          <a:xfrm>
            <a:off x="971550" y="1484313"/>
            <a:ext cx="7345363" cy="4525962"/>
          </a:xfrm>
        </p:spPr>
        <p:txBody>
          <a:bodyPr/>
          <a:lstStyle/>
          <a:p>
            <a:pPr>
              <a:lnSpc>
                <a:spcPct val="200000"/>
              </a:lnSpc>
              <a:buFontTx/>
              <a:buNone/>
            </a:pPr>
            <a:r>
              <a:rPr lang="zh-CN" altLang="en-US" b="1" dirty="0" smtClean="0">
                <a:latin typeface="黑体" pitchFamily="2" charset="-122"/>
                <a:ea typeface="黑体" pitchFamily="2" charset="-122"/>
              </a:rPr>
              <a:t>弥（       ）漫      被褥（        ）          </a:t>
            </a:r>
          </a:p>
          <a:p>
            <a:pPr>
              <a:lnSpc>
                <a:spcPct val="200000"/>
              </a:lnSpc>
              <a:buFontTx/>
              <a:buNone/>
            </a:pPr>
            <a:r>
              <a:rPr lang="zh-CN" altLang="en-US" b="1" dirty="0" smtClean="0">
                <a:latin typeface="黑体" pitchFamily="2" charset="-122"/>
                <a:ea typeface="黑体" pitchFamily="2" charset="-122"/>
              </a:rPr>
              <a:t>僻（      ）静     不轨（         ）         </a:t>
            </a:r>
          </a:p>
          <a:p>
            <a:pPr>
              <a:lnSpc>
                <a:spcPct val="200000"/>
              </a:lnSpc>
              <a:buFontTx/>
              <a:buNone/>
            </a:pPr>
            <a:r>
              <a:rPr lang="zh-CN" altLang="en-US" b="1" dirty="0" smtClean="0">
                <a:latin typeface="黑体" pitchFamily="2" charset="-122"/>
                <a:ea typeface="黑体" pitchFamily="2" charset="-122"/>
              </a:rPr>
              <a:t>谴（       ）责    瘦削（         ） </a:t>
            </a:r>
          </a:p>
        </p:txBody>
      </p:sp>
      <p:sp>
        <p:nvSpPr>
          <p:cNvPr id="52228" name="Rectangle 4"/>
          <p:cNvSpPr>
            <a:spLocks noChangeArrowheads="1"/>
          </p:cNvSpPr>
          <p:nvPr/>
        </p:nvSpPr>
        <p:spPr bwMode="auto">
          <a:xfrm>
            <a:off x="2268538" y="1916113"/>
            <a:ext cx="720725" cy="495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eaLnBrk="0" hangingPunct="0"/>
            <a:r>
              <a:rPr lang="en-US" altLang="zh-CN" sz="2400" b="1" dirty="0" err="1">
                <a:solidFill>
                  <a:srgbClr val="FF0066"/>
                </a:solidFill>
                <a:latin typeface="GB Pinyinok-C" pitchFamily="2" charset="-122"/>
                <a:ea typeface="GB Pinyinok-C" pitchFamily="2" charset="-122"/>
              </a:rPr>
              <a:t>m</a:t>
            </a:r>
            <a:r>
              <a:rPr lang="en-US" altLang="zh-CN" sz="2400" b="1" dirty="0" err="1">
                <a:solidFill>
                  <a:srgbClr val="FF0066"/>
                </a:solidFill>
                <a:ea typeface="GB Pinyinok-C" pitchFamily="2" charset="-122"/>
              </a:rPr>
              <a:t>í</a:t>
            </a:r>
            <a:r>
              <a:rPr lang="en-US" altLang="zh-CN" sz="2400" dirty="0">
                <a:solidFill>
                  <a:srgbClr val="FF0066"/>
                </a:solidFill>
                <a:latin typeface="GB Pinyinok-C" pitchFamily="2" charset="-122"/>
                <a:ea typeface="GB Pinyinok-C" pitchFamily="2" charset="-122"/>
              </a:rPr>
              <a:t> </a:t>
            </a:r>
            <a:endParaRPr lang="zh-CN" altLang="en-US" sz="2400" dirty="0">
              <a:solidFill>
                <a:srgbClr val="FF0066"/>
              </a:solidFill>
              <a:latin typeface="GB Pinyinok-C" pitchFamily="2" charset="-122"/>
              <a:ea typeface="GB Pinyinok-C" pitchFamily="2" charset="-122"/>
            </a:endParaRPr>
          </a:p>
        </p:txBody>
      </p:sp>
      <p:sp>
        <p:nvSpPr>
          <p:cNvPr id="52229" name="Rectangle 5"/>
          <p:cNvSpPr>
            <a:spLocks noChangeArrowheads="1"/>
          </p:cNvSpPr>
          <p:nvPr/>
        </p:nvSpPr>
        <p:spPr bwMode="auto">
          <a:xfrm>
            <a:off x="6909022" y="1772816"/>
            <a:ext cx="720725" cy="495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eaLnBrk="0" hangingPunct="0"/>
            <a:r>
              <a:rPr lang="en-US" altLang="zh-CN" sz="2400" dirty="0" err="1" smtClean="0">
                <a:solidFill>
                  <a:srgbClr val="FF0066"/>
                </a:solidFill>
                <a:latin typeface="GB Pinyinok-C" pitchFamily="2" charset="-122"/>
                <a:ea typeface="GB Pinyinok-C" pitchFamily="2" charset="-122"/>
              </a:rPr>
              <a:t>r</a:t>
            </a:r>
            <a:r>
              <a:rPr lang="en-US" altLang="zh-CN" sz="2400" dirty="0" err="1" smtClean="0">
                <a:solidFill>
                  <a:srgbClr val="FF0066"/>
                </a:solidFill>
                <a:ea typeface="GB Pinyinok-C" pitchFamily="2" charset="-122"/>
              </a:rPr>
              <a:t>ù</a:t>
            </a:r>
            <a:r>
              <a:rPr lang="en-US" altLang="zh-CN" sz="4400" dirty="0" smtClean="0">
                <a:solidFill>
                  <a:schemeClr val="tx2"/>
                </a:solidFill>
              </a:rPr>
              <a:t> </a:t>
            </a:r>
            <a:endParaRPr lang="zh-CN" altLang="en-US" sz="4400" dirty="0">
              <a:solidFill>
                <a:schemeClr val="tx2"/>
              </a:solidFill>
            </a:endParaRPr>
          </a:p>
        </p:txBody>
      </p:sp>
      <p:sp>
        <p:nvSpPr>
          <p:cNvPr id="52230" name="Rectangle 6"/>
          <p:cNvSpPr>
            <a:spLocks noChangeArrowheads="1"/>
          </p:cNvSpPr>
          <p:nvPr/>
        </p:nvSpPr>
        <p:spPr bwMode="auto">
          <a:xfrm>
            <a:off x="2411413" y="2967038"/>
            <a:ext cx="6731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eaLnBrk="0" hangingPunct="0"/>
            <a:r>
              <a:rPr lang="zh-CN" altLang="en-US" sz="2400">
                <a:latin typeface="GB Pinyinok-C" pitchFamily="2" charset="-122"/>
                <a:ea typeface="GB Pinyinok-C" pitchFamily="2" charset="-122"/>
              </a:rPr>
              <a:t> </a:t>
            </a:r>
            <a:r>
              <a:rPr lang="en-US" altLang="zh-CN" sz="2400">
                <a:solidFill>
                  <a:srgbClr val="FF0066"/>
                </a:solidFill>
                <a:latin typeface="GB Pinyinok-C" pitchFamily="2" charset="-122"/>
                <a:ea typeface="GB Pinyinok-C" pitchFamily="2" charset="-122"/>
              </a:rPr>
              <a:t>p</a:t>
            </a:r>
            <a:r>
              <a:rPr lang="en-US" altLang="zh-CN" sz="2400">
                <a:solidFill>
                  <a:srgbClr val="FF0066"/>
                </a:solidFill>
                <a:ea typeface="GB Pinyinok-C" pitchFamily="2" charset="-122"/>
              </a:rPr>
              <a:t>ì</a:t>
            </a:r>
            <a:r>
              <a:rPr lang="en-US" altLang="zh-CN"/>
              <a:t>  </a:t>
            </a:r>
          </a:p>
        </p:txBody>
      </p:sp>
      <p:sp>
        <p:nvSpPr>
          <p:cNvPr id="52231" name="Rectangle 7"/>
          <p:cNvSpPr>
            <a:spLocks noChangeArrowheads="1"/>
          </p:cNvSpPr>
          <p:nvPr/>
        </p:nvSpPr>
        <p:spPr bwMode="auto">
          <a:xfrm>
            <a:off x="6723488" y="2877806"/>
            <a:ext cx="8667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eaLnBrk="0" hangingPunct="0"/>
            <a:r>
              <a:rPr lang="zh-CN" altLang="en-US" sz="2400" dirty="0">
                <a:latin typeface="GB Pinyinok-C" pitchFamily="2" charset="-122"/>
                <a:ea typeface="GB Pinyinok-C" pitchFamily="2" charset="-122"/>
              </a:rPr>
              <a:t> </a:t>
            </a:r>
            <a:r>
              <a:rPr lang="en-US" altLang="zh-CN" sz="2400" dirty="0" err="1">
                <a:solidFill>
                  <a:srgbClr val="FF0066"/>
                </a:solidFill>
                <a:latin typeface="GB Pinyinok-C" pitchFamily="2" charset="-122"/>
                <a:ea typeface="GB Pinyinok-C" pitchFamily="2" charset="-122"/>
              </a:rPr>
              <a:t>guǐ</a:t>
            </a:r>
            <a:r>
              <a:rPr lang="en-US" altLang="zh-CN" sz="2400" dirty="0">
                <a:latin typeface="GB Pinyinok-C" pitchFamily="2" charset="-122"/>
                <a:ea typeface="GB Pinyinok-C" pitchFamily="2" charset="-122"/>
              </a:rPr>
              <a:t> </a:t>
            </a:r>
            <a:r>
              <a:rPr lang="en-US" altLang="zh-CN" dirty="0"/>
              <a:t> </a:t>
            </a:r>
          </a:p>
        </p:txBody>
      </p:sp>
      <p:sp>
        <p:nvSpPr>
          <p:cNvPr id="52232" name="Rectangle 8"/>
          <p:cNvSpPr>
            <a:spLocks noChangeArrowheads="1"/>
          </p:cNvSpPr>
          <p:nvPr/>
        </p:nvSpPr>
        <p:spPr bwMode="auto">
          <a:xfrm>
            <a:off x="2195513" y="4076700"/>
            <a:ext cx="9239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eaLnBrk="0" hangingPunct="0"/>
            <a:r>
              <a:rPr lang="zh-CN" altLang="en-US" sz="2400">
                <a:latin typeface="GB Pinyinok-C" pitchFamily="2" charset="-122"/>
                <a:ea typeface="GB Pinyinok-C" pitchFamily="2" charset="-122"/>
              </a:rPr>
              <a:t> </a:t>
            </a:r>
            <a:r>
              <a:rPr lang="en-US" altLang="zh-CN" sz="2400">
                <a:solidFill>
                  <a:srgbClr val="FF0066"/>
                </a:solidFill>
                <a:latin typeface="GB Pinyinok-C" pitchFamily="2" charset="-122"/>
                <a:ea typeface="GB Pinyinok-C" pitchFamily="2" charset="-122"/>
              </a:rPr>
              <a:t>qiǎn</a:t>
            </a:r>
            <a:r>
              <a:rPr lang="en-US" altLang="zh-CN"/>
              <a:t> </a:t>
            </a:r>
          </a:p>
        </p:txBody>
      </p:sp>
      <p:sp>
        <p:nvSpPr>
          <p:cNvPr id="52233" name="Rectangle 9"/>
          <p:cNvSpPr>
            <a:spLocks noChangeArrowheads="1"/>
          </p:cNvSpPr>
          <p:nvPr/>
        </p:nvSpPr>
        <p:spPr bwMode="auto">
          <a:xfrm>
            <a:off x="6300788" y="4076700"/>
            <a:ext cx="89376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eaLnBrk="0" hangingPunct="0"/>
            <a:r>
              <a:rPr lang="zh-CN" altLang="en-US" sz="2400" dirty="0">
                <a:latin typeface="GB Pinyinok-C" pitchFamily="2" charset="-122"/>
                <a:ea typeface="GB Pinyinok-C" pitchFamily="2" charset="-122"/>
              </a:rPr>
              <a:t> </a:t>
            </a:r>
            <a:r>
              <a:rPr lang="en-US" altLang="zh-CN" sz="2400" dirty="0" err="1">
                <a:solidFill>
                  <a:srgbClr val="FF0066"/>
                </a:solidFill>
                <a:latin typeface="GB Pinyinok-C" pitchFamily="2" charset="-122"/>
                <a:ea typeface="GB Pinyinok-C" pitchFamily="2" charset="-122"/>
              </a:rPr>
              <a:t>xuē</a:t>
            </a:r>
            <a:r>
              <a:rPr lang="en-US" altLang="zh-CN" dirty="0"/>
              <a:t>  </a:t>
            </a:r>
          </a:p>
        </p:txBody>
      </p:sp>
    </p:spTree>
    <p:extLst>
      <p:ext uri="{BB962C8B-B14F-4D97-AF65-F5344CB8AC3E}">
        <p14:creationId xmlns:p14="http://schemas.microsoft.com/office/powerpoint/2010/main" xmlns="" val="38253919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2228"/>
                                        </p:tgtEl>
                                        <p:attrNameLst>
                                          <p:attrName>style.visibility</p:attrName>
                                        </p:attrNameLst>
                                      </p:cBhvr>
                                      <p:to>
                                        <p:strVal val="visible"/>
                                      </p:to>
                                    </p:set>
                                    <p:anim calcmode="lin" valueType="num">
                                      <p:cBhvr additive="base">
                                        <p:cTn id="7" dur="500" fill="hold"/>
                                        <p:tgtEl>
                                          <p:spTgt spid="52228"/>
                                        </p:tgtEl>
                                        <p:attrNameLst>
                                          <p:attrName>ppt_x</p:attrName>
                                        </p:attrNameLst>
                                      </p:cBhvr>
                                      <p:tavLst>
                                        <p:tav tm="0">
                                          <p:val>
                                            <p:strVal val="#ppt_x"/>
                                          </p:val>
                                        </p:tav>
                                        <p:tav tm="100000">
                                          <p:val>
                                            <p:strVal val="#ppt_x"/>
                                          </p:val>
                                        </p:tav>
                                      </p:tavLst>
                                    </p:anim>
                                    <p:anim calcmode="lin" valueType="num">
                                      <p:cBhvr additive="base">
                                        <p:cTn id="8" dur="500" fill="hold"/>
                                        <p:tgtEl>
                                          <p:spTgt spid="5222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2229"/>
                                        </p:tgtEl>
                                        <p:attrNameLst>
                                          <p:attrName>style.visibility</p:attrName>
                                        </p:attrNameLst>
                                      </p:cBhvr>
                                      <p:to>
                                        <p:strVal val="visible"/>
                                      </p:to>
                                    </p:set>
                                    <p:anim calcmode="lin" valueType="num">
                                      <p:cBhvr additive="base">
                                        <p:cTn id="13" dur="500" fill="hold"/>
                                        <p:tgtEl>
                                          <p:spTgt spid="52229"/>
                                        </p:tgtEl>
                                        <p:attrNameLst>
                                          <p:attrName>ppt_x</p:attrName>
                                        </p:attrNameLst>
                                      </p:cBhvr>
                                      <p:tavLst>
                                        <p:tav tm="0">
                                          <p:val>
                                            <p:strVal val="#ppt_x"/>
                                          </p:val>
                                        </p:tav>
                                        <p:tav tm="100000">
                                          <p:val>
                                            <p:strVal val="#ppt_x"/>
                                          </p:val>
                                        </p:tav>
                                      </p:tavLst>
                                    </p:anim>
                                    <p:anim calcmode="lin" valueType="num">
                                      <p:cBhvr additive="base">
                                        <p:cTn id="14" dur="500" fill="hold"/>
                                        <p:tgtEl>
                                          <p:spTgt spid="52229"/>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2230"/>
                                        </p:tgtEl>
                                        <p:attrNameLst>
                                          <p:attrName>style.visibility</p:attrName>
                                        </p:attrNameLst>
                                      </p:cBhvr>
                                      <p:to>
                                        <p:strVal val="visible"/>
                                      </p:to>
                                    </p:set>
                                    <p:anim calcmode="lin" valueType="num">
                                      <p:cBhvr additive="base">
                                        <p:cTn id="19" dur="500" fill="hold"/>
                                        <p:tgtEl>
                                          <p:spTgt spid="52230"/>
                                        </p:tgtEl>
                                        <p:attrNameLst>
                                          <p:attrName>ppt_x</p:attrName>
                                        </p:attrNameLst>
                                      </p:cBhvr>
                                      <p:tavLst>
                                        <p:tav tm="0">
                                          <p:val>
                                            <p:strVal val="#ppt_x"/>
                                          </p:val>
                                        </p:tav>
                                        <p:tav tm="100000">
                                          <p:val>
                                            <p:strVal val="#ppt_x"/>
                                          </p:val>
                                        </p:tav>
                                      </p:tavLst>
                                    </p:anim>
                                    <p:anim calcmode="lin" valueType="num">
                                      <p:cBhvr additive="base">
                                        <p:cTn id="20" dur="500" fill="hold"/>
                                        <p:tgtEl>
                                          <p:spTgt spid="52230"/>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2231"/>
                                        </p:tgtEl>
                                        <p:attrNameLst>
                                          <p:attrName>style.visibility</p:attrName>
                                        </p:attrNameLst>
                                      </p:cBhvr>
                                      <p:to>
                                        <p:strVal val="visible"/>
                                      </p:to>
                                    </p:set>
                                    <p:anim calcmode="lin" valueType="num">
                                      <p:cBhvr additive="base">
                                        <p:cTn id="25" dur="500" fill="hold"/>
                                        <p:tgtEl>
                                          <p:spTgt spid="52231"/>
                                        </p:tgtEl>
                                        <p:attrNameLst>
                                          <p:attrName>ppt_x</p:attrName>
                                        </p:attrNameLst>
                                      </p:cBhvr>
                                      <p:tavLst>
                                        <p:tav tm="0">
                                          <p:val>
                                            <p:strVal val="#ppt_x"/>
                                          </p:val>
                                        </p:tav>
                                        <p:tav tm="100000">
                                          <p:val>
                                            <p:strVal val="#ppt_x"/>
                                          </p:val>
                                        </p:tav>
                                      </p:tavLst>
                                    </p:anim>
                                    <p:anim calcmode="lin" valueType="num">
                                      <p:cBhvr additive="base">
                                        <p:cTn id="26" dur="500" fill="hold"/>
                                        <p:tgtEl>
                                          <p:spTgt spid="52231"/>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2232"/>
                                        </p:tgtEl>
                                        <p:attrNameLst>
                                          <p:attrName>style.visibility</p:attrName>
                                        </p:attrNameLst>
                                      </p:cBhvr>
                                      <p:to>
                                        <p:strVal val="visible"/>
                                      </p:to>
                                    </p:set>
                                    <p:anim calcmode="lin" valueType="num">
                                      <p:cBhvr additive="base">
                                        <p:cTn id="31" dur="500" fill="hold"/>
                                        <p:tgtEl>
                                          <p:spTgt spid="52232"/>
                                        </p:tgtEl>
                                        <p:attrNameLst>
                                          <p:attrName>ppt_x</p:attrName>
                                        </p:attrNameLst>
                                      </p:cBhvr>
                                      <p:tavLst>
                                        <p:tav tm="0">
                                          <p:val>
                                            <p:strVal val="#ppt_x"/>
                                          </p:val>
                                        </p:tav>
                                        <p:tav tm="100000">
                                          <p:val>
                                            <p:strVal val="#ppt_x"/>
                                          </p:val>
                                        </p:tav>
                                      </p:tavLst>
                                    </p:anim>
                                    <p:anim calcmode="lin" valueType="num">
                                      <p:cBhvr additive="base">
                                        <p:cTn id="32" dur="500" fill="hold"/>
                                        <p:tgtEl>
                                          <p:spTgt spid="52232"/>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2233"/>
                                        </p:tgtEl>
                                        <p:attrNameLst>
                                          <p:attrName>style.visibility</p:attrName>
                                        </p:attrNameLst>
                                      </p:cBhvr>
                                      <p:to>
                                        <p:strVal val="visible"/>
                                      </p:to>
                                    </p:set>
                                    <p:anim calcmode="lin" valueType="num">
                                      <p:cBhvr additive="base">
                                        <p:cTn id="37" dur="500" fill="hold"/>
                                        <p:tgtEl>
                                          <p:spTgt spid="52233"/>
                                        </p:tgtEl>
                                        <p:attrNameLst>
                                          <p:attrName>ppt_x</p:attrName>
                                        </p:attrNameLst>
                                      </p:cBhvr>
                                      <p:tavLst>
                                        <p:tav tm="0">
                                          <p:val>
                                            <p:strVal val="#ppt_x"/>
                                          </p:val>
                                        </p:tav>
                                        <p:tav tm="100000">
                                          <p:val>
                                            <p:strVal val="#ppt_x"/>
                                          </p:val>
                                        </p:tav>
                                      </p:tavLst>
                                    </p:anim>
                                    <p:anim calcmode="lin" valueType="num">
                                      <p:cBhvr additive="base">
                                        <p:cTn id="38" dur="500" fill="hold"/>
                                        <p:tgtEl>
                                          <p:spTgt spid="5223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6386"/>
                                        </p:tgtEl>
                                        <p:attrNameLst>
                                          <p:attrName>style.visibility</p:attrName>
                                        </p:attrNameLst>
                                      </p:cBhvr>
                                      <p:to>
                                        <p:strVal val="visible"/>
                                      </p:to>
                                    </p:set>
                                    <p:anim calcmode="lin" valueType="num">
                                      <p:cBhvr additive="base">
                                        <p:cTn id="43" dur="500" fill="hold"/>
                                        <p:tgtEl>
                                          <p:spTgt spid="16386"/>
                                        </p:tgtEl>
                                        <p:attrNameLst>
                                          <p:attrName>ppt_x</p:attrName>
                                        </p:attrNameLst>
                                      </p:cBhvr>
                                      <p:tavLst>
                                        <p:tav tm="0">
                                          <p:val>
                                            <p:strVal val="#ppt_x"/>
                                          </p:val>
                                        </p:tav>
                                        <p:tav tm="100000">
                                          <p:val>
                                            <p:strVal val="#ppt_x"/>
                                          </p:val>
                                        </p:tav>
                                      </p:tavLst>
                                    </p:anim>
                                    <p:anim calcmode="lin" valueType="num">
                                      <p:cBhvr additive="base">
                                        <p:cTn id="44" dur="500" fill="hold"/>
                                        <p:tgtEl>
                                          <p:spTgt spid="163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52228" grpId="0"/>
      <p:bldP spid="52229" grpId="0"/>
      <p:bldP spid="52230" grpId="0"/>
      <p:bldP spid="52231" grpId="0"/>
      <p:bldP spid="52232" grpId="0"/>
      <p:bldP spid="522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835696" y="188640"/>
            <a:ext cx="6358979" cy="719361"/>
          </a:xfrm>
        </p:spPr>
        <p:txBody>
          <a:bodyPr/>
          <a:lstStyle/>
          <a:p>
            <a:pPr algn="l"/>
            <a:r>
              <a:rPr lang="zh-CN" altLang="en-US" sz="3600" b="1" i="1" dirty="0" smtClean="0">
                <a:solidFill>
                  <a:srgbClr val="7030A0"/>
                </a:solidFill>
                <a:latin typeface="隶书" pitchFamily="49" charset="-122"/>
                <a:ea typeface="隶书" pitchFamily="49" charset="-122"/>
              </a:rPr>
              <a:t>整体感知，理清结构</a:t>
            </a:r>
          </a:p>
        </p:txBody>
      </p:sp>
      <p:sp>
        <p:nvSpPr>
          <p:cNvPr id="17411" name="Rectangle 3"/>
          <p:cNvSpPr>
            <a:spLocks noGrp="1" noChangeArrowheads="1"/>
          </p:cNvSpPr>
          <p:nvPr>
            <p:ph type="body" idx="4294967295"/>
          </p:nvPr>
        </p:nvSpPr>
        <p:spPr>
          <a:xfrm>
            <a:off x="539750" y="1412875"/>
            <a:ext cx="8229600" cy="749300"/>
          </a:xfrm>
        </p:spPr>
        <p:txBody>
          <a:bodyPr/>
          <a:lstStyle/>
          <a:p>
            <a:pPr>
              <a:buFontTx/>
              <a:buNone/>
            </a:pPr>
            <a:r>
              <a:rPr lang="zh-CN" altLang="en-US" b="1" dirty="0" smtClean="0"/>
              <a:t>要求学生快速阅读课文，思考下列问题：</a:t>
            </a:r>
          </a:p>
          <a:p>
            <a:pPr>
              <a:buFontTx/>
              <a:buNone/>
            </a:pPr>
            <a:endParaRPr lang="zh-CN" altLang="en-US" dirty="0" smtClean="0"/>
          </a:p>
        </p:txBody>
      </p:sp>
      <p:sp>
        <p:nvSpPr>
          <p:cNvPr id="17412" name="Rectangle 4"/>
          <p:cNvSpPr>
            <a:spLocks noChangeArrowheads="1"/>
          </p:cNvSpPr>
          <p:nvPr/>
        </p:nvSpPr>
        <p:spPr bwMode="auto">
          <a:xfrm>
            <a:off x="468313" y="2133600"/>
            <a:ext cx="8229600" cy="3887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0" hangingPunct="0">
              <a:lnSpc>
                <a:spcPct val="150000"/>
              </a:lnSpc>
              <a:spcBef>
                <a:spcPct val="20000"/>
              </a:spcBef>
            </a:pPr>
            <a:r>
              <a:rPr lang="en-US" altLang="zh-CN" sz="3200" b="1" dirty="0">
                <a:solidFill>
                  <a:srgbClr val="0000FF"/>
                </a:solidFill>
              </a:rPr>
              <a:t>1.</a:t>
            </a:r>
            <a:r>
              <a:rPr lang="zh-CN" altLang="en-US" sz="3200" b="1" dirty="0">
                <a:solidFill>
                  <a:srgbClr val="0000FF"/>
                </a:solidFill>
              </a:rPr>
              <a:t>本文发生的时代背景是什么时期？ </a:t>
            </a:r>
          </a:p>
          <a:p>
            <a:pPr marL="342900" indent="-342900" eaLnBrk="0" hangingPunct="0">
              <a:lnSpc>
                <a:spcPct val="150000"/>
              </a:lnSpc>
              <a:spcBef>
                <a:spcPct val="20000"/>
              </a:spcBef>
            </a:pPr>
            <a:r>
              <a:rPr lang="en-US" altLang="zh-CN" sz="3200" b="1" dirty="0">
                <a:solidFill>
                  <a:srgbClr val="0000FF"/>
                </a:solidFill>
              </a:rPr>
              <a:t>2.</a:t>
            </a:r>
            <a:r>
              <a:rPr lang="zh-CN" altLang="en-US" sz="3200" b="1" dirty="0">
                <a:solidFill>
                  <a:srgbClr val="0000FF"/>
                </a:solidFill>
              </a:rPr>
              <a:t>文中涉及的人物有哪些？主要人物是谁？</a:t>
            </a:r>
          </a:p>
          <a:p>
            <a:pPr marL="342900" indent="-342900" eaLnBrk="0" hangingPunct="0">
              <a:lnSpc>
                <a:spcPct val="150000"/>
              </a:lnSpc>
              <a:spcBef>
                <a:spcPct val="20000"/>
              </a:spcBef>
            </a:pPr>
            <a:r>
              <a:rPr lang="en-US" altLang="zh-CN" sz="3200" b="1" dirty="0">
                <a:solidFill>
                  <a:srgbClr val="0000FF"/>
                </a:solidFill>
              </a:rPr>
              <a:t>3. </a:t>
            </a:r>
            <a:r>
              <a:rPr lang="zh-CN" altLang="en-US" sz="3200" b="1" dirty="0">
                <a:solidFill>
                  <a:srgbClr val="0000FF"/>
                </a:solidFill>
              </a:rPr>
              <a:t>复述课文节选部分的主要内容。</a:t>
            </a:r>
          </a:p>
          <a:p>
            <a:pPr marL="342900" indent="-342900" eaLnBrk="0" hangingPunct="0">
              <a:lnSpc>
                <a:spcPct val="150000"/>
              </a:lnSpc>
              <a:spcBef>
                <a:spcPct val="20000"/>
              </a:spcBef>
            </a:pPr>
            <a:r>
              <a:rPr lang="en-US" altLang="zh-CN" sz="3200" b="1" dirty="0">
                <a:solidFill>
                  <a:srgbClr val="0000FF"/>
                </a:solidFill>
              </a:rPr>
              <a:t>4.</a:t>
            </a:r>
            <a:r>
              <a:rPr lang="zh-CN" altLang="en-US" sz="3200" b="1" dirty="0">
                <a:solidFill>
                  <a:srgbClr val="0000FF"/>
                </a:solidFill>
              </a:rPr>
              <a:t>请划分文章结构，概括各部分内容。 </a:t>
            </a:r>
            <a:endParaRPr lang="en-US" altLang="zh-CN" sz="3200" b="1" dirty="0">
              <a:solidFill>
                <a:srgbClr val="0000FF"/>
              </a:solidFill>
            </a:endParaRPr>
          </a:p>
        </p:txBody>
      </p:sp>
    </p:spTree>
    <p:extLst>
      <p:ext uri="{BB962C8B-B14F-4D97-AF65-F5344CB8AC3E}">
        <p14:creationId xmlns:p14="http://schemas.microsoft.com/office/powerpoint/2010/main" xmlns="" val="717568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ppt_x"/>
                                          </p:val>
                                        </p:tav>
                                        <p:tav tm="100000">
                                          <p:val>
                                            <p:strVal val="#ppt_x"/>
                                          </p:val>
                                        </p:tav>
                                      </p:tavLst>
                                    </p:anim>
                                    <p:anim calcmode="lin" valueType="num">
                                      <p:cBhvr additive="base">
                                        <p:cTn id="8" dur="500" fill="hold"/>
                                        <p:tgtEl>
                                          <p:spTgt spid="174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411">
                                            <p:txEl>
                                              <p:pRg st="0" end="0"/>
                                            </p:txEl>
                                          </p:spTgt>
                                        </p:tgtEl>
                                        <p:attrNameLst>
                                          <p:attrName>style.visibility</p:attrName>
                                        </p:attrNameLst>
                                      </p:cBhvr>
                                      <p:to>
                                        <p:strVal val="visible"/>
                                      </p:to>
                                    </p:set>
                                    <p:anim calcmode="lin" valueType="num">
                                      <p:cBhvr additive="base">
                                        <p:cTn id="13" dur="5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4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412"/>
                                        </p:tgtEl>
                                        <p:attrNameLst>
                                          <p:attrName>style.visibility</p:attrName>
                                        </p:attrNameLst>
                                      </p:cBhvr>
                                      <p:to>
                                        <p:strVal val="visible"/>
                                      </p:to>
                                    </p:set>
                                    <p:anim calcmode="lin" valueType="num">
                                      <p:cBhvr additive="base">
                                        <p:cTn id="19" dur="500" fill="hold"/>
                                        <p:tgtEl>
                                          <p:spTgt spid="17412"/>
                                        </p:tgtEl>
                                        <p:attrNameLst>
                                          <p:attrName>ppt_x</p:attrName>
                                        </p:attrNameLst>
                                      </p:cBhvr>
                                      <p:tavLst>
                                        <p:tav tm="0">
                                          <p:val>
                                            <p:strVal val="#ppt_x"/>
                                          </p:val>
                                        </p:tav>
                                        <p:tav tm="100000">
                                          <p:val>
                                            <p:strVal val="#ppt_x"/>
                                          </p:val>
                                        </p:tav>
                                      </p:tavLst>
                                    </p:anim>
                                    <p:anim calcmode="lin" valueType="num">
                                      <p:cBhvr additive="base">
                                        <p:cTn id="20"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1" grpId="0" build="p"/>
      <p:bldP spid="17412" grpId="0"/>
    </p:bldLst>
  </p:timing>
</p:sld>
</file>

<file path=ppt/theme/theme1.xml><?xml version="1.0" encoding="utf-8"?>
<a:theme xmlns:a="http://schemas.openxmlformats.org/drawingml/2006/main" name="民族中学PPT模板20160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演示文稿1 [兼容模式]" id="{5768632A-1178-4769-B578-FAEA42284259}" vid="{218F301C-695D-4FA5-98F9-1410BC986BA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529</TotalTime>
  <Words>4489</Words>
  <Application>Microsoft Office PowerPoint</Application>
  <PresentationFormat>全屏显示(4:3)</PresentationFormat>
  <Paragraphs>110</Paragraphs>
  <Slides>24</Slides>
  <Notes>0</Notes>
  <HiddenSlides>0</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民族中学PPT模板201604</vt:lpstr>
      <vt:lpstr>幻灯片 1</vt:lpstr>
      <vt:lpstr>幻灯片 2</vt:lpstr>
      <vt:lpstr>幻灯片 3</vt:lpstr>
      <vt:lpstr>《平凡的世界》内容简介</vt:lpstr>
      <vt:lpstr>幻灯片 5</vt:lpstr>
      <vt:lpstr>幻灯片 6</vt:lpstr>
      <vt:lpstr>幻灯片 7</vt:lpstr>
      <vt:lpstr>基础识记</vt:lpstr>
      <vt:lpstr>整体感知，理清结构</vt:lpstr>
      <vt:lpstr>2.文中涉及的人物有哪些？主要人物是谁？</vt:lpstr>
      <vt:lpstr>3.复述课文节选部分的主要内容。</vt:lpstr>
      <vt:lpstr>4.请学生划分文章结构，概括各部分内容。 </vt:lpstr>
      <vt:lpstr>合作探究，把握人物形象</vt:lpstr>
      <vt:lpstr>2.孙少平除了这些“与众不同”的行为外，他还有着丰富的内心世界，请找出相关的语句和语段，体会他的内心世界。 </vt:lpstr>
      <vt:lpstr>       3.孙少平在与郝红梅共同探讨《红岩》的情节中，又表现了孙少平怎样的性格？ </vt:lpstr>
      <vt:lpstr>谈谈你对主要人物孙少平的看法。 </vt:lpstr>
      <vt:lpstr>    从孙少平的身上你获得什么启发？ </vt:lpstr>
      <vt:lpstr>幻灯片 18</vt:lpstr>
      <vt:lpstr>幻灯片 19</vt:lpstr>
      <vt:lpstr>幻灯片 20</vt:lpstr>
      <vt:lpstr>幻灯片 21</vt:lpstr>
      <vt:lpstr>课堂小结 </vt:lpstr>
      <vt:lpstr>布置作业</vt:lpstr>
      <vt:lpstr>幻灯片 24</vt:lpstr>
    </vt:vector>
  </TitlesOfParts>
  <Company>qgmzzx@163.com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Administrator</cp:lastModifiedBy>
  <cp:revision>78</cp:revision>
  <dcterms:created xsi:type="dcterms:W3CDTF">2016-10-31T13:19:51Z</dcterms:created>
  <dcterms:modified xsi:type="dcterms:W3CDTF">2018-10-06T08:37:49Z</dcterms:modified>
</cp:coreProperties>
</file>