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8" r:id="rId13"/>
    <p:sldId id="278" r:id="rId14"/>
    <p:sldId id="269" r:id="rId15"/>
    <p:sldId id="271" r:id="rId16"/>
    <p:sldId id="270" r:id="rId17"/>
    <p:sldId id="272" r:id="rId18"/>
    <p:sldId id="274" r:id="rId19"/>
    <p:sldId id="275" r:id="rId20"/>
    <p:sldId id="276" r:id="rId21"/>
    <p:sldId id="277" r:id="rId22"/>
    <p:sldId id="273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3AD"/>
    <a:srgbClr val="084B6C"/>
    <a:srgbClr val="031B27"/>
    <a:srgbClr val="0DBFE3"/>
    <a:srgbClr val="193797"/>
    <a:srgbClr val="0E54A2"/>
    <a:srgbClr val="CC04A6"/>
    <a:srgbClr val="FC1604"/>
    <a:srgbClr val="000000"/>
    <a:srgbClr val="00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F4B68-105A-48FB-8554-92CC051E4D8B}" type="datetimeFigureOut">
              <a:rPr lang="zh-CN" altLang="en-US" smtClean="0"/>
              <a:pPr/>
              <a:t>2017/11/16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50057-BE09-4A86-BA2E-5D52591ABF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A4%AA%E5%92%8C%E9%97%A8" TargetMode="External"/><Relationship Id="rId7" Type="http://schemas.openxmlformats.org/officeDocument/2006/relationships/hyperlink" Target="https://baike.baidu.com/item/%E4%B9%BE%E6%B8%85%E5%AE%AB" TargetMode="External"/><Relationship Id="rId2" Type="http://schemas.openxmlformats.org/officeDocument/2006/relationships/hyperlink" Target="https://baike.baidu.com/item/%E9%99%A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ike.baidu.com/item/%E4%BF%9D%E5%92%8C%E6%AE%BF" TargetMode="External"/><Relationship Id="rId5" Type="http://schemas.openxmlformats.org/officeDocument/2006/relationships/hyperlink" Target="https://baike.baidu.com/item/%E4%B8%AD%E5%92%8C%E6%AE%BF" TargetMode="External"/><Relationship Id="rId4" Type="http://schemas.openxmlformats.org/officeDocument/2006/relationships/hyperlink" Target="https://baike.baidu.com/item/%E5%A4%AA%E5%92%8C%E6%AE%B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90%91%E6%B2%99%E6%BC%A0%E8%BF%9B%E5%86%9B" TargetMode="External"/><Relationship Id="rId2" Type="http://schemas.openxmlformats.org/officeDocument/2006/relationships/hyperlink" Target="https://baike.baidu.com/item/%E6%AD%BB%E6%B5%B7%E4%B8%8D%E6%AD%BB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ykj.com/shti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7%A7%91%E5%AD%A6%E5%B0%8F%E5%93%81%E6%96%87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7%AC%94%E8%B0%8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6%99%AF%E6%B3%B0%E8%93%9D%E7%9A%84%E5%88%B6%E4%BD%9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2808311"/>
          </a:xfrm>
        </p:spPr>
        <p:txBody>
          <a:bodyPr>
            <a:normAutofit/>
          </a:bodyPr>
          <a:lstStyle/>
          <a:p>
            <a:r>
              <a:rPr lang="zh-CN" altLang="en-US" sz="9600" b="1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南州六月荔</a:t>
            </a:r>
            <a:r>
              <a:rPr lang="zh-CN" altLang="en-US" sz="96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枝</a:t>
            </a:r>
            <a:r>
              <a:rPr lang="zh-CN" altLang="en-US" sz="9600" b="1" dirty="0" smtClean="0">
                <a:solidFill>
                  <a:srgbClr val="FC1604"/>
                </a:solidFill>
                <a:latin typeface="微软雅黑" pitchFamily="34" charset="-122"/>
                <a:ea typeface="微软雅黑" pitchFamily="34" charset="-122"/>
              </a:rPr>
              <a:t>丹</a:t>
            </a:r>
            <a:endParaRPr lang="zh-CN" altLang="en-US" sz="9600" b="1" dirty="0">
              <a:solidFill>
                <a:srgbClr val="FC160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04048" y="4653136"/>
            <a:ext cx="3816424" cy="1296144"/>
          </a:xfrm>
        </p:spPr>
        <p:txBody>
          <a:bodyPr>
            <a:noAutofit/>
          </a:bodyPr>
          <a:lstStyle/>
          <a:p>
            <a:r>
              <a:rPr lang="zh-CN" altLang="en-US" sz="6600" b="1" dirty="0" smtClean="0">
                <a:solidFill>
                  <a:srgbClr val="CC04A6"/>
                </a:solidFill>
                <a:latin typeface="黑体" pitchFamily="49" charset="-122"/>
                <a:ea typeface="黑体" pitchFamily="49" charset="-122"/>
              </a:rPr>
              <a:t>贾祖璋</a:t>
            </a:r>
            <a:endParaRPr lang="zh-CN" altLang="en-US" sz="6600" b="1" dirty="0">
              <a:solidFill>
                <a:srgbClr val="CC04A6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说明顺序（</a:t>
            </a:r>
            <a:r>
              <a:rPr lang="en-US" altLang="zh-CN" sz="5400" b="1" dirty="0" smtClean="0">
                <a:solidFill>
                  <a:srgbClr val="0DBFE3"/>
                </a:solidFill>
              </a:rPr>
              <a:t>3</a:t>
            </a:r>
            <a:r>
              <a:rPr lang="zh-CN" altLang="en-US" sz="5400" b="1" dirty="0" smtClean="0">
                <a:solidFill>
                  <a:srgbClr val="0DBFE3"/>
                </a:solidFill>
              </a:rPr>
              <a:t>）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空间顺序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endParaRPr lang="zh-CN" altLang="en-US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00B0F0"/>
                </a:solidFill>
              </a:rPr>
              <a:t>即按照事物</a:t>
            </a:r>
            <a:r>
              <a:rPr lang="zh-CN" altLang="en-US" b="1" dirty="0" smtClean="0">
                <a:solidFill>
                  <a:srgbClr val="C00000"/>
                </a:solidFill>
              </a:rPr>
              <a:t>空间</a:t>
            </a:r>
            <a:r>
              <a:rPr lang="zh-CN" altLang="en-US" b="1" dirty="0" smtClean="0">
                <a:solidFill>
                  <a:srgbClr val="00B0F0"/>
                </a:solidFill>
              </a:rPr>
              <a:t>存在的方式，或</a:t>
            </a:r>
            <a:r>
              <a:rPr lang="zh-CN" altLang="en-US" b="1" dirty="0" smtClean="0">
                <a:solidFill>
                  <a:srgbClr val="FF0000"/>
                </a:solidFill>
              </a:rPr>
              <a:t>从外到内，</a:t>
            </a:r>
            <a:r>
              <a:rPr lang="zh-CN" altLang="en-US" b="1" dirty="0" smtClean="0">
                <a:solidFill>
                  <a:srgbClr val="00B0F0"/>
                </a:solidFill>
              </a:rPr>
              <a:t>或</a:t>
            </a:r>
            <a:r>
              <a:rPr lang="zh-CN" altLang="en-US" b="1" dirty="0" smtClean="0">
                <a:solidFill>
                  <a:srgbClr val="0B03AD"/>
                </a:solidFill>
              </a:rPr>
              <a:t>从上到下 </a:t>
            </a:r>
            <a:r>
              <a:rPr lang="zh-CN" altLang="en-US" b="1" dirty="0" smtClean="0">
                <a:solidFill>
                  <a:srgbClr val="00B0F0"/>
                </a:solidFill>
              </a:rPr>
              <a:t>，或从</a:t>
            </a:r>
            <a:r>
              <a:rPr lang="zh-CN" altLang="en-US" b="1" dirty="0" smtClean="0">
                <a:solidFill>
                  <a:srgbClr val="FF0000"/>
                </a:solidFill>
              </a:rPr>
              <a:t>整体到局部</a:t>
            </a:r>
            <a:r>
              <a:rPr lang="zh-CN" altLang="en-US" b="1" dirty="0" smtClean="0">
                <a:solidFill>
                  <a:srgbClr val="00B0F0"/>
                </a:solidFill>
              </a:rPr>
              <a:t>（具体空间事物居多）来加以介绍，这种说明顺序有利于全面说明事物各方面的特征。一般说明某一静态实体（如建筑物等），常用这种顺序。如课本中的</a:t>
            </a:r>
            <a:r>
              <a:rPr lang="en-US" altLang="zh-CN" b="1" dirty="0" smtClean="0">
                <a:solidFill>
                  <a:srgbClr val="00B0F0"/>
                </a:solidFill>
              </a:rPr>
              <a:t>《</a:t>
            </a:r>
            <a:r>
              <a:rPr lang="zh-CN" altLang="en-US" b="1" dirty="0" smtClean="0">
                <a:solidFill>
                  <a:srgbClr val="00B0F0"/>
                </a:solidFill>
              </a:rPr>
              <a:t>核舟记</a:t>
            </a:r>
            <a:r>
              <a:rPr lang="en-US" altLang="zh-CN" b="1" dirty="0" smtClean="0">
                <a:solidFill>
                  <a:srgbClr val="00B0F0"/>
                </a:solidFill>
              </a:rPr>
              <a:t>》</a:t>
            </a:r>
            <a:r>
              <a:rPr lang="zh-CN" altLang="en-US" b="1" dirty="0" smtClean="0">
                <a:solidFill>
                  <a:srgbClr val="00B0F0"/>
                </a:solidFill>
              </a:rPr>
              <a:t>就是按照船体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</a:rPr>
              <a:t>船头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</a:rPr>
              <a:t>船尾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</a:rPr>
              <a:t>船背的空间顺序来写的；</a:t>
            </a:r>
            <a:r>
              <a:rPr lang="en-US" altLang="zh-CN" b="1" dirty="0" smtClean="0">
                <a:solidFill>
                  <a:srgbClr val="00B0F0"/>
                </a:solidFill>
              </a:rPr>
              <a:t>《</a:t>
            </a:r>
            <a:r>
              <a:rPr lang="zh-CN" altLang="en-US" b="1" dirty="0" smtClean="0">
                <a:solidFill>
                  <a:srgbClr val="00B0F0"/>
                </a:solidFill>
              </a:rPr>
              <a:t>故宫博物</a:t>
            </a:r>
            <a:r>
              <a:rPr lang="zh-CN" altLang="en-US" b="1" dirty="0" smtClean="0">
                <a:solidFill>
                  <a:srgbClr val="00B0F0"/>
                </a:solidFill>
                <a:hlinkClick r:id="rId2"/>
              </a:rPr>
              <a:t>院</a:t>
            </a:r>
            <a:r>
              <a:rPr lang="en-US" altLang="zh-CN" b="1" dirty="0" smtClean="0">
                <a:solidFill>
                  <a:srgbClr val="00B0F0"/>
                </a:solidFill>
              </a:rPr>
              <a:t>》</a:t>
            </a:r>
            <a:r>
              <a:rPr lang="zh-CN" altLang="en-US" b="1" dirty="0" smtClean="0">
                <a:solidFill>
                  <a:srgbClr val="00B0F0"/>
                </a:solidFill>
              </a:rPr>
              <a:t>按照先总后分的顺序，先概括说明故宫建筑物的总体特征，然后再具体介绍</a:t>
            </a:r>
            <a:r>
              <a:rPr lang="zh-CN" altLang="en-US" b="1" dirty="0" smtClean="0">
                <a:solidFill>
                  <a:srgbClr val="00B0F0"/>
                </a:solidFill>
                <a:hlinkClick r:id="rId3"/>
              </a:rPr>
              <a:t>太和门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  <a:hlinkClick r:id="rId4"/>
              </a:rPr>
              <a:t>太和殿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  <a:hlinkClick r:id="rId5"/>
              </a:rPr>
              <a:t>中和殿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  <a:hlinkClick r:id="rId6"/>
              </a:rPr>
              <a:t>保和殿</a:t>
            </a:r>
            <a:r>
              <a:rPr lang="en-US" altLang="zh-CN" b="1" dirty="0" smtClean="0">
                <a:solidFill>
                  <a:srgbClr val="00B0F0"/>
                </a:solidFill>
              </a:rPr>
              <a:t>――</a:t>
            </a:r>
            <a:r>
              <a:rPr lang="zh-CN" altLang="en-US" b="1" dirty="0" smtClean="0">
                <a:solidFill>
                  <a:srgbClr val="00B0F0"/>
                </a:solidFill>
                <a:hlinkClick r:id="rId7"/>
              </a:rPr>
              <a:t>乾清宫</a:t>
            </a:r>
            <a:r>
              <a:rPr lang="en-US" altLang="zh-CN" b="1" dirty="0" smtClean="0">
                <a:solidFill>
                  <a:srgbClr val="00B0F0"/>
                </a:solidFill>
              </a:rPr>
              <a:t>……</a:t>
            </a:r>
            <a:r>
              <a:rPr lang="zh-CN" altLang="en-US" b="1" dirty="0" smtClean="0">
                <a:solidFill>
                  <a:srgbClr val="00B0F0"/>
                </a:solidFill>
              </a:rPr>
              <a:t>御花园，而在介绍每一座建筑物的时候，则又按照</a:t>
            </a:r>
            <a:r>
              <a:rPr lang="zh-CN" altLang="en-US" b="1" dirty="0" smtClean="0">
                <a:solidFill>
                  <a:srgbClr val="FC1604"/>
                </a:solidFill>
              </a:rPr>
              <a:t>先外后内、先上后下</a:t>
            </a:r>
            <a:r>
              <a:rPr lang="zh-CN" altLang="en-US" b="1" dirty="0" smtClean="0">
                <a:solidFill>
                  <a:srgbClr val="00B0F0"/>
                </a:solidFill>
              </a:rPr>
              <a:t>的顺序。这样安排合乎人们观察事物的习惯，是最合理的顺序。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说明顺序（</a:t>
            </a:r>
            <a:r>
              <a:rPr lang="en-US" altLang="zh-CN" sz="5400" b="1" dirty="0" smtClean="0">
                <a:solidFill>
                  <a:srgbClr val="0DBFE3"/>
                </a:solidFill>
              </a:rPr>
              <a:t>4</a:t>
            </a:r>
            <a:r>
              <a:rPr lang="zh-CN" altLang="en-US" sz="5400" b="1" dirty="0" smtClean="0">
                <a:solidFill>
                  <a:srgbClr val="0DBFE3"/>
                </a:solidFill>
              </a:rPr>
              <a:t>）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逻辑顺序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endParaRPr lang="zh-CN" altLang="en-US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00B0F0"/>
                </a:solidFill>
              </a:rPr>
              <a:t>即按照事物、事理的内在逻辑关系，或由</a:t>
            </a:r>
            <a:r>
              <a:rPr lang="zh-CN" altLang="en-US" b="1" dirty="0" smtClean="0">
                <a:solidFill>
                  <a:srgbClr val="CC04A6"/>
                </a:solidFill>
              </a:rPr>
              <a:t>个别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CC04A6"/>
                </a:solidFill>
              </a:rPr>
              <a:t>一般</a:t>
            </a:r>
            <a:r>
              <a:rPr lang="zh-CN" altLang="en-US" b="1" dirty="0" smtClean="0">
                <a:solidFill>
                  <a:srgbClr val="00B0F0"/>
                </a:solidFill>
              </a:rPr>
              <a:t>，或由</a:t>
            </a:r>
            <a:r>
              <a:rPr lang="zh-CN" altLang="en-US" b="1" dirty="0" smtClean="0">
                <a:solidFill>
                  <a:srgbClr val="FC1604"/>
                </a:solidFill>
              </a:rPr>
              <a:t>具体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FC1604"/>
                </a:solidFill>
              </a:rPr>
              <a:t>抽象</a:t>
            </a:r>
            <a:r>
              <a:rPr lang="zh-CN" altLang="en-US" b="1" dirty="0" smtClean="0">
                <a:solidFill>
                  <a:srgbClr val="00B0F0"/>
                </a:solidFill>
              </a:rPr>
              <a:t>，或由</a:t>
            </a:r>
            <a:r>
              <a:rPr lang="zh-CN" altLang="en-US" b="1" dirty="0" smtClean="0">
                <a:solidFill>
                  <a:srgbClr val="0B03AD"/>
                </a:solidFill>
              </a:rPr>
              <a:t>主要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0B03AD"/>
                </a:solidFill>
              </a:rPr>
              <a:t>次要</a:t>
            </a:r>
            <a:r>
              <a:rPr lang="zh-CN" altLang="en-US" b="1" dirty="0" smtClean="0">
                <a:solidFill>
                  <a:srgbClr val="00B0F0"/>
                </a:solidFill>
              </a:rPr>
              <a:t>，或由</a:t>
            </a:r>
            <a:r>
              <a:rPr lang="zh-CN" altLang="en-US" b="1" dirty="0" smtClean="0">
                <a:solidFill>
                  <a:srgbClr val="0E54A2"/>
                </a:solidFill>
              </a:rPr>
              <a:t>现象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084B6C"/>
                </a:solidFill>
              </a:rPr>
              <a:t>本质</a:t>
            </a:r>
            <a:r>
              <a:rPr lang="zh-CN" altLang="en-US" b="1" dirty="0" smtClean="0">
                <a:solidFill>
                  <a:srgbClr val="00B0F0"/>
                </a:solidFill>
              </a:rPr>
              <a:t>，或由</a:t>
            </a:r>
            <a:r>
              <a:rPr lang="zh-CN" altLang="en-US" b="1" dirty="0" smtClean="0">
                <a:solidFill>
                  <a:srgbClr val="00B050"/>
                </a:solidFill>
              </a:rPr>
              <a:t>原因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00B050"/>
                </a:solidFill>
              </a:rPr>
              <a:t>结果</a:t>
            </a:r>
            <a:r>
              <a:rPr lang="en-US" altLang="zh-CN" b="1" dirty="0" smtClean="0">
                <a:solidFill>
                  <a:srgbClr val="00B0F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递进</a:t>
            </a:r>
            <a:r>
              <a:rPr lang="en-US" altLang="zh-CN" b="1" dirty="0" smtClean="0">
                <a:solidFill>
                  <a:srgbClr val="00B0F0"/>
                </a:solidFill>
              </a:rPr>
              <a:t>,</a:t>
            </a:r>
            <a:r>
              <a:rPr lang="zh-CN" altLang="en-US" b="1" dirty="0" smtClean="0">
                <a:solidFill>
                  <a:srgbClr val="00B0F0"/>
                </a:solidFill>
              </a:rPr>
              <a:t>或</a:t>
            </a:r>
            <a:r>
              <a:rPr lang="zh-CN" altLang="en-US" b="1" dirty="0" smtClean="0">
                <a:solidFill>
                  <a:srgbClr val="C00000"/>
                </a:solidFill>
              </a:rPr>
              <a:t>概括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C00000"/>
                </a:solidFill>
              </a:rPr>
              <a:t>具体</a:t>
            </a:r>
            <a:r>
              <a:rPr lang="en-US" altLang="zh-CN" b="1" dirty="0" smtClean="0">
                <a:solidFill>
                  <a:srgbClr val="00B0F0"/>
                </a:solidFill>
              </a:rPr>
              <a:t>,</a:t>
            </a:r>
            <a:r>
              <a:rPr lang="zh-CN" altLang="en-US" b="1" dirty="0" smtClean="0">
                <a:solidFill>
                  <a:srgbClr val="00B0F0"/>
                </a:solidFill>
              </a:rPr>
              <a:t>或</a:t>
            </a:r>
            <a:r>
              <a:rPr lang="zh-CN" altLang="en-US" b="1" dirty="0" smtClean="0">
                <a:solidFill>
                  <a:srgbClr val="193797"/>
                </a:solidFill>
              </a:rPr>
              <a:t>特点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193797"/>
                </a:solidFill>
              </a:rPr>
              <a:t>用途</a:t>
            </a:r>
            <a:r>
              <a:rPr lang="en-US" altLang="zh-CN" b="1" dirty="0" smtClean="0">
                <a:solidFill>
                  <a:srgbClr val="193797"/>
                </a:solidFill>
              </a:rPr>
              <a:t>,</a:t>
            </a:r>
            <a:r>
              <a:rPr lang="zh-CN" altLang="en-US" b="1" dirty="0" smtClean="0">
                <a:solidFill>
                  <a:srgbClr val="00B0F0"/>
                </a:solidFill>
              </a:rPr>
              <a:t>或由</a:t>
            </a:r>
            <a:r>
              <a:rPr lang="zh-CN" altLang="en-US" b="1" dirty="0" smtClean="0">
                <a:solidFill>
                  <a:srgbClr val="7030A0"/>
                </a:solidFill>
              </a:rPr>
              <a:t>整体</a:t>
            </a:r>
            <a:r>
              <a:rPr lang="zh-CN" altLang="en-US" b="1" dirty="0" smtClean="0">
                <a:solidFill>
                  <a:srgbClr val="00B0F0"/>
                </a:solidFill>
              </a:rPr>
              <a:t>到</a:t>
            </a:r>
            <a:r>
              <a:rPr lang="zh-CN" altLang="en-US" b="1" dirty="0" smtClean="0">
                <a:solidFill>
                  <a:srgbClr val="7030A0"/>
                </a:solidFill>
              </a:rPr>
              <a:t>局部（抽象性居多）</a:t>
            </a:r>
            <a:r>
              <a:rPr lang="zh-CN" altLang="en-US" b="1" dirty="0" smtClean="0">
                <a:solidFill>
                  <a:srgbClr val="00B0F0"/>
                </a:solidFill>
              </a:rPr>
              <a:t>一一介绍说明。不管是实体的事物，如山川、江河、花草、树木、器物等，还是抽象的事理，如思想、观点、概念、原理、技术等，都适用于以逻辑顺序来说明。如课本中的</a:t>
            </a:r>
            <a:r>
              <a:rPr lang="en-US" altLang="zh-CN" b="1" dirty="0" smtClean="0">
                <a:solidFill>
                  <a:srgbClr val="00B0F0"/>
                </a:solidFill>
              </a:rPr>
              <a:t>《</a:t>
            </a:r>
            <a:r>
              <a:rPr lang="zh-CN" altLang="en-US" b="1" dirty="0" smtClean="0">
                <a:solidFill>
                  <a:srgbClr val="00B0F0"/>
                </a:solidFill>
                <a:hlinkClick r:id="rId2"/>
              </a:rPr>
              <a:t>死海不死</a:t>
            </a:r>
            <a:r>
              <a:rPr lang="en-US" altLang="zh-CN" b="1" dirty="0" smtClean="0">
                <a:solidFill>
                  <a:srgbClr val="00B0F0"/>
                </a:solidFill>
              </a:rPr>
              <a:t>》</a:t>
            </a:r>
            <a:r>
              <a:rPr lang="zh-CN" altLang="en-US" b="1" dirty="0" smtClean="0">
                <a:solidFill>
                  <a:srgbClr val="00B0F0"/>
                </a:solidFill>
              </a:rPr>
              <a:t>、</a:t>
            </a:r>
            <a:r>
              <a:rPr lang="en-US" altLang="zh-CN" b="1" dirty="0" smtClean="0">
                <a:solidFill>
                  <a:srgbClr val="00B0F0"/>
                </a:solidFill>
              </a:rPr>
              <a:t>《</a:t>
            </a:r>
            <a:r>
              <a:rPr lang="zh-CN" altLang="en-US" b="1" dirty="0" smtClean="0">
                <a:solidFill>
                  <a:srgbClr val="00B0F0"/>
                </a:solidFill>
                <a:hlinkClick r:id="rId3"/>
              </a:rPr>
              <a:t>向沙漠进军</a:t>
            </a:r>
            <a:r>
              <a:rPr lang="en-US" altLang="zh-CN" b="1" dirty="0" smtClean="0">
                <a:solidFill>
                  <a:srgbClr val="00B0F0"/>
                </a:solidFill>
              </a:rPr>
              <a:t>》</a:t>
            </a:r>
            <a:r>
              <a:rPr lang="zh-CN" altLang="en-US" b="1" dirty="0" smtClean="0">
                <a:solidFill>
                  <a:srgbClr val="00B0F0"/>
                </a:solidFill>
              </a:rPr>
              <a:t>，都是运用逻辑顺序来说明事物的。凡是阐述事物、事理间的各种因果关系或其他逻辑关系，按逻辑顺序 写作最为适宜。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说明文的结构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结构是就文章外在组织形式来说的（说明顺序主要指内容的实质关系，结构可以说是指此实质关系的表现形式）。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endParaRPr lang="en-US" altLang="zh-CN" b="1" dirty="0"/>
          </a:p>
          <a:p>
            <a:r>
              <a:rPr lang="zh-CN" altLang="en-US" b="1" dirty="0" smtClean="0">
                <a:solidFill>
                  <a:srgbClr val="0B03AD"/>
                </a:solidFill>
              </a:rPr>
              <a:t>总分（包括统分）、并列（无轻重主次之分）、对照式（一般议论性的片段中采用，有主次，次要的为了陪衬主要的）、递进（ ①现象</a:t>
            </a:r>
            <a:r>
              <a:rPr lang="en-US" altLang="zh-CN" b="1" dirty="0" smtClean="0">
                <a:solidFill>
                  <a:srgbClr val="0B03AD"/>
                </a:solidFill>
              </a:rPr>
              <a:t>——</a:t>
            </a:r>
            <a:r>
              <a:rPr lang="zh-CN" altLang="en-US" b="1" dirty="0" smtClean="0">
                <a:solidFill>
                  <a:srgbClr val="0B03AD"/>
                </a:solidFill>
              </a:rPr>
              <a:t>本质； ②特点</a:t>
            </a:r>
            <a:r>
              <a:rPr lang="en-US" altLang="zh-CN" b="1" dirty="0" smtClean="0">
                <a:solidFill>
                  <a:srgbClr val="0B03AD"/>
                </a:solidFill>
              </a:rPr>
              <a:t>——</a:t>
            </a:r>
            <a:r>
              <a:rPr lang="zh-CN" altLang="en-US" b="1" dirty="0" smtClean="0">
                <a:solidFill>
                  <a:srgbClr val="0B03AD"/>
                </a:solidFill>
              </a:rPr>
              <a:t>用途； ③原因</a:t>
            </a:r>
            <a:r>
              <a:rPr lang="en-US" altLang="zh-CN" b="1" dirty="0" smtClean="0">
                <a:solidFill>
                  <a:srgbClr val="0B03AD"/>
                </a:solidFill>
              </a:rPr>
              <a:t>——</a:t>
            </a:r>
            <a:r>
              <a:rPr lang="zh-CN" altLang="en-US" b="1" dirty="0" smtClean="0">
                <a:solidFill>
                  <a:srgbClr val="0B03AD"/>
                </a:solidFill>
              </a:rPr>
              <a:t>结果； ④整体</a:t>
            </a:r>
            <a:r>
              <a:rPr lang="en-US" altLang="zh-CN" b="1" dirty="0" smtClean="0">
                <a:solidFill>
                  <a:srgbClr val="0B03AD"/>
                </a:solidFill>
              </a:rPr>
              <a:t>——</a:t>
            </a:r>
            <a:r>
              <a:rPr lang="zh-CN" altLang="en-US" b="1" dirty="0" smtClean="0">
                <a:solidFill>
                  <a:srgbClr val="0B03AD"/>
                </a:solidFill>
              </a:rPr>
              <a:t>部分； ⑤主要</a:t>
            </a:r>
            <a:r>
              <a:rPr lang="en-US" altLang="zh-CN" b="1" dirty="0" smtClean="0">
                <a:solidFill>
                  <a:srgbClr val="0B03AD"/>
                </a:solidFill>
              </a:rPr>
              <a:t>——</a:t>
            </a:r>
            <a:r>
              <a:rPr lang="zh-CN" altLang="en-US" b="1" dirty="0" smtClean="0">
                <a:solidFill>
                  <a:srgbClr val="0B03AD"/>
                </a:solidFill>
              </a:rPr>
              <a:t>次要； ⑥概括</a:t>
            </a:r>
            <a:r>
              <a:rPr lang="en-US" altLang="zh-CN" b="1" dirty="0" smtClean="0">
                <a:solidFill>
                  <a:srgbClr val="0B03AD"/>
                </a:solidFill>
              </a:rPr>
              <a:t>——</a:t>
            </a:r>
            <a:r>
              <a:rPr lang="zh-CN" altLang="en-US" b="1" dirty="0" smtClean="0">
                <a:solidFill>
                  <a:srgbClr val="0B03AD"/>
                </a:solidFill>
              </a:rPr>
              <a:t>具体。 ）</a:t>
            </a:r>
            <a:endParaRPr lang="zh-CN" altLang="en-US" b="1" dirty="0">
              <a:solidFill>
                <a:srgbClr val="0B03AD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说明文语言特点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sz="4800" b="1" dirty="0" smtClean="0">
                <a:solidFill>
                  <a:srgbClr val="FF0000"/>
                </a:solidFill>
              </a:rPr>
              <a:t>简洁性</a:t>
            </a:r>
            <a:r>
              <a:rPr lang="zh-CN" altLang="en-US" sz="4800" b="1" dirty="0" smtClean="0"/>
              <a:t>、</a:t>
            </a:r>
            <a:r>
              <a:rPr lang="zh-CN" altLang="en-US" sz="4800" b="1" dirty="0" smtClean="0">
                <a:solidFill>
                  <a:srgbClr val="CC04A6"/>
                </a:solidFill>
              </a:rPr>
              <a:t>准确性</a:t>
            </a:r>
            <a:r>
              <a:rPr lang="zh-CN" altLang="en-US" sz="4800" b="1" dirty="0" smtClean="0"/>
              <a:t>、</a:t>
            </a:r>
            <a:r>
              <a:rPr lang="zh-CN" altLang="en-US" sz="4800" b="1" dirty="0" smtClean="0">
                <a:solidFill>
                  <a:srgbClr val="FC1604"/>
                </a:solidFill>
              </a:rPr>
              <a:t>科学性</a:t>
            </a:r>
            <a:r>
              <a:rPr lang="zh-CN" altLang="en-US" sz="4800" b="1" dirty="0" smtClean="0"/>
              <a:t>、</a:t>
            </a:r>
            <a:r>
              <a:rPr lang="zh-CN" altLang="en-US" sz="4800" b="1" dirty="0" smtClean="0">
                <a:solidFill>
                  <a:srgbClr val="CC04A6"/>
                </a:solidFill>
              </a:rPr>
              <a:t>严密性</a:t>
            </a:r>
            <a:r>
              <a:rPr lang="zh-CN" altLang="en-US" sz="4800" b="1" dirty="0" smtClean="0"/>
              <a:t>、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条理性</a:t>
            </a:r>
            <a:r>
              <a:rPr lang="zh-CN" altLang="en-US" sz="4800" b="1" dirty="0" smtClean="0"/>
              <a:t>、逻辑性、趣味性（</a:t>
            </a:r>
            <a:r>
              <a:rPr lang="zh-CN" altLang="en-US" sz="4800" b="1" dirty="0" smtClean="0">
                <a:solidFill>
                  <a:srgbClr val="0B03AD"/>
                </a:solidFill>
              </a:rPr>
              <a:t>文艺性强的那一部分说明文</a:t>
            </a:r>
            <a:r>
              <a:rPr lang="zh-CN" altLang="en-US" sz="4800" b="1" dirty="0" smtClean="0"/>
              <a:t>）</a:t>
            </a:r>
            <a:endParaRPr lang="zh-CN" altLang="en-US" sz="4800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CC04A6"/>
                </a:solidFill>
              </a:rPr>
              <a:t>练习题（</a:t>
            </a:r>
            <a:r>
              <a:rPr lang="en-US" altLang="zh-CN" sz="5400" b="1" dirty="0" smtClean="0">
                <a:solidFill>
                  <a:srgbClr val="CC04A6"/>
                </a:solidFill>
              </a:rPr>
              <a:t>1</a:t>
            </a:r>
            <a:r>
              <a:rPr lang="zh-CN" altLang="en-US" sz="5400" b="1" dirty="0" smtClean="0">
                <a:solidFill>
                  <a:srgbClr val="CC04A6"/>
                </a:solidFill>
              </a:rPr>
              <a:t>）</a:t>
            </a:r>
            <a:endParaRPr lang="zh-CN" altLang="en-US" sz="5400" b="1" dirty="0">
              <a:solidFill>
                <a:srgbClr val="CC04A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B03AD"/>
                </a:solidFill>
              </a:rPr>
              <a:t>下列词语中加点的字（词）解释正确的一组是（     ）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en-US" altLang="zh-CN" b="1" dirty="0">
                <a:solidFill>
                  <a:srgbClr val="FC1604"/>
                </a:solidFill>
              </a:rPr>
              <a:t>A</a:t>
            </a:r>
            <a:r>
              <a:rPr lang="zh-CN" altLang="en-US" b="1" dirty="0">
                <a:solidFill>
                  <a:srgbClr val="FC1604"/>
                </a:solidFill>
              </a:rPr>
              <a:t>．紫</a:t>
            </a:r>
            <a:r>
              <a:rPr lang="zh-CN" altLang="en-US" b="1" dirty="0">
                <a:solidFill>
                  <a:srgbClr val="084B6C"/>
                </a:solidFill>
              </a:rPr>
              <a:t>绡</a:t>
            </a:r>
            <a:r>
              <a:rPr lang="zh-CN" altLang="en-US" b="1" dirty="0">
                <a:solidFill>
                  <a:srgbClr val="FC1604"/>
                </a:solidFill>
              </a:rPr>
              <a:t>（生丝织的绸子） </a:t>
            </a:r>
            <a:r>
              <a:rPr lang="zh-CN" altLang="en-US" b="1" dirty="0" smtClean="0">
                <a:solidFill>
                  <a:srgbClr val="084B6C"/>
                </a:solidFill>
              </a:rPr>
              <a:t>兼</a:t>
            </a:r>
            <a:r>
              <a:rPr lang="zh-CN" altLang="en-US" b="1" dirty="0">
                <a:solidFill>
                  <a:srgbClr val="084B6C"/>
                </a:solidFill>
              </a:rPr>
              <a:t>程</a:t>
            </a:r>
            <a:r>
              <a:rPr lang="zh-CN" altLang="en-US" b="1" dirty="0">
                <a:solidFill>
                  <a:srgbClr val="FC1604"/>
                </a:solidFill>
              </a:rPr>
              <a:t>（既走水路，又走陆路）</a:t>
            </a:r>
            <a:r>
              <a:rPr lang="zh-CN" altLang="en-US" b="1" dirty="0" smtClean="0">
                <a:solidFill>
                  <a:srgbClr val="FC1604"/>
                </a:solidFill>
              </a:rPr>
              <a:t/>
            </a:r>
            <a:br>
              <a:rPr lang="zh-CN" altLang="en-US" b="1" dirty="0" smtClean="0">
                <a:solidFill>
                  <a:srgbClr val="FC1604"/>
                </a:solidFill>
              </a:rPr>
            </a:br>
            <a:r>
              <a:rPr lang="en-US" altLang="zh-CN" b="1" dirty="0">
                <a:solidFill>
                  <a:srgbClr val="FC1604"/>
                </a:solidFill>
              </a:rPr>
              <a:t>B</a:t>
            </a:r>
            <a:r>
              <a:rPr lang="zh-CN" altLang="en-US" b="1" dirty="0">
                <a:solidFill>
                  <a:srgbClr val="FC1604"/>
                </a:solidFill>
              </a:rPr>
              <a:t>．</a:t>
            </a:r>
            <a:r>
              <a:rPr lang="zh-CN" altLang="en-US" b="1" dirty="0">
                <a:solidFill>
                  <a:srgbClr val="084B6C"/>
                </a:solidFill>
              </a:rPr>
              <a:t>醴酪</a:t>
            </a:r>
            <a:r>
              <a:rPr lang="zh-CN" altLang="en-US" b="1" dirty="0">
                <a:solidFill>
                  <a:srgbClr val="FC1604"/>
                </a:solidFill>
              </a:rPr>
              <a:t>（甜</a:t>
            </a:r>
            <a:r>
              <a:rPr lang="zh-CN" altLang="en-US" b="1" dirty="0" smtClean="0">
                <a:solidFill>
                  <a:srgbClr val="FC1604"/>
                </a:solidFill>
              </a:rPr>
              <a:t>酒和奶酪）</a:t>
            </a:r>
            <a:r>
              <a:rPr lang="zh-CN" altLang="en-US" b="1" dirty="0">
                <a:solidFill>
                  <a:srgbClr val="FC1604"/>
                </a:solidFill>
              </a:rPr>
              <a:t>    </a:t>
            </a:r>
            <a:r>
              <a:rPr lang="zh-CN" altLang="en-US" b="1" dirty="0" smtClean="0">
                <a:solidFill>
                  <a:srgbClr val="FC1604"/>
                </a:solidFill>
              </a:rPr>
              <a:t>日</a:t>
            </a:r>
            <a:r>
              <a:rPr lang="zh-CN" altLang="en-US" b="1" dirty="0">
                <a:solidFill>
                  <a:srgbClr val="084B6C"/>
                </a:solidFill>
              </a:rPr>
              <a:t>啖</a:t>
            </a:r>
            <a:r>
              <a:rPr lang="zh-CN" altLang="en-US" b="1" dirty="0" smtClean="0">
                <a:solidFill>
                  <a:srgbClr val="FC1604"/>
                </a:solidFill>
              </a:rPr>
              <a:t>（</a:t>
            </a:r>
            <a:r>
              <a:rPr lang="zh-CN" altLang="en-US" b="1" dirty="0">
                <a:solidFill>
                  <a:srgbClr val="FC1604"/>
                </a:solidFill>
              </a:rPr>
              <a:t>吃</a:t>
            </a:r>
            <a:r>
              <a:rPr lang="zh-CN" altLang="en-US" b="1" dirty="0" smtClean="0">
                <a:solidFill>
                  <a:srgbClr val="FC1604"/>
                </a:solidFill>
              </a:rPr>
              <a:t>）</a:t>
            </a:r>
            <a:br>
              <a:rPr lang="zh-CN" altLang="en-US" b="1" dirty="0" smtClean="0">
                <a:solidFill>
                  <a:srgbClr val="FC1604"/>
                </a:solidFill>
              </a:rPr>
            </a:br>
            <a:r>
              <a:rPr lang="en-US" altLang="zh-CN" b="1" dirty="0">
                <a:solidFill>
                  <a:srgbClr val="FC1604"/>
                </a:solidFill>
              </a:rPr>
              <a:t>C</a:t>
            </a:r>
            <a:r>
              <a:rPr lang="zh-CN" altLang="en-US" b="1" dirty="0">
                <a:solidFill>
                  <a:srgbClr val="FC1604"/>
                </a:solidFill>
              </a:rPr>
              <a:t>．密移造化出深山（自然、天然 ）    </a:t>
            </a:r>
            <a:r>
              <a:rPr lang="zh-CN" altLang="en-US" b="1" dirty="0" smtClean="0">
                <a:solidFill>
                  <a:srgbClr val="084B6C"/>
                </a:solidFill>
              </a:rPr>
              <a:t>绛</a:t>
            </a:r>
            <a:r>
              <a:rPr lang="zh-CN" altLang="en-US" b="1" dirty="0">
                <a:solidFill>
                  <a:srgbClr val="FC1604"/>
                </a:solidFill>
              </a:rPr>
              <a:t>囊（深红</a:t>
            </a:r>
            <a:r>
              <a:rPr lang="zh-CN" altLang="en-US" b="1" dirty="0" smtClean="0">
                <a:solidFill>
                  <a:srgbClr val="FC1604"/>
                </a:solidFill>
              </a:rPr>
              <a:t>色、赤红色）</a:t>
            </a:r>
            <a:br>
              <a:rPr lang="zh-CN" altLang="en-US" b="1" dirty="0" smtClean="0">
                <a:solidFill>
                  <a:srgbClr val="FC1604"/>
                </a:solidFill>
              </a:rPr>
            </a:br>
            <a:r>
              <a:rPr lang="en-US" altLang="zh-CN" b="1" dirty="0">
                <a:solidFill>
                  <a:srgbClr val="FC1604"/>
                </a:solidFill>
              </a:rPr>
              <a:t>D</a:t>
            </a:r>
            <a:r>
              <a:rPr lang="zh-CN" altLang="en-US" b="1" dirty="0">
                <a:solidFill>
                  <a:srgbClr val="FC1604"/>
                </a:solidFill>
              </a:rPr>
              <a:t>．山顶千门</a:t>
            </a:r>
            <a:r>
              <a:rPr lang="zh-CN" altLang="en-US" b="1" dirty="0">
                <a:solidFill>
                  <a:srgbClr val="084B6C"/>
                </a:solidFill>
              </a:rPr>
              <a:t>次第</a:t>
            </a:r>
            <a:r>
              <a:rPr lang="zh-CN" altLang="en-US" b="1" dirty="0">
                <a:solidFill>
                  <a:srgbClr val="FC1604"/>
                </a:solidFill>
              </a:rPr>
              <a:t>开（第二次）   </a:t>
            </a:r>
            <a:r>
              <a:rPr lang="zh-CN" altLang="en-US" b="1" dirty="0" smtClean="0">
                <a:solidFill>
                  <a:srgbClr val="FC1604"/>
                </a:solidFill>
              </a:rPr>
              <a:t> </a:t>
            </a:r>
            <a:r>
              <a:rPr lang="zh-CN" altLang="en-US" b="1" dirty="0">
                <a:solidFill>
                  <a:srgbClr val="FC1604"/>
                </a:solidFill>
              </a:rPr>
              <a:t>浑圆</a:t>
            </a:r>
            <a:r>
              <a:rPr lang="zh-CN" altLang="en-US" b="1" dirty="0" smtClean="0">
                <a:solidFill>
                  <a:srgbClr val="FC1604"/>
                </a:solidFill>
              </a:rPr>
              <a:t>（整个的、全</a:t>
            </a:r>
            <a:r>
              <a:rPr lang="zh-CN" altLang="en-US" b="1" dirty="0">
                <a:solidFill>
                  <a:srgbClr val="FC1604"/>
                </a:solidFill>
              </a:rPr>
              <a:t>、满）</a:t>
            </a:r>
            <a:endParaRPr lang="en-US" altLang="zh-CN" b="1" dirty="0">
              <a:solidFill>
                <a:srgbClr val="FC1604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/>
              <a:t>答案</a:t>
            </a:r>
            <a:endParaRPr lang="zh-CN" altLang="en-US" sz="54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8800" dirty="0" smtClean="0">
                <a:solidFill>
                  <a:srgbClr val="C00000"/>
                </a:solidFill>
              </a:rPr>
              <a:t>A</a:t>
            </a:r>
          </a:p>
          <a:p>
            <a:r>
              <a:rPr lang="zh-CN" altLang="en-US" sz="4800" b="1" i="1" dirty="0">
                <a:solidFill>
                  <a:srgbClr val="0B03AD"/>
                </a:solidFill>
              </a:rPr>
              <a:t>兼</a:t>
            </a:r>
            <a:r>
              <a:rPr lang="zh-CN" altLang="en-US" sz="4800" b="1" i="1" dirty="0" smtClean="0">
                <a:solidFill>
                  <a:srgbClr val="0B03AD"/>
                </a:solidFill>
              </a:rPr>
              <a:t>程，一天走两天的路程，或以加倍的速度赶路</a:t>
            </a:r>
            <a:r>
              <a:rPr lang="zh-CN" altLang="en-US" sz="4800" b="1" dirty="0" smtClean="0">
                <a:solidFill>
                  <a:srgbClr val="0B03AD"/>
                </a:solidFill>
              </a:rPr>
              <a:t>。</a:t>
            </a:r>
            <a:endParaRPr lang="zh-CN" altLang="en-US" sz="4800" b="1" dirty="0">
              <a:solidFill>
                <a:srgbClr val="0B03AD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CC04A6"/>
                </a:solidFill>
              </a:rPr>
              <a:t>练习题（</a:t>
            </a:r>
            <a:r>
              <a:rPr lang="en-US" altLang="zh-CN" sz="5400" b="1" dirty="0" smtClean="0">
                <a:solidFill>
                  <a:srgbClr val="CC04A6"/>
                </a:solidFill>
              </a:rPr>
              <a:t>2</a:t>
            </a:r>
            <a:r>
              <a:rPr lang="zh-CN" altLang="en-US" sz="5400" b="1" dirty="0" smtClean="0">
                <a:solidFill>
                  <a:srgbClr val="CC04A6"/>
                </a:solidFill>
              </a:rPr>
              <a:t>）</a:t>
            </a:r>
            <a:endParaRPr lang="zh-CN" altLang="en-US" sz="5400" b="1" dirty="0">
              <a:solidFill>
                <a:srgbClr val="CC04A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2800" b="1" dirty="0">
                <a:solidFill>
                  <a:srgbClr val="0DBFE3"/>
                </a:solidFill>
              </a:rPr>
              <a:t>选出下列句子中标点使用不正确的一项（      </a:t>
            </a:r>
            <a:r>
              <a:rPr lang="zh-CN" altLang="en-US" sz="2800" b="1" dirty="0" smtClean="0">
                <a:solidFill>
                  <a:srgbClr val="0DBFE3"/>
                </a:solidFill>
              </a:rPr>
              <a:t>）</a:t>
            </a:r>
            <a:endParaRPr lang="en-US" altLang="zh-CN" sz="2800" b="1" dirty="0" smtClean="0">
              <a:solidFill>
                <a:srgbClr val="0DBFE3"/>
              </a:solidFill>
            </a:endParaRPr>
          </a:p>
          <a:p>
            <a:r>
              <a:rPr lang="zh-CN" altLang="en-US" sz="2800" b="1" dirty="0" smtClean="0">
                <a:solidFill>
                  <a:srgbClr val="0DBFE3"/>
                </a:solidFill>
              </a:rPr>
              <a:t/>
            </a:r>
            <a:br>
              <a:rPr lang="zh-CN" altLang="en-US" sz="2800" b="1" dirty="0" smtClean="0">
                <a:solidFill>
                  <a:srgbClr val="0DBFE3"/>
                </a:solidFill>
              </a:rPr>
            </a:br>
            <a:r>
              <a:rPr lang="en-US" altLang="zh-CN" sz="2800" b="1" dirty="0">
                <a:solidFill>
                  <a:srgbClr val="0B03AD"/>
                </a:solidFill>
              </a:rPr>
              <a:t>A</a:t>
            </a:r>
            <a:r>
              <a:rPr lang="zh-CN" altLang="en-US" sz="2800" b="1" dirty="0">
                <a:solidFill>
                  <a:srgbClr val="0B03AD"/>
                </a:solidFill>
              </a:rPr>
              <a:t>．正如白居易所说：“一日而色变，二日而香变，三日而味变，四五日外，色香味尽去矣。”</a:t>
            </a:r>
            <a:r>
              <a:rPr lang="zh-CN" altLang="en-US" sz="2800" b="1" dirty="0" smtClean="0">
                <a:solidFill>
                  <a:srgbClr val="0B03AD"/>
                </a:solidFill>
              </a:rPr>
              <a:t/>
            </a:r>
            <a:br>
              <a:rPr lang="zh-CN" altLang="en-US" sz="2800" b="1" dirty="0" smtClean="0">
                <a:solidFill>
                  <a:srgbClr val="0B03AD"/>
                </a:solidFill>
              </a:rPr>
            </a:br>
            <a:r>
              <a:rPr lang="en-US" altLang="zh-CN" sz="2800" b="1" dirty="0">
                <a:solidFill>
                  <a:srgbClr val="0B03AD"/>
                </a:solidFill>
              </a:rPr>
              <a:t>B</a:t>
            </a:r>
            <a:r>
              <a:rPr lang="zh-CN" altLang="en-US" sz="2800" b="1" dirty="0">
                <a:solidFill>
                  <a:srgbClr val="0B03AD"/>
                </a:solidFill>
              </a:rPr>
              <a:t>．</a:t>
            </a:r>
            <a:r>
              <a:rPr lang="zh-CN" altLang="en-US" sz="2800" b="1" dirty="0">
                <a:solidFill>
                  <a:srgbClr val="0B03AD"/>
                </a:solidFill>
                <a:hlinkClick r:id="rId2"/>
              </a:rPr>
              <a:t>描写</a:t>
            </a:r>
            <a:r>
              <a:rPr lang="zh-CN" altLang="en-US" sz="2800" b="1" dirty="0">
                <a:solidFill>
                  <a:srgbClr val="0B03AD"/>
                </a:solidFill>
              </a:rPr>
              <a:t>吃荔枝时把壳和膜扔在地上，好似“盈盈荷瓣风前落，片片桃花雨后娇”， 是夸张的说法。</a:t>
            </a:r>
            <a:r>
              <a:rPr lang="zh-CN" altLang="en-US" sz="2800" b="1" dirty="0" smtClean="0">
                <a:solidFill>
                  <a:srgbClr val="0B03AD"/>
                </a:solidFill>
              </a:rPr>
              <a:t/>
            </a:r>
            <a:br>
              <a:rPr lang="zh-CN" altLang="en-US" sz="2800" b="1" dirty="0" smtClean="0">
                <a:solidFill>
                  <a:srgbClr val="0B03AD"/>
                </a:solidFill>
              </a:rPr>
            </a:br>
            <a:r>
              <a:rPr lang="en-US" altLang="zh-CN" sz="2800" b="1" dirty="0">
                <a:solidFill>
                  <a:srgbClr val="0B03AD"/>
                </a:solidFill>
              </a:rPr>
              <a:t>C</a:t>
            </a:r>
            <a:r>
              <a:rPr lang="zh-CN" altLang="en-US" sz="2800" b="1" dirty="0">
                <a:solidFill>
                  <a:srgbClr val="0B03AD"/>
                </a:solidFill>
              </a:rPr>
              <a:t>．宋徽宗时，福建“以小株结实者置瓦器中，航海至阙下，移植宣和殿”。</a:t>
            </a:r>
            <a:r>
              <a:rPr lang="zh-CN" altLang="en-US" sz="2800" b="1" dirty="0" smtClean="0">
                <a:solidFill>
                  <a:srgbClr val="0B03AD"/>
                </a:solidFill>
              </a:rPr>
              <a:t/>
            </a:r>
            <a:br>
              <a:rPr lang="zh-CN" altLang="en-US" sz="2800" b="1" dirty="0" smtClean="0">
                <a:solidFill>
                  <a:srgbClr val="0B03AD"/>
                </a:solidFill>
              </a:rPr>
            </a:br>
            <a:r>
              <a:rPr lang="en-US" altLang="zh-CN" sz="2800" b="1" dirty="0">
                <a:solidFill>
                  <a:srgbClr val="0B03AD"/>
                </a:solidFill>
              </a:rPr>
              <a:t>D</a:t>
            </a:r>
            <a:r>
              <a:rPr lang="zh-CN" altLang="en-US" sz="2800" b="1" dirty="0">
                <a:solidFill>
                  <a:srgbClr val="0B03AD"/>
                </a:solidFill>
              </a:rPr>
              <a:t>．徽宗写诗吹嘘说：“密移造化出闽山，禁御新栽荔枝丹”。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/>
              <a:t>答案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8800" dirty="0" smtClean="0">
                <a:solidFill>
                  <a:srgbClr val="C00000"/>
                </a:solidFill>
              </a:rPr>
              <a:t>D</a:t>
            </a:r>
          </a:p>
          <a:p>
            <a:r>
              <a:rPr lang="zh-CN" altLang="en-US" sz="6000" b="1" dirty="0">
                <a:solidFill>
                  <a:srgbClr val="0B03AD"/>
                </a:solidFill>
              </a:rPr>
              <a:t>句</a:t>
            </a:r>
            <a:r>
              <a:rPr lang="zh-CN" altLang="en-US" sz="6000" b="1" dirty="0" smtClean="0">
                <a:solidFill>
                  <a:srgbClr val="0B03AD"/>
                </a:solidFill>
              </a:rPr>
              <a:t>号应在引号内。</a:t>
            </a:r>
            <a:endParaRPr lang="zh-CN" altLang="en-US" sz="6000" b="1" dirty="0">
              <a:solidFill>
                <a:srgbClr val="0B03AD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CC04A6"/>
                </a:solidFill>
              </a:rPr>
              <a:t>练习题（</a:t>
            </a:r>
            <a:r>
              <a:rPr lang="en-US" altLang="zh-CN" sz="5400" b="1" dirty="0" smtClean="0">
                <a:solidFill>
                  <a:srgbClr val="CC04A6"/>
                </a:solidFill>
              </a:rPr>
              <a:t>3</a:t>
            </a:r>
            <a:r>
              <a:rPr lang="zh-CN" altLang="en-US" sz="5400" b="1" dirty="0" smtClean="0">
                <a:solidFill>
                  <a:srgbClr val="CC04A6"/>
                </a:solidFill>
              </a:rPr>
              <a:t>）</a:t>
            </a:r>
            <a:endParaRPr lang="zh-CN" altLang="en-US" sz="5400" b="1" dirty="0">
              <a:solidFill>
                <a:srgbClr val="CC04A6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sz="5400" b="1" dirty="0" smtClean="0">
                <a:solidFill>
                  <a:srgbClr val="FC1604"/>
                </a:solidFill>
              </a:rPr>
              <a:t>看一看，下列句子采用了何种说明方法。</a:t>
            </a:r>
            <a:endParaRPr lang="zh-CN" altLang="en-US" sz="5400" b="1" dirty="0">
              <a:solidFill>
                <a:srgbClr val="FC1604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1.</a:t>
            </a:r>
            <a:r>
              <a:rPr lang="zh-CN" altLang="en-US" b="1" dirty="0" smtClean="0">
                <a:solidFill>
                  <a:srgbClr val="C00000"/>
                </a:solidFill>
              </a:rPr>
              <a:t>云</a:t>
            </a:r>
            <a:r>
              <a:rPr lang="zh-CN" altLang="en-US" b="1" dirty="0">
                <a:solidFill>
                  <a:srgbClr val="C00000"/>
                </a:solidFill>
              </a:rPr>
              <a:t>能预示天气。比如，在新疆地区，出现云就代表将要下雨。</a:t>
            </a:r>
            <a:r>
              <a:rPr lang="en-US" altLang="zh-CN" b="1" dirty="0">
                <a:solidFill>
                  <a:srgbClr val="C00000"/>
                </a:solidFill>
              </a:rPr>
              <a:t>——《</a:t>
            </a:r>
            <a:r>
              <a:rPr lang="zh-CN" altLang="en-US" b="1" dirty="0">
                <a:solidFill>
                  <a:srgbClr val="C00000"/>
                </a:solidFill>
              </a:rPr>
              <a:t>看云识天气</a:t>
            </a:r>
            <a:r>
              <a:rPr lang="en-US" altLang="zh-CN" b="1" dirty="0" smtClean="0">
                <a:solidFill>
                  <a:srgbClr val="C00000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0DBFE3"/>
                </a:solidFill>
              </a:rPr>
              <a:t>2.</a:t>
            </a:r>
            <a:r>
              <a:rPr lang="zh-CN" altLang="en-US" b="1" dirty="0" smtClean="0">
                <a:solidFill>
                  <a:srgbClr val="0DBFE3"/>
                </a:solidFill>
              </a:rPr>
              <a:t>唐</a:t>
            </a:r>
            <a:r>
              <a:rPr lang="zh-CN" altLang="en-US" b="1" dirty="0">
                <a:solidFill>
                  <a:srgbClr val="0DBFE3"/>
                </a:solidFill>
              </a:rPr>
              <a:t>朝的张嘉贞说它“制造奇特，人不知其所以为”。</a:t>
            </a:r>
            <a:r>
              <a:rPr lang="en-US" altLang="zh-CN" b="1" dirty="0">
                <a:solidFill>
                  <a:srgbClr val="0DBFE3"/>
                </a:solidFill>
              </a:rPr>
              <a:t>——《</a:t>
            </a:r>
            <a:r>
              <a:rPr lang="zh-CN" altLang="en-US" b="1" dirty="0">
                <a:solidFill>
                  <a:srgbClr val="0DBFE3"/>
                </a:solidFill>
              </a:rPr>
              <a:t>中国石拱桥</a:t>
            </a:r>
            <a:r>
              <a:rPr lang="en-US" altLang="zh-CN" b="1" dirty="0" smtClean="0">
                <a:solidFill>
                  <a:srgbClr val="0DBFE3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193797"/>
                </a:solidFill>
              </a:rPr>
              <a:t>3.</a:t>
            </a:r>
            <a:r>
              <a:rPr lang="zh-CN" altLang="en-US" b="1" dirty="0" smtClean="0">
                <a:solidFill>
                  <a:srgbClr val="193797"/>
                </a:solidFill>
              </a:rPr>
              <a:t>永</a:t>
            </a:r>
            <a:r>
              <a:rPr lang="zh-CN" altLang="en-US" b="1" dirty="0">
                <a:solidFill>
                  <a:srgbClr val="193797"/>
                </a:solidFill>
              </a:rPr>
              <a:t>定河发水时，来势很猛，以前两岸河堤常被冲毁，但是这座桥却从没出过事，足见它的坚固。</a:t>
            </a:r>
            <a:r>
              <a:rPr lang="en-US" altLang="zh-CN" b="1" dirty="0">
                <a:solidFill>
                  <a:srgbClr val="193797"/>
                </a:solidFill>
              </a:rPr>
              <a:t>——《</a:t>
            </a:r>
            <a:r>
              <a:rPr lang="zh-CN" altLang="en-US" b="1" dirty="0">
                <a:solidFill>
                  <a:srgbClr val="193797"/>
                </a:solidFill>
              </a:rPr>
              <a:t>中国石拱桥</a:t>
            </a:r>
            <a:r>
              <a:rPr lang="en-US" altLang="zh-CN" b="1" dirty="0" smtClean="0">
                <a:solidFill>
                  <a:srgbClr val="193797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084B6C"/>
                </a:solidFill>
              </a:rPr>
              <a:t>4.</a:t>
            </a:r>
            <a:r>
              <a:rPr lang="zh-CN" altLang="en-US" b="1" dirty="0" smtClean="0">
                <a:solidFill>
                  <a:srgbClr val="084B6C"/>
                </a:solidFill>
              </a:rPr>
              <a:t>赵</a:t>
            </a:r>
            <a:r>
              <a:rPr lang="zh-CN" altLang="en-US" b="1" dirty="0">
                <a:solidFill>
                  <a:srgbClr val="084B6C"/>
                </a:solidFill>
              </a:rPr>
              <a:t>州桥非常雄伟，全长</a:t>
            </a:r>
            <a:r>
              <a:rPr lang="en-US" altLang="zh-CN" b="1" dirty="0">
                <a:solidFill>
                  <a:srgbClr val="084B6C"/>
                </a:solidFill>
              </a:rPr>
              <a:t>50.82</a:t>
            </a:r>
            <a:r>
              <a:rPr lang="zh-CN" altLang="en-US" b="1" dirty="0">
                <a:solidFill>
                  <a:srgbClr val="084B6C"/>
                </a:solidFill>
              </a:rPr>
              <a:t>米，两端宽</a:t>
            </a:r>
            <a:r>
              <a:rPr lang="en-US" altLang="zh-CN" b="1" dirty="0">
                <a:solidFill>
                  <a:srgbClr val="084B6C"/>
                </a:solidFill>
              </a:rPr>
              <a:t>9.6</a:t>
            </a:r>
            <a:r>
              <a:rPr lang="zh-CN" altLang="en-US" b="1" dirty="0">
                <a:solidFill>
                  <a:srgbClr val="084B6C"/>
                </a:solidFill>
              </a:rPr>
              <a:t>米，中部略窄，宽</a:t>
            </a:r>
            <a:r>
              <a:rPr lang="en-US" altLang="zh-CN" b="1" dirty="0">
                <a:solidFill>
                  <a:srgbClr val="084B6C"/>
                </a:solidFill>
              </a:rPr>
              <a:t>9</a:t>
            </a:r>
            <a:r>
              <a:rPr lang="zh-CN" altLang="en-US" b="1" dirty="0">
                <a:solidFill>
                  <a:srgbClr val="084B6C"/>
                </a:solidFill>
              </a:rPr>
              <a:t>米。和全桥只有一个大拱，长达</a:t>
            </a:r>
            <a:r>
              <a:rPr lang="en-US" altLang="zh-CN" b="1" dirty="0">
                <a:solidFill>
                  <a:srgbClr val="084B6C"/>
                </a:solidFill>
              </a:rPr>
              <a:t>37.4</a:t>
            </a:r>
            <a:r>
              <a:rPr lang="zh-CN" altLang="en-US" b="1" dirty="0">
                <a:solidFill>
                  <a:srgbClr val="084B6C"/>
                </a:solidFill>
              </a:rPr>
              <a:t>米</a:t>
            </a:r>
            <a:r>
              <a:rPr lang="en-US" altLang="zh-CN" b="1" dirty="0">
                <a:solidFill>
                  <a:srgbClr val="084B6C"/>
                </a:solidFill>
              </a:rPr>
              <a:t>......——《</a:t>
            </a:r>
            <a:r>
              <a:rPr lang="zh-CN" altLang="en-US" b="1" dirty="0">
                <a:solidFill>
                  <a:srgbClr val="084B6C"/>
                </a:solidFill>
              </a:rPr>
              <a:t>中国石拱桥</a:t>
            </a:r>
            <a:r>
              <a:rPr lang="en-US" altLang="zh-CN" b="1" dirty="0">
                <a:solidFill>
                  <a:srgbClr val="084B6C"/>
                </a:solidFill>
              </a:rPr>
              <a:t>》</a:t>
            </a:r>
            <a:endParaRPr lang="zh-CN" altLang="en-US" b="1" dirty="0">
              <a:solidFill>
                <a:srgbClr val="084B6C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0B0F0"/>
                </a:solidFill>
              </a:rPr>
              <a:t>作者</a:t>
            </a:r>
            <a:endParaRPr lang="zh-CN" altLang="en-US" sz="54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贾祖璋</a:t>
            </a:r>
            <a:r>
              <a:rPr lang="zh-CN" altLang="en-US" sz="4000" b="1" dirty="0"/>
              <a:t>（</a:t>
            </a:r>
            <a:r>
              <a:rPr lang="en-US" altLang="zh-CN" sz="4000" b="1" dirty="0"/>
              <a:t>1901—1988</a:t>
            </a:r>
            <a:r>
              <a:rPr lang="zh-CN" altLang="en-US" sz="4000" b="1" dirty="0" smtClean="0"/>
              <a:t>），浙江海宁人，著</a:t>
            </a:r>
            <a:r>
              <a:rPr lang="zh-CN" altLang="en-US" sz="4000" b="1" dirty="0"/>
              <a:t>名科普作家与编辑家。中国</a:t>
            </a:r>
            <a:r>
              <a:rPr lang="zh-CN" altLang="en-US" sz="4000" b="1" dirty="0">
                <a:hlinkClick r:id="rId2"/>
              </a:rPr>
              <a:t>科学小品文</a:t>
            </a:r>
            <a:r>
              <a:rPr lang="zh-CN" altLang="en-US" sz="4000" b="1" dirty="0"/>
              <a:t>的开拓者之</a:t>
            </a:r>
            <a:r>
              <a:rPr lang="zh-CN" altLang="en-US" sz="4000" b="1" dirty="0" smtClean="0"/>
              <a:t>一。</a:t>
            </a:r>
            <a:endParaRPr lang="en-US" altLang="zh-CN" sz="4000" b="1" dirty="0" smtClean="0"/>
          </a:p>
          <a:p>
            <a:endParaRPr lang="en-US" altLang="zh-CN" sz="4000" dirty="0"/>
          </a:p>
          <a:p>
            <a:r>
              <a:rPr lang="zh-CN" altLang="en-US" sz="4000" b="1" dirty="0" smtClean="0"/>
              <a:t>本文选自</a:t>
            </a:r>
            <a:r>
              <a:rPr lang="en-US" altLang="zh-CN" sz="4000" b="1" dirty="0" smtClean="0">
                <a:solidFill>
                  <a:srgbClr val="0070C0"/>
                </a:solidFill>
              </a:rPr>
              <a:t>《</a:t>
            </a:r>
            <a:r>
              <a:rPr lang="zh-CN" altLang="en-US" sz="4000" b="1" dirty="0" smtClean="0">
                <a:solidFill>
                  <a:srgbClr val="0070C0"/>
                </a:solidFill>
              </a:rPr>
              <a:t>生物学碎锦</a:t>
            </a:r>
            <a:r>
              <a:rPr lang="en-US" altLang="zh-CN" sz="4000" b="1" dirty="0" smtClean="0">
                <a:solidFill>
                  <a:srgbClr val="0070C0"/>
                </a:solidFill>
              </a:rPr>
              <a:t>》</a:t>
            </a:r>
            <a:r>
              <a:rPr lang="zh-CN" altLang="en-US" sz="4000" b="1" dirty="0" smtClean="0"/>
              <a:t>。</a:t>
            </a:r>
            <a:endParaRPr lang="zh-CN" altLang="en-US" sz="4000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b="1" dirty="0" smtClean="0">
                <a:solidFill>
                  <a:srgbClr val="FC1604"/>
                </a:solidFill>
              </a:rPr>
              <a:t>5.</a:t>
            </a:r>
            <a:r>
              <a:rPr lang="zh-CN" altLang="en-US" b="1" dirty="0" smtClean="0">
                <a:solidFill>
                  <a:srgbClr val="FC1604"/>
                </a:solidFill>
              </a:rPr>
              <a:t>按</a:t>
            </a:r>
            <a:r>
              <a:rPr lang="zh-CN" altLang="en-US" b="1" dirty="0">
                <a:solidFill>
                  <a:srgbClr val="FC1604"/>
                </a:solidFill>
              </a:rPr>
              <a:t>屏的建造材料极其装饰的华丽程度，分为金屏、银屏、锦屏、画屏、石屏、木屏、竹屏等，因而在艺术上有雅俗之别，同时也显露了使用人不同的经济与文化水平。</a:t>
            </a:r>
            <a:r>
              <a:rPr lang="en-US" altLang="zh-CN" b="1" dirty="0" smtClean="0">
                <a:solidFill>
                  <a:srgbClr val="FC1604"/>
                </a:solidFill>
              </a:rPr>
              <a:t>——《</a:t>
            </a:r>
            <a:r>
              <a:rPr lang="zh-CN" altLang="en-US" b="1" dirty="0" smtClean="0">
                <a:solidFill>
                  <a:srgbClr val="FC1604"/>
                </a:solidFill>
              </a:rPr>
              <a:t>“</a:t>
            </a:r>
            <a:r>
              <a:rPr lang="zh-CN" altLang="en-US" b="1" dirty="0">
                <a:solidFill>
                  <a:srgbClr val="FC1604"/>
                </a:solidFill>
              </a:rPr>
              <a:t>屏”</a:t>
            </a:r>
            <a:r>
              <a:rPr lang="en-US" altLang="zh-CN" b="1" dirty="0" smtClean="0">
                <a:solidFill>
                  <a:srgbClr val="FC1604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193797"/>
                </a:solidFill>
              </a:rPr>
              <a:t>6.</a:t>
            </a:r>
            <a:r>
              <a:rPr lang="zh-CN" altLang="en-US" b="1" dirty="0" smtClean="0">
                <a:solidFill>
                  <a:srgbClr val="193797"/>
                </a:solidFill>
              </a:rPr>
              <a:t>石</a:t>
            </a:r>
            <a:r>
              <a:rPr lang="zh-CN" altLang="en-US" b="1" dirty="0">
                <a:solidFill>
                  <a:srgbClr val="193797"/>
                </a:solidFill>
              </a:rPr>
              <a:t>拱桥的桥洞成弧形，就像虹。</a:t>
            </a:r>
            <a:r>
              <a:rPr lang="en-US" altLang="zh-CN" b="1" dirty="0">
                <a:solidFill>
                  <a:srgbClr val="193797"/>
                </a:solidFill>
              </a:rPr>
              <a:t>——《</a:t>
            </a:r>
            <a:r>
              <a:rPr lang="zh-CN" altLang="en-US" b="1" dirty="0">
                <a:solidFill>
                  <a:srgbClr val="193797"/>
                </a:solidFill>
              </a:rPr>
              <a:t>中国石拱桥</a:t>
            </a:r>
            <a:r>
              <a:rPr lang="en-US" altLang="zh-CN" b="1" dirty="0" smtClean="0">
                <a:solidFill>
                  <a:srgbClr val="193797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0DBFE3"/>
                </a:solidFill>
              </a:rPr>
              <a:t>7.</a:t>
            </a:r>
            <a:r>
              <a:rPr lang="zh-CN" altLang="en-US" b="1" dirty="0" smtClean="0">
                <a:solidFill>
                  <a:srgbClr val="0DBFE3"/>
                </a:solidFill>
              </a:rPr>
              <a:t>这</a:t>
            </a:r>
            <a:r>
              <a:rPr lang="zh-CN" altLang="en-US" b="1" dirty="0">
                <a:solidFill>
                  <a:srgbClr val="0DBFE3"/>
                </a:solidFill>
              </a:rPr>
              <a:t>些石刻石狮子，有的母子相抱，有的交头接耳，有的像倾听水声，有的像注视行人，千态万状，惟妙惟肖。</a:t>
            </a:r>
            <a:r>
              <a:rPr lang="en-US" altLang="zh-CN" b="1" dirty="0">
                <a:solidFill>
                  <a:srgbClr val="0DBFE3"/>
                </a:solidFill>
              </a:rPr>
              <a:t>——《</a:t>
            </a:r>
            <a:r>
              <a:rPr lang="zh-CN" altLang="en-US" b="1" dirty="0">
                <a:solidFill>
                  <a:srgbClr val="0DBFE3"/>
                </a:solidFill>
              </a:rPr>
              <a:t>中国石拱桥</a:t>
            </a:r>
            <a:r>
              <a:rPr lang="en-US" altLang="zh-CN" b="1" dirty="0">
                <a:solidFill>
                  <a:srgbClr val="0DBFE3"/>
                </a:solidFill>
              </a:rPr>
              <a:t>》</a:t>
            </a:r>
            <a:endParaRPr lang="zh-CN" altLang="en-US" b="1" dirty="0">
              <a:solidFill>
                <a:srgbClr val="0DBFE3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b="1" dirty="0" smtClean="0">
                <a:solidFill>
                  <a:srgbClr val="CC04A6"/>
                </a:solidFill>
              </a:rPr>
              <a:t>8.</a:t>
            </a:r>
            <a:r>
              <a:rPr lang="zh-CN" altLang="en-US" b="1" dirty="0" smtClean="0">
                <a:solidFill>
                  <a:srgbClr val="CC04A6"/>
                </a:solidFill>
              </a:rPr>
              <a:t>统</a:t>
            </a:r>
            <a:r>
              <a:rPr lang="zh-CN" altLang="en-US" b="1" dirty="0">
                <a:solidFill>
                  <a:srgbClr val="CC04A6"/>
                </a:solidFill>
              </a:rPr>
              <a:t>筹方法，是一种安排工作进程的数学方法</a:t>
            </a:r>
            <a:r>
              <a:rPr lang="zh-CN" altLang="en-US" b="1" dirty="0" smtClean="0">
                <a:solidFill>
                  <a:srgbClr val="CC04A6"/>
                </a:solidFill>
              </a:rPr>
              <a:t>。</a:t>
            </a:r>
            <a:r>
              <a:rPr lang="en-US" altLang="zh-CN" b="1" dirty="0" smtClean="0">
                <a:solidFill>
                  <a:srgbClr val="CC04A6"/>
                </a:solidFill>
              </a:rPr>
              <a:t>——《</a:t>
            </a:r>
            <a:r>
              <a:rPr lang="zh-CN" altLang="en-US" b="1" dirty="0">
                <a:solidFill>
                  <a:srgbClr val="CC04A6"/>
                </a:solidFill>
              </a:rPr>
              <a:t>统筹方法</a:t>
            </a:r>
            <a:r>
              <a:rPr lang="en-US" altLang="zh-CN" b="1" dirty="0" smtClean="0">
                <a:solidFill>
                  <a:srgbClr val="CC04A6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0DBFE3"/>
                </a:solidFill>
              </a:rPr>
              <a:t>9.</a:t>
            </a:r>
            <a:r>
              <a:rPr lang="zh-CN" altLang="en-US" b="1" dirty="0" smtClean="0">
                <a:solidFill>
                  <a:srgbClr val="0DBFE3"/>
                </a:solidFill>
              </a:rPr>
              <a:t>大</a:t>
            </a:r>
            <a:r>
              <a:rPr lang="zh-CN" altLang="en-US" b="1" dirty="0">
                <a:solidFill>
                  <a:srgbClr val="0DBFE3"/>
                </a:solidFill>
              </a:rPr>
              <a:t>拱的两肩上，各有两个小拱。这个创造性的设计，不但节约了石料，减轻了桥身的重量，而且在河水暴涨的时候，还可以增加桥洞的过水量，减轻洪水对桥身的冲击。同时，拱上加拱，桥身也更美观。</a:t>
            </a:r>
            <a:r>
              <a:rPr lang="en-US" altLang="zh-CN" b="1" dirty="0">
                <a:solidFill>
                  <a:srgbClr val="0DBFE3"/>
                </a:solidFill>
              </a:rPr>
              <a:t>——《</a:t>
            </a:r>
            <a:r>
              <a:rPr lang="zh-CN" altLang="en-US" b="1" dirty="0">
                <a:solidFill>
                  <a:srgbClr val="0DBFE3"/>
                </a:solidFill>
              </a:rPr>
              <a:t>中国石拱桥</a:t>
            </a:r>
            <a:r>
              <a:rPr lang="en-US" altLang="zh-CN" b="1" dirty="0" smtClean="0">
                <a:solidFill>
                  <a:srgbClr val="0DBFE3"/>
                </a:solidFill>
              </a:rPr>
              <a:t>》</a:t>
            </a:r>
          </a:p>
          <a:p>
            <a:r>
              <a:rPr lang="en-US" altLang="zh-CN" b="1" dirty="0" smtClean="0">
                <a:solidFill>
                  <a:srgbClr val="FC1604"/>
                </a:solidFill>
              </a:rPr>
              <a:t>10.</a:t>
            </a:r>
            <a:r>
              <a:rPr lang="zh-CN" altLang="en-US" b="1" dirty="0" smtClean="0">
                <a:solidFill>
                  <a:srgbClr val="FC1604"/>
                </a:solidFill>
              </a:rPr>
              <a:t>我</a:t>
            </a:r>
            <a:r>
              <a:rPr lang="zh-CN" altLang="en-US" b="1" dirty="0">
                <a:solidFill>
                  <a:srgbClr val="FC1604"/>
                </a:solidFill>
              </a:rPr>
              <a:t>们只有一个地球，如果它被破坏了，我们别无去处。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850352ac65c103813dcec13b8119313b17e89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9600" b="1" dirty="0" smtClean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9600" b="1" dirty="0" smtClean="0">
                <a:solidFill>
                  <a:srgbClr val="FC1604"/>
                </a:solidFill>
                <a:latin typeface="黑体" pitchFamily="49" charset="-122"/>
                <a:ea typeface="黑体" pitchFamily="49" charset="-122"/>
              </a:rPr>
              <a:t>谢谢！</a:t>
            </a:r>
            <a:endParaRPr lang="zh-CN" altLang="en-US" sz="9600" b="1" dirty="0">
              <a:solidFill>
                <a:srgbClr val="FC1604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0B0F0"/>
                </a:solidFill>
              </a:rPr>
              <a:t>什么是科学小品？</a:t>
            </a:r>
            <a:endParaRPr lang="zh-CN" altLang="en-US" sz="54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zh-CN" altLang="en-US" b="1" dirty="0">
                <a:solidFill>
                  <a:srgbClr val="CC04A6"/>
                </a:solidFill>
              </a:rPr>
              <a:t>科学小</a:t>
            </a:r>
            <a:r>
              <a:rPr lang="zh-CN" altLang="en-US" b="1" dirty="0" smtClean="0">
                <a:solidFill>
                  <a:srgbClr val="CC04A6"/>
                </a:solidFill>
              </a:rPr>
              <a:t>品</a:t>
            </a:r>
            <a:r>
              <a:rPr lang="zh-CN" altLang="en-US" b="1" dirty="0" smtClean="0"/>
              <a:t>，也</a:t>
            </a:r>
            <a:r>
              <a:rPr lang="zh-CN" altLang="en-US" b="1" dirty="0"/>
              <a:t>称知识小品</a:t>
            </a:r>
            <a:r>
              <a:rPr lang="zh-CN" altLang="en-US" b="1" dirty="0" smtClean="0"/>
              <a:t>文，或</a:t>
            </a:r>
            <a:r>
              <a:rPr lang="zh-CN" altLang="en-US" b="1" dirty="0"/>
              <a:t>文艺性说明文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en-US" b="1" dirty="0" smtClean="0"/>
              <a:t>它</a:t>
            </a:r>
            <a:r>
              <a:rPr lang="zh-CN" altLang="en-US" b="1" dirty="0"/>
              <a:t>用小品文的</a:t>
            </a:r>
            <a:r>
              <a:rPr lang="zh-CN" altLang="en-US" b="1" dirty="0">
                <a:solidFill>
                  <a:srgbClr val="F9D607"/>
                </a:solidFill>
                <a:hlinkClick r:id="rId2"/>
              </a:rPr>
              <a:t>笔调</a:t>
            </a:r>
            <a:r>
              <a:rPr lang="zh-CN" altLang="en-US" b="1" dirty="0"/>
              <a:t>，即借</a:t>
            </a:r>
            <a:r>
              <a:rPr lang="zh-CN" altLang="en-US" b="1" dirty="0" smtClean="0"/>
              <a:t>助文</a:t>
            </a:r>
            <a:r>
              <a:rPr lang="zh-CN" altLang="en-US" b="1" dirty="0"/>
              <a:t>学写</a:t>
            </a:r>
            <a:r>
              <a:rPr lang="zh-CN" altLang="en-US" b="1" dirty="0" smtClean="0"/>
              <a:t>作手法来写，融</a:t>
            </a:r>
            <a:r>
              <a:rPr lang="zh-CN" altLang="en-US" b="1" dirty="0" smtClean="0">
                <a:solidFill>
                  <a:srgbClr val="FF0000"/>
                </a:solidFill>
              </a:rPr>
              <a:t>科学性、知识性、趣味性、娱乐性</a:t>
            </a:r>
            <a:r>
              <a:rPr lang="zh-CN" altLang="en-US" b="1" dirty="0" smtClean="0"/>
              <a:t>为一体，将</a:t>
            </a:r>
            <a:r>
              <a:rPr lang="zh-CN" altLang="en-US" b="1" dirty="0"/>
              <a:t>科学内容生动、形象地表达出来</a:t>
            </a:r>
            <a:r>
              <a:rPr lang="zh-CN" altLang="en-US" b="1" dirty="0" smtClean="0"/>
              <a:t>。使读者在文学欣赏中获得科学知识。</a:t>
            </a:r>
            <a:endParaRPr lang="en-US" altLang="zh-CN" b="1" dirty="0" smtClean="0"/>
          </a:p>
          <a:p>
            <a:endParaRPr lang="zh-CN" altLang="en-US" b="1" dirty="0"/>
          </a:p>
          <a:p>
            <a:r>
              <a:rPr lang="zh-CN" altLang="en-US" b="1" dirty="0"/>
              <a:t>科学小品文一般短小精悍、通俗易懂、语言丰富多彩，形式生动活泼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endParaRPr lang="en-US" altLang="zh-CN" dirty="0" smtClean="0"/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0B0F0"/>
                </a:solidFill>
              </a:rPr>
              <a:t>生字词</a:t>
            </a:r>
            <a:endParaRPr lang="zh-CN" altLang="en-US" sz="54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rgbClr val="000000"/>
                </a:solidFill>
              </a:rPr>
              <a:t>快</a:t>
            </a:r>
            <a:r>
              <a:rPr lang="zh-CN" altLang="en-US" sz="4400" b="1" dirty="0" smtClean="0">
                <a:solidFill>
                  <a:srgbClr val="000000"/>
                </a:solidFill>
              </a:rPr>
              <a:t>速背诵课下生字词，找同学上来听写。另找同学给他们改一改。</a:t>
            </a:r>
            <a:endParaRPr lang="en-US" altLang="zh-CN" sz="4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标点符号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zh-CN" altLang="en-US" sz="4400" b="1" dirty="0" smtClean="0"/>
              <a:t>速读课文，找一找你认为可能会考到的标点符号，请把你找到的与大家分享下。</a:t>
            </a:r>
            <a:endParaRPr lang="zh-CN" altLang="en-US" sz="4400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说明方法（</a:t>
            </a:r>
            <a:r>
              <a:rPr lang="en-US" altLang="zh-CN" sz="5400" b="1" dirty="0" smtClean="0">
                <a:solidFill>
                  <a:srgbClr val="0DBFE3"/>
                </a:solidFill>
              </a:rPr>
              <a:t>1</a:t>
            </a:r>
            <a:r>
              <a:rPr lang="zh-CN" altLang="en-US" sz="5400" b="1" dirty="0" smtClean="0">
                <a:solidFill>
                  <a:srgbClr val="0DBFE3"/>
                </a:solidFill>
              </a:rPr>
              <a:t>）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1.</a:t>
            </a:r>
            <a:r>
              <a:rPr lang="zh-CN" altLang="en-US" b="1" dirty="0" smtClean="0"/>
              <a:t>说明文的方法有哪些？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en-US" b="1" dirty="0">
                <a:solidFill>
                  <a:srgbClr val="FF0000"/>
                </a:solidFill>
              </a:rPr>
              <a:t>举例子</a:t>
            </a:r>
            <a:r>
              <a:rPr lang="zh-CN" altLang="en-US" b="1" dirty="0"/>
              <a:t>、</a:t>
            </a:r>
            <a:r>
              <a:rPr lang="zh-CN" altLang="en-US" b="1" dirty="0">
                <a:solidFill>
                  <a:srgbClr val="0B03AD"/>
                </a:solidFill>
              </a:rPr>
              <a:t>分类别</a:t>
            </a:r>
            <a:r>
              <a:rPr lang="zh-CN" altLang="en-US" b="1" dirty="0"/>
              <a:t>、</a:t>
            </a:r>
            <a:r>
              <a:rPr lang="zh-CN" altLang="en-US" b="1" dirty="0">
                <a:solidFill>
                  <a:srgbClr val="FC1604"/>
                </a:solidFill>
              </a:rPr>
              <a:t>列数字</a:t>
            </a:r>
            <a:r>
              <a:rPr lang="zh-CN" altLang="en-US" b="1" dirty="0"/>
              <a:t>、</a:t>
            </a:r>
            <a:r>
              <a:rPr lang="zh-CN" altLang="en-US" b="1" dirty="0">
                <a:solidFill>
                  <a:srgbClr val="FF0000"/>
                </a:solidFill>
              </a:rPr>
              <a:t>作比</a:t>
            </a:r>
            <a:r>
              <a:rPr lang="zh-CN" altLang="en-US" b="1" dirty="0" smtClean="0">
                <a:solidFill>
                  <a:srgbClr val="FF0000"/>
                </a:solidFill>
              </a:rPr>
              <a:t>较</a:t>
            </a:r>
            <a:r>
              <a:rPr lang="zh-CN" altLang="en-US" b="1" dirty="0" smtClean="0">
                <a:solidFill>
                  <a:srgbClr val="CC04A6"/>
                </a:solidFill>
              </a:rPr>
              <a:t>（类比、对比）</a:t>
            </a:r>
            <a:r>
              <a:rPr lang="zh-CN" altLang="en-US" b="1" dirty="0" smtClean="0"/>
              <a:t>、</a:t>
            </a:r>
            <a:r>
              <a:rPr lang="zh-CN" altLang="en-US" b="1" dirty="0">
                <a:solidFill>
                  <a:srgbClr val="0B03AD"/>
                </a:solidFill>
              </a:rPr>
              <a:t>画图表</a:t>
            </a:r>
            <a:r>
              <a:rPr lang="zh-CN" altLang="en-US" b="1" dirty="0"/>
              <a:t>、</a:t>
            </a:r>
            <a:r>
              <a:rPr lang="zh-CN" altLang="en-US" b="1" dirty="0">
                <a:solidFill>
                  <a:srgbClr val="FF0000"/>
                </a:solidFill>
              </a:rPr>
              <a:t>下定</a:t>
            </a:r>
            <a:r>
              <a:rPr lang="zh-CN" altLang="en-US" b="1" dirty="0" smtClean="0">
                <a:solidFill>
                  <a:srgbClr val="FF0000"/>
                </a:solidFill>
              </a:rPr>
              <a:t>义</a:t>
            </a:r>
            <a:r>
              <a:rPr lang="zh-CN" altLang="en-US" b="1" dirty="0" smtClean="0">
                <a:solidFill>
                  <a:srgbClr val="CC04A6"/>
                </a:solidFill>
              </a:rPr>
              <a:t>（是，判断句，本质特征）</a:t>
            </a:r>
            <a:r>
              <a:rPr lang="zh-CN" altLang="en-US" b="1" dirty="0" smtClean="0"/>
              <a:t>、</a:t>
            </a:r>
            <a:r>
              <a:rPr lang="zh-CN" altLang="en-US" b="1" dirty="0">
                <a:solidFill>
                  <a:srgbClr val="0B03AD"/>
                </a:solidFill>
              </a:rPr>
              <a:t>作诠</a:t>
            </a:r>
            <a:r>
              <a:rPr lang="zh-CN" altLang="en-US" b="1" dirty="0" smtClean="0">
                <a:solidFill>
                  <a:srgbClr val="0B03AD"/>
                </a:solidFill>
              </a:rPr>
              <a:t>释（细节说明，补充式的）</a:t>
            </a:r>
            <a:r>
              <a:rPr lang="zh-CN" altLang="en-US" b="1" dirty="0" smtClean="0"/>
              <a:t>、</a:t>
            </a:r>
            <a:r>
              <a:rPr lang="zh-CN" altLang="en-US" b="1" dirty="0">
                <a:solidFill>
                  <a:srgbClr val="FC1604"/>
                </a:solidFill>
              </a:rPr>
              <a:t>打比</a:t>
            </a:r>
            <a:r>
              <a:rPr lang="zh-CN" altLang="en-US" b="1" dirty="0" smtClean="0">
                <a:solidFill>
                  <a:srgbClr val="FC1604"/>
                </a:solidFill>
              </a:rPr>
              <a:t>方</a:t>
            </a:r>
            <a:r>
              <a:rPr lang="zh-CN" altLang="en-US" b="1" dirty="0" smtClean="0">
                <a:solidFill>
                  <a:srgbClr val="CC04A6"/>
                </a:solidFill>
              </a:rPr>
              <a:t>（比喻、比喻论证）</a:t>
            </a:r>
            <a:r>
              <a:rPr lang="zh-CN" altLang="en-US" b="1" dirty="0" smtClean="0"/>
              <a:t>、</a:t>
            </a:r>
            <a:r>
              <a:rPr lang="zh-CN" altLang="en-US" b="1" dirty="0">
                <a:solidFill>
                  <a:srgbClr val="0B03AD"/>
                </a:solidFill>
              </a:rPr>
              <a:t>摹状</a:t>
            </a:r>
            <a:r>
              <a:rPr lang="zh-CN" altLang="en-US" b="1" dirty="0" smtClean="0">
                <a:solidFill>
                  <a:srgbClr val="0B03AD"/>
                </a:solidFill>
              </a:rPr>
              <a:t>貌（描写）</a:t>
            </a:r>
            <a:r>
              <a:rPr lang="zh-CN" altLang="en-US" b="1" dirty="0" smtClean="0"/>
              <a:t>、</a:t>
            </a:r>
            <a:r>
              <a:rPr lang="zh-CN" altLang="en-US" b="1" dirty="0">
                <a:solidFill>
                  <a:srgbClr val="FC1604"/>
                </a:solidFill>
              </a:rPr>
              <a:t>作引</a:t>
            </a:r>
            <a:r>
              <a:rPr lang="zh-CN" altLang="en-US" b="1" dirty="0" smtClean="0">
                <a:solidFill>
                  <a:srgbClr val="FC1604"/>
                </a:solidFill>
              </a:rPr>
              <a:t>用</a:t>
            </a:r>
            <a:r>
              <a:rPr lang="en-US" altLang="zh-CN" b="1" dirty="0" smtClean="0">
                <a:solidFill>
                  <a:srgbClr val="FC1604"/>
                </a:solidFill>
              </a:rPr>
              <a:t>/</a:t>
            </a:r>
            <a:r>
              <a:rPr lang="zh-CN" altLang="en-US" b="1" dirty="0" smtClean="0">
                <a:solidFill>
                  <a:srgbClr val="FC1604"/>
                </a:solidFill>
              </a:rPr>
              <a:t>引用说明（引用）</a:t>
            </a:r>
            <a:r>
              <a:rPr lang="zh-CN" altLang="en-US" b="1" dirty="0" smtClean="0"/>
              <a:t>、</a:t>
            </a:r>
            <a:r>
              <a:rPr lang="zh-CN" altLang="en-US" b="1" dirty="0">
                <a:solidFill>
                  <a:srgbClr val="0B03AD"/>
                </a:solidFill>
              </a:rPr>
              <a:t>做假</a:t>
            </a:r>
            <a:r>
              <a:rPr lang="zh-CN" altLang="en-US" b="1" dirty="0" smtClean="0">
                <a:solidFill>
                  <a:srgbClr val="0B03AD"/>
                </a:solidFill>
              </a:rPr>
              <a:t>设</a:t>
            </a:r>
            <a:r>
              <a:rPr lang="zh-CN" altLang="en-US" b="1" dirty="0" smtClean="0"/>
              <a:t>，等。</a:t>
            </a:r>
            <a:endParaRPr lang="en-US" altLang="zh-CN" b="1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说明方法（</a:t>
            </a:r>
            <a:r>
              <a:rPr lang="en-US" altLang="zh-CN" sz="5400" b="1" dirty="0" smtClean="0">
                <a:solidFill>
                  <a:srgbClr val="0DBFE3"/>
                </a:solidFill>
              </a:rPr>
              <a:t>2</a:t>
            </a:r>
            <a:r>
              <a:rPr lang="zh-CN" altLang="en-US" sz="5400" b="1" dirty="0" smtClean="0">
                <a:solidFill>
                  <a:srgbClr val="0DBFE3"/>
                </a:solidFill>
              </a:rPr>
              <a:t>）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sz="6600" b="1" dirty="0" smtClean="0">
                <a:solidFill>
                  <a:srgbClr val="CC04A6"/>
                </a:solidFill>
              </a:rPr>
              <a:t>找找本课中运用了哪些说明方法。</a:t>
            </a:r>
            <a:endParaRPr lang="zh-CN" altLang="en-US" sz="6600" b="1" dirty="0">
              <a:solidFill>
                <a:srgbClr val="CC04A6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说明顺序（</a:t>
            </a:r>
            <a:r>
              <a:rPr lang="en-US" altLang="zh-CN" sz="5400" b="1" dirty="0" smtClean="0">
                <a:solidFill>
                  <a:srgbClr val="0DBFE3"/>
                </a:solidFill>
              </a:rPr>
              <a:t>1</a:t>
            </a:r>
            <a:r>
              <a:rPr lang="zh-CN" altLang="en-US" sz="5400" b="1" dirty="0" smtClean="0">
                <a:solidFill>
                  <a:srgbClr val="0DBFE3"/>
                </a:solidFill>
              </a:rPr>
              <a:t>）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800" b="1" dirty="0">
                <a:solidFill>
                  <a:srgbClr val="0B03AD"/>
                </a:solidFill>
              </a:rPr>
              <a:t>时间顺</a:t>
            </a:r>
            <a:r>
              <a:rPr lang="zh-CN" altLang="en-US" sz="4800" b="1" dirty="0" smtClean="0">
                <a:solidFill>
                  <a:srgbClr val="0B03AD"/>
                </a:solidFill>
              </a:rPr>
              <a:t>序</a:t>
            </a:r>
            <a:endParaRPr lang="en-US" altLang="zh-CN" sz="4800" b="1" dirty="0" smtClean="0">
              <a:solidFill>
                <a:srgbClr val="0B03AD"/>
              </a:solidFill>
            </a:endParaRPr>
          </a:p>
          <a:p>
            <a:endParaRPr lang="en-US" altLang="zh-CN" sz="4800" b="1" dirty="0">
              <a:solidFill>
                <a:srgbClr val="0B03AD"/>
              </a:solidFill>
            </a:endParaRPr>
          </a:p>
          <a:p>
            <a:r>
              <a:rPr lang="zh-CN" altLang="en-US" sz="4800" b="1" dirty="0" smtClean="0">
                <a:solidFill>
                  <a:srgbClr val="0B03AD"/>
                </a:solidFill>
              </a:rPr>
              <a:t>空间顺序</a:t>
            </a:r>
            <a:endParaRPr lang="en-US" altLang="zh-CN" sz="4800" b="1" dirty="0" smtClean="0">
              <a:solidFill>
                <a:srgbClr val="0B03AD"/>
              </a:solidFill>
            </a:endParaRPr>
          </a:p>
          <a:p>
            <a:endParaRPr lang="en-US" altLang="zh-CN" sz="4800" b="1" dirty="0">
              <a:solidFill>
                <a:srgbClr val="0B03AD"/>
              </a:solidFill>
            </a:endParaRPr>
          </a:p>
          <a:p>
            <a:r>
              <a:rPr lang="zh-CN" altLang="en-US" sz="4800" b="1" dirty="0" smtClean="0">
                <a:solidFill>
                  <a:srgbClr val="0B03AD"/>
                </a:solidFill>
              </a:rPr>
              <a:t>逻辑顺序</a:t>
            </a:r>
            <a:endParaRPr lang="zh-CN" altLang="en-US" sz="4800" b="1" dirty="0">
              <a:solidFill>
                <a:srgbClr val="0B03AD"/>
              </a:solidFill>
            </a:endParaRPr>
          </a:p>
          <a:p>
            <a:endParaRPr lang="zh-CN" altLang="en-US" sz="4800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DBFE3"/>
                </a:solidFill>
              </a:rPr>
              <a:t>说明顺序（</a:t>
            </a:r>
            <a:r>
              <a:rPr lang="en-US" altLang="zh-CN" sz="5400" b="1" dirty="0" smtClean="0">
                <a:solidFill>
                  <a:srgbClr val="0DBFE3"/>
                </a:solidFill>
              </a:rPr>
              <a:t>2</a:t>
            </a:r>
            <a:r>
              <a:rPr lang="zh-CN" altLang="en-US" sz="5400" b="1" dirty="0" smtClean="0">
                <a:solidFill>
                  <a:srgbClr val="0DBFE3"/>
                </a:solidFill>
              </a:rPr>
              <a:t>）</a:t>
            </a:r>
            <a:endParaRPr lang="zh-CN" altLang="en-US" sz="5400" b="1" dirty="0">
              <a:solidFill>
                <a:srgbClr val="0DBFE3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时间顺序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0DBFE3"/>
                </a:solidFill>
              </a:rPr>
              <a:t>即按照事理发展</a:t>
            </a:r>
            <a:r>
              <a:rPr lang="zh-CN" altLang="en-US" b="1" dirty="0" smtClean="0">
                <a:solidFill>
                  <a:srgbClr val="C00000"/>
                </a:solidFill>
              </a:rPr>
              <a:t>过程的先后</a:t>
            </a:r>
            <a:r>
              <a:rPr lang="zh-CN" altLang="en-US" b="1" dirty="0" smtClean="0">
                <a:solidFill>
                  <a:srgbClr val="0DBFE3"/>
                </a:solidFill>
              </a:rPr>
              <a:t>来介绍某一事物的说明顺序。凡是事物的发展变化都离不开时间，如说明</a:t>
            </a:r>
            <a:r>
              <a:rPr lang="zh-CN" altLang="en-US" b="1" dirty="0" smtClean="0">
                <a:solidFill>
                  <a:srgbClr val="0B03AD"/>
                </a:solidFill>
              </a:rPr>
              <a:t>生产技术、产品制作、技术方法、历史发展、文字演变、人物成长、动植物生长</a:t>
            </a:r>
            <a:r>
              <a:rPr lang="zh-CN" altLang="en-US" b="1" dirty="0" smtClean="0">
                <a:solidFill>
                  <a:srgbClr val="0DBFE3"/>
                </a:solidFill>
              </a:rPr>
              <a:t>等等，都应以时间为序。比如中学课本中有一篇</a:t>
            </a:r>
            <a:r>
              <a:rPr lang="en-US" altLang="zh-CN" b="1" dirty="0" smtClean="0">
                <a:solidFill>
                  <a:srgbClr val="0DBFE3"/>
                </a:solidFill>
              </a:rPr>
              <a:t>《</a:t>
            </a:r>
            <a:r>
              <a:rPr lang="zh-CN" altLang="en-US" b="1" dirty="0" smtClean="0">
                <a:solidFill>
                  <a:srgbClr val="0DBFE3"/>
                </a:solidFill>
                <a:hlinkClick r:id="rId2"/>
              </a:rPr>
              <a:t>景泰蓝的制作</a:t>
            </a:r>
            <a:r>
              <a:rPr lang="en-US" altLang="zh-CN" b="1" dirty="0" smtClean="0">
                <a:solidFill>
                  <a:srgbClr val="0DBFE3"/>
                </a:solidFill>
              </a:rPr>
              <a:t>》</a:t>
            </a:r>
            <a:r>
              <a:rPr lang="zh-CN" altLang="en-US" b="1" dirty="0" smtClean="0">
                <a:solidFill>
                  <a:srgbClr val="0DBFE3"/>
                </a:solidFill>
              </a:rPr>
              <a:t>，它就是按照景泰蓝的制作过程中“做胎</a:t>
            </a:r>
            <a:r>
              <a:rPr lang="en-US" altLang="zh-CN" b="1" dirty="0" smtClean="0">
                <a:solidFill>
                  <a:srgbClr val="0DBFE3"/>
                </a:solidFill>
              </a:rPr>
              <a:t>――</a:t>
            </a:r>
            <a:r>
              <a:rPr lang="zh-CN" altLang="en-US" b="1" dirty="0" smtClean="0">
                <a:solidFill>
                  <a:srgbClr val="0DBFE3"/>
                </a:solidFill>
              </a:rPr>
              <a:t>掐丝</a:t>
            </a:r>
            <a:r>
              <a:rPr lang="en-US" altLang="zh-CN" b="1" dirty="0" smtClean="0">
                <a:solidFill>
                  <a:srgbClr val="0DBFE3"/>
                </a:solidFill>
              </a:rPr>
              <a:t>――</a:t>
            </a:r>
            <a:r>
              <a:rPr lang="zh-CN" altLang="en-US" b="1" dirty="0" smtClean="0">
                <a:solidFill>
                  <a:srgbClr val="0DBFE3"/>
                </a:solidFill>
              </a:rPr>
              <a:t>烧制</a:t>
            </a:r>
            <a:r>
              <a:rPr lang="en-US" altLang="zh-CN" b="1" dirty="0" smtClean="0">
                <a:solidFill>
                  <a:srgbClr val="0DBFE3"/>
                </a:solidFill>
              </a:rPr>
              <a:t>――</a:t>
            </a:r>
            <a:r>
              <a:rPr lang="zh-CN" altLang="en-US" b="1" dirty="0" smtClean="0">
                <a:solidFill>
                  <a:srgbClr val="0DBFE3"/>
                </a:solidFill>
              </a:rPr>
              <a:t>点蓝</a:t>
            </a:r>
            <a:r>
              <a:rPr lang="en-US" altLang="zh-CN" b="1" dirty="0" smtClean="0">
                <a:solidFill>
                  <a:srgbClr val="0DBFE3"/>
                </a:solidFill>
              </a:rPr>
              <a:t>――</a:t>
            </a:r>
            <a:r>
              <a:rPr lang="zh-CN" altLang="en-US" b="1" dirty="0" smtClean="0">
                <a:solidFill>
                  <a:srgbClr val="0DBFE3"/>
                </a:solidFill>
              </a:rPr>
              <a:t>烧蓝</a:t>
            </a:r>
            <a:r>
              <a:rPr lang="en-US" altLang="zh-CN" b="1" dirty="0" smtClean="0">
                <a:solidFill>
                  <a:srgbClr val="0DBFE3"/>
                </a:solidFill>
              </a:rPr>
              <a:t>――</a:t>
            </a:r>
            <a:r>
              <a:rPr lang="zh-CN" altLang="en-US" b="1" dirty="0" smtClean="0">
                <a:solidFill>
                  <a:srgbClr val="0DBFE3"/>
                </a:solidFill>
              </a:rPr>
              <a:t>打磨</a:t>
            </a:r>
            <a:r>
              <a:rPr lang="en-US" altLang="zh-CN" b="1" dirty="0" smtClean="0">
                <a:solidFill>
                  <a:srgbClr val="0DBFE3"/>
                </a:solidFill>
              </a:rPr>
              <a:t>――</a:t>
            </a:r>
            <a:r>
              <a:rPr lang="zh-CN" altLang="en-US" b="1" dirty="0" smtClean="0">
                <a:solidFill>
                  <a:srgbClr val="0DBFE3"/>
                </a:solidFill>
              </a:rPr>
              <a:t>镀金”的时间顺序来说明的。</a:t>
            </a:r>
            <a:endParaRPr lang="zh-CN" altLang="en-US" b="1" dirty="0">
              <a:solidFill>
                <a:srgbClr val="0DBFE3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rgbClr val="FFFCEF"/>
      </a:lt1>
      <a:dk2>
        <a:srgbClr val="1F497D"/>
      </a:dk2>
      <a:lt2>
        <a:srgbClr val="F2F2F2"/>
      </a:lt2>
      <a:accent1>
        <a:srgbClr val="DBEEF3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1870</Words>
  <Application>Microsoft Office PowerPoint</Application>
  <PresentationFormat>全屏显示(4:3)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南州六月荔枝丹</vt:lpstr>
      <vt:lpstr>作者</vt:lpstr>
      <vt:lpstr>什么是科学小品？</vt:lpstr>
      <vt:lpstr>生字词</vt:lpstr>
      <vt:lpstr>标点符号</vt:lpstr>
      <vt:lpstr>说明方法（1）</vt:lpstr>
      <vt:lpstr>说明方法（2）</vt:lpstr>
      <vt:lpstr>说明顺序（1）</vt:lpstr>
      <vt:lpstr>说明顺序（2）</vt:lpstr>
      <vt:lpstr>说明顺序（3）</vt:lpstr>
      <vt:lpstr>说明顺序（4）</vt:lpstr>
      <vt:lpstr>说明文的结构</vt:lpstr>
      <vt:lpstr>说明文语言特点</vt:lpstr>
      <vt:lpstr>练习题（1）</vt:lpstr>
      <vt:lpstr>答案</vt:lpstr>
      <vt:lpstr>练习题（2）</vt:lpstr>
      <vt:lpstr>答案</vt:lpstr>
      <vt:lpstr>练习题（3）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南州六月荔枝丹</dc:title>
  <dc:creator>Administrator</dc:creator>
  <cp:lastModifiedBy>Administrator</cp:lastModifiedBy>
  <cp:revision>90</cp:revision>
  <dcterms:created xsi:type="dcterms:W3CDTF">2017-11-16T02:39:43Z</dcterms:created>
  <dcterms:modified xsi:type="dcterms:W3CDTF">2017-11-16T07:28:32Z</dcterms:modified>
</cp:coreProperties>
</file>