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</p:sldMasterIdLst>
  <p:notesMasterIdLst>
    <p:notesMasterId r:id="rId36"/>
  </p:notesMasterIdLst>
  <p:sldIdLst>
    <p:sldId id="542" r:id="rId9"/>
    <p:sldId id="477" r:id="rId10"/>
    <p:sldId id="578" r:id="rId11"/>
    <p:sldId id="479" r:id="rId12"/>
    <p:sldId id="579" r:id="rId13"/>
    <p:sldId id="512" r:id="rId14"/>
    <p:sldId id="513" r:id="rId15"/>
    <p:sldId id="487" r:id="rId16"/>
    <p:sldId id="582" r:id="rId17"/>
    <p:sldId id="583" r:id="rId18"/>
    <p:sldId id="480" r:id="rId19"/>
    <p:sldId id="581" r:id="rId20"/>
    <p:sldId id="448" r:id="rId21"/>
    <p:sldId id="483" r:id="rId22"/>
    <p:sldId id="449" r:id="rId23"/>
    <p:sldId id="485" r:id="rId24"/>
    <p:sldId id="450" r:id="rId25"/>
    <p:sldId id="492" r:id="rId26"/>
    <p:sldId id="455" r:id="rId27"/>
    <p:sldId id="440" r:id="rId28"/>
    <p:sldId id="456" r:id="rId29"/>
    <p:sldId id="457" r:id="rId30"/>
    <p:sldId id="467" r:id="rId31"/>
    <p:sldId id="468" r:id="rId32"/>
    <p:sldId id="469" r:id="rId33"/>
    <p:sldId id="493" r:id="rId34"/>
    <p:sldId id="494" r:id="rId35"/>
  </p:sldIdLst>
  <p:sldSz cx="9144000" cy="6858000" type="screen4x3"/>
  <p:notesSz cx="6858000" cy="9144000"/>
  <p:embeddedFontLst>
    <p:embeddedFont>
      <p:font typeface="汉仪菱心体简" panose="02010609000101010101" charset="-122"/>
      <p:regular r:id="rId40"/>
    </p:embeddedFont>
    <p:embeddedFont>
      <p:font typeface="Calibri" panose="020F0502020204030204" pitchFamily="34" charset="0"/>
      <p:regular r:id="rId41"/>
    </p:embeddedFont>
    <p:embeddedFont>
      <p:font typeface="Calibri Light" panose="020F0302020204030204" pitchFamily="34" charset="0"/>
      <p:regular r:id="rId42"/>
      <p:italic r:id="rId43"/>
    </p:embeddedFont>
    <p:embeddedFont>
      <p:font typeface="迷你繁赵楷" panose="02010604000101010101" pitchFamily="2" charset="-122"/>
      <p:regular r:id="rId44"/>
    </p:embeddedFont>
    <p:embeddedFont>
      <p:font typeface="黑体" panose="02010609060101010101" pitchFamily="49" charset="-122"/>
      <p:regular r:id="rId45"/>
    </p:embeddedFont>
    <p:embeddedFont>
      <p:font typeface="汉仪菱心体简" panose="02010609000101010101" charset="0"/>
      <p:regular r:id="rId46"/>
    </p:embeddedFont>
  </p:embeddedFont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777777"/>
    <a:srgbClr val="292929"/>
    <a:srgbClr val="990000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70"/>
    <p:restoredTop sz="94671"/>
  </p:normalViewPr>
  <p:slideViewPr>
    <p:cSldViewPr showGuides="1">
      <p:cViewPr varScale="1">
        <p:scale>
          <a:sx n="108" d="100"/>
          <a:sy n="108" d="100"/>
        </p:scale>
        <p:origin x="-1668" y="-84"/>
      </p:cViewPr>
      <p:guideLst>
        <p:guide orient="horz" pos="2244"/>
        <p:guide pos="25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6" Type="http://schemas.openxmlformats.org/officeDocument/2006/relationships/font" Target="fonts/font7.fntdata"/><Relationship Id="rId45" Type="http://schemas.openxmlformats.org/officeDocument/2006/relationships/font" Target="fonts/font6.fntdata"/><Relationship Id="rId44" Type="http://schemas.openxmlformats.org/officeDocument/2006/relationships/font" Target="fonts/font5.fntdata"/><Relationship Id="rId43" Type="http://schemas.openxmlformats.org/officeDocument/2006/relationships/font" Target="fonts/font4.fntdata"/><Relationship Id="rId42" Type="http://schemas.openxmlformats.org/officeDocument/2006/relationships/font" Target="fonts/font3.fntdata"/><Relationship Id="rId41" Type="http://schemas.openxmlformats.org/officeDocument/2006/relationships/font" Target="fonts/font2.fntdata"/><Relationship Id="rId40" Type="http://schemas.openxmlformats.org/officeDocument/2006/relationships/font" Target="fonts/font1.fntdata"/><Relationship Id="rId4" Type="http://schemas.openxmlformats.org/officeDocument/2006/relationships/slideMaster" Target="slideMasters/slideMaster3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notesMaster" Target="notesMasters/notesMaster1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164" name="幻灯片图像占位符 3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560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菱心体简" panose="02010609000101010101" charset="-122"/>
                <a:ea typeface="宋体" panose="02010600030101010101" pitchFamily="2" charset="-122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菱心体简" panose="02010609000101010101" charset="-122"/>
              <a:ea typeface="宋体" panose="02010600030101010101" pitchFamily="2" charset="-122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菱心体简" panose="02010609000101010101" charset="-122"/>
                <a:ea typeface="宋体" panose="02010600030101010101" pitchFamily="2" charset="-122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菱心体简" panose="02010609000101010101" charset="-122"/>
              <a:ea typeface="宋体" panose="02010600030101010101" pitchFamily="2" charset="-122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菱心体简" panose="02010609000101010101" charset="-122"/>
                <a:ea typeface="宋体" panose="02010600030101010101" pitchFamily="2" charset="-122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菱心体简" panose="02010609000101010101" charset="-122"/>
              <a:ea typeface="宋体" panose="02010600030101010101" pitchFamily="2" charset="-122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菱心体简" panose="02010609000101010101" charset="-122"/>
                <a:ea typeface="宋体" panose="02010600030101010101" pitchFamily="2" charset="-122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菱心体简" panose="02010609000101010101" charset="-122"/>
              <a:ea typeface="宋体" panose="02010600030101010101" pitchFamily="2" charset="-122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菱心体简" panose="02010609000101010101" charset="-122"/>
                <a:ea typeface="宋体" panose="02010600030101010101" pitchFamily="2" charset="-122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菱心体简" panose="02010609000101010101" charset="-122"/>
              <a:ea typeface="宋体" panose="02010600030101010101" pitchFamily="2" charset="-122"/>
            </a:endParaRPr>
          </a:p>
        </p:txBody>
      </p:sp>
      <p:sp>
        <p:nvSpPr>
          <p:cNvPr id="3078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汉仪菱心体简" panose="02010609000101010101" charset="-122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汉仪菱心体简" panose="02010609000101010101" charset="-122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汉仪菱心体简" panose="02010609000101010101" charset="-122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汉仪菱心体简" panose="02010609000101010101" charset="-122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汉仪菱心体简" panose="02010609000101010101" charset="-122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汉仪菱心体简" panose="02010609000101010101" charset="-122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汉仪菱心体简" panose="02010609000101010101" charset="-122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汉仪菱心体简" panose="02010609000101010101" charset="-122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汉仪菱心体简" panose="02010609000101010101" charset="-122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6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71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6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5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5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33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anose="020F050202020403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6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71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6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5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5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6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71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33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anose="020F050202020403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b="0" i="0" kern="1200" cap="none" spc="0" normalizeH="0" baseline="0" noProof="1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02EF67-E2B5-46D4-9A61-62CF6BC0D3F0}" type="datetime1">
              <a:rPr kumimoji="0" lang="zh-CN" altLang="en-US" b="0" i="0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b="0" i="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b="0" i="0" kern="1200" cap="none" spc="0" normalizeH="0" baseline="0" noProof="1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6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71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b="0" i="0" kern="1200" cap="none" spc="0" normalizeH="0" baseline="0" noProof="1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6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b="0" i="0" kern="1200" cap="none" spc="0" normalizeH="0" baseline="0" noProof="1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5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5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b="0" i="0" kern="1200" cap="none" spc="0" normalizeH="0" baseline="0" noProof="1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b="0" i="0" kern="1200" cap="none" spc="0" normalizeH="0" baseline="0" noProof="1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6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b="0" i="0" kern="1200" cap="none" spc="0" normalizeH="0" baseline="0" noProof="1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33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b="0" i="0" kern="1200" cap="none" spc="0" normalizeH="0" baseline="0" noProof="1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b="0" i="0" kern="1200" cap="none" spc="0" normalizeH="0" baseline="0" noProof="1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b="0" i="0" kern="1200" cap="none" spc="0" normalizeH="0" baseline="0" noProof="1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b="0" i="0" kern="1200" cap="none" spc="0" normalizeH="0" baseline="0" noProof="1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DBC93357-342D-4D79-BC0E-B34FDFBD32A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ED400F79-BE8D-4C49-8109-7341F571D3E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DE901FE4-25AC-462E-889A-C49F9771A28F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F0B74D56-9301-4560-818D-140D3DA1809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AB969034-193C-4CC5-AAEE-BEA3CC853B60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5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5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277EC80D-330D-40F3-B73F-176CE5007263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E3E9DAEE-1824-48C1-98A9-8777CABA4C7D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A867F893-9553-41ED-8FA9-C0EC8AC82285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E6889BF1-ECF3-4224-9756-B4E1AC70BE9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16B2906A-169F-402A-A812-CBD14FEFEB97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8A20C101-F0FE-4292-9C96-3003AC9C8148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DBC93357-342D-4D79-BC0E-B34FDFBD32A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ED400F79-BE8D-4C49-8109-7341F571D3E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DE901FE4-25AC-462E-889A-C49F9771A28F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F0B74D56-9301-4560-818D-140D3DA1809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AB969034-193C-4CC5-AAEE-BEA3CC853B60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277EC80D-330D-40F3-B73F-176CE5007263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E3E9DAEE-1824-48C1-98A9-8777CABA4C7D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A867F893-9553-41ED-8FA9-C0EC8AC82285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E6889BF1-ECF3-4224-9756-B4E1AC70BE9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16B2906A-169F-402A-A812-CBD14FEFEB97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8A20C101-F0FE-4292-9C96-3003AC9C8148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DBC93357-342D-4D79-BC0E-B34FDFBD32A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ED400F79-BE8D-4C49-8109-7341F571D3E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DE901FE4-25AC-462E-889A-C49F9771A28F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D835CAE-4631-4174-8B63-1A4462E9AA7D}" type="datetime1">
              <a:rPr kumimoji="0" lang="zh-CN" altLang="en-US" b="0" i="0" kern="1200" cap="none" spc="0" normalizeH="0" baseline="0" noProof="1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F0B74D56-9301-4560-818D-140D3DA1809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AB969034-193C-4CC5-AAEE-BEA3CC853B60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277EC80D-330D-40F3-B73F-176CE5007263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E3E9DAEE-1824-48C1-98A9-8777CABA4C7D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A867F893-9553-41ED-8FA9-C0EC8AC82285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E6889BF1-ECF3-4224-9756-B4E1AC70BE9B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16B2906A-169F-402A-A812-CBD14FEFEB97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fld id="{8A20C101-F0FE-4292-9C96-3003AC9C8148}" type="datetimeFigureOut">
              <a:rPr kumimoji="0" lang="zh-CN" altLang="en-US" b="0" i="0" kern="1200" cap="none" spc="0" normalizeH="0" baseline="0" noProof="0">
                <a:latin typeface="+mn-lt"/>
                <a:ea typeface="+mn-ea"/>
                <a:cs typeface="+mn-cs"/>
              </a:rPr>
            </a:fld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33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anose="020F050202020403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 noProof="1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4BB6058-8B2D-40AE-B9F7-C6BDA0A546CC}" type="datetime1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 noProof="1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 noProof="1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 noProof="1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 noProof="1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 noProof="1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菱心体简" panose="02010609000101010101" charset="-122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>
                <a:latin typeface="Arial" panose="020B0604020202020204" pitchFamily="34" charset="0"/>
                <a:cs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4B726CB-B830-4AFE-A44E-9493B066649B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p>
            <a:pPr lvl="0" algn="r" eaLnBrk="1" hangingPunct="1"/>
            <a:fld id="{9A0DB2DC-4C9A-4742-B13C-FB6460FD3503}" type="slidenum">
              <a:rPr lang="zh-CN" altLang="zh-CN" sz="1400" dirty="0">
                <a:latin typeface="Arial" panose="020B0604020202020204" pitchFamily="34" charset="0"/>
              </a:rPr>
            </a:fld>
            <a:endParaRPr lang="zh-CN" altLang="zh-CN" sz="1400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5657DEE-D22A-447B-A78D-DCD51AA82FB9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7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5657DEE-D22A-447B-A78D-DCD51AA82FB9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7170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5657DEE-D22A-447B-A78D-DCD51AA82FB9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3.xml"/><Relationship Id="rId1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jpeg"/><Relationship Id="rId8" Type="http://schemas.openxmlformats.org/officeDocument/2006/relationships/image" Target="../media/image12.jpeg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7" Type="http://schemas.openxmlformats.org/officeDocument/2006/relationships/slideLayout" Target="../slideLayouts/slideLayout35.xml"/><Relationship Id="rId16" Type="http://schemas.openxmlformats.org/officeDocument/2006/relationships/image" Target="../media/image20.jpeg"/><Relationship Id="rId15" Type="http://schemas.openxmlformats.org/officeDocument/2006/relationships/image" Target="../media/image19.jpeg"/><Relationship Id="rId14" Type="http://schemas.openxmlformats.org/officeDocument/2006/relationships/image" Target="../media/image18.jpeg"/><Relationship Id="rId13" Type="http://schemas.openxmlformats.org/officeDocument/2006/relationships/image" Target="../media/image17.jpeg"/><Relationship Id="rId12" Type="http://schemas.openxmlformats.org/officeDocument/2006/relationships/image" Target="../media/image16.jpeg"/><Relationship Id="rId11" Type="http://schemas.openxmlformats.org/officeDocument/2006/relationships/image" Target="../media/image15.jpeg"/><Relationship Id="rId10" Type="http://schemas.openxmlformats.org/officeDocument/2006/relationships/image" Target="../media/image14.jpeg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3.png"/><Relationship Id="rId1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3.png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.png"/><Relationship Id="rId1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.png"/><Relationship Id="rId1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.png"/><Relationship Id="rId1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s://baike.baidu.com/item/%E6%95%A3%E7%82%B9%E9%80%8F%E8%A7%86" TargetMode="External"/><Relationship Id="rId8" Type="http://schemas.openxmlformats.org/officeDocument/2006/relationships/hyperlink" Target="https://baike.baidu.com/item/%E9%95%BF%E5%8D%B7/2303477" TargetMode="External"/><Relationship Id="rId7" Type="http://schemas.openxmlformats.org/officeDocument/2006/relationships/hyperlink" Target="https://baike.baidu.com/item/%E8%AE%BE%E8%89%B2" TargetMode="External"/><Relationship Id="rId6" Type="http://schemas.openxmlformats.org/officeDocument/2006/relationships/hyperlink" Target="https://baike.baidu.com/item/%E5%8C%97%E4%BA%AC%E6%95%85%E5%AE%AB%E5%8D%9A%E7%89%A9%E9%99%A2/8663390" TargetMode="External"/><Relationship Id="rId5" Type="http://schemas.openxmlformats.org/officeDocument/2006/relationships/hyperlink" Target="https://baike.baidu.com/item/%E5%9B%BD%E5%AE%9D%E7%BA%A7%E6%96%87%E7%89%A9/5579118" TargetMode="External"/><Relationship Id="rId4" Type="http://schemas.openxmlformats.org/officeDocument/2006/relationships/hyperlink" Target="https://baike.baidu.com/item/%E5%BC%A0%E6%8B%A9%E7%AB%AF" TargetMode="External"/><Relationship Id="rId3" Type="http://schemas.openxmlformats.org/officeDocument/2006/relationships/hyperlink" Target="https://baike.baidu.com/item/%E9%A3%8E%E4%BF%97%E7%94%BB/340649" TargetMode="External"/><Relationship Id="rId2" Type="http://schemas.openxmlformats.org/officeDocument/2006/relationships/hyperlink" Target="https://baike.baidu.com/item/%E4%B8%AD%E5%9B%BD%E5%8D%81%E5%A4%A7%E4%BC%A0%E4%B8%96%E5%90%8D%E7%94%BB/7671736" TargetMode="External"/><Relationship Id="rId15" Type="http://schemas.openxmlformats.org/officeDocument/2006/relationships/slideLayout" Target="../slideLayouts/slideLayout18.xml"/><Relationship Id="rId14" Type="http://schemas.openxmlformats.org/officeDocument/2006/relationships/hyperlink" Target="https://baike.baidu.com/item/%E5%86%99%E7%85%A7/4120445" TargetMode="External"/><Relationship Id="rId13" Type="http://schemas.openxmlformats.org/officeDocument/2006/relationships/hyperlink" Target="https://baike.baidu.com/item/%E5%BC%80%E5%B0%81/122642" TargetMode="External"/><Relationship Id="rId12" Type="http://schemas.openxmlformats.org/officeDocument/2006/relationships/hyperlink" Target="https://baike.baidu.com/item/%E6%B1%B4%E4%BA%AC/11026784" TargetMode="External"/><Relationship Id="rId11" Type="http://schemas.openxmlformats.org/officeDocument/2006/relationships/hyperlink" Target="https://baike.baidu.com/item/%E4%B8%9C%E4%BA%AC/2067706" TargetMode="External"/><Relationship Id="rId10" Type="http://schemas.openxmlformats.org/officeDocument/2006/relationships/hyperlink" Target="https://baike.baidu.com/item/%E5%8C%97%E5%AE%8B/396063" TargetMode="External"/><Relationship Id="rId1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22.jpe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64514" name="图片 11270" descr="房子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325" y="260350"/>
            <a:ext cx="2692400" cy="4049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5" name="Picture 2" descr="C:\Users\Soloman\Desktop\荷叶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956550" y="5373688"/>
            <a:ext cx="1244600" cy="15351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6" name="图片 6148" descr="虹桥45 拷贝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388" y="3484563"/>
            <a:ext cx="4379912" cy="2463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4517" name="文本框 11268"/>
          <p:cNvSpPr txBox="1"/>
          <p:nvPr/>
        </p:nvSpPr>
        <p:spPr>
          <a:xfrm>
            <a:off x="179388" y="1412875"/>
            <a:ext cx="8858250" cy="3884613"/>
          </a:xfrm>
          <a:prstGeom prst="rect">
            <a:avLst/>
          </a:prstGeom>
          <a:solidFill>
            <a:srgbClr val="EAEAEA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有一件享誉古今中外的传世杰作。在问世以后的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800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多年里，曾被无数收藏家和鉴赏家把玩欣赏，是后世帝王权贵巧取豪夺的目标，它曾辗转飘零，几经战火，历尽劫难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它曾五次进入宫廷，四次被盗出宫，演绎出了许多传奇故事，它是我国绘画史上的无价之宝，同学们知道这幅画是什么了吧？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文本框 12292"/>
          <p:cNvSpPr txBox="1"/>
          <p:nvPr/>
        </p:nvSpPr>
        <p:spPr>
          <a:xfrm>
            <a:off x="4211638" y="188913"/>
            <a:ext cx="3371850" cy="6557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  </a:t>
            </a:r>
            <a:r>
              <a:rPr lang="zh-CN" altLang="en-US" sz="2400" b="1" dirty="0">
                <a:solidFill>
                  <a:srgbClr val="99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张择端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，字正道，东武（今山东诸城）人。早年游学汴京，后习绘画，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宋徽宗赵佶（1101年—1124年在位）时期供职翰林图画院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。专工中国画中以界笔、直尺划线的技法，用以表现宫室、楼台、屋宇等题材，尤擅绘舟车、市肆、桥梁、街道、城郭。他的画自成一家，别具一格。张择端的画作，大都散佚，只有《清明上河图》卷完好地保存下来了。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73731" name="图片 12293" descr="503d269759ee3d6da6ae896d45166d224f4ade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2888" y="104775"/>
            <a:ext cx="3519487" cy="6515100"/>
          </a:xfrm>
          <a:prstGeom prst="rect">
            <a:avLst/>
          </a:prstGeom>
          <a:noFill/>
          <a:ln w="19050" cap="rnd" cmpd="sng">
            <a:solidFill>
              <a:srgbClr val="990000"/>
            </a:solidFill>
            <a:prstDash val="sysDot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4754" name="Picture 2" descr="C:\Users\Soloman\Desktop\荷叶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7956550" y="5348288"/>
            <a:ext cx="1244600" cy="1535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55" name="文本框 9219"/>
          <p:cNvSpPr txBox="1"/>
          <p:nvPr/>
        </p:nvSpPr>
        <p:spPr>
          <a:xfrm>
            <a:off x="1476375" y="333375"/>
            <a:ext cx="55943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sz="4000" b="1" dirty="0">
                <a:latin typeface="Calibri" panose="020F0502020204030204" pitchFamily="34" charset="0"/>
                <a:ea typeface="黑体" panose="02010609060101010101" pitchFamily="49" charset="-122"/>
              </a:rPr>
              <a:t>学习目标</a:t>
            </a:r>
            <a:endParaRPr lang="zh-CN" altLang="en-US" sz="4000" b="1" dirty="0">
              <a:latin typeface="Calibri" panose="020F0502020204030204" pitchFamily="34" charset="0"/>
              <a:ea typeface="黑体" panose="02010609060101010101" pitchFamily="49" charset="-122"/>
            </a:endParaRPr>
          </a:p>
        </p:txBody>
      </p:sp>
      <p:sp>
        <p:nvSpPr>
          <p:cNvPr id="74756" name="文本框 9220"/>
          <p:cNvSpPr txBox="1"/>
          <p:nvPr/>
        </p:nvSpPr>
        <p:spPr>
          <a:xfrm>
            <a:off x="250825" y="1125538"/>
            <a:ext cx="8748713" cy="3970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学习课文，了解《清明上河图》在绘画史上的重要地位。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熟读课文，掌握作者条理清晰地介绍画作的说明方法，揣摩作者准确富于概括力的说明语言。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品味作者精彩说明语言的运用，增强热爱中华文明的责任感和自豪感。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8" name="文本框 1"/>
          <p:cNvSpPr txBox="1"/>
          <p:nvPr/>
        </p:nvSpPr>
        <p:spPr>
          <a:xfrm>
            <a:off x="3155950" y="215900"/>
            <a:ext cx="4548188" cy="922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54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预习检测</a:t>
            </a:r>
            <a:endParaRPr lang="zh-CN" altLang="en-US" sz="54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5779" name="文本框 2"/>
          <p:cNvSpPr txBox="1"/>
          <p:nvPr/>
        </p:nvSpPr>
        <p:spPr>
          <a:xfrm>
            <a:off x="395288" y="404813"/>
            <a:ext cx="7705725" cy="5989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4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生字难字</a:t>
            </a:r>
            <a:endParaRPr lang="zh-CN" altLang="en-US" sz="48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汴</a:t>
            </a: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梁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(biàn)</a:t>
            </a: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田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畴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(chóu)</a:t>
            </a: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沉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檀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(tán)</a:t>
            </a: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遒劲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(qiú jìng)</a:t>
            </a: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20000"/>
              </a:lnSpc>
            </a:pPr>
            <a:endParaRPr lang="zh-CN" altLang="en-US" sz="32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枋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(fāng)</a:t>
            </a: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春寒料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峭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(qiào)     </a:t>
            </a: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长途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跋涉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(bá shè)</a:t>
            </a: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20000"/>
              </a:lnSpc>
            </a:pPr>
            <a:endParaRPr lang="zh-CN" altLang="en-US" sz="32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舳舻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(zhú lú)</a:t>
            </a: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摩肩接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踵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(zhǒng)</a:t>
            </a: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络绎</a:t>
            </a: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不绝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(luò y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ì</a:t>
            </a:r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)</a:t>
            </a:r>
            <a:endParaRPr lang="zh-CN" altLang="en-US" sz="3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sz="3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  </a:t>
            </a:r>
            <a:endParaRPr lang="zh-CN" altLang="en-US" sz="3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7891" name="文本框 3"/>
          <p:cNvSpPr txBox="1"/>
          <p:nvPr/>
        </p:nvSpPr>
        <p:spPr>
          <a:xfrm>
            <a:off x="395288" y="1412875"/>
            <a:ext cx="8353425" cy="3937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课文可分三部分：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（第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段）由宋朝城市的发展繁荣，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引出说明对象《清明上河图》。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（第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段）介绍张择端生平，并引出画作的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背景，呼应题目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梦回繁华。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（第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3-5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段）具体介绍说明《清明上河图》的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特点、内容、艺术特色和地位。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6803" name="矩形 37891"/>
          <p:cNvSpPr/>
          <p:nvPr/>
        </p:nvSpPr>
        <p:spPr>
          <a:xfrm>
            <a:off x="2627313" y="476250"/>
            <a:ext cx="60483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初读课文，理清层次结构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9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charRg st="9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42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7891">
                                            <p:txEl>
                                              <p:charRg st="42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78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7891">
                                            <p:txEl>
                                              <p:charRg st="78" end="1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6" name="文本框 1"/>
          <p:cNvSpPr txBox="1"/>
          <p:nvPr/>
        </p:nvSpPr>
        <p:spPr>
          <a:xfrm>
            <a:off x="2682875" y="115888"/>
            <a:ext cx="48799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latin typeface="Calibri" panose="020F0502020204030204" pitchFamily="34" charset="0"/>
                <a:ea typeface="黑体" panose="02010609060101010101" pitchFamily="49" charset="-122"/>
              </a:rPr>
              <a:t>合作探究</a:t>
            </a:r>
            <a:endParaRPr lang="zh-CN" altLang="en-US" sz="4000" b="1" dirty="0">
              <a:latin typeface="Calibri" panose="020F0502020204030204" pitchFamily="34" charset="0"/>
              <a:ea typeface="黑体" panose="02010609060101010101" pitchFamily="49" charset="-122"/>
            </a:endParaRPr>
          </a:p>
        </p:txBody>
      </p:sp>
      <p:sp>
        <p:nvSpPr>
          <p:cNvPr id="77827" name="矩形 58370"/>
          <p:cNvSpPr/>
          <p:nvPr/>
        </p:nvSpPr>
        <p:spPr>
          <a:xfrm>
            <a:off x="250825" y="666750"/>
            <a:ext cx="8604250" cy="5919788"/>
          </a:xfrm>
          <a:prstGeom prst="rect">
            <a:avLst/>
          </a:prstGeom>
          <a:noFill/>
          <a:ln w="9525">
            <a:noFill/>
          </a:ln>
        </p:spPr>
        <p:txBody>
          <a:bodyPr tIns="330096" anchor="ctr">
            <a:spAutoFit/>
          </a:bodyPr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．本文围绕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清明上河图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，介绍了哪些方面的内容？ 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．课文是怎样围绕“繁华”来说明清明上河图的？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．文中用了哪些说明方法，并找出相应的例句。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．本文的说明顺序怎样的？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b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8850" name="矩形 38915"/>
          <p:cNvSpPr/>
          <p:nvPr/>
        </p:nvSpPr>
        <p:spPr>
          <a:xfrm>
            <a:off x="250825" y="681038"/>
            <a:ext cx="8604250" cy="259556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tIns="330096" anchor="ctr">
            <a:spAutoFit/>
          </a:bodyPr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．本文围绕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清明上河图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，介绍了哪些方面的内容？ </a:t>
            </a:r>
            <a:b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918" name="矩形 38917"/>
          <p:cNvSpPr/>
          <p:nvPr/>
        </p:nvSpPr>
        <p:spPr>
          <a:xfrm>
            <a:off x="179388" y="2435225"/>
            <a:ext cx="8640762" cy="23082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介绍这幅图的历史背景，画的作者，画卷的纵横，作品描绘的内容，画卷特点及历史价值等。 </a:t>
            </a:r>
            <a:b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3600" b="1" dirty="0">
              <a:solidFill>
                <a:schemeClr val="hlin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468313" y="620713"/>
            <a:ext cx="8135937" cy="4746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课文是怎样围绕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“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繁华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”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来说明清明上河图的？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）先介绍城市经济的繁华。</a:t>
            </a:r>
            <a:endParaRPr lang="zh-CN" altLang="en-US" sz="3600" b="1" dirty="0">
              <a:solidFill>
                <a:schemeClr val="hlin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）再介绍张择端绘画技艺的繁华和南宋人梦想的繁华。</a:t>
            </a:r>
            <a:endParaRPr lang="zh-CN" altLang="en-US" sz="3600" b="1" dirty="0">
              <a:solidFill>
                <a:schemeClr val="hlin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）最后详写了清明上河图反映内容和创作技法的繁荣。</a:t>
            </a:r>
            <a:endParaRPr lang="zh-CN" altLang="en-US" sz="3600" b="1" dirty="0">
              <a:solidFill>
                <a:schemeClr val="hlin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4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24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9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39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66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charRg st="66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9939" name="文本框 3"/>
          <p:cNvSpPr txBox="1"/>
          <p:nvPr/>
        </p:nvSpPr>
        <p:spPr>
          <a:xfrm>
            <a:off x="395288" y="333375"/>
            <a:ext cx="8424862" cy="52006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文中用了哪些说明方法，并找出相应的例句。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举例子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：张择端的《清明上河图》便是北宋风俗画作品中最具有代表性的一幅。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列数字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：纵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25.5,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横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525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作引用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：后习绘画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摹状貌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：船夫们呼唤叫喊，握篙盘索；桥上呼应相接，岸边挥臂助阵。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打比方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：结构精美，宛如飞虹。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23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charRg st="23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59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charRg st="59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75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charRg st="75" end="8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84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charRg st="84" end="1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116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939">
                                            <p:txEl>
                                              <p:charRg st="116" end="1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95288" y="836613"/>
            <a:ext cx="8569325" cy="5410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latin typeface="Calibri" panose="020F0502020204030204" pitchFamily="34" charset="0"/>
                <a:ea typeface="黑体" panose="02010609060101010101" pitchFamily="49" charset="-122"/>
              </a:rPr>
              <a:t>      就全文而言，使用的是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逻辑顺序</a:t>
            </a:r>
            <a:r>
              <a:rPr lang="zh-CN" altLang="en-US" sz="3200" b="1" dirty="0">
                <a:latin typeface="Calibri" panose="020F0502020204030204" pitchFamily="34" charset="0"/>
                <a:ea typeface="黑体" panose="02010609060101010101" pitchFamily="49" charset="-122"/>
              </a:rPr>
              <a:t>，从画作的时代背景、作者情况写起，进而详细说明画作本身，最后介绍画作的艺术和历史价值，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按照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内涵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内容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价值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的思路展开，</a:t>
            </a:r>
            <a:r>
              <a:rPr lang="zh-CN" altLang="en-US" sz="3200" b="1" dirty="0">
                <a:latin typeface="Calibri" panose="020F0502020204030204" pitchFamily="34" charset="0"/>
                <a:ea typeface="黑体" panose="02010609060101010101" pitchFamily="49" charset="-122"/>
              </a:rPr>
              <a:t>清晰而全面，重点突出。</a:t>
            </a:r>
            <a:endParaRPr lang="zh-CN" altLang="en-US" sz="3200" b="1" dirty="0">
              <a:latin typeface="Calibri" panose="020F0502020204030204" pitchFamily="34" charset="0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latin typeface="Calibri" panose="020F0502020204030204" pitchFamily="34" charset="0"/>
                <a:ea typeface="黑体" panose="02010609060101010101" pitchFamily="49" charset="-122"/>
              </a:rPr>
              <a:t>      第</a:t>
            </a:r>
            <a:r>
              <a:rPr lang="en-US" altLang="zh-CN" sz="3200" b="1" dirty="0">
                <a:latin typeface="Calibri" panose="020F0502020204030204" pitchFamily="34" charset="0"/>
                <a:ea typeface="黑体" panose="02010609060101010101" pitchFamily="49" charset="-122"/>
              </a:rPr>
              <a:t>4</a:t>
            </a:r>
            <a:r>
              <a:rPr lang="zh-CN" altLang="en-US" sz="3200" b="1" dirty="0">
                <a:latin typeface="Calibri" panose="020F0502020204030204" pitchFamily="34" charset="0"/>
                <a:ea typeface="黑体" panose="02010609060101010101" pitchFamily="49" charset="-122"/>
              </a:rPr>
              <a:t>段介绍说明画作内容时，主要采用的是空间顺序。其中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画面开卷处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”“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画面中段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”“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画卷后段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200" b="1" dirty="0">
                <a:latin typeface="Calibri" panose="020F0502020204030204" pitchFamily="34" charset="0"/>
                <a:ea typeface="黑体" panose="02010609060101010101" pitchFamily="49" charset="-122"/>
              </a:rPr>
              <a:t>将画作切分成三个部分，然后按照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从前到后的空间方位</a:t>
            </a:r>
            <a:r>
              <a:rPr lang="zh-CN" altLang="en-US" sz="3200" b="1" dirty="0">
                <a:latin typeface="Calibri" panose="020F0502020204030204" pitchFamily="34" charset="0"/>
                <a:ea typeface="黑体" panose="02010609060101010101" pitchFamily="49" charset="-122"/>
              </a:rPr>
              <a:t>依次说明。</a:t>
            </a:r>
            <a:endParaRPr lang="en-US" altLang="zh-CN" sz="3200" b="1" dirty="0">
              <a:latin typeface="Calibri" panose="020F0502020204030204" pitchFamily="34" charset="0"/>
              <a:ea typeface="黑体" panose="02010609060101010101" pitchFamily="49" charset="-122"/>
            </a:endParaRPr>
          </a:p>
        </p:txBody>
      </p:sp>
      <p:sp>
        <p:nvSpPr>
          <p:cNvPr id="81923" name="矩形 67588"/>
          <p:cNvSpPr/>
          <p:nvPr/>
        </p:nvSpPr>
        <p:spPr>
          <a:xfrm>
            <a:off x="684213" y="195263"/>
            <a:ext cx="5976937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．本文的说明顺序怎样的？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93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93" end="1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2946" name="文本框 3"/>
          <p:cNvSpPr txBox="1"/>
          <p:nvPr/>
        </p:nvSpPr>
        <p:spPr>
          <a:xfrm>
            <a:off x="468313" y="836613"/>
            <a:ext cx="7529512" cy="750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课堂小结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82947" name="矩形 45062"/>
          <p:cNvSpPr/>
          <p:nvPr/>
        </p:nvSpPr>
        <p:spPr>
          <a:xfrm>
            <a:off x="179388" y="1606550"/>
            <a:ext cx="8640762" cy="43195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tIns="330096" anchor="ctr">
            <a:spAutoFit/>
          </a:bodyPr>
          <a:p>
            <a:pPr lvl="0"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课文以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梦回繁华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为题，介绍了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清明上河图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这一国宝级画作，描摹 北宋时 期繁华的市井风情，丰富了我们对当时社会风貌的了解，激发了我们对古代生活丰富的想象，这幅长卷人物繁多，场景复杂，但作者把它介绍得条理分明，细腻具体，真是难能可贵，值得我们借鉴学习。 </a:t>
            </a:r>
            <a:b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8" name="矩形 8193"/>
          <p:cNvSpPr>
            <a:spLocks noTextEdit="1"/>
          </p:cNvSpPr>
          <p:nvPr/>
        </p:nvSpPr>
        <p:spPr>
          <a:xfrm>
            <a:off x="3995738" y="908050"/>
            <a:ext cx="4537075" cy="2760663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欣赏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8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8674" name="图片 8194" descr="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5" name="图片 8195" descr="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6" name="图片 8196" descr="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7" name="图片 8197" descr="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8" name="图片 8198" descr="0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9" name="图片 8199" descr="0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0" name="图片 8200" descr="0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1" name="图片 8201" descr="0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2" name="图片 8202" descr="0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3" name="图片 8203" descr="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4" name="图片 8204" descr="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476250"/>
            <a:ext cx="9144000" cy="6384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5" name="图片 8205" descr="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6" name="图片 8206" descr="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7" name="图片 8207" descr="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8" name="图片 8208" descr="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9" name="图片 8209" descr="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47625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3970" name="文本框 1"/>
          <p:cNvSpPr txBox="1"/>
          <p:nvPr/>
        </p:nvSpPr>
        <p:spPr>
          <a:xfrm>
            <a:off x="2700338" y="404813"/>
            <a:ext cx="48418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Calibri" panose="020F0502020204030204" pitchFamily="34" charset="0"/>
                <a:ea typeface="迷你繁赵楷" panose="02010604000101010101" pitchFamily="2" charset="-122"/>
              </a:rPr>
              <a:t>反馈检测</a:t>
            </a:r>
            <a:endParaRPr lang="zh-CN" altLang="en-US" sz="3600" b="1" dirty="0">
              <a:latin typeface="Calibri" panose="020F0502020204030204" pitchFamily="34" charset="0"/>
              <a:ea typeface="迷你繁赵楷" panose="02010604000101010101" pitchFamily="2" charset="-122"/>
            </a:endParaRPr>
          </a:p>
        </p:txBody>
      </p:sp>
      <p:sp>
        <p:nvSpPr>
          <p:cNvPr id="83971" name="文本框 2"/>
          <p:cNvSpPr txBox="1"/>
          <p:nvPr/>
        </p:nvSpPr>
        <p:spPr>
          <a:xfrm>
            <a:off x="250825" y="1052513"/>
            <a:ext cx="8570913" cy="4721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下列红色字注音完全正确的一项是（    ）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2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A.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遒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劲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(qi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ú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绢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本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(juàn)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春寒料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峭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(qiào)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2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B.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田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畴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(chóu)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覆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灭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(fǔ)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摩肩接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踵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(chǒng)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2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C.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汴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梁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(bi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à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n)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舳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舻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(zh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ó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u)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长途跋涉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(sè)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2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D.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纤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夫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(xiān)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握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篙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(hāo)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络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绎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不绝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(yì)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380288" y="1058863"/>
            <a:ext cx="6953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3600" dirty="0">
                <a:latin typeface="迷你繁赵楷" panose="02010604000101010101" pitchFamily="2" charset="-122"/>
                <a:ea typeface="迷你繁赵楷" panose="02010604000101010101" pitchFamily="2" charset="-122"/>
              </a:rPr>
              <a:t>A</a:t>
            </a:r>
            <a:endParaRPr lang="en-US" altLang="zh-CN" sz="3600" dirty="0">
              <a:latin typeface="迷你繁赵楷" panose="02010604000101010101" pitchFamily="2" charset="-122"/>
              <a:ea typeface="迷你繁赵楷" panose="0201060400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84994" name="Picture 2" descr="C:\Users\Soloman\Desktop\荷叶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027988" y="5514975"/>
            <a:ext cx="1116012" cy="1374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4995" name="文本框 2"/>
          <p:cNvSpPr txBox="1"/>
          <p:nvPr/>
        </p:nvSpPr>
        <p:spPr>
          <a:xfrm>
            <a:off x="784225" y="1393825"/>
            <a:ext cx="8108950" cy="47212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下列成语书写完全正确的一项是（   ）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2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A.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自出心栽            内忧外患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2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B.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俯仰生恣            眼花瞭乱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2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C.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一应具全            舳舻相接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2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D.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持之以恒            孜孜不倦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380288" y="1341438"/>
            <a:ext cx="6953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3600" dirty="0">
                <a:latin typeface="迷你繁赵楷" panose="02010604000101010101" pitchFamily="2" charset="-122"/>
                <a:ea typeface="迷你繁赵楷" panose="02010604000101010101" pitchFamily="2" charset="-122"/>
              </a:rPr>
              <a:t>D</a:t>
            </a:r>
            <a:endParaRPr lang="en-US" altLang="zh-CN" sz="3600" dirty="0">
              <a:latin typeface="迷你繁赵楷" panose="02010604000101010101" pitchFamily="2" charset="-122"/>
              <a:ea typeface="迷你繁赵楷" panose="02010604000101010101" pitchFamily="2" charset="-122"/>
            </a:endParaRPr>
          </a:p>
        </p:txBody>
      </p:sp>
      <p:sp>
        <p:nvSpPr>
          <p:cNvPr id="84997" name="文本框 1"/>
          <p:cNvSpPr txBox="1"/>
          <p:nvPr/>
        </p:nvSpPr>
        <p:spPr>
          <a:xfrm>
            <a:off x="2916238" y="620713"/>
            <a:ext cx="48418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Calibri" panose="020F0502020204030204" pitchFamily="34" charset="0"/>
                <a:ea typeface="迷你繁赵楷" panose="02010604000101010101" pitchFamily="2" charset="-122"/>
              </a:rPr>
              <a:t>反馈检测</a:t>
            </a:r>
            <a:endParaRPr lang="zh-CN" altLang="en-US" sz="3600" b="1" dirty="0">
              <a:latin typeface="Calibri" panose="020F0502020204030204" pitchFamily="34" charset="0"/>
              <a:ea typeface="迷你繁赵楷" panose="0201060400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86018" name="Picture 2" descr="C:\Users\Soloman\Desktop\荷叶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64513" y="5583238"/>
            <a:ext cx="1160462" cy="1374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6019" name="文本框 2"/>
          <p:cNvSpPr txBox="1"/>
          <p:nvPr/>
        </p:nvSpPr>
        <p:spPr>
          <a:xfrm>
            <a:off x="468313" y="1196975"/>
            <a:ext cx="8470900" cy="50165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dirty="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200" dirty="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下列句子加点词语使用不恰当的一项是（  ）</a:t>
            </a:r>
            <a:endParaRPr lang="zh-CN" altLang="en-US" sz="3200" dirty="0">
              <a:solidFill>
                <a:srgbClr val="33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A.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星期天，街上行人</a:t>
            </a:r>
            <a:r>
              <a:rPr lang="zh-CN" altLang="en-US" sz="32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摩肩接踵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，热闹极了。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B.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经过半个小时的</a:t>
            </a:r>
            <a:r>
              <a:rPr lang="zh-CN" altLang="en-US" sz="32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长途跋涉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，我们终于到达了目的地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习家池。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C.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那是一个阴冷的漆黑之夜。</a:t>
            </a:r>
            <a:r>
              <a:rPr lang="zh-CN" altLang="en-US" sz="32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春寒料峭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，风雨凄凄。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/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D.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在展出的各幅画前无不人头攒动，尤其是张择端的《清明上河图》前，观看的人更是</a:t>
            </a:r>
            <a:r>
              <a:rPr lang="zh-CN" altLang="en-US" sz="32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络绎不绝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40713" y="1203325"/>
            <a:ext cx="7239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3600" dirty="0">
                <a:latin typeface="迷你繁赵楷" panose="02010604000101010101" pitchFamily="2" charset="-122"/>
                <a:ea typeface="迷你繁赵楷" panose="02010604000101010101" pitchFamily="2" charset="-122"/>
              </a:rPr>
              <a:t>B</a:t>
            </a:r>
            <a:endParaRPr lang="en-US" altLang="zh-CN" sz="3600" dirty="0">
              <a:latin typeface="迷你繁赵楷" panose="02010604000101010101" pitchFamily="2" charset="-122"/>
              <a:ea typeface="迷你繁赵楷" panose="02010604000101010101" pitchFamily="2" charset="-122"/>
            </a:endParaRPr>
          </a:p>
        </p:txBody>
      </p:sp>
      <p:sp>
        <p:nvSpPr>
          <p:cNvPr id="86021" name="文本框 1"/>
          <p:cNvSpPr txBox="1"/>
          <p:nvPr/>
        </p:nvSpPr>
        <p:spPr>
          <a:xfrm>
            <a:off x="2700338" y="404813"/>
            <a:ext cx="48418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Calibri" panose="020F0502020204030204" pitchFamily="34" charset="0"/>
                <a:ea typeface="迷你繁赵楷" panose="02010604000101010101" pitchFamily="2" charset="-122"/>
              </a:rPr>
              <a:t>反馈检测</a:t>
            </a:r>
            <a:endParaRPr lang="zh-CN" altLang="en-US" sz="3600" b="1" dirty="0">
              <a:latin typeface="Calibri" panose="020F0502020204030204" pitchFamily="34" charset="0"/>
              <a:ea typeface="迷你繁赵楷" panose="0201060400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87042" name="Picture 2" descr="C:\Users\Soloman\Desktop\荷叶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027988" y="5514975"/>
            <a:ext cx="1116012" cy="1374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7043" name="文本框 2"/>
          <p:cNvSpPr txBox="1"/>
          <p:nvPr/>
        </p:nvSpPr>
        <p:spPr>
          <a:xfrm>
            <a:off x="395288" y="1052513"/>
            <a:ext cx="8208962" cy="55959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根据语境选词填空，最恰当的一项是（   ）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1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北宋汴梁商业</a:t>
            </a:r>
            <a:r>
              <a:rPr lang="zh-CN" altLang="en-US" sz="28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，除贵族</a:t>
            </a:r>
            <a:r>
              <a:rPr lang="zh-CN" altLang="en-US" sz="28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外，还有大量的商人、手工业者和市民，城市的文化生活也十分</a:t>
            </a:r>
            <a:r>
              <a:rPr lang="zh-CN" altLang="en-US" sz="28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en-US" sz="28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，绘画的题材范围在反映现实生活方面得到了极大地拓展，从唐代以描绘重大历史事件和贵族生活为主，扩展到描绘城乡市井平民生活的各个方面。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A.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密集    聚集    活跃    由此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B.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繁盛    聚集    活跃    由此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C.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繁盛    居住    丰富    因此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1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D.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密集    居住    丰富    因此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956550" y="998538"/>
            <a:ext cx="6953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4000" dirty="0">
                <a:latin typeface="迷你繁赵楷" panose="02010604000101010101" pitchFamily="2" charset="-122"/>
                <a:ea typeface="迷你繁赵楷" panose="02010604000101010101" pitchFamily="2" charset="-122"/>
              </a:rPr>
              <a:t>B</a:t>
            </a:r>
            <a:endParaRPr lang="en-US" altLang="zh-CN" sz="4000" dirty="0">
              <a:latin typeface="迷你繁赵楷" panose="02010604000101010101" pitchFamily="2" charset="-122"/>
              <a:ea typeface="迷你繁赵楷" panose="02010604000101010101" pitchFamily="2" charset="-122"/>
            </a:endParaRPr>
          </a:p>
        </p:txBody>
      </p:sp>
      <p:sp>
        <p:nvSpPr>
          <p:cNvPr id="87045" name="文本框 1"/>
          <p:cNvSpPr txBox="1"/>
          <p:nvPr/>
        </p:nvSpPr>
        <p:spPr>
          <a:xfrm>
            <a:off x="2700338" y="260350"/>
            <a:ext cx="48418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Calibri" panose="020F0502020204030204" pitchFamily="34" charset="0"/>
                <a:ea typeface="迷你繁赵楷" panose="02010604000101010101" pitchFamily="2" charset="-122"/>
              </a:rPr>
              <a:t>反馈检测</a:t>
            </a:r>
            <a:endParaRPr lang="zh-CN" altLang="en-US" sz="3600" b="1" dirty="0">
              <a:latin typeface="Calibri" panose="020F0502020204030204" pitchFamily="34" charset="0"/>
              <a:ea typeface="迷你繁赵楷" panose="0201060400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88066" name="Picture 2" descr="C:\Users\Soloman\Desktop\荷叶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027988" y="5514975"/>
            <a:ext cx="1116012" cy="1374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8067" name="文本框 2"/>
          <p:cNvSpPr txBox="1"/>
          <p:nvPr/>
        </p:nvSpPr>
        <p:spPr>
          <a:xfrm>
            <a:off x="611188" y="1412875"/>
            <a:ext cx="8175625" cy="4829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95000"/>
              </a:lnSpc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写出下列句子的说明方法。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950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）张择端画的《清明上河图》绢本、设色，纵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25.5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厘米，横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525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厘米。      （       ）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950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）整个长卷犹如一部乐章。   （       ）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950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）画面细节的刻画也十分真实，如桥梁的结构，车马的样式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……           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        ）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5589588"/>
            <a:ext cx="43195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举例子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069" name="文本框 1"/>
          <p:cNvSpPr txBox="1"/>
          <p:nvPr/>
        </p:nvSpPr>
        <p:spPr>
          <a:xfrm>
            <a:off x="2700338" y="404813"/>
            <a:ext cx="48418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3333CC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反馈检测</a:t>
            </a:r>
            <a:endParaRPr lang="zh-CN" altLang="en-US" sz="4000" b="1" dirty="0">
              <a:solidFill>
                <a:srgbClr val="3333CC"/>
              </a:solidFill>
              <a:latin typeface="Calibri" panose="020F0502020204030204" pitchFamily="34" charset="0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0113" y="2997200"/>
            <a:ext cx="25209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列数字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850" y="4005263"/>
            <a:ext cx="3243263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打比方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algn="ctr" eaLnBrk="1" hangingPunct="1"/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89090" name="Picture 2" descr="C:\Users\Soloman\Desktop\荷叶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027988" y="5514975"/>
            <a:ext cx="1116012" cy="1374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9091" name="文本框 2"/>
          <p:cNvSpPr txBox="1"/>
          <p:nvPr/>
        </p:nvSpPr>
        <p:spPr>
          <a:xfrm>
            <a:off x="611188" y="981075"/>
            <a:ext cx="8353425" cy="5908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下列句子中的加点词语能否去掉，为什么？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700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）画中所描绘的景物，与文献中有关汴梁的记载</a:t>
            </a:r>
            <a:r>
              <a:rPr lang="zh-CN" altLang="en-US" sz="3600" b="1" u="sng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基本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一致。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700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）画面细节的刻画也</a:t>
            </a:r>
            <a:r>
              <a:rPr lang="zh-CN" altLang="en-US" sz="3600" b="1" u="sng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十分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真实。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70000"/>
              </a:lnSpc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70000"/>
              </a:lnSpc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092" name="文本框 1"/>
          <p:cNvSpPr txBox="1"/>
          <p:nvPr/>
        </p:nvSpPr>
        <p:spPr>
          <a:xfrm>
            <a:off x="2771775" y="333375"/>
            <a:ext cx="48418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Calibri" panose="020F0502020204030204" pitchFamily="34" charset="0"/>
                <a:ea typeface="迷你繁赵楷" panose="02010604000101010101" pitchFamily="2" charset="-122"/>
              </a:rPr>
              <a:t>反馈检测</a:t>
            </a:r>
            <a:endParaRPr lang="zh-CN" altLang="en-US" sz="3600" b="1" dirty="0">
              <a:latin typeface="Calibri" panose="020F0502020204030204" pitchFamily="34" charset="0"/>
              <a:ea typeface="迷你繁赵楷" panose="0201060400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11" name="内容占位符 68610"/>
          <p:cNvSpPr>
            <a:spLocks noGrp="1"/>
          </p:cNvSpPr>
          <p:nvPr>
            <p:ph idx="1"/>
          </p:nvPr>
        </p:nvSpPr>
        <p:spPr>
          <a:xfrm>
            <a:off x="323850" y="333375"/>
            <a:ext cx="8569325" cy="5256213"/>
          </a:xfrm>
          <a:ln/>
        </p:spPr>
        <p:txBody>
          <a:bodyPr vert="horz" wrap="square" lIns="91440" tIns="45720" rIns="91440" bIns="45720" anchor="t"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）画中所描绘的景物，与文献中有关汴梁的记载</a:t>
            </a:r>
            <a:r>
              <a:rPr lang="zh-CN" altLang="en-US" sz="3600" b="1" u="sng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基本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一致。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不能去掉，“基本”表程度上的限定，是画中所描绘的景物，与文献中有关汴梁的记载大体一致，并不完全相同；去掉后，变成完全一致，与事实不符；“基本”一词，体现了说明文语言的准确性。</a:t>
            </a:r>
            <a:endParaRPr lang="zh-CN" altLang="en-US" sz="3600" b="1" dirty="0">
              <a:solidFill>
                <a:srgbClr val="33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charRg st="35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1">
                                            <p:txEl>
                                              <p:charRg st="35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文本占位符 69634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4525963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17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）画面细节的刻画也</a:t>
            </a:r>
            <a:r>
              <a:rPr lang="zh-CN" altLang="en-US" sz="3600" b="1" u="sng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十分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真实。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69637" name="矩形 69636"/>
          <p:cNvSpPr/>
          <p:nvPr/>
        </p:nvSpPr>
        <p:spPr>
          <a:xfrm>
            <a:off x="107950" y="1916113"/>
            <a:ext cx="9218613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20000"/>
              </a:spcBef>
            </a:pPr>
            <a:r>
              <a:rPr lang="zh-CN" altLang="en-US" sz="3600" b="1" dirty="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不能去掉，“十分”表程度上的限定，说明画面细节的刻画非常真实；去掉后，语气减弱，与作者的原意不符；“十分”一词，体现了说明文语言的准确性。</a:t>
            </a:r>
            <a:endParaRPr lang="zh-CN" altLang="en-US" sz="3600" b="1" dirty="0">
              <a:solidFill>
                <a:srgbClr val="33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4" name="Picture 6" descr="https://ss1.bdstatic.com/70cFvXSh_Q1YnxGkpoWK1HF6hhy/it/u=3644081222,3001135719&amp;fm=27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438150"/>
            <a:ext cx="8640762" cy="285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738188" y="3789363"/>
            <a:ext cx="752475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清明上河图，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2"/>
              </a:rPr>
              <a:t>中国十大传世名画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之一。为北宋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3"/>
              </a:rPr>
              <a:t>风俗画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，北宋画家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4"/>
              </a:rPr>
              <a:t>张择端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仅见的存世精品，属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5"/>
              </a:rPr>
              <a:t>国宝级文物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，现藏于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6"/>
              </a:rPr>
              <a:t>北京故宫博物院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b="1" dirty="0">
              <a:solidFill>
                <a:srgbClr val="33333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清明上河图宽</a:t>
            </a:r>
            <a:r>
              <a:rPr lang="en-US" altLang="zh-CN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24.8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厘米、长</a:t>
            </a:r>
            <a:r>
              <a:rPr lang="en-US" altLang="zh-CN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528.7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厘米</a:t>
            </a:r>
            <a:r>
              <a:rPr lang="zh-CN" altLang="en-US" b="1" baseline="30000" dirty="0">
                <a:solidFill>
                  <a:srgbClr val="3366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 </a:t>
            </a:r>
            <a:r>
              <a:rPr lang="en-US" altLang="zh-CN" b="1" baseline="30000" dirty="0">
                <a:solidFill>
                  <a:srgbClr val="3366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[1]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 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 ，绢本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7"/>
              </a:rPr>
              <a:t>设色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。作品以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8"/>
              </a:rPr>
              <a:t>长卷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形式，采用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9"/>
              </a:rPr>
              <a:t>散点透视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构图法，生动记录了中国十二世纪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10"/>
              </a:rPr>
              <a:t>北宋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都城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11"/>
              </a:rPr>
              <a:t>东京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（又称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12"/>
              </a:rPr>
              <a:t>汴京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，今河南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13"/>
              </a:rPr>
              <a:t>开封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）的城市面貌和当时社会各阶层人民的生活状况，是北宋时期都城汴京当年繁荣的见证，也是北宋城市经济情况的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14"/>
              </a:rPr>
              <a:t>写照</a:t>
            </a:r>
            <a:r>
              <a:rPr lang="zh-CN" altLang="en-US" b="1" dirty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r>
              <a:rPr lang="zh-CN" altLang="en-US" b="1" baseline="30000" dirty="0">
                <a:solidFill>
                  <a:srgbClr val="3366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 </a:t>
            </a:r>
            <a:r>
              <a:rPr lang="en-US" altLang="zh-CN" b="1" baseline="30000" dirty="0">
                <a:solidFill>
                  <a:srgbClr val="3366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[2]</a:t>
            </a:r>
            <a:r>
              <a:rPr lang="zh-CN" altLang="en-US" b="1" dirty="0">
                <a:solidFill>
                  <a:srgbClr val="136EC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 </a:t>
            </a:r>
            <a:endParaRPr lang="zh-CN" altLang="en-US" b="1" dirty="0">
              <a:solidFill>
                <a:srgbClr val="33333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7586" name="Picture 2" descr="C:\Users\Soloman\Desktop\荷叶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027988" y="5514975"/>
            <a:ext cx="1116012" cy="1374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87" name="图片 19460" descr="QQ图片201510091638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825" y="3044825"/>
            <a:ext cx="4067175" cy="2287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2" name="文本框 19461"/>
          <p:cNvSpPr txBox="1"/>
          <p:nvPr/>
        </p:nvSpPr>
        <p:spPr>
          <a:xfrm>
            <a:off x="250825" y="863600"/>
            <a:ext cx="4932363" cy="6051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宋徽宗的题名来自《后汉书·班彪传》</a:t>
            </a:r>
            <a:r>
              <a:rPr lang="zh-CN" altLang="en-US" sz="3200" b="1" dirty="0">
                <a:latin typeface="迷你繁赵楷" panose="02010604000101010101" pitchFamily="2" charset="-122"/>
                <a:ea typeface="迷你繁赵楷" panose="02010604000101010101" pitchFamily="2" charset="-122"/>
              </a:rPr>
              <a:t>，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“清明之世”指东汉光武帝年间。当时经过西汉末年的衰落和绿林、赤眉的战乱后，社会逐渐安定，生产恢复，各方面生机勃勃。所以宋徽宗把自己治下的汴京比作光武中兴、太平盛世，那是在自我表扬。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589" name="文本框 19462"/>
          <p:cNvSpPr txBox="1"/>
          <p:nvPr/>
        </p:nvSpPr>
        <p:spPr>
          <a:xfrm>
            <a:off x="0" y="188913"/>
            <a:ext cx="87137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宋徽宗题名《清明上河图》是什么意思?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ldLvl="0"/>
      <p:bldP spid="19462" grpId="1" bldLvl="0"/>
      <p:bldP spid="19462" grpId="2" bldLvl="0"/>
      <p:bldP spid="19462" grpId="3" bldLvl="0"/>
      <p:bldP spid="19462" grpId="4" bldLvl="0"/>
      <p:bldP spid="19462" grpId="5" bldLvl="0"/>
      <p:bldP spid="19462" grpId="6" bldLvl="0"/>
      <p:bldP spid="19462" grpId="7" bldLvl="0"/>
      <p:bldP spid="19462" grpId="8" bldLvl="0"/>
      <p:bldP spid="19462" grpId="9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684213" y="549275"/>
            <a:ext cx="2649537" cy="1477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中国历史上四百多位帝王，宋徽宗是知名度极高的一位。他是亡国之君，也因书画造诣在艺术界流芳千古。</a:t>
            </a:r>
            <a:endParaRPr lang="zh-CN" altLang="en-US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9925" y="3846513"/>
            <a:ext cx="2663825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为选拔真正的人才，宋徽宗自己当绘画考官，自定考题，命题创作大多以诗句为题，如“竹锁桥边卖酒店”“乱山藏古寺”“踏花归去马蹄香”，重点考核应试者的构思能力。</a:t>
            </a:r>
            <a:endParaRPr lang="zh-CN" altLang="en-US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8677" name="Picture 5" descr="宋徽宗早期是明君 专家称其曾唯才是举，重用贤良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563" y="333375"/>
            <a:ext cx="3600450" cy="5821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684213" y="2325688"/>
            <a:ext cx="2592387" cy="1477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宋徽宗对艺术教育的重视，培养出一大批画家，其中最为人熟知的，是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清明上河图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作者张择端。</a:t>
            </a:r>
            <a:endParaRPr lang="zh-CN" altLang="en-US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9634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2598738"/>
            <a:ext cx="6858000" cy="1658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593725" y="160338"/>
            <a:ext cx="3330575" cy="563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191919"/>
                </a:solidFill>
                <a:latin typeface="PingFang SC"/>
                <a:ea typeface="宋体" panose="02010600030101010101" pitchFamily="2" charset="-122"/>
              </a:rPr>
              <a:t>   徽宗每年都以诗词为题目考试诸生，这些试题都是他自己亲自设计，曾刺激出许多创意佳话。如有一年的考试题目为“山中藏古寺”，许多人画的都是深山寺院、庙宇飞檐，赵佶取的第一名画作却是没有画任何房屋，只画了一个和尚在山溪挑水，其深山古寺之意自在不言之中，很符合传统美学言有尽意无穷的含蓄风格。</a:t>
            </a:r>
            <a:endParaRPr lang="zh-CN" altLang="en-US" b="1" dirty="0">
              <a:solidFill>
                <a:srgbClr val="191919"/>
              </a:solidFill>
              <a:latin typeface="PingFang SC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b="1" dirty="0">
                <a:solidFill>
                  <a:srgbClr val="191919"/>
                </a:solidFill>
                <a:latin typeface="PingFang SC"/>
                <a:ea typeface="宋体" panose="02010600030101010101" pitchFamily="2" charset="-122"/>
              </a:rPr>
              <a:t>    徽宗还有另一题为“踏花归去马蹄香”画作试题，考生们几乎都在画马、花、达官显贵、文人仕女等上面下功夫，赵佶看后很不满意。最后有一幅画吸引了他，画中一匹骏马缓步走来，几只蜜蜂追逐着马蹄。此画构思巧妙，理所当然地被评为第一。</a:t>
            </a:r>
            <a:endParaRPr lang="zh-CN" altLang="en-US" b="1" dirty="0">
              <a:solidFill>
                <a:srgbClr val="191919"/>
              </a:solidFill>
              <a:latin typeface="PingFang SC"/>
              <a:ea typeface="宋体" panose="02010600030101010101" pitchFamily="2" charset="-122"/>
            </a:endParaRPr>
          </a:p>
        </p:txBody>
      </p:sp>
      <p:sp>
        <p:nvSpPr>
          <p:cNvPr id="69636" name="AutoShape 8" descr="http://image106.360doc.com/DownloadImg/2017/05/2306/99864882_2"/>
          <p:cNvSpPr>
            <a:spLocks noChangeAspect="1"/>
          </p:cNvSpPr>
          <p:nvPr/>
        </p:nvSpPr>
        <p:spPr>
          <a:xfrm>
            <a:off x="144463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9705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275" y="131763"/>
            <a:ext cx="2927350" cy="3240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6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2025" y="3573463"/>
            <a:ext cx="2895600" cy="2879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611188" y="449263"/>
            <a:ext cx="1152525" cy="4246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191919"/>
                </a:solidFill>
                <a:latin typeface="PingFang SC"/>
                <a:ea typeface="宋体" panose="02010600030101010101" pitchFamily="2" charset="-122"/>
              </a:rPr>
              <a:t>宋徽宗是绘画和书法大师。他创造出独树一帜的“</a:t>
            </a:r>
            <a:r>
              <a:rPr lang="zh-CN" altLang="en-US" b="1" dirty="0">
                <a:solidFill>
                  <a:srgbClr val="FF0000"/>
                </a:solidFill>
                <a:latin typeface="PingFang SC"/>
                <a:ea typeface="宋体" panose="02010600030101010101" pitchFamily="2" charset="-122"/>
              </a:rPr>
              <a:t>瘦金体”</a:t>
            </a:r>
            <a:r>
              <a:rPr lang="zh-CN" altLang="en-US" b="1" dirty="0">
                <a:solidFill>
                  <a:srgbClr val="191919"/>
                </a:solidFill>
                <a:latin typeface="PingFang SC"/>
                <a:ea typeface="宋体" panose="02010600030101010101" pitchFamily="2" charset="-122"/>
              </a:rPr>
              <a:t>，瘦挺爽利，笔法犀利、铁画银钩、飘逸劲特。极具艺术个性，为后人竞相仿效。</a:t>
            </a:r>
            <a:endParaRPr lang="zh-CN" altLang="en-US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30724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1413" y="0"/>
            <a:ext cx="6121400" cy="66246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3" descr="F:\PPT 任务\水晶图片\抠图PNG\墨痕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875" y="2925763"/>
            <a:ext cx="7859713" cy="1562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5" name="矩形 1"/>
          <p:cNvSpPr/>
          <p:nvPr/>
        </p:nvSpPr>
        <p:spPr>
          <a:xfrm>
            <a:off x="1258888" y="2060575"/>
            <a:ext cx="6264275" cy="11525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dist" eaLnBrk="1" hangingPunct="1"/>
            <a:r>
              <a:rPr lang="zh-CN" altLang="en-US" sz="5400" b="1" dirty="0">
                <a:latin typeface="迷你繁赵楷" panose="02010604000101010101" pitchFamily="2" charset="-122"/>
                <a:ea typeface="黑体" panose="02010609060101010101" pitchFamily="49" charset="-122"/>
              </a:rPr>
              <a:t>梦回繁华</a:t>
            </a:r>
            <a:endParaRPr lang="zh-CN" altLang="en-US" sz="5400" b="1" dirty="0">
              <a:latin typeface="迷你繁赵楷" panose="02010604000101010101" pitchFamily="2" charset="-122"/>
              <a:ea typeface="黑体" panose="02010609060101010101" pitchFamily="49" charset="-122"/>
            </a:endParaRPr>
          </a:p>
        </p:txBody>
      </p:sp>
      <p:pic>
        <p:nvPicPr>
          <p:cNvPr id="71684" name="图片 4100" descr="虹桥45 拷贝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875" y="4221163"/>
            <a:ext cx="4379913" cy="2463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4968875" y="4037013"/>
            <a:ext cx="1214438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毛宁</a:t>
            </a:r>
            <a:endParaRPr lang="zh-CN" altLang="en-US" sz="40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6" name="标题 1"/>
          <p:cNvSpPr>
            <a:spLocks noGrp="1"/>
          </p:cNvSpPr>
          <p:nvPr>
            <p:ph type="title"/>
          </p:nvPr>
        </p:nvSpPr>
        <p:spPr>
          <a:xfrm>
            <a:off x="487363" y="200025"/>
            <a:ext cx="7886700" cy="1344613"/>
          </a:xfrm>
          <a:ln/>
        </p:spPr>
        <p:txBody>
          <a:bodyPr vert="horz" wrap="square" lIns="91440" tIns="45720" rIns="91440" bIns="45720" anchor="b"/>
          <a:p>
            <a:pPr eaLnBrk="1" hangingPunct="1"/>
            <a:r>
              <a:rPr lang="zh-CN" altLang="en-US" b="1" kern="12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课文作者</a:t>
            </a:r>
            <a:endParaRPr lang="zh-CN" altLang="en-US" b="1" kern="12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87363" y="1952625"/>
            <a:ext cx="8205788" cy="33909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毛宁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1975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年生，浙江财经大学艺术学院副教授，主讲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中外美术史、美术鉴赏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等课程。代表论著有《龙门石窟天王力士造像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——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兼论中国佛教艺术的本土化与世俗化》《从女神头像到钟虞铜人——试论先秦人物雕塑的风格演变》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汉仪菱心体简"/>
        <a:ea typeface="宋体"/>
        <a:cs typeface=""/>
      </a:majorFont>
      <a:minorFont>
        <a:latin typeface="汉仪菱心体简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汉仪菱心体简"/>
        <a:ea typeface="宋体"/>
        <a:cs typeface=""/>
      </a:majorFont>
      <a:minorFont>
        <a:latin typeface="汉仪菱心体简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汉仪菱心体简"/>
        <a:ea typeface="宋体"/>
        <a:cs typeface=""/>
      </a:majorFont>
      <a:minorFont>
        <a:latin typeface="汉仪菱心体简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3430</Words>
  <Application>WPS 演示</Application>
  <PresentationFormat/>
  <Paragraphs>162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27</vt:i4>
      </vt:variant>
    </vt:vector>
  </HeadingPairs>
  <TitlesOfParts>
    <vt:vector size="47" baseType="lpstr">
      <vt:lpstr>Arial</vt:lpstr>
      <vt:lpstr>宋体</vt:lpstr>
      <vt:lpstr>Wingdings</vt:lpstr>
      <vt:lpstr>汉仪菱心体简</vt:lpstr>
      <vt:lpstr>Calibri</vt:lpstr>
      <vt:lpstr>Calibri Light</vt:lpstr>
      <vt:lpstr>迷你繁赵楷</vt:lpstr>
      <vt:lpstr>黑体</vt:lpstr>
      <vt:lpstr>PingFang SC</vt:lpstr>
      <vt:lpstr>Calibri Light</vt:lpstr>
      <vt:lpstr>微软雅黑</vt:lpstr>
      <vt:lpstr>汉仪菱心体简</vt:lpstr>
      <vt:lpstr>Segoe Print</vt:lpstr>
      <vt:lpstr>Office 主题​​</vt:lpstr>
      <vt:lpstr>1_Office 主题​​</vt:lpstr>
      <vt:lpstr>2_Office 主题​​</vt:lpstr>
      <vt:lpstr>默认设计模板</vt:lpstr>
      <vt:lpstr>Office 主题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涂春发</dc:creator>
  <cp:lastModifiedBy>Administrator</cp:lastModifiedBy>
  <cp:revision>169</cp:revision>
  <dcterms:created xsi:type="dcterms:W3CDTF">2017-08-01T04:44:23Z</dcterms:created>
  <dcterms:modified xsi:type="dcterms:W3CDTF">2018-12-26T09:32:39Z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