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56" r:id="rId3"/>
    <p:sldId id="309" r:id="rId4"/>
    <p:sldId id="257" r:id="rId5"/>
    <p:sldId id="258" r:id="rId6"/>
    <p:sldId id="259" r:id="rId7"/>
    <p:sldId id="260" r:id="rId8"/>
    <p:sldId id="261" r:id="rId9"/>
    <p:sldId id="283" r:id="rId10"/>
    <p:sldId id="284" r:id="rId11"/>
    <p:sldId id="285" r:id="rId12"/>
    <p:sldId id="286" r:id="rId13"/>
    <p:sldId id="287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1298" name="页眉占位符 3112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311299" name="日期占位符 3112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311300" name="幻灯片图像占位符 311299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11301" name="文本占位符 311300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11302" name="页脚占位符 3113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311303" name="灯片编号占位符 3113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61060" y="1981200"/>
            <a:ext cx="742251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400">
                <a:solidFill>
                  <a:schemeClr val="tx1"/>
                </a:solidFill>
              </a:rPr>
              <a:t> </a:t>
            </a:r>
            <a:r>
              <a:rPr lang="en-US" altLang="zh-CN" sz="4400" u="sng">
                <a:solidFill>
                  <a:schemeClr val="tx1"/>
                </a:solidFill>
              </a:rPr>
              <a:t>                                     </a:t>
            </a:r>
            <a:r>
              <a:rPr lang="en-US" altLang="zh-CN" sz="4400">
                <a:solidFill>
                  <a:schemeClr val="tx1"/>
                </a:solidFill>
              </a:rPr>
              <a:t> </a:t>
            </a:r>
            <a:r>
              <a:rPr lang="en-US" altLang="zh-CN" sz="4400"/>
              <a:t>   </a:t>
            </a:r>
            <a:endParaRPr lang="en-US" altLang="zh-CN" sz="4400"/>
          </a:p>
          <a:p>
            <a:r>
              <a:rPr lang="zh-CN" altLang="en-US" sz="4400">
                <a:solidFill>
                  <a:srgbClr val="FF0000"/>
                </a:solidFill>
              </a:rPr>
              <a:t>                                     </a:t>
            </a:r>
            <a:r>
              <a:rPr lang="zh-CN" altLang="en-US" sz="4400"/>
              <a:t>  </a:t>
            </a:r>
            <a:endParaRPr lang="zh-CN" altLang="en-US" sz="4400"/>
          </a:p>
          <a:p>
            <a:r>
              <a:rPr lang="zh-CN" altLang="en-US" sz="4400"/>
              <a:t>开怀大笑笑天下可笑之人</a:t>
            </a:r>
            <a:endParaRPr lang="zh-CN" altLang="en-US" sz="4400"/>
          </a:p>
        </p:txBody>
      </p:sp>
      <p:sp>
        <p:nvSpPr>
          <p:cNvPr id="3" name="文本框 2"/>
          <p:cNvSpPr txBox="1"/>
          <p:nvPr/>
        </p:nvSpPr>
        <p:spPr>
          <a:xfrm>
            <a:off x="860425" y="423545"/>
            <a:ext cx="7422515" cy="2122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4400">
                <a:solidFill>
                  <a:schemeClr val="tx1"/>
                </a:solidFill>
              </a:rPr>
              <a:t> </a:t>
            </a:r>
            <a:r>
              <a:rPr lang="en-US" altLang="zh-CN" sz="4400" u="sng">
                <a:solidFill>
                  <a:schemeClr val="tx1"/>
                </a:solidFill>
              </a:rPr>
              <a:t>                                     </a:t>
            </a:r>
            <a:r>
              <a:rPr lang="en-US" altLang="zh-CN" sz="4400">
                <a:solidFill>
                  <a:schemeClr val="tx1"/>
                </a:solidFill>
              </a:rPr>
              <a:t> </a:t>
            </a:r>
            <a:r>
              <a:rPr lang="en-US" altLang="zh-CN" sz="4400"/>
              <a:t>   </a:t>
            </a:r>
            <a:endParaRPr lang="en-US" altLang="zh-CN" sz="4400"/>
          </a:p>
          <a:p>
            <a:r>
              <a:rPr lang="zh-CN" altLang="en-US" sz="4400">
                <a:solidFill>
                  <a:srgbClr val="FF0000"/>
                </a:solidFill>
              </a:rPr>
              <a:t>                                     </a:t>
            </a:r>
            <a:r>
              <a:rPr lang="zh-CN" altLang="en-US" sz="4400"/>
              <a:t>  </a:t>
            </a:r>
            <a:endParaRPr lang="zh-CN" altLang="en-US" sz="4400"/>
          </a:p>
          <a:p>
            <a:r>
              <a:rPr lang="zh-CN" altLang="en-US" sz="4400">
                <a:solidFill>
                  <a:srgbClr val="FF0000"/>
                </a:solidFill>
              </a:rPr>
              <a:t>大肚能容容天下难容之事</a:t>
            </a:r>
            <a:endParaRPr lang="zh-CN" altLang="en-US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478790" y="285115"/>
            <a:ext cx="663321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、第四段文字运用了什么论证方法？有什么作用？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600"/>
          </a:p>
        </p:txBody>
      </p:sp>
      <p:sp>
        <p:nvSpPr>
          <p:cNvPr id="2" name="文本框 1"/>
          <p:cNvSpPr txBox="1"/>
          <p:nvPr/>
        </p:nvSpPr>
        <p:spPr>
          <a:xfrm>
            <a:off x="1288415" y="1727200"/>
            <a:ext cx="676465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讨论后明确：本题运用举例论证作用分析法。举例论证。列举普鲁斯特和贝索勒的故事，普鲁斯特胜利后宽容了论敌贝索勒，凭借宽容赢得了他人的尊重，论证</a:t>
            </a:r>
            <a:r>
              <a:rPr lang="zh-CN" altLang="en-US" sz="32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了允许别人反对，不计较别人的态度，而充分看待别人的长处就是宽容，增强了文章的说服力。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77215" y="307975"/>
            <a:ext cx="7265035" cy="1229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、第六段文字语言富有文学色彩，含蓄生动，请试着分析。</a:t>
            </a:r>
            <a:endParaRPr lang="zh-CN" altLang="en-US" sz="280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69290" y="1537970"/>
            <a:ext cx="7625080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是引用古诗词，作者引用“才下眉头，却上心头”和“抽刀断水水更流”等名句，形象生动地写出了生活中的烦恼会不断地涌来。二是运用成语，这段话连用了摩肩接踵、虚与委蛇、剑拔弩张、斤斤计较、钩心斗角等多个成语，将宽容与烦恼论述得细致入微。三是巧用修辞，语言含蓄。“即使我们一时难以做到如普鲁斯特一样成为一泓深邃的湖，我们起码可以做到如一只青蛙去宽容蝌蚪一样，让温暖的夏夜充满嘹亮的蛙鸣。”这句话，将普鲁斯特的宽容比喻成深邃的湖，“充满嘹亮的蛙鸣”暗指生活中的一份美好，语言含蓄，耐人回味。</a:t>
            </a:r>
            <a:endParaRPr lang="zh-CN" altLang="en-US" sz="28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75615" y="2336800"/>
            <a:ext cx="746887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运用了比喻的修辞方法。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将“宽容”比喻成“心电图”和“通行证”，作者借这一比喻告诉我们，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有了宽容精神，才可能走进别人内心，获得他人理解，赢得更多朋友，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世界也会因此而更加美好和谐。</a:t>
            </a:r>
            <a:endParaRPr lang="zh-CN" altLang="en-US" sz="360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705" y="776605"/>
            <a:ext cx="822452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32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32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、结尾段运用了什么修辞方法？这句话有何深意？</a:t>
            </a:r>
            <a:endParaRPr lang="zh-CN" altLang="en-US" sz="320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1778" name="图片 1"/>
          <p:cNvPicPr>
            <a:picLocks noChangeAspect="1"/>
          </p:cNvPicPr>
          <p:nvPr/>
        </p:nvPicPr>
        <p:blipFill>
          <a:blip r:embed="rId1"/>
          <a:srcRect l="29094"/>
          <a:stretch>
            <a:fillRect/>
          </a:stretch>
        </p:blipFill>
        <p:spPr>
          <a:xfrm>
            <a:off x="2416175" y="1031875"/>
            <a:ext cx="4311650" cy="48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1779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50" y="1531938"/>
            <a:ext cx="8129588" cy="398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1780" name="矩形 3"/>
          <p:cNvSpPr/>
          <p:nvPr/>
        </p:nvSpPr>
        <p:spPr>
          <a:xfrm>
            <a:off x="957263" y="3927475"/>
            <a:ext cx="2776537" cy="31432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1781" name="矩形 4"/>
          <p:cNvSpPr/>
          <p:nvPr/>
        </p:nvSpPr>
        <p:spPr>
          <a:xfrm>
            <a:off x="8027988" y="2225675"/>
            <a:ext cx="425450" cy="31432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1782" name="矩形 5"/>
          <p:cNvSpPr/>
          <p:nvPr/>
        </p:nvSpPr>
        <p:spPr>
          <a:xfrm>
            <a:off x="957263" y="5202238"/>
            <a:ext cx="2776537" cy="3159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1783" name="矩形 6"/>
          <p:cNvSpPr/>
          <p:nvPr/>
        </p:nvSpPr>
        <p:spPr>
          <a:xfrm>
            <a:off x="8027988" y="4241800"/>
            <a:ext cx="425450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17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317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31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31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80" grpId="0"/>
      <p:bldP spid="331781" grpId="0" bldLvl="0"/>
      <p:bldP spid="331782" grpId="0" bldLvl="0"/>
      <p:bldP spid="331783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280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64513" cy="5172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2803" name="矩形 4"/>
          <p:cNvSpPr/>
          <p:nvPr/>
        </p:nvSpPr>
        <p:spPr>
          <a:xfrm>
            <a:off x="903288" y="2700338"/>
            <a:ext cx="6943725" cy="3159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2804" name="矩形 2"/>
          <p:cNvSpPr/>
          <p:nvPr/>
        </p:nvSpPr>
        <p:spPr>
          <a:xfrm>
            <a:off x="7847013" y="1031875"/>
            <a:ext cx="423862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2805" name="矩形 3"/>
          <p:cNvSpPr/>
          <p:nvPr/>
        </p:nvSpPr>
        <p:spPr>
          <a:xfrm>
            <a:off x="903288" y="5607050"/>
            <a:ext cx="7888287" cy="623888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2806" name="矩形 6"/>
          <p:cNvSpPr/>
          <p:nvPr/>
        </p:nvSpPr>
        <p:spPr>
          <a:xfrm>
            <a:off x="7947025" y="3006725"/>
            <a:ext cx="425450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28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328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32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328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bldLvl="0"/>
      <p:bldP spid="332804" grpId="0" bldLvl="0"/>
      <p:bldP spid="332805" grpId="0" bldLvl="0"/>
      <p:bldP spid="332806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382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62925" cy="520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3827" name="矩形 2"/>
          <p:cNvSpPr/>
          <p:nvPr/>
        </p:nvSpPr>
        <p:spPr>
          <a:xfrm>
            <a:off x="1016000" y="4271963"/>
            <a:ext cx="3465513" cy="3159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28" name="矩形 3"/>
          <p:cNvSpPr/>
          <p:nvPr/>
        </p:nvSpPr>
        <p:spPr>
          <a:xfrm>
            <a:off x="7935913" y="1031875"/>
            <a:ext cx="423862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29" name="矩形 4"/>
          <p:cNvSpPr/>
          <p:nvPr/>
        </p:nvSpPr>
        <p:spPr>
          <a:xfrm>
            <a:off x="2116138" y="5264150"/>
            <a:ext cx="1038225" cy="2524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30" name="矩形 5"/>
          <p:cNvSpPr/>
          <p:nvPr/>
        </p:nvSpPr>
        <p:spPr>
          <a:xfrm>
            <a:off x="3633788" y="5264150"/>
            <a:ext cx="1038225" cy="2524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31" name="矩形 6"/>
          <p:cNvSpPr/>
          <p:nvPr/>
        </p:nvSpPr>
        <p:spPr>
          <a:xfrm>
            <a:off x="5127625" y="5264150"/>
            <a:ext cx="1647825" cy="2524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32" name="矩形 7"/>
          <p:cNvSpPr/>
          <p:nvPr/>
        </p:nvSpPr>
        <p:spPr>
          <a:xfrm>
            <a:off x="4756150" y="5586413"/>
            <a:ext cx="1038225" cy="2524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33" name="矩形 8"/>
          <p:cNvSpPr/>
          <p:nvPr/>
        </p:nvSpPr>
        <p:spPr>
          <a:xfrm>
            <a:off x="6318250" y="5586413"/>
            <a:ext cx="1038225" cy="2524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34" name="矩形 9"/>
          <p:cNvSpPr/>
          <p:nvPr/>
        </p:nvSpPr>
        <p:spPr>
          <a:xfrm>
            <a:off x="7759700" y="5591175"/>
            <a:ext cx="927100" cy="2524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3835" name="矩形 10"/>
          <p:cNvSpPr/>
          <p:nvPr/>
        </p:nvSpPr>
        <p:spPr>
          <a:xfrm>
            <a:off x="1016000" y="5918200"/>
            <a:ext cx="793750" cy="2524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38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338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338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33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338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338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33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333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3338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7" grpId="0" bldLvl="0"/>
      <p:bldP spid="333828" grpId="0" bldLvl="0"/>
      <p:bldP spid="333829" grpId="0" bldLvl="0"/>
      <p:bldP spid="333830" grpId="0" bldLvl="0"/>
      <p:bldP spid="333831" grpId="0" bldLvl="0"/>
      <p:bldP spid="333832" grpId="0" bldLvl="0"/>
      <p:bldP spid="333833" grpId="0" bldLvl="0"/>
      <p:bldP spid="333834" grpId="0" bldLvl="0"/>
      <p:bldP spid="33383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485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34350" cy="3929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4851" name="矩形 5"/>
          <p:cNvSpPr/>
          <p:nvPr/>
        </p:nvSpPr>
        <p:spPr>
          <a:xfrm>
            <a:off x="3263900" y="2100263"/>
            <a:ext cx="3392488" cy="3159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4852" name="矩形 2"/>
          <p:cNvSpPr/>
          <p:nvPr/>
        </p:nvSpPr>
        <p:spPr>
          <a:xfrm>
            <a:off x="1179513" y="2803525"/>
            <a:ext cx="7600950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4853" name="矩形 3"/>
          <p:cNvSpPr/>
          <p:nvPr/>
        </p:nvSpPr>
        <p:spPr>
          <a:xfrm>
            <a:off x="1017588" y="3154363"/>
            <a:ext cx="2011362" cy="31750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4854" name="矩形 4"/>
          <p:cNvSpPr/>
          <p:nvPr/>
        </p:nvSpPr>
        <p:spPr>
          <a:xfrm>
            <a:off x="1141413" y="3865563"/>
            <a:ext cx="7623175" cy="3159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4855" name="矩形 6"/>
          <p:cNvSpPr/>
          <p:nvPr/>
        </p:nvSpPr>
        <p:spPr>
          <a:xfrm>
            <a:off x="1017588" y="4216400"/>
            <a:ext cx="7748587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4856" name="矩形 7"/>
          <p:cNvSpPr/>
          <p:nvPr/>
        </p:nvSpPr>
        <p:spPr>
          <a:xfrm>
            <a:off x="1017588" y="4572000"/>
            <a:ext cx="6284912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4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34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34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34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334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3348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 bldLvl="0"/>
      <p:bldP spid="334852" grpId="0" bldLvl="0"/>
      <p:bldP spid="334853" grpId="0" bldLvl="0"/>
      <p:bldP spid="334854" grpId="0" bldLvl="0"/>
      <p:bldP spid="334855" grpId="0" bldLvl="0"/>
      <p:bldP spid="33485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587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64513" cy="2106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5875" name="矩形 6"/>
          <p:cNvSpPr/>
          <p:nvPr/>
        </p:nvSpPr>
        <p:spPr>
          <a:xfrm>
            <a:off x="1025525" y="2060575"/>
            <a:ext cx="7748588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5876" name="矩形 2"/>
          <p:cNvSpPr/>
          <p:nvPr/>
        </p:nvSpPr>
        <p:spPr>
          <a:xfrm>
            <a:off x="1025525" y="2419350"/>
            <a:ext cx="7748588" cy="31591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5877" name="矩形 3"/>
          <p:cNvSpPr/>
          <p:nvPr/>
        </p:nvSpPr>
        <p:spPr>
          <a:xfrm>
            <a:off x="1009650" y="2776538"/>
            <a:ext cx="4922838" cy="31591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5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358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35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5" grpId="0" bldLvl="0"/>
      <p:bldP spid="335876" grpId="0" bldLvl="0"/>
      <p:bldP spid="335877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689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64513" cy="4286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2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37525" cy="1909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965835" y="587375"/>
            <a:ext cx="685673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66700"/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宽容是一种爱，前苏联著名教育家苏霍姆林斯基说过：“有时宽容引起的道德震动比惩罚更强烈。”因为宽容产生的爱，更容易引起人们的共鸣。今天我们就学习肖复兴先生的一篇文章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宽容是一种爱</a:t>
            </a:r>
            <a:r>
              <a:rPr lang="en-US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，了解一下作家是如何看待宽容的。</a:t>
            </a:r>
            <a:endParaRPr lang="zh-CN" altLang="en-US" sz="3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894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35938" cy="4265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947" name="矩形 6"/>
          <p:cNvSpPr/>
          <p:nvPr/>
        </p:nvSpPr>
        <p:spPr>
          <a:xfrm>
            <a:off x="6040438" y="4154488"/>
            <a:ext cx="2730500" cy="29845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8948" name="矩形 2"/>
          <p:cNvSpPr/>
          <p:nvPr/>
        </p:nvSpPr>
        <p:spPr>
          <a:xfrm>
            <a:off x="1454150" y="4511675"/>
            <a:ext cx="1306513" cy="29845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8949" name="矩形 3"/>
          <p:cNvSpPr/>
          <p:nvPr/>
        </p:nvSpPr>
        <p:spPr>
          <a:xfrm>
            <a:off x="7942263" y="4513263"/>
            <a:ext cx="792162" cy="29845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38950" name="矩形 4"/>
          <p:cNvSpPr/>
          <p:nvPr/>
        </p:nvSpPr>
        <p:spPr>
          <a:xfrm>
            <a:off x="1460500" y="4868863"/>
            <a:ext cx="2079625" cy="298450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89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38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38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389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bldLvl="0"/>
      <p:bldP spid="338948" grpId="0" bldLvl="0"/>
      <p:bldP spid="338949" grpId="0" bldLvl="0"/>
      <p:bldP spid="338950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997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59750" cy="3711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099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42288" cy="427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0995" name="矩形 2"/>
          <p:cNvSpPr/>
          <p:nvPr/>
        </p:nvSpPr>
        <p:spPr>
          <a:xfrm>
            <a:off x="1828800" y="3733800"/>
            <a:ext cx="6859588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0996" name="矩形 3"/>
          <p:cNvSpPr/>
          <p:nvPr/>
        </p:nvSpPr>
        <p:spPr>
          <a:xfrm>
            <a:off x="1695450" y="4270375"/>
            <a:ext cx="6992938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0997" name="矩形 4"/>
          <p:cNvSpPr/>
          <p:nvPr/>
        </p:nvSpPr>
        <p:spPr>
          <a:xfrm>
            <a:off x="1695450" y="4802188"/>
            <a:ext cx="4432300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40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40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40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5" grpId="0"/>
      <p:bldP spid="340996" grpId="0"/>
      <p:bldP spid="34099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201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45463" cy="4538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2019" name="矩形 3"/>
          <p:cNvSpPr/>
          <p:nvPr/>
        </p:nvSpPr>
        <p:spPr>
          <a:xfrm>
            <a:off x="1631950" y="3325813"/>
            <a:ext cx="6992938" cy="41116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2020" name="矩形 2"/>
          <p:cNvSpPr/>
          <p:nvPr/>
        </p:nvSpPr>
        <p:spPr>
          <a:xfrm>
            <a:off x="1393825" y="3876675"/>
            <a:ext cx="7231063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2021" name="矩形 4"/>
          <p:cNvSpPr/>
          <p:nvPr/>
        </p:nvSpPr>
        <p:spPr>
          <a:xfrm>
            <a:off x="1393825" y="4430713"/>
            <a:ext cx="7231063" cy="41116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2022" name="矩形 5"/>
          <p:cNvSpPr/>
          <p:nvPr/>
        </p:nvSpPr>
        <p:spPr>
          <a:xfrm>
            <a:off x="1422400" y="4976813"/>
            <a:ext cx="7229475" cy="41116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420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420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420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42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19" grpId="0" bldLvl="0"/>
      <p:bldP spid="342020" grpId="0" bldLvl="0"/>
      <p:bldP spid="342021" grpId="0" bldLvl="0"/>
      <p:bldP spid="342022" grpId="0" bldLvl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304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59750" cy="52149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406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34350" cy="4806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509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34350" cy="974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5091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50" y="2016125"/>
            <a:ext cx="8128000" cy="4156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6114" name="图片 1"/>
          <p:cNvPicPr>
            <a:picLocks noChangeAspect="1"/>
          </p:cNvPicPr>
          <p:nvPr/>
        </p:nvPicPr>
        <p:blipFill>
          <a:blip r:embed="rId1"/>
          <a:srcRect r="1070"/>
          <a:stretch>
            <a:fillRect/>
          </a:stretch>
        </p:blipFill>
        <p:spPr>
          <a:xfrm>
            <a:off x="644525" y="1031875"/>
            <a:ext cx="8153400" cy="4316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713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50225" cy="2652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6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50225" cy="3756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163" name="矩形 2"/>
          <p:cNvSpPr/>
          <p:nvPr/>
        </p:nvSpPr>
        <p:spPr>
          <a:xfrm>
            <a:off x="1295400" y="1611313"/>
            <a:ext cx="7229475" cy="41116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8164" name="矩形 3"/>
          <p:cNvSpPr/>
          <p:nvPr/>
        </p:nvSpPr>
        <p:spPr>
          <a:xfrm>
            <a:off x="1489075" y="3214688"/>
            <a:ext cx="7229475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8165" name="矩形 4"/>
          <p:cNvSpPr/>
          <p:nvPr/>
        </p:nvSpPr>
        <p:spPr>
          <a:xfrm>
            <a:off x="1235075" y="3754438"/>
            <a:ext cx="7507288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8166" name="矩形 5"/>
          <p:cNvSpPr/>
          <p:nvPr/>
        </p:nvSpPr>
        <p:spPr>
          <a:xfrm>
            <a:off x="1249363" y="4289425"/>
            <a:ext cx="4437062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48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48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48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48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3" grpId="0" bldLvl="0"/>
      <p:bldP spid="348164" grpId="0" bldLvl="0"/>
      <p:bldP spid="348165" grpId="0" bldLvl="0"/>
      <p:bldP spid="348166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665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7678" y="2796540"/>
            <a:ext cx="5667375" cy="868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918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525" y="1031875"/>
            <a:ext cx="8169275" cy="3224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9187" name="矩形 4"/>
          <p:cNvSpPr/>
          <p:nvPr/>
        </p:nvSpPr>
        <p:spPr>
          <a:xfrm>
            <a:off x="1219200" y="2132013"/>
            <a:ext cx="7507288" cy="411162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9188" name="矩形 2"/>
          <p:cNvSpPr/>
          <p:nvPr/>
        </p:nvSpPr>
        <p:spPr>
          <a:xfrm>
            <a:off x="1209675" y="2670175"/>
            <a:ext cx="7507288" cy="41116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9189" name="矩形 3"/>
          <p:cNvSpPr/>
          <p:nvPr/>
        </p:nvSpPr>
        <p:spPr>
          <a:xfrm>
            <a:off x="1219200" y="3208338"/>
            <a:ext cx="7507288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9190" name="矩形 5"/>
          <p:cNvSpPr/>
          <p:nvPr/>
        </p:nvSpPr>
        <p:spPr>
          <a:xfrm>
            <a:off x="1219200" y="3746500"/>
            <a:ext cx="969963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49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49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49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49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bldLvl="0"/>
      <p:bldP spid="349188" grpId="0" bldLvl="0"/>
      <p:bldP spid="349189" grpId="0" bldLvl="0"/>
      <p:bldP spid="349190" grpId="0" bldLvl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021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050" y="1041400"/>
            <a:ext cx="8145463" cy="47799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0211" name="矩形 2"/>
          <p:cNvSpPr/>
          <p:nvPr/>
        </p:nvSpPr>
        <p:spPr>
          <a:xfrm>
            <a:off x="1303338" y="1552575"/>
            <a:ext cx="7507287" cy="41116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0212" name="矩形 3"/>
          <p:cNvSpPr/>
          <p:nvPr/>
        </p:nvSpPr>
        <p:spPr>
          <a:xfrm>
            <a:off x="1228725" y="2076450"/>
            <a:ext cx="7507288" cy="41116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0213" name="矩形 4"/>
          <p:cNvSpPr/>
          <p:nvPr/>
        </p:nvSpPr>
        <p:spPr>
          <a:xfrm>
            <a:off x="1227138" y="2609850"/>
            <a:ext cx="7507287" cy="41116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0214" name="矩形 5"/>
          <p:cNvSpPr/>
          <p:nvPr/>
        </p:nvSpPr>
        <p:spPr>
          <a:xfrm>
            <a:off x="1227138" y="3133725"/>
            <a:ext cx="7507287" cy="411163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0215" name="矩形 6"/>
          <p:cNvSpPr/>
          <p:nvPr/>
        </p:nvSpPr>
        <p:spPr>
          <a:xfrm>
            <a:off x="1241425" y="3657600"/>
            <a:ext cx="1533525" cy="409575"/>
          </a:xfrm>
          <a:prstGeom prst="rect">
            <a:avLst/>
          </a:prstGeom>
          <a:noFill/>
          <a:ln w="254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50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50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50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50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50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1" grpId="0" bldLvl="0"/>
      <p:bldP spid="350212" grpId="0" bldLvl="0"/>
      <p:bldP spid="350213" grpId="0" bldLvl="0"/>
      <p:bldP spid="350214" grpId="0" bldLvl="0"/>
      <p:bldP spid="350215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682" name="Picture 1"/>
          <p:cNvPicPr>
            <a:picLocks noChangeAspect="1"/>
          </p:cNvPicPr>
          <p:nvPr/>
        </p:nvPicPr>
        <p:blipFill>
          <a:blip r:embed="rId1"/>
          <a:srcRect l="97818" b="11250"/>
          <a:stretch>
            <a:fillRect/>
          </a:stretch>
        </p:blipFill>
        <p:spPr>
          <a:xfrm>
            <a:off x="4745038" y="1031875"/>
            <a:ext cx="93662" cy="5297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683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73" y="913130"/>
            <a:ext cx="3681412" cy="523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684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475" y="1031875"/>
            <a:ext cx="3800475" cy="523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8706" name="Picture 1"/>
          <p:cNvPicPr>
            <a:picLocks noChangeAspect="1"/>
          </p:cNvPicPr>
          <p:nvPr/>
        </p:nvPicPr>
        <p:blipFill>
          <a:blip r:embed="rId1"/>
          <a:srcRect l="97818" b="11250"/>
          <a:stretch>
            <a:fillRect/>
          </a:stretch>
        </p:blipFill>
        <p:spPr>
          <a:xfrm>
            <a:off x="4745038" y="1031875"/>
            <a:ext cx="93662" cy="5297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870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25" y="1031875"/>
            <a:ext cx="4100513" cy="5192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8708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700" y="1031875"/>
            <a:ext cx="3954463" cy="3306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870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8700" y="4338638"/>
            <a:ext cx="3952875" cy="1844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9730" name="Picture 1"/>
          <p:cNvPicPr>
            <a:picLocks noChangeAspect="1"/>
          </p:cNvPicPr>
          <p:nvPr/>
        </p:nvPicPr>
        <p:blipFill>
          <a:blip r:embed="rId1"/>
          <a:srcRect l="97818" b="11250"/>
          <a:stretch>
            <a:fillRect/>
          </a:stretch>
        </p:blipFill>
        <p:spPr>
          <a:xfrm>
            <a:off x="4745038" y="1031875"/>
            <a:ext cx="93662" cy="5297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973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1050925"/>
            <a:ext cx="3332163" cy="5268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9732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675" y="1050925"/>
            <a:ext cx="3646488" cy="5268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0754" name="Picture 1"/>
          <p:cNvPicPr>
            <a:picLocks noChangeAspect="1"/>
          </p:cNvPicPr>
          <p:nvPr/>
        </p:nvPicPr>
        <p:blipFill>
          <a:blip r:embed="rId1"/>
          <a:srcRect l="97818" b="11250"/>
          <a:stretch>
            <a:fillRect/>
          </a:stretch>
        </p:blipFill>
        <p:spPr>
          <a:xfrm>
            <a:off x="4745038" y="1031875"/>
            <a:ext cx="93662" cy="5297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075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25" y="1060450"/>
            <a:ext cx="4100513" cy="284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0756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700" y="1060450"/>
            <a:ext cx="3940175" cy="4537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821690" y="1407160"/>
            <a:ext cx="747522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、自读课文，思考：本文的中心论点是什么？文章是如何论证宽容是一种爱的？</a:t>
            </a:r>
            <a:endParaRPr lang="zh-CN" altLang="en-US" sz="4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703580" y="744855"/>
            <a:ext cx="7408545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文章开篇引用一首小诗提出中心论点“宽容是一种爱”，进而从反面入手再次强调“宽容是一种爱”，然后列举普鲁斯特和贝索勒的故事论证了宽容的重要性，接下来从日益纷繁复杂的生活入手对宽容进行了深刻的解读，最后得出结论：用宽容付出的爱在以后的日子里一定会得到回报。</a:t>
            </a:r>
            <a:endParaRPr lang="zh-CN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969</Words>
  <Application>WPS 演示</Application>
  <PresentationFormat>在屏幕上显示</PresentationFormat>
  <Paragraphs>31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戴元军</cp:lastModifiedBy>
  <cp:revision>29</cp:revision>
  <dcterms:created xsi:type="dcterms:W3CDTF">2016-08-15T07:12:00Z</dcterms:created>
  <dcterms:modified xsi:type="dcterms:W3CDTF">2018-03-19T12:55:38Z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2052-10.1.0.7022</vt:lpwstr>
  </property>
</Properties>
</file>