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7" r:id="rId2"/>
    <p:sldId id="256" r:id="rId3"/>
    <p:sldId id="265" r:id="rId4"/>
    <p:sldId id="258" r:id="rId5"/>
    <p:sldId id="262" r:id="rId6"/>
    <p:sldId id="263" r:id="rId7"/>
    <p:sldId id="264" r:id="rId8"/>
    <p:sldId id="259" r:id="rId9"/>
    <p:sldId id="261" r:id="rId10"/>
    <p:sldId id="266" r:id="rId11"/>
    <p:sldId id="267" r:id="rId12"/>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6150" autoAdjust="0"/>
    <p:restoredTop sz="94660"/>
  </p:normalViewPr>
  <p:slideViewPr>
    <p:cSldViewPr>
      <p:cViewPr varScale="1">
        <p:scale>
          <a:sx n="65" d="100"/>
          <a:sy n="65" d="100"/>
        </p:scale>
        <p:origin x="-1500"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7662B4C7-2410-4220-83C8-DD210D8B6A5E}" type="datetimeFigureOut">
              <a:rPr lang="zh-CN" altLang="en-US" smtClean="0"/>
              <a:t>2018/1/2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9ED6F41-3F25-4420-8C10-D50F8D699E82}" type="slidenum">
              <a:rPr lang="zh-CN" altLang="en-US" smtClean="0"/>
              <a:t>‹#›</a:t>
            </a:fld>
            <a:endParaRPr lang="zh-CN" alt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662B4C7-2410-4220-83C8-DD210D8B6A5E}" type="datetimeFigureOut">
              <a:rPr lang="zh-CN" altLang="en-US" smtClean="0"/>
              <a:t>2018/1/2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9ED6F41-3F25-4420-8C10-D50F8D699E82}" type="slidenum">
              <a:rPr lang="zh-CN" altLang="en-US" smtClean="0"/>
              <a:t>‹#›</a:t>
            </a:fld>
            <a:endParaRPr lang="zh-CN" alt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662B4C7-2410-4220-83C8-DD210D8B6A5E}" type="datetimeFigureOut">
              <a:rPr lang="zh-CN" altLang="en-US" smtClean="0"/>
              <a:t>2018/1/2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9ED6F41-3F25-4420-8C10-D50F8D699E82}" type="slidenum">
              <a:rPr lang="zh-CN" altLang="en-US" smtClean="0"/>
              <a:t>‹#›</a:t>
            </a:fld>
            <a:endParaRPr lang="zh-CN" alt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662B4C7-2410-4220-83C8-DD210D8B6A5E}" type="datetimeFigureOut">
              <a:rPr lang="zh-CN" altLang="en-US" smtClean="0"/>
              <a:t>2018/1/2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9ED6F41-3F25-4420-8C10-D50F8D699E82}" type="slidenum">
              <a:rPr lang="zh-CN" altLang="en-US" smtClean="0"/>
              <a:t>‹#›</a:t>
            </a:fld>
            <a:endParaRPr lang="zh-CN" alt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7662B4C7-2410-4220-83C8-DD210D8B6A5E}" type="datetimeFigureOut">
              <a:rPr lang="zh-CN" altLang="en-US" smtClean="0"/>
              <a:t>2018/1/2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9ED6F41-3F25-4420-8C10-D50F8D699E82}" type="slidenum">
              <a:rPr lang="zh-CN" altLang="en-US" smtClean="0"/>
              <a:t>‹#›</a:t>
            </a:fld>
            <a:endParaRPr lang="zh-CN" alt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7662B4C7-2410-4220-83C8-DD210D8B6A5E}" type="datetimeFigureOut">
              <a:rPr lang="zh-CN" altLang="en-US" smtClean="0"/>
              <a:t>2018/1/2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9ED6F41-3F25-4420-8C10-D50F8D699E82}" type="slidenum">
              <a:rPr lang="zh-CN" altLang="en-US" smtClean="0"/>
              <a:t>‹#›</a:t>
            </a:fld>
            <a:endParaRPr lang="zh-CN" alt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7662B4C7-2410-4220-83C8-DD210D8B6A5E}" type="datetimeFigureOut">
              <a:rPr lang="zh-CN" altLang="en-US" smtClean="0"/>
              <a:t>2018/1/2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9ED6F41-3F25-4420-8C10-D50F8D699E82}" type="slidenum">
              <a:rPr lang="zh-CN" altLang="en-US" smtClean="0"/>
              <a:t>‹#›</a:t>
            </a:fld>
            <a:endParaRPr lang="zh-CN" alt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62B4C7-2410-4220-83C8-DD210D8B6A5E}" type="datetimeFigureOut">
              <a:rPr lang="zh-CN" altLang="en-US" smtClean="0"/>
              <a:t>2018/1/2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9ED6F41-3F25-4420-8C10-D50F8D699E82}" type="slidenum">
              <a:rPr lang="zh-CN" altLang="en-US" smtClean="0"/>
              <a:t>‹#›</a:t>
            </a:fld>
            <a:endParaRPr lang="zh-CN" alt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5" name="Picture 2" descr="P75静夜思（月）"/>
          <p:cNvPicPr>
            <a:picLocks noChangeAspect="1" noChangeArrowheads="1"/>
          </p:cNvPicPr>
          <p:nvPr userDrawn="1"/>
        </p:nvPicPr>
        <p:blipFill>
          <a:blip r:embed="rId2" cstate="email">
            <a:clrChange>
              <a:clrFrom>
                <a:srgbClr val="FDFDFD"/>
              </a:clrFrom>
              <a:clrTo>
                <a:srgbClr val="FDFDFD">
                  <a:alpha val="0"/>
                </a:srgbClr>
              </a:clrTo>
            </a:clrChange>
            <a:extLst>
              <a:ext uri="{28A0092B-C50C-407E-A947-70E740481C1C}">
                <a14:useLocalDpi xmlns:a14="http://schemas.microsoft.com/office/drawing/2010/main" xmlns=""/>
              </a:ext>
            </a:extLst>
          </a:blip>
          <a:srcRect/>
          <a:stretch>
            <a:fillRect/>
          </a:stretch>
        </p:blipFill>
        <p:spPr bwMode="auto">
          <a:xfrm>
            <a:off x="0" y="0"/>
            <a:ext cx="3357554" cy="18765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7662B4C7-2410-4220-83C8-DD210D8B6A5E}" type="datetimeFigureOut">
              <a:rPr lang="zh-CN" altLang="en-US" smtClean="0"/>
              <a:t>2018/1/2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9ED6F41-3F25-4420-8C10-D50F8D699E82}" type="slidenum">
              <a:rPr lang="zh-CN" altLang="en-US" smtClean="0"/>
              <a:t>‹#›</a:t>
            </a:fld>
            <a:endParaRPr lang="zh-CN" alt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7662B4C7-2410-4220-83C8-DD210D8B6A5E}" type="datetimeFigureOut">
              <a:rPr lang="zh-CN" altLang="en-US" smtClean="0"/>
              <a:t>2018/1/2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9ED6F41-3F25-4420-8C10-D50F8D699E82}" type="slidenum">
              <a:rPr lang="zh-CN" altLang="en-US" smtClean="0"/>
              <a:t>‹#›</a:t>
            </a:fld>
            <a:endParaRPr lang="zh-CN" alt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62B4C7-2410-4220-83C8-DD210D8B6A5E}" type="datetimeFigureOut">
              <a:rPr lang="zh-CN" altLang="en-US" smtClean="0"/>
              <a:t>2018/1/2</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ED6F41-3F25-4420-8C10-D50F8D699E82}" type="slidenum">
              <a:rPr lang="zh-CN" altLang="en-US" smtClean="0"/>
              <a:t>‹#›</a:t>
            </a:fld>
            <a:endParaRPr lang="zh-CN" altLang="en-US"/>
          </a:p>
        </p:txBody>
      </p:sp>
      <p:pic>
        <p:nvPicPr>
          <p:cNvPr id="7" name="Picture 2" descr="P75静夜思（月）"/>
          <p:cNvPicPr>
            <a:picLocks noChangeAspect="1" noChangeArrowheads="1"/>
          </p:cNvPicPr>
          <p:nvPr userDrawn="1"/>
        </p:nvPicPr>
        <p:blipFill>
          <a:blip r:embed="rId13" cstate="email">
            <a:clrChange>
              <a:clrFrom>
                <a:srgbClr val="FDFDFD"/>
              </a:clrFrom>
              <a:clrTo>
                <a:srgbClr val="FDFDFD">
                  <a:alpha val="0"/>
                </a:srgbClr>
              </a:clrTo>
            </a:clrChange>
            <a:extLst>
              <a:ext uri="{28A0092B-C50C-407E-A947-70E740481C1C}">
                <a14:useLocalDpi xmlns:a14="http://schemas.microsoft.com/office/drawing/2010/main" xmlns=""/>
              </a:ext>
            </a:extLst>
          </a:blip>
          <a:srcRect/>
          <a:stretch>
            <a:fillRect/>
          </a:stretch>
        </p:blipFill>
        <p:spPr bwMode="auto">
          <a:xfrm>
            <a:off x="0" y="0"/>
            <a:ext cx="3357554" cy="18765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slide" Target="slide5.xml"/><Relationship Id="rId7" Type="http://schemas.openxmlformats.org/officeDocument/2006/relationships/slide" Target="slide8.xml"/><Relationship Id="rId2" Type="http://schemas.openxmlformats.org/officeDocument/2006/relationships/slide" Target="slide4.xml"/><Relationship Id="rId1" Type="http://schemas.openxmlformats.org/officeDocument/2006/relationships/slideLayout" Target="../slideLayouts/slideLayout7.xml"/><Relationship Id="rId6" Type="http://schemas.openxmlformats.org/officeDocument/2006/relationships/image" Target="../media/image3.jpeg"/><Relationship Id="rId5" Type="http://schemas.openxmlformats.org/officeDocument/2006/relationships/slide" Target="slide7.xml"/><Relationship Id="rId4" Type="http://schemas.openxmlformats.org/officeDocument/2006/relationships/slide" Target="slide6.xml"/></Relationships>
</file>

<file path=ppt/slides/_rels/slide4.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slide" Target="slide3.xml"/></Relationships>
</file>

<file path=ppt/slides/_rels/slide9.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slide" Target="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143240" y="1000108"/>
            <a:ext cx="2723823" cy="1107996"/>
          </a:xfrm>
          <a:prstGeom prst="rect">
            <a:avLst/>
          </a:prstGeom>
        </p:spPr>
        <p:txBody>
          <a:bodyPr wrap="none">
            <a:prstTxWarp prst="textArchUp">
              <a:avLst/>
            </a:prstTxWarp>
            <a:spAutoFit/>
          </a:bodyPr>
          <a:lstStyle/>
          <a:p>
            <a:pPr algn="ctr"/>
            <a:r>
              <a:rPr lang="zh-CN" altLang="en-US" sz="6600" kern="10" dirty="0" smtClean="0">
                <a:gradFill rotWithShape="0">
                  <a:gsLst>
                    <a:gs pos="0">
                      <a:srgbClr val="9999FF"/>
                    </a:gs>
                    <a:gs pos="100000">
                      <a:srgbClr val="009999"/>
                    </a:gs>
                  </a:gsLst>
                  <a:lin ang="5400000" scaled="1"/>
                </a:gradFill>
                <a:effectLst>
                  <a:outerShdw dist="53882" dir="2700000" algn="ctr" rotWithShape="0">
                    <a:srgbClr val="C0C0C0">
                      <a:alpha val="80000"/>
                    </a:srgbClr>
                  </a:outerShdw>
                </a:effectLst>
                <a:latin typeface="宋体"/>
              </a:rPr>
              <a:t>猜 一 猜</a:t>
            </a:r>
            <a:endParaRPr lang="zh-CN" altLang="en-US" sz="6600" kern="10" dirty="0">
              <a:gradFill rotWithShape="0">
                <a:gsLst>
                  <a:gs pos="0">
                    <a:srgbClr val="9999FF"/>
                  </a:gs>
                  <a:gs pos="100000">
                    <a:srgbClr val="009999"/>
                  </a:gs>
                </a:gsLst>
                <a:lin ang="5400000" scaled="1"/>
              </a:gradFill>
              <a:effectLst>
                <a:outerShdw dist="53882" dir="2700000" algn="ctr" rotWithShape="0">
                  <a:srgbClr val="C0C0C0">
                    <a:alpha val="80000"/>
                  </a:srgbClr>
                </a:outerShdw>
              </a:effectLst>
              <a:latin typeface="宋体"/>
            </a:endParaRPr>
          </a:p>
        </p:txBody>
      </p:sp>
      <p:sp>
        <p:nvSpPr>
          <p:cNvPr id="4" name="矩形 3"/>
          <p:cNvSpPr/>
          <p:nvPr/>
        </p:nvSpPr>
        <p:spPr>
          <a:xfrm>
            <a:off x="2357422" y="2428868"/>
            <a:ext cx="4857784" cy="2571768"/>
          </a:xfrm>
          <a:prstGeom prst="rect">
            <a:avLst/>
          </a:prstGeom>
        </p:spPr>
        <p:txBody>
          <a:bodyPr wrap="square">
            <a:spAutoFit/>
          </a:bodyPr>
          <a:lstStyle/>
          <a:p>
            <a:r>
              <a:rPr lang="zh-CN" altLang="en-US" sz="4000" b="1" dirty="0" smtClean="0"/>
              <a:t>有时落在山腰，</a:t>
            </a:r>
          </a:p>
          <a:p>
            <a:r>
              <a:rPr lang="zh-CN" altLang="en-US" sz="4000" b="1" dirty="0" smtClean="0"/>
              <a:t>有时挂在树梢，</a:t>
            </a:r>
          </a:p>
          <a:p>
            <a:r>
              <a:rPr lang="zh-CN" altLang="en-US" sz="4000" b="1" dirty="0" smtClean="0"/>
              <a:t>有时像面圆镜，</a:t>
            </a:r>
          </a:p>
          <a:p>
            <a:r>
              <a:rPr lang="zh-CN" altLang="en-US" sz="4000" b="1" dirty="0" smtClean="0"/>
              <a:t>有时像把镰刀</a:t>
            </a:r>
            <a:r>
              <a:rPr lang="en-US" altLang="zh-CN" sz="4000" b="1" dirty="0" smtClean="0"/>
              <a:t>.</a:t>
            </a:r>
            <a:endParaRPr lang="zh-CN" altLang="en-US" sz="4000" b="1" dirty="0" smtClean="0"/>
          </a:p>
        </p:txBody>
      </p:sp>
      <p:cxnSp>
        <p:nvCxnSpPr>
          <p:cNvPr id="6" name="直接连接符 5"/>
          <p:cNvCxnSpPr/>
          <p:nvPr/>
        </p:nvCxnSpPr>
        <p:spPr>
          <a:xfrm>
            <a:off x="285720" y="2214554"/>
            <a:ext cx="8643998" cy="1588"/>
          </a:xfrm>
          <a:prstGeom prst="line">
            <a:avLst/>
          </a:prstGeom>
          <a:ln w="63500"/>
        </p:spPr>
        <p:style>
          <a:lnRef idx="3">
            <a:schemeClr val="accent2"/>
          </a:lnRef>
          <a:fillRef idx="0">
            <a:schemeClr val="accent2"/>
          </a:fillRef>
          <a:effectRef idx="2">
            <a:schemeClr val="accent2"/>
          </a:effectRef>
          <a:fontRef idx="minor">
            <a:schemeClr val="tx1"/>
          </a:fontRef>
        </p:style>
      </p:cxnSp>
      <p:cxnSp>
        <p:nvCxnSpPr>
          <p:cNvPr id="8" name="直接连接符 7"/>
          <p:cNvCxnSpPr/>
          <p:nvPr/>
        </p:nvCxnSpPr>
        <p:spPr>
          <a:xfrm>
            <a:off x="4429124" y="5286388"/>
            <a:ext cx="714380" cy="1588"/>
          </a:xfrm>
          <a:prstGeom prst="line">
            <a:avLst/>
          </a:prstGeom>
          <a:ln w="73025">
            <a:solidFill>
              <a:schemeClr val="tx1"/>
            </a:solidFill>
          </a:ln>
        </p:spPr>
        <p:style>
          <a:lnRef idx="1">
            <a:schemeClr val="dk1"/>
          </a:lnRef>
          <a:fillRef idx="0">
            <a:schemeClr val="dk1"/>
          </a:fillRef>
          <a:effectRef idx="0">
            <a:schemeClr val="dk1"/>
          </a:effectRef>
          <a:fontRef idx="minor">
            <a:schemeClr val="tx1"/>
          </a:fontRef>
        </p:style>
      </p:cxnSp>
      <p:sp>
        <p:nvSpPr>
          <p:cNvPr id="11" name="TextBox 10"/>
          <p:cNvSpPr txBox="1"/>
          <p:nvPr/>
        </p:nvSpPr>
        <p:spPr>
          <a:xfrm>
            <a:off x="5214942" y="4929198"/>
            <a:ext cx="1576072" cy="646331"/>
          </a:xfrm>
          <a:prstGeom prst="rect">
            <a:avLst/>
          </a:prstGeom>
          <a:noFill/>
        </p:spPr>
        <p:txBody>
          <a:bodyPr wrap="none" rtlCol="0">
            <a:spAutoFit/>
          </a:bodyPr>
          <a:lstStyle/>
          <a:p>
            <a:r>
              <a:rPr lang="en-US" altLang="zh-CN" sz="3600" b="1" dirty="0" smtClean="0">
                <a:solidFill>
                  <a:srgbClr val="FF0000"/>
                </a:solidFill>
                <a:latin typeface="+mn-ea"/>
              </a:rPr>
              <a:t>(</a:t>
            </a:r>
            <a:r>
              <a:rPr lang="zh-CN" altLang="en-US" sz="3600" b="1" dirty="0" smtClean="0">
                <a:solidFill>
                  <a:srgbClr val="FF0000"/>
                </a:solidFill>
                <a:latin typeface="+mn-ea"/>
              </a:rPr>
              <a:t>月亮</a:t>
            </a:r>
            <a:r>
              <a:rPr lang="en-US" altLang="zh-CN" sz="3600" b="1" dirty="0">
                <a:solidFill>
                  <a:srgbClr val="FF0000"/>
                </a:solidFill>
                <a:latin typeface="+mn-ea"/>
              </a:rPr>
              <a:t>)</a:t>
            </a:r>
            <a:endParaRPr lang="zh-CN" altLang="en-US" sz="3600" b="1" dirty="0">
              <a:latin typeface="+mn-ea"/>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 calcmode="lin" valueType="num">
                                      <p:cBhvr additive="base">
                                        <p:cTn id="7"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rot="570286">
            <a:off x="3495932" y="1040372"/>
            <a:ext cx="4703671" cy="2014095"/>
          </a:xfrm>
          <a:prstGeom prst="rect">
            <a:avLst/>
          </a:prstGeom>
          <a:noFill/>
        </p:spPr>
        <p:txBody>
          <a:bodyPr wrap="square" rtlCol="0">
            <a:prstTxWarp prst="textArchUp">
              <a:avLst/>
            </a:prstTxWarp>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r>
              <a:rPr lang="zh-CN" altLang="en-US" sz="88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练一练</a:t>
            </a:r>
            <a:endParaRPr lang="zh-CN" altLang="en-US" sz="88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3" name="矩形 2"/>
          <p:cNvSpPr/>
          <p:nvPr/>
        </p:nvSpPr>
        <p:spPr>
          <a:xfrm>
            <a:off x="1214414" y="1857364"/>
            <a:ext cx="7358114" cy="646331"/>
          </a:xfrm>
          <a:prstGeom prst="rect">
            <a:avLst/>
          </a:prstGeom>
        </p:spPr>
        <p:txBody>
          <a:bodyPr wrap="square">
            <a:spAutoFit/>
          </a:bodyPr>
          <a:lstStyle/>
          <a:p>
            <a:pPr>
              <a:buFont typeface="Wingdings" pitchFamily="2" charset="2"/>
              <a:buChar char="Ø"/>
            </a:pPr>
            <a:r>
              <a:rPr lang="zh-CN" altLang="en-US" sz="3600" b="1" dirty="0" smtClean="0"/>
              <a:t>请同学们找出本首诗中的比喻句？</a:t>
            </a:r>
            <a:endParaRPr lang="zh-CN" altLang="en-US" sz="3600" b="1" dirty="0"/>
          </a:p>
        </p:txBody>
      </p:sp>
      <p:sp>
        <p:nvSpPr>
          <p:cNvPr id="4" name="矩形 3"/>
          <p:cNvSpPr/>
          <p:nvPr/>
        </p:nvSpPr>
        <p:spPr>
          <a:xfrm>
            <a:off x="2000232" y="2571744"/>
            <a:ext cx="5500726" cy="646331"/>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zh-CN" altLang="en-US" sz="3600" b="1" dirty="0" smtClean="0">
                <a:solidFill>
                  <a:srgbClr val="FF33CC"/>
                </a:solidFill>
              </a:rPr>
              <a:t>床前明月光，疑是地上霜</a:t>
            </a:r>
            <a:endParaRPr lang="zh-CN" altLang="en-US" sz="3600" b="1" dirty="0">
              <a:solidFill>
                <a:srgbClr val="FF33CC"/>
              </a:solidFill>
            </a:endParaRPr>
          </a:p>
        </p:txBody>
      </p:sp>
      <p:sp>
        <p:nvSpPr>
          <p:cNvPr id="5" name="矩形 4"/>
          <p:cNvSpPr/>
          <p:nvPr/>
        </p:nvSpPr>
        <p:spPr>
          <a:xfrm>
            <a:off x="1357290" y="3429000"/>
            <a:ext cx="7286644" cy="1415772"/>
          </a:xfrm>
          <a:prstGeom prst="rect">
            <a:avLst/>
          </a:prstGeom>
        </p:spPr>
        <p:txBody>
          <a:bodyPr wrap="square">
            <a:spAutoFit/>
          </a:bodyPr>
          <a:lstStyle/>
          <a:p>
            <a:pPr>
              <a:buFont typeface="Wingdings" pitchFamily="2" charset="2"/>
              <a:buChar char="Ø"/>
            </a:pPr>
            <a:r>
              <a:rPr lang="zh-CN" altLang="en-US" sz="3600" b="1" dirty="0" smtClean="0"/>
              <a:t>同学们认为在这首诗中最能体现作者现在思乡的一句诗是哪一句？</a:t>
            </a:r>
          </a:p>
          <a:p>
            <a:pPr>
              <a:buFont typeface="Wingdings" pitchFamily="2" charset="2"/>
              <a:buNone/>
            </a:pPr>
            <a:r>
              <a:rPr lang="zh-CN" altLang="en-US" sz="1400" b="1" dirty="0" smtClean="0"/>
              <a:t>   </a:t>
            </a:r>
            <a:endParaRPr lang="zh-CN" altLang="en-US" sz="1400" b="1" dirty="0"/>
          </a:p>
        </p:txBody>
      </p:sp>
      <p:sp>
        <p:nvSpPr>
          <p:cNvPr id="6" name="矩形 5"/>
          <p:cNvSpPr/>
          <p:nvPr/>
        </p:nvSpPr>
        <p:spPr>
          <a:xfrm>
            <a:off x="1928794" y="4643446"/>
            <a:ext cx="5500726" cy="646331"/>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zh-CN" altLang="en-US" sz="3600" b="1" dirty="0" smtClean="0">
                <a:solidFill>
                  <a:srgbClr val="FF33CC"/>
                </a:solidFill>
              </a:rPr>
              <a:t>举头望明月，低头思故乡</a:t>
            </a:r>
            <a:endParaRPr lang="zh-CN" altLang="en-US" sz="3600" b="1" dirty="0">
              <a:solidFill>
                <a:srgbClr val="FF33CC"/>
              </a:solidFill>
            </a:endParaRPr>
          </a:p>
        </p:txBody>
      </p:sp>
      <p:sp>
        <p:nvSpPr>
          <p:cNvPr id="7" name="左箭头 6">
            <a:hlinkClick r:id="rId2" action="ppaction://hlinksldjump"/>
          </p:cNvPr>
          <p:cNvSpPr/>
          <p:nvPr/>
        </p:nvSpPr>
        <p:spPr>
          <a:xfrm>
            <a:off x="0" y="6000720"/>
            <a:ext cx="1142976" cy="857280"/>
          </a:xfrm>
          <a:prstGeom prst="leftArrow">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zh-CN" altLang="en-US" sz="2400" b="1" dirty="0" smtClean="0"/>
              <a:t>返回</a:t>
            </a:r>
            <a:endParaRPr lang="zh-CN" altLang="en-US" sz="2400" b="1"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linds(horizontal)">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286116" y="0"/>
            <a:ext cx="4214842" cy="1862048"/>
          </a:xfrm>
          <a:prstGeom prst="rect">
            <a:avLst/>
          </a:prstGeom>
        </p:spPr>
        <p:txBody>
          <a:bodyPr wrap="square">
            <a:spAutoFit/>
          </a:bodyPr>
          <a:lstStyle/>
          <a:p>
            <a:pPr algn="ctr"/>
            <a:r>
              <a:rPr lang="zh-CN" altLang="en-US" sz="11500" kern="10" dirty="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宋体"/>
              </a:rPr>
              <a:t>作业</a:t>
            </a:r>
            <a:endParaRPr lang="zh-CN" altLang="en-US" sz="11500" kern="10" dirty="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宋体"/>
            </a:endParaRPr>
          </a:p>
        </p:txBody>
      </p:sp>
      <p:sp>
        <p:nvSpPr>
          <p:cNvPr id="3" name="矩形 2"/>
          <p:cNvSpPr/>
          <p:nvPr/>
        </p:nvSpPr>
        <p:spPr>
          <a:xfrm>
            <a:off x="3143240" y="1857364"/>
            <a:ext cx="5357850" cy="5078313"/>
          </a:xfrm>
          <a:prstGeom prst="rect">
            <a:avLst/>
          </a:prstGeom>
        </p:spPr>
        <p:txBody>
          <a:bodyPr wrap="square">
            <a:spAutoFit/>
          </a:bodyPr>
          <a:lstStyle/>
          <a:p>
            <a:pPr>
              <a:lnSpc>
                <a:spcPct val="90000"/>
              </a:lnSpc>
              <a:buFont typeface="Wingdings" pitchFamily="2" charset="2"/>
              <a:buChar char="ü"/>
            </a:pPr>
            <a:r>
              <a:rPr lang="zh-CN" altLang="en-US" sz="4000" b="1" dirty="0" smtClean="0"/>
              <a:t>回家后将李白看到的月景告诉爸爸妈妈感受诗中所描绘的美好意境并收集有关月亮的童谣或歌曲；</a:t>
            </a:r>
          </a:p>
          <a:p>
            <a:pPr>
              <a:lnSpc>
                <a:spcPct val="90000"/>
              </a:lnSpc>
              <a:buFont typeface="Wingdings" pitchFamily="2" charset="2"/>
              <a:buChar char="ü"/>
            </a:pPr>
            <a:r>
              <a:rPr lang="zh-CN" altLang="en-US" sz="4000" b="1" dirty="0" smtClean="0"/>
              <a:t> 将今天老师教的生字抄写</a:t>
            </a:r>
            <a:r>
              <a:rPr lang="en-US" altLang="zh-CN" sz="4000" b="1" dirty="0" smtClean="0"/>
              <a:t>2</a:t>
            </a:r>
            <a:r>
              <a:rPr lang="zh-CN" altLang="en-US" sz="4000" b="1" dirty="0" smtClean="0"/>
              <a:t>遍并注好音；</a:t>
            </a:r>
          </a:p>
          <a:p>
            <a:pPr>
              <a:lnSpc>
                <a:spcPct val="90000"/>
              </a:lnSpc>
              <a:buFont typeface="Wingdings" pitchFamily="2" charset="2"/>
              <a:buChar char="ü"/>
            </a:pPr>
            <a:r>
              <a:rPr lang="zh-CN" altLang="en-US" sz="4000" b="1" dirty="0" smtClean="0"/>
              <a:t>有感情的朗读这首古诗并背下来。</a:t>
            </a:r>
            <a:endParaRPr lang="zh-CN" altLang="en-US" sz="4000" b="1" dirty="0"/>
          </a:p>
        </p:txBody>
      </p:sp>
      <p:pic>
        <p:nvPicPr>
          <p:cNvPr id="4" name="Picture 3" descr="P74静夜思">
            <a:hlinkClick r:id="" action="ppaction://noaction"/>
          </p:cNvPr>
          <p:cNvPicPr>
            <a:picLocks noChangeAspect="1" noChangeArrowheads="1"/>
          </p:cNvPicPr>
          <p:nvPr/>
        </p:nvPicPr>
        <p:blipFill>
          <a:blip r:embed="rId2" cstate="email">
            <a:clrChange>
              <a:clrFrom>
                <a:srgbClr val="FDFDFD"/>
              </a:clrFrom>
              <a:clrTo>
                <a:srgbClr val="FDFDFD">
                  <a:alpha val="0"/>
                </a:srgbClr>
              </a:clrTo>
            </a:clrChange>
            <a:extLst>
              <a:ext uri="{28A0092B-C50C-407E-A947-70E740481C1C}">
                <a14:useLocalDpi xmlns:a14="http://schemas.microsoft.com/office/drawing/2010/main" xmlns=""/>
              </a:ext>
            </a:extLst>
          </a:blip>
          <a:srcRect/>
          <a:stretch>
            <a:fillRect/>
          </a:stretch>
        </p:blipFill>
        <p:spPr bwMode="auto">
          <a:xfrm flipH="1">
            <a:off x="0" y="1831599"/>
            <a:ext cx="2643174" cy="502640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P74静夜思">
            <a:hlinkClick r:id="" action="ppaction://noaction"/>
          </p:cNvPr>
          <p:cNvPicPr>
            <a:picLocks noChangeAspect="1" noChangeArrowheads="1"/>
          </p:cNvPicPr>
          <p:nvPr/>
        </p:nvPicPr>
        <p:blipFill>
          <a:blip r:embed="rId2" cstate="email">
            <a:clrChange>
              <a:clrFrom>
                <a:srgbClr val="FDFDFD"/>
              </a:clrFrom>
              <a:clrTo>
                <a:srgbClr val="FDFDFD">
                  <a:alpha val="0"/>
                </a:srgbClr>
              </a:clrTo>
            </a:clrChange>
            <a:extLst>
              <a:ext uri="{28A0092B-C50C-407E-A947-70E740481C1C}">
                <a14:useLocalDpi xmlns:a14="http://schemas.microsoft.com/office/drawing/2010/main" xmlns=""/>
              </a:ext>
            </a:extLst>
          </a:blip>
          <a:srcRect/>
          <a:stretch>
            <a:fillRect/>
          </a:stretch>
        </p:blipFill>
        <p:spPr bwMode="auto">
          <a:xfrm>
            <a:off x="6929454" y="2071678"/>
            <a:ext cx="2214546" cy="502640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矩形 5"/>
          <p:cNvSpPr/>
          <p:nvPr/>
        </p:nvSpPr>
        <p:spPr>
          <a:xfrm>
            <a:off x="1214414" y="1500174"/>
            <a:ext cx="5513048" cy="2215991"/>
          </a:xfrm>
          <a:prstGeom prst="rect">
            <a:avLst/>
          </a:prstGeom>
        </p:spPr>
        <p:txBody>
          <a:bodyPr wrap="none">
            <a:spAutoFit/>
          </a:bodyPr>
          <a:lstStyle/>
          <a:p>
            <a:pPr algn="ctr"/>
            <a:r>
              <a:rPr lang="zh-CN" altLang="en-US" sz="13800" b="1" kern="10" dirty="0">
                <a:ln w="19050">
                  <a:solidFill>
                    <a:srgbClr val="99CCFF"/>
                  </a:solidFill>
                  <a:round/>
                  <a:headEnd/>
                  <a:tailEnd/>
                </a:ln>
                <a:solidFill>
                  <a:srgbClr val="0066CC"/>
                </a:solidFill>
                <a:effectLst>
                  <a:outerShdw dist="35921" dir="2700000" algn="ctr" rotWithShape="0">
                    <a:srgbClr val="990000"/>
                  </a:outerShdw>
                </a:effectLst>
                <a:latin typeface="宋体"/>
              </a:rPr>
              <a:t>静夜思</a:t>
            </a:r>
            <a:endParaRPr lang="zh-CN" altLang="en-US" sz="13800" b="1" kern="10" dirty="0">
              <a:ln w="19050">
                <a:solidFill>
                  <a:srgbClr val="99CCFF"/>
                </a:solidFill>
                <a:round/>
                <a:headEnd/>
                <a:tailEnd/>
              </a:ln>
              <a:solidFill>
                <a:srgbClr val="0066CC"/>
              </a:solidFill>
              <a:effectLst>
                <a:outerShdw dist="35921" dir="2700000" algn="ctr" rotWithShape="0">
                  <a:srgbClr val="990000"/>
                </a:outerShdw>
              </a:effectLst>
              <a:latin typeface="宋体"/>
            </a:endParaRPr>
          </a:p>
        </p:txBody>
      </p:sp>
      <p:sp>
        <p:nvSpPr>
          <p:cNvPr id="7" name="矩形 6"/>
          <p:cNvSpPr/>
          <p:nvPr/>
        </p:nvSpPr>
        <p:spPr>
          <a:xfrm>
            <a:off x="3143240" y="4071942"/>
            <a:ext cx="3145413" cy="1015663"/>
          </a:xfrm>
          <a:prstGeom prst="rect">
            <a:avLst/>
          </a:prstGeom>
        </p:spPr>
        <p:txBody>
          <a:bodyPr wrap="none">
            <a:spAutoFit/>
          </a:bodyPr>
          <a:lstStyle/>
          <a:p>
            <a:r>
              <a:rPr lang="en-US" altLang="zh-CN" sz="2400" dirty="0" smtClean="0"/>
              <a:t> </a:t>
            </a:r>
            <a:r>
              <a:rPr lang="en-US" altLang="zh-CN" sz="6000" dirty="0" smtClean="0">
                <a:solidFill>
                  <a:srgbClr val="000099"/>
                </a:solidFill>
              </a:rPr>
              <a:t>-----</a:t>
            </a:r>
            <a:r>
              <a:rPr lang="zh-CN" altLang="en-US" sz="6000" dirty="0" smtClean="0">
                <a:solidFill>
                  <a:srgbClr val="000099"/>
                </a:solidFill>
              </a:rPr>
              <a:t>李 白</a:t>
            </a:r>
            <a:endParaRPr lang="zh-CN" altLang="en-US" sz="2400"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857488" y="1071546"/>
            <a:ext cx="2791149" cy="1107996"/>
          </a:xfrm>
          <a:prstGeom prst="rect">
            <a:avLst/>
          </a:prstGeom>
        </p:spPr>
        <p:txBody>
          <a:bodyPr wrap="none">
            <a:spAutoFit/>
          </a:bodyPr>
          <a:lstStyle/>
          <a:p>
            <a:r>
              <a:rPr lang="en-US" altLang="zh-CN" sz="2000" b="1" dirty="0" smtClean="0">
                <a:latin typeface="华文仿宋" pitchFamily="2" charset="-122"/>
                <a:ea typeface="华文仿宋" pitchFamily="2" charset="-122"/>
              </a:rPr>
              <a:t> </a:t>
            </a:r>
            <a:r>
              <a:rPr lang="zh-CN" altLang="en-US" sz="6600" b="1" dirty="0" smtClean="0">
                <a:latin typeface="华文仿宋" pitchFamily="2" charset="-122"/>
                <a:ea typeface="华文仿宋" pitchFamily="2" charset="-122"/>
              </a:rPr>
              <a:t>静夜思</a:t>
            </a:r>
            <a:endParaRPr lang="zh-CN" altLang="en-US" sz="6600" dirty="0">
              <a:latin typeface="华文仿宋" pitchFamily="2" charset="-122"/>
              <a:ea typeface="华文仿宋" pitchFamily="2" charset="-122"/>
            </a:endParaRPr>
          </a:p>
        </p:txBody>
      </p:sp>
      <p:sp>
        <p:nvSpPr>
          <p:cNvPr id="7" name="矩形 6">
            <a:hlinkClick r:id="rId2" action="ppaction://hlinksldjump"/>
          </p:cNvPr>
          <p:cNvSpPr/>
          <p:nvPr/>
        </p:nvSpPr>
        <p:spPr>
          <a:xfrm>
            <a:off x="4357686" y="2214554"/>
            <a:ext cx="1210588" cy="707886"/>
          </a:xfrm>
          <a:prstGeom prst="rect">
            <a:avLst/>
          </a:prstGeom>
        </p:spPr>
        <p:txBody>
          <a:bodyPr wrap="none">
            <a:spAutoFit/>
          </a:bodyPr>
          <a:lstStyle/>
          <a:p>
            <a:r>
              <a:rPr lang="zh-CN" altLang="en-US" sz="4000" b="1" dirty="0" smtClean="0">
                <a:latin typeface="华文仿宋" pitchFamily="2" charset="-122"/>
                <a:ea typeface="华文仿宋" pitchFamily="2" charset="-122"/>
              </a:rPr>
              <a:t>李白</a:t>
            </a:r>
            <a:endParaRPr lang="zh-CN" altLang="en-US" sz="4000" dirty="0">
              <a:latin typeface="华文仿宋" pitchFamily="2" charset="-122"/>
              <a:ea typeface="华文仿宋" pitchFamily="2" charset="-122"/>
            </a:endParaRPr>
          </a:p>
        </p:txBody>
      </p:sp>
      <p:sp>
        <p:nvSpPr>
          <p:cNvPr id="8" name="矩形 7">
            <a:hlinkClick r:id="rId3" action="ppaction://hlinksldjump"/>
          </p:cNvPr>
          <p:cNvSpPr/>
          <p:nvPr/>
        </p:nvSpPr>
        <p:spPr>
          <a:xfrm>
            <a:off x="2000232" y="2928934"/>
            <a:ext cx="4134465" cy="769441"/>
          </a:xfrm>
          <a:prstGeom prst="rect">
            <a:avLst/>
          </a:prstGeom>
        </p:spPr>
        <p:txBody>
          <a:bodyPr wrap="none">
            <a:spAutoFit/>
          </a:bodyPr>
          <a:lstStyle/>
          <a:p>
            <a:pPr>
              <a:spcBef>
                <a:spcPct val="50000"/>
              </a:spcBef>
            </a:pPr>
            <a:r>
              <a:rPr lang="zh-CN" altLang="en-US" sz="4400" b="1" dirty="0" smtClean="0">
                <a:latin typeface="华文仿宋" pitchFamily="2" charset="-122"/>
                <a:ea typeface="华文仿宋" pitchFamily="2" charset="-122"/>
              </a:rPr>
              <a:t>床 前 明 月 光，</a:t>
            </a:r>
            <a:endParaRPr lang="zh-CN" altLang="en-US" sz="4400" b="1" dirty="0">
              <a:latin typeface="华文仿宋" pitchFamily="2" charset="-122"/>
              <a:ea typeface="华文仿宋" pitchFamily="2" charset="-122"/>
            </a:endParaRPr>
          </a:p>
        </p:txBody>
      </p:sp>
      <p:sp>
        <p:nvSpPr>
          <p:cNvPr id="9" name="矩形 8">
            <a:hlinkClick r:id="rId4" action="ppaction://hlinksldjump"/>
          </p:cNvPr>
          <p:cNvSpPr/>
          <p:nvPr/>
        </p:nvSpPr>
        <p:spPr>
          <a:xfrm>
            <a:off x="2095482" y="3762377"/>
            <a:ext cx="4134465" cy="769441"/>
          </a:xfrm>
          <a:prstGeom prst="rect">
            <a:avLst/>
          </a:prstGeom>
        </p:spPr>
        <p:txBody>
          <a:bodyPr wrap="none">
            <a:spAutoFit/>
          </a:bodyPr>
          <a:lstStyle/>
          <a:p>
            <a:pPr>
              <a:spcBef>
                <a:spcPct val="50000"/>
              </a:spcBef>
            </a:pPr>
            <a:r>
              <a:rPr lang="zh-CN" altLang="en-US" sz="4400" b="1" dirty="0" smtClean="0">
                <a:latin typeface="华文仿宋" pitchFamily="2" charset="-122"/>
                <a:ea typeface="华文仿宋" pitchFamily="2" charset="-122"/>
              </a:rPr>
              <a:t>疑 是 地 上 霜。</a:t>
            </a:r>
            <a:endParaRPr lang="zh-CN" altLang="en-US" sz="4400" b="1" dirty="0">
              <a:latin typeface="华文仿宋" pitchFamily="2" charset="-122"/>
              <a:ea typeface="华文仿宋" pitchFamily="2" charset="-122"/>
            </a:endParaRPr>
          </a:p>
        </p:txBody>
      </p:sp>
      <p:sp>
        <p:nvSpPr>
          <p:cNvPr id="10" name="矩形 9">
            <a:hlinkClick r:id="rId5" action="ppaction://hlinksldjump"/>
          </p:cNvPr>
          <p:cNvSpPr/>
          <p:nvPr/>
        </p:nvSpPr>
        <p:spPr>
          <a:xfrm>
            <a:off x="2105398" y="4595820"/>
            <a:ext cx="4071966" cy="769441"/>
          </a:xfrm>
          <a:prstGeom prst="rect">
            <a:avLst/>
          </a:prstGeom>
        </p:spPr>
        <p:txBody>
          <a:bodyPr wrap="square">
            <a:spAutoFit/>
          </a:bodyPr>
          <a:lstStyle/>
          <a:p>
            <a:pPr>
              <a:spcBef>
                <a:spcPct val="50000"/>
              </a:spcBef>
            </a:pPr>
            <a:r>
              <a:rPr lang="zh-CN" altLang="en-US" sz="4400" b="1" dirty="0" smtClean="0">
                <a:latin typeface="华文仿宋" pitchFamily="2" charset="-122"/>
                <a:ea typeface="华文仿宋" pitchFamily="2" charset="-122"/>
              </a:rPr>
              <a:t>举 头 望 明 月。</a:t>
            </a:r>
            <a:endParaRPr lang="zh-CN" altLang="en-US" sz="4400" b="1" dirty="0">
              <a:latin typeface="华文仿宋" pitchFamily="2" charset="-122"/>
              <a:ea typeface="华文仿宋" pitchFamily="2" charset="-122"/>
            </a:endParaRPr>
          </a:p>
        </p:txBody>
      </p:sp>
      <p:sp>
        <p:nvSpPr>
          <p:cNvPr id="11" name="矩形 10"/>
          <p:cNvSpPr/>
          <p:nvPr/>
        </p:nvSpPr>
        <p:spPr>
          <a:xfrm>
            <a:off x="2000232" y="5429264"/>
            <a:ext cx="4134465" cy="769441"/>
          </a:xfrm>
          <a:prstGeom prst="rect">
            <a:avLst/>
          </a:prstGeom>
        </p:spPr>
        <p:txBody>
          <a:bodyPr wrap="none">
            <a:spAutoFit/>
          </a:bodyPr>
          <a:lstStyle/>
          <a:p>
            <a:pPr>
              <a:spcBef>
                <a:spcPct val="50000"/>
              </a:spcBef>
            </a:pPr>
            <a:r>
              <a:rPr lang="zh-CN" altLang="en-US" sz="4400" b="1" dirty="0" smtClean="0">
                <a:latin typeface="华文仿宋" pitchFamily="2" charset="-122"/>
                <a:ea typeface="华文仿宋" pitchFamily="2" charset="-122"/>
              </a:rPr>
              <a:t>低 头 思 故 乡。</a:t>
            </a:r>
            <a:endParaRPr lang="zh-CN" altLang="en-US" sz="4400" b="1" dirty="0">
              <a:latin typeface="华文仿宋" pitchFamily="2" charset="-122"/>
              <a:ea typeface="华文仿宋" pitchFamily="2" charset="-122"/>
            </a:endParaRPr>
          </a:p>
        </p:txBody>
      </p:sp>
      <p:pic>
        <p:nvPicPr>
          <p:cNvPr id="12" name="Picture 3" descr="P74静夜思">
            <a:hlinkClick r:id="" action="ppaction://noaction"/>
          </p:cNvPr>
          <p:cNvPicPr>
            <a:picLocks noChangeAspect="1" noChangeArrowheads="1"/>
          </p:cNvPicPr>
          <p:nvPr/>
        </p:nvPicPr>
        <p:blipFill>
          <a:blip r:embed="rId6" cstate="email">
            <a:clrChange>
              <a:clrFrom>
                <a:srgbClr val="FDFDFD"/>
              </a:clrFrom>
              <a:clrTo>
                <a:srgbClr val="FDFDFD">
                  <a:alpha val="0"/>
                </a:srgbClr>
              </a:clrTo>
            </a:clrChange>
            <a:extLst>
              <a:ext uri="{28A0092B-C50C-407E-A947-70E740481C1C}">
                <a14:useLocalDpi xmlns:a14="http://schemas.microsoft.com/office/drawing/2010/main" xmlns=""/>
              </a:ext>
            </a:extLst>
          </a:blip>
          <a:srcRect/>
          <a:stretch>
            <a:fillRect/>
          </a:stretch>
        </p:blipFill>
        <p:spPr bwMode="auto">
          <a:xfrm>
            <a:off x="6643702" y="1961273"/>
            <a:ext cx="2157415" cy="489672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4" name="右箭头 13">
            <a:hlinkClick r:id="rId7" action="ppaction://hlinksldjump"/>
          </p:cNvPr>
          <p:cNvSpPr/>
          <p:nvPr/>
        </p:nvSpPr>
        <p:spPr>
          <a:xfrm>
            <a:off x="7715272" y="285728"/>
            <a:ext cx="1214446" cy="785818"/>
          </a:xfrm>
          <a:prstGeom prst="rightArrow">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zh-CN" altLang="en-US" b="1" dirty="0" smtClean="0">
                <a:solidFill>
                  <a:schemeClr val="bg1"/>
                </a:solidFill>
              </a:rPr>
              <a:t>下一页</a:t>
            </a:r>
            <a:endParaRPr lang="zh-CN" altLang="en-US" b="1" dirty="0">
              <a:solidFill>
                <a:schemeClr val="bg1"/>
              </a:solidFill>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71472" y="2428868"/>
            <a:ext cx="3286148" cy="3785652"/>
          </a:xfrm>
          <a:prstGeom prst="rect">
            <a:avLst/>
          </a:prstGeom>
        </p:spPr>
        <p:txBody>
          <a:bodyPr wrap="square">
            <a:spAutoFit/>
          </a:bodyPr>
          <a:lstStyle/>
          <a:p>
            <a:r>
              <a:rPr lang="zh-CN" altLang="en-US" sz="2000" b="1" spc="600" dirty="0" smtClean="0">
                <a:latin typeface="楷体_GB2312" pitchFamily="49" charset="-122"/>
                <a:ea typeface="楷体_GB2312" pitchFamily="49" charset="-122"/>
              </a:rPr>
              <a:t>李白是我国唐代著名的诗人，古时候很多诗人都有自己的封号，李白就号称</a:t>
            </a:r>
            <a:r>
              <a:rPr lang="zh-CN" altLang="en-US" sz="2000" b="1" spc="600" dirty="0" smtClean="0">
                <a:latin typeface="Arial"/>
                <a:ea typeface="楷体_GB2312" pitchFamily="49" charset="-122"/>
              </a:rPr>
              <a:t>“</a:t>
            </a:r>
            <a:r>
              <a:rPr lang="zh-CN" altLang="en-US" sz="2000" b="1" spc="600" dirty="0" smtClean="0">
                <a:solidFill>
                  <a:srgbClr val="FF33CC"/>
                </a:solidFill>
                <a:latin typeface="楷体_GB2312" pitchFamily="49" charset="-122"/>
                <a:ea typeface="楷体_GB2312" pitchFamily="49" charset="-122"/>
              </a:rPr>
              <a:t>青莲居士</a:t>
            </a:r>
            <a:r>
              <a:rPr lang="zh-CN" altLang="en-US" sz="2000" b="1" spc="600" dirty="0" smtClean="0">
                <a:latin typeface="Arial"/>
                <a:ea typeface="楷体_GB2312" pitchFamily="49" charset="-122"/>
              </a:rPr>
              <a:t>”</a:t>
            </a:r>
            <a:r>
              <a:rPr lang="zh-CN" altLang="en-US" sz="2000" b="1" spc="600" dirty="0" smtClean="0">
                <a:latin typeface="楷体_GB2312" pitchFamily="49" charset="-122"/>
                <a:ea typeface="楷体_GB2312" pitchFamily="49" charset="-122"/>
              </a:rPr>
              <a:t>。他一生写了很多古诗，将近有一千首，他的诗想像丰富，风格豪放，正因为他的诗写得多，写得妙，简直就像一位作诗的神仙，所以人们还称他为</a:t>
            </a:r>
            <a:r>
              <a:rPr lang="zh-CN" altLang="en-US" sz="2000" b="1" spc="600" dirty="0" smtClean="0">
                <a:latin typeface="Arial"/>
                <a:ea typeface="楷体_GB2312" pitchFamily="49" charset="-122"/>
              </a:rPr>
              <a:t>“</a:t>
            </a:r>
            <a:r>
              <a:rPr lang="zh-CN" altLang="en-US" sz="2000" b="1" spc="600" dirty="0" smtClean="0">
                <a:solidFill>
                  <a:srgbClr val="FF33CC"/>
                </a:solidFill>
                <a:latin typeface="楷体_GB2312" pitchFamily="49" charset="-122"/>
                <a:ea typeface="楷体_GB2312" pitchFamily="49" charset="-122"/>
              </a:rPr>
              <a:t>诗仙</a:t>
            </a:r>
            <a:r>
              <a:rPr lang="zh-CN" altLang="en-US" sz="2000" b="1" spc="600" dirty="0" smtClean="0">
                <a:latin typeface="Arial"/>
                <a:ea typeface="楷体_GB2312" pitchFamily="49" charset="-122"/>
              </a:rPr>
              <a:t>”</a:t>
            </a:r>
            <a:r>
              <a:rPr lang="zh-CN" altLang="en-US" sz="2000" b="1" spc="600" dirty="0" smtClean="0">
                <a:latin typeface="楷体_GB2312" pitchFamily="49" charset="-122"/>
                <a:ea typeface="楷体_GB2312" pitchFamily="49" charset="-122"/>
              </a:rPr>
              <a:t>。 </a:t>
            </a:r>
            <a:endParaRPr lang="zh-CN" altLang="en-US" sz="2000" spc="600" dirty="0"/>
          </a:p>
        </p:txBody>
      </p:sp>
      <p:pic>
        <p:nvPicPr>
          <p:cNvPr id="3" name="Picture 5" descr="libai1"/>
          <p:cNvPicPr>
            <a:picLocks noChangeAspect="1" noChangeArrowheads="1"/>
          </p:cNvPicPr>
          <p:nvPr/>
        </p:nvPicPr>
        <p:blipFill>
          <a:blip r:embed="rId2">
            <a:extLst>
              <a:ext uri="{28A0092B-C50C-407E-A947-70E740481C1C}">
                <a14:useLocalDpi xmlns:a14="http://schemas.microsoft.com/office/drawing/2010/main" xmlns=""/>
              </a:ext>
            </a:extLst>
          </a:blip>
          <a:srcRect/>
          <a:stretch>
            <a:fillRect/>
          </a:stretch>
        </p:blipFill>
        <p:spPr bwMode="auto">
          <a:xfrm>
            <a:off x="5357818" y="285728"/>
            <a:ext cx="3571868" cy="6126418"/>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1000100" y="1571612"/>
            <a:ext cx="2242922" cy="707886"/>
          </a:xfrm>
          <a:prstGeom prst="rect">
            <a:avLst/>
          </a:prstGeom>
          <a:noFill/>
        </p:spPr>
        <p:txBody>
          <a:bodyPr wrap="none" rtlCol="0">
            <a:spAutoFit/>
          </a:bodyPr>
          <a:lstStyle/>
          <a:p>
            <a:r>
              <a:rPr lang="zh-CN" altLang="en-US" sz="4000" b="1" dirty="0" smtClean="0">
                <a:latin typeface="楷体" pitchFamily="49" charset="-122"/>
                <a:ea typeface="楷体" pitchFamily="49" charset="-122"/>
              </a:rPr>
              <a:t>作者简介</a:t>
            </a:r>
            <a:endParaRPr lang="zh-CN" altLang="en-US" sz="3600" b="1" dirty="0">
              <a:latin typeface="楷体" pitchFamily="49" charset="-122"/>
              <a:ea typeface="楷体" pitchFamily="49" charset="-122"/>
            </a:endParaRPr>
          </a:p>
        </p:txBody>
      </p:sp>
      <p:sp>
        <p:nvSpPr>
          <p:cNvPr id="5" name="左箭头 4">
            <a:hlinkClick r:id="rId3" action="ppaction://hlinksldjump"/>
          </p:cNvPr>
          <p:cNvSpPr/>
          <p:nvPr/>
        </p:nvSpPr>
        <p:spPr>
          <a:xfrm>
            <a:off x="0" y="6000720"/>
            <a:ext cx="1142976" cy="857280"/>
          </a:xfrm>
          <a:prstGeom prst="leftArrow">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zh-CN" altLang="en-US" sz="2400" b="1" dirty="0" smtClean="0"/>
              <a:t>返回</a:t>
            </a:r>
            <a:endParaRPr lang="zh-CN" altLang="en-US" sz="2400" b="1"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3" presetClass="entr" presetSubtype="1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linds(horizontal)">
                                      <p:cBhvr>
                                        <p:cTn id="12"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572000" y="500042"/>
            <a:ext cx="4572000" cy="5909310"/>
          </a:xfrm>
          <a:prstGeom prst="rect">
            <a:avLst/>
          </a:prstGeom>
        </p:spPr>
        <p:txBody>
          <a:bodyPr>
            <a:spAutoFit/>
          </a:bodyPr>
          <a:lstStyle/>
          <a:p>
            <a:pPr>
              <a:spcBef>
                <a:spcPct val="50000"/>
              </a:spcBef>
            </a:pPr>
            <a:r>
              <a:rPr lang="en-US" altLang="zh-CN" sz="3600" dirty="0" smtClean="0"/>
              <a:t>【</a:t>
            </a:r>
            <a:r>
              <a:rPr lang="zh-CN" altLang="en-US" sz="3600" dirty="0" smtClean="0"/>
              <a:t>注释</a:t>
            </a:r>
            <a:r>
              <a:rPr lang="en-US" altLang="zh-CN" sz="3600" dirty="0" smtClean="0"/>
              <a:t>】</a:t>
            </a:r>
            <a:r>
              <a:rPr lang="zh-CN" altLang="en-US" sz="3600" dirty="0" smtClean="0"/>
              <a:t>：</a:t>
            </a:r>
          </a:p>
          <a:p>
            <a:pPr>
              <a:spcBef>
                <a:spcPct val="50000"/>
              </a:spcBef>
              <a:buFont typeface="Wingdings" pitchFamily="2" charset="2"/>
              <a:buChar char="u"/>
            </a:pPr>
            <a:r>
              <a:rPr lang="zh-CN" altLang="en-US" sz="3600" b="1" dirty="0" smtClean="0"/>
              <a:t>床前</a:t>
            </a:r>
            <a:r>
              <a:rPr lang="zh-CN" altLang="en-US" sz="3200" dirty="0" smtClean="0"/>
              <a:t>：床的前方；</a:t>
            </a:r>
          </a:p>
          <a:p>
            <a:pPr>
              <a:spcBef>
                <a:spcPct val="50000"/>
              </a:spcBef>
            </a:pPr>
            <a:endParaRPr lang="zh-CN" altLang="en-US" sz="3200" dirty="0" smtClean="0"/>
          </a:p>
          <a:p>
            <a:pPr>
              <a:spcBef>
                <a:spcPct val="50000"/>
              </a:spcBef>
              <a:buFont typeface="Wingdings" pitchFamily="2" charset="2"/>
              <a:buChar char="u"/>
            </a:pPr>
            <a:r>
              <a:rPr lang="zh-CN" altLang="en-US" sz="3600" b="1" dirty="0" smtClean="0">
                <a:latin typeface="宋体" pitchFamily="2" charset="-122"/>
              </a:rPr>
              <a:t>明月</a:t>
            </a:r>
            <a:r>
              <a:rPr lang="en-US" altLang="zh-CN" sz="3200" dirty="0" smtClean="0">
                <a:latin typeface="宋体" pitchFamily="2" charset="-122"/>
              </a:rPr>
              <a:t>: </a:t>
            </a:r>
            <a:r>
              <a:rPr lang="zh-CN" altLang="en-US" sz="3200" dirty="0" smtClean="0">
                <a:latin typeface="宋体" pitchFamily="2" charset="-122"/>
              </a:rPr>
              <a:t>形容月光皎（</a:t>
            </a:r>
            <a:r>
              <a:rPr lang="en-US" altLang="zh-CN" sz="3200" dirty="0" err="1" smtClean="0">
                <a:latin typeface="宋体" pitchFamily="2" charset="-122"/>
              </a:rPr>
              <a:t>ji</a:t>
            </a:r>
            <a:r>
              <a:rPr lang="en-US" altLang="en-US" sz="3200" dirty="0" err="1" smtClean="0">
                <a:latin typeface="宋体" pitchFamily="2" charset="-122"/>
              </a:rPr>
              <a:t>ǎ</a:t>
            </a:r>
            <a:r>
              <a:rPr lang="en-US" altLang="zh-CN" sz="3200" dirty="0" err="1" smtClean="0">
                <a:latin typeface="宋体" pitchFamily="2" charset="-122"/>
              </a:rPr>
              <a:t>o</a:t>
            </a:r>
            <a:r>
              <a:rPr lang="zh-CN" altLang="en-US" sz="3200" dirty="0" smtClean="0">
                <a:latin typeface="宋体" pitchFamily="2" charset="-122"/>
              </a:rPr>
              <a:t>）洁；</a:t>
            </a:r>
          </a:p>
          <a:p>
            <a:pPr>
              <a:spcBef>
                <a:spcPct val="50000"/>
              </a:spcBef>
            </a:pPr>
            <a:r>
              <a:rPr lang="en-US" altLang="zh-CN" sz="3600" dirty="0" smtClean="0"/>
              <a:t>【</a:t>
            </a:r>
            <a:r>
              <a:rPr lang="zh-CN" altLang="en-US" sz="3600" dirty="0" smtClean="0"/>
              <a:t>译文</a:t>
            </a:r>
            <a:r>
              <a:rPr lang="en-US" altLang="zh-CN" sz="3600" dirty="0" smtClean="0"/>
              <a:t>】</a:t>
            </a:r>
            <a:r>
              <a:rPr lang="zh-CN" altLang="en-US" sz="3600" dirty="0" smtClean="0"/>
              <a:t>：</a:t>
            </a:r>
          </a:p>
          <a:p>
            <a:pPr>
              <a:spcBef>
                <a:spcPct val="50000"/>
              </a:spcBef>
            </a:pPr>
            <a:r>
              <a:rPr lang="zh-CN" altLang="en-US" sz="4000" dirty="0" smtClean="0"/>
              <a:t>床前那一片皎洁的月光，</a:t>
            </a:r>
            <a:endParaRPr lang="zh-CN" altLang="en-US" sz="4000" dirty="0"/>
          </a:p>
        </p:txBody>
      </p:sp>
      <p:pic>
        <p:nvPicPr>
          <p:cNvPr id="3" name="Picture 11" descr="665560959970"/>
          <p:cNvPicPr>
            <a:picLocks noChangeAspect="1" noChangeArrowheads="1"/>
          </p:cNvPicPr>
          <p:nvPr/>
        </p:nvPicPr>
        <p:blipFill>
          <a:blip r:embed="rId2" cstate="email">
            <a:extLst>
              <a:ext uri="{28A0092B-C50C-407E-A947-70E740481C1C}">
                <a14:useLocalDpi xmlns:a14="http://schemas.microsoft.com/office/drawing/2010/main" xmlns=""/>
              </a:ext>
            </a:extLst>
          </a:blip>
          <a:srcRect/>
          <a:stretch>
            <a:fillRect/>
          </a:stretch>
        </p:blipFill>
        <p:spPr bwMode="auto">
          <a:xfrm>
            <a:off x="0" y="0"/>
            <a:ext cx="4683889" cy="400050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矩形 3"/>
          <p:cNvSpPr/>
          <p:nvPr/>
        </p:nvSpPr>
        <p:spPr>
          <a:xfrm>
            <a:off x="0" y="4071942"/>
            <a:ext cx="4571999" cy="1107996"/>
          </a:xfrm>
          <a:prstGeom prst="rect">
            <a:avLst/>
          </a:prstGeom>
          <a:solidFill>
            <a:schemeClr val="bg2">
              <a:lumMod val="90000"/>
            </a:schemeClr>
          </a:solidFill>
        </p:spPr>
        <p:txBody>
          <a:bodyPr wrap="square">
            <a:spAutoFit/>
          </a:bodyPr>
          <a:lstStyle/>
          <a:p>
            <a:r>
              <a:rPr lang="zh-CN" altLang="en-US" sz="6600" b="1" dirty="0" smtClean="0">
                <a:ea typeface="楷体_GB2312" pitchFamily="49" charset="-122"/>
              </a:rPr>
              <a:t>床前明月光，</a:t>
            </a:r>
            <a:endParaRPr lang="zh-CN" altLang="en-US" sz="6600" b="1" dirty="0">
              <a:ea typeface="楷体_GB2312" pitchFamily="49" charset="-122"/>
            </a:endParaRPr>
          </a:p>
        </p:txBody>
      </p:sp>
      <p:sp>
        <p:nvSpPr>
          <p:cNvPr id="6" name="左箭头 5">
            <a:hlinkClick r:id="rId3" action="ppaction://hlinksldjump"/>
          </p:cNvPr>
          <p:cNvSpPr/>
          <p:nvPr/>
        </p:nvSpPr>
        <p:spPr>
          <a:xfrm>
            <a:off x="0" y="6000720"/>
            <a:ext cx="1142976" cy="857280"/>
          </a:xfrm>
          <a:prstGeom prst="leftArrow">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zh-CN" altLang="en-US" sz="2400" b="1" dirty="0" smtClean="0"/>
              <a:t>返回</a:t>
            </a:r>
            <a:endParaRPr lang="zh-CN" altLang="en-US" sz="2400" b="1"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blinds(horizontal)">
                                      <p:cBhvr>
                                        <p:cTn id="13" dur="500"/>
                                        <p:tgtEl>
                                          <p:spTgt spid="2">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2">
                                            <p:txEl>
                                              <p:pRg st="3" end="3"/>
                                            </p:txEl>
                                          </p:spTgt>
                                        </p:tgtEl>
                                        <p:attrNameLst>
                                          <p:attrName>style.visibility</p:attrName>
                                        </p:attrNameLst>
                                      </p:cBhvr>
                                      <p:to>
                                        <p:strVal val="visible"/>
                                      </p:to>
                                    </p:set>
                                    <p:anim calcmode="lin" valueType="num">
                                      <p:cBhvr additive="base">
                                        <p:cTn id="1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 presetClass="entr" presetSubtype="16" fill="hold" nodeType="clickEffect">
                                  <p:stCondLst>
                                    <p:cond delay="0"/>
                                  </p:stCondLst>
                                  <p:childTnLst>
                                    <p:set>
                                      <p:cBhvr>
                                        <p:cTn id="23" dur="1" fill="hold">
                                          <p:stCondLst>
                                            <p:cond delay="0"/>
                                          </p:stCondLst>
                                        </p:cTn>
                                        <p:tgtEl>
                                          <p:spTgt spid="2">
                                            <p:txEl>
                                              <p:pRg st="5" end="5"/>
                                            </p:txEl>
                                          </p:spTgt>
                                        </p:tgtEl>
                                        <p:attrNameLst>
                                          <p:attrName>style.visibility</p:attrName>
                                        </p:attrNameLst>
                                      </p:cBhvr>
                                      <p:to>
                                        <p:strVal val="visible"/>
                                      </p:to>
                                    </p:set>
                                    <p:animEffect transition="in" filter="box(in)">
                                      <p:cBhvr>
                                        <p:cTn id="24"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572000" y="0"/>
            <a:ext cx="4572000" cy="6647974"/>
          </a:xfrm>
          <a:prstGeom prst="rect">
            <a:avLst/>
          </a:prstGeom>
        </p:spPr>
        <p:txBody>
          <a:bodyPr>
            <a:spAutoFit/>
          </a:bodyPr>
          <a:lstStyle/>
          <a:p>
            <a:pPr>
              <a:spcBef>
                <a:spcPct val="50000"/>
              </a:spcBef>
            </a:pPr>
            <a:r>
              <a:rPr lang="en-US" altLang="zh-CN" sz="4000" dirty="0" smtClean="0"/>
              <a:t>【</a:t>
            </a:r>
            <a:r>
              <a:rPr lang="zh-CN" altLang="en-US" sz="4000" dirty="0" smtClean="0"/>
              <a:t>注释</a:t>
            </a:r>
            <a:r>
              <a:rPr lang="en-US" altLang="zh-CN" sz="4000" dirty="0" smtClean="0"/>
              <a:t>】</a:t>
            </a:r>
            <a:r>
              <a:rPr lang="zh-CN" altLang="en-US" sz="3200" dirty="0" smtClean="0"/>
              <a:t>：</a:t>
            </a:r>
            <a:endParaRPr lang="zh-CN" altLang="en-US" sz="3200" dirty="0" smtClean="0">
              <a:latin typeface="宋体" pitchFamily="2" charset="-122"/>
            </a:endParaRPr>
          </a:p>
          <a:p>
            <a:pPr>
              <a:spcBef>
                <a:spcPct val="50000"/>
              </a:spcBef>
              <a:buFont typeface="Wingdings" pitchFamily="2" charset="2"/>
              <a:buChar char="u"/>
            </a:pPr>
            <a:r>
              <a:rPr lang="zh-CN" altLang="en-US" sz="3600" b="1" dirty="0" smtClean="0">
                <a:latin typeface="宋体" pitchFamily="2" charset="-122"/>
              </a:rPr>
              <a:t>疑是</a:t>
            </a:r>
            <a:r>
              <a:rPr lang="zh-CN" altLang="en-US" sz="3200" dirty="0" smtClean="0">
                <a:latin typeface="宋体" pitchFamily="2" charset="-122"/>
              </a:rPr>
              <a:t>：好像是，仿佛是；</a:t>
            </a:r>
          </a:p>
          <a:p>
            <a:pPr>
              <a:spcBef>
                <a:spcPct val="50000"/>
              </a:spcBef>
              <a:buFont typeface="Wingdings" pitchFamily="2" charset="2"/>
              <a:buChar char="u"/>
            </a:pPr>
            <a:r>
              <a:rPr lang="zh-CN" altLang="en-US" sz="3600" b="1" dirty="0" smtClean="0">
                <a:latin typeface="宋体" pitchFamily="2" charset="-122"/>
              </a:rPr>
              <a:t>霜</a:t>
            </a:r>
            <a:r>
              <a:rPr lang="zh-CN" altLang="en-US" sz="3200" dirty="0" smtClean="0">
                <a:latin typeface="宋体" pitchFamily="2" charset="-122"/>
              </a:rPr>
              <a:t>：</a:t>
            </a:r>
            <a:r>
              <a:rPr lang="zh-CN" altLang="en-US" sz="3200" dirty="0" smtClean="0"/>
              <a:t>是接近地面的水蒸气制冷凝结而成的附着在地面或植物上面的微细冰粒。</a:t>
            </a:r>
            <a:endParaRPr lang="zh-CN" altLang="en-US" sz="3200" dirty="0" smtClean="0">
              <a:latin typeface="宋体" pitchFamily="2" charset="-122"/>
            </a:endParaRPr>
          </a:p>
          <a:p>
            <a:pPr>
              <a:spcBef>
                <a:spcPct val="50000"/>
              </a:spcBef>
            </a:pPr>
            <a:r>
              <a:rPr lang="en-US" altLang="zh-CN" sz="4000" dirty="0" smtClean="0"/>
              <a:t>【</a:t>
            </a:r>
            <a:r>
              <a:rPr lang="zh-CN" altLang="en-US" sz="4000" dirty="0" smtClean="0"/>
              <a:t>译文</a:t>
            </a:r>
            <a:r>
              <a:rPr lang="en-US" altLang="zh-CN" sz="4000" dirty="0" smtClean="0"/>
              <a:t>】</a:t>
            </a:r>
            <a:r>
              <a:rPr lang="zh-CN" altLang="en-US" sz="4000" dirty="0" smtClean="0"/>
              <a:t>：</a:t>
            </a:r>
          </a:p>
          <a:p>
            <a:pPr>
              <a:spcBef>
                <a:spcPct val="50000"/>
              </a:spcBef>
            </a:pPr>
            <a:r>
              <a:rPr lang="zh-CN" altLang="en-US" sz="3600" dirty="0" smtClean="0"/>
              <a:t>好像是地上铺着一 层白霜。</a:t>
            </a:r>
            <a:endParaRPr lang="zh-CN" altLang="en-US" sz="3200" dirty="0"/>
          </a:p>
        </p:txBody>
      </p:sp>
      <p:pic>
        <p:nvPicPr>
          <p:cNvPr id="3" name="Picture 3" descr="无标题2"/>
          <p:cNvPicPr>
            <a:picLocks noChangeAspect="1" noChangeArrowheads="1"/>
          </p:cNvPicPr>
          <p:nvPr/>
        </p:nvPicPr>
        <p:blipFill>
          <a:blip r:embed="rId2">
            <a:extLst>
              <a:ext uri="{28A0092B-C50C-407E-A947-70E740481C1C}">
                <a14:useLocalDpi xmlns:a14="http://schemas.microsoft.com/office/drawing/2010/main" xmlns=""/>
              </a:ext>
            </a:extLst>
          </a:blip>
          <a:srcRect/>
          <a:stretch>
            <a:fillRect/>
          </a:stretch>
        </p:blipFill>
        <p:spPr bwMode="auto">
          <a:xfrm>
            <a:off x="0" y="1"/>
            <a:ext cx="4571999" cy="42604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矩形 3"/>
          <p:cNvSpPr/>
          <p:nvPr/>
        </p:nvSpPr>
        <p:spPr>
          <a:xfrm>
            <a:off x="0" y="4286256"/>
            <a:ext cx="4743606" cy="1015663"/>
          </a:xfrm>
          <a:prstGeom prst="rect">
            <a:avLst/>
          </a:prstGeom>
          <a:solidFill>
            <a:schemeClr val="bg2">
              <a:lumMod val="90000"/>
            </a:schemeClr>
          </a:solidFill>
        </p:spPr>
        <p:txBody>
          <a:bodyPr wrap="none">
            <a:spAutoFit/>
          </a:bodyPr>
          <a:lstStyle/>
          <a:p>
            <a:r>
              <a:rPr lang="zh-CN" altLang="en-US" sz="6000" b="1" dirty="0" smtClean="0">
                <a:ea typeface="楷体_GB2312" pitchFamily="49" charset="-122"/>
              </a:rPr>
              <a:t>疑是地上霜</a:t>
            </a:r>
            <a:r>
              <a:rPr lang="zh-CN" altLang="en-US" sz="4800" b="1" dirty="0" smtClean="0">
                <a:ea typeface="楷体_GB2312" pitchFamily="49" charset="-122"/>
              </a:rPr>
              <a:t>。</a:t>
            </a:r>
            <a:endParaRPr lang="zh-CN" altLang="en-US" sz="6000" dirty="0"/>
          </a:p>
        </p:txBody>
      </p:sp>
      <p:sp>
        <p:nvSpPr>
          <p:cNvPr id="6" name="左箭头 5">
            <a:hlinkClick r:id="rId3" action="ppaction://hlinksldjump"/>
          </p:cNvPr>
          <p:cNvSpPr/>
          <p:nvPr/>
        </p:nvSpPr>
        <p:spPr>
          <a:xfrm>
            <a:off x="0" y="6000720"/>
            <a:ext cx="1142976" cy="857280"/>
          </a:xfrm>
          <a:prstGeom prst="leftArrow">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zh-CN" altLang="en-US" sz="2400" b="1" dirty="0" smtClean="0"/>
              <a:t>返回</a:t>
            </a:r>
            <a:endParaRPr lang="zh-CN" altLang="en-US" sz="2400" b="1"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box(in)">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blinds(horizontal)">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 calcmode="lin" valueType="num">
                                      <p:cBhvr additive="base">
                                        <p:cTn id="22"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572000" y="0"/>
            <a:ext cx="4572000" cy="7109639"/>
          </a:xfrm>
          <a:prstGeom prst="rect">
            <a:avLst/>
          </a:prstGeom>
        </p:spPr>
        <p:txBody>
          <a:bodyPr wrap="square">
            <a:spAutoFit/>
          </a:bodyPr>
          <a:lstStyle/>
          <a:p>
            <a:pPr>
              <a:spcBef>
                <a:spcPct val="50000"/>
              </a:spcBef>
            </a:pPr>
            <a:r>
              <a:rPr lang="en-US" altLang="zh-CN" sz="4000" dirty="0" smtClean="0"/>
              <a:t>【</a:t>
            </a:r>
            <a:r>
              <a:rPr lang="zh-CN" altLang="en-US" sz="4000" dirty="0" smtClean="0"/>
              <a:t>注释</a:t>
            </a:r>
            <a:r>
              <a:rPr lang="en-US" altLang="zh-CN" sz="4000" dirty="0" smtClean="0"/>
              <a:t>】</a:t>
            </a:r>
            <a:r>
              <a:rPr lang="zh-CN" altLang="en-US" sz="3200" dirty="0" smtClean="0"/>
              <a:t>：</a:t>
            </a:r>
            <a:endParaRPr lang="zh-CN" altLang="en-US" sz="3200" dirty="0" smtClean="0">
              <a:latin typeface="宋体" pitchFamily="2" charset="-122"/>
            </a:endParaRPr>
          </a:p>
          <a:p>
            <a:pPr>
              <a:spcBef>
                <a:spcPct val="50000"/>
              </a:spcBef>
              <a:buFont typeface="Wingdings" pitchFamily="2" charset="2"/>
              <a:buChar char="u"/>
            </a:pPr>
            <a:r>
              <a:rPr lang="zh-CN" altLang="en-US" sz="3600" b="1" dirty="0" smtClean="0">
                <a:latin typeface="宋体" pitchFamily="2" charset="-122"/>
              </a:rPr>
              <a:t>举头</a:t>
            </a:r>
            <a:r>
              <a:rPr lang="zh-CN" altLang="en-US" sz="3200" dirty="0" smtClean="0">
                <a:latin typeface="宋体" pitchFamily="2" charset="-122"/>
              </a:rPr>
              <a:t>：抬起头；</a:t>
            </a:r>
          </a:p>
          <a:p>
            <a:pPr>
              <a:spcBef>
                <a:spcPct val="50000"/>
              </a:spcBef>
              <a:buFont typeface="Wingdings" pitchFamily="2" charset="2"/>
              <a:buChar char="u"/>
            </a:pPr>
            <a:r>
              <a:rPr lang="zh-CN" altLang="en-US" sz="3600" b="1" dirty="0" smtClean="0">
                <a:latin typeface="宋体" pitchFamily="2" charset="-122"/>
              </a:rPr>
              <a:t>望</a:t>
            </a:r>
            <a:r>
              <a:rPr lang="zh-CN" altLang="en-US" sz="3200" dirty="0" smtClean="0">
                <a:latin typeface="宋体" pitchFamily="2" charset="-122"/>
              </a:rPr>
              <a:t>：</a:t>
            </a:r>
            <a:r>
              <a:rPr lang="zh-CN" altLang="en-US" sz="3200" dirty="0" smtClean="0"/>
              <a:t>动词，意思是，看；</a:t>
            </a:r>
            <a:endParaRPr lang="zh-CN" altLang="en-US" sz="3200" dirty="0" smtClean="0">
              <a:latin typeface="宋体" pitchFamily="2" charset="-122"/>
            </a:endParaRPr>
          </a:p>
          <a:p>
            <a:pPr>
              <a:spcBef>
                <a:spcPct val="50000"/>
              </a:spcBef>
              <a:buFont typeface="Wingdings" pitchFamily="2" charset="2"/>
              <a:buChar char="u"/>
            </a:pPr>
            <a:r>
              <a:rPr lang="zh-CN" altLang="en-US" sz="3600" b="1" dirty="0" smtClean="0"/>
              <a:t>思</a:t>
            </a:r>
            <a:r>
              <a:rPr lang="zh-CN" altLang="en-US" sz="3200" dirty="0" smtClean="0"/>
              <a:t>：思念，想念。</a:t>
            </a:r>
          </a:p>
          <a:p>
            <a:pPr>
              <a:spcBef>
                <a:spcPct val="50000"/>
              </a:spcBef>
            </a:pPr>
            <a:r>
              <a:rPr lang="en-US" altLang="zh-CN" sz="4000" dirty="0" smtClean="0"/>
              <a:t>【</a:t>
            </a:r>
            <a:r>
              <a:rPr lang="zh-CN" altLang="en-US" sz="4000" dirty="0" smtClean="0"/>
              <a:t>译文</a:t>
            </a:r>
            <a:r>
              <a:rPr lang="en-US" altLang="zh-CN" sz="4000" dirty="0" smtClean="0"/>
              <a:t>】</a:t>
            </a:r>
            <a:r>
              <a:rPr lang="zh-CN" altLang="en-US" sz="4000" dirty="0" smtClean="0"/>
              <a:t>：</a:t>
            </a:r>
          </a:p>
          <a:p>
            <a:pPr>
              <a:spcBef>
                <a:spcPct val="50000"/>
              </a:spcBef>
            </a:pPr>
            <a:r>
              <a:rPr lang="zh-CN" altLang="en-US" sz="3600" dirty="0" smtClean="0"/>
              <a:t>抬头仰望着夜空的一轮明月，不由得使人低头思念起远方的故乡。</a:t>
            </a:r>
            <a:endParaRPr lang="zh-CN" altLang="en-US" sz="3600" dirty="0"/>
          </a:p>
        </p:txBody>
      </p:sp>
      <p:pic>
        <p:nvPicPr>
          <p:cNvPr id="3" name="Picture 4" descr="20090318112028822"/>
          <p:cNvPicPr>
            <a:picLocks noChangeAspect="1" noChangeArrowheads="1"/>
          </p:cNvPicPr>
          <p:nvPr/>
        </p:nvPicPr>
        <p:blipFill>
          <a:blip r:embed="rId2">
            <a:extLst>
              <a:ext uri="{28A0092B-C50C-407E-A947-70E740481C1C}">
                <a14:useLocalDpi xmlns:a14="http://schemas.microsoft.com/office/drawing/2010/main" xmlns=""/>
              </a:ext>
            </a:extLst>
          </a:blip>
          <a:srcRect/>
          <a:stretch>
            <a:fillRect/>
          </a:stretch>
        </p:blipFill>
        <p:spPr bwMode="auto">
          <a:xfrm>
            <a:off x="0" y="-1"/>
            <a:ext cx="4714876" cy="38538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矩形 3"/>
          <p:cNvSpPr/>
          <p:nvPr/>
        </p:nvSpPr>
        <p:spPr>
          <a:xfrm>
            <a:off x="0" y="4000504"/>
            <a:ext cx="4572000" cy="2123658"/>
          </a:xfrm>
          <a:prstGeom prst="rect">
            <a:avLst/>
          </a:prstGeom>
          <a:solidFill>
            <a:schemeClr val="bg2">
              <a:lumMod val="90000"/>
            </a:schemeClr>
          </a:solidFill>
        </p:spPr>
        <p:txBody>
          <a:bodyPr>
            <a:spAutoFit/>
          </a:bodyPr>
          <a:lstStyle/>
          <a:p>
            <a:r>
              <a:rPr lang="zh-CN" altLang="en-US" sz="6600" b="1" dirty="0" smtClean="0">
                <a:ea typeface="楷体_GB2312" pitchFamily="49" charset="-122"/>
              </a:rPr>
              <a:t>举头望明月，</a:t>
            </a:r>
          </a:p>
          <a:p>
            <a:r>
              <a:rPr lang="zh-CN" altLang="en-US" sz="6600" b="1" dirty="0" smtClean="0">
                <a:ea typeface="楷体_GB2312" pitchFamily="49" charset="-122"/>
              </a:rPr>
              <a:t>低头思故乡</a:t>
            </a:r>
            <a:r>
              <a:rPr lang="zh-CN" altLang="en-US" sz="5400" b="1" dirty="0" smtClean="0">
                <a:ea typeface="楷体_GB2312" pitchFamily="49" charset="-122"/>
              </a:rPr>
              <a:t>。</a:t>
            </a:r>
            <a:endParaRPr lang="zh-CN" altLang="en-US" sz="6600" dirty="0"/>
          </a:p>
        </p:txBody>
      </p:sp>
      <p:sp>
        <p:nvSpPr>
          <p:cNvPr id="5" name="左箭头 4">
            <a:hlinkClick r:id="rId3" action="ppaction://hlinksldjump"/>
          </p:cNvPr>
          <p:cNvSpPr/>
          <p:nvPr/>
        </p:nvSpPr>
        <p:spPr>
          <a:xfrm>
            <a:off x="0" y="6000720"/>
            <a:ext cx="1142976" cy="857280"/>
          </a:xfrm>
          <a:prstGeom prst="leftArrow">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zh-CN" altLang="en-US" sz="2400" b="1" dirty="0" smtClean="0"/>
              <a:t>返回</a:t>
            </a:r>
            <a:endParaRPr lang="zh-CN" altLang="en-US" sz="2400" b="1"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 calcmode="lin" valueType="num">
                                      <p:cBhvr additive="base">
                                        <p:cTn id="12"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nodeType="clickEffect">
                                  <p:stCondLst>
                                    <p:cond delay="0"/>
                                  </p:stCondLst>
                                  <p:childTnLst>
                                    <p:set>
                                      <p:cBhvr>
                                        <p:cTn id="17" dur="1" fill="hold">
                                          <p:stCondLst>
                                            <p:cond delay="0"/>
                                          </p:stCondLst>
                                        </p:cTn>
                                        <p:tgtEl>
                                          <p:spTgt spid="2">
                                            <p:txEl>
                                              <p:pRg st="2" end="2"/>
                                            </p:txEl>
                                          </p:spTgt>
                                        </p:tgtEl>
                                        <p:attrNameLst>
                                          <p:attrName>style.visibility</p:attrName>
                                        </p:attrNameLst>
                                      </p:cBhvr>
                                      <p:to>
                                        <p:strVal val="visible"/>
                                      </p:to>
                                    </p:set>
                                    <p:animEffect transition="in" filter="box(in)">
                                      <p:cBhvr>
                                        <p:cTn id="18" dur="500"/>
                                        <p:tgtEl>
                                          <p:spTgt spid="2">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Effect transition="in" filter="blinds(horizontal)">
                                      <p:cBhvr>
                                        <p:cTn id="23" dur="500"/>
                                        <p:tgtEl>
                                          <p:spTgt spid="2">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2">
                                            <p:txEl>
                                              <p:pRg st="5" end="5"/>
                                            </p:txEl>
                                          </p:spTgt>
                                        </p:tgtEl>
                                        <p:attrNameLst>
                                          <p:attrName>style.visibility</p:attrName>
                                        </p:attrNameLst>
                                      </p:cBhvr>
                                      <p:to>
                                        <p:strVal val="visible"/>
                                      </p:to>
                                    </p:set>
                                    <p:anim calcmode="lin" valueType="num">
                                      <p:cBhvr additive="base">
                                        <p:cTn id="2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4"/>
          <p:cNvGrpSpPr>
            <a:grpSpLocks/>
          </p:cNvGrpSpPr>
          <p:nvPr/>
        </p:nvGrpSpPr>
        <p:grpSpPr bwMode="auto">
          <a:xfrm>
            <a:off x="428596" y="2285992"/>
            <a:ext cx="1584325" cy="1511300"/>
            <a:chOff x="3560" y="2568"/>
            <a:chExt cx="1134" cy="1180"/>
          </a:xfrm>
        </p:grpSpPr>
        <p:pic>
          <p:nvPicPr>
            <p:cNvPr id="3" name="Picture 35"/>
            <p:cNvPicPr>
              <a:picLocks noChangeAspect="1" noChangeArrowheads="1"/>
            </p:cNvPicPr>
            <p:nvPr/>
          </p:nvPicPr>
          <p:blipFill>
            <a:blip r:embed="rId2">
              <a:extLst>
                <a:ext uri="{28A0092B-C50C-407E-A947-70E740481C1C}">
                  <a14:useLocalDpi xmlns:a14="http://schemas.microsoft.com/office/drawing/2010/main" xmlns=""/>
                </a:ext>
              </a:extLst>
            </a:blip>
            <a:srcRect/>
            <a:stretch>
              <a:fillRect/>
            </a:stretch>
          </p:blipFill>
          <p:spPr bwMode="auto">
            <a:xfrm>
              <a:off x="3560" y="2568"/>
              <a:ext cx="1134" cy="118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 Box 36"/>
            <p:cNvSpPr txBox="1">
              <a:spLocks noChangeArrowheads="1"/>
            </p:cNvSpPr>
            <p:nvPr/>
          </p:nvSpPr>
          <p:spPr bwMode="auto">
            <a:xfrm>
              <a:off x="3742" y="2886"/>
              <a:ext cx="771" cy="78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1" hangingPunct="1">
                <a:spcBef>
                  <a:spcPct val="50000"/>
                </a:spcBef>
              </a:pPr>
              <a:r>
                <a:rPr lang="zh-CN" altLang="en-US" sz="6000" dirty="0">
                  <a:solidFill>
                    <a:srgbClr val="FFFF00"/>
                  </a:solidFill>
                </a:rPr>
                <a:t>静</a:t>
              </a:r>
            </a:p>
          </p:txBody>
        </p:sp>
      </p:grpSp>
      <p:grpSp>
        <p:nvGrpSpPr>
          <p:cNvPr id="5" name="Group 40"/>
          <p:cNvGrpSpPr>
            <a:grpSpLocks/>
          </p:cNvGrpSpPr>
          <p:nvPr/>
        </p:nvGrpSpPr>
        <p:grpSpPr bwMode="auto">
          <a:xfrm>
            <a:off x="3571868" y="3571876"/>
            <a:ext cx="1511300" cy="1503362"/>
            <a:chOff x="3560" y="2568"/>
            <a:chExt cx="1134" cy="1180"/>
          </a:xfrm>
        </p:grpSpPr>
        <p:pic>
          <p:nvPicPr>
            <p:cNvPr id="6" name="Picture 41"/>
            <p:cNvPicPr>
              <a:picLocks noChangeAspect="1" noChangeArrowheads="1"/>
            </p:cNvPicPr>
            <p:nvPr/>
          </p:nvPicPr>
          <p:blipFill>
            <a:blip r:embed="rId2">
              <a:extLst>
                <a:ext uri="{28A0092B-C50C-407E-A947-70E740481C1C}">
                  <a14:useLocalDpi xmlns:a14="http://schemas.microsoft.com/office/drawing/2010/main" xmlns=""/>
                </a:ext>
              </a:extLst>
            </a:blip>
            <a:srcRect/>
            <a:stretch>
              <a:fillRect/>
            </a:stretch>
          </p:blipFill>
          <p:spPr bwMode="auto">
            <a:xfrm>
              <a:off x="3560" y="2568"/>
              <a:ext cx="1134" cy="1180"/>
            </a:xfrm>
            <a:prstGeom prst="rect">
              <a:avLst/>
            </a:prstGeom>
            <a:noFill/>
            <a:extLst>
              <a:ext uri="{909E8E84-426E-40DD-AFC4-6F175D3DCCD1}">
                <a14:hiddenFill xmlns:a14="http://schemas.microsoft.com/office/drawing/2010/main" xmlns="">
                  <a:solidFill>
                    <a:srgbClr val="FFFFFF"/>
                  </a:solidFill>
                </a14:hiddenFill>
              </a:ext>
            </a:extLst>
          </p:spPr>
        </p:pic>
        <p:sp>
          <p:nvSpPr>
            <p:cNvPr id="7" name="Text Box 42"/>
            <p:cNvSpPr txBox="1">
              <a:spLocks noChangeArrowheads="1"/>
            </p:cNvSpPr>
            <p:nvPr/>
          </p:nvSpPr>
          <p:spPr bwMode="auto">
            <a:xfrm>
              <a:off x="3742" y="2886"/>
              <a:ext cx="771" cy="7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1" hangingPunct="1">
                <a:spcBef>
                  <a:spcPct val="50000"/>
                </a:spcBef>
              </a:pPr>
              <a:r>
                <a:rPr lang="zh-CN" altLang="en-US" sz="6000" dirty="0">
                  <a:solidFill>
                    <a:srgbClr val="FFFF00"/>
                  </a:solidFill>
                </a:rPr>
                <a:t>夜</a:t>
              </a:r>
            </a:p>
          </p:txBody>
        </p:sp>
      </p:grpSp>
      <p:grpSp>
        <p:nvGrpSpPr>
          <p:cNvPr id="8" name="Group 46"/>
          <p:cNvGrpSpPr>
            <a:grpSpLocks/>
          </p:cNvGrpSpPr>
          <p:nvPr/>
        </p:nvGrpSpPr>
        <p:grpSpPr bwMode="auto">
          <a:xfrm>
            <a:off x="6572264" y="2357430"/>
            <a:ext cx="1655763" cy="1512888"/>
            <a:chOff x="3560" y="2568"/>
            <a:chExt cx="1134" cy="1180"/>
          </a:xfrm>
        </p:grpSpPr>
        <p:pic>
          <p:nvPicPr>
            <p:cNvPr id="9" name="Picture 47"/>
            <p:cNvPicPr>
              <a:picLocks noChangeAspect="1" noChangeArrowheads="1"/>
            </p:cNvPicPr>
            <p:nvPr/>
          </p:nvPicPr>
          <p:blipFill>
            <a:blip r:embed="rId2">
              <a:extLst>
                <a:ext uri="{28A0092B-C50C-407E-A947-70E740481C1C}">
                  <a14:useLocalDpi xmlns:a14="http://schemas.microsoft.com/office/drawing/2010/main" xmlns=""/>
                </a:ext>
              </a:extLst>
            </a:blip>
            <a:srcRect/>
            <a:stretch>
              <a:fillRect/>
            </a:stretch>
          </p:blipFill>
          <p:spPr bwMode="auto">
            <a:xfrm>
              <a:off x="3560" y="2568"/>
              <a:ext cx="1134" cy="1180"/>
            </a:xfrm>
            <a:prstGeom prst="rect">
              <a:avLst/>
            </a:prstGeom>
            <a:noFill/>
            <a:extLst>
              <a:ext uri="{909E8E84-426E-40DD-AFC4-6F175D3DCCD1}">
                <a14:hiddenFill xmlns:a14="http://schemas.microsoft.com/office/drawing/2010/main" xmlns="">
                  <a:solidFill>
                    <a:srgbClr val="FFFFFF"/>
                  </a:solidFill>
                </a14:hiddenFill>
              </a:ext>
            </a:extLst>
          </p:spPr>
        </p:pic>
        <p:sp>
          <p:nvSpPr>
            <p:cNvPr id="10" name="Text Box 48"/>
            <p:cNvSpPr txBox="1">
              <a:spLocks noChangeArrowheads="1"/>
            </p:cNvSpPr>
            <p:nvPr/>
          </p:nvSpPr>
          <p:spPr bwMode="auto">
            <a:xfrm>
              <a:off x="3742" y="2887"/>
              <a:ext cx="770" cy="78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1" hangingPunct="1">
                <a:spcBef>
                  <a:spcPct val="50000"/>
                </a:spcBef>
              </a:pPr>
              <a:r>
                <a:rPr lang="zh-CN" altLang="en-US" sz="6000" dirty="0">
                  <a:solidFill>
                    <a:srgbClr val="FFFF00"/>
                  </a:solidFill>
                </a:rPr>
                <a:t>望</a:t>
              </a:r>
            </a:p>
          </p:txBody>
        </p:sp>
      </p:grpSp>
      <p:grpSp>
        <p:nvGrpSpPr>
          <p:cNvPr id="11" name="Group 77"/>
          <p:cNvGrpSpPr>
            <a:grpSpLocks/>
          </p:cNvGrpSpPr>
          <p:nvPr/>
        </p:nvGrpSpPr>
        <p:grpSpPr bwMode="auto">
          <a:xfrm>
            <a:off x="928662" y="4786322"/>
            <a:ext cx="1511300" cy="1512887"/>
            <a:chOff x="3560" y="2568"/>
            <a:chExt cx="1134" cy="1180"/>
          </a:xfrm>
        </p:grpSpPr>
        <p:pic>
          <p:nvPicPr>
            <p:cNvPr id="12" name="Picture 78"/>
            <p:cNvPicPr>
              <a:picLocks noChangeAspect="1" noChangeArrowheads="1"/>
            </p:cNvPicPr>
            <p:nvPr/>
          </p:nvPicPr>
          <p:blipFill>
            <a:blip r:embed="rId2">
              <a:extLst>
                <a:ext uri="{28A0092B-C50C-407E-A947-70E740481C1C}">
                  <a14:useLocalDpi xmlns:a14="http://schemas.microsoft.com/office/drawing/2010/main" xmlns=""/>
                </a:ext>
              </a:extLst>
            </a:blip>
            <a:srcRect/>
            <a:stretch>
              <a:fillRect/>
            </a:stretch>
          </p:blipFill>
          <p:spPr bwMode="auto">
            <a:xfrm>
              <a:off x="3560" y="2568"/>
              <a:ext cx="1134" cy="1180"/>
            </a:xfrm>
            <a:prstGeom prst="rect">
              <a:avLst/>
            </a:prstGeom>
            <a:noFill/>
            <a:extLst>
              <a:ext uri="{909E8E84-426E-40DD-AFC4-6F175D3DCCD1}">
                <a14:hiddenFill xmlns:a14="http://schemas.microsoft.com/office/drawing/2010/main" xmlns="">
                  <a:solidFill>
                    <a:srgbClr val="FFFFFF"/>
                  </a:solidFill>
                </a14:hiddenFill>
              </a:ext>
            </a:extLst>
          </p:spPr>
        </p:pic>
        <p:sp>
          <p:nvSpPr>
            <p:cNvPr id="13" name="Text Box 79"/>
            <p:cNvSpPr txBox="1">
              <a:spLocks noChangeArrowheads="1"/>
            </p:cNvSpPr>
            <p:nvPr/>
          </p:nvSpPr>
          <p:spPr bwMode="auto">
            <a:xfrm>
              <a:off x="3742" y="2886"/>
              <a:ext cx="771" cy="78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1" hangingPunct="1">
                <a:spcBef>
                  <a:spcPct val="50000"/>
                </a:spcBef>
              </a:pPr>
              <a:r>
                <a:rPr lang="zh-CN" altLang="en-US" sz="6000" dirty="0">
                  <a:solidFill>
                    <a:srgbClr val="FFFF00"/>
                  </a:solidFill>
                </a:rPr>
                <a:t>床</a:t>
              </a:r>
            </a:p>
          </p:txBody>
        </p:sp>
      </p:grpSp>
      <p:grpSp>
        <p:nvGrpSpPr>
          <p:cNvPr id="14" name="Group 81"/>
          <p:cNvGrpSpPr>
            <a:grpSpLocks/>
          </p:cNvGrpSpPr>
          <p:nvPr/>
        </p:nvGrpSpPr>
        <p:grpSpPr bwMode="auto">
          <a:xfrm>
            <a:off x="6500826" y="4857760"/>
            <a:ext cx="1439863" cy="1584325"/>
            <a:chOff x="3560" y="2568"/>
            <a:chExt cx="1134" cy="1180"/>
          </a:xfrm>
        </p:grpSpPr>
        <p:pic>
          <p:nvPicPr>
            <p:cNvPr id="15" name="Picture 82"/>
            <p:cNvPicPr>
              <a:picLocks noChangeAspect="1" noChangeArrowheads="1"/>
            </p:cNvPicPr>
            <p:nvPr/>
          </p:nvPicPr>
          <p:blipFill>
            <a:blip r:embed="rId2">
              <a:extLst>
                <a:ext uri="{28A0092B-C50C-407E-A947-70E740481C1C}">
                  <a14:useLocalDpi xmlns:a14="http://schemas.microsoft.com/office/drawing/2010/main" xmlns=""/>
                </a:ext>
              </a:extLst>
            </a:blip>
            <a:srcRect/>
            <a:stretch>
              <a:fillRect/>
            </a:stretch>
          </p:blipFill>
          <p:spPr bwMode="auto">
            <a:xfrm>
              <a:off x="3560" y="2568"/>
              <a:ext cx="1134" cy="1180"/>
            </a:xfrm>
            <a:prstGeom prst="rect">
              <a:avLst/>
            </a:prstGeom>
            <a:noFill/>
            <a:extLst>
              <a:ext uri="{909E8E84-426E-40DD-AFC4-6F175D3DCCD1}">
                <a14:hiddenFill xmlns:a14="http://schemas.microsoft.com/office/drawing/2010/main" xmlns="">
                  <a:solidFill>
                    <a:srgbClr val="FFFFFF"/>
                  </a:solidFill>
                </a14:hiddenFill>
              </a:ext>
            </a:extLst>
          </p:spPr>
        </p:pic>
        <p:sp>
          <p:nvSpPr>
            <p:cNvPr id="16" name="Text Box 83"/>
            <p:cNvSpPr txBox="1">
              <a:spLocks noChangeArrowheads="1"/>
            </p:cNvSpPr>
            <p:nvPr/>
          </p:nvSpPr>
          <p:spPr bwMode="auto">
            <a:xfrm>
              <a:off x="3743" y="2886"/>
              <a:ext cx="770" cy="7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1" hangingPunct="1">
                <a:spcBef>
                  <a:spcPct val="50000"/>
                </a:spcBef>
              </a:pPr>
              <a:r>
                <a:rPr lang="zh-CN" altLang="en-US" sz="6000" dirty="0">
                  <a:solidFill>
                    <a:srgbClr val="FFFF00"/>
                  </a:solidFill>
                </a:rPr>
                <a:t>举</a:t>
              </a:r>
            </a:p>
          </p:txBody>
        </p:sp>
      </p:grpSp>
      <p:sp>
        <p:nvSpPr>
          <p:cNvPr id="17" name="矩形 16"/>
          <p:cNvSpPr/>
          <p:nvPr/>
        </p:nvSpPr>
        <p:spPr>
          <a:xfrm>
            <a:off x="1000100" y="1928802"/>
            <a:ext cx="1214446" cy="584775"/>
          </a:xfrm>
          <a:prstGeom prst="rect">
            <a:avLst/>
          </a:prstGeom>
        </p:spPr>
        <p:txBody>
          <a:bodyPr wrap="square">
            <a:spAutoFit/>
          </a:bodyPr>
          <a:lstStyle/>
          <a:p>
            <a:r>
              <a:rPr lang="en-US" altLang="zh-CN" sz="3200" dirty="0" smtClean="0">
                <a:solidFill>
                  <a:srgbClr val="000099"/>
                </a:solidFill>
              </a:rPr>
              <a:t> </a:t>
            </a:r>
            <a:endParaRPr lang="zh-CN" altLang="en-US" sz="3200" dirty="0"/>
          </a:p>
        </p:txBody>
      </p:sp>
      <p:sp>
        <p:nvSpPr>
          <p:cNvPr id="24" name="矩形 23"/>
          <p:cNvSpPr/>
          <p:nvPr/>
        </p:nvSpPr>
        <p:spPr>
          <a:xfrm>
            <a:off x="785786" y="1714488"/>
            <a:ext cx="1071570" cy="707886"/>
          </a:xfrm>
          <a:prstGeom prst="rect">
            <a:avLst/>
          </a:prstGeom>
        </p:spPr>
        <p:txBody>
          <a:bodyPr wrap="square">
            <a:spAutoFit/>
          </a:bodyPr>
          <a:lstStyle/>
          <a:p>
            <a:r>
              <a:rPr lang="en-US" altLang="zh-CN" sz="4000" dirty="0" err="1" smtClean="0">
                <a:solidFill>
                  <a:srgbClr val="000099"/>
                </a:solidFill>
              </a:rPr>
              <a:t>Jìng</a:t>
            </a:r>
            <a:r>
              <a:rPr lang="en-US" altLang="zh-CN" sz="4000" dirty="0" smtClean="0">
                <a:solidFill>
                  <a:srgbClr val="000099"/>
                </a:solidFill>
              </a:rPr>
              <a:t> </a:t>
            </a:r>
            <a:endParaRPr lang="zh-CN" altLang="en-US" sz="4000" dirty="0"/>
          </a:p>
        </p:txBody>
      </p:sp>
      <p:sp>
        <p:nvSpPr>
          <p:cNvPr id="25" name="矩形 24"/>
          <p:cNvSpPr/>
          <p:nvPr/>
        </p:nvSpPr>
        <p:spPr>
          <a:xfrm>
            <a:off x="4071934" y="2928934"/>
            <a:ext cx="1057985" cy="707886"/>
          </a:xfrm>
          <a:prstGeom prst="rect">
            <a:avLst/>
          </a:prstGeom>
        </p:spPr>
        <p:txBody>
          <a:bodyPr wrap="square">
            <a:spAutoFit/>
          </a:bodyPr>
          <a:lstStyle/>
          <a:p>
            <a:pPr>
              <a:spcBef>
                <a:spcPct val="50000"/>
              </a:spcBef>
            </a:pPr>
            <a:r>
              <a:rPr lang="en-US" altLang="zh-CN" sz="4000" dirty="0" err="1" smtClean="0">
                <a:solidFill>
                  <a:srgbClr val="000099"/>
                </a:solidFill>
              </a:rPr>
              <a:t>yè</a:t>
            </a:r>
            <a:endParaRPr lang="en-US" altLang="zh-CN" sz="4000" dirty="0">
              <a:solidFill>
                <a:srgbClr val="000099"/>
              </a:solidFill>
            </a:endParaRPr>
          </a:p>
        </p:txBody>
      </p:sp>
      <p:sp>
        <p:nvSpPr>
          <p:cNvPr id="28" name="Text Box 71"/>
          <p:cNvSpPr txBox="1">
            <a:spLocks noChangeArrowheads="1"/>
          </p:cNvSpPr>
          <p:nvPr/>
        </p:nvSpPr>
        <p:spPr bwMode="auto">
          <a:xfrm>
            <a:off x="6858016" y="1785927"/>
            <a:ext cx="1928826" cy="16312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eaLnBrk="1" hangingPunct="1">
              <a:spcBef>
                <a:spcPct val="50000"/>
              </a:spcBef>
            </a:pPr>
            <a:r>
              <a:rPr lang="en-US" altLang="zh-CN" sz="4000" dirty="0" err="1">
                <a:solidFill>
                  <a:srgbClr val="0000CC"/>
                </a:solidFill>
              </a:rPr>
              <a:t>wàng</a:t>
            </a:r>
            <a:endParaRPr lang="en-US" altLang="zh-CN" sz="4000" dirty="0">
              <a:solidFill>
                <a:srgbClr val="0000CC"/>
              </a:solidFill>
            </a:endParaRPr>
          </a:p>
          <a:p>
            <a:pPr eaLnBrk="1" hangingPunct="1">
              <a:spcBef>
                <a:spcPct val="50000"/>
              </a:spcBef>
            </a:pPr>
            <a:endParaRPr lang="en-US" altLang="zh-CN" sz="4000" dirty="0"/>
          </a:p>
        </p:txBody>
      </p:sp>
      <p:sp>
        <p:nvSpPr>
          <p:cNvPr id="29" name="矩形 28"/>
          <p:cNvSpPr/>
          <p:nvPr/>
        </p:nvSpPr>
        <p:spPr>
          <a:xfrm>
            <a:off x="1000100" y="4214818"/>
            <a:ext cx="2071702" cy="707886"/>
          </a:xfrm>
          <a:prstGeom prst="rect">
            <a:avLst/>
          </a:prstGeom>
        </p:spPr>
        <p:txBody>
          <a:bodyPr wrap="square">
            <a:spAutoFit/>
          </a:bodyPr>
          <a:lstStyle/>
          <a:p>
            <a:pPr>
              <a:spcBef>
                <a:spcPct val="50000"/>
              </a:spcBef>
            </a:pPr>
            <a:r>
              <a:rPr lang="en-US" altLang="zh-CN" sz="4000" dirty="0" err="1" smtClean="0">
                <a:solidFill>
                  <a:srgbClr val="000099"/>
                </a:solidFill>
              </a:rPr>
              <a:t>chu</a:t>
            </a:r>
            <a:r>
              <a:rPr lang="en-US" altLang="zh-CN" sz="4000" dirty="0" err="1" smtClean="0">
                <a:solidFill>
                  <a:srgbClr val="0000CC"/>
                </a:solidFill>
              </a:rPr>
              <a:t>á</a:t>
            </a:r>
            <a:r>
              <a:rPr lang="en-US" altLang="zh-CN" sz="4000" dirty="0" err="1" smtClean="0">
                <a:solidFill>
                  <a:srgbClr val="000099"/>
                </a:solidFill>
              </a:rPr>
              <a:t>ng</a:t>
            </a:r>
            <a:endParaRPr lang="en-US" altLang="zh-CN" sz="4000" dirty="0">
              <a:solidFill>
                <a:srgbClr val="000099"/>
              </a:solidFill>
            </a:endParaRPr>
          </a:p>
        </p:txBody>
      </p:sp>
      <p:sp>
        <p:nvSpPr>
          <p:cNvPr id="30" name="矩形 29"/>
          <p:cNvSpPr/>
          <p:nvPr/>
        </p:nvSpPr>
        <p:spPr>
          <a:xfrm>
            <a:off x="7000892" y="4214818"/>
            <a:ext cx="700833" cy="707886"/>
          </a:xfrm>
          <a:prstGeom prst="rect">
            <a:avLst/>
          </a:prstGeom>
        </p:spPr>
        <p:txBody>
          <a:bodyPr wrap="none">
            <a:spAutoFit/>
          </a:bodyPr>
          <a:lstStyle/>
          <a:p>
            <a:pPr>
              <a:spcBef>
                <a:spcPct val="50000"/>
              </a:spcBef>
            </a:pPr>
            <a:r>
              <a:rPr lang="en-US" altLang="zh-CN" sz="4000" b="1" dirty="0" err="1" smtClean="0">
                <a:solidFill>
                  <a:srgbClr val="000099"/>
                </a:solidFill>
                <a:latin typeface="宋体" pitchFamily="2" charset="-122"/>
              </a:rPr>
              <a:t>jǔ</a:t>
            </a:r>
            <a:endParaRPr lang="en-US" altLang="zh-CN" sz="4000" b="1" dirty="0">
              <a:solidFill>
                <a:srgbClr val="000099"/>
              </a:solidFill>
              <a:latin typeface="宋体" pitchFamily="2" charset="-122"/>
            </a:endParaRPr>
          </a:p>
        </p:txBody>
      </p:sp>
      <p:sp>
        <p:nvSpPr>
          <p:cNvPr id="31" name="矩形 30"/>
          <p:cNvSpPr/>
          <p:nvPr/>
        </p:nvSpPr>
        <p:spPr>
          <a:xfrm>
            <a:off x="3714744" y="0"/>
            <a:ext cx="4698723" cy="1446550"/>
          </a:xfrm>
          <a:prstGeom prst="rect">
            <a:avLst/>
          </a:prstGeom>
        </p:spPr>
        <p:txBody>
          <a:bodyPr wrap="none">
            <a:spAutoFit/>
          </a:bodyPr>
          <a:lstStyle/>
          <a:p>
            <a:pPr algn="ctr"/>
            <a:r>
              <a:rPr lang="zh-CN" altLang="en-US" sz="8800" kern="10" dirty="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宋体"/>
              </a:rPr>
              <a:t>生字新词</a:t>
            </a:r>
            <a:endParaRPr lang="zh-CN" altLang="en-US" sz="8800" kern="10" dirty="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宋体"/>
            </a:endParaRPr>
          </a:p>
        </p:txBody>
      </p:sp>
      <p:sp>
        <p:nvSpPr>
          <p:cNvPr id="32" name="右箭头 31">
            <a:hlinkClick r:id="rId3" action="ppaction://hlinksldjump"/>
          </p:cNvPr>
          <p:cNvSpPr/>
          <p:nvPr/>
        </p:nvSpPr>
        <p:spPr>
          <a:xfrm>
            <a:off x="7715272" y="6072182"/>
            <a:ext cx="1214446" cy="785818"/>
          </a:xfrm>
          <a:prstGeom prst="rightArrow">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zh-CN" altLang="en-US" b="1" dirty="0" smtClean="0">
                <a:solidFill>
                  <a:schemeClr val="bg1"/>
                </a:solidFill>
              </a:rPr>
              <a:t>下一页</a:t>
            </a:r>
            <a:endParaRPr lang="zh-CN" altLang="en-US" b="1" dirty="0">
              <a:solidFill>
                <a:schemeClr val="bg1"/>
              </a:solidFill>
            </a:endParaRPr>
          </a:p>
        </p:txBody>
      </p:sp>
      <p:sp>
        <p:nvSpPr>
          <p:cNvPr id="33" name="左箭头 32">
            <a:hlinkClick r:id="rId4" action="ppaction://hlinksldjump"/>
          </p:cNvPr>
          <p:cNvSpPr/>
          <p:nvPr/>
        </p:nvSpPr>
        <p:spPr>
          <a:xfrm>
            <a:off x="0" y="6000720"/>
            <a:ext cx="1142976" cy="857280"/>
          </a:xfrm>
          <a:prstGeom prst="leftArrow">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zh-CN" altLang="en-US" sz="2400" b="1" dirty="0" smtClean="0"/>
              <a:t>返回</a:t>
            </a:r>
            <a:endParaRPr lang="zh-CN" altLang="en-US" sz="2400" b="1" dirty="0"/>
          </a:p>
        </p:txBody>
      </p:sp>
    </p:spTree>
  </p:cSld>
  <p:clrMapOvr>
    <a:masterClrMapping/>
  </p:clrMapOvr>
  <p:transition/>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linds(horizontal)">
                                      <p:cBhvr>
                                        <p:cTn id="7" dur="500"/>
                                        <p:tgtEl>
                                          <p:spTgt spid="24"/>
                                        </p:tgtEl>
                                      </p:cBhvr>
                                    </p:animEffect>
                                  </p:childTnLst>
                                </p:cTn>
                              </p:par>
                            </p:childTnLst>
                          </p:cTn>
                        </p:par>
                      </p:childTnLst>
                    </p:cTn>
                  </p:par>
                </p:childTnLst>
              </p:cTn>
              <p:nextCondLst>
                <p:cond evt="onClick" delay="0">
                  <p:tgtEl>
                    <p:spTgt spid="2"/>
                  </p:tgtEl>
                </p:cond>
              </p:nextCondLst>
            </p:seq>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additive="base">
                                        <p:cTn id="13" dur="500" fill="hold"/>
                                        <p:tgtEl>
                                          <p:spTgt spid="25"/>
                                        </p:tgtEl>
                                        <p:attrNameLst>
                                          <p:attrName>ppt_x</p:attrName>
                                        </p:attrNameLst>
                                      </p:cBhvr>
                                      <p:tavLst>
                                        <p:tav tm="0">
                                          <p:val>
                                            <p:strVal val="#ppt_x"/>
                                          </p:val>
                                        </p:tav>
                                        <p:tav tm="100000">
                                          <p:val>
                                            <p:strVal val="#ppt_x"/>
                                          </p:val>
                                        </p:tav>
                                      </p:tavLst>
                                    </p:anim>
                                    <p:anim calcmode="lin" valueType="num">
                                      <p:cBhvr additive="base">
                                        <p:cTn id="14"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nextCondLst>
                <p:cond evt="onClick" delay="0">
                  <p:tgtEl>
                    <p:spTgt spid="5"/>
                  </p:tgtEl>
                </p:cond>
              </p:nextCondLst>
            </p:seq>
            <p:seq concurrent="1" nextAc="seek">
              <p:cTn id="15" restart="whenNotActive" fill="hold" evtFilter="cancelBubble" nodeType="interactiveSeq">
                <p:stCondLst>
                  <p:cond evt="onClick" delay="0">
                    <p:tgtEl>
                      <p:spTgt spid="8"/>
                    </p:tgtEl>
                  </p:cond>
                </p:stCondLst>
                <p:endSync evt="end" delay="0">
                  <p:rtn val="all"/>
                </p:endSync>
                <p:childTnLst>
                  <p:par>
                    <p:cTn id="16" fill="hold">
                      <p:stCondLst>
                        <p:cond delay="0"/>
                      </p:stCondLst>
                      <p:childTnLst>
                        <p:par>
                          <p:cTn id="17" fill="hold">
                            <p:stCondLst>
                              <p:cond delay="0"/>
                            </p:stCondLst>
                            <p:childTnLst>
                              <p:par>
                                <p:cTn id="18" presetID="4" presetClass="entr" presetSubtype="16" fill="hold" grpId="0" nodeType="clickEffect">
                                  <p:stCondLst>
                                    <p:cond delay="0"/>
                                  </p:stCondLst>
                                  <p:childTnLst>
                                    <p:set>
                                      <p:cBhvr>
                                        <p:cTn id="19" dur="1" fill="hold">
                                          <p:stCondLst>
                                            <p:cond delay="0"/>
                                          </p:stCondLst>
                                        </p:cTn>
                                        <p:tgtEl>
                                          <p:spTgt spid="28"/>
                                        </p:tgtEl>
                                        <p:attrNameLst>
                                          <p:attrName>style.visibility</p:attrName>
                                        </p:attrNameLst>
                                      </p:cBhvr>
                                      <p:to>
                                        <p:strVal val="visible"/>
                                      </p:to>
                                    </p:set>
                                    <p:animEffect transition="in" filter="box(in)">
                                      <p:cBhvr>
                                        <p:cTn id="20" dur="500"/>
                                        <p:tgtEl>
                                          <p:spTgt spid="28"/>
                                        </p:tgtEl>
                                      </p:cBhvr>
                                    </p:animEffect>
                                  </p:childTnLst>
                                </p:cTn>
                              </p:par>
                            </p:childTnLst>
                          </p:cTn>
                        </p:par>
                      </p:childTnLst>
                    </p:cTn>
                  </p:par>
                </p:childTnLst>
              </p:cTn>
              <p:nextCondLst>
                <p:cond evt="onClick" delay="0">
                  <p:tgtEl>
                    <p:spTgt spid="8"/>
                  </p:tgtEl>
                </p:cond>
              </p:nextCondLst>
            </p:seq>
            <p:seq concurrent="1" nextAc="seek">
              <p:cTn id="21" restart="whenNotActive" fill="hold" evtFilter="cancelBubble" nodeType="interactiveSeq">
                <p:stCondLst>
                  <p:cond evt="onClick" delay="0">
                    <p:tgtEl>
                      <p:spTgt spid="11"/>
                    </p:tgtEl>
                  </p:cond>
                </p:stCondLst>
                <p:endSync evt="end" delay="0">
                  <p:rtn val="all"/>
                </p:endSync>
                <p:childTnLst>
                  <p:par>
                    <p:cTn id="22" fill="hold">
                      <p:stCondLst>
                        <p:cond delay="0"/>
                      </p:stCondLst>
                      <p:childTnLst>
                        <p:par>
                          <p:cTn id="23" fill="hold">
                            <p:stCondLst>
                              <p:cond delay="0"/>
                            </p:stCondLst>
                            <p:childTnLst>
                              <p:par>
                                <p:cTn id="24" presetID="4" presetClass="entr" presetSubtype="16" fill="hold" grpId="0" nodeType="click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box(in)">
                                      <p:cBhvr>
                                        <p:cTn id="26" dur="500"/>
                                        <p:tgtEl>
                                          <p:spTgt spid="29"/>
                                        </p:tgtEl>
                                      </p:cBhvr>
                                    </p:animEffect>
                                  </p:childTnLst>
                                </p:cTn>
                              </p:par>
                            </p:childTnLst>
                          </p:cTn>
                        </p:par>
                      </p:childTnLst>
                    </p:cTn>
                  </p:par>
                </p:childTnLst>
              </p:cTn>
              <p:nextCondLst>
                <p:cond evt="onClick" delay="0">
                  <p:tgtEl>
                    <p:spTgt spid="11"/>
                  </p:tgtEl>
                </p:cond>
              </p:nextCondLst>
            </p:seq>
            <p:seq concurrent="1" nextAc="seek">
              <p:cTn id="27" restart="whenNotActive" fill="hold" evtFilter="cancelBubble" nodeType="interactiveSeq">
                <p:stCondLst>
                  <p:cond evt="onClick" delay="0">
                    <p:tgtEl>
                      <p:spTgt spid="14"/>
                    </p:tgtEl>
                  </p:cond>
                </p:stCondLst>
                <p:endSync evt="end" delay="0">
                  <p:rtn val="all"/>
                </p:endSync>
                <p:childTnLst>
                  <p:par>
                    <p:cTn id="28" fill="hold">
                      <p:stCondLst>
                        <p:cond delay="0"/>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checkerboard(across)">
                                      <p:cBhvr>
                                        <p:cTn id="32" dur="500"/>
                                        <p:tgtEl>
                                          <p:spTgt spid="30"/>
                                        </p:tgtEl>
                                      </p:cBhvr>
                                    </p:animEffect>
                                  </p:childTnLst>
                                </p:cTn>
                              </p:par>
                            </p:childTnLst>
                          </p:cTn>
                        </p:par>
                      </p:childTnLst>
                    </p:cTn>
                  </p:par>
                </p:childTnLst>
              </p:cTn>
              <p:nextCondLst>
                <p:cond evt="onClick" delay="0">
                  <p:tgtEl>
                    <p:spTgt spid="14"/>
                  </p:tgtEl>
                </p:cond>
              </p:nextCondLst>
            </p:seq>
          </p:childTnLst>
        </p:cTn>
      </p:par>
    </p:tnLst>
    <p:bldLst>
      <p:bldP spid="24" grpId="0"/>
      <p:bldP spid="25" grpId="0"/>
      <p:bldP spid="28" grpId="0"/>
      <p:bldP spid="29" grpId="0"/>
      <p:bldP spid="3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79"/>
          <p:cNvSpPr>
            <a:spLocks noChangeArrowheads="1"/>
          </p:cNvSpPr>
          <p:nvPr/>
        </p:nvSpPr>
        <p:spPr bwMode="auto">
          <a:xfrm>
            <a:off x="500034" y="1857364"/>
            <a:ext cx="1439863" cy="1223963"/>
          </a:xfrm>
          <a:prstGeom prst="octagon">
            <a:avLst>
              <a:gd name="adj" fmla="val 29287"/>
            </a:avLst>
          </a:prstGeom>
          <a:solidFill>
            <a:srgbClr val="66FF33"/>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r>
              <a:rPr lang="zh-CN" altLang="en-US" sz="4800" b="1" dirty="0">
                <a:solidFill>
                  <a:srgbClr val="0000CC"/>
                </a:solidFill>
              </a:rPr>
              <a:t>乡</a:t>
            </a:r>
          </a:p>
        </p:txBody>
      </p:sp>
      <p:sp>
        <p:nvSpPr>
          <p:cNvPr id="3" name="AutoShape 79"/>
          <p:cNvSpPr>
            <a:spLocks noChangeArrowheads="1"/>
          </p:cNvSpPr>
          <p:nvPr/>
        </p:nvSpPr>
        <p:spPr bwMode="auto">
          <a:xfrm>
            <a:off x="4786314" y="1785926"/>
            <a:ext cx="1439863" cy="1223963"/>
          </a:xfrm>
          <a:prstGeom prst="octagon">
            <a:avLst>
              <a:gd name="adj" fmla="val 29287"/>
            </a:avLst>
          </a:prstGeom>
          <a:solidFill>
            <a:srgbClr val="66FF33"/>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r>
              <a:rPr lang="zh-CN" altLang="en-US" sz="4800" b="1" dirty="0" smtClean="0">
                <a:solidFill>
                  <a:srgbClr val="0000CC"/>
                </a:solidFill>
              </a:rPr>
              <a:t>夜</a:t>
            </a:r>
            <a:endParaRPr lang="zh-CN" altLang="en-US" sz="4800" b="1" dirty="0">
              <a:solidFill>
                <a:srgbClr val="0000CC"/>
              </a:solidFill>
            </a:endParaRPr>
          </a:p>
        </p:txBody>
      </p:sp>
      <p:sp>
        <p:nvSpPr>
          <p:cNvPr id="4" name="AutoShape 79"/>
          <p:cNvSpPr>
            <a:spLocks noChangeArrowheads="1"/>
          </p:cNvSpPr>
          <p:nvPr/>
        </p:nvSpPr>
        <p:spPr bwMode="auto">
          <a:xfrm>
            <a:off x="2643174" y="1785926"/>
            <a:ext cx="1439863" cy="1223963"/>
          </a:xfrm>
          <a:prstGeom prst="octagon">
            <a:avLst>
              <a:gd name="adj" fmla="val 29287"/>
            </a:avLst>
          </a:prstGeom>
          <a:solidFill>
            <a:srgbClr val="66FF33"/>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r>
              <a:rPr lang="zh-CN" altLang="en-US" sz="4800" b="1" dirty="0">
                <a:solidFill>
                  <a:srgbClr val="0000CC"/>
                </a:solidFill>
              </a:rPr>
              <a:t>低</a:t>
            </a:r>
            <a:endParaRPr lang="zh-CN" altLang="en-US" sz="4800" b="1" dirty="0">
              <a:solidFill>
                <a:srgbClr val="0000CC"/>
              </a:solidFill>
            </a:endParaRPr>
          </a:p>
        </p:txBody>
      </p:sp>
      <p:sp>
        <p:nvSpPr>
          <p:cNvPr id="5" name="AutoShape 79"/>
          <p:cNvSpPr>
            <a:spLocks noChangeArrowheads="1"/>
          </p:cNvSpPr>
          <p:nvPr/>
        </p:nvSpPr>
        <p:spPr bwMode="auto">
          <a:xfrm>
            <a:off x="6929454" y="1857364"/>
            <a:ext cx="1439863" cy="1223963"/>
          </a:xfrm>
          <a:prstGeom prst="octagon">
            <a:avLst>
              <a:gd name="adj" fmla="val 29287"/>
            </a:avLst>
          </a:prstGeom>
          <a:solidFill>
            <a:srgbClr val="66FF33"/>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r>
              <a:rPr lang="zh-CN" altLang="en-US" sz="4800" b="1" dirty="0" smtClean="0">
                <a:solidFill>
                  <a:srgbClr val="0000CC"/>
                </a:solidFill>
              </a:rPr>
              <a:t>举</a:t>
            </a:r>
            <a:endParaRPr lang="zh-CN" altLang="en-US" sz="4800" b="1" dirty="0">
              <a:solidFill>
                <a:srgbClr val="0000CC"/>
              </a:solidFill>
            </a:endParaRPr>
          </a:p>
        </p:txBody>
      </p:sp>
      <p:sp>
        <p:nvSpPr>
          <p:cNvPr id="7" name="AutoShape 84"/>
          <p:cNvSpPr>
            <a:spLocks noChangeArrowheads="1"/>
          </p:cNvSpPr>
          <p:nvPr/>
        </p:nvSpPr>
        <p:spPr bwMode="auto">
          <a:xfrm>
            <a:off x="500034" y="4964917"/>
            <a:ext cx="1657350" cy="1152525"/>
          </a:xfrm>
          <a:prstGeom prst="flowChartDecision">
            <a:avLst/>
          </a:prstGeom>
          <a:solidFill>
            <a:srgbClr val="99FF33"/>
          </a:solidFill>
          <a:ln w="9525">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r>
              <a:rPr lang="en-US" altLang="zh-CN" sz="3200" dirty="0" err="1">
                <a:solidFill>
                  <a:srgbClr val="FF33CC"/>
                </a:solidFill>
              </a:rPr>
              <a:t>dì</a:t>
            </a:r>
            <a:endParaRPr lang="en-US" altLang="zh-CN" sz="3200" dirty="0">
              <a:solidFill>
                <a:srgbClr val="FF33CC"/>
              </a:solidFill>
            </a:endParaRPr>
          </a:p>
        </p:txBody>
      </p:sp>
      <p:sp>
        <p:nvSpPr>
          <p:cNvPr id="8" name="AutoShape 90"/>
          <p:cNvSpPr>
            <a:spLocks noChangeArrowheads="1"/>
          </p:cNvSpPr>
          <p:nvPr/>
        </p:nvSpPr>
        <p:spPr bwMode="auto">
          <a:xfrm>
            <a:off x="2691858" y="4964917"/>
            <a:ext cx="1727200" cy="1152525"/>
          </a:xfrm>
          <a:prstGeom prst="flowChartDecision">
            <a:avLst/>
          </a:prstGeom>
          <a:solidFill>
            <a:srgbClr val="99FF33"/>
          </a:solidFill>
          <a:ln w="9525">
            <a:solidFill>
              <a:srgbClr val="0000CC"/>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r>
              <a:rPr lang="en-US" altLang="zh-CN" sz="3200" b="1" dirty="0" err="1">
                <a:solidFill>
                  <a:srgbClr val="FF33CC"/>
                </a:solidFill>
              </a:rPr>
              <a:t>xiāng</a:t>
            </a:r>
            <a:endParaRPr lang="en-US" altLang="zh-CN" sz="3200" b="1" dirty="0">
              <a:solidFill>
                <a:srgbClr val="FF33CC"/>
              </a:solidFill>
            </a:endParaRPr>
          </a:p>
        </p:txBody>
      </p:sp>
      <p:sp>
        <p:nvSpPr>
          <p:cNvPr id="9" name="AutoShape 96"/>
          <p:cNvSpPr>
            <a:spLocks noChangeArrowheads="1"/>
          </p:cNvSpPr>
          <p:nvPr/>
        </p:nvSpPr>
        <p:spPr bwMode="auto">
          <a:xfrm>
            <a:off x="4953532" y="4964917"/>
            <a:ext cx="1655763" cy="1152525"/>
          </a:xfrm>
          <a:prstGeom prst="flowChartDecision">
            <a:avLst/>
          </a:prstGeom>
          <a:solidFill>
            <a:srgbClr val="99FF33"/>
          </a:solidFill>
          <a:ln w="9525">
            <a:solidFill>
              <a:srgbClr val="0000CC"/>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r>
              <a:rPr lang="en-US" altLang="zh-CN" sz="3200" b="1">
                <a:solidFill>
                  <a:srgbClr val="FF33CC"/>
                </a:solidFill>
              </a:rPr>
              <a:t>jǔ</a:t>
            </a:r>
          </a:p>
        </p:txBody>
      </p:sp>
      <p:sp>
        <p:nvSpPr>
          <p:cNvPr id="10" name="AutoShape 97"/>
          <p:cNvSpPr>
            <a:spLocks noChangeArrowheads="1"/>
          </p:cNvSpPr>
          <p:nvPr/>
        </p:nvSpPr>
        <p:spPr bwMode="auto">
          <a:xfrm>
            <a:off x="7143768" y="4964917"/>
            <a:ext cx="1655763" cy="1152525"/>
          </a:xfrm>
          <a:prstGeom prst="flowChartDecision">
            <a:avLst/>
          </a:prstGeom>
          <a:solidFill>
            <a:srgbClr val="99FF33"/>
          </a:solidFill>
          <a:ln w="9525">
            <a:solidFill>
              <a:srgbClr val="0000CC"/>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r>
              <a:rPr lang="en-US" altLang="zh-CN" sz="3200" b="1">
                <a:solidFill>
                  <a:srgbClr val="FF33CC"/>
                </a:solidFill>
              </a:rPr>
              <a:t>yè</a:t>
            </a:r>
          </a:p>
        </p:txBody>
      </p:sp>
      <p:sp>
        <p:nvSpPr>
          <p:cNvPr id="11" name="矩形 10"/>
          <p:cNvSpPr/>
          <p:nvPr/>
        </p:nvSpPr>
        <p:spPr>
          <a:xfrm>
            <a:off x="2643174" y="285728"/>
            <a:ext cx="6131808" cy="1107996"/>
          </a:xfrm>
          <a:prstGeom prst="rect">
            <a:avLst/>
          </a:prstGeom>
        </p:spPr>
        <p:txBody>
          <a:bodyPr wrap="none">
            <a:spAutoFit/>
          </a:bodyPr>
          <a:lstStyle/>
          <a:p>
            <a:pPr algn="ctr"/>
            <a:r>
              <a:rPr lang="zh-CN" altLang="en-US" sz="6600" b="1" kern="10" dirty="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宋体"/>
              </a:rPr>
              <a:t>根据拼音找汉字</a:t>
            </a:r>
            <a:endParaRPr lang="zh-CN" altLang="en-US" sz="6600" b="1" kern="10" dirty="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宋体"/>
            </a:endParaRPr>
          </a:p>
        </p:txBody>
      </p:sp>
      <p:cxnSp>
        <p:nvCxnSpPr>
          <p:cNvPr id="13" name="直接连接符 12"/>
          <p:cNvCxnSpPr>
            <a:stCxn id="2" idx="2"/>
          </p:cNvCxnSpPr>
          <p:nvPr/>
        </p:nvCxnSpPr>
        <p:spPr>
          <a:xfrm rot="16200000" flipH="1">
            <a:off x="1402683" y="3260078"/>
            <a:ext cx="2062185" cy="1704681"/>
          </a:xfrm>
          <a:prstGeom prst="line">
            <a:avLst/>
          </a:prstGeom>
          <a:ln w="47625">
            <a:solidFill>
              <a:schemeClr val="tx1"/>
            </a:solidFill>
          </a:ln>
        </p:spPr>
        <p:style>
          <a:lnRef idx="1">
            <a:schemeClr val="dk1"/>
          </a:lnRef>
          <a:fillRef idx="0">
            <a:schemeClr val="dk1"/>
          </a:fillRef>
          <a:effectRef idx="0">
            <a:schemeClr val="dk1"/>
          </a:effectRef>
          <a:fontRef idx="minor">
            <a:schemeClr val="tx1"/>
          </a:fontRef>
        </p:style>
      </p:cxnSp>
      <p:cxnSp>
        <p:nvCxnSpPr>
          <p:cNvPr id="15" name="直接连接符 14"/>
          <p:cNvCxnSpPr>
            <a:stCxn id="4" idx="3"/>
          </p:cNvCxnSpPr>
          <p:nvPr/>
        </p:nvCxnSpPr>
        <p:spPr>
          <a:xfrm rot="5400000">
            <a:off x="1255528" y="3397403"/>
            <a:ext cx="2133623" cy="1358594"/>
          </a:xfrm>
          <a:prstGeom prst="line">
            <a:avLst/>
          </a:prstGeom>
          <a:ln w="476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rot="16200000" flipH="1">
            <a:off x="5607851" y="3250405"/>
            <a:ext cx="2214578" cy="1714512"/>
          </a:xfrm>
          <a:prstGeom prst="line">
            <a:avLst/>
          </a:prstGeom>
          <a:ln w="47625">
            <a:solidFill>
              <a:schemeClr val="tx1"/>
            </a:solidFill>
          </a:ln>
        </p:spPr>
        <p:style>
          <a:lnRef idx="1">
            <a:schemeClr val="dk1"/>
          </a:lnRef>
          <a:fillRef idx="0">
            <a:schemeClr val="dk1"/>
          </a:fillRef>
          <a:effectRef idx="0">
            <a:schemeClr val="dk1"/>
          </a:effectRef>
          <a:fontRef idx="minor">
            <a:schemeClr val="tx1"/>
          </a:fontRef>
        </p:style>
      </p:cxnSp>
      <p:cxnSp>
        <p:nvCxnSpPr>
          <p:cNvPr id="19" name="直接连接符 18"/>
          <p:cNvCxnSpPr/>
          <p:nvPr/>
        </p:nvCxnSpPr>
        <p:spPr>
          <a:xfrm rot="5400000">
            <a:off x="5608488" y="3464083"/>
            <a:ext cx="2071704" cy="1287159"/>
          </a:xfrm>
          <a:prstGeom prst="line">
            <a:avLst/>
          </a:prstGeom>
          <a:ln w="47625">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左箭头 23">
            <a:hlinkClick r:id="rId2" action="ppaction://hlinksldjump"/>
          </p:cNvPr>
          <p:cNvSpPr/>
          <p:nvPr/>
        </p:nvSpPr>
        <p:spPr>
          <a:xfrm>
            <a:off x="0" y="6000720"/>
            <a:ext cx="1142976" cy="857280"/>
          </a:xfrm>
          <a:prstGeom prst="leftArrow">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zh-CN" altLang="en-US" sz="2400" b="1" dirty="0" smtClean="0"/>
              <a:t>返回</a:t>
            </a:r>
            <a:endParaRPr lang="zh-CN" altLang="en-US" sz="2400" b="1" dirty="0"/>
          </a:p>
        </p:txBody>
      </p:sp>
      <p:sp>
        <p:nvSpPr>
          <p:cNvPr id="25" name="右箭头 24">
            <a:hlinkClick r:id="rId3" action="ppaction://hlinksldjump"/>
          </p:cNvPr>
          <p:cNvSpPr/>
          <p:nvPr/>
        </p:nvSpPr>
        <p:spPr>
          <a:xfrm>
            <a:off x="7715272" y="6072182"/>
            <a:ext cx="1214446" cy="785818"/>
          </a:xfrm>
          <a:prstGeom prst="rightArrow">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zh-CN" altLang="en-US" b="1" dirty="0" smtClean="0">
                <a:solidFill>
                  <a:schemeClr val="bg1"/>
                </a:solidFill>
              </a:rPr>
              <a:t>下一页</a:t>
            </a:r>
            <a:endParaRPr lang="zh-CN" altLang="en-US" b="1" dirty="0">
              <a:solidFill>
                <a:schemeClr val="bg1"/>
              </a:solidFill>
            </a:endParaRPr>
          </a:p>
        </p:txBody>
      </p:sp>
    </p:spTree>
  </p:cSld>
  <p:clrMapOvr>
    <a:masterClrMapping/>
  </p:clrMapOvr>
  <p:transition/>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nextCondLst>
                <p:cond evt="onClick" delay="0">
                  <p:tgtEl>
                    <p:spTgt spid="2"/>
                  </p:tgtEl>
                </p:cond>
              </p:nextCondLst>
            </p:seq>
            <p:seq concurrent="1" nextAc="seek">
              <p:cTn id="9" restart="whenNotActive" fill="hold" evtFilter="cancelBubble" nodeType="interactiveSeq">
                <p:stCondLst>
                  <p:cond evt="onClick" delay="0">
                    <p:tgtEl>
                      <p:spTgt spid="4"/>
                    </p:tgtEl>
                  </p:cond>
                </p:stCondLst>
                <p:endSync evt="end" delay="0">
                  <p:rtn val="all"/>
                </p:endSync>
                <p:childTnLst>
                  <p:par>
                    <p:cTn id="10" fill="hold">
                      <p:stCondLst>
                        <p:cond delay="0"/>
                      </p:stCondLst>
                      <p:childTnLst>
                        <p:par>
                          <p:cTn id="11" fill="hold">
                            <p:stCondLst>
                              <p:cond delay="0"/>
                            </p:stCondLst>
                            <p:childTnLst>
                              <p:par>
                                <p:cTn id="12" presetID="3" presetClass="entr" presetSubtype="10" fill="hold" nodeType="click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blinds(horizontal)">
                                      <p:cBhvr>
                                        <p:cTn id="14" dur="500"/>
                                        <p:tgtEl>
                                          <p:spTgt spid="15"/>
                                        </p:tgtEl>
                                      </p:cBhvr>
                                    </p:animEffect>
                                  </p:childTnLst>
                                </p:cTn>
                              </p:par>
                            </p:childTnLst>
                          </p:cTn>
                        </p:par>
                      </p:childTnLst>
                    </p:cTn>
                  </p:par>
                </p:childTnLst>
              </p:cTn>
              <p:nextCondLst>
                <p:cond evt="onClick" delay="0">
                  <p:tgtEl>
                    <p:spTgt spid="4"/>
                  </p:tgtEl>
                </p:cond>
              </p:nextCondLst>
            </p:seq>
            <p:seq concurrent="1" nextAc="seek">
              <p:cTn id="15" restart="whenNotActive" fill="hold" evtFilter="cancelBubble" nodeType="interactiveSeq">
                <p:stCondLst>
                  <p:cond evt="onClick" delay="0">
                    <p:tgtEl>
                      <p:spTgt spid="3"/>
                    </p:tgtEl>
                  </p:cond>
                </p:stCondLst>
                <p:endSync evt="end" delay="0">
                  <p:rtn val="all"/>
                </p:endSync>
                <p:childTnLst>
                  <p:par>
                    <p:cTn id="16" fill="hold">
                      <p:stCondLst>
                        <p:cond delay="0"/>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blinds(horizontal)">
                                      <p:cBhvr>
                                        <p:cTn id="20" dur="500"/>
                                        <p:tgtEl>
                                          <p:spTgt spid="16"/>
                                        </p:tgtEl>
                                      </p:cBhvr>
                                    </p:animEffect>
                                  </p:childTnLst>
                                </p:cTn>
                              </p:par>
                            </p:childTnLst>
                          </p:cTn>
                        </p:par>
                      </p:childTnLst>
                    </p:cTn>
                  </p:par>
                </p:childTnLst>
              </p:cTn>
              <p:nextCondLst>
                <p:cond evt="onClick" delay="0">
                  <p:tgtEl>
                    <p:spTgt spid="3"/>
                  </p:tgtEl>
                </p:cond>
              </p:nextCondLst>
            </p:seq>
            <p:seq concurrent="1" nextAc="seek">
              <p:cTn id="21" restart="whenNotActive" fill="hold" evtFilter="cancelBubble" nodeType="interactiveSeq">
                <p:stCondLst>
                  <p:cond evt="onClick" delay="0">
                    <p:tgtEl>
                      <p:spTgt spid="5"/>
                    </p:tgtEl>
                  </p:cond>
                </p:stCondLst>
                <p:endSync evt="end" delay="0">
                  <p:rtn val="all"/>
                </p:endSync>
                <p:childTnLst>
                  <p:par>
                    <p:cTn id="22" fill="hold">
                      <p:stCondLst>
                        <p:cond delay="0"/>
                      </p:stCondLst>
                      <p:childTnLst>
                        <p:par>
                          <p:cTn id="23" fill="hold">
                            <p:stCondLst>
                              <p:cond delay="0"/>
                            </p:stCondLst>
                            <p:childTnLst>
                              <p:par>
                                <p:cTn id="24" presetID="4" presetClass="entr" presetSubtype="16" fill="hold" nodeType="click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box(in)">
                                      <p:cBhvr>
                                        <p:cTn id="26" dur="500"/>
                                        <p:tgtEl>
                                          <p:spTgt spid="19"/>
                                        </p:tgtEl>
                                      </p:cBhvr>
                                    </p:animEffect>
                                  </p:childTnLst>
                                </p:cTn>
                              </p:par>
                            </p:childTnLst>
                          </p:cTn>
                        </p:par>
                      </p:childTnLst>
                    </p:cTn>
                  </p:par>
                </p:childTnLst>
              </p:cTn>
              <p:nextCondLst>
                <p:cond evt="onClick" delay="0">
                  <p:tgtEl>
                    <p:spTgt spid="5"/>
                  </p:tgtEl>
                </p:cond>
              </p:nextCondLst>
            </p:seq>
          </p:childTnLst>
        </p:cTn>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160</TotalTime>
  <Words>427</Words>
  <Application>Microsoft Office PowerPoint</Application>
  <PresentationFormat>全屏显示(4:3)</PresentationFormat>
  <Paragraphs>78</Paragraphs>
  <Slides>11</Slides>
  <Notes>0</Notes>
  <HiddenSlides>0</HiddenSlides>
  <MMClips>0</MMClips>
  <ScaleCrop>false</ScaleCrop>
  <HeadingPairs>
    <vt:vector size="4" baseType="variant">
      <vt:variant>
        <vt:lpstr>主题</vt:lpstr>
      </vt:variant>
      <vt:variant>
        <vt:i4>1</vt:i4>
      </vt:variant>
      <vt:variant>
        <vt:lpstr>幻灯片标题</vt:lpstr>
      </vt:variant>
      <vt:variant>
        <vt:i4>11</vt:i4>
      </vt:variant>
    </vt:vector>
  </HeadingPairs>
  <TitlesOfParts>
    <vt:vector size="12"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asus</dc:creator>
  <cp:lastModifiedBy>asus</cp:lastModifiedBy>
  <cp:revision>16</cp:revision>
  <dcterms:created xsi:type="dcterms:W3CDTF">2018-01-02T06:58:45Z</dcterms:created>
  <dcterms:modified xsi:type="dcterms:W3CDTF">2018-01-02T09:39:44Z</dcterms:modified>
</cp:coreProperties>
</file>