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handoutMasterIdLst>
    <p:handoutMasterId r:id="rId25"/>
  </p:handoutMasterIdLst>
  <p:sldIdLst>
    <p:sldId id="257" r:id="rId3"/>
    <p:sldId id="262" r:id="rId4"/>
    <p:sldId id="258" r:id="rId5"/>
    <p:sldId id="259" r:id="rId6"/>
    <p:sldId id="260" r:id="rId7"/>
    <p:sldId id="261" r:id="rId9"/>
    <p:sldId id="263" r:id="rId10"/>
    <p:sldId id="264" r:id="rId11"/>
    <p:sldId id="265" r:id="rId12"/>
    <p:sldId id="266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02AA"/>
    <a:srgbClr val="DCDCDC"/>
    <a:srgbClr val="F0F0F0"/>
    <a:srgbClr val="E6E6E6"/>
    <a:srgbClr val="C8C8C8"/>
    <a:srgbClr val="FFFFFF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78" d="100"/>
          <a:sy n="78" d="100"/>
        </p:scale>
        <p:origin x="654" y="54"/>
      </p:cViewPr>
      <p:guideLst>
        <p:guide orient="horz" pos="2187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handoutMaster" Target="handoutMasters/handoutMaster1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669882" y="2588281"/>
            <a:ext cx="10852237" cy="899167"/>
          </a:xfrm>
        </p:spPr>
        <p:txBody>
          <a:bodyPr lIns="101600" tIns="38100" rIns="25400" bIns="38100" anchor="t" anchorCtr="0">
            <a:noAutofit/>
          </a:bodyPr>
          <a:lstStyle>
            <a:lvl1pPr algn="ctr">
              <a:defRPr sz="540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669882" y="3566160"/>
            <a:ext cx="10852237" cy="950984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669882" y="2588281"/>
            <a:ext cx="10852237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1296000"/>
            <a:ext cx="10852237" cy="5041355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3808730"/>
            <a:ext cx="10852237" cy="624845"/>
          </a:xfrm>
        </p:spPr>
        <p:txBody>
          <a:bodyPr lIns="101600" tIns="38100" rIns="63500" bIns="38100" anchor="t" anchorCtr="0">
            <a:noAutofit/>
          </a:bodyPr>
          <a:lstStyle>
            <a:lvl1pPr>
              <a:defRPr sz="36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69925" y="4511675"/>
            <a:ext cx="10852237" cy="1077985"/>
          </a:xfrm>
        </p:spPr>
        <p:txBody>
          <a:bodyPr lIns="101600"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1296000"/>
            <a:ext cx="5283242" cy="5040000"/>
          </a:xfrm>
        </p:spPr>
        <p:txBody>
          <a:bodyPr>
            <a:no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1296000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789043"/>
            <a:ext cx="5283200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296000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789043"/>
            <a:ext cx="5283242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238925" y="1296000"/>
            <a:ext cx="5283242" cy="50400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61.xml"/><Relationship Id="rId17" Type="http://schemas.openxmlformats.org/officeDocument/2006/relationships/tags" Target="../tags/tag60.xml"/><Relationship Id="rId16" Type="http://schemas.openxmlformats.org/officeDocument/2006/relationships/tags" Target="../tags/tag59.xml"/><Relationship Id="rId15" Type="http://schemas.openxmlformats.org/officeDocument/2006/relationships/tags" Target="../tags/tag58.xml"/><Relationship Id="rId14" Type="http://schemas.openxmlformats.org/officeDocument/2006/relationships/tags" Target="../tags/tag57.xml"/><Relationship Id="rId13" Type="http://schemas.openxmlformats.org/officeDocument/2006/relationships/tags" Target="../tags/tag56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69882" y="432000"/>
            <a:ext cx="10852237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69882" y="1296000"/>
            <a:ext cx="10852237" cy="504000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8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62.xml"/><Relationship Id="rId3" Type="http://schemas.openxmlformats.org/officeDocument/2006/relationships/image" Target="../media/image2.png"/><Relationship Id="rId2" Type="http://schemas.microsoft.com/office/2007/relationships/media" Target="file:///C:\Users\lenovo\Desktop\&#25105;&#30340;&#30005;&#24433;.mp4" TargetMode="External"/><Relationship Id="rId1" Type="http://schemas.openxmlformats.org/officeDocument/2006/relationships/video" Target="file:///C:\Users\lenovo\Desktop\&#25105;&#30340;&#30005;&#24433;.mp4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3.xm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66.xml"/><Relationship Id="rId4" Type="http://schemas.openxmlformats.org/officeDocument/2006/relationships/image" Target="../media/image3.png"/><Relationship Id="rId3" Type="http://schemas.openxmlformats.org/officeDocument/2006/relationships/tags" Target="../tags/tag65.xml"/><Relationship Id="rId2" Type="http://schemas.openxmlformats.org/officeDocument/2006/relationships/tags" Target="../tags/tag64.xml"/><Relationship Id="rId1" Type="http://schemas.openxmlformats.org/officeDocument/2006/relationships/tags" Target="../tags/tag6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7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我的电影">
            <a:hlinkClick r:id="" action="ppaction://media"/>
          </p:cNvPr>
          <p:cNvPicPr/>
          <p:nvPr>
            <p:ph idx="1"/>
            <a:vide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2550" y="106680"/>
            <a:ext cx="11996420" cy="664718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  <p:timing>
    <p:tnLst>
      <p:par>
        <p:cTn id="1" dur="indefinite" restart="never" nodeType="tmRoot">
          <p:childTnLst>
            <p:video fullScrn="0">
              <p:cMediaNode>
                <p:cTn id="2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 additive="base">
                                        <p:cTn id="7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9882" y="1162015"/>
            <a:ext cx="10852237" cy="5041355"/>
          </a:xfrm>
        </p:spPr>
        <p:txBody>
          <a:bodyPr/>
          <a:p>
            <a:pPr marL="0" indent="0">
              <a:buNone/>
            </a:pPr>
            <a:r>
              <a:rPr lang="en-US" altLang="zh-CN" sz="40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    </a:t>
            </a:r>
            <a:r>
              <a:rPr sz="40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总此十思，</a:t>
            </a:r>
            <a:r>
              <a:rPr sz="4000" b="1">
                <a:solidFill>
                  <a:srgbClr val="0E02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宏兹</a:t>
            </a:r>
            <a:r>
              <a:rPr sz="40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九德，</a:t>
            </a:r>
            <a:r>
              <a:rPr sz="4000" b="1">
                <a:solidFill>
                  <a:srgbClr val="0E02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简能</a:t>
            </a:r>
            <a:r>
              <a:rPr sz="40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而任之，择</a:t>
            </a:r>
            <a:r>
              <a:rPr sz="4000" b="1">
                <a:solidFill>
                  <a:srgbClr val="0E02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善</a:t>
            </a:r>
            <a:r>
              <a:rPr sz="40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而从之，则智者尽其谋，勇者竭其力，仁者播其惠，信者效其忠；文武争驰，君臣无事，可以尽</a:t>
            </a:r>
            <a:r>
              <a:rPr sz="4000" b="1">
                <a:solidFill>
                  <a:srgbClr val="0E02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豫</a:t>
            </a:r>
            <a:r>
              <a:rPr sz="40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游之乐，可以养松乔之寿，鸣琴垂拱，不言而</a:t>
            </a:r>
            <a:r>
              <a:rPr sz="4000" b="1">
                <a:solidFill>
                  <a:srgbClr val="0E02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化</a:t>
            </a:r>
            <a:r>
              <a:rPr sz="40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。何必劳神苦思，代下</a:t>
            </a:r>
            <a:r>
              <a:rPr sz="4000" b="1">
                <a:solidFill>
                  <a:srgbClr val="0E02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司</a:t>
            </a:r>
            <a:r>
              <a:rPr sz="40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职，</a:t>
            </a:r>
            <a:r>
              <a:rPr sz="4000" b="1">
                <a:solidFill>
                  <a:srgbClr val="0E02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役</a:t>
            </a:r>
            <a:r>
              <a:rPr sz="40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聪明之耳目，</a:t>
            </a:r>
            <a:r>
              <a:rPr sz="4000" b="1">
                <a:solidFill>
                  <a:srgbClr val="0E02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亏</a:t>
            </a:r>
            <a:r>
              <a:rPr sz="40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无为之大道哉？</a:t>
            </a:r>
            <a:endParaRPr lang="zh-CN" altLang="en-US" sz="4000" b="1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0263" y="777240"/>
            <a:ext cx="691515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en-US" altLang="zh-CN" sz="7200" b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3</a:t>
            </a:r>
            <a:endParaRPr lang="en-US" altLang="zh-CN" sz="7200" b="1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sz="4400">
                <a:sym typeface="+mn-ea"/>
              </a:rPr>
              <a:t>文本探究：</a:t>
            </a:r>
            <a:endParaRPr lang="zh-CN" altLang="en-US" sz="44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9925" y="2070100"/>
            <a:ext cx="10852150" cy="2244725"/>
          </a:xfrm>
        </p:spPr>
        <p:txBody>
          <a:bodyPr/>
          <a:p>
            <a:pPr marL="0" algn="l">
              <a:lnSpc>
                <a:spcPct val="200000"/>
              </a:lnSpc>
              <a:buClrTx/>
              <a:buSzTx/>
              <a:buNone/>
            </a:pPr>
            <a:r>
              <a:rPr lang="en-US" altLang="zh-CN" sz="44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1.魏征的“十思”涉及哪些方面的内容？</a:t>
            </a:r>
            <a:endParaRPr lang="en-US" altLang="zh-CN" sz="4400" b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0" algn="l">
              <a:lnSpc>
                <a:spcPct val="200000"/>
              </a:lnSpc>
              <a:buClrTx/>
              <a:buSzTx/>
              <a:buNone/>
            </a:pPr>
            <a:r>
              <a:rPr lang="en-US" altLang="zh-CN" sz="44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2.作者认为“十思”做到有什么好处？</a:t>
            </a:r>
            <a:endParaRPr lang="en-US" altLang="zh-CN" sz="4400" b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56305" y="2713355"/>
            <a:ext cx="5280025" cy="1431925"/>
          </a:xfrm>
        </p:spPr>
        <p:txBody>
          <a:bodyPr/>
          <a:p>
            <a:r>
              <a:rPr lang="zh-CN" altLang="en-US" sz="96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行楷" panose="02010800040101010101" charset="-122"/>
                <a:ea typeface="华文行楷" panose="02010800040101010101" charset="-122"/>
              </a:rPr>
              <a:t>知识归纳</a:t>
            </a:r>
            <a:endParaRPr lang="zh-CN" altLang="en-US" sz="9600" b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行楷" panose="02010800040101010101" charset="-122"/>
              <a:ea typeface="华文行楷" panose="02010800040101010101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32000"/>
            <a:ext cx="10852237" cy="648000"/>
          </a:xfrm>
        </p:spPr>
        <p:txBody>
          <a:bodyPr/>
          <a:p>
            <a:r>
              <a:rPr lang="zh-CN" altLang="en-US"/>
              <a:t>一、重点实词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250" y="1296035"/>
            <a:ext cx="11328400" cy="5041265"/>
          </a:xfrm>
        </p:spPr>
        <p:txBody>
          <a:bodyPr/>
          <a:p>
            <a:pPr marL="0" indent="0">
              <a:lnSpc>
                <a:spcPct val="100000"/>
              </a:lnSpc>
              <a:buNone/>
            </a:pPr>
            <a:r>
              <a:rPr lang="en-US" altLang="zh-CN" sz="400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1.</a:t>
            </a:r>
            <a:r>
              <a:rPr sz="400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臣闻求木之</a:t>
            </a:r>
            <a:r>
              <a:rPr sz="4000" b="1" u="sng">
                <a:solidFill>
                  <a:srgbClr val="0E02AA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长</a:t>
            </a:r>
            <a:r>
              <a:rPr sz="400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者</a:t>
            </a:r>
            <a:endParaRPr sz="4000">
              <a:solidFill>
                <a:schemeClr val="tx1"/>
              </a:solidFill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sz="400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2.</a:t>
            </a:r>
            <a:r>
              <a:rPr sz="400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必</a:t>
            </a:r>
            <a:r>
              <a:rPr sz="4000" b="1" u="sng">
                <a:solidFill>
                  <a:srgbClr val="0E02AA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浚</a:t>
            </a:r>
            <a:r>
              <a:rPr sz="400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其泉源</a:t>
            </a:r>
            <a:endParaRPr sz="4000">
              <a:solidFill>
                <a:schemeClr val="tx1"/>
              </a:solidFill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sz="400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3.</a:t>
            </a:r>
            <a:r>
              <a:rPr sz="4000" b="1" u="sng">
                <a:solidFill>
                  <a:srgbClr val="0E02AA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虽</a:t>
            </a:r>
            <a:r>
              <a:rPr sz="400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在</a:t>
            </a:r>
            <a:r>
              <a:rPr sz="4000" b="1" u="sng">
                <a:solidFill>
                  <a:srgbClr val="0E02AA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下</a:t>
            </a:r>
            <a:r>
              <a:rPr sz="400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愚</a:t>
            </a:r>
            <a:endParaRPr sz="4000">
              <a:solidFill>
                <a:schemeClr val="tx1"/>
              </a:solidFill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sz="400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4.</a:t>
            </a:r>
            <a:r>
              <a:rPr sz="400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人君</a:t>
            </a:r>
            <a:r>
              <a:rPr sz="4000" b="1" u="sng">
                <a:solidFill>
                  <a:srgbClr val="0E02AA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当</a:t>
            </a:r>
            <a:r>
              <a:rPr sz="400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神器之重</a:t>
            </a:r>
            <a:endParaRPr sz="4000">
              <a:solidFill>
                <a:schemeClr val="tx1"/>
              </a:solidFill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sz="400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5.</a:t>
            </a:r>
            <a:r>
              <a:rPr sz="400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将</a:t>
            </a:r>
            <a:r>
              <a:rPr sz="4000" b="1" u="sng">
                <a:solidFill>
                  <a:srgbClr val="0E02AA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崇</a:t>
            </a:r>
            <a:r>
              <a:rPr sz="400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极天之</a:t>
            </a:r>
            <a:r>
              <a:rPr sz="4000" b="1" u="sng">
                <a:solidFill>
                  <a:srgbClr val="0E02AA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峻</a:t>
            </a:r>
            <a:endParaRPr sz="4000">
              <a:solidFill>
                <a:schemeClr val="tx1"/>
              </a:solidFill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sz="400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6.</a:t>
            </a:r>
            <a:r>
              <a:rPr sz="400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永保</a:t>
            </a:r>
            <a:r>
              <a:rPr sz="4000" b="1" u="sng">
                <a:solidFill>
                  <a:srgbClr val="0E02AA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无疆</a:t>
            </a:r>
            <a:r>
              <a:rPr sz="400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之</a:t>
            </a:r>
            <a:r>
              <a:rPr sz="4000" b="1" u="sng">
                <a:solidFill>
                  <a:srgbClr val="0E02AA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休</a:t>
            </a:r>
            <a:endParaRPr sz="4000">
              <a:solidFill>
                <a:schemeClr val="tx1"/>
              </a:solidFill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sz="400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7.</a:t>
            </a:r>
            <a:r>
              <a:rPr sz="400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德不</a:t>
            </a:r>
            <a:r>
              <a:rPr sz="4000" b="1" u="sng">
                <a:solidFill>
                  <a:srgbClr val="0E02AA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处</a:t>
            </a:r>
            <a:r>
              <a:rPr sz="400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其厚，情不</a:t>
            </a:r>
            <a:r>
              <a:rPr sz="4000" b="1" u="sng">
                <a:solidFill>
                  <a:srgbClr val="0E02AA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胜</a:t>
            </a:r>
            <a:r>
              <a:rPr sz="400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其</a:t>
            </a:r>
            <a:r>
              <a:rPr sz="4000" b="1" u="sng">
                <a:solidFill>
                  <a:srgbClr val="0E02AA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欲</a:t>
            </a:r>
            <a:endParaRPr lang="en-US" altLang="zh-CN" sz="4000">
              <a:solidFill>
                <a:schemeClr val="tx1"/>
              </a:solidFill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9925" y="271145"/>
            <a:ext cx="11104880" cy="6216015"/>
          </a:xfrm>
        </p:spPr>
        <p:txBody>
          <a:bodyPr/>
          <a:p>
            <a:pPr marL="0" indent="0">
              <a:buNone/>
            </a:pPr>
            <a:r>
              <a:rPr lang="en-US" altLang="zh-CN" sz="400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8.</a:t>
            </a:r>
            <a:r>
              <a:rPr lang="en-US" altLang="zh-CN" sz="4000" b="1" u="sng">
                <a:solidFill>
                  <a:srgbClr val="0E02AA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承</a:t>
            </a:r>
            <a:r>
              <a:rPr lang="en-US" altLang="zh-CN" sz="400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天</a:t>
            </a:r>
            <a:r>
              <a:rPr lang="en-US" altLang="zh-CN" sz="4000" b="1" u="sng">
                <a:solidFill>
                  <a:srgbClr val="0E02AA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景</a:t>
            </a:r>
            <a:r>
              <a:rPr lang="en-US" altLang="zh-CN" sz="400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命，莫不</a:t>
            </a:r>
            <a:r>
              <a:rPr lang="en-US" altLang="zh-CN" sz="4000" b="1" u="sng">
                <a:solidFill>
                  <a:srgbClr val="0E02AA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殷</a:t>
            </a:r>
            <a:r>
              <a:rPr lang="en-US" altLang="zh-CN" sz="400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忧道</a:t>
            </a:r>
            <a:r>
              <a:rPr lang="en-US" altLang="zh-CN" sz="4000" b="1" u="sng">
                <a:solidFill>
                  <a:srgbClr val="0E02AA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著</a:t>
            </a:r>
            <a:endParaRPr lang="en-US" altLang="zh-CN" sz="4000">
              <a:solidFill>
                <a:schemeClr val="tx1"/>
              </a:solidFill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  <a:p>
            <a:pPr marL="0" indent="0">
              <a:buNone/>
            </a:pPr>
            <a:r>
              <a:rPr lang="en-US" altLang="zh-CN" sz="400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9.</a:t>
            </a:r>
            <a:r>
              <a:rPr sz="400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能</a:t>
            </a:r>
            <a:r>
              <a:rPr sz="4000" b="1" u="sng">
                <a:solidFill>
                  <a:srgbClr val="0E02AA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克</a:t>
            </a:r>
            <a:r>
              <a:rPr sz="400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终者</a:t>
            </a:r>
            <a:r>
              <a:rPr sz="4000" b="1" u="sng">
                <a:solidFill>
                  <a:srgbClr val="0E02AA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盖</a:t>
            </a:r>
            <a:r>
              <a:rPr sz="400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寡</a:t>
            </a:r>
            <a:endParaRPr sz="4000">
              <a:solidFill>
                <a:schemeClr val="tx1"/>
              </a:solidFill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  <a:p>
            <a:pPr marL="0" indent="0">
              <a:buNone/>
            </a:pPr>
            <a:r>
              <a:rPr lang="en-US" altLang="zh-CN" sz="400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10.</a:t>
            </a:r>
            <a:r>
              <a:rPr sz="400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虽</a:t>
            </a:r>
            <a:r>
              <a:rPr sz="4000" b="1" u="sng">
                <a:solidFill>
                  <a:srgbClr val="0E02AA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董</a:t>
            </a:r>
            <a:r>
              <a:rPr sz="400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之以严刑，</a:t>
            </a:r>
            <a:r>
              <a:rPr sz="4000" b="1" u="sng">
                <a:solidFill>
                  <a:srgbClr val="0E02AA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震</a:t>
            </a:r>
            <a:r>
              <a:rPr sz="400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之以威怒</a:t>
            </a:r>
            <a:endParaRPr sz="4000">
              <a:solidFill>
                <a:schemeClr val="tx1"/>
              </a:solidFill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  <a:p>
            <a:pPr marL="0" indent="0">
              <a:buNone/>
            </a:pPr>
            <a:r>
              <a:rPr lang="en-US" altLang="zh-CN" sz="400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11.</a:t>
            </a:r>
            <a:r>
              <a:rPr sz="400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则思谦</a:t>
            </a:r>
            <a:r>
              <a:rPr sz="4000" b="1" u="sng">
                <a:solidFill>
                  <a:srgbClr val="0E02AA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冲</a:t>
            </a:r>
            <a:r>
              <a:rPr sz="400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以自</a:t>
            </a:r>
            <a:r>
              <a:rPr sz="4000" b="1" u="sng">
                <a:solidFill>
                  <a:srgbClr val="0E02AA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牧</a:t>
            </a:r>
            <a:endParaRPr sz="4000">
              <a:solidFill>
                <a:schemeClr val="tx1"/>
              </a:solidFill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  <a:p>
            <a:pPr marL="0" indent="0">
              <a:buNone/>
            </a:pPr>
            <a:r>
              <a:rPr lang="en-US" altLang="zh-CN" sz="400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12.</a:t>
            </a:r>
            <a:r>
              <a:rPr sz="4000" b="1" u="sng">
                <a:solidFill>
                  <a:srgbClr val="0E02AA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宏</a:t>
            </a:r>
            <a:r>
              <a:rPr sz="4000" b="1">
                <a:solidFill>
                  <a:srgbClr val="0E02AA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 </a:t>
            </a:r>
            <a:r>
              <a:rPr sz="4000" b="1" u="sng">
                <a:solidFill>
                  <a:srgbClr val="0E02AA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兹</a:t>
            </a:r>
            <a:r>
              <a:rPr sz="400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九德</a:t>
            </a:r>
            <a:endParaRPr sz="4000">
              <a:solidFill>
                <a:schemeClr val="tx1"/>
              </a:solidFill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  <a:p>
            <a:pPr marL="0" indent="0">
              <a:buNone/>
            </a:pPr>
            <a:r>
              <a:rPr lang="en-US" altLang="zh-CN" sz="400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13.</a:t>
            </a:r>
            <a:r>
              <a:rPr sz="400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可以尽</a:t>
            </a:r>
            <a:r>
              <a:rPr sz="4000" b="1" u="sng">
                <a:solidFill>
                  <a:srgbClr val="0E02AA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豫</a:t>
            </a:r>
            <a:r>
              <a:rPr sz="400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游之乐</a:t>
            </a:r>
            <a:endParaRPr sz="4000">
              <a:solidFill>
                <a:schemeClr val="tx1"/>
              </a:solidFill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  <a:p>
            <a:pPr marL="0" indent="0">
              <a:buNone/>
            </a:pPr>
            <a:r>
              <a:rPr lang="en-US" altLang="zh-CN" sz="400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14.</a:t>
            </a:r>
            <a:r>
              <a:rPr sz="400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代下</a:t>
            </a:r>
            <a:r>
              <a:rPr sz="4000" b="1" u="sng">
                <a:solidFill>
                  <a:srgbClr val="0E02AA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司</a:t>
            </a:r>
            <a:r>
              <a:rPr sz="400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职，</a:t>
            </a:r>
            <a:r>
              <a:rPr sz="4000" b="1" u="sng">
                <a:solidFill>
                  <a:srgbClr val="0E02AA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役</a:t>
            </a:r>
            <a:r>
              <a:rPr sz="400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聪明之耳目，</a:t>
            </a:r>
            <a:r>
              <a:rPr sz="4000" b="1" u="sng">
                <a:solidFill>
                  <a:srgbClr val="0E02AA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亏</a:t>
            </a:r>
            <a:r>
              <a:rPr sz="4000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无为之大道哉</a:t>
            </a:r>
            <a:endParaRPr sz="4000">
              <a:solidFill>
                <a:schemeClr val="tx1"/>
              </a:solidFill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32000"/>
            <a:ext cx="10852237" cy="648000"/>
          </a:xfrm>
        </p:spPr>
        <p:txBody>
          <a:bodyPr/>
          <a:p>
            <a:r>
              <a:rPr lang="zh-CN" altLang="en-US"/>
              <a:t>二、古今异义</a:t>
            </a:r>
            <a:endParaRPr lang="zh-CN" altLang="en-US"/>
          </a:p>
        </p:txBody>
      </p:sp>
      <p:sp>
        <p:nvSpPr>
          <p:cNvPr id="4" name="内容占位符 3"/>
          <p:cNvSpPr/>
          <p:nvPr>
            <p:ph idx="1"/>
          </p:nvPr>
        </p:nvSpPr>
        <p:spPr>
          <a:xfrm>
            <a:off x="164465" y="1079500"/>
            <a:ext cx="6522085" cy="5398770"/>
          </a:xfrm>
        </p:spPr>
        <p:txBody>
          <a:bodyPr/>
          <a:p>
            <a:pPr marL="0" indent="0">
              <a:lnSpc>
                <a:spcPct val="200000"/>
              </a:lnSpc>
              <a:buNone/>
            </a:pPr>
            <a:r>
              <a:rPr lang="en-US" altLang="zh-CN" sz="3600" b="1">
                <a:solidFill>
                  <a:schemeClr val="tx1">
                    <a:lumMod val="95000"/>
                    <a:lumOff val="5000"/>
                  </a:schemeClr>
                </a:solidFill>
                <a:latin typeface="华文新魏" panose="02010800040101010101" charset="-122"/>
                <a:ea typeface="华文新魏" panose="02010800040101010101" charset="-122"/>
                <a:sym typeface="+mn-ea"/>
              </a:rPr>
              <a:t>·</a:t>
            </a:r>
            <a:r>
              <a:rPr sz="3600" b="1">
                <a:solidFill>
                  <a:schemeClr val="tx1">
                    <a:lumMod val="95000"/>
                    <a:lumOff val="5000"/>
                  </a:schemeClr>
                </a:solidFill>
                <a:latin typeface="华文新魏" panose="02010800040101010101" charset="-122"/>
                <a:ea typeface="华文新魏" panose="02010800040101010101" charset="-122"/>
                <a:sym typeface="+mn-ea"/>
              </a:rPr>
              <a:t>求木之长者，必固其</a:t>
            </a:r>
            <a:r>
              <a:rPr sz="3600" b="1" u="sng">
                <a:solidFill>
                  <a:srgbClr val="0E02AA"/>
                </a:solidFill>
                <a:latin typeface="华文新魏" panose="02010800040101010101" charset="-122"/>
                <a:ea typeface="华文新魏" panose="02010800040101010101" charset="-122"/>
                <a:sym typeface="+mn-ea"/>
              </a:rPr>
              <a:t>根本</a:t>
            </a:r>
            <a:endParaRPr sz="3600" b="1">
              <a:solidFill>
                <a:schemeClr val="tx1">
                  <a:lumMod val="95000"/>
                  <a:lumOff val="5000"/>
                </a:schemeClr>
              </a:solidFill>
              <a:latin typeface="华文新魏" panose="02010800040101010101" charset="-122"/>
              <a:ea typeface="华文新魏" panose="02010800040101010101" charset="-122"/>
              <a:sym typeface="+mn-ea"/>
            </a:endParaRPr>
          </a:p>
          <a:p>
            <a:pPr marL="0" indent="0">
              <a:lnSpc>
                <a:spcPct val="200000"/>
              </a:lnSpc>
              <a:buNone/>
            </a:pPr>
            <a:r>
              <a:rPr lang="en-US" altLang="zh-CN" sz="3600" b="1">
                <a:solidFill>
                  <a:schemeClr val="tx1">
                    <a:lumMod val="95000"/>
                    <a:lumOff val="5000"/>
                  </a:schemeClr>
                </a:solidFill>
                <a:latin typeface="华文新魏" panose="02010800040101010101" charset="-122"/>
                <a:ea typeface="华文新魏" panose="02010800040101010101" charset="-122"/>
                <a:sym typeface="+mn-ea"/>
              </a:rPr>
              <a:t>·</a:t>
            </a:r>
            <a:r>
              <a:rPr sz="3600" b="1">
                <a:solidFill>
                  <a:schemeClr val="tx1">
                    <a:lumMod val="95000"/>
                    <a:lumOff val="5000"/>
                  </a:schemeClr>
                </a:solidFill>
                <a:latin typeface="华文新魏" panose="02010800040101010101" charset="-122"/>
                <a:ea typeface="华文新魏" panose="02010800040101010101" charset="-122"/>
                <a:sym typeface="+mn-ea"/>
              </a:rPr>
              <a:t>既得志，则</a:t>
            </a:r>
            <a:r>
              <a:rPr sz="3600" b="1" u="sng">
                <a:solidFill>
                  <a:srgbClr val="0E02AA"/>
                </a:solidFill>
                <a:latin typeface="华文新魏" panose="02010800040101010101" charset="-122"/>
                <a:ea typeface="华文新魏" panose="02010800040101010101" charset="-122"/>
                <a:sym typeface="+mn-ea"/>
              </a:rPr>
              <a:t>纵情</a:t>
            </a:r>
            <a:r>
              <a:rPr sz="3600" b="1">
                <a:solidFill>
                  <a:schemeClr val="tx1">
                    <a:lumMod val="95000"/>
                    <a:lumOff val="5000"/>
                  </a:schemeClr>
                </a:solidFill>
                <a:latin typeface="华文新魏" panose="02010800040101010101" charset="-122"/>
                <a:ea typeface="华文新魏" panose="02010800040101010101" charset="-122"/>
                <a:sym typeface="+mn-ea"/>
              </a:rPr>
              <a:t>以傲物</a:t>
            </a:r>
            <a:endParaRPr sz="3600" b="1">
              <a:solidFill>
                <a:schemeClr val="tx1">
                  <a:lumMod val="95000"/>
                  <a:lumOff val="5000"/>
                </a:schemeClr>
              </a:solidFill>
              <a:latin typeface="华文新魏" panose="02010800040101010101" charset="-122"/>
              <a:ea typeface="华文新魏" panose="02010800040101010101" charset="-122"/>
              <a:sym typeface="+mn-ea"/>
            </a:endParaRPr>
          </a:p>
          <a:p>
            <a:pPr marL="0" indent="0">
              <a:lnSpc>
                <a:spcPct val="200000"/>
              </a:lnSpc>
              <a:buNone/>
            </a:pPr>
            <a:r>
              <a:rPr lang="en-US" altLang="zh-CN" sz="3600" b="1">
                <a:solidFill>
                  <a:schemeClr val="tx1">
                    <a:lumMod val="95000"/>
                    <a:lumOff val="5000"/>
                  </a:schemeClr>
                </a:solidFill>
                <a:latin typeface="华文新魏" panose="02010800040101010101" charset="-122"/>
                <a:ea typeface="华文新魏" panose="02010800040101010101" charset="-122"/>
                <a:sym typeface="+mn-ea"/>
              </a:rPr>
              <a:t>·</a:t>
            </a:r>
            <a:r>
              <a:rPr sz="3600" b="1">
                <a:solidFill>
                  <a:schemeClr val="tx1">
                    <a:lumMod val="95000"/>
                    <a:lumOff val="5000"/>
                  </a:schemeClr>
                </a:solidFill>
                <a:latin typeface="华文新魏" panose="02010800040101010101" charset="-122"/>
                <a:ea typeface="华文新魏" panose="02010800040101010101" charset="-122"/>
                <a:sym typeface="+mn-ea"/>
              </a:rPr>
              <a:t>虑壅蔽，则思</a:t>
            </a:r>
            <a:r>
              <a:rPr sz="3600" b="1" u="sng">
                <a:solidFill>
                  <a:srgbClr val="0E02AA"/>
                </a:solidFill>
                <a:latin typeface="华文新魏" panose="02010800040101010101" charset="-122"/>
                <a:ea typeface="华文新魏" panose="02010800040101010101" charset="-122"/>
                <a:sym typeface="+mn-ea"/>
              </a:rPr>
              <a:t>虚心</a:t>
            </a:r>
            <a:r>
              <a:rPr sz="3600" b="1">
                <a:solidFill>
                  <a:schemeClr val="tx1">
                    <a:lumMod val="95000"/>
                    <a:lumOff val="5000"/>
                  </a:schemeClr>
                </a:solidFill>
                <a:latin typeface="华文新魏" panose="02010800040101010101" charset="-122"/>
                <a:ea typeface="华文新魏" panose="02010800040101010101" charset="-122"/>
                <a:sym typeface="+mn-ea"/>
              </a:rPr>
              <a:t>以纳下</a:t>
            </a:r>
            <a:endParaRPr sz="3600" b="1">
              <a:solidFill>
                <a:schemeClr val="tx1">
                  <a:lumMod val="95000"/>
                  <a:lumOff val="5000"/>
                </a:schemeClr>
              </a:solidFill>
              <a:latin typeface="华文新魏" panose="02010800040101010101" charset="-122"/>
              <a:ea typeface="华文新魏" panose="02010800040101010101" charset="-122"/>
              <a:sym typeface="+mn-ea"/>
            </a:endParaRPr>
          </a:p>
          <a:p>
            <a:pPr marL="0" indent="0">
              <a:lnSpc>
                <a:spcPct val="200000"/>
              </a:lnSpc>
              <a:buNone/>
            </a:pPr>
            <a:r>
              <a:rPr lang="en-US" altLang="zh-CN" sz="3600" b="1">
                <a:solidFill>
                  <a:schemeClr val="tx1">
                    <a:lumMod val="95000"/>
                    <a:lumOff val="5000"/>
                  </a:schemeClr>
                </a:solidFill>
                <a:latin typeface="华文新魏" panose="02010800040101010101" charset="-122"/>
                <a:ea typeface="华文新魏" panose="02010800040101010101" charset="-122"/>
                <a:sym typeface="+mn-ea"/>
              </a:rPr>
              <a:t>·</a:t>
            </a:r>
            <a:r>
              <a:rPr sz="3600" b="1">
                <a:solidFill>
                  <a:schemeClr val="tx1">
                    <a:lumMod val="95000"/>
                    <a:lumOff val="5000"/>
                  </a:schemeClr>
                </a:solidFill>
                <a:latin typeface="华文新魏" panose="02010800040101010101" charset="-122"/>
                <a:ea typeface="华文新魏" panose="02010800040101010101" charset="-122"/>
                <a:sym typeface="+mn-ea"/>
              </a:rPr>
              <a:t>乐盘游，则思三驱</a:t>
            </a:r>
            <a:r>
              <a:rPr sz="3600" b="1" u="sng">
                <a:solidFill>
                  <a:srgbClr val="0E02AA"/>
                </a:solidFill>
                <a:latin typeface="华文新魏" panose="02010800040101010101" charset="-122"/>
                <a:ea typeface="华文新魏" panose="02010800040101010101" charset="-122"/>
                <a:sym typeface="+mn-ea"/>
              </a:rPr>
              <a:t>以为</a:t>
            </a:r>
            <a:r>
              <a:rPr sz="3600" b="1">
                <a:solidFill>
                  <a:schemeClr val="tx1">
                    <a:lumMod val="95000"/>
                    <a:lumOff val="5000"/>
                  </a:schemeClr>
                </a:solidFill>
                <a:latin typeface="华文新魏" panose="02010800040101010101" charset="-122"/>
                <a:ea typeface="华文新魏" panose="02010800040101010101" charset="-122"/>
                <a:sym typeface="+mn-ea"/>
              </a:rPr>
              <a:t>度</a:t>
            </a:r>
            <a:endParaRPr lang="zh-CN" altLang="en-US" sz="3600" b="1" dirty="0">
              <a:solidFill>
                <a:schemeClr val="tx1">
                  <a:lumMod val="95000"/>
                  <a:lumOff val="5000"/>
                </a:schemeClr>
              </a:solidFill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686550" y="1487170"/>
            <a:ext cx="4949825" cy="953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8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根本：古义，树木的根；</a:t>
            </a:r>
            <a:endParaRPr lang="zh-CN" altLang="en-US" sz="2800" b="1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r>
              <a:rPr lang="zh-CN" altLang="en-US" sz="28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    今义，指事物的本质。</a:t>
            </a:r>
            <a:endParaRPr lang="zh-CN" altLang="en-US" sz="2800" b="1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912485" y="2835910"/>
            <a:ext cx="6260465" cy="95313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>
              <a:buClrTx/>
              <a:buSzTx/>
              <a:buNone/>
            </a:pPr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纵情：古义，放纵情感，即“骄傲”；     </a:t>
            </a:r>
            <a:endParaRPr lang="zh-CN" altLang="en-US" sz="2800" b="1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  <a:p>
            <a:pPr algn="l">
              <a:buClrTx/>
              <a:buSzTx/>
              <a:buNone/>
            </a:pPr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    今义，尽情。</a:t>
            </a:r>
            <a:endParaRPr lang="zh-CN" altLang="en-US" sz="2800" b="1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434455" y="4065270"/>
            <a:ext cx="5439410" cy="953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buClrTx/>
              <a:buSzTx/>
              <a:buNone/>
            </a:pPr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虚心：古义，使……谦虚；  </a:t>
            </a:r>
            <a:endParaRPr lang="zh-CN" altLang="en-US" sz="2800" b="1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  <a:p>
            <a:pPr algn="l">
              <a:buClrTx/>
              <a:buSzTx/>
              <a:buNone/>
            </a:pPr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    今义，一种谦虚的美德。</a:t>
            </a:r>
            <a:endParaRPr lang="zh-CN" altLang="en-US" sz="2800" b="1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078220" y="5258435"/>
            <a:ext cx="5928995" cy="1383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buClrTx/>
              <a:buSzTx/>
              <a:buNone/>
            </a:pPr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以为，古义：以（之）为；把（它） </a:t>
            </a:r>
            <a:endParaRPr lang="zh-CN" altLang="en-US" sz="2800" b="1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  <a:p>
            <a:pPr algn="l">
              <a:buClrTx/>
              <a:buSzTx/>
              <a:buNone/>
            </a:pPr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          当作。</a:t>
            </a:r>
            <a:endParaRPr lang="zh-CN" altLang="en-US" sz="2800" b="1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algn="l">
              <a:buClrTx/>
              <a:buSzTx/>
              <a:buNone/>
            </a:pPr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    今义：认为。 </a:t>
            </a:r>
            <a:endParaRPr lang="zh-CN" altLang="en-US" sz="2800" b="1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32000"/>
            <a:ext cx="10852237" cy="648000"/>
          </a:xfrm>
        </p:spPr>
        <p:txBody>
          <a:bodyPr/>
          <a:p>
            <a:r>
              <a:rPr lang="zh-CN" altLang="en-US"/>
              <a:t>三、词类活用</a:t>
            </a:r>
            <a:endParaRPr lang="zh-CN" altLang="en-US"/>
          </a:p>
        </p:txBody>
      </p:sp>
      <p:sp>
        <p:nvSpPr>
          <p:cNvPr id="4" name="内容占位符 3"/>
          <p:cNvSpPr/>
          <p:nvPr>
            <p:ph idx="1"/>
          </p:nvPr>
        </p:nvSpPr>
        <p:spPr>
          <a:xfrm>
            <a:off x="669925" y="1298575"/>
            <a:ext cx="11149330" cy="5041265"/>
          </a:xfrm>
        </p:spPr>
        <p:txBody>
          <a:bodyPr/>
          <a:p>
            <a:pPr marL="0" indent="0">
              <a:lnSpc>
                <a:spcPct val="100000"/>
              </a:lnSpc>
              <a:buNone/>
            </a:pPr>
            <a:r>
              <a:rPr lang="en-US" altLang="zh-CN" sz="3600" b="1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  <a:sym typeface="+mn-ea"/>
              </a:rPr>
              <a:t>① </a:t>
            </a:r>
            <a:r>
              <a:rPr sz="3600" b="1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  <a:sym typeface="+mn-ea"/>
              </a:rPr>
              <a:t>名词用作状语</a:t>
            </a:r>
            <a:r>
              <a:rPr sz="3200" b="1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  <a:sym typeface="+mn-ea"/>
              </a:rPr>
              <a:t> </a:t>
            </a:r>
            <a:endParaRPr lang="zh-CN" altLang="en-US" sz="3200" b="1" dirty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sz="32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　　</a:t>
            </a:r>
            <a:r>
              <a:rPr sz="3200" b="1" u="sng">
                <a:solidFill>
                  <a:srgbClr val="0E02AA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貌</a:t>
            </a:r>
            <a:r>
              <a:rPr sz="32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恭而不</a:t>
            </a:r>
            <a:r>
              <a:rPr sz="3200" b="1" u="sng">
                <a:solidFill>
                  <a:srgbClr val="0E02AA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心</a:t>
            </a:r>
            <a:r>
              <a:rPr sz="32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服     </a:t>
            </a:r>
            <a:endParaRPr sz="3200" b="1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  <a:p>
            <a:pPr marL="0" indent="0">
              <a:lnSpc>
                <a:spcPct val="100000"/>
              </a:lnSpc>
              <a:buNone/>
            </a:pPr>
            <a:endParaRPr lang="zh-CN" altLang="en-US" sz="3200" b="1" dirty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sz="3600" b="1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  <a:sym typeface="+mn-ea"/>
              </a:rPr>
              <a:t>② 名词作动词 </a:t>
            </a:r>
            <a:endParaRPr lang="zh-CN" altLang="en-US" sz="3200" b="1" dirty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sz="32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　　</a:t>
            </a:r>
            <a:r>
              <a:rPr sz="32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江海</a:t>
            </a:r>
            <a:r>
              <a:rPr sz="3200" b="1" u="sng">
                <a:solidFill>
                  <a:srgbClr val="0E02AA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下</a:t>
            </a:r>
            <a:r>
              <a:rPr sz="32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百川           </a:t>
            </a:r>
            <a:endParaRPr lang="zh-CN" altLang="en-US" sz="3200" b="1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sz="32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　　</a:t>
            </a:r>
            <a:r>
              <a:rPr sz="3200" b="1" u="sng">
                <a:solidFill>
                  <a:srgbClr val="0E02AA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君</a:t>
            </a:r>
            <a:r>
              <a:rPr sz="32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人者，诚能见可欲    </a:t>
            </a:r>
            <a:endParaRPr lang="zh-CN" altLang="en-US" sz="3200" b="1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sz="32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　　居</a:t>
            </a:r>
            <a:r>
              <a:rPr sz="3200" b="1" u="sng">
                <a:solidFill>
                  <a:srgbClr val="0E02AA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安</a:t>
            </a:r>
            <a:r>
              <a:rPr sz="32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思</a:t>
            </a:r>
            <a:r>
              <a:rPr sz="3200" b="1" u="sng">
                <a:solidFill>
                  <a:srgbClr val="0E02AA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危</a:t>
            </a:r>
            <a:r>
              <a:rPr sz="32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     </a:t>
            </a:r>
            <a:endParaRPr lang="zh-CN" altLang="en-US" sz="3200" b="1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905500" y="1948180"/>
            <a:ext cx="47155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sz="32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貌：表面上。心：在内心。</a:t>
            </a:r>
            <a:endParaRPr lang="zh-CN" altLang="en-US" sz="32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754370" y="3686175"/>
            <a:ext cx="6440170" cy="32766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ts val="7000"/>
              </a:lnSpc>
            </a:pPr>
            <a:r>
              <a:rPr sz="32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下：居于……之下。</a:t>
            </a:r>
            <a:endParaRPr sz="32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  <a:p>
            <a:pPr fontAlgn="auto">
              <a:lnSpc>
                <a:spcPts val="7000"/>
              </a:lnSpc>
            </a:pPr>
            <a:r>
              <a:rPr sz="32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君：做君主，统治。 </a:t>
            </a:r>
            <a:endParaRPr sz="32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  <a:p>
            <a:pPr fontAlgn="auto">
              <a:lnSpc>
                <a:spcPts val="7000"/>
              </a:lnSpc>
            </a:pPr>
            <a:r>
              <a:rPr sz="32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安：安全的环境。危：危险的可能。</a:t>
            </a:r>
            <a:endParaRPr lang="zh-CN" altLang="en-US" sz="3200" b="1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  <a:sym typeface="+mn-ea"/>
            </a:endParaRPr>
          </a:p>
          <a:p>
            <a:endParaRPr lang="zh-CN" altLang="en-US" sz="3200" b="1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605" y="512445"/>
            <a:ext cx="11268075" cy="5755005"/>
          </a:xfrm>
        </p:spPr>
        <p:txBody>
          <a:bodyPr/>
          <a:p>
            <a:pPr marL="0" indent="0">
              <a:lnSpc>
                <a:spcPct val="100000"/>
              </a:lnSpc>
              <a:buNone/>
            </a:pPr>
            <a:r>
              <a:rPr lang="en-US" altLang="zh-CN" sz="3600" b="1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  <a:sym typeface="+mn-ea"/>
              </a:rPr>
              <a:t>③ 形容词用作名词 </a:t>
            </a:r>
            <a:endParaRPr lang="zh-CN" altLang="en-US" b="1" dirty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　 </a:t>
            </a:r>
            <a:r>
              <a:rPr sz="3200" b="1" spc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人君当神器之</a:t>
            </a:r>
            <a:r>
              <a:rPr sz="3200" b="1" u="sng" spc="0">
                <a:solidFill>
                  <a:srgbClr val="0E02AA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重</a:t>
            </a:r>
            <a:r>
              <a:rPr sz="3200" b="1" spc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            </a:t>
            </a:r>
            <a:endParaRPr sz="3200" b="1" spc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sz="3200" b="1" spc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　居域中之</a:t>
            </a:r>
            <a:r>
              <a:rPr sz="3200" b="1" u="sng" spc="0">
                <a:solidFill>
                  <a:srgbClr val="0E02AA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大</a:t>
            </a:r>
            <a:r>
              <a:rPr sz="3200" b="1" spc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               </a:t>
            </a:r>
            <a:endParaRPr sz="3200" b="1" spc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sz="3200" b="1" spc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　惧谗</a:t>
            </a:r>
            <a:r>
              <a:rPr sz="3200" b="1" u="sng" spc="0">
                <a:solidFill>
                  <a:srgbClr val="0E02AA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邪</a:t>
            </a:r>
            <a:r>
              <a:rPr sz="3200" b="1" spc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                </a:t>
            </a:r>
            <a:endParaRPr sz="3200" b="1" spc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sz="3200" b="1" spc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　择</a:t>
            </a:r>
            <a:r>
              <a:rPr sz="3200" b="1" u="sng" spc="0">
                <a:solidFill>
                  <a:srgbClr val="0E02AA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善</a:t>
            </a:r>
            <a:r>
              <a:rPr sz="3200" b="1" spc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而从之            </a:t>
            </a:r>
            <a:endParaRPr sz="3200" b="1" spc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sz="3200" b="1" spc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　则思正身以黜</a:t>
            </a:r>
            <a:r>
              <a:rPr sz="3200" b="1" u="sng" spc="0">
                <a:solidFill>
                  <a:srgbClr val="0E02AA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恶</a:t>
            </a:r>
            <a:r>
              <a:rPr sz="3200" b="1" spc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                  </a:t>
            </a:r>
            <a:endParaRPr sz="3200" b="1" spc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sz="3200" b="1" spc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　简</a:t>
            </a:r>
            <a:r>
              <a:rPr sz="3200" b="1" u="sng" spc="0">
                <a:solidFill>
                  <a:srgbClr val="0E02AA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能</a:t>
            </a:r>
            <a:r>
              <a:rPr sz="3200" b="1" spc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而任之，择</a:t>
            </a:r>
            <a:r>
              <a:rPr sz="3200" b="1" u="sng" spc="0">
                <a:solidFill>
                  <a:srgbClr val="0E02AA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善</a:t>
            </a:r>
            <a:r>
              <a:rPr sz="3200" b="1" spc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而从之  </a:t>
            </a:r>
            <a:endParaRPr sz="3200" b="1" spc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0" indent="0">
              <a:buNone/>
            </a:pP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734685" y="930275"/>
            <a:ext cx="6454775" cy="54775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ts val="7000"/>
              </a:lnSpc>
            </a:pPr>
            <a:r>
              <a:rPr sz="32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重：重任、重权。</a:t>
            </a:r>
            <a:endParaRPr sz="32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  <a:p>
            <a:pPr fontAlgn="auto">
              <a:lnSpc>
                <a:spcPts val="7000"/>
              </a:lnSpc>
            </a:pPr>
            <a:r>
              <a:rPr sz="32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大：重位。 </a:t>
            </a:r>
            <a:endParaRPr sz="32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  <a:p>
            <a:pPr fontAlgn="auto">
              <a:lnSpc>
                <a:spcPts val="7000"/>
              </a:lnSpc>
            </a:pPr>
            <a:r>
              <a:rPr sz="32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邪：邪恶的小人。</a:t>
            </a:r>
            <a:endParaRPr sz="32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  <a:p>
            <a:pPr fontAlgn="auto">
              <a:lnSpc>
                <a:spcPts val="7000"/>
              </a:lnSpc>
            </a:pPr>
            <a:r>
              <a:rPr sz="32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善：好的意见。</a:t>
            </a:r>
            <a:endParaRPr sz="32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  <a:p>
            <a:pPr fontAlgn="auto">
              <a:lnSpc>
                <a:spcPts val="7000"/>
              </a:lnSpc>
            </a:pPr>
            <a:r>
              <a:rPr sz="32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恶：奸恶的小人。</a:t>
            </a:r>
            <a:endParaRPr sz="32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  <a:p>
            <a:pPr fontAlgn="auto">
              <a:lnSpc>
                <a:spcPts val="7000"/>
              </a:lnSpc>
            </a:pPr>
            <a:r>
              <a:rPr sz="32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能：有才能的人。善：好的意见。 </a:t>
            </a:r>
            <a:endParaRPr lang="zh-CN" altLang="en-US" sz="32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9925" y="833755"/>
            <a:ext cx="10852150" cy="5503545"/>
          </a:xfrm>
        </p:spPr>
        <p:txBody>
          <a:bodyPr/>
          <a:p>
            <a:pPr marL="0" indent="0">
              <a:buNone/>
            </a:pPr>
            <a:r>
              <a:rPr lang="en-US" altLang="zh-CN" sz="4000" b="1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  <a:sym typeface="+mn-ea"/>
              </a:rPr>
              <a:t>④ 形容词用作动词 </a:t>
            </a:r>
            <a:endParaRPr lang="zh-CN" altLang="en-US" b="1" dirty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　　</a:t>
            </a:r>
            <a:r>
              <a:rPr sz="3600" b="1" spc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智者</a:t>
            </a:r>
            <a:r>
              <a:rPr sz="3600" b="1" u="sng" spc="0">
                <a:solidFill>
                  <a:srgbClr val="0E02AA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尽</a:t>
            </a:r>
            <a:r>
              <a:rPr sz="3600" b="1" spc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其谋                </a:t>
            </a:r>
            <a:endParaRPr lang="zh-CN" altLang="en-US" sz="3600" b="1" spc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sz="3600" b="1" spc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　源不深而望流之</a:t>
            </a:r>
            <a:r>
              <a:rPr sz="3600" b="1" u="sng" spc="0">
                <a:solidFill>
                  <a:srgbClr val="0E02AA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远</a:t>
            </a:r>
            <a:r>
              <a:rPr sz="3600" b="1" spc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             </a:t>
            </a:r>
            <a:endParaRPr sz="3600" b="1" spc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sz="3600" b="1" spc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　塞源而欲流</a:t>
            </a:r>
            <a:r>
              <a:rPr sz="3600" b="1" u="sng" spc="0">
                <a:solidFill>
                  <a:srgbClr val="0E02AA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长</a:t>
            </a:r>
            <a:r>
              <a:rPr sz="3600" b="1" spc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者                 </a:t>
            </a:r>
            <a:endParaRPr lang="zh-CN" altLang="en-US" sz="3600" b="1" spc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sz="3600" b="1" spc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　能克</a:t>
            </a:r>
            <a:r>
              <a:rPr sz="3600" b="1" u="sng" spc="0">
                <a:solidFill>
                  <a:srgbClr val="0E02AA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终</a:t>
            </a:r>
            <a:r>
              <a:rPr sz="3600" b="1" spc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者盖寡              </a:t>
            </a:r>
            <a:endParaRPr lang="zh-CN" altLang="en-US" sz="3600" b="1" spc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198995" y="1788160"/>
            <a:ext cx="4180840" cy="37846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ts val="7200"/>
              </a:lnSpc>
            </a:pP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尽：用尽。</a:t>
            </a:r>
            <a:endParaRPr sz="36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  <a:p>
            <a:pPr fontAlgn="auto">
              <a:lnSpc>
                <a:spcPts val="7200"/>
              </a:lnSpc>
            </a:pP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远：远长</a:t>
            </a:r>
            <a:r>
              <a:rPr lang="zh-CN"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。</a:t>
            </a:r>
            <a:endParaRPr lang="zh-CN" sz="36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  <a:p>
            <a:pPr fontAlgn="auto">
              <a:lnSpc>
                <a:spcPts val="7200"/>
              </a:lnSpc>
            </a:pP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长：远长。</a:t>
            </a:r>
            <a:endParaRPr sz="36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  <a:p>
            <a:pPr fontAlgn="auto">
              <a:lnSpc>
                <a:spcPts val="7200"/>
              </a:lnSpc>
            </a:pP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终：坚持到底。</a:t>
            </a:r>
            <a:endParaRPr lang="zh-CN" sz="36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8295" y="462280"/>
            <a:ext cx="5868035" cy="5933440"/>
          </a:xfrm>
        </p:spPr>
        <p:txBody>
          <a:bodyPr/>
          <a:p>
            <a:pPr marL="0" indent="0">
              <a:buNone/>
            </a:pPr>
            <a:r>
              <a:rPr lang="en-US" altLang="zh-CN" sz="4000" b="1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  <a:sym typeface="+mn-ea"/>
              </a:rPr>
              <a:t>⑤ 形容词使动用法 </a:t>
            </a:r>
            <a:endParaRPr lang="zh-CN" altLang="en-US" b="1" dirty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marL="0" indent="0">
              <a:buNone/>
            </a:pPr>
            <a:r>
              <a:rPr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　　</a:t>
            </a:r>
            <a:r>
              <a:rPr sz="3600" b="1" spc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必</a:t>
            </a:r>
            <a:r>
              <a:rPr sz="3600" b="1" u="sng" spc="0">
                <a:solidFill>
                  <a:srgbClr val="0E02AA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固</a:t>
            </a:r>
            <a:r>
              <a:rPr sz="3600" b="1" spc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其根本        </a:t>
            </a:r>
            <a:endParaRPr lang="zh-CN" altLang="en-US" sz="3600" b="1" spc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0" indent="0">
              <a:buNone/>
            </a:pPr>
            <a:r>
              <a:rPr sz="3600" b="1" spc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　知止以</a:t>
            </a:r>
            <a:r>
              <a:rPr sz="3600" b="1" u="sng" spc="0">
                <a:solidFill>
                  <a:srgbClr val="0E02AA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安</a:t>
            </a:r>
            <a:r>
              <a:rPr sz="3600" b="1" spc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人         </a:t>
            </a:r>
            <a:endParaRPr lang="zh-CN" altLang="en-US" sz="3600" b="1" spc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0" indent="0">
              <a:buNone/>
            </a:pPr>
            <a:r>
              <a:rPr sz="3600" b="1" spc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</a:t>
            </a:r>
            <a:r>
              <a:rPr sz="3600" b="1" u="sng" spc="0">
                <a:solidFill>
                  <a:srgbClr val="0E02AA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宏</a:t>
            </a:r>
            <a:r>
              <a:rPr sz="3600" b="1" spc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兹九德                </a:t>
            </a:r>
            <a:endParaRPr lang="zh-CN" altLang="en-US" sz="3600" b="1" spc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0" indent="0">
              <a:buNone/>
            </a:pPr>
            <a:r>
              <a:rPr sz="3600" b="1" spc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何必</a:t>
            </a:r>
            <a:r>
              <a:rPr sz="3600" b="1" u="sng" spc="0">
                <a:solidFill>
                  <a:srgbClr val="0E02AA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劳</a:t>
            </a:r>
            <a:r>
              <a:rPr sz="3600" b="1" spc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神</a:t>
            </a:r>
            <a:r>
              <a:rPr sz="3600" b="1" u="sng" spc="0">
                <a:solidFill>
                  <a:srgbClr val="0E02AA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苦</a:t>
            </a:r>
            <a:r>
              <a:rPr sz="3600" b="1" spc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思    </a:t>
            </a:r>
            <a:endParaRPr lang="zh-CN" altLang="en-US" sz="3600" b="1" spc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0" indent="0">
              <a:buNone/>
            </a:pPr>
            <a:r>
              <a:rPr sz="3600" b="1" spc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</a:t>
            </a:r>
            <a:r>
              <a:rPr sz="3600" b="1" u="sng" spc="0">
                <a:solidFill>
                  <a:srgbClr val="0E02AA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正</a:t>
            </a:r>
            <a:r>
              <a:rPr sz="3600" b="1" spc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身以黜恶      </a:t>
            </a:r>
            <a:endParaRPr lang="zh-CN" altLang="en-US" sz="3600" b="1" spc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0" indent="0">
              <a:buNone/>
            </a:pPr>
            <a:r>
              <a:rPr sz="3600" b="1" spc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思</a:t>
            </a:r>
            <a:r>
              <a:rPr sz="3600" b="1" u="sng" spc="0">
                <a:solidFill>
                  <a:srgbClr val="0E02AA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虚</a:t>
            </a:r>
            <a:r>
              <a:rPr sz="3600" b="1" spc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心以纳下     </a:t>
            </a:r>
            <a:endParaRPr lang="zh-CN" altLang="en-US" sz="3600" b="1" spc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310380" y="1234440"/>
            <a:ext cx="7409180" cy="52463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ts val="6700"/>
              </a:lnSpc>
            </a:pP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固：使……牢固。</a:t>
            </a:r>
            <a:endParaRPr sz="36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  <a:p>
            <a:pPr fontAlgn="auto">
              <a:lnSpc>
                <a:spcPts val="6700"/>
              </a:lnSpc>
            </a:pP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安：使……安宁。</a:t>
            </a:r>
            <a:endParaRPr sz="36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  <a:p>
            <a:pPr fontAlgn="auto">
              <a:lnSpc>
                <a:spcPts val="6700"/>
              </a:lnSpc>
            </a:pP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宏：使……弘扬。</a:t>
            </a:r>
            <a:endParaRPr sz="36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  <a:p>
            <a:pPr fontAlgn="auto">
              <a:lnSpc>
                <a:spcPts val="6700"/>
              </a:lnSpc>
            </a:pP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劳：使……疲劳，苦：使……辛苦</a:t>
            </a:r>
            <a:endParaRPr sz="36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  <a:p>
            <a:pPr fontAlgn="auto">
              <a:lnSpc>
                <a:spcPts val="6700"/>
              </a:lnSpc>
            </a:pP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正：使……端正。</a:t>
            </a:r>
            <a:endParaRPr sz="36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  <a:p>
            <a:pPr fontAlgn="auto">
              <a:lnSpc>
                <a:spcPts val="6700"/>
              </a:lnSpc>
            </a:pP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虚：使……谦虚。</a:t>
            </a:r>
            <a:endParaRPr lang="zh-CN" altLang="en-US" sz="36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77515" y="2266950"/>
            <a:ext cx="6638290" cy="647700"/>
          </a:xfrm>
        </p:spPr>
        <p:txBody>
          <a:bodyPr/>
          <a:p>
            <a:r>
              <a:rPr lang="zh-CN" altLang="en-US" sz="7200" u="sng">
                <a:latin typeface="华文新魏" panose="02010800040101010101" charset="-122"/>
                <a:ea typeface="华文新魏" panose="02010800040101010101" charset="-122"/>
              </a:rPr>
              <a:t>谏</a:t>
            </a:r>
            <a:r>
              <a:rPr lang="zh-CN" altLang="en-US" sz="7200">
                <a:latin typeface="华文新魏" panose="02010800040101010101" charset="-122"/>
                <a:ea typeface="华文新魏" panose="02010800040101010101" charset="-122"/>
              </a:rPr>
              <a:t>太宗十思</a:t>
            </a:r>
            <a:r>
              <a:rPr lang="zh-CN" altLang="en-US" sz="7200" u="sng">
                <a:latin typeface="华文新魏" panose="02010800040101010101" charset="-122"/>
                <a:ea typeface="华文新魏" panose="02010800040101010101" charset="-122"/>
              </a:rPr>
              <a:t>疏</a:t>
            </a:r>
            <a:endParaRPr lang="zh-CN" altLang="en-US" sz="7200" u="sng">
              <a:latin typeface="华文新魏" panose="02010800040101010101" charset="-122"/>
              <a:ea typeface="华文新魏" panose="02010800040101010101" charset="-122"/>
            </a:endParaRPr>
          </a:p>
        </p:txBody>
      </p:sp>
      <p:grpSp>
        <p:nvGrpSpPr>
          <p:cNvPr id="6" name="组合 5"/>
          <p:cNvGrpSpPr/>
          <p:nvPr>
            <p:custDataLst>
              <p:tags r:id="rId1"/>
            </p:custDataLst>
          </p:nvPr>
        </p:nvGrpSpPr>
        <p:grpSpPr>
          <a:xfrm>
            <a:off x="2322830" y="3154045"/>
            <a:ext cx="1731010" cy="1035050"/>
            <a:chOff x="3658" y="5038"/>
            <a:chExt cx="2726" cy="1630"/>
          </a:xfrm>
        </p:grpSpPr>
        <p:sp>
          <p:nvSpPr>
            <p:cNvPr id="4" name="圆角矩形标注 3"/>
            <p:cNvSpPr/>
            <p:nvPr/>
          </p:nvSpPr>
          <p:spPr>
            <a:xfrm rot="10800000">
              <a:off x="3658" y="5038"/>
              <a:ext cx="2726" cy="1631"/>
            </a:xfrm>
            <a:prstGeom prst="wedgeRoundRectCallou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4042" y="5297"/>
              <a:ext cx="1958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4000" b="1"/>
                <a:t>劝谏</a:t>
              </a:r>
              <a:endParaRPr lang="zh-CN" altLang="en-US" sz="4000" b="1"/>
            </a:p>
          </p:txBody>
        </p:sp>
      </p:grpSp>
      <p:grpSp>
        <p:nvGrpSpPr>
          <p:cNvPr id="11" name="组合 10"/>
          <p:cNvGrpSpPr/>
          <p:nvPr>
            <p:custDataLst>
              <p:tags r:id="rId2"/>
            </p:custDataLst>
          </p:nvPr>
        </p:nvGrpSpPr>
        <p:grpSpPr>
          <a:xfrm>
            <a:off x="5610225" y="3213735"/>
            <a:ext cx="3859530" cy="1446530"/>
            <a:chOff x="8858" y="5038"/>
            <a:chExt cx="6078" cy="2278"/>
          </a:xfrm>
        </p:grpSpPr>
        <p:sp>
          <p:nvSpPr>
            <p:cNvPr id="7" name="圆角矩形标注 6"/>
            <p:cNvSpPr/>
            <p:nvPr/>
          </p:nvSpPr>
          <p:spPr>
            <a:xfrm rot="10800000">
              <a:off x="8858" y="5038"/>
              <a:ext cx="6012" cy="2279"/>
            </a:xfrm>
            <a:prstGeom prst="wedgeRoundRectCallou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8858" y="5138"/>
              <a:ext cx="6079" cy="21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2800" b="1"/>
                <a:t>奏疏，古代臣下向君主议事进言的文体，属议论文。</a:t>
              </a:r>
              <a:endParaRPr lang="zh-CN" altLang="en-US" sz="2800" b="1"/>
            </a:p>
          </p:txBody>
        </p:sp>
      </p:grpSp>
      <p:sp>
        <p:nvSpPr>
          <p:cNvPr id="12" name="PA_文本框 6"/>
          <p:cNvSpPr txBox="1"/>
          <p:nvPr>
            <p:custDataLst>
              <p:tags r:id="rId3"/>
            </p:custDataLst>
          </p:nvPr>
        </p:nvSpPr>
        <p:spPr>
          <a:xfrm>
            <a:off x="4637246" y="3471411"/>
            <a:ext cx="5799772" cy="2391678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>
                <a:solidFill>
                  <a:srgbClr val="FF0000"/>
                </a:solidFill>
              </a14:hiddenLine>
            </a:ext>
          </a:extLst>
        </p:spPr>
        <p:txBody>
          <a:bodyPr vert="horz" wrap="square" numCol="1" rtlCol="0">
            <a:prstTxWarp prst="textPlain">
              <a:avLst/>
            </a:prstTxWarp>
            <a:spAutoFit/>
          </a:bodyPr>
          <a:lstStyle>
            <a:defPPr>
              <a:defRPr lang="zh-CN"/>
            </a:defPPr>
            <a:lvl1pPr marR="0" lvl="0" indent="0" fontAlgn="auto">
              <a:lnSpc>
                <a:spcPts val="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b="0" i="0" u="none" strike="noStrike" cap="none" spc="-1200" normalizeH="0" baseline="0">
                <a:ln>
                  <a:noFill/>
                </a:ln>
                <a:blipFill dpi="0" rotWithShape="1">
                  <a:blip r:embed="rId4"/>
                  <a:srcRect/>
                  <a:stretch>
                    <a:fillRect/>
                  </a:stretch>
                </a:blip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/>
              <a:t>__________</a:t>
            </a:r>
            <a:endParaRPr lang="zh-CN" altLang="en-US" dirty="0"/>
          </a:p>
        </p:txBody>
      </p:sp>
    </p:spTree>
    <p:custDataLst>
      <p:tags r:id="rId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ppt_h/1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ppt_h/1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0" presetClass="entr" presetSubtype="0" fill="hold" grpId="0" nodeType="withEffect">
                                  <p:stCondLst>
                                    <p:cond delay="27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1*sin(rand(360))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*sin(rand(360))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100000" y="100000"/>
                                      <p:to x="300000" y="300000"/>
                                    </p:animScale>
                                    <p:animEffect transition="out" filter="fade">
                                      <p:cBhvr>
                                        <p:cTn id="18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5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9925" y="1296035"/>
            <a:ext cx="5347970" cy="5041265"/>
          </a:xfrm>
        </p:spPr>
        <p:txBody>
          <a:bodyPr/>
          <a:p>
            <a:pPr marL="0" indent="0">
              <a:buNone/>
            </a:pPr>
            <a:r>
              <a:rPr lang="en-US" altLang="zh-CN" sz="4000" b="1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  <a:sym typeface="+mn-ea"/>
              </a:rPr>
              <a:t>⑥动词用作名词 </a:t>
            </a:r>
            <a:endParaRPr lang="zh-CN" altLang="en-US" b="1" dirty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marL="0" indent="0">
              <a:buNone/>
            </a:pPr>
            <a:r>
              <a:rPr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　　</a:t>
            </a:r>
            <a:r>
              <a:rPr sz="3600" b="1" spc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君人者，诚能见</a:t>
            </a:r>
            <a:r>
              <a:rPr sz="3600" b="1" u="sng" spc="0">
                <a:solidFill>
                  <a:srgbClr val="0E02AA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可欲</a:t>
            </a:r>
            <a:r>
              <a:rPr sz="36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 　</a:t>
            </a:r>
            <a:r>
              <a:rPr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 </a:t>
            </a:r>
            <a:endParaRPr lang="zh-CN" altLang="en-US" b="1" dirty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marL="0" indent="0">
              <a:buNone/>
            </a:pPr>
            <a:r>
              <a:rPr lang="en-US" altLang="zh-CN" sz="4000" b="1">
                <a:solidFill>
                  <a:schemeClr val="tx1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  <a:sym typeface="+mn-ea"/>
              </a:rPr>
              <a:t>⑦形容词意动用法 </a:t>
            </a:r>
            <a:endParaRPr lang="zh-CN" altLang="en-US" b="1" dirty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marL="0" indent="0">
              <a:buNone/>
            </a:pPr>
            <a:r>
              <a:rPr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　</a:t>
            </a:r>
            <a:r>
              <a:rPr b="1">
                <a:solidFill>
                  <a:srgbClr val="FFFF00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　</a:t>
            </a:r>
            <a:r>
              <a:rPr sz="3600" b="1" u="sng" spc="0">
                <a:solidFill>
                  <a:srgbClr val="0E02AA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乐</a:t>
            </a:r>
            <a:r>
              <a:rPr sz="3600" b="1" spc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盘游，则三思以为度</a:t>
            </a:r>
            <a:r>
              <a:rPr sz="36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  </a:t>
            </a:r>
            <a:endParaRPr lang="zh-CN" altLang="en-US" sz="3600" b="1" dirty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marL="0" indent="0">
              <a:buNone/>
            </a:pPr>
            <a:r>
              <a:rPr sz="3600" b="1" spc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</a:t>
            </a:r>
            <a:r>
              <a:rPr sz="3600" b="1" u="sng" spc="0">
                <a:solidFill>
                  <a:srgbClr val="0E02AA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忧</a:t>
            </a:r>
            <a:r>
              <a:rPr sz="3600" b="1" spc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懈怠，则慎思而敬终</a:t>
            </a:r>
            <a:r>
              <a:rPr sz="36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  </a:t>
            </a:r>
            <a:endParaRPr lang="zh-CN" altLang="en-US" b="1" dirty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marL="0" indent="0">
              <a:buNone/>
            </a:pP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318250" y="2244725"/>
            <a:ext cx="554990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sz="36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可欲：指看见想要的东西</a:t>
            </a:r>
            <a:endParaRPr lang="zh-CN" altLang="en-US" sz="3600" b="1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318250" y="3841115"/>
            <a:ext cx="524954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sz="36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乐：以</a:t>
            </a:r>
            <a:r>
              <a:rPr lang="en-US" altLang="zh-CN" sz="36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charset="-122"/>
                <a:sym typeface="+mn-ea"/>
              </a:rPr>
              <a:t>……</a:t>
            </a:r>
            <a:r>
              <a:rPr sz="36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为乐，喜欢。</a:t>
            </a:r>
            <a:endParaRPr sz="3600" b="1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sz="36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忧：以</a:t>
            </a:r>
            <a:r>
              <a:rPr lang="en-US" altLang="zh-CN" sz="36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charset="-122"/>
                <a:sym typeface="+mn-ea"/>
              </a:rPr>
              <a:t>……</a:t>
            </a:r>
            <a:r>
              <a:rPr sz="36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为忧，担心。</a:t>
            </a:r>
            <a:endParaRPr lang="zh-CN" altLang="en-US" sz="3600" b="1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774265"/>
            <a:ext cx="10852237" cy="648000"/>
          </a:xfrm>
        </p:spPr>
        <p:txBody>
          <a:bodyPr/>
          <a:p>
            <a:r>
              <a:rPr>
                <a:sym typeface="+mn-ea"/>
              </a:rPr>
              <a:t>四、文言句式</a:t>
            </a:r>
            <a:br>
              <a:rPr lang="zh-CN" altLang="en-US"/>
            </a:b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9925" y="1317625"/>
            <a:ext cx="11297285" cy="5041265"/>
          </a:xfrm>
        </p:spPr>
        <p:txBody>
          <a:bodyPr/>
          <a:p>
            <a:pPr marL="0" indent="0">
              <a:lnSpc>
                <a:spcPct val="100000"/>
              </a:lnSpc>
              <a:buNone/>
            </a:pPr>
            <a:r>
              <a:rPr lang="en-US" altLang="zh-CN" sz="32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·</a:t>
            </a:r>
            <a:r>
              <a:rPr sz="32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虽董之以严刑，振之以威怒。</a:t>
            </a:r>
            <a:endParaRPr lang="zh-CN" altLang="en-US" sz="3200" b="1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sz="32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                                  </a:t>
            </a:r>
            <a:endParaRPr sz="3200" b="1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sz="32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·</a:t>
            </a:r>
            <a:r>
              <a:rPr sz="32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乐盘游，则思三驱以（之）为度。</a:t>
            </a:r>
            <a:endParaRPr lang="zh-CN" altLang="en-US" sz="3200" b="1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sz="32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                                   </a:t>
            </a:r>
            <a:endParaRPr lang="zh-CN" altLang="en-US" sz="3200" b="1">
              <a:solidFill>
                <a:srgbClr val="0E02AA"/>
              </a:solidFill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sz="32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·</a:t>
            </a:r>
            <a:r>
              <a:rPr sz="32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岂取之易而守之难乎 </a:t>
            </a:r>
            <a:endParaRPr lang="zh-CN" altLang="en-US" sz="3200" b="1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sz="32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   </a:t>
            </a:r>
            <a:endParaRPr lang="zh-CN" altLang="en-US" sz="3200" b="1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sz="32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·</a:t>
            </a:r>
            <a:r>
              <a:rPr sz="32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斯亦伐根以求木茂，塞源而欲流长也                                             </a:t>
            </a:r>
            <a:endParaRPr sz="3200" b="1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sz="32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                               </a:t>
            </a:r>
            <a:endParaRPr lang="zh-CN" altLang="en-US" sz="3200" b="1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103870" y="1903730"/>
            <a:ext cx="291592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sz="4000" b="1">
                <a:solidFill>
                  <a:srgbClr val="0E02AA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  <a:sym typeface="+mn-ea"/>
              </a:rPr>
              <a:t>状语后置句</a:t>
            </a:r>
            <a:endParaRPr lang="zh-CN" altLang="en-US" sz="4000" b="1">
              <a:solidFill>
                <a:srgbClr val="0E02AA"/>
              </a:solidFill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208010" y="3153410"/>
            <a:ext cx="19786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sz="3600" b="1">
                <a:solidFill>
                  <a:srgbClr val="0E02AA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  <a:sym typeface="+mn-ea"/>
              </a:rPr>
              <a:t>省略句 </a:t>
            </a:r>
            <a:endParaRPr lang="zh-CN" altLang="en-US" sz="3600" b="1">
              <a:solidFill>
                <a:srgbClr val="0E02AA"/>
              </a:solidFill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350010" y="4344670"/>
            <a:ext cx="1061720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sz="3600" b="1">
                <a:solidFill>
                  <a:srgbClr val="0E02AA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  <a:sym typeface="+mn-ea"/>
              </a:rPr>
              <a:t>“岂……乎”是固定句式，一般译为“难道……吗？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</a:t>
            </a:r>
            <a:endParaRPr lang="zh-CN" altLang="en-US" sz="36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208010" y="5622925"/>
            <a:ext cx="308737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sz="3600" b="1">
                <a:solidFill>
                  <a:srgbClr val="0E02AA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判断句</a:t>
            </a:r>
            <a:endParaRPr sz="3600" b="1">
              <a:solidFill>
                <a:srgbClr val="0E02AA"/>
              </a:solidFill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925" y="431800"/>
            <a:ext cx="6576695" cy="5653405"/>
          </a:xfrm>
        </p:spPr>
        <p:txBody>
          <a:bodyPr/>
          <a:p>
            <a:pPr>
              <a:lnSpc>
                <a:spcPct val="150000"/>
              </a:lnSpc>
            </a:pPr>
            <a:r>
              <a:rPr lang="en-US" altLang="zh-CN" sz="44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  </a:t>
            </a:r>
            <a:r>
              <a:rPr sz="44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魏徵，字玄成，唐代政治家、文学家、史学家。曾任谏议大夫，封郑国公。以直言敢谏著称，史称“诤臣”。</a:t>
            </a:r>
            <a:endParaRPr lang="zh-CN" altLang="en-US" sz="440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pic>
        <p:nvPicPr>
          <p:cNvPr id="4" name="图片 3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02220" y="466725"/>
            <a:ext cx="3823970" cy="5924550"/>
          </a:xfrm>
          <a:prstGeom prst="roundRect">
            <a:avLst/>
          </a:prstGeom>
          <a:effectLst>
            <a:softEdge rad="63500"/>
          </a:effectLst>
        </p:spPr>
      </p:pic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56305" y="2713355"/>
            <a:ext cx="5280025" cy="1431925"/>
          </a:xfrm>
        </p:spPr>
        <p:txBody>
          <a:bodyPr/>
          <a:p>
            <a:r>
              <a:rPr lang="zh-CN" altLang="en-US" sz="96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行楷" panose="02010800040101010101" charset="-122"/>
                <a:ea typeface="华文行楷" panose="02010800040101010101" charset="-122"/>
              </a:rPr>
              <a:t>文本解读</a:t>
            </a:r>
            <a:endParaRPr lang="zh-CN" altLang="en-US" sz="9600" b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行楷" panose="02010800040101010101" charset="-122"/>
              <a:ea typeface="华文行楷" panose="02010800040101010101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9925" y="210185"/>
            <a:ext cx="10852150" cy="5843905"/>
          </a:xfrm>
        </p:spPr>
        <p:txBody>
          <a:bodyPr/>
          <a:p>
            <a:pPr marL="0" indent="0">
              <a:buNone/>
            </a:pPr>
            <a:r>
              <a:rPr lang="en-US" altLang="zh-CN" sz="36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   </a:t>
            </a:r>
            <a:r>
              <a:rPr lang="zh-CN" altLang="en-US" sz="40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臣闻求木之</a:t>
            </a:r>
            <a:r>
              <a:rPr lang="zh-CN" altLang="en-US" sz="4000" b="1">
                <a:solidFill>
                  <a:srgbClr val="0E02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长</a:t>
            </a:r>
            <a:r>
              <a:rPr lang="zh-CN" altLang="en-US" sz="40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者，必</a:t>
            </a:r>
            <a:r>
              <a:rPr lang="zh-CN" altLang="en-US" sz="4000" b="1">
                <a:solidFill>
                  <a:srgbClr val="0E02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固</a:t>
            </a:r>
            <a:r>
              <a:rPr lang="zh-CN" altLang="en-US" sz="40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其</a:t>
            </a:r>
            <a:r>
              <a:rPr lang="zh-CN" altLang="en-US" sz="4000" b="1">
                <a:solidFill>
                  <a:srgbClr val="0E02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根本</a:t>
            </a:r>
            <a:r>
              <a:rPr lang="zh-CN" altLang="en-US" sz="40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；欲流之远者，必</a:t>
            </a:r>
            <a:r>
              <a:rPr lang="zh-CN" altLang="en-US" sz="4000" b="1">
                <a:solidFill>
                  <a:srgbClr val="0E02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浚</a:t>
            </a:r>
            <a:r>
              <a:rPr lang="zh-CN" altLang="en-US" sz="40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其泉源；思国之安者，必积其德义。源不深而望流之远，根不固而求木之长，德不厚而望国之治，</a:t>
            </a:r>
            <a:r>
              <a:rPr lang="zh-CN" altLang="en-US" sz="4000" b="1">
                <a:solidFill>
                  <a:srgbClr val="0E02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虽</a:t>
            </a:r>
            <a:r>
              <a:rPr lang="zh-CN" altLang="en-US" sz="40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在</a:t>
            </a:r>
            <a:r>
              <a:rPr lang="zh-CN" altLang="en-US" sz="4000" b="1">
                <a:solidFill>
                  <a:srgbClr val="0E02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下</a:t>
            </a:r>
            <a:r>
              <a:rPr lang="zh-CN" altLang="en-US" sz="40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愚，知其不可，而况于明哲乎？人君</a:t>
            </a:r>
            <a:r>
              <a:rPr lang="zh-CN" altLang="en-US" sz="4000" b="1">
                <a:solidFill>
                  <a:srgbClr val="0E02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当神器</a:t>
            </a:r>
            <a:r>
              <a:rPr lang="zh-CN" altLang="en-US" sz="40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之</a:t>
            </a:r>
            <a:r>
              <a:rPr lang="zh-CN" altLang="en-US" sz="4000" b="1">
                <a:solidFill>
                  <a:srgbClr val="0E02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重</a:t>
            </a:r>
            <a:r>
              <a:rPr lang="zh-CN" altLang="en-US" sz="40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，居域中之</a:t>
            </a:r>
            <a:r>
              <a:rPr lang="zh-CN" altLang="en-US" sz="4000" b="1">
                <a:solidFill>
                  <a:srgbClr val="0E02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大</a:t>
            </a:r>
            <a:r>
              <a:rPr lang="zh-CN" altLang="en-US" sz="40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，将</a:t>
            </a:r>
            <a:r>
              <a:rPr lang="zh-CN" altLang="en-US" sz="4000" b="1">
                <a:solidFill>
                  <a:srgbClr val="0E02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崇</a:t>
            </a:r>
            <a:r>
              <a:rPr lang="zh-CN" altLang="en-US" sz="40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极天之</a:t>
            </a:r>
            <a:r>
              <a:rPr lang="zh-CN" altLang="en-US" sz="4000" b="1">
                <a:solidFill>
                  <a:srgbClr val="0E02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峻</a:t>
            </a:r>
            <a:r>
              <a:rPr lang="zh-CN" altLang="en-US" sz="40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，永保无疆之</a:t>
            </a:r>
            <a:r>
              <a:rPr lang="zh-CN" altLang="en-US" sz="4000" b="1">
                <a:solidFill>
                  <a:srgbClr val="0E02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休</a:t>
            </a:r>
            <a:r>
              <a:rPr lang="zh-CN" altLang="en-US" sz="40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。不念居</a:t>
            </a:r>
            <a:r>
              <a:rPr lang="zh-CN" altLang="en-US" sz="4000" b="1">
                <a:solidFill>
                  <a:srgbClr val="0E02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安</a:t>
            </a:r>
            <a:r>
              <a:rPr lang="zh-CN" altLang="en-US" sz="40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思</a:t>
            </a:r>
            <a:r>
              <a:rPr lang="zh-CN" altLang="en-US" sz="4000" b="1">
                <a:solidFill>
                  <a:srgbClr val="0E02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危</a:t>
            </a:r>
            <a:r>
              <a:rPr lang="zh-CN" altLang="en-US" sz="40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，戒奢以俭，德不</a:t>
            </a:r>
            <a:r>
              <a:rPr lang="zh-CN" altLang="en-US" sz="4000" b="1">
                <a:solidFill>
                  <a:srgbClr val="0E02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处</a:t>
            </a:r>
            <a:r>
              <a:rPr lang="zh-CN" altLang="en-US" sz="40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其厚，情不</a:t>
            </a:r>
            <a:r>
              <a:rPr lang="zh-CN" altLang="en-US" sz="4000" b="1">
                <a:solidFill>
                  <a:srgbClr val="0E02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胜</a:t>
            </a:r>
            <a:r>
              <a:rPr lang="zh-CN" altLang="en-US" sz="40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其</a:t>
            </a:r>
            <a:r>
              <a:rPr lang="zh-CN" altLang="en-US" sz="4000" b="1">
                <a:solidFill>
                  <a:srgbClr val="0E02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欲</a:t>
            </a:r>
            <a:r>
              <a:rPr lang="zh-CN" altLang="en-US" sz="40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，</a:t>
            </a:r>
            <a:r>
              <a:rPr lang="zh-CN" altLang="en-US" sz="4000" b="1" u="sng">
                <a:solidFill>
                  <a:srgbClr val="0E02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斯</a:t>
            </a:r>
            <a:r>
              <a:rPr lang="zh-CN" altLang="en-US" sz="4000" b="1" u="sng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亦</a:t>
            </a:r>
            <a:r>
              <a:rPr lang="zh-CN" altLang="en-US" sz="4000" b="1" u="sng">
                <a:solidFill>
                  <a:srgbClr val="0E02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伐</a:t>
            </a:r>
            <a:r>
              <a:rPr lang="zh-CN" altLang="en-US" sz="4000" b="1" u="sng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根以求木茂，</a:t>
            </a:r>
            <a:r>
              <a:rPr lang="zh-CN" altLang="en-US" sz="4000" b="1" u="sng">
                <a:solidFill>
                  <a:srgbClr val="0E02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塞</a:t>
            </a:r>
            <a:r>
              <a:rPr lang="zh-CN" altLang="en-US" sz="4000" b="1" u="sng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源而欲流长也。</a:t>
            </a:r>
            <a:endParaRPr lang="zh-CN" altLang="en-US" sz="4000" b="1" u="sng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69608" y="90805"/>
            <a:ext cx="691515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en-US" altLang="zh-CN" sz="7200" b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1</a:t>
            </a:r>
            <a:endParaRPr lang="en-US" altLang="zh-CN" sz="7200" b="1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520900"/>
            <a:ext cx="10852237" cy="648000"/>
          </a:xfrm>
        </p:spPr>
        <p:txBody>
          <a:bodyPr/>
          <a:p>
            <a:r>
              <a:rPr lang="zh-CN" altLang="en-US" sz="4400"/>
              <a:t>文本探究：</a:t>
            </a:r>
            <a:endParaRPr lang="zh-CN" altLang="en-US" sz="44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9925" y="2322830"/>
            <a:ext cx="10852150" cy="3078480"/>
          </a:xfrm>
        </p:spPr>
        <p:txBody>
          <a:bodyPr/>
          <a:p>
            <a:pPr marL="0" indent="0">
              <a:buNone/>
            </a:pPr>
            <a:r>
              <a:rPr lang="en-US" altLang="zh-CN" sz="44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1.</a:t>
            </a:r>
            <a:r>
              <a:rPr sz="44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第一段主要讲述了什么内容？</a:t>
            </a:r>
            <a:endParaRPr sz="4400" b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0" indent="0">
              <a:buNone/>
            </a:pPr>
            <a:r>
              <a:rPr lang="en-US" altLang="zh-CN" sz="44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2.</a:t>
            </a:r>
            <a:r>
              <a:rPr sz="44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第一段主要运用了什么样的论证方法？</a:t>
            </a:r>
            <a:endParaRPr sz="4400" b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0" indent="0">
              <a:buNone/>
            </a:pPr>
            <a:r>
              <a:rPr lang="en-US" altLang="zh-CN" sz="44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3.作者认为人君怎样才能治理好国家？</a:t>
            </a:r>
            <a:endParaRPr lang="en-US" altLang="zh-CN" sz="4400" b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0" indent="0">
              <a:buNone/>
            </a:pPr>
            <a:endParaRPr sz="4000" b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4970" y="254635"/>
            <a:ext cx="11402060" cy="6796405"/>
          </a:xfrm>
        </p:spPr>
        <p:txBody>
          <a:bodyPr/>
          <a:p>
            <a:pPr marL="0" indent="0">
              <a:buNone/>
            </a:pPr>
            <a:r>
              <a:rPr lang="en-US" altLang="zh-CN" sz="4000" b="1">
                <a:solidFill>
                  <a:srgbClr val="0E02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    </a:t>
            </a:r>
            <a:r>
              <a:rPr lang="zh-CN" altLang="en-US" sz="4000" b="1">
                <a:solidFill>
                  <a:srgbClr val="0E02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凡百元首</a:t>
            </a:r>
            <a:r>
              <a:rPr lang="zh-CN" altLang="en-US" sz="40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，</a:t>
            </a:r>
            <a:r>
              <a:rPr lang="zh-CN" altLang="en-US" sz="4000" b="1">
                <a:solidFill>
                  <a:srgbClr val="0E02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承</a:t>
            </a:r>
            <a:r>
              <a:rPr lang="zh-CN" altLang="en-US" sz="40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天</a:t>
            </a:r>
            <a:r>
              <a:rPr lang="zh-CN" altLang="en-US" sz="4000" b="1">
                <a:solidFill>
                  <a:srgbClr val="0E02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景</a:t>
            </a:r>
            <a:r>
              <a:rPr lang="zh-CN" altLang="en-US" sz="40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命，莫不</a:t>
            </a:r>
            <a:r>
              <a:rPr lang="zh-CN" altLang="en-US" sz="4000" b="1">
                <a:solidFill>
                  <a:srgbClr val="0E02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殷</a:t>
            </a:r>
            <a:r>
              <a:rPr lang="zh-CN" altLang="en-US" sz="40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忧而道</a:t>
            </a:r>
            <a:r>
              <a:rPr lang="zh-CN" altLang="en-US" sz="4000" b="1">
                <a:solidFill>
                  <a:srgbClr val="0E02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著</a:t>
            </a:r>
            <a:r>
              <a:rPr lang="zh-CN" altLang="en-US" sz="40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，功成而德衰，有善始者实繁，能</a:t>
            </a:r>
            <a:r>
              <a:rPr lang="zh-CN" altLang="en-US" sz="4000" b="1">
                <a:solidFill>
                  <a:srgbClr val="0E02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克</a:t>
            </a:r>
            <a:r>
              <a:rPr lang="zh-CN" altLang="en-US" sz="40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终者</a:t>
            </a:r>
            <a:r>
              <a:rPr lang="zh-CN" altLang="en-US" sz="4000" b="1">
                <a:solidFill>
                  <a:srgbClr val="0E02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盖</a:t>
            </a:r>
            <a:r>
              <a:rPr lang="zh-CN" altLang="en-US" sz="40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寡。岂其取之易守之难乎？昔取之而有余，今守之而不足，何也？夫在殷忧，必</a:t>
            </a:r>
            <a:r>
              <a:rPr lang="zh-CN" altLang="en-US" sz="4000" b="1">
                <a:solidFill>
                  <a:srgbClr val="0E02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竭</a:t>
            </a:r>
            <a:r>
              <a:rPr lang="zh-CN" altLang="en-US" sz="40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诚以待下；</a:t>
            </a:r>
            <a:r>
              <a:rPr lang="zh-CN" altLang="en-US" sz="4000" b="1">
                <a:solidFill>
                  <a:srgbClr val="0E02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既</a:t>
            </a:r>
            <a:r>
              <a:rPr lang="zh-CN" altLang="en-US" sz="40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得志，则</a:t>
            </a:r>
            <a:r>
              <a:rPr lang="zh-CN" altLang="en-US" sz="4000" b="1">
                <a:solidFill>
                  <a:srgbClr val="0E02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纵情</a:t>
            </a:r>
            <a:r>
              <a:rPr lang="zh-CN" altLang="en-US" sz="40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以傲物。竭诚则吴越为一体，傲物则骨肉为</a:t>
            </a:r>
            <a:r>
              <a:rPr lang="zh-CN" altLang="en-US" sz="4000" b="1">
                <a:solidFill>
                  <a:srgbClr val="0E02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行路</a:t>
            </a:r>
            <a:r>
              <a:rPr lang="zh-CN" altLang="en-US" sz="40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。</a:t>
            </a:r>
            <a:r>
              <a:rPr lang="zh-CN" altLang="en-US" sz="4000" b="1" u="sng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虽</a:t>
            </a:r>
            <a:r>
              <a:rPr lang="zh-CN" altLang="en-US" sz="4000" b="1" u="sng">
                <a:solidFill>
                  <a:srgbClr val="0E02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董</a:t>
            </a:r>
            <a:r>
              <a:rPr lang="zh-CN" altLang="en-US" sz="4000" b="1" u="sng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之以严刑，</a:t>
            </a:r>
            <a:r>
              <a:rPr lang="zh-CN" altLang="en-US" sz="4000" b="1" u="sng">
                <a:solidFill>
                  <a:srgbClr val="0E02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震</a:t>
            </a:r>
            <a:r>
              <a:rPr lang="zh-CN" altLang="en-US" sz="4000" b="1" u="sng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之以威怒</a:t>
            </a:r>
            <a:r>
              <a:rPr lang="zh-CN" altLang="en-US" sz="40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，终</a:t>
            </a:r>
            <a:r>
              <a:rPr lang="zh-CN" altLang="en-US" sz="4000" b="1">
                <a:solidFill>
                  <a:srgbClr val="0E02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苟</a:t>
            </a:r>
            <a:r>
              <a:rPr lang="zh-CN" altLang="en-US" sz="40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免而不怀仁，貌恭而不心服。</a:t>
            </a:r>
            <a:r>
              <a:rPr lang="zh-CN" altLang="en-US" sz="4000" b="1" u="sng">
                <a:solidFill>
                  <a:srgbClr val="0E02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怨</a:t>
            </a:r>
            <a:r>
              <a:rPr lang="zh-CN" altLang="en-US" sz="4000" b="1" u="sng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不在大，可畏</a:t>
            </a:r>
            <a:r>
              <a:rPr lang="zh-CN" altLang="en-US" sz="4000" b="1" u="sng">
                <a:solidFill>
                  <a:srgbClr val="0E02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惟</a:t>
            </a:r>
            <a:r>
              <a:rPr lang="zh-CN" altLang="en-US" sz="4000" b="1" u="sng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人；载舟覆舟，所</a:t>
            </a:r>
            <a:r>
              <a:rPr lang="zh-CN" altLang="en-US" sz="4000" b="1" u="sng">
                <a:solidFill>
                  <a:srgbClr val="0E02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宜</a:t>
            </a:r>
            <a:r>
              <a:rPr lang="zh-CN" altLang="en-US" sz="4000" b="1" u="sng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深慎。</a:t>
            </a:r>
            <a:endParaRPr lang="zh-CN" altLang="en-US" sz="4000" b="1" u="sng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69608" y="90805"/>
            <a:ext cx="691515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en-US" altLang="zh-CN" sz="7200" b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2</a:t>
            </a:r>
            <a:endParaRPr lang="en-US" altLang="zh-CN" sz="7200" b="1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648535"/>
            <a:ext cx="10852237" cy="648000"/>
          </a:xfrm>
        </p:spPr>
        <p:txBody>
          <a:bodyPr/>
          <a:p>
            <a:r>
              <a:rPr sz="4400">
                <a:sym typeface="+mn-ea"/>
              </a:rPr>
              <a:t>文本探究：</a:t>
            </a:r>
            <a:br>
              <a:rPr lang="zh-CN" altLang="en-US"/>
            </a:b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9882" y="1500470"/>
            <a:ext cx="10852237" cy="5041355"/>
          </a:xfrm>
        </p:spPr>
        <p:txBody>
          <a:bodyPr/>
          <a:p>
            <a:pPr marL="0" algn="l">
              <a:buClrTx/>
              <a:buSzTx/>
              <a:buNone/>
            </a:pPr>
            <a:r>
              <a:rPr lang="en-US" altLang="zh-CN" sz="44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1.第2段主要讲述了什么内容？</a:t>
            </a:r>
            <a:endParaRPr lang="en-US" altLang="zh-CN" sz="4400" b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0" algn="l">
              <a:buClrTx/>
              <a:buSzTx/>
              <a:buNone/>
            </a:pPr>
            <a:r>
              <a:rPr lang="en-US" altLang="zh-CN" sz="44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2.第2段中的两个问句有什么作用？</a:t>
            </a:r>
            <a:endParaRPr lang="en-US" altLang="zh-CN" sz="4400" b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0" algn="l">
              <a:buClrTx/>
              <a:buSzTx/>
              <a:buNone/>
            </a:pPr>
            <a:r>
              <a:rPr lang="en-US" altLang="zh-CN" sz="44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3.</a:t>
            </a:r>
            <a:r>
              <a:rPr lang="en-US" altLang="zh-CN" sz="44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作者认为得天下之君王为何易失人心？</a:t>
            </a:r>
            <a:endParaRPr lang="en-US" altLang="zh-CN" sz="4400" b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  <a:p>
            <a:pPr marL="0" algn="l">
              <a:buClrTx/>
              <a:buSzTx/>
              <a:buNone/>
            </a:pPr>
            <a:r>
              <a:rPr lang="en-US" altLang="zh-CN" sz="44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4.</a:t>
            </a:r>
            <a:r>
              <a:rPr lang="en-US" altLang="zh-CN" sz="44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作者如何肯定了人民的力量？</a:t>
            </a:r>
            <a:endParaRPr lang="en-US" altLang="zh-CN" sz="4400" b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9882" y="641315"/>
            <a:ext cx="10852237" cy="5041355"/>
          </a:xfrm>
        </p:spPr>
        <p:txBody>
          <a:bodyPr/>
          <a:p>
            <a:pPr marL="0" indent="0">
              <a:buNone/>
            </a:pPr>
            <a:r>
              <a:rPr lang="en-US" altLang="zh-CN" sz="40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    </a:t>
            </a:r>
            <a:r>
              <a:rPr lang="zh-CN" altLang="en-US" sz="40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奔车朽索，其可</a:t>
            </a:r>
            <a:r>
              <a:rPr lang="zh-CN" altLang="en-US" sz="4000" b="1">
                <a:solidFill>
                  <a:srgbClr val="0E02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忽</a:t>
            </a:r>
            <a:r>
              <a:rPr lang="zh-CN" altLang="en-US" sz="40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乎？君人者，诚能见可欲，则思知足以自戒；将有</a:t>
            </a:r>
            <a:r>
              <a:rPr lang="zh-CN" altLang="en-US" sz="4000" b="1">
                <a:solidFill>
                  <a:srgbClr val="0E02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作</a:t>
            </a:r>
            <a:r>
              <a:rPr lang="zh-CN" altLang="en-US" sz="40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，则思知止以</a:t>
            </a:r>
            <a:r>
              <a:rPr lang="zh-CN" altLang="en-US" sz="4000" b="1">
                <a:solidFill>
                  <a:srgbClr val="0E02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安</a:t>
            </a:r>
            <a:r>
              <a:rPr lang="zh-CN" altLang="en-US" sz="40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人；念高危，则思谦</a:t>
            </a:r>
            <a:r>
              <a:rPr lang="zh-CN" altLang="en-US" sz="4000" b="1">
                <a:solidFill>
                  <a:srgbClr val="0E02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冲</a:t>
            </a:r>
            <a:r>
              <a:rPr lang="zh-CN" altLang="en-US" sz="40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而自</a:t>
            </a:r>
            <a:r>
              <a:rPr lang="zh-CN" altLang="en-US" sz="4000" b="1">
                <a:solidFill>
                  <a:srgbClr val="0E02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牧</a:t>
            </a:r>
            <a:r>
              <a:rPr lang="zh-CN" altLang="en-US" sz="40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；惧满溢，则思江海</a:t>
            </a:r>
            <a:r>
              <a:rPr lang="zh-CN" altLang="en-US" sz="4000" b="1">
                <a:solidFill>
                  <a:srgbClr val="0E02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下</a:t>
            </a:r>
            <a:r>
              <a:rPr lang="zh-CN" altLang="en-US" sz="40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百川；</a:t>
            </a:r>
            <a:r>
              <a:rPr lang="zh-CN" altLang="en-US" sz="4000" b="1">
                <a:solidFill>
                  <a:srgbClr val="0E02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乐</a:t>
            </a:r>
            <a:r>
              <a:rPr lang="zh-CN" altLang="en-US" sz="40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盘游，则思三驱以为度；</a:t>
            </a:r>
            <a:r>
              <a:rPr lang="zh-CN" altLang="en-US" sz="4000" b="1">
                <a:solidFill>
                  <a:srgbClr val="0E02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忧</a:t>
            </a:r>
            <a:r>
              <a:rPr lang="zh-CN" altLang="en-US" sz="40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懈怠，则思慎始而</a:t>
            </a:r>
            <a:r>
              <a:rPr lang="zh-CN" altLang="en-US" sz="4000" b="1">
                <a:solidFill>
                  <a:srgbClr val="0E02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敬</a:t>
            </a:r>
            <a:r>
              <a:rPr lang="zh-CN" altLang="en-US" sz="40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终；虑壅蔽，则思</a:t>
            </a:r>
            <a:r>
              <a:rPr lang="zh-CN" altLang="en-US" sz="4000" b="1">
                <a:solidFill>
                  <a:srgbClr val="0E02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虚</a:t>
            </a:r>
            <a:r>
              <a:rPr lang="zh-CN" altLang="en-US" sz="40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心以纳下；惧谗邪，则思</a:t>
            </a:r>
            <a:r>
              <a:rPr lang="zh-CN" altLang="en-US" sz="4000" b="1">
                <a:solidFill>
                  <a:srgbClr val="0E02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正</a:t>
            </a:r>
            <a:r>
              <a:rPr lang="zh-CN" altLang="en-US" sz="40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身以黜</a:t>
            </a:r>
            <a:r>
              <a:rPr lang="zh-CN" altLang="en-US" sz="4000" b="1">
                <a:solidFill>
                  <a:srgbClr val="0E02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恶</a:t>
            </a:r>
            <a:r>
              <a:rPr lang="zh-CN" altLang="en-US" sz="40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；恩所加，则思无因喜以谬赏；罚所及，则思无以怒而滥刑。</a:t>
            </a:r>
            <a:endParaRPr lang="zh-CN" altLang="en-US" sz="4000" b="1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15658" y="368300"/>
            <a:ext cx="691515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en-US" altLang="zh-CN" sz="7200" b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3</a:t>
            </a:r>
            <a:endParaRPr lang="en-US" altLang="zh-CN" sz="7200" b="1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TEMPLATE_THUMBS_INDEX" val="1、2、3、6、8、10、11、12、15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2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3.xml><?xml version="1.0" encoding="utf-8"?>
<p:tagLst xmlns:p="http://schemas.openxmlformats.org/presentationml/2006/main">
  <p:tag name="KSO_WM_DECORATE_SHAPE_ID" val="234"/>
</p:tagLst>
</file>

<file path=ppt/tags/tag64.xml><?xml version="1.0" encoding="utf-8"?>
<p:tagLst xmlns:p="http://schemas.openxmlformats.org/presentationml/2006/main">
  <p:tag name="KSO_WM_DECORATE_SHAPE_ID" val="12"/>
</p:tagLst>
</file>

<file path=ppt/tags/tag65.xml><?xml version="1.0" encoding="utf-8"?>
<p:tagLst xmlns:p="http://schemas.openxmlformats.org/presentationml/2006/main">
  <p:tag name="RESOURCEID" val="636440342935487115"/>
  <p:tag name="SCENEID" val="Unkown"/>
  <p:tag name="SCENELINKIDS" val="2|3"/>
  <p:tag name="ANIMSTRING" val="06845e1e48f104eaaa8e41c400262d67"/>
  <p:tag name="SCENESHAPETYPE" val="SceneShape"/>
  <p:tag name="SCENESHAPESUBTYPE" val="SceneSimpleShape"/>
  <p:tag name="SCENECOLOR-TEXT" val="Color_Theme"/>
  <p:tag name="SCENECOLOR-TEXT-VALUE" val="2"/>
  <p:tag name="KSO_WM_UNIT_HIGHLIGHT" val="0"/>
  <p:tag name="KSO_WM_UNIT_COMPATIBLE" val="0"/>
  <p:tag name="KSO_WM_UNIT_DIAGRAM_ISNUMVISUAL" val="0"/>
  <p:tag name="KSO_WM_UNIT_DIAGRAM_ISREFERUNIT" val="0"/>
  <p:tag name="KSO_WM_UNIT_SUBTYPE" val="f"/>
  <p:tag name="KSO_WM_UNIT_ID" val="mixed20197617_1*i*2"/>
  <p:tag name="KSO_WM_TEMPLATE_CATEGORY" val="mixed"/>
  <p:tag name="KSO_WM_TEMPLATE_INDEX" val="20197617"/>
  <p:tag name="KSO_WM_UNIT_LAYERLEVEL" val="1"/>
  <p:tag name="KSO_WM_TAG_VERSION" val="1.0"/>
  <p:tag name="KSO_WM_BEAUTIFY_FLAG" val="#wm#"/>
  <p:tag name="KSO_WM_UNIT_TYPE" val="i"/>
  <p:tag name="KSO_WM_UNIT_INDEX" val="2"/>
  <p:tag name="PA" val="v5.2.3"/>
  <p:tag name="KSO_WM_DECOATE_TAGETSHAPES_IDS" val="11"/>
</p:tagLst>
</file>

<file path=ppt/tags/tag66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7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8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9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1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2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3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4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5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6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7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8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9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81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82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83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84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85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2135</Words>
  <Application>WPS 演示</Application>
  <PresentationFormat>宽屏</PresentationFormat>
  <Paragraphs>177</Paragraphs>
  <Slides>21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2" baseType="lpstr">
      <vt:lpstr>Arial</vt:lpstr>
      <vt:lpstr>宋体</vt:lpstr>
      <vt:lpstr>Wingdings</vt:lpstr>
      <vt:lpstr>微软雅黑</vt:lpstr>
      <vt:lpstr>华文新魏</vt:lpstr>
      <vt:lpstr>等线</vt:lpstr>
      <vt:lpstr>黑体</vt:lpstr>
      <vt:lpstr>华文行楷</vt:lpstr>
      <vt:lpstr>Arial Unicode MS</vt:lpstr>
      <vt:lpstr>Times New Roman</vt:lpstr>
      <vt:lpstr>Office 主题​​</vt:lpstr>
      <vt:lpstr>PowerPoint 演示文稿</vt:lpstr>
      <vt:lpstr>谏太宗十思疏</vt:lpstr>
      <vt:lpstr>    魏徵，字玄成，唐代政治家、文学家、史学家。曾任谏议大夫，封郑国公。以直言敢谏著称，史称“诤臣”。</vt:lpstr>
      <vt:lpstr>文本解读</vt:lpstr>
      <vt:lpstr>PowerPoint 演示文稿</vt:lpstr>
      <vt:lpstr>文本探究：</vt:lpstr>
      <vt:lpstr>PowerPoint 演示文稿</vt:lpstr>
      <vt:lpstr>文本探究： </vt:lpstr>
      <vt:lpstr>PowerPoint 演示文稿</vt:lpstr>
      <vt:lpstr>PowerPoint 演示文稿</vt:lpstr>
      <vt:lpstr>文本探究：</vt:lpstr>
      <vt:lpstr>知识归纳</vt:lpstr>
      <vt:lpstr>一、重点实词</vt:lpstr>
      <vt:lpstr>PowerPoint 演示文稿</vt:lpstr>
      <vt:lpstr>二、古今异义</vt:lpstr>
      <vt:lpstr>三、词类活用</vt:lpstr>
      <vt:lpstr>PowerPoint 演示文稿</vt:lpstr>
      <vt:lpstr>PowerPoint 演示文稿</vt:lpstr>
      <vt:lpstr>PowerPoint 演示文稿</vt:lpstr>
      <vt:lpstr>PowerPoint 演示文稿</vt:lpstr>
      <vt:lpstr>四、文言句式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つ……</cp:lastModifiedBy>
  <cp:revision>9</cp:revision>
  <dcterms:created xsi:type="dcterms:W3CDTF">2019-03-27T14:01:00Z</dcterms:created>
  <dcterms:modified xsi:type="dcterms:W3CDTF">2019-03-29T06:59:16Z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2052-11.1.0.8567</vt:lpwstr>
  </property>
</Properties>
</file>