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  <p:sldMasterId id="2147483709" r:id="rId7"/>
    <p:sldMasterId id="2147483721" r:id="rId8"/>
  </p:sldMasterIdLst>
  <p:sldIdLst>
    <p:sldId id="256" r:id="rId9"/>
    <p:sldId id="479" r:id="rId10"/>
    <p:sldId id="286" r:id="rId11"/>
    <p:sldId id="476" r:id="rId12"/>
    <p:sldId id="477" r:id="rId13"/>
    <p:sldId id="259" r:id="rId14"/>
    <p:sldId id="480" r:id="rId15"/>
    <p:sldId id="311" r:id="rId16"/>
    <p:sldId id="312" r:id="rId17"/>
    <p:sldId id="313" r:id="rId18"/>
    <p:sldId id="487" r:id="rId19"/>
    <p:sldId id="488" r:id="rId20"/>
    <p:sldId id="429" r:id="rId21"/>
    <p:sldId id="389" r:id="rId22"/>
    <p:sldId id="426" r:id="rId23"/>
    <p:sldId id="427" r:id="rId24"/>
    <p:sldId id="391" r:id="rId25"/>
    <p:sldId id="428" r:id="rId26"/>
    <p:sldId id="430" r:id="rId27"/>
    <p:sldId id="431" r:id="rId28"/>
    <p:sldId id="436" r:id="rId29"/>
    <p:sldId id="296" r:id="rId30"/>
    <p:sldId id="297" r:id="rId31"/>
    <p:sldId id="327" r:id="rId32"/>
    <p:sldId id="321" r:id="rId33"/>
    <p:sldId id="489" r:id="rId34"/>
    <p:sldId id="492" r:id="rId35"/>
    <p:sldId id="491" r:id="rId36"/>
    <p:sldId id="358" r:id="rId37"/>
    <p:sldId id="397" r:id="rId38"/>
    <p:sldId id="398" r:id="rId39"/>
    <p:sldId id="419" r:id="rId40"/>
    <p:sldId id="342" r:id="rId41"/>
    <p:sldId id="320" r:id="rId42"/>
    <p:sldId id="364" r:id="rId43"/>
    <p:sldId id="443" r:id="rId44"/>
    <p:sldId id="445" r:id="rId45"/>
    <p:sldId id="444" r:id="rId46"/>
    <p:sldId id="368" r:id="rId47"/>
    <p:sldId id="405" r:id="rId48"/>
    <p:sldId id="404" r:id="rId49"/>
    <p:sldId id="446" r:id="rId50"/>
    <p:sldId id="406" r:id="rId51"/>
    <p:sldId id="447" r:id="rId52"/>
    <p:sldId id="456" r:id="rId53"/>
    <p:sldId id="380" r:id="rId54"/>
    <p:sldId id="453" r:id="rId55"/>
    <p:sldId id="451" r:id="rId56"/>
    <p:sldId id="454" r:id="rId57"/>
    <p:sldId id="468" r:id="rId58"/>
    <p:sldId id="461" r:id="rId59"/>
    <p:sldId id="462" r:id="rId60"/>
    <p:sldId id="466" r:id="rId61"/>
    <p:sldId id="298" r:id="rId62"/>
    <p:sldId id="299" r:id="rId63"/>
    <p:sldId id="300" r:id="rId64"/>
    <p:sldId id="301" r:id="rId65"/>
    <p:sldId id="302" r:id="rId66"/>
    <p:sldId id="303" r:id="rId67"/>
    <p:sldId id="483" r:id="rId68"/>
    <p:sldId id="304" r:id="rId69"/>
    <p:sldId id="305" r:id="rId70"/>
    <p:sldId id="306" r:id="rId71"/>
    <p:sldId id="484" r:id="rId72"/>
    <p:sldId id="485" r:id="rId73"/>
    <p:sldId id="545" r:id="rId7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DDDDD"/>
    <a:srgbClr val="000000"/>
    <a:srgbClr val="FFFF00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-234" y="-90"/>
      </p:cViewPr>
      <p:guideLst>
        <p:guide orient="horz" pos="2178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7" Type="http://schemas.openxmlformats.org/officeDocument/2006/relationships/tableStyles" Target="tableStyles.xml"/><Relationship Id="rId76" Type="http://schemas.openxmlformats.org/officeDocument/2006/relationships/viewProps" Target="viewProps.xml"/><Relationship Id="rId75" Type="http://schemas.openxmlformats.org/officeDocument/2006/relationships/presProps" Target="presProps.xml"/><Relationship Id="rId74" Type="http://schemas.openxmlformats.org/officeDocument/2006/relationships/slide" Target="slides/slide66.xml"/><Relationship Id="rId73" Type="http://schemas.openxmlformats.org/officeDocument/2006/relationships/slide" Target="slides/slide65.xml"/><Relationship Id="rId72" Type="http://schemas.openxmlformats.org/officeDocument/2006/relationships/slide" Target="slides/slide64.xml"/><Relationship Id="rId71" Type="http://schemas.openxmlformats.org/officeDocument/2006/relationships/slide" Target="slides/slide63.xml"/><Relationship Id="rId70" Type="http://schemas.openxmlformats.org/officeDocument/2006/relationships/slide" Target="slides/slide62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61.xml"/><Relationship Id="rId68" Type="http://schemas.openxmlformats.org/officeDocument/2006/relationships/slide" Target="slides/slide60.xml"/><Relationship Id="rId67" Type="http://schemas.openxmlformats.org/officeDocument/2006/relationships/slide" Target="slides/slide59.xml"/><Relationship Id="rId66" Type="http://schemas.openxmlformats.org/officeDocument/2006/relationships/slide" Target="slides/slide58.xml"/><Relationship Id="rId65" Type="http://schemas.openxmlformats.org/officeDocument/2006/relationships/slide" Target="slides/slide57.xml"/><Relationship Id="rId64" Type="http://schemas.openxmlformats.org/officeDocument/2006/relationships/slide" Target="slides/slide56.xml"/><Relationship Id="rId63" Type="http://schemas.openxmlformats.org/officeDocument/2006/relationships/slide" Target="slides/slide55.xml"/><Relationship Id="rId62" Type="http://schemas.openxmlformats.org/officeDocument/2006/relationships/slide" Target="slides/slide54.xml"/><Relationship Id="rId61" Type="http://schemas.openxmlformats.org/officeDocument/2006/relationships/slide" Target="slides/slide53.xml"/><Relationship Id="rId60" Type="http://schemas.openxmlformats.org/officeDocument/2006/relationships/slide" Target="slides/slide52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51.xml"/><Relationship Id="rId58" Type="http://schemas.openxmlformats.org/officeDocument/2006/relationships/slide" Target="slides/slide50.xml"/><Relationship Id="rId57" Type="http://schemas.openxmlformats.org/officeDocument/2006/relationships/slide" Target="slides/slide49.xml"/><Relationship Id="rId56" Type="http://schemas.openxmlformats.org/officeDocument/2006/relationships/slide" Target="slides/slide48.xml"/><Relationship Id="rId55" Type="http://schemas.openxmlformats.org/officeDocument/2006/relationships/slide" Target="slides/slide47.xml"/><Relationship Id="rId54" Type="http://schemas.openxmlformats.org/officeDocument/2006/relationships/slide" Target="slides/slide46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4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0" Type="http://schemas.openxmlformats.org/officeDocument/2006/relationships/slide" Target="slides/slide32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194" name="组合 6145"/>
          <p:cNvGrpSpPr/>
          <p:nvPr/>
        </p:nvGrpSpPr>
        <p:grpSpPr>
          <a:xfrm>
            <a:off x="0" y="6350"/>
            <a:ext cx="9140825" cy="6851650"/>
            <a:chOff x="0" y="0"/>
            <a:chExt cx="5758" cy="4316"/>
          </a:xfrm>
        </p:grpSpPr>
        <p:grpSp>
          <p:nvGrpSpPr>
            <p:cNvPr id="8195" name="组合 6146"/>
            <p:cNvGrpSpPr/>
            <p:nvPr/>
          </p:nvGrpSpPr>
          <p:grpSpPr>
            <a:xfrm>
              <a:off x="0" y="1157"/>
              <a:ext cx="5758" cy="3159"/>
              <a:chOff x="0" y="0"/>
              <a:chExt cx="5758" cy="3159"/>
            </a:xfrm>
          </p:grpSpPr>
          <p:sp>
            <p:nvSpPr>
              <p:cNvPr id="8196" name="未知"/>
              <p:cNvSpPr/>
              <p:nvPr/>
            </p:nvSpPr>
            <p:spPr>
              <a:xfrm>
                <a:off x="558" y="0"/>
                <a:ext cx="5200" cy="3159"/>
              </a:xfrm>
              <a:custGeom>
                <a:avLst/>
                <a:gdLst/>
                <a:ahLst/>
                <a:cxnLst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197" name="未知"/>
              <p:cNvSpPr/>
              <p:nvPr/>
            </p:nvSpPr>
            <p:spPr>
              <a:xfrm>
                <a:off x="0" y="0"/>
                <a:ext cx="558" cy="3159"/>
              </a:xfrm>
              <a:custGeom>
                <a:avLst/>
                <a:gdLst/>
                <a:ahLst/>
                <a:cxnLst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8198" name="未知"/>
            <p:cNvSpPr/>
            <p:nvPr/>
          </p:nvSpPr>
          <p:spPr>
            <a:xfrm>
              <a:off x="552" y="947"/>
              <a:ext cx="12" cy="420"/>
            </a:xfrm>
            <a:custGeom>
              <a:avLst/>
              <a:gdLst/>
              <a:ahLst/>
              <a:cxnLst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9" name="未知"/>
            <p:cNvSpPr/>
            <p:nvPr/>
          </p:nvSpPr>
          <p:spPr>
            <a:xfrm>
              <a:off x="767" y="1151"/>
              <a:ext cx="252" cy="12"/>
            </a:xfrm>
            <a:custGeom>
              <a:avLst/>
              <a:gdLst/>
              <a:ahLst/>
              <a:cxnLst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0" name="未知"/>
            <p:cNvSpPr/>
            <p:nvPr/>
          </p:nvSpPr>
          <p:spPr>
            <a:xfrm>
              <a:off x="0" y="1151"/>
              <a:ext cx="351" cy="12"/>
            </a:xfrm>
            <a:custGeom>
              <a:avLst/>
              <a:gdLst/>
              <a:ahLst/>
              <a:cxnLst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8201" name="组合 6152"/>
            <p:cNvGrpSpPr/>
            <p:nvPr/>
          </p:nvGrpSpPr>
          <p:grpSpPr>
            <a:xfrm>
              <a:off x="348" y="0"/>
              <a:ext cx="5410" cy="4316"/>
              <a:chOff x="0" y="0"/>
              <a:chExt cx="5410" cy="4316"/>
            </a:xfrm>
          </p:grpSpPr>
          <p:sp>
            <p:nvSpPr>
              <p:cNvPr id="8202" name="未知"/>
              <p:cNvSpPr/>
              <p:nvPr/>
            </p:nvSpPr>
            <p:spPr>
              <a:xfrm>
                <a:off x="204" y="0"/>
                <a:ext cx="12" cy="695"/>
              </a:xfrm>
              <a:custGeom>
                <a:avLst/>
                <a:gdLst/>
                <a:ahLst/>
                <a:cxnLst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3" name="未知"/>
              <p:cNvSpPr/>
              <p:nvPr/>
            </p:nvSpPr>
            <p:spPr>
              <a:xfrm>
                <a:off x="204" y="1619"/>
                <a:ext cx="12" cy="2697"/>
              </a:xfrm>
              <a:custGeom>
                <a:avLst/>
                <a:gdLst/>
                <a:ahLst/>
                <a:cxnLst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4" name="未知"/>
              <p:cNvSpPr/>
              <p:nvPr/>
            </p:nvSpPr>
            <p:spPr>
              <a:xfrm>
                <a:off x="671" y="1151"/>
                <a:ext cx="4739" cy="12"/>
              </a:xfrm>
              <a:custGeom>
                <a:avLst/>
                <a:gdLst/>
                <a:ahLst/>
                <a:cxnLst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5" name="未知"/>
              <p:cNvSpPr/>
              <p:nvPr/>
            </p:nvSpPr>
            <p:spPr>
              <a:xfrm>
                <a:off x="204" y="1367"/>
                <a:ext cx="12" cy="252"/>
              </a:xfrm>
              <a:custGeom>
                <a:avLst/>
                <a:gdLst/>
                <a:ahLst/>
                <a:cxnLst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6" name="未知"/>
              <p:cNvSpPr/>
              <p:nvPr/>
            </p:nvSpPr>
            <p:spPr>
              <a:xfrm>
                <a:off x="204" y="695"/>
                <a:ext cx="12" cy="252"/>
              </a:xfrm>
              <a:custGeom>
                <a:avLst/>
                <a:gdLst/>
                <a:ahLst/>
                <a:cxnLst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7" name="未知"/>
              <p:cNvSpPr/>
              <p:nvPr/>
            </p:nvSpPr>
            <p:spPr>
              <a:xfrm>
                <a:off x="0" y="1151"/>
                <a:ext cx="419" cy="12"/>
              </a:xfrm>
              <a:custGeom>
                <a:avLst/>
                <a:gdLst/>
                <a:ahLst/>
                <a:cxnLst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6160" name="标题 6159"/>
          <p:cNvSpPr>
            <a:spLocks noGrp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>
              <a:defRPr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61" name="副标题 6160"/>
          <p:cNvSpPr>
            <a:spLocks noGrp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6162" name="日期占位符 6161"/>
          <p:cNvSpPr>
            <a:spLocks noGrp="1"/>
          </p:cNvSpPr>
          <p:nvPr>
            <p:ph type="dt" sz="quarter" idx="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endParaRPr lang="zh-CN" altLang="en-US" strike="noStrike" noProof="1">
              <a:latin typeface="Tahoma" panose="020B0604030504040204" pitchFamily="34" charset="0"/>
            </a:endParaRPr>
          </a:p>
        </p:txBody>
      </p:sp>
      <p:sp>
        <p:nvSpPr>
          <p:cNvPr id="6163" name="页脚占位符 6162"/>
          <p:cNvSpPr>
            <a:spLocks noGrp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endParaRPr lang="zh-CN" strike="noStrike" noProof="1">
              <a:latin typeface="Tahoma" panose="020B0604030504040204" pitchFamily="34" charset="0"/>
            </a:endParaRPr>
          </a:p>
        </p:txBody>
      </p:sp>
      <p:sp>
        <p:nvSpPr>
          <p:cNvPr id="6164" name="灯片编号占位符 6163"/>
          <p:cNvSpPr>
            <a:spLocks noGrp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blinds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6462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4138" y="1981200"/>
            <a:ext cx="3696462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4852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kern="1200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8195" name="副标题 8194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196" name="日期占位符 8195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endParaRPr lang="zh-CN" altLang="en-US" strike="noStrike" noProof="1"/>
          </a:p>
        </p:txBody>
      </p:sp>
      <p:sp>
        <p:nvSpPr>
          <p:cNvPr id="8197" name="页脚占位符 819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endParaRPr lang="zh-CN" strike="noStrike" noProof="1"/>
          </a:p>
        </p:txBody>
      </p:sp>
      <p:sp>
        <p:nvSpPr>
          <p:cNvPr id="8198" name="灯片编号占位符 819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/>
            <a:endParaRPr strike="noStrike" noProof="1"/>
          </a:p>
        </p:txBody>
      </p:sp>
      <p:sp>
        <p:nvSpPr>
          <p:cNvPr id="2053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/>
            <a:endParaRPr strike="noStrike" noProof="1"/>
          </a:p>
        </p:txBody>
      </p:sp>
      <p:sp>
        <p:nvSpPr>
          <p:cNvPr id="205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strike="noStrike" noProof="1"/>
          </a:p>
        </p:txBody>
      </p:sp>
      <p:sp>
        <p:nvSpPr>
          <p:cNvPr id="307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strike="noStrike" noProof="1"/>
          </a:p>
        </p:txBody>
      </p:sp>
      <p:sp>
        <p:nvSpPr>
          <p:cNvPr id="307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strike="noStrike" noProof="1"/>
          </a:p>
        </p:txBody>
      </p:sp>
      <p:sp>
        <p:nvSpPr>
          <p:cNvPr id="410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strike="noStrike" noProof="1"/>
          </a:p>
        </p:txBody>
      </p:sp>
      <p:sp>
        <p:nvSpPr>
          <p:cNvPr id="410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5122" name="组合 5121"/>
          <p:cNvGrpSpPr/>
          <p:nvPr/>
        </p:nvGrpSpPr>
        <p:grpSpPr>
          <a:xfrm>
            <a:off x="0" y="6350"/>
            <a:ext cx="9140825" cy="6851650"/>
            <a:chOff x="0" y="0"/>
            <a:chExt cx="5758" cy="4316"/>
          </a:xfrm>
        </p:grpSpPr>
        <p:sp>
          <p:nvSpPr>
            <p:cNvPr id="5123" name="未知"/>
            <p:cNvSpPr/>
            <p:nvPr/>
          </p:nvSpPr>
          <p:spPr>
            <a:xfrm>
              <a:off x="558" y="1157"/>
              <a:ext cx="5200" cy="3159"/>
            </a:xfrm>
            <a:custGeom>
              <a:avLst/>
              <a:gdLst/>
              <a:ahLst/>
              <a:cxnLst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4" name="未知"/>
            <p:cNvSpPr/>
            <p:nvPr/>
          </p:nvSpPr>
          <p:spPr>
            <a:xfrm>
              <a:off x="0" y="1157"/>
              <a:ext cx="558" cy="3159"/>
            </a:xfrm>
            <a:custGeom>
              <a:avLst/>
              <a:gdLst/>
              <a:ahLst/>
              <a:cxnLst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25" name="组合 5124"/>
            <p:cNvGrpSpPr/>
            <p:nvPr userDrawn="1"/>
          </p:nvGrpSpPr>
          <p:grpSpPr>
            <a:xfrm>
              <a:off x="0" y="0"/>
              <a:ext cx="5758" cy="4316"/>
              <a:chOff x="0" y="0"/>
              <a:chExt cx="5758" cy="4316"/>
            </a:xfrm>
          </p:grpSpPr>
          <p:sp>
            <p:nvSpPr>
              <p:cNvPr id="5126" name="未知"/>
              <p:cNvSpPr/>
              <p:nvPr/>
            </p:nvSpPr>
            <p:spPr>
              <a:xfrm>
                <a:off x="552" y="0"/>
                <a:ext cx="12" cy="695"/>
              </a:xfrm>
              <a:custGeom>
                <a:avLst/>
                <a:gdLst/>
                <a:ahLst/>
                <a:cxnLst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27" name="未知"/>
              <p:cNvSpPr/>
              <p:nvPr/>
            </p:nvSpPr>
            <p:spPr>
              <a:xfrm>
                <a:off x="552" y="1619"/>
                <a:ext cx="12" cy="2697"/>
              </a:xfrm>
              <a:custGeom>
                <a:avLst/>
                <a:gdLst/>
                <a:ahLst/>
                <a:cxnLst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28" name="未知"/>
              <p:cNvSpPr/>
              <p:nvPr/>
            </p:nvSpPr>
            <p:spPr>
              <a:xfrm>
                <a:off x="1019" y="1151"/>
                <a:ext cx="4739" cy="12"/>
              </a:xfrm>
              <a:custGeom>
                <a:avLst/>
                <a:gdLst/>
                <a:ahLst/>
                <a:cxnLst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29" name="未知"/>
              <p:cNvSpPr/>
              <p:nvPr/>
            </p:nvSpPr>
            <p:spPr>
              <a:xfrm>
                <a:off x="552" y="1367"/>
                <a:ext cx="12" cy="252"/>
              </a:xfrm>
              <a:custGeom>
                <a:avLst/>
                <a:gdLst/>
                <a:ahLst/>
                <a:cxnLst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0" name="未知"/>
              <p:cNvSpPr/>
              <p:nvPr/>
            </p:nvSpPr>
            <p:spPr>
              <a:xfrm>
                <a:off x="552" y="695"/>
                <a:ext cx="12" cy="252"/>
              </a:xfrm>
              <a:custGeom>
                <a:avLst/>
                <a:gdLst/>
                <a:ahLst/>
                <a:cxnLst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1" name="未知"/>
              <p:cNvSpPr/>
              <p:nvPr/>
            </p:nvSpPr>
            <p:spPr>
              <a:xfrm>
                <a:off x="552" y="947"/>
                <a:ext cx="12" cy="420"/>
              </a:xfrm>
              <a:custGeom>
                <a:avLst/>
                <a:gdLst/>
                <a:ahLst/>
                <a:cxnLst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2" name="未知"/>
              <p:cNvSpPr/>
              <p:nvPr/>
            </p:nvSpPr>
            <p:spPr>
              <a:xfrm>
                <a:off x="0" y="1151"/>
                <a:ext cx="351" cy="12"/>
              </a:xfrm>
              <a:custGeom>
                <a:avLst/>
                <a:gdLst/>
                <a:ahLst/>
                <a:cxnLst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3" name="未知"/>
              <p:cNvSpPr/>
              <p:nvPr/>
            </p:nvSpPr>
            <p:spPr>
              <a:xfrm>
                <a:off x="767" y="1151"/>
                <a:ext cx="252" cy="12"/>
              </a:xfrm>
              <a:custGeom>
                <a:avLst/>
                <a:gdLst/>
                <a:ahLst/>
                <a:cxnLst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34" name="未知"/>
              <p:cNvSpPr/>
              <p:nvPr/>
            </p:nvSpPr>
            <p:spPr>
              <a:xfrm>
                <a:off x="348" y="1151"/>
                <a:ext cx="419" cy="12"/>
              </a:xfrm>
              <a:custGeom>
                <a:avLst/>
                <a:gdLst/>
                <a:ahLst/>
                <a:cxnLst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5135" name="标题 5134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136" name="文本占位符 5135"/>
          <p:cNvSpPr>
            <a:spLocks noGrp="1"/>
          </p:cNvSpPr>
          <p:nvPr>
            <p:ph type="body" idx="1"/>
          </p:nvPr>
        </p:nvSpPr>
        <p:spPr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137" name="日期占位符 5136"/>
          <p:cNvSpPr>
            <a:spLocks noGrp="1"/>
          </p:cNvSpPr>
          <p:nvPr>
            <p:ph type="dt" sz="half" idx="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000" b="0">
                <a:latin typeface="Tahoma" panose="020B0604030504040204" pitchFamily="34" charset="0"/>
              </a:defRPr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5138" name="页脚占位符 5137"/>
          <p:cNvSpPr>
            <a:spLocks noGrp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000" b="0">
                <a:latin typeface="Tahoma" panose="020B0604030504040204" pitchFamily="34" charset="0"/>
              </a:defRPr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5139" name="灯片编号占位符 5138"/>
          <p:cNvSpPr>
            <a:spLocks noGrp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000" b="0">
                <a:latin typeface="Tahoma" panose="020B0604030504040204" pitchFamily="34" charset="0"/>
              </a:defRPr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>
    <p:blinds dir="vert"/>
  </p:transition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1" i="0" u="none" kern="1200" baseline="0">
          <a:solidFill>
            <a:schemeClr val="tx2"/>
          </a:solidFill>
          <a:effectLst>
            <a:outerShdw blurRad="38100" dist="38100" dir="270000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–"/>
        <a:defRPr sz="28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–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7169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7" name="文本占位符 7170"/>
          <p:cNvSpPr>
            <a:spLocks noGrp="1" noRot="1"/>
          </p:cNvSpPr>
          <p:nvPr>
            <p:ph type="body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172" name="日期占位符 717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7173" name="页脚占位符 717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7174" name="灯片编号占位符 717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/>
            </a:lvl1pPr>
          </a:lstStyle>
          <a:p>
            <a:pPr lvl="0" fontAlgn="base"/>
            <a:fld id="{9A0DB2DC-4C9A-4742-B13C-FB6460FD3503}" type="slidenum">
              <a:rPr 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 9217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文本占位符 9218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220" name="日期占位符 9219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>
              <a:buClr>
                <a:srgbClr val="000000"/>
              </a:buClr>
            </a:pPr>
            <a:endParaRPr lang="zh-CN" altLang="en-US" strike="noStrike" noProof="1"/>
          </a:p>
        </p:txBody>
      </p:sp>
      <p:sp>
        <p:nvSpPr>
          <p:cNvPr id="9221" name="页脚占位符 9220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>
              <a:buClr>
                <a:srgbClr val="000000"/>
              </a:buClr>
            </a:pPr>
            <a:endParaRPr lang="zh-CN" strike="noStrike" noProof="1"/>
          </a:p>
        </p:txBody>
      </p:sp>
      <p:sp>
        <p:nvSpPr>
          <p:cNvPr id="9222" name="灯片编号占位符 922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 b="0">
                <a:latin typeface="Times New Roman" panose="02020603050405020304" pitchFamily="18" charset="0"/>
              </a:defRPr>
            </a:lvl1pPr>
          </a:lstStyle>
          <a:p>
            <a:pPr lvl="0" fontAlgn="base">
              <a:buClr>
                <a:srgbClr val="000000"/>
              </a:buClr>
            </a:pPr>
            <a:fld id="{9A0DB2DC-4C9A-4742-B13C-FB6460FD3503}" type="slidenum">
              <a:rPr 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9.xml"/><Relationship Id="rId1" Type="http://schemas.openxmlformats.org/officeDocument/2006/relationships/image" Target="../media/image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audio" Target="../media/audio2.wav"/><Relationship Id="rId1" Type="http://schemas.openxmlformats.org/officeDocument/2006/relationships/image" Target="../media/image7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audio" Target="../media/audio2.wav"/><Relationship Id="rId1" Type="http://schemas.openxmlformats.org/officeDocument/2006/relationships/image" Target="../media/image7.G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4.xml"/><Relationship Id="rId1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hyperlink" Target="http://baike.baidu.com/view/27201.htm" TargetMode="External"/><Relationship Id="rId6" Type="http://schemas.openxmlformats.org/officeDocument/2006/relationships/hyperlink" Target="http://baike.baidu.com/view/2693.htm" TargetMode="External"/><Relationship Id="rId5" Type="http://schemas.openxmlformats.org/officeDocument/2006/relationships/hyperlink" Target="http://baike.baidu.com/view/483079.htm" TargetMode="External"/><Relationship Id="rId4" Type="http://schemas.openxmlformats.org/officeDocument/2006/relationships/hyperlink" Target="http://baike.baidu.com/view/297487.htm" TargetMode="External"/><Relationship Id="rId3" Type="http://schemas.openxmlformats.org/officeDocument/2006/relationships/hyperlink" Target="http://baike.baidu.com/view/28270.htm" TargetMode="External"/><Relationship Id="rId2" Type="http://schemas.openxmlformats.org/officeDocument/2006/relationships/hyperlink" Target="http://baike.baidu.com/view/4976.htm" TargetMode="External"/><Relationship Id="rId1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1" name="矩形 11265" descr="md44"/>
          <p:cNvSpPr/>
          <p:nvPr/>
        </p:nvSpPr>
        <p:spPr>
          <a:xfrm>
            <a:off x="838200" y="2438400"/>
            <a:ext cx="7620000" cy="28956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 w="9525">
            <a:noFill/>
          </a:ln>
          <a:effectLst>
            <a:outerShdw dist="161645" dir="2699999" algn="ctr" rotWithShape="0">
              <a:srgbClr val="C1C1C1"/>
            </a:outerShdw>
          </a:effectLst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文本框 11266"/>
          <p:cNvSpPr txBox="1"/>
          <p:nvPr/>
        </p:nvSpPr>
        <p:spPr>
          <a:xfrm>
            <a:off x="228600" y="501650"/>
            <a:ext cx="9067800" cy="15557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algn="ctr">
              <a:spcBef>
                <a:spcPct val="50000"/>
              </a:spcBef>
              <a:buClrTx/>
            </a:pPr>
            <a:r>
              <a:rPr lang="zh-CN" altLang="en-US" sz="9600" noProof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方正魏碑简体" pitchFamily="2" charset="-122"/>
                <a:cs typeface="+mn-cs"/>
              </a:rPr>
              <a:t>季氏将伐颛臾</a:t>
            </a:r>
            <a:endParaRPr lang="zh-CN" altLang="en-US" sz="9600" noProof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方正魏碑简体" pitchFamily="2" charset="-122"/>
            </a:endParaRPr>
          </a:p>
        </p:txBody>
      </p:sp>
      <p:sp>
        <p:nvSpPr>
          <p:cNvPr id="10243" name="文本框 11267"/>
          <p:cNvSpPr txBox="1"/>
          <p:nvPr/>
        </p:nvSpPr>
        <p:spPr>
          <a:xfrm>
            <a:off x="3352800" y="5638800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论语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7" name="Rectangle 2"/>
          <p:cNvSpPr/>
          <p:nvPr/>
        </p:nvSpPr>
        <p:spPr>
          <a:xfrm>
            <a:off x="0" y="1524000"/>
            <a:ext cx="9144000" cy="49704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论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语（lún)     ②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颛臾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（zhuānyú）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③社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稷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（jì)        ④虎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兕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（sì）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⑤ 出于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柙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(xiá)   ⑥焉用彼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相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矣（xiàng)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⑦干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戈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（gē）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⑧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冉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有（ r</a:t>
            </a:r>
            <a:r>
              <a:rPr lang="en-US" altLang="zh-CN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ǎ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   ）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⑨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椟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dú   ）   </a:t>
            </a:r>
            <a:endParaRPr lang="zh-CN" altLang="en-US" sz="4000" dirty="0">
              <a:solidFill>
                <a:srgbClr val="0066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4000" dirty="0">
              <a:solidFill>
                <a:srgbClr val="0066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Text Box 3"/>
          <p:cNvSpPr txBox="1"/>
          <p:nvPr/>
        </p:nvSpPr>
        <p:spPr>
          <a:xfrm>
            <a:off x="1476375" y="260350"/>
            <a:ext cx="5903913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正音：请你读准</a:t>
            </a:r>
            <a:endParaRPr lang="zh-CN" altLang="en-US" sz="4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21505"/>
          <p:cNvSpPr txBox="1"/>
          <p:nvPr/>
        </p:nvSpPr>
        <p:spPr>
          <a:xfrm>
            <a:off x="620713" y="4205288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sz="2400" b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07" name="文本框 21506"/>
          <p:cNvSpPr txBox="1"/>
          <p:nvPr/>
        </p:nvSpPr>
        <p:spPr>
          <a:xfrm>
            <a:off x="11113" y="5957888"/>
            <a:ext cx="2411412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Tahoma" panose="020B0604030504040204" pitchFamily="34" charset="0"/>
                <a:ea typeface="华文新魏" pitchFamily="2" charset="-122"/>
              </a:rPr>
              <a:t>力伐争利</a:t>
            </a:r>
            <a:endParaRPr lang="zh-CN" altLang="en-US" sz="4000">
              <a:solidFill>
                <a:srgbClr val="FF0000"/>
              </a:solidFill>
              <a:latin typeface="Tahoma" panose="020B0604030504040204" pitchFamily="34" charset="0"/>
              <a:ea typeface="华文新魏" pitchFamily="2" charset="-122"/>
            </a:endParaRPr>
          </a:p>
        </p:txBody>
      </p:sp>
      <p:sp>
        <p:nvSpPr>
          <p:cNvPr id="21508" name="文本框 21507"/>
          <p:cNvSpPr txBox="1"/>
          <p:nvPr/>
        </p:nvSpPr>
        <p:spPr>
          <a:xfrm>
            <a:off x="6869113" y="5957888"/>
            <a:ext cx="22860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ahoma" panose="020B0604030504040204" pitchFamily="34" charset="0"/>
                <a:ea typeface="华文新魏" pitchFamily="2" charset="-122"/>
              </a:rPr>
              <a:t>文德治国</a:t>
            </a:r>
            <a:endParaRPr lang="zh-CN" altLang="en-US" sz="4000">
              <a:solidFill>
                <a:srgbClr val="0000FF"/>
              </a:solidFill>
              <a:latin typeface="Tahoma" panose="020B0604030504040204" pitchFamily="34" charset="0"/>
              <a:ea typeface="华文新魏" pitchFamily="2" charset="-122"/>
            </a:endParaRPr>
          </a:p>
        </p:txBody>
      </p:sp>
      <p:pic>
        <p:nvPicPr>
          <p:cNvPr id="21509" name="图片 21508" descr="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773238"/>
            <a:ext cx="8639175" cy="400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矩形 21509"/>
          <p:cNvSpPr/>
          <p:nvPr/>
        </p:nvSpPr>
        <p:spPr>
          <a:xfrm>
            <a:off x="827088" y="404813"/>
            <a:ext cx="7777162" cy="14843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00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文中涉及了几个人物？</a:t>
            </a:r>
            <a:br>
              <a:rPr lang="zh-CN" altLang="en-US" sz="400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r>
              <a:rPr lang="zh-CN" altLang="en-US" sz="400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他们之间有什么样的关系？</a:t>
            </a:r>
            <a:br>
              <a:rPr lang="zh-CN" altLang="en-US" sz="4000">
                <a:solidFill>
                  <a:srgbClr val="CC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</a:br>
            <a:endParaRPr lang="zh-CN" altLang="en-US" sz="4000">
              <a:solidFill>
                <a:srgbClr val="CC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304800" y="762000"/>
            <a:ext cx="8686800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4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季氏</a:t>
            </a:r>
            <a:r>
              <a:rPr lang="zh-CN" altLang="en-US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，本文当指季康子，姓季孙，名肥。“康”是谥号，“子”是尊称，前</a:t>
            </a:r>
            <a:r>
              <a:rPr lang="en-US" altLang="zh-CN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492</a:t>
            </a:r>
            <a:r>
              <a:rPr lang="zh-CN" altLang="en-US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年继其父季桓子之后，任鲁国正卿（宰相），政治上最有势力。</a:t>
            </a:r>
            <a:endParaRPr lang="zh-CN" altLang="en-US" sz="2800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0" y="2209800"/>
            <a:ext cx="9144000" cy="1800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冉有</a:t>
            </a:r>
            <a:r>
              <a:rPr lang="zh-CN" altLang="en-US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姓冉，名求，字子有，也称冉有，鲁国人。孔子弟子，比孔子小</a:t>
            </a:r>
            <a:r>
              <a:rPr lang="en-US" altLang="zh-CN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</a:t>
            </a:r>
            <a:r>
              <a:rPr lang="zh-CN" altLang="en-US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岁。季康子任正卿时，孔子师徒正在外周游，冉有中途被季氏招为家臣，后成为季康子主要谋臣，参与季氏的事。</a:t>
            </a:r>
            <a:r>
              <a:rPr lang="zh-CN" altLang="en-US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800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0" y="4114800"/>
            <a:ext cx="9144000" cy="1373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季路</a:t>
            </a:r>
            <a:r>
              <a:rPr lang="zh-CN" altLang="en-US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姓仲，名由，字子路，孔子早年弟子，比孔子小</a:t>
            </a:r>
            <a:r>
              <a:rPr lang="en-US" altLang="zh-CN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en-US" sz="28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岁。长期跟随孔子，是忠实的警卫。曾做季康子的家臣，后死于卫国内乱。因任于季氏，又称季路。</a:t>
            </a:r>
            <a:r>
              <a:rPr lang="zh-CN" altLang="en-US" sz="2800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2800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08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914400"/>
          </a:xfrm>
        </p:spPr>
        <p:txBody>
          <a:bodyPr wrap="square" anchor="ctr"/>
          <a:p>
            <a:pPr algn="l"/>
            <a:r>
              <a:rPr lang="zh-CN" altLang="en-US" sz="4000" b="1">
                <a:solidFill>
                  <a:srgbClr val="FF0000"/>
                </a:solidFill>
                <a:ea typeface="黑体" panose="02010609060101010101" pitchFamily="2" charset="-122"/>
              </a:rPr>
              <a:t>文中人物</a:t>
            </a:r>
            <a:endParaRPr lang="zh-CN" altLang="en-US" sz="4000" b="1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29" name="文本占位符 23553"/>
          <p:cNvSpPr>
            <a:spLocks noGrp="1" noRot="1"/>
          </p:cNvSpPr>
          <p:nvPr>
            <p:ph idx="1"/>
          </p:nvPr>
        </p:nvSpPr>
        <p:spPr>
          <a:xfrm>
            <a:off x="0" y="404813"/>
            <a:ext cx="9144000" cy="4906962"/>
          </a:xfrm>
        </p:spPr>
        <p:txBody>
          <a:bodyPr anchor="t"/>
          <a:p>
            <a:endParaRPr lang="zh-CN" altLang="en-US" sz="3600" b="1" dirty="0">
              <a:ea typeface="黑体" panose="02010609060101010101" pitchFamily="2" charset="-122"/>
            </a:endParaRPr>
          </a:p>
          <a:p>
            <a:endParaRPr lang="zh-CN" altLang="en-US" sz="3600" b="1" dirty="0">
              <a:ea typeface="黑体" panose="02010609060101010101" pitchFamily="2" charset="-122"/>
            </a:endParaRPr>
          </a:p>
          <a:p>
            <a:r>
              <a:rPr lang="zh-CN" altLang="en-US" sz="3600" b="1" dirty="0">
                <a:ea typeface="黑体" panose="02010609060101010101" pitchFamily="2" charset="-122"/>
              </a:rPr>
              <a:t>季氏将伐颛臾。冉有、季路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见</a:t>
            </a:r>
            <a:r>
              <a:rPr lang="zh-CN" altLang="en-US" sz="3600" b="1" dirty="0">
                <a:ea typeface="黑体" panose="02010609060101010101" pitchFamily="2" charset="-122"/>
              </a:rPr>
              <a:t>于孔子曰：“</a:t>
            </a:r>
            <a:r>
              <a:rPr lang="zh-CN" altLang="en-US" sz="3600" b="1" dirty="0">
                <a:solidFill>
                  <a:schemeClr val="accent2"/>
                </a:solidFill>
                <a:ea typeface="黑体" panose="02010609060101010101" pitchFamily="2" charset="-122"/>
              </a:rPr>
              <a:t>季氏将有事于颛臾</a:t>
            </a:r>
            <a:r>
              <a:rPr lang="zh-CN" altLang="en-US" sz="3600" b="1" dirty="0">
                <a:ea typeface="黑体" panose="02010609060101010101" pitchFamily="2" charset="-122"/>
              </a:rPr>
              <a:t>。”孔子曰：“求！</a:t>
            </a:r>
            <a:r>
              <a:rPr lang="zh-CN" altLang="en-US" sz="3600" b="1" dirty="0">
                <a:solidFill>
                  <a:schemeClr val="accent2"/>
                </a:solidFill>
                <a:ea typeface="黑体" panose="02010609060101010101" pitchFamily="2" charset="-122"/>
              </a:rPr>
              <a:t>无乃尔是过与</a:t>
            </a:r>
            <a:r>
              <a:rPr lang="zh-CN" altLang="en-US" sz="3600" b="1" dirty="0">
                <a:ea typeface="黑体" panose="02010609060101010101" pitchFamily="2" charset="-122"/>
              </a:rPr>
              <a:t>？夫颛臾，昔者先王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以为</a:t>
            </a:r>
            <a:r>
              <a:rPr lang="zh-CN" altLang="en-US" sz="3600" b="1" dirty="0">
                <a:ea typeface="黑体" panose="02010609060101010101" pitchFamily="2" charset="-122"/>
              </a:rPr>
              <a:t>东蒙主，且在邦域之中矣，</a:t>
            </a:r>
            <a:r>
              <a:rPr lang="zh-CN" altLang="en-US" sz="3600" b="1" dirty="0">
                <a:solidFill>
                  <a:schemeClr val="accent2"/>
                </a:solidFill>
                <a:ea typeface="黑体" panose="02010609060101010101" pitchFamily="2" charset="-122"/>
              </a:rPr>
              <a:t>是社稷之臣也。何以伐为？</a:t>
            </a:r>
            <a:r>
              <a:rPr lang="zh-CN" altLang="en-US" sz="3600" b="1" dirty="0">
                <a:ea typeface="黑体" panose="02010609060101010101" pitchFamily="2" charset="-122"/>
              </a:rPr>
              <a:t>”</a:t>
            </a:r>
            <a:endParaRPr lang="zh-CN" altLang="en-US" sz="3600" b="1" dirty="0">
              <a:ea typeface="黑体" panose="02010609060101010101" pitchFamily="2" charset="-122"/>
            </a:endParaRPr>
          </a:p>
          <a:p>
            <a:endParaRPr lang="zh-CN" altLang="en-US" sz="3600" b="1" dirty="0">
              <a:ea typeface="黑体" panose="02010609060101010101" pitchFamily="2" charset="-122"/>
            </a:endParaRPr>
          </a:p>
        </p:txBody>
      </p:sp>
      <p:sp>
        <p:nvSpPr>
          <p:cNvPr id="22530" name="矩形 23554"/>
          <p:cNvSpPr>
            <a:spLocks noRot="1"/>
          </p:cNvSpPr>
          <p:nvPr/>
        </p:nvSpPr>
        <p:spPr>
          <a:xfrm>
            <a:off x="152400" y="304800"/>
            <a:ext cx="8458200" cy="1447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40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朗读第一次对话</a:t>
            </a:r>
            <a:endParaRPr lang="zh-CN" altLang="en-US" sz="440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 noRot="1"/>
          </p:cNvSpPr>
          <p:nvPr>
            <p:ph type="title"/>
          </p:nvPr>
        </p:nvSpPr>
        <p:spPr>
          <a:xfrm>
            <a:off x="304800" y="77788"/>
            <a:ext cx="8540750" cy="1143000"/>
          </a:xfrm>
        </p:spPr>
        <p:txBody>
          <a:bodyPr anchor="ctr"/>
          <a:p>
            <a:pPr algn="l"/>
            <a:r>
              <a:rPr lang="zh-CN" altLang="en-US" sz="5400" dirty="0"/>
              <a:t> </a:t>
            </a:r>
            <a:r>
              <a:rPr lang="zh-CN" altLang="en-US" sz="6000" b="1" dirty="0"/>
              <a:t>季氏将</a:t>
            </a:r>
            <a:r>
              <a:rPr lang="zh-CN" altLang="en-US" sz="6000" b="1" dirty="0">
                <a:solidFill>
                  <a:srgbClr val="FF0000"/>
                </a:solidFill>
              </a:rPr>
              <a:t>伐</a:t>
            </a:r>
            <a:r>
              <a:rPr lang="zh-CN" altLang="en-US" sz="6000" b="1" dirty="0"/>
              <a:t>颛臾。</a:t>
            </a:r>
            <a:endParaRPr lang="zh-CN" altLang="en-US" sz="6000" b="1" dirty="0"/>
          </a:p>
        </p:txBody>
      </p:sp>
      <p:sp>
        <p:nvSpPr>
          <p:cNvPr id="24579" name="内容占位符 24578"/>
          <p:cNvSpPr>
            <a:spLocks noGrp="1" noRot="1"/>
          </p:cNvSpPr>
          <p:nvPr>
            <p:ph idx="1"/>
          </p:nvPr>
        </p:nvSpPr>
        <p:spPr>
          <a:xfrm>
            <a:off x="76200" y="1069975"/>
            <a:ext cx="9144000" cy="5334000"/>
          </a:xfrm>
        </p:spPr>
        <p:txBody>
          <a:bodyPr anchor="t"/>
          <a:p>
            <a:pPr>
              <a:buNone/>
            </a:pPr>
            <a:r>
              <a:rPr lang="zh-CN" altLang="en-US" sz="3600" b="1" dirty="0">
                <a:solidFill>
                  <a:srgbClr val="000000"/>
                </a:solidFill>
              </a:rPr>
              <a:t>①季氏，鲁国权臣。季孙氏，这里指季康子（名肥，鲁国的大夫）。 </a:t>
            </a:r>
            <a:endParaRPr lang="zh-CN" altLang="en-US" sz="3600" b="1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00"/>
                </a:solidFill>
              </a:rPr>
              <a:t>②将，表时间的副词，将要。</a:t>
            </a:r>
            <a:endParaRPr lang="zh-CN" altLang="en-US" sz="3600" b="1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00"/>
                </a:solidFill>
              </a:rPr>
              <a:t>③ </a:t>
            </a:r>
            <a:r>
              <a:rPr lang="zh-CN" altLang="en-US" sz="3600" b="1" dirty="0">
                <a:solidFill>
                  <a:srgbClr val="FF0000"/>
                </a:solidFill>
              </a:rPr>
              <a:t>“伐”，讨伐，攻打。</a:t>
            </a:r>
            <a:r>
              <a:rPr lang="zh-CN" altLang="en-US" sz="3600" b="1" dirty="0">
                <a:solidFill>
                  <a:srgbClr val="000000"/>
                </a:solidFill>
              </a:rPr>
              <a:t>就是公开地攻打。与之相反的是“袭”，就是趁人不备而进攻。</a:t>
            </a:r>
            <a:endParaRPr lang="zh-CN" altLang="en-US" sz="3600" b="1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00"/>
                </a:solidFill>
              </a:rPr>
              <a:t>     </a:t>
            </a:r>
            <a:r>
              <a:rPr lang="en-US" altLang="zh-CN" sz="3600" b="1">
                <a:solidFill>
                  <a:srgbClr val="000000"/>
                </a:solidFill>
              </a:rPr>
              <a:t>【</a:t>
            </a:r>
            <a:r>
              <a:rPr lang="zh-CN" altLang="en-US" sz="3600" b="1" dirty="0">
                <a:solidFill>
                  <a:srgbClr val="000000"/>
                </a:solidFill>
              </a:rPr>
              <a:t>本句话是事件的起因，是孔子阐释自己政治观念的背景</a:t>
            </a:r>
            <a:r>
              <a:rPr lang="en-US" altLang="zh-CN" sz="3600" b="1">
                <a:solidFill>
                  <a:srgbClr val="000000"/>
                </a:solidFill>
              </a:rPr>
              <a:t>】</a:t>
            </a:r>
            <a:endParaRPr lang="en-US" altLang="zh-CN" sz="3600" b="1">
              <a:solidFill>
                <a:srgbClr val="000000"/>
              </a:solidFill>
            </a:endParaRPr>
          </a:p>
          <a:p>
            <a:r>
              <a:rPr lang="zh-CN" altLang="en-US" sz="4000" b="1" dirty="0">
                <a:solidFill>
                  <a:schemeClr val="accent2"/>
                </a:solidFill>
              </a:rPr>
              <a:t>译：季氏将要攻打附庸国颛臾。</a:t>
            </a:r>
            <a:r>
              <a:rPr lang="zh-CN" altLang="en-US" sz="4000" b="1" dirty="0">
                <a:solidFill>
                  <a:srgbClr val="FF0000"/>
                </a:solidFill>
              </a:rPr>
              <a:t> 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4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charRg st="4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charRg st="47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12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charRg st="12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charRg st="12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 noRot="1"/>
          </p:cNvSpPr>
          <p:nvPr>
            <p:ph type="title"/>
          </p:nvPr>
        </p:nvSpPr>
        <p:spPr>
          <a:xfrm>
            <a:off x="152400" y="228600"/>
            <a:ext cx="8842375" cy="12192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rgbClr val="0000CC"/>
                </a:solidFill>
              </a:rPr>
              <a:t>冉有、季路</a:t>
            </a:r>
            <a:r>
              <a:rPr lang="zh-CN" altLang="en-US" sz="4000" b="1" dirty="0">
                <a:solidFill>
                  <a:srgbClr val="FF0000"/>
                </a:solidFill>
              </a:rPr>
              <a:t>见于</a:t>
            </a:r>
            <a:r>
              <a:rPr lang="zh-CN" altLang="en-US" sz="4000" b="1" dirty="0">
                <a:solidFill>
                  <a:srgbClr val="0000CC"/>
                </a:solidFill>
              </a:rPr>
              <a:t>孔子曰：“季氏将</a:t>
            </a:r>
            <a:r>
              <a:rPr lang="zh-CN" altLang="en-US" sz="4000" b="1" dirty="0">
                <a:solidFill>
                  <a:srgbClr val="FF0000"/>
                </a:solidFill>
              </a:rPr>
              <a:t>有事</a:t>
            </a:r>
            <a:r>
              <a:rPr lang="zh-CN" altLang="en-US" sz="4000" b="1" dirty="0">
                <a:solidFill>
                  <a:srgbClr val="0000CC"/>
                </a:solidFill>
              </a:rPr>
              <a:t>于颛臾。”</a:t>
            </a:r>
            <a:endParaRPr lang="zh-CN" altLang="en-US" sz="4000" b="1" dirty="0">
              <a:solidFill>
                <a:srgbClr val="0000CC"/>
              </a:solidFill>
            </a:endParaRPr>
          </a:p>
        </p:txBody>
      </p:sp>
      <p:sp>
        <p:nvSpPr>
          <p:cNvPr id="25603" name="内容占位符 25602"/>
          <p:cNvSpPr>
            <a:spLocks noGrp="1" noRot="1"/>
          </p:cNvSpPr>
          <p:nvPr>
            <p:ph idx="1"/>
          </p:nvPr>
        </p:nvSpPr>
        <p:spPr>
          <a:xfrm>
            <a:off x="-222250" y="1524000"/>
            <a:ext cx="9366250" cy="3505200"/>
          </a:xfrm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zh-CN" altLang="en-US" b="1" dirty="0"/>
              <a:t>     </a:t>
            </a:r>
            <a:r>
              <a:rPr lang="zh-CN" altLang="en-US" b="1" dirty="0">
                <a:solidFill>
                  <a:srgbClr val="000000"/>
                </a:solidFill>
              </a:rPr>
              <a:t> ①冉有、季路：两人都是孔子学生，当时是季康子的家臣。 </a:t>
            </a:r>
            <a:br>
              <a:rPr lang="zh-CN" altLang="en-US" b="1" dirty="0">
                <a:solidFill>
                  <a:srgbClr val="000000"/>
                </a:solidFill>
              </a:rPr>
            </a:br>
            <a:r>
              <a:rPr lang="zh-CN" altLang="en-US" b="1" dirty="0">
                <a:solidFill>
                  <a:srgbClr val="000000"/>
                </a:solidFill>
              </a:rPr>
              <a:t>   ②</a:t>
            </a:r>
            <a:r>
              <a:rPr lang="zh-CN" altLang="en-US" b="1" dirty="0">
                <a:solidFill>
                  <a:srgbClr val="FF0000"/>
                </a:solidFill>
              </a:rPr>
              <a:t>见，拜见，谒见；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        于，介词，引进动作的对象。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0000"/>
                </a:solidFill>
              </a:rPr>
              <a:t>      ③有事，这里指有军事行动。</a:t>
            </a:r>
            <a:endParaRPr lang="zh-CN" altLang="en-US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0000"/>
                </a:solidFill>
              </a:rPr>
              <a:t> </a:t>
            </a:r>
            <a:r>
              <a:rPr lang="en-US" altLang="zh-CN" b="1">
                <a:solidFill>
                  <a:srgbClr val="000000"/>
                </a:solidFill>
              </a:rPr>
              <a:t>【</a:t>
            </a:r>
            <a:r>
              <a:rPr lang="zh-CN" altLang="en-US" b="1" dirty="0">
                <a:solidFill>
                  <a:srgbClr val="000000"/>
                </a:solidFill>
              </a:rPr>
              <a:t>本句话表现两弟子把季氏动武的消息通报给孔子 ，而语言中透露出 冉有、季路 对动武的赞同</a:t>
            </a:r>
            <a:r>
              <a:rPr lang="en-US" altLang="zh-CN" b="1">
                <a:solidFill>
                  <a:srgbClr val="000000"/>
                </a:solidFill>
              </a:rPr>
              <a:t>】</a:t>
            </a:r>
            <a:endParaRPr lang="en-US" altLang="zh-CN" b="1">
              <a:solidFill>
                <a:srgbClr val="000000"/>
              </a:solidFill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0" y="5181600"/>
            <a:ext cx="9144000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译：冉有、季路拜见孔子，说道：“季氏将对颛臾采取军事行动。”</a:t>
            </a:r>
            <a:endParaRPr lang="zh-CN" altLang="en-US" sz="320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4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charRg st="4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charRg st="4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6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charRg st="6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charRg st="6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89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charRg st="89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charRg st="89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 noRot="1"/>
          </p:cNvSpPr>
          <p:nvPr>
            <p:ph type="title"/>
          </p:nvPr>
        </p:nvSpPr>
        <p:spPr>
          <a:xfrm>
            <a:off x="457200" y="-146050"/>
            <a:ext cx="8540750" cy="1136650"/>
          </a:xfrm>
        </p:spPr>
        <p:txBody>
          <a:bodyPr anchor="ctr"/>
          <a:p>
            <a:pPr algn="l"/>
            <a:r>
              <a:rPr lang="zh-CN" altLang="en-US" b="1" dirty="0">
                <a:solidFill>
                  <a:srgbClr val="0000CC"/>
                </a:solidFill>
              </a:rPr>
              <a:t>孔子曰：“</a:t>
            </a:r>
            <a:r>
              <a:rPr lang="zh-CN" altLang="en-US" b="1" dirty="0">
                <a:solidFill>
                  <a:srgbClr val="FF0000"/>
                </a:solidFill>
              </a:rPr>
              <a:t>求</a:t>
            </a:r>
            <a:r>
              <a:rPr lang="zh-CN" altLang="en-US" b="1" dirty="0">
                <a:solidFill>
                  <a:srgbClr val="0000CC"/>
                </a:solidFill>
              </a:rPr>
              <a:t>！</a:t>
            </a:r>
            <a:r>
              <a:rPr lang="zh-CN" altLang="en-US" b="1" dirty="0">
                <a:solidFill>
                  <a:srgbClr val="FF0000"/>
                </a:solidFill>
              </a:rPr>
              <a:t>无乃尔是过与</a:t>
            </a:r>
            <a:r>
              <a:rPr lang="zh-CN" altLang="en-US" b="1" dirty="0">
                <a:solidFill>
                  <a:srgbClr val="0000CC"/>
                </a:solidFill>
              </a:rPr>
              <a:t>？”</a:t>
            </a:r>
            <a:endParaRPr lang="zh-CN" altLang="en-US" b="1" dirty="0">
              <a:solidFill>
                <a:srgbClr val="0000CC"/>
              </a:solidFill>
            </a:endParaRPr>
          </a:p>
        </p:txBody>
      </p:sp>
      <p:sp>
        <p:nvSpPr>
          <p:cNvPr id="26627" name="内容占位符 26626"/>
          <p:cNvSpPr>
            <a:spLocks noGrp="1" noRot="1"/>
          </p:cNvSpPr>
          <p:nvPr>
            <p:ph idx="1"/>
          </p:nvPr>
        </p:nvSpPr>
        <p:spPr>
          <a:xfrm>
            <a:off x="0" y="914400"/>
            <a:ext cx="9144000" cy="4194175"/>
          </a:xfrm>
        </p:spPr>
        <p:txBody>
          <a:bodyPr anchor="t"/>
          <a:p>
            <a:pPr>
              <a:lnSpc>
                <a:spcPct val="90000"/>
              </a:lnSpc>
              <a:buNone/>
            </a:pPr>
            <a:r>
              <a:rPr lang="zh-CN" altLang="en-US" dirty="0">
                <a:solidFill>
                  <a:srgbClr val="0000CC"/>
                </a:solidFill>
              </a:rPr>
              <a:t>   </a:t>
            </a:r>
            <a:r>
              <a:rPr lang="zh-CN" altLang="en-US" dirty="0">
                <a:solidFill>
                  <a:srgbClr val="003D3C"/>
                </a:solidFill>
              </a:rPr>
              <a:t> </a:t>
            </a:r>
            <a:r>
              <a:rPr lang="zh-CN" altLang="en-US" b="1" dirty="0">
                <a:solidFill>
                  <a:srgbClr val="003D3C"/>
                </a:solidFill>
              </a:rPr>
              <a:t>①</a:t>
            </a:r>
            <a:r>
              <a:rPr lang="zh-CN" altLang="en-US" b="1" dirty="0">
                <a:solidFill>
                  <a:srgbClr val="FF0000"/>
                </a:solidFill>
              </a:rPr>
              <a:t>求，冉有。</a:t>
            </a:r>
            <a:r>
              <a:rPr lang="zh-CN" altLang="en-US" b="1" dirty="0">
                <a:solidFill>
                  <a:srgbClr val="003D3C"/>
                </a:solidFill>
              </a:rPr>
              <a:t>无乃</a:t>
            </a:r>
            <a:r>
              <a:rPr lang="en-US" altLang="zh-CN" b="1">
                <a:solidFill>
                  <a:srgbClr val="003D3C"/>
                </a:solidFill>
              </a:rPr>
              <a:t>··· ···</a:t>
            </a:r>
            <a:r>
              <a:rPr lang="zh-CN" altLang="en-US" b="1" dirty="0">
                <a:solidFill>
                  <a:srgbClr val="003D3C"/>
                </a:solidFill>
              </a:rPr>
              <a:t>与，表示对情况的推定，含推断语气，相当于“恐怕</a:t>
            </a:r>
            <a:r>
              <a:rPr lang="en-US" altLang="zh-CN" b="1">
                <a:solidFill>
                  <a:srgbClr val="003D3C"/>
                </a:solidFill>
              </a:rPr>
              <a:t>··· ···</a:t>
            </a:r>
            <a:r>
              <a:rPr lang="zh-CN" altLang="en-US" b="1" dirty="0">
                <a:solidFill>
                  <a:srgbClr val="003D3C"/>
                </a:solidFill>
              </a:rPr>
              <a:t>吧”。</a:t>
            </a:r>
            <a:endParaRPr lang="zh-CN" altLang="en-US" b="1" dirty="0">
              <a:solidFill>
                <a:srgbClr val="003D3C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3D3C"/>
                </a:solidFill>
              </a:rPr>
              <a:t>    ②</a:t>
            </a:r>
            <a:r>
              <a:rPr lang="zh-CN" altLang="en-US" b="1" dirty="0">
                <a:solidFill>
                  <a:srgbClr val="FF0000"/>
                </a:solidFill>
              </a:rPr>
              <a:t>尔，你，</a:t>
            </a:r>
            <a:r>
              <a:rPr lang="zh-CN" altLang="en-US" b="1" dirty="0">
                <a:solidFill>
                  <a:srgbClr val="003D3C"/>
                </a:solidFill>
              </a:rPr>
              <a:t>指冉有，宾语前置。是，助词，宾语提前的标志。</a:t>
            </a:r>
            <a:endParaRPr lang="zh-CN" altLang="en-US" b="1" dirty="0">
              <a:solidFill>
                <a:srgbClr val="003D3C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3D3C"/>
                </a:solidFill>
              </a:rPr>
              <a:t>   ③过，责备，动词。     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“与”通“欤”，语气词</a:t>
            </a:r>
            <a:r>
              <a:rPr lang="zh-CN" altLang="en-US" b="1" dirty="0">
                <a:solidFill>
                  <a:srgbClr val="003D3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，用在句末表推测，可译为“吧”、“吗”</a:t>
            </a:r>
            <a:r>
              <a:rPr lang="zh-CN" altLang="en-US" b="1" dirty="0">
                <a:solidFill>
                  <a:srgbClr val="003D3C"/>
                </a:solidFill>
              </a:rPr>
              <a:t>。</a:t>
            </a:r>
            <a:endParaRPr lang="zh-CN" altLang="en-US" b="1" dirty="0">
              <a:solidFill>
                <a:srgbClr val="003D3C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3D3C"/>
                </a:solidFill>
              </a:rPr>
              <a:t>     </a:t>
            </a:r>
            <a:r>
              <a:rPr lang="en-US" altLang="zh-CN" b="1">
                <a:solidFill>
                  <a:srgbClr val="003D3C"/>
                </a:solidFill>
              </a:rPr>
              <a:t>【</a:t>
            </a:r>
            <a:r>
              <a:rPr lang="zh-CN" altLang="en-US" b="1" dirty="0">
                <a:solidFill>
                  <a:srgbClr val="003D3C"/>
                </a:solidFill>
              </a:rPr>
              <a:t>本句表达了孔子对弟子的批评，又鲜明地显示了自己的观点</a:t>
            </a:r>
            <a:r>
              <a:rPr lang="en-US" altLang="zh-CN" b="1">
                <a:solidFill>
                  <a:srgbClr val="003D3C"/>
                </a:solidFill>
              </a:rPr>
              <a:t>】</a:t>
            </a:r>
            <a:endParaRPr lang="en-US" altLang="zh-CN" b="1">
              <a:solidFill>
                <a:srgbClr val="003D3C"/>
              </a:solidFill>
            </a:endParaRPr>
          </a:p>
        </p:txBody>
      </p:sp>
      <p:sp>
        <p:nvSpPr>
          <p:cNvPr id="26628" name="矩形 26627"/>
          <p:cNvSpPr/>
          <p:nvPr/>
        </p:nvSpPr>
        <p:spPr>
          <a:xfrm>
            <a:off x="304800" y="5486400"/>
            <a:ext cx="8839200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译：孔子说：“冉求！恐怕应该责备你吧？</a:t>
            </a:r>
            <a:r>
              <a:rPr lang="zh-CN" altLang="en-US" b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zh-CN" altLang="en-US" b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5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charRg st="5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charRg st="5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8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charRg st="8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charRg st="8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8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8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134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627">
                                            <p:txEl>
                                              <p:charRg st="134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27">
                                            <p:txEl>
                                              <p:charRg st="134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文本占位符 27649"/>
          <p:cNvSpPr>
            <a:spLocks noGrp="1" noRot="1"/>
          </p:cNvSpPr>
          <p:nvPr>
            <p:ph type="body"/>
          </p:nvPr>
        </p:nvSpPr>
        <p:spPr>
          <a:xfrm>
            <a:off x="0" y="0"/>
            <a:ext cx="9144000" cy="6858000"/>
          </a:xfrm>
        </p:spPr>
        <p:txBody>
          <a:bodyPr anchor="t"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夫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颛臾，昔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者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先王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以为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东蒙主，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且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在邦域之中矣，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是</a:t>
            </a: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社稷之臣也。</a:t>
            </a:r>
            <a:endParaRPr lang="zh-CN" altLang="en-US" sz="4000" b="1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endParaRPr lang="zh-CN" altLang="en-US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①夫：发语词。者，助词。</a:t>
            </a:r>
            <a:endParaRPr lang="zh-CN" altLang="en-US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②以为：把 …作为。</a:t>
            </a:r>
            <a:r>
              <a:rPr lang="zh-CN" altLang="en-US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“以为”是“以之为”的省略，“之”指颛臾。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③是：这或者判断词。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endParaRPr lang="zh-CN" altLang="en-US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 dirty="0">
                <a:solidFill>
                  <a:srgbClr val="0066FF"/>
                </a:solidFill>
              </a:rPr>
              <a:t>译：颛臾，过去先王曾经让他担任东蒙山的主祭人，而且在（鲁国的）</a:t>
            </a:r>
            <a:r>
              <a:rPr lang="zh-CN" altLang="en-US" b="1" u="sng" dirty="0">
                <a:solidFill>
                  <a:srgbClr val="0066FF"/>
                </a:solidFill>
              </a:rPr>
              <a:t>国境</a:t>
            </a:r>
            <a:r>
              <a:rPr lang="zh-CN" altLang="en-US" b="1" dirty="0">
                <a:solidFill>
                  <a:srgbClr val="0066FF"/>
                </a:solidFill>
              </a:rPr>
              <a:t>之内了，这是鲁国的臣属啊。　</a:t>
            </a:r>
            <a:endParaRPr lang="zh-CN" altLang="en-US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3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>
                                            <p:txEl>
                                              <p:charRg st="3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>
                                            <p:txEl>
                                              <p:charRg st="31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4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0">
                                            <p:txEl>
                                              <p:charRg st="4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0">
                                            <p:txEl>
                                              <p:charRg st="47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82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0">
                                            <p:txEl>
                                              <p:charRg st="82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0">
                                            <p:txEl>
                                              <p:charRg st="82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9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0">
                                            <p:txEl>
                                              <p:charRg st="9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0">
                                            <p:txEl>
                                              <p:charRg st="92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文本占位符 28673"/>
          <p:cNvSpPr>
            <a:spLocks noGrp="1" noRot="1"/>
          </p:cNvSpPr>
          <p:nvPr>
            <p:ph type="body"/>
          </p:nvPr>
        </p:nvSpPr>
        <p:spPr>
          <a:xfrm>
            <a:off x="152400" y="381000"/>
            <a:ext cx="8540750" cy="5262563"/>
          </a:xfrm>
        </p:spPr>
        <p:txBody>
          <a:bodyPr anchor="t"/>
          <a:p>
            <a:r>
              <a:rPr lang="en-US" altLang="zh-CN" sz="4800" b="1">
                <a:solidFill>
                  <a:srgbClr val="002E2D"/>
                </a:solidFill>
              </a:rPr>
              <a:t> </a:t>
            </a:r>
            <a:r>
              <a:rPr lang="zh-CN" altLang="en-US" sz="4800" b="1">
                <a:solidFill>
                  <a:srgbClr val="FF0000"/>
                </a:solidFill>
              </a:rPr>
              <a:t>何以伐为</a:t>
            </a:r>
            <a:r>
              <a:rPr lang="zh-CN" altLang="en-US" sz="4800" b="1">
                <a:solidFill>
                  <a:schemeClr val="accent2"/>
                </a:solidFill>
              </a:rPr>
              <a:t>？</a:t>
            </a:r>
            <a:r>
              <a:rPr lang="zh-CN" altLang="en-US" sz="4800">
                <a:solidFill>
                  <a:srgbClr val="002E2D"/>
                </a:solidFill>
              </a:rPr>
              <a:t> </a:t>
            </a:r>
            <a:br>
              <a:rPr lang="zh-CN" altLang="en-US" sz="4800" b="1">
                <a:solidFill>
                  <a:srgbClr val="000000"/>
                </a:solidFill>
              </a:rPr>
            </a:br>
            <a:endParaRPr lang="zh-CN" altLang="en-US" sz="4800" b="1">
              <a:solidFill>
                <a:srgbClr val="000000"/>
              </a:solidFill>
            </a:endParaRPr>
          </a:p>
          <a:p>
            <a:pPr>
              <a:buNone/>
            </a:pPr>
            <a:r>
              <a:rPr lang="zh-CN" altLang="en-US" sz="3600" b="1">
                <a:solidFill>
                  <a:srgbClr val="FF0000"/>
                </a:solidFill>
              </a:rPr>
              <a:t>    </a:t>
            </a:r>
            <a:r>
              <a:rPr lang="zh-CN" altLang="en-US" sz="3600" b="1"/>
              <a:t>“何以</a:t>
            </a:r>
            <a:r>
              <a:rPr lang="en-US" altLang="zh-CN" sz="3600" b="1"/>
              <a:t>……</a:t>
            </a:r>
            <a:r>
              <a:rPr lang="zh-CN" altLang="en-US" sz="3600" b="1"/>
              <a:t>为？”是反问句式。</a:t>
            </a:r>
            <a:endParaRPr lang="zh-CN" altLang="en-US" sz="3600" b="1"/>
          </a:p>
          <a:p>
            <a:pPr>
              <a:buNone/>
            </a:pPr>
            <a:r>
              <a:rPr lang="zh-CN" altLang="en-US" sz="3600" b="1"/>
              <a:t>     何以：以何， 宾语前置</a:t>
            </a:r>
            <a:endParaRPr lang="zh-CN" altLang="en-US" sz="3600" b="1"/>
          </a:p>
          <a:p>
            <a:endParaRPr lang="zh-CN" altLang="en-US" sz="3600" b="1"/>
          </a:p>
          <a:p>
            <a:r>
              <a:rPr lang="zh-CN" altLang="en-US" sz="3600" b="1">
                <a:solidFill>
                  <a:srgbClr val="0066FF"/>
                </a:solidFill>
              </a:rPr>
              <a:t>译：为什么要讨伐他呢？</a:t>
            </a:r>
            <a:endParaRPr lang="zh-CN" altLang="en-US" sz="3600" b="1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>
                                            <p:txEl>
                                              <p:charRg st="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>
                                            <p:txEl>
                                              <p:charRg st="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28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4">
                                            <p:txEl>
                                              <p:charRg st="28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4">
                                            <p:txEl>
                                              <p:charRg st="28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46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4">
                                            <p:txEl>
                                              <p:charRg st="46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4">
                                            <p:txEl>
                                              <p:charRg st="46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文本占位符 29697"/>
          <p:cNvSpPr>
            <a:spLocks noGrp="1" noRot="1"/>
          </p:cNvSpPr>
          <p:nvPr>
            <p:ph idx="1"/>
          </p:nvPr>
        </p:nvSpPr>
        <p:spPr>
          <a:xfrm>
            <a:off x="0" y="0"/>
            <a:ext cx="9144000" cy="5791200"/>
          </a:xfrm>
          <a:solidFill>
            <a:schemeClr val="tx1">
              <a:alpha val="100000"/>
            </a:schemeClr>
          </a:solidFill>
          <a:ln>
            <a:solidFill>
              <a:srgbClr val="3366FF"/>
            </a:solidFill>
          </a:ln>
        </p:spPr>
        <p:txBody>
          <a:bodyPr/>
          <a:p>
            <a:pPr fontAlgn="base">
              <a:lnSpc>
                <a:spcPct val="90000"/>
              </a:lnSpc>
            </a:pPr>
            <a:r>
              <a:rPr lang="zh-CN" altLang="en-US" b="1" strike="noStrike" noProof="1" dirty="0">
                <a:solidFill>
                  <a:schemeClr val="bg1"/>
                </a:solidFill>
              </a:rPr>
              <a:t>季氏将伐颛臾。冉有、季路见于孔子曰：“季氏将有事于颛臾。” </a:t>
            </a:r>
            <a:endParaRPr lang="zh-CN" altLang="en-US" b="1" strike="noStrike" noProof="1" dirty="0">
              <a:solidFill>
                <a:schemeClr val="bg1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zh-CN" altLang="en-US" b="1" strike="noStrike" noProof="1" dirty="0">
                <a:solidFill>
                  <a:srgbClr val="FFFF00"/>
                </a:solidFill>
              </a:rPr>
              <a:t>  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季氏将要攻打颛臾。冉求、季路去拜见孔子，说：“季氏将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对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颛臾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采取军事行动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了。” </a:t>
            </a:r>
            <a:endParaRPr lang="zh-CN" altLang="en-US" b="1" strike="noStrike" noProof="1" dirty="0">
              <a:solidFill>
                <a:srgbClr val="FF000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zh-CN" altLang="en-US" b="1" strike="noStrike" noProof="1" dirty="0">
                <a:solidFill>
                  <a:schemeClr val="bg1"/>
                </a:solidFill>
              </a:rPr>
              <a:t>孔子曰：“求！无乃尔是过与？夫颛臾，昔者先王以为东蒙主，</a:t>
            </a:r>
            <a:endParaRPr lang="zh-CN" altLang="en-US" b="1" strike="noStrike" noProof="1" dirty="0">
              <a:solidFill>
                <a:schemeClr val="bg1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zh-CN" altLang="en-US" b="1" strike="noStrike" noProof="1" dirty="0"/>
              <a:t>  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孔子说：“冉有！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恐怕要责备你吧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？颛臾，过去先王曾经让他担任东蒙山的主祭人，</a:t>
            </a:r>
            <a:r>
              <a:rPr lang="zh-CN" altLang="en-US" b="1" strike="noStrike" noProof="1" dirty="0"/>
              <a:t>　          </a:t>
            </a:r>
            <a:endParaRPr lang="zh-CN" altLang="en-US" b="1" strike="noStrike" noProof="1" dirty="0"/>
          </a:p>
          <a:p>
            <a:pPr fontAlgn="base">
              <a:lnSpc>
                <a:spcPct val="90000"/>
              </a:lnSpc>
            </a:pPr>
            <a:r>
              <a:rPr lang="zh-CN" altLang="en-US" b="1" strike="noStrike" noProof="1" dirty="0">
                <a:solidFill>
                  <a:srgbClr val="000000"/>
                </a:solidFill>
              </a:rPr>
              <a:t>且在邦域之中矣，是社稷之臣也，</a:t>
            </a:r>
            <a:r>
              <a:rPr lang="zh-CN" altLang="en-US" b="1" u="sng" strike="noStrike" noProof="1" dirty="0">
                <a:solidFill>
                  <a:srgbClr val="000000"/>
                </a:solidFill>
              </a:rPr>
              <a:t>何以伐为？</a:t>
            </a:r>
            <a:r>
              <a:rPr lang="zh-CN" altLang="en-US" b="1" strike="noStrike" noProof="1" dirty="0">
                <a:solidFill>
                  <a:srgbClr val="000000"/>
                </a:solidFill>
              </a:rPr>
              <a:t>”</a:t>
            </a:r>
            <a:endParaRPr lang="zh-CN" altLang="en-US" b="1" strike="noStrike" noProof="1" dirty="0">
              <a:solidFill>
                <a:srgbClr val="00000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zh-CN" altLang="en-US" b="1" strike="noStrike" noProof="1" dirty="0">
                <a:solidFill>
                  <a:srgbClr val="FF0000"/>
                </a:solidFill>
              </a:rPr>
              <a:t>  而且在（鲁国的）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国境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之内了，这是鲁国的臣属啊，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为什么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要讨伐（它）</a:t>
            </a:r>
            <a:r>
              <a:rPr lang="zh-CN" altLang="en-US" b="1" u="sng" strike="noStrike" noProof="1" dirty="0">
                <a:solidFill>
                  <a:srgbClr val="FF0000"/>
                </a:solidFill>
              </a:rPr>
              <a:t>呢</a:t>
            </a:r>
            <a:r>
              <a:rPr lang="zh-CN" altLang="en-US" b="1" strike="noStrike" noProof="1" dirty="0">
                <a:solidFill>
                  <a:srgbClr val="FF0000"/>
                </a:solidFill>
              </a:rPr>
              <a:t>？” 　</a:t>
            </a:r>
            <a:endParaRPr lang="zh-CN" altLang="en-US" b="1" strike="noStrike" noProof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31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8">
                                            <p:txEl>
                                              <p:charRg st="31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8">
                                            <p:txEl>
                                              <p:charRg st="31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73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8">
                                            <p:txEl>
                                              <p:charRg st="73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8">
                                            <p:txEl>
                                              <p:charRg st="73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102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8">
                                            <p:txEl>
                                              <p:charRg st="102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8">
                                            <p:txEl>
                                              <p:charRg st="102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153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8">
                                            <p:txEl>
                                              <p:charRg st="153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8">
                                            <p:txEl>
                                              <p:charRg st="153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175" end="2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8">
                                            <p:txEl>
                                              <p:charRg st="175" end="2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8">
                                            <p:txEl>
                                              <p:charRg st="175" end="2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type="title"/>
          </p:nvPr>
        </p:nvSpPr>
        <p:spPr/>
        <p:txBody>
          <a:bodyPr wrap="square" anchor="ctr"/>
          <a:p>
            <a:endParaRPr lang="zh-CN"/>
          </a:p>
        </p:txBody>
      </p:sp>
      <p:sp>
        <p:nvSpPr>
          <p:cNvPr id="11266" name="Rectangle 3"/>
          <p:cNvSpPr>
            <a:spLocks noGrp="1"/>
          </p:cNvSpPr>
          <p:nvPr>
            <p:ph type="body"/>
          </p:nvPr>
        </p:nvSpPr>
        <p:spPr/>
        <p:txBody>
          <a:bodyPr wrap="square" anchor="t"/>
          <a:p>
            <a:endParaRPr lang="zh-CN"/>
          </a:p>
        </p:txBody>
      </p:sp>
      <p:pic>
        <p:nvPicPr>
          <p:cNvPr id="11267" name="Picture 5" descr="11558983063329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Text Box 6"/>
          <p:cNvSpPr txBox="1"/>
          <p:nvPr/>
        </p:nvSpPr>
        <p:spPr>
          <a:xfrm>
            <a:off x="0" y="4114800"/>
            <a:ext cx="9601200" cy="15541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    1998</a:t>
            </a:r>
            <a:r>
              <a:rPr lang="zh-CN" altLang="en-US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年</a:t>
            </a:r>
            <a:r>
              <a:rPr lang="en-US" altLang="zh-CN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月，世界诺贝尔奖金获得者在巴黎集会，发表宣言：</a:t>
            </a:r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“</a:t>
            </a:r>
            <a:r>
              <a:rPr lang="zh-CN" altLang="en-US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人类要在</a:t>
            </a:r>
            <a:r>
              <a:rPr lang="en-US" altLang="zh-CN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21</a:t>
            </a:r>
            <a:r>
              <a:rPr lang="zh-CN" altLang="en-US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世纪生存下去，必须回头</a:t>
            </a:r>
            <a:r>
              <a:rPr lang="en-US" altLang="zh-CN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2500</a:t>
            </a:r>
            <a:r>
              <a:rPr lang="zh-CN" altLang="en-US" sz="3200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</a:rPr>
              <a:t>年，去吸取孔子的智慧。</a:t>
            </a:r>
            <a:r>
              <a:rPr lang="zh-CN" altLang="en-US" sz="3200" dirty="0">
                <a:solidFill>
                  <a:schemeClr val="accent2"/>
                </a:solidFill>
                <a:latin typeface="Times New Roman" panose="02020603050405020304" pitchFamily="18" charset="0"/>
                <a:ea typeface="隶书" pitchFamily="49" charset="-122"/>
              </a:rPr>
              <a:t>”</a:t>
            </a:r>
            <a:endParaRPr lang="zh-CN" altLang="en-US" sz="3200" dirty="0">
              <a:solidFill>
                <a:schemeClr val="accent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矩形 30721"/>
          <p:cNvSpPr/>
          <p:nvPr/>
        </p:nvSpPr>
        <p:spPr>
          <a:xfrm>
            <a:off x="1676400" y="533400"/>
            <a:ext cx="4249738" cy="792163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1" i="0" u="none" kern="1200" baseline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 fontAlgn="base"/>
            <a:r>
              <a:rPr lang="zh-CN" altLang="en-US" strike="noStrike" noProof="1">
                <a:solidFill>
                  <a:srgbClr val="000000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第一次对话</a:t>
            </a:r>
            <a:endParaRPr lang="zh-CN" altLang="en-US" strike="noStrike" noProof="1">
              <a:solidFill>
                <a:srgbClr val="000000"/>
              </a:solidFill>
            </a:endParaRPr>
          </a:p>
        </p:txBody>
      </p:sp>
      <p:sp>
        <p:nvSpPr>
          <p:cNvPr id="30723" name="矩形 30722"/>
          <p:cNvSpPr/>
          <p:nvPr/>
        </p:nvSpPr>
        <p:spPr>
          <a:xfrm>
            <a:off x="381000" y="1981200"/>
            <a:ext cx="8316913" cy="3311525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CCFF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–"/>
              <a:defRPr sz="28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–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</a:lstStyle>
          <a:p>
            <a:pPr lvl="0" fontAlgn="base"/>
            <a:r>
              <a:rPr lang="zh-CN" altLang="en-US" b="1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问题</a:t>
            </a:r>
            <a:endParaRPr lang="zh-CN" altLang="en-US" b="1" strike="noStrike" noProof="1"/>
          </a:p>
          <a:p>
            <a:pPr lvl="0" fontAlgn="base"/>
            <a:r>
              <a:rPr lang="zh-CN" altLang="en-US" sz="4400" b="1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对于“将伐颛臾”一事，孔子是什么态度，理由是什么</a:t>
            </a:r>
            <a:r>
              <a:rPr lang="zh-CN" altLang="en-US" sz="3600" b="1" strike="noStrike" noProof="1"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？</a:t>
            </a:r>
            <a:endParaRPr lang="zh-CN" altLang="en-US" sz="3600" b="1" strike="noStrike" noProof="1"/>
          </a:p>
        </p:txBody>
      </p:sp>
    </p:spTree>
  </p:cSld>
  <p:clrMapOvr>
    <a:masterClrMapping/>
  </p:clrMapOvr>
  <p:transition>
    <p:blinds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Rectangle 3"/>
          <p:cNvSpPr>
            <a:spLocks noGrp="1"/>
          </p:cNvSpPr>
          <p:nvPr>
            <p:ph type="body"/>
          </p:nvPr>
        </p:nvSpPr>
        <p:spPr>
          <a:xfrm>
            <a:off x="76200" y="685800"/>
            <a:ext cx="8964613" cy="5105400"/>
          </a:xfrm>
        </p:spPr>
        <p:txBody>
          <a:bodyPr vert="horz" wrap="square" anchor="t"/>
          <a:lstStyle/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FF0000"/>
                </a:solidFill>
                <a:effectLst/>
                <a:ea typeface="华文中宋" pitchFamily="2" charset="-122"/>
              </a:rPr>
              <a:t>对于攻伐颛臾，孔子的态度是什么？列举了哪三条理由？</a:t>
            </a:r>
            <a:endParaRPr lang="zh-CN" altLang="en-US" sz="3600" b="1" dirty="0">
              <a:solidFill>
                <a:srgbClr val="FF0000"/>
              </a:solidFill>
              <a:effectLst/>
              <a:ea typeface="华文中宋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0000FF"/>
                </a:solidFill>
                <a:effectLst/>
                <a:ea typeface="华文中宋" pitchFamily="2" charset="-122"/>
              </a:rPr>
              <a:t>孔子旗帜鲜明地反对，义正词严地斥责攻伐颛臾的行为。   </a:t>
            </a:r>
            <a:r>
              <a:rPr lang="zh-CN" altLang="en-US" sz="3600" b="1" dirty="0">
                <a:solidFill>
                  <a:srgbClr val="0000FF"/>
                </a:solidFill>
                <a:effectLst/>
                <a:latin typeface="华文新魏" pitchFamily="2" charset="-122"/>
                <a:ea typeface="华文新魏" pitchFamily="2" charset="-122"/>
              </a:rPr>
              <a:t>孔子的话：无乃尔是过与？何以伐为？</a:t>
            </a:r>
            <a:endParaRPr lang="zh-CN" altLang="en-US" sz="3600" b="1" dirty="0">
              <a:solidFill>
                <a:srgbClr val="0000FF"/>
              </a:solidFill>
              <a:effectLst/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000000"/>
                </a:solidFill>
                <a:effectLst/>
                <a:ea typeface="华文中宋" pitchFamily="2" charset="-122"/>
              </a:rPr>
              <a:t>反对理由有三：</a:t>
            </a:r>
            <a:endParaRPr lang="zh-CN" altLang="en-US" sz="3600" b="1" dirty="0">
              <a:solidFill>
                <a:srgbClr val="000000"/>
              </a:solidFill>
              <a:effectLst/>
              <a:ea typeface="华文中宋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FF"/>
                </a:solidFill>
                <a:effectLst/>
              </a:rPr>
              <a:t>昔者先王以为东蒙主</a:t>
            </a:r>
            <a:r>
              <a:rPr lang="en-US" altLang="zh-CN" sz="2800" b="1" dirty="0">
                <a:solidFill>
                  <a:srgbClr val="0000FF"/>
                </a:solidFill>
                <a:effectLst/>
              </a:rPr>
              <a:t>——</a:t>
            </a:r>
            <a:r>
              <a:rPr lang="zh-CN" altLang="en-US" sz="3600" b="1" dirty="0">
                <a:solidFill>
                  <a:srgbClr val="FF0000"/>
                </a:solidFill>
                <a:effectLst/>
                <a:ea typeface="华文中宋" pitchFamily="2" charset="-122"/>
              </a:rPr>
              <a:t>先王所封，不可伐；</a:t>
            </a:r>
            <a:endParaRPr lang="zh-CN" altLang="en-US" sz="3600" b="1" dirty="0">
              <a:solidFill>
                <a:srgbClr val="FF0000"/>
              </a:solidFill>
              <a:effectLst/>
              <a:ea typeface="华文中宋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FF"/>
                </a:solidFill>
                <a:effectLst/>
              </a:rPr>
              <a:t>且在邦域之中矣       </a:t>
            </a:r>
            <a:r>
              <a:rPr lang="en-US" altLang="zh-CN" sz="2800" b="1" dirty="0">
                <a:solidFill>
                  <a:srgbClr val="0000FF"/>
                </a:solidFill>
                <a:effectLst/>
              </a:rPr>
              <a:t>——</a:t>
            </a:r>
            <a:r>
              <a:rPr lang="zh-CN" altLang="en-US" sz="3600" b="1" dirty="0">
                <a:solidFill>
                  <a:srgbClr val="FF0000"/>
                </a:solidFill>
                <a:effectLst/>
                <a:ea typeface="华文中宋" pitchFamily="2" charset="-122"/>
              </a:rPr>
              <a:t>邦域之中，不必伐；</a:t>
            </a:r>
            <a:endParaRPr lang="zh-CN" altLang="en-US" sz="3600" b="1" dirty="0">
              <a:solidFill>
                <a:srgbClr val="FF0000"/>
              </a:solidFill>
              <a:effectLst/>
              <a:ea typeface="华文中宋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FF"/>
                </a:solidFill>
                <a:effectLst/>
              </a:rPr>
              <a:t>是社稷之臣也          </a:t>
            </a:r>
            <a:r>
              <a:rPr lang="en-US" altLang="zh-CN" sz="2800" b="1" dirty="0">
                <a:solidFill>
                  <a:srgbClr val="0000FF"/>
                </a:solidFill>
                <a:effectLst/>
              </a:rPr>
              <a:t>——</a:t>
            </a:r>
            <a:r>
              <a:rPr lang="zh-CN" altLang="en-US" sz="3600" b="1" dirty="0">
                <a:solidFill>
                  <a:srgbClr val="FF0000"/>
                </a:solidFill>
                <a:effectLst/>
                <a:ea typeface="华文中宋" pitchFamily="2" charset="-122"/>
              </a:rPr>
              <a:t>社稷之臣，不当伐。</a:t>
            </a:r>
            <a:endParaRPr lang="zh-CN" altLang="en-US" sz="3600" b="1" dirty="0">
              <a:solidFill>
                <a:srgbClr val="FF0000"/>
              </a:solidFill>
              <a:effectLst/>
              <a:ea typeface="华文中宋" pitchFamily="2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2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>
                                            <p:txEl>
                                              <p:charRg st="2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>
                                            <p:txEl>
                                              <p:charRg st="26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7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6">
                                            <p:txEl>
                                              <p:charRg st="7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6">
                                            <p:txEl>
                                              <p:charRg st="72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6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6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101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6">
                                            <p:txEl>
                                              <p:charRg st="101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6">
                                            <p:txEl>
                                              <p:charRg st="101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charRg st="127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6">
                                            <p:txEl>
                                              <p:charRg st="127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6">
                                            <p:txEl>
                                              <p:charRg st="127" end="1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395288" y="0"/>
            <a:ext cx="7772400" cy="1143000"/>
          </a:xfrm>
        </p:spPr>
        <p:txBody>
          <a:bodyPr wrap="square" anchor="ctr"/>
          <a:p>
            <a:r>
              <a:rPr lang="zh-CN" altLang="en-US" b="1">
                <a:solidFill>
                  <a:srgbClr val="FF0000"/>
                </a:solidFill>
              </a:rPr>
              <a:t>第一次对话  语言知识点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idx="4294967295"/>
          </p:nvPr>
        </p:nvSpPr>
        <p:spPr>
          <a:xfrm>
            <a:off x="0" y="1125538"/>
            <a:ext cx="9144000" cy="5472112"/>
          </a:xfrm>
        </p:spPr>
        <p:txBody>
          <a:bodyPr wrap="square" anchor="t"/>
          <a:p>
            <a:r>
              <a:rPr lang="zh-CN" altLang="en-US" b="1" dirty="0"/>
              <a:t>一个通假字：</a:t>
            </a:r>
            <a:endParaRPr lang="zh-CN" altLang="en-US" b="1" dirty="0"/>
          </a:p>
          <a:p>
            <a:r>
              <a:rPr lang="zh-CN" altLang="en-US" b="1" dirty="0"/>
              <a:t>一个古今异义词：</a:t>
            </a:r>
            <a:r>
              <a:rPr lang="zh-CN" altLang="en-US" b="1" dirty="0">
                <a:solidFill>
                  <a:srgbClr val="0000FF"/>
                </a:solidFill>
              </a:rPr>
              <a:t>                </a:t>
            </a:r>
            <a:endParaRPr lang="zh-CN" altLang="en-US" b="1" dirty="0">
              <a:solidFill>
                <a:srgbClr val="0000FF"/>
              </a:solidFill>
            </a:endParaRPr>
          </a:p>
          <a:p>
            <a:r>
              <a:rPr lang="zh-CN" altLang="en-US" b="1" dirty="0">
                <a:solidFill>
                  <a:srgbClr val="0000FF"/>
                </a:solidFill>
              </a:rPr>
              <a:t>                    [把（他）封为]（以之为）</a:t>
            </a:r>
            <a:endParaRPr lang="zh-CN" altLang="en-US" b="1" dirty="0">
              <a:solidFill>
                <a:srgbClr val="0000FF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一个词类活用：</a:t>
            </a:r>
            <a:endParaRPr lang="zh-CN" altLang="en-US" b="1" dirty="0">
              <a:solidFill>
                <a:srgbClr val="FF0000"/>
              </a:solidFill>
            </a:endParaRPr>
          </a:p>
          <a:p>
            <a:endParaRPr lang="zh-CN" altLang="en-US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一个省略句：</a:t>
            </a:r>
            <a:endParaRPr lang="zh-CN" altLang="en-US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0000FF"/>
                </a:solidFill>
              </a:rPr>
              <a:t>一个判断句：</a:t>
            </a:r>
            <a:endParaRPr lang="zh-CN" altLang="en-US" b="1" dirty="0">
              <a:solidFill>
                <a:srgbClr val="0000FF"/>
              </a:solidFill>
            </a:endParaRPr>
          </a:p>
          <a:p>
            <a:r>
              <a:rPr lang="zh-CN" altLang="en-US" b="1" dirty="0">
                <a:solidFill>
                  <a:srgbClr val="FF0000"/>
                </a:solidFill>
              </a:rPr>
              <a:t>一个状语后置句：</a:t>
            </a:r>
            <a:endParaRPr lang="zh-CN" altLang="en-US" b="1" dirty="0">
              <a:solidFill>
                <a:srgbClr val="FF0000"/>
              </a:solidFill>
            </a:endParaRPr>
          </a:p>
          <a:p>
            <a:r>
              <a:rPr lang="zh-CN" altLang="en-US" b="1" dirty="0">
                <a:solidFill>
                  <a:srgbClr val="0000FF"/>
                </a:solidFill>
              </a:rPr>
              <a:t>两个宾前句：</a:t>
            </a:r>
            <a:endParaRPr lang="en-US" altLang="zh-CN" b="1" dirty="0">
              <a:solidFill>
                <a:srgbClr val="0000FF"/>
              </a:solidFill>
            </a:endParaRPr>
          </a:p>
        </p:txBody>
      </p:sp>
      <p:sp>
        <p:nvSpPr>
          <p:cNvPr id="32772" name="文本框 32771"/>
          <p:cNvSpPr txBox="1"/>
          <p:nvPr/>
        </p:nvSpPr>
        <p:spPr>
          <a:xfrm>
            <a:off x="2514600" y="1066800"/>
            <a:ext cx="4525963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无乃尔是过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与</a:t>
            </a: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？（欤）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3" name="文本框 32772"/>
          <p:cNvSpPr txBox="1"/>
          <p:nvPr/>
        </p:nvSpPr>
        <p:spPr>
          <a:xfrm>
            <a:off x="2667000" y="1676400"/>
            <a:ext cx="5378450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昔者先王</a:t>
            </a:r>
            <a:r>
              <a:rPr lang="zh-CN" altLang="en-US" sz="3200" u="sng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以为</a:t>
            </a:r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东蒙主</a:t>
            </a:r>
            <a:endParaRPr lang="zh-CN" altLang="en-US" sz="320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4" name="文本框 32773"/>
          <p:cNvSpPr txBox="1"/>
          <p:nvPr/>
        </p:nvSpPr>
        <p:spPr>
          <a:xfrm>
            <a:off x="3098800" y="2924175"/>
            <a:ext cx="566420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无乃尔是</a:t>
            </a:r>
            <a:r>
              <a:rPr lang="zh-CN" altLang="en-US" sz="3200" u="sng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过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与    </a:t>
            </a:r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[</a:t>
            </a:r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名作动，过错</a:t>
            </a:r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责备</a:t>
            </a:r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]</a:t>
            </a:r>
            <a:endParaRPr lang="en-US" altLang="zh-CN" sz="320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文本框 32774"/>
          <p:cNvSpPr txBox="1"/>
          <p:nvPr/>
        </p:nvSpPr>
        <p:spPr>
          <a:xfrm>
            <a:off x="2770188" y="4044950"/>
            <a:ext cx="6297612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昔者先王以（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）为东蒙主</a:t>
            </a:r>
            <a:endParaRPr lang="zh-CN" altLang="en-US" sz="320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文本框 32775"/>
          <p:cNvSpPr txBox="1"/>
          <p:nvPr/>
        </p:nvSpPr>
        <p:spPr>
          <a:xfrm>
            <a:off x="2857500" y="4681538"/>
            <a:ext cx="5219700" cy="579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是社稷之臣也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文本框 32776"/>
          <p:cNvSpPr txBox="1"/>
          <p:nvPr/>
        </p:nvSpPr>
        <p:spPr>
          <a:xfrm>
            <a:off x="3517900" y="5211763"/>
            <a:ext cx="4406900" cy="579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季氏将有事于颛臾。</a:t>
            </a:r>
            <a:endParaRPr lang="zh-CN" altLang="en-US" sz="3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277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27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charRg st="7" end="3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32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32771">
                                            <p:txEl>
                                              <p:charRg st="32" end="66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66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32771">
                                            <p:txEl>
                                              <p:charRg st="66" end="7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327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75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32771">
                                            <p:txEl>
                                              <p:charRg st="75" end="8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" fill="hold"/>
                                        <p:tgtEl>
                                          <p:spTgt spid="327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2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" fill="hold"/>
                                        <p:tgtEl>
                                          <p:spTgt spid="32771">
                                            <p:txEl>
                                              <p:charRg st="82" end="8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" fill="hold"/>
                                        <p:tgtEl>
                                          <p:spTgt spid="327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89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32771">
                                            <p:txEl>
                                              <p:charRg st="89" end="9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" fill="hold"/>
                                        <p:tgtEl>
                                          <p:spTgt spid="3277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98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" fill="hold"/>
                                        <p:tgtEl>
                                          <p:spTgt spid="32771">
                                            <p:txEl>
                                              <p:charRg st="98" end="10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/>
      <p:bldP spid="32773" grpId="0" bldLvl="0"/>
      <p:bldP spid="32774" grpId="0" bldLvl="0"/>
      <p:bldP spid="32775" grpId="0" bldLvl="0"/>
      <p:bldP spid="32776" grpId="0" bldLvl="0"/>
      <p:bldP spid="32777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Text Box 4"/>
          <p:cNvSpPr txBox="1"/>
          <p:nvPr/>
        </p:nvSpPr>
        <p:spPr>
          <a:xfrm>
            <a:off x="214313" y="357188"/>
            <a:ext cx="4116387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A</a:t>
            </a:r>
            <a:r>
              <a:rPr lang="zh-CN" altLang="en-US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）无乃尔是过与？</a:t>
            </a:r>
            <a:endParaRPr lang="zh-CN" altLang="en-US" b="0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33795" name="Text Box 5"/>
          <p:cNvSpPr txBox="1"/>
          <p:nvPr/>
        </p:nvSpPr>
        <p:spPr>
          <a:xfrm>
            <a:off x="179388" y="1268413"/>
            <a:ext cx="8280400" cy="2289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无乃</a:t>
            </a:r>
            <a:r>
              <a:rPr lang="en-US" altLang="zh-CN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……</a:t>
            </a: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与？</a:t>
            </a:r>
            <a:r>
              <a:rPr lang="zh-CN" altLang="en-US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是个文言固定句式</a:t>
            </a:r>
            <a:endParaRPr lang="zh-CN" altLang="en-US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相当于</a:t>
            </a:r>
            <a:r>
              <a:rPr lang="zh-CN" altLang="en-US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恐怕</a:t>
            </a:r>
            <a:r>
              <a:rPr lang="en-US" altLang="zh-CN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……</a:t>
            </a: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吧</a:t>
            </a:r>
            <a:r>
              <a:rPr lang="zh-CN" altLang="en-US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endParaRPr lang="zh-CN" altLang="en-US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是：宾语提前的标志。</a:t>
            </a:r>
            <a:endParaRPr lang="zh-CN" altLang="en-US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1" name="Text Box 8"/>
          <p:cNvSpPr txBox="1"/>
          <p:nvPr/>
        </p:nvSpPr>
        <p:spPr>
          <a:xfrm>
            <a:off x="458788" y="3767138"/>
            <a:ext cx="3886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sz="4400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3797" name="Text Box 13"/>
          <p:cNvSpPr txBox="1"/>
          <p:nvPr/>
        </p:nvSpPr>
        <p:spPr>
          <a:xfrm>
            <a:off x="228600" y="4038600"/>
            <a:ext cx="8915400" cy="1465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B</a:t>
            </a:r>
            <a:r>
              <a:rPr lang="zh-CN" altLang="en-US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）何以伐为？</a:t>
            </a:r>
            <a:endParaRPr lang="zh-CN" altLang="en-US" b="0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还原：</a:t>
            </a:r>
            <a:r>
              <a:rPr lang="zh-CN" altLang="en-US" b="0">
                <a:solidFill>
                  <a:srgbClr val="0000FF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以何</a:t>
            </a:r>
            <a:r>
              <a:rPr lang="zh-CN" altLang="en-US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伐为？</a:t>
            </a:r>
            <a:r>
              <a:rPr lang="en-US" altLang="zh-CN" sz="2800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[</a:t>
            </a:r>
            <a:r>
              <a:rPr lang="zh-CN" altLang="en-US" sz="2800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为：疑问句末语气助词，“呢”</a:t>
            </a:r>
            <a:r>
              <a:rPr lang="en-US" altLang="zh-CN" sz="2800" b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]</a:t>
            </a:r>
            <a:endParaRPr lang="en-US" altLang="zh-CN" sz="2800" b="0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797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797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797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7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3" name="文本占位符 34817"/>
          <p:cNvSpPr>
            <a:spLocks noGrp="1"/>
          </p:cNvSpPr>
          <p:nvPr>
            <p:ph idx="1"/>
          </p:nvPr>
        </p:nvSpPr>
        <p:spPr>
          <a:xfrm>
            <a:off x="0" y="404813"/>
            <a:ext cx="9144000" cy="6048375"/>
          </a:xfrm>
        </p:spPr>
        <p:txBody>
          <a:bodyPr anchor="t"/>
          <a:p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第二次对话：</a:t>
            </a:r>
            <a:endParaRPr lang="zh-CN" altLang="en-US" sz="3600" b="1" dirty="0">
              <a:solidFill>
                <a:srgbClr val="FF0000"/>
              </a:solidFill>
              <a:ea typeface="黑体" panose="02010609060101010101" pitchFamily="2" charset="-122"/>
            </a:endParaRPr>
          </a:p>
          <a:p>
            <a:r>
              <a:rPr lang="zh-CN" altLang="en-US" sz="3600" b="1" dirty="0">
                <a:ea typeface="黑体" panose="02010609060101010101" pitchFamily="2" charset="-122"/>
              </a:rPr>
              <a:t>冉有曰：“夫子欲之，吾二臣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者</a:t>
            </a:r>
            <a:r>
              <a:rPr lang="zh-CN" altLang="en-US" sz="3600" b="1" dirty="0">
                <a:ea typeface="黑体" panose="02010609060101010101" pitchFamily="2" charset="-122"/>
              </a:rPr>
              <a:t>皆不欲也。”孔子曰：“求！周任</a:t>
            </a:r>
            <a:r>
              <a:rPr lang="zh-CN" altLang="en-US" sz="3600" dirty="0">
                <a:ea typeface="黑体" panose="02010609060101010101" pitchFamily="2" charset="-122"/>
              </a:rPr>
              <a:t>有言</a:t>
            </a:r>
            <a:r>
              <a:rPr lang="zh-CN" altLang="en-US" sz="3600" b="1" dirty="0">
                <a:ea typeface="黑体" panose="02010609060101010101" pitchFamily="2" charset="-122"/>
              </a:rPr>
              <a:t>曰：‘陈力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就列</a:t>
            </a:r>
            <a:r>
              <a:rPr lang="zh-CN" altLang="en-US" sz="3600" b="1" dirty="0">
                <a:ea typeface="黑体" panose="02010609060101010101" pitchFamily="2" charset="-122"/>
              </a:rPr>
              <a:t>，不能者止。’危而不持，颠而不扶，则将焉用彼相矣？且尔言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过</a:t>
            </a:r>
            <a:r>
              <a:rPr lang="zh-CN" altLang="en-US" sz="3600" b="1" dirty="0">
                <a:ea typeface="黑体" panose="02010609060101010101" pitchFamily="2" charset="-122"/>
              </a:rPr>
              <a:t>矣，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虎兕出于柙</a:t>
            </a:r>
            <a:r>
              <a:rPr lang="zh-CN" altLang="en-US" sz="3600" b="1" dirty="0">
                <a:ea typeface="黑体" panose="02010609060101010101" pitchFamily="2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龟玉毁于椟中</a:t>
            </a:r>
            <a:r>
              <a:rPr lang="zh-CN" altLang="en-US" sz="3600" b="1" dirty="0">
                <a:ea typeface="黑体" panose="02010609060101010101" pitchFamily="2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2" charset="-122"/>
              </a:rPr>
              <a:t>是谁之过与？</a:t>
            </a:r>
            <a:r>
              <a:rPr lang="zh-CN" altLang="en-US" sz="3600" b="1" dirty="0">
                <a:ea typeface="黑体" panose="02010609060101010101" pitchFamily="2" charset="-122"/>
              </a:rPr>
              <a:t>”</a:t>
            </a:r>
            <a:br>
              <a:rPr lang="zh-CN" altLang="en-US" sz="3600" b="1" dirty="0">
                <a:ea typeface="黑体" panose="02010609060101010101" pitchFamily="2" charset="-122"/>
              </a:rPr>
            </a:br>
            <a:endParaRPr lang="zh-CN" altLang="en-US" sz="3600" b="1" dirty="0">
              <a:ea typeface="黑体" panose="02010609060101010101" pitchFamily="2" charset="-122"/>
            </a:endParaRPr>
          </a:p>
          <a:p>
            <a:endParaRPr lang="zh-CN" altLang="en-US" sz="3600" b="1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7" name="文本框 35841"/>
          <p:cNvSpPr txBox="1"/>
          <p:nvPr/>
        </p:nvSpPr>
        <p:spPr>
          <a:xfrm>
            <a:off x="457200" y="304800"/>
            <a:ext cx="80772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fontAlgn="ctr">
              <a:spcBef>
                <a:spcPct val="50000"/>
              </a:spcBef>
            </a:pP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冉有曰：“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夫子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欲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之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，吾二臣者皆不欲也。”</a:t>
            </a: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文本框 35842"/>
          <p:cNvSpPr txBox="1"/>
          <p:nvPr/>
        </p:nvSpPr>
        <p:spPr>
          <a:xfrm>
            <a:off x="609600" y="1828800"/>
            <a:ext cx="77724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夫子：季康子。春秋时，对长者，老师以及贵族卿大夫等都可以尊称为夫子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文本框 35843"/>
          <p:cNvSpPr txBox="1"/>
          <p:nvPr/>
        </p:nvSpPr>
        <p:spPr>
          <a:xfrm>
            <a:off x="762000" y="3505200"/>
            <a:ext cx="7315200" cy="14097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冉有说：“季孙大夫要这样做，我们俩都不想（这样）啊。”</a:t>
            </a:r>
            <a:endParaRPr lang="zh-CN" altLang="en-US" dirty="0">
              <a:solidFill>
                <a:srgbClr val="FFFF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58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58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36865"/>
          <p:cNvSpPr txBox="1"/>
          <p:nvPr/>
        </p:nvSpPr>
        <p:spPr>
          <a:xfrm>
            <a:off x="457200" y="381000"/>
            <a:ext cx="7924800" cy="1858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fontAlgn="ctr">
              <a:spcBef>
                <a:spcPct val="50000"/>
              </a:spcBef>
            </a:pP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孔子曰：“求！周任有言曰：‘</a:t>
            </a:r>
            <a:r>
              <a:rPr lang="zh-CN" altLang="en-US" sz="4000" u="sng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陈力就列</a:t>
            </a:r>
            <a:r>
              <a:rPr lang="zh-CN" altLang="en-US" sz="4000" u="sng" dirty="0">
                <a:latin typeface="Tahoma" panose="020B0604030504040204" pitchFamily="34" charset="0"/>
                <a:ea typeface="宋体" panose="02010600030101010101" pitchFamily="2" charset="-122"/>
              </a:rPr>
              <a:t>，不能</a:t>
            </a:r>
            <a:r>
              <a:rPr lang="zh-CN" altLang="en-US" sz="4000" u="sng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者</a:t>
            </a:r>
            <a:r>
              <a:rPr lang="zh-CN" altLang="en-US" sz="4000" u="sng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止</a:t>
            </a:r>
            <a:r>
              <a:rPr lang="zh-CN" altLang="en-US" sz="4000" u="sng" dirty="0">
                <a:latin typeface="Tahoma" panose="020B0604030504040204" pitchFamily="34" charset="0"/>
                <a:ea typeface="宋体" panose="02010600030101010101" pitchFamily="2" charset="-122"/>
              </a:rPr>
              <a:t>。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’</a:t>
            </a: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685800" y="1981200"/>
            <a:ext cx="77724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周任：上古时期的史官。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陈：施展。就：担任。列：职位。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者：</a:t>
            </a:r>
            <a:r>
              <a:rPr lang="zh-CN" altLang="en-US" sz="3200" dirty="0">
                <a:ea typeface="宋体" panose="02010600030101010101" pitchFamily="2" charset="-122"/>
                <a:cs typeface="Arial" panose="020B0604020202020204" pitchFamily="34" charset="0"/>
              </a:rPr>
              <a:t>……的人。</a:t>
            </a:r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止：辞职。</a:t>
            </a:r>
            <a:endParaRPr lang="en-US" altLang="zh-CN" sz="32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文本框 36867"/>
          <p:cNvSpPr txBox="1"/>
          <p:nvPr/>
        </p:nvSpPr>
        <p:spPr>
          <a:xfrm>
            <a:off x="685800" y="4038600"/>
            <a:ext cx="8001000" cy="17399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孔子说：“冉求！周任有句话说：‘能</a:t>
            </a:r>
            <a:r>
              <a:rPr lang="zh-CN" altLang="en-US" u="sng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展现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自己的才能，就任</a:t>
            </a:r>
            <a:r>
              <a:rPr lang="zh-CN" altLang="en-US" u="sng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职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；如果不能，就辞职退位。’</a:t>
            </a:r>
            <a:endParaRPr lang="zh-CN" altLang="en-US" dirty="0">
              <a:solidFill>
                <a:srgbClr val="FFFF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68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68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文本框 37889"/>
          <p:cNvSpPr txBox="1"/>
          <p:nvPr/>
        </p:nvSpPr>
        <p:spPr>
          <a:xfrm>
            <a:off x="457200" y="533400"/>
            <a:ext cx="8153400" cy="1322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u="sng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危而</a:t>
            </a:r>
            <a:r>
              <a:rPr lang="zh-CN" altLang="en-US" sz="4000" u="sng" dirty="0">
                <a:latin typeface="Tahoma" panose="020B0604030504040204" pitchFamily="34" charset="0"/>
                <a:ea typeface="宋体" panose="02010600030101010101" pitchFamily="2" charset="-122"/>
              </a:rPr>
              <a:t>不</a:t>
            </a:r>
            <a:r>
              <a:rPr lang="zh-CN" altLang="en-US" sz="4000" u="sng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持</a:t>
            </a:r>
            <a:r>
              <a:rPr lang="zh-CN" altLang="en-US" sz="4000" u="sng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4000" u="sng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颠而</a:t>
            </a:r>
            <a:r>
              <a:rPr lang="zh-CN" altLang="en-US" sz="4000" u="sng" dirty="0">
                <a:latin typeface="Tahoma" panose="020B0604030504040204" pitchFamily="34" charset="0"/>
                <a:ea typeface="宋体" panose="02010600030101010101" pitchFamily="2" charset="-122"/>
              </a:rPr>
              <a:t>不扶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，则将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焉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用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彼相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矣？</a:t>
            </a: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1" name="文本框 37890"/>
          <p:cNvSpPr txBox="1"/>
          <p:nvPr/>
        </p:nvSpPr>
        <p:spPr>
          <a:xfrm>
            <a:off x="533400" y="2209800"/>
            <a:ext cx="84582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危：摇晃，站不稳。  持：护持。而：转折。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颠：跌倒。    扶：搀扶。 焉：何。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相（</a:t>
            </a:r>
            <a:r>
              <a:rPr lang="en-US" altLang="zh-CN" sz="3200" dirty="0">
                <a:latin typeface="Tahoma" panose="020B0604030504040204" pitchFamily="34" charset="0"/>
                <a:ea typeface="宋体" panose="02010600030101010101" pitchFamily="2" charset="-122"/>
              </a:rPr>
              <a:t>xiàng</a:t>
            </a: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）：搀扶盲人走路的人（辅助者）。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533400" y="3962400"/>
            <a:ext cx="8229600" cy="11890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遇到摇晃要倒下</a:t>
            </a: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却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不去扶持；跌倒了</a:t>
            </a: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却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不去搀扶，那又</a:t>
            </a:r>
            <a:r>
              <a:rPr lang="zh-CN" altLang="en-US" u="sng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何必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用</a:t>
            </a: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那</a:t>
            </a:r>
            <a:r>
              <a:rPr lang="zh-CN" altLang="en-US" u="sng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搀扶的人</a:t>
            </a: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呢？</a:t>
            </a:r>
            <a:endParaRPr lang="zh-CN" altLang="en-US" dirty="0">
              <a:solidFill>
                <a:srgbClr val="FFFF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78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78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文本框 38913">
            <a:hlinkClick r:id="rId1" action="ppaction://hlinksldjump"/>
          </p:cNvPr>
          <p:cNvSpPr txBox="1"/>
          <p:nvPr/>
        </p:nvSpPr>
        <p:spPr>
          <a:xfrm>
            <a:off x="457200" y="381000"/>
            <a:ext cx="7924800" cy="1858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fontAlgn="ctr">
              <a:spcBef>
                <a:spcPct val="50000"/>
              </a:spcBef>
            </a:pP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且尔言</a:t>
            </a:r>
            <a:r>
              <a:rPr lang="zh-CN" altLang="en-US" sz="40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过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矣，虎兕出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于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柙，龟玉毁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于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椟中，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是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谁之过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与</a:t>
            </a:r>
            <a:r>
              <a:rPr lang="zh-CN" altLang="en-US" sz="4000" dirty="0">
                <a:latin typeface="Tahoma" panose="020B0604030504040204" pitchFamily="34" charset="0"/>
                <a:ea typeface="宋体" panose="02010600030101010101" pitchFamily="2" charset="-122"/>
              </a:rPr>
              <a:t>？ ”</a:t>
            </a: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文本框 38914"/>
          <p:cNvSpPr txBox="1"/>
          <p:nvPr/>
        </p:nvSpPr>
        <p:spPr>
          <a:xfrm>
            <a:off x="533400" y="2057400"/>
            <a:ext cx="8077200" cy="20415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兕（</a:t>
            </a:r>
            <a:r>
              <a:rPr lang="en-US" altLang="x-none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sì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）：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独角犀。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柙（</a:t>
            </a:r>
            <a:r>
              <a:rPr lang="en-US" altLang="x-none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xiá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）：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关猛兽的笼子。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龟：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龟板，用来占卜。龟玉都是宝物。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椟（</a:t>
            </a:r>
            <a:r>
              <a:rPr lang="en-US" altLang="x-none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dú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）：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匣子。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533400" y="4267200"/>
            <a:ext cx="8458200" cy="17399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FF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况且你的话错了，老虎和犀牛从笼子里跑出来，龟甲、宝玉在匣子里被毁坏，这是谁的过错呢？</a:t>
            </a:r>
            <a:endParaRPr lang="zh-CN" altLang="en-US" dirty="0">
              <a:solidFill>
                <a:srgbClr val="FFFF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89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89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9938" name="矩形 39937"/>
          <p:cNvSpPr>
            <a:spLocks noRot="1"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CCFF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–"/>
              <a:defRPr sz="28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–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</a:lstStyle>
          <a:p>
            <a:pPr lvl="0" fontAlgn="base">
              <a:lnSpc>
                <a:spcPct val="120000"/>
              </a:lnSpc>
              <a:spcBef>
                <a:spcPct val="0"/>
              </a:spcBef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冉有曰：“夫子欲之，吾二臣者皆不欲也。”</a:t>
            </a:r>
            <a:endParaRPr lang="zh-CN" altLang="en-US" sz="33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冉有说：“季孙大夫要这样做，我们俩都不想（这样）啊。”</a:t>
            </a:r>
            <a:endParaRPr lang="zh-CN" altLang="en-US" sz="3300" b="1" strike="noStrike" noProof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孔子曰：“求！周任有言曰：‘陈力就列，不能者止。’</a:t>
            </a:r>
            <a:endParaRPr lang="zh-CN" altLang="en-US" sz="33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孔子说：“冉求！周任有句话说：‘能</a:t>
            </a:r>
            <a:r>
              <a:rPr lang="zh-CN" altLang="en-US" sz="3300" b="1" u="sng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展现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自己的才能，就任</a:t>
            </a:r>
            <a:r>
              <a:rPr lang="zh-CN" altLang="en-US" sz="3300" b="1" u="sng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职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；如果不能，就辞职退位。’</a:t>
            </a: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　</a:t>
            </a:r>
            <a:endParaRPr lang="zh-CN" altLang="en-US" sz="33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危而不持，颠而不扶，则将焉用彼相矣？</a:t>
            </a:r>
            <a:endParaRPr lang="zh-CN" altLang="en-US" sz="3300" b="1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300" b="1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（瞎子）遇到摇晃要倒下却不去扶持；跌倒了又不去搀扶，那又</a:t>
            </a:r>
            <a:r>
              <a:rPr lang="zh-CN" altLang="en-US" sz="3300" b="1" u="sng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何必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用那</a:t>
            </a:r>
            <a:r>
              <a:rPr lang="zh-CN" altLang="en-US" sz="3300" b="1" u="sng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搀扶的人</a:t>
            </a:r>
            <a:r>
              <a:rPr lang="zh-CN" altLang="en-US" sz="3300" b="1" strike="noStrike" noProof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呢？</a:t>
            </a:r>
            <a:r>
              <a:rPr lang="zh-CN" altLang="en-US" sz="3300" b="1" strike="noStrike" noProof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　</a:t>
            </a:r>
            <a:endParaRPr lang="zh-CN" altLang="en-US" sz="3300" b="1" strike="noStrike" noProof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2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>
                                            <p:txEl>
                                              <p:charRg st="2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8">
                                            <p:txEl>
                                              <p:charRg st="2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5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8">
                                            <p:txEl>
                                              <p:charRg st="5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8">
                                            <p:txEl>
                                              <p:charRg st="51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77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8">
                                            <p:txEl>
                                              <p:charRg st="77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8">
                                            <p:txEl>
                                              <p:charRg st="77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122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38">
                                            <p:txEl>
                                              <p:charRg st="122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38">
                                            <p:txEl>
                                              <p:charRg st="122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charRg st="141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38">
                                            <p:txEl>
                                              <p:charRg st="141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38">
                                            <p:txEl>
                                              <p:charRg st="141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89" name="文本框 13313"/>
          <p:cNvSpPr txBox="1"/>
          <p:nvPr/>
        </p:nvSpPr>
        <p:spPr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3200" b="0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孔子，名　　，字　　，　　末期鲁国人。他是我国　　　末期著名的　　　和　　　，也是　　学派的创始人，公认为世界文化名人之一。孔子</a:t>
            </a:r>
            <a:r>
              <a:rPr lang="en-US" altLang="zh-CN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55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岁离开鲁国，周游列国</a:t>
            </a:r>
            <a:r>
              <a:rPr lang="en-US" altLang="zh-CN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年，他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主张仁义，主张以德服人，反对残暴统治，反对武力征伐，同情人民疾苦，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但他的主张并不被各国诸侯采纳，于前</a:t>
            </a:r>
            <a:r>
              <a:rPr lang="en-US" altLang="zh-CN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684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年回到鲁国。于是他从事教育，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首开私人办学讲学之风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，相传有学生三千，贤弟子七十二，希望他的学生到各诸侯国去参政，继续推行他的政治主张。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在我国历史上，他是致力于教育事业的第一人。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孔子学说成为二千余年封建文化的正统，影响极大，被尊为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圣人</a:t>
            </a:r>
            <a:r>
              <a:rPr lang="zh-CN" altLang="en-US" sz="3200" dirty="0">
                <a:solidFill>
                  <a:srgbClr val="00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。并在晚年整理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“六经”（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诗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书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礼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易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乐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》《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春秋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5" name="矩形 13314"/>
          <p:cNvSpPr/>
          <p:nvPr/>
        </p:nvSpPr>
        <p:spPr>
          <a:xfrm>
            <a:off x="2743200" y="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丘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3316" name="矩形 13315"/>
          <p:cNvSpPr/>
          <p:nvPr/>
        </p:nvSpPr>
        <p:spPr>
          <a:xfrm>
            <a:off x="4038600" y="0"/>
            <a:ext cx="10668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仲 尼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矩形 13316"/>
          <p:cNvSpPr/>
          <p:nvPr/>
        </p:nvSpPr>
        <p:spPr>
          <a:xfrm>
            <a:off x="5181600" y="0"/>
            <a:ext cx="990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春秋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矩形 13317"/>
          <p:cNvSpPr/>
          <p:nvPr/>
        </p:nvSpPr>
        <p:spPr>
          <a:xfrm>
            <a:off x="4953000" y="533400"/>
            <a:ext cx="1255713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思想家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矩形 13318"/>
          <p:cNvSpPr/>
          <p:nvPr/>
        </p:nvSpPr>
        <p:spPr>
          <a:xfrm>
            <a:off x="6629400" y="533400"/>
            <a:ext cx="1447800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教育家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矩形 13319"/>
          <p:cNvSpPr/>
          <p:nvPr/>
        </p:nvSpPr>
        <p:spPr>
          <a:xfrm>
            <a:off x="533400" y="990600"/>
            <a:ext cx="14478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儒家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1" name="矩形 13320"/>
          <p:cNvSpPr/>
          <p:nvPr/>
        </p:nvSpPr>
        <p:spPr>
          <a:xfrm>
            <a:off x="1676400" y="533400"/>
            <a:ext cx="11430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春秋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  <p:bldP spid="13318" grpId="0"/>
      <p:bldP spid="13319" grpId="0"/>
      <p:bldP spid="13320" grpId="0"/>
      <p:bldP spid="133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7" name="标题 40961"/>
          <p:cNvSpPr>
            <a:spLocks noGrp="1" noRot="1"/>
          </p:cNvSpPr>
          <p:nvPr>
            <p:ph type="title"/>
          </p:nvPr>
        </p:nvSpPr>
        <p:spPr>
          <a:xfrm>
            <a:off x="323850" y="908050"/>
            <a:ext cx="8540750" cy="11430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rgbClr val="FF0000"/>
                </a:solidFill>
              </a:rPr>
              <a:t>且</a:t>
            </a:r>
            <a:r>
              <a:rPr lang="zh-CN" altLang="en-US" sz="4000" b="1" dirty="0"/>
              <a:t>尔言</a:t>
            </a:r>
            <a:r>
              <a:rPr lang="zh-CN" altLang="en-US" sz="4000" b="1" dirty="0">
                <a:solidFill>
                  <a:srgbClr val="FF0000"/>
                </a:solidFill>
              </a:rPr>
              <a:t>过</a:t>
            </a:r>
            <a:r>
              <a:rPr lang="zh-CN" altLang="en-US" sz="4000" b="1" dirty="0"/>
              <a:t>矣，虎兕出</a:t>
            </a:r>
            <a:r>
              <a:rPr lang="zh-CN" altLang="en-US" sz="4000" b="1" dirty="0">
                <a:solidFill>
                  <a:srgbClr val="FF0000"/>
                </a:solidFill>
              </a:rPr>
              <a:t>于</a:t>
            </a:r>
            <a:r>
              <a:rPr lang="zh-CN" altLang="en-US" sz="4000" b="1" dirty="0"/>
              <a:t>柙，龟玉毁</a:t>
            </a:r>
            <a:r>
              <a:rPr lang="zh-CN" altLang="en-US" sz="4000" b="1" dirty="0">
                <a:solidFill>
                  <a:srgbClr val="FF0000"/>
                </a:solidFill>
              </a:rPr>
              <a:t>于</a:t>
            </a:r>
            <a:r>
              <a:rPr lang="zh-CN" altLang="en-US" sz="4000" b="1" dirty="0"/>
              <a:t>椟中，</a:t>
            </a:r>
            <a:r>
              <a:rPr lang="zh-CN" altLang="en-US" sz="4000" b="1" dirty="0">
                <a:solidFill>
                  <a:srgbClr val="FF0000"/>
                </a:solidFill>
              </a:rPr>
              <a:t>是</a:t>
            </a:r>
            <a:r>
              <a:rPr lang="zh-CN" altLang="en-US" sz="4000" b="1" dirty="0"/>
              <a:t>谁之过与？ </a:t>
            </a:r>
            <a:br>
              <a:rPr lang="zh-CN" altLang="en-US" sz="4000" b="1" dirty="0"/>
            </a:br>
            <a:endParaRPr lang="zh-CN" altLang="en-US" sz="4000" b="1" dirty="0"/>
          </a:p>
        </p:txBody>
      </p:sp>
      <p:sp>
        <p:nvSpPr>
          <p:cNvPr id="40963" name="内容占位符 40962"/>
          <p:cNvSpPr>
            <a:spLocks noGrp="1" noRot="1"/>
          </p:cNvSpPr>
          <p:nvPr>
            <p:ph idx="1"/>
          </p:nvPr>
        </p:nvSpPr>
        <p:spPr>
          <a:xfrm>
            <a:off x="323850" y="2205038"/>
            <a:ext cx="8540750" cy="4194175"/>
          </a:xfrm>
        </p:spPr>
        <p:txBody>
          <a:bodyPr anchor="t"/>
          <a:p>
            <a:r>
              <a:rPr lang="zh-CN" altLang="en-US" b="1" dirty="0"/>
              <a:t>况且你的话错了，老虎和犀牛从笼子里跑出来，龟甲、宝玉毁在匣子里，这是谁的过错呢？ </a:t>
            </a:r>
            <a:endParaRPr lang="zh-CN" altLang="en-US" b="1" dirty="0"/>
          </a:p>
          <a:p>
            <a:r>
              <a:rPr lang="zh-CN" altLang="en-US" b="1" dirty="0"/>
              <a:t>这句用了什么论证方法？</a:t>
            </a:r>
            <a:endParaRPr lang="zh-CN" altLang="en-US" b="1" dirty="0"/>
          </a:p>
          <a:p>
            <a:endParaRPr lang="zh-CN" altLang="en-US" b="1" dirty="0"/>
          </a:p>
          <a:p>
            <a:r>
              <a:rPr lang="zh-CN" altLang="en-US" b="1" dirty="0"/>
              <a:t>比喻论证 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charRg st="5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charRg st="5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charRg st="5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1" name="标题 41985"/>
          <p:cNvSpPr>
            <a:spLocks noGrp="1" noRot="1"/>
          </p:cNvSpPr>
          <p:nvPr>
            <p:ph type="title"/>
          </p:nvPr>
        </p:nvSpPr>
        <p:spPr>
          <a:xfrm>
            <a:off x="381000" y="228600"/>
            <a:ext cx="8540750" cy="1143000"/>
          </a:xfrm>
        </p:spPr>
        <p:txBody>
          <a:bodyPr anchor="ctr"/>
          <a:p>
            <a:r>
              <a:rPr lang="zh-CN" altLang="en-US" b="1" dirty="0"/>
              <a:t>双重喻义：</a:t>
            </a:r>
            <a:endParaRPr lang="zh-CN" altLang="en-US" b="1" dirty="0"/>
          </a:p>
        </p:txBody>
      </p:sp>
      <p:sp>
        <p:nvSpPr>
          <p:cNvPr id="41987" name="内容占位符 41986"/>
          <p:cNvSpPr>
            <a:spLocks noGrp="1" noRot="1"/>
          </p:cNvSpPr>
          <p:nvPr>
            <p:ph idx="1"/>
          </p:nvPr>
        </p:nvSpPr>
        <p:spPr/>
        <p:txBody>
          <a:bodyPr anchor="t"/>
          <a:p>
            <a:r>
              <a:rPr lang="zh-CN" altLang="en-US" b="1" dirty="0">
                <a:ea typeface="黑体" panose="02010609060101010101" pitchFamily="2" charset="-122"/>
              </a:rPr>
              <a:t>“虎兕出于柙”喻指</a:t>
            </a:r>
            <a:r>
              <a:rPr lang="zh-CN" altLang="en-US" b="1" dirty="0">
                <a:solidFill>
                  <a:srgbClr val="FF0000"/>
                </a:solidFill>
                <a:ea typeface="黑体" panose="02010609060101010101" pitchFamily="2" charset="-122"/>
              </a:rPr>
              <a:t>季康子去攻打颛臾，</a:t>
            </a:r>
            <a:r>
              <a:rPr lang="zh-CN" altLang="en-US" b="1" dirty="0">
                <a:ea typeface="黑体" panose="02010609060101010101" pitchFamily="2" charset="-122"/>
              </a:rPr>
              <a:t>“龟玉毁于椟中”</a:t>
            </a:r>
            <a:r>
              <a:rPr lang="zh-CN" altLang="en-US" b="1" dirty="0">
                <a:solidFill>
                  <a:srgbClr val="FF0000"/>
                </a:solidFill>
                <a:ea typeface="黑体" panose="02010609060101010101" pitchFamily="2" charset="-122"/>
              </a:rPr>
              <a:t>喻指颛臾在境内遭到攻打，</a:t>
            </a:r>
            <a:r>
              <a:rPr lang="zh-CN" altLang="en-US" b="1" dirty="0">
                <a:ea typeface="黑体" panose="02010609060101010101" pitchFamily="2" charset="-122"/>
              </a:rPr>
              <a:t>这是第一重喻义；</a:t>
            </a:r>
            <a:endParaRPr lang="zh-CN" altLang="en-US" b="1" dirty="0">
              <a:ea typeface="黑体" panose="02010609060101010101" pitchFamily="2" charset="-122"/>
            </a:endParaRPr>
          </a:p>
          <a:p>
            <a:r>
              <a:rPr lang="zh-CN" altLang="en-US" b="1" dirty="0">
                <a:ea typeface="黑体" panose="02010609060101010101" pitchFamily="2" charset="-122"/>
              </a:rPr>
              <a:t>老虎、犀牛从笼中跑出，龟甲和玉在盒中被毁皆因管理人员失职，因此来</a:t>
            </a:r>
            <a:r>
              <a:rPr lang="zh-CN" altLang="en-US" b="1" dirty="0">
                <a:solidFill>
                  <a:srgbClr val="FF0000"/>
                </a:solidFill>
                <a:ea typeface="黑体" panose="02010609060101010101" pitchFamily="2" charset="-122"/>
              </a:rPr>
              <a:t>喻指季路、冉有失职</a:t>
            </a:r>
            <a:r>
              <a:rPr lang="zh-CN" altLang="en-US" b="1" dirty="0">
                <a:ea typeface="黑体" panose="02010609060101010101" pitchFamily="2" charset="-122"/>
              </a:rPr>
              <a:t>，这是第二重喻义</a:t>
            </a:r>
            <a:endParaRPr lang="zh-CN" altLang="en-US" b="1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charRg st="47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charRg st="47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charRg st="47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5" name="标题 43009"/>
          <p:cNvSpPr>
            <a:spLocks noGrp="1"/>
          </p:cNvSpPr>
          <p:nvPr>
            <p:ph type="title"/>
          </p:nvPr>
        </p:nvSpPr>
        <p:spPr>
          <a:xfrm>
            <a:off x="0" y="0"/>
            <a:ext cx="1752600" cy="381000"/>
          </a:xfrm>
          <a:solidFill>
            <a:srgbClr val="0000CC"/>
          </a:solidFill>
          <a:ln>
            <a:pattFill prst="trellis">
              <a:fgClr>
                <a:srgbClr val="FF6699"/>
              </a:fgClr>
              <a:bgClr>
                <a:srgbClr val="FFFFFF"/>
              </a:bgClr>
            </a:pattFill>
            <a:miter/>
          </a:ln>
        </p:spPr>
        <p:txBody>
          <a:bodyPr anchor="ctr"/>
          <a:p>
            <a:pPr algn="l"/>
            <a:r>
              <a:rPr lang="zh-CN" altLang="en-US" sz="2400" b="1" dirty="0">
                <a:solidFill>
                  <a:schemeClr val="bg1"/>
                </a:solidFill>
              </a:rPr>
              <a:t>冉有的狡辩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41986" name="图片 43010" descr="冉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381000"/>
            <a:ext cx="5334000" cy="647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椭圆形标注 43011"/>
          <p:cNvSpPr/>
          <p:nvPr/>
        </p:nvSpPr>
        <p:spPr>
          <a:xfrm>
            <a:off x="5181600" y="0"/>
            <a:ext cx="3657600" cy="3886200"/>
          </a:xfrm>
          <a:prstGeom prst="wedgeEllipseCallout">
            <a:avLst>
              <a:gd name="adj1" fmla="val -70833"/>
              <a:gd name="adj2" fmla="val 5597"/>
            </a:avLst>
          </a:prstGeom>
          <a:solidFill>
            <a:schemeClr val="tx1"/>
          </a:solidFill>
          <a:ln w="9525" cap="flat" cmpd="sng">
            <a:solidFill>
              <a:srgbClr val="FF669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夫子欲之</a:t>
            </a:r>
            <a:r>
              <a:rPr lang="en-US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40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吾二臣皆不欲也。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988" name="文本框 43012"/>
          <p:cNvSpPr txBox="1"/>
          <p:nvPr/>
        </p:nvSpPr>
        <p:spPr>
          <a:xfrm>
            <a:off x="5105400" y="4648200"/>
            <a:ext cx="3886200" cy="831850"/>
          </a:xfrm>
          <a:prstGeom prst="rect">
            <a:avLst/>
          </a:prstGeom>
          <a:solidFill>
            <a:srgbClr val="F7F7FF"/>
          </a:solidFill>
          <a:ln w="9525" cap="flat" cmpd="sng">
            <a:pattFill prst="ltDnDiag">
              <a:fgClr>
                <a:srgbClr val="FF6699"/>
              </a:fgClr>
              <a:bgClr>
                <a:srgbClr val="FF0000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冉有在老师敏锐的责问下</a:t>
            </a:r>
            <a:r>
              <a:rPr lang="en-US" altLang="zh-CN" sz="2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,    </a:t>
            </a:r>
            <a:r>
              <a:rPr lang="zh-CN" altLang="en-US" sz="24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把责任推到季氏身上。</a:t>
            </a:r>
            <a:endParaRPr lang="zh-CN" altLang="en-US" sz="2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30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685800" y="381000"/>
            <a:ext cx="8001000" cy="1143000"/>
          </a:xfrm>
          <a:ln>
            <a:miter/>
          </a:ln>
        </p:spPr>
        <p:txBody>
          <a:bodyPr vert="horz" wrap="square" anchor="t"/>
          <a:p>
            <a:pPr marL="0" indent="0" fontAlgn="base">
              <a:lnSpc>
                <a:spcPct val="90000"/>
              </a:lnSpc>
              <a:buNone/>
            </a:pPr>
            <a:r>
              <a:rPr lang="zh-CN" altLang="en-US" b="1" strike="noStrike" noProof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</a:rPr>
              <a:t>对于冉有推卸责任的态度，</a:t>
            </a:r>
            <a:endParaRPr lang="zh-CN" altLang="en-US" b="1" strike="noStrike" noProof="1" dirty="0">
              <a:solidFill>
                <a:schemeClr val="accent2"/>
              </a:solidFill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marL="0" indent="0" fontAlgn="base">
              <a:lnSpc>
                <a:spcPct val="90000"/>
              </a:lnSpc>
              <a:buNone/>
            </a:pPr>
            <a:r>
              <a:rPr lang="zh-CN" altLang="en-US" b="1" strike="noStrike" noProof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</a:rPr>
              <a:t>孔子用什么方法驳斥？</a:t>
            </a:r>
            <a:endParaRPr lang="zh-CN" altLang="en-US" b="1" strike="noStrike" noProof="1" dirty="0">
              <a:solidFill>
                <a:schemeClr val="accent2"/>
              </a:solidFill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</p:txBody>
      </p:sp>
      <p:sp>
        <p:nvSpPr>
          <p:cNvPr id="44035" name="矩形 1"/>
          <p:cNvSpPr/>
          <p:nvPr/>
        </p:nvSpPr>
        <p:spPr>
          <a:xfrm>
            <a:off x="228600" y="1752600"/>
            <a:ext cx="8424863" cy="40957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zh-CN" altLang="en-US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先引名言</a:t>
            </a:r>
            <a:endParaRPr lang="zh-CN" altLang="en-US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en-US" altLang="zh-CN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——</a:t>
            </a:r>
            <a:r>
              <a:rPr lang="zh-CN" altLang="en-US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不能尽职就别尸位素餐；</a:t>
            </a:r>
            <a:endParaRPr lang="zh-CN" altLang="en-US" strike="noStrike" noProof="1" dirty="0"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zh-CN" altLang="en-US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再作类比</a:t>
            </a:r>
            <a:endParaRPr lang="zh-CN" altLang="en-US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en-US" altLang="zh-CN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——</a:t>
            </a:r>
            <a:r>
              <a:rPr lang="zh-CN" altLang="en-US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既为辅助就当恪尽职守；</a:t>
            </a:r>
            <a:endParaRPr lang="zh-CN" altLang="en-US" strike="noStrike" noProof="1" dirty="0"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zh-CN" altLang="en-US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后设比喻</a:t>
            </a:r>
            <a:endParaRPr lang="zh-CN" altLang="en-US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  <a:p>
            <a:pPr fontAlgn="base">
              <a:lnSpc>
                <a:spcPct val="90000"/>
              </a:lnSpc>
              <a:spcBef>
                <a:spcPct val="20000"/>
              </a:spcBef>
            </a:pPr>
            <a:r>
              <a:rPr lang="en-US" altLang="zh-CN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——</a:t>
            </a:r>
            <a:r>
              <a:rPr lang="zh-CN" altLang="en-US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迷你简启体" pitchFamily="1" charset="-122"/>
                <a:ea typeface="迷你简启体" pitchFamily="1" charset="-122"/>
                <a:cs typeface="+mn-cs"/>
              </a:rPr>
              <a:t>猛兽出笼为害，龟玉毁于柙中，谁辞其咎？</a:t>
            </a:r>
            <a:endParaRPr lang="zh-CN" altLang="en-US" strike="noStrike" noProof="1" dirty="0">
              <a:effectLst>
                <a:outerShdw blurRad="38100" dist="38100" dir="2700000">
                  <a:srgbClr val="C0C0C0"/>
                </a:outerShdw>
              </a:effectLst>
              <a:latin typeface="迷你简启体" pitchFamily="1" charset="-122"/>
              <a:ea typeface="迷你简启体" pitchFamily="1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403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5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5">
                                            <p:txEl>
                                              <p:charRg st="5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5">
                                            <p:txEl>
                                              <p:charRg st="5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charRg st="5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19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4035">
                                            <p:txEl>
                                              <p:charRg st="19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24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4035">
                                            <p:txEl>
                                              <p:charRg st="24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3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4035">
                                            <p:txEl>
                                              <p:charRg st="38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43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4035">
                                            <p:txEl>
                                              <p:charRg st="43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5058" name="Rectangle 3"/>
          <p:cNvSpPr>
            <a:spLocks noGrp="1"/>
          </p:cNvSpPr>
          <p:nvPr>
            <p:ph type="body"/>
          </p:nvPr>
        </p:nvSpPr>
        <p:spPr>
          <a:xfrm>
            <a:off x="0" y="1125538"/>
            <a:ext cx="9144000" cy="5351462"/>
          </a:xfrm>
        </p:spPr>
        <p:txBody>
          <a:bodyPr wrap="square" anchor="t"/>
          <a:p>
            <a:r>
              <a:rPr lang="zh-CN" altLang="en-US" sz="3600" b="1">
                <a:ea typeface="华文中宋" pitchFamily="2" charset="-122"/>
              </a:rPr>
              <a:t>对于攻伐颛臾，冉有真的“不欲”吗？如果不是真的，课文中能找到确凿的证据吗？这说明冉有是个什么样的人？</a:t>
            </a:r>
            <a:endParaRPr lang="zh-CN" altLang="en-US" sz="3600" b="1">
              <a:ea typeface="华文中宋" pitchFamily="2" charset="-122"/>
            </a:endParaRPr>
          </a:p>
          <a:p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并非真的“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不欲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”。</a:t>
            </a:r>
            <a:endParaRPr lang="zh-CN" altLang="en-US" sz="3600" b="1">
              <a:solidFill>
                <a:schemeClr val="accent2"/>
              </a:solidFill>
              <a:ea typeface="华文中宋" pitchFamily="2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证据是冉有的第三句话：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“今夫颛臾，固而近于费，今不取，后世必为子孙忧。”</a:t>
            </a:r>
            <a:endParaRPr lang="zh-CN" altLang="en-US" sz="3600" b="1">
              <a:solidFill>
                <a:schemeClr val="accent2"/>
              </a:solidFill>
              <a:ea typeface="华文中宋" pitchFamily="2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说明冉有</a:t>
            </a:r>
            <a:r>
              <a:rPr lang="zh-CN" altLang="en-US" sz="3600" b="1">
                <a:solidFill>
                  <a:schemeClr val="accent2"/>
                </a:solidFill>
                <a:ea typeface="华文中宋" pitchFamily="2" charset="-122"/>
              </a:rPr>
              <a:t>口是心非</a:t>
            </a:r>
            <a:r>
              <a:rPr lang="zh-CN" altLang="en-US" sz="3600" b="1">
                <a:solidFill>
                  <a:srgbClr val="FF0000"/>
                </a:solidFill>
                <a:ea typeface="华文中宋" pitchFamily="2" charset="-122"/>
              </a:rPr>
              <a:t>。</a:t>
            </a:r>
            <a:endParaRPr lang="zh-CN" altLang="en-US" sz="3600" b="1">
              <a:solidFill>
                <a:srgbClr val="FF0000"/>
              </a:solidFill>
              <a:ea typeface="华文中宋" pitchFamily="2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charRg st="5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>
                                            <p:txEl>
                                              <p:charRg st="5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>
                                            <p:txEl>
                                              <p:charRg st="5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charRg st="61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8">
                                            <p:txEl>
                                              <p:charRg st="61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8">
                                            <p:txEl>
                                              <p:charRg st="61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charRg st="98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8">
                                            <p:txEl>
                                              <p:charRg st="98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8">
                                            <p:txEl>
                                              <p:charRg st="98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2" name="标题 46081"/>
          <p:cNvSpPr>
            <a:spLocks noGrp="1"/>
          </p:cNvSpPr>
          <p:nvPr>
            <p:ph type="title"/>
          </p:nvPr>
        </p:nvSpPr>
        <p:spPr>
          <a:xfrm>
            <a:off x="1476375" y="981075"/>
            <a:ext cx="3167063" cy="755650"/>
          </a:xfrm>
          <a:ln>
            <a:solidFill>
              <a:srgbClr val="CCFF33"/>
            </a:solidFill>
          </a:ln>
        </p:spPr>
        <p:txBody>
          <a:bodyPr anchor="ctr"/>
          <a:p>
            <a:pPr fontAlgn="base"/>
            <a:r>
              <a:rPr lang="zh-CN" altLang="en-US" strike="noStrike" noProof="1" dirty="0">
                <a:solidFill>
                  <a:schemeClr val="tx1"/>
                </a:solidFill>
              </a:rPr>
              <a:t>第三次对话</a:t>
            </a:r>
            <a:endParaRPr lang="zh-CN" altLang="en-US" strike="noStrike" noProof="1" dirty="0">
              <a:solidFill>
                <a:schemeClr val="tx1"/>
              </a:solidFill>
            </a:endParaRPr>
          </a:p>
        </p:txBody>
      </p:sp>
      <p:sp>
        <p:nvSpPr>
          <p:cNvPr id="46083" name="矩形 46082"/>
          <p:cNvSpPr/>
          <p:nvPr/>
        </p:nvSpPr>
        <p:spPr>
          <a:xfrm>
            <a:off x="1752600" y="2362200"/>
            <a:ext cx="61722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fontAlgn="base"/>
            <a:r>
              <a:rPr lang="zh-CN" altLang="en-US" sz="5400" strike="noStrike" noProof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  <a:cs typeface="+mn-ea"/>
              </a:rPr>
              <a:t>针对孔子的批评</a:t>
            </a:r>
            <a:endParaRPr lang="zh-CN" altLang="en-US" sz="5400" strike="noStrike" noProof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charset="0"/>
              <a:ea typeface="隶书" charset="0"/>
            </a:endParaRPr>
          </a:p>
          <a:p>
            <a:pPr algn="ctr" fontAlgn="base"/>
            <a:r>
              <a:rPr lang="zh-CN" altLang="en-US" sz="5400" strike="noStrike" noProof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  <a:cs typeface="+mn-ea"/>
              </a:rPr>
              <a:t>冉有是怎样辩解的？</a:t>
            </a:r>
            <a:endParaRPr lang="zh-CN" altLang="en-US" sz="5400" strike="noStrike" noProof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charset="0"/>
              <a:ea typeface="隶书" charset="0"/>
            </a:endParaRPr>
          </a:p>
        </p:txBody>
      </p:sp>
      <p:pic>
        <p:nvPicPr>
          <p:cNvPr id="45059" name="图片 46083" descr="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2800" y="304800"/>
            <a:ext cx="1600200" cy="160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  <p:sndAc>
      <p:stSnd>
        <p:snd r:embed="rId2" name="type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1" name="标题 47105"/>
          <p:cNvSpPr>
            <a:spLocks noGrp="1"/>
          </p:cNvSpPr>
          <p:nvPr>
            <p:ph type="title"/>
          </p:nvPr>
        </p:nvSpPr>
        <p:spPr>
          <a:xfrm>
            <a:off x="0" y="0"/>
            <a:ext cx="2438400" cy="381000"/>
          </a:xfrm>
          <a:solidFill>
            <a:srgbClr val="F7F7FF"/>
          </a:solidFill>
          <a:ln>
            <a:pattFill prst="horzBrick">
              <a:fgClr>
                <a:srgbClr val="FF0000"/>
              </a:fgClr>
              <a:bgClr>
                <a:srgbClr val="FFFFFF"/>
              </a:bgClr>
            </a:pattFill>
            <a:miter/>
          </a:ln>
        </p:spPr>
        <p:txBody>
          <a:bodyPr anchor="ctr"/>
          <a:p>
            <a:pPr algn="l"/>
            <a:r>
              <a:rPr lang="zh-CN" altLang="en-US" sz="2400" dirty="0">
                <a:solidFill>
                  <a:srgbClr val="0000CC"/>
                </a:solidFill>
              </a:rPr>
              <a:t>冉有第二次狡辩</a:t>
            </a:r>
            <a:endParaRPr lang="zh-CN" altLang="en-US" sz="2400" dirty="0">
              <a:solidFill>
                <a:srgbClr val="0000CC"/>
              </a:solidFill>
            </a:endParaRPr>
          </a:p>
        </p:txBody>
      </p:sp>
      <p:sp>
        <p:nvSpPr>
          <p:cNvPr id="46082" name="文本占位符 47106"/>
          <p:cNvSpPr>
            <a:spLocks noGrp="1"/>
          </p:cNvSpPr>
          <p:nvPr>
            <p:ph sz="half" idx="1"/>
          </p:nvPr>
        </p:nvSpPr>
        <p:spPr>
          <a:xfrm>
            <a:off x="4114800" y="533400"/>
            <a:ext cx="4724400" cy="5943600"/>
          </a:xfrm>
          <a:ln>
            <a:solidFill>
              <a:srgbClr val="FF0000"/>
            </a:solidFill>
            <a:miter/>
          </a:ln>
        </p:spPr>
        <p:txBody>
          <a:bodyPr anchor="t"/>
          <a:p>
            <a:pPr>
              <a:buNone/>
            </a:pPr>
            <a:r>
              <a:rPr lang="zh-CN" altLang="en-US" dirty="0"/>
              <a:t> </a:t>
            </a:r>
            <a:r>
              <a:rPr lang="zh-CN" altLang="en-US" dirty="0">
                <a:solidFill>
                  <a:srgbClr val="0000CC"/>
                </a:solidFill>
              </a:rPr>
              <a:t>冉有的辩解：</a:t>
            </a:r>
            <a:r>
              <a:rPr lang="zh-CN" altLang="en-US" dirty="0"/>
              <a:t> </a:t>
            </a:r>
            <a:endParaRPr lang="zh-CN" altLang="en-US" dirty="0"/>
          </a:p>
          <a:p>
            <a:pPr>
              <a:buNone/>
            </a:pPr>
            <a:r>
              <a:rPr lang="zh-CN" altLang="en-US" dirty="0"/>
              <a:t>   </a:t>
            </a:r>
            <a:r>
              <a:rPr lang="zh-CN" altLang="en-US" b="1" dirty="0"/>
              <a:t>“</a:t>
            </a:r>
            <a:r>
              <a:rPr lang="zh-CN" altLang="en-US" b="1" dirty="0">
                <a:solidFill>
                  <a:srgbClr val="FF0000"/>
                </a:solidFill>
              </a:rPr>
              <a:t>今</a:t>
            </a:r>
            <a:r>
              <a:rPr lang="zh-CN" altLang="en-US" b="1" dirty="0"/>
              <a:t>夫颛臾，固</a:t>
            </a:r>
            <a:r>
              <a:rPr lang="zh-CN" altLang="en-US" b="1" dirty="0">
                <a:solidFill>
                  <a:srgbClr val="FF0000"/>
                </a:solidFill>
              </a:rPr>
              <a:t>而近</a:t>
            </a:r>
            <a:r>
              <a:rPr lang="zh-CN" altLang="en-US" b="1" dirty="0"/>
              <a:t>于费，</a:t>
            </a:r>
            <a:r>
              <a:rPr lang="zh-CN" altLang="en-US" b="1" dirty="0">
                <a:solidFill>
                  <a:srgbClr val="FF0000"/>
                </a:solidFill>
              </a:rPr>
              <a:t>今</a:t>
            </a:r>
            <a:r>
              <a:rPr lang="zh-CN" altLang="en-US" b="1" dirty="0"/>
              <a:t>不取，后世必</a:t>
            </a:r>
            <a:r>
              <a:rPr lang="zh-CN" altLang="en-US" b="1" dirty="0">
                <a:solidFill>
                  <a:srgbClr val="FF0000"/>
                </a:solidFill>
              </a:rPr>
              <a:t>为</a:t>
            </a:r>
            <a:r>
              <a:rPr lang="zh-CN" altLang="en-US" b="1" dirty="0"/>
              <a:t>子孙 </a:t>
            </a:r>
            <a:r>
              <a:rPr lang="zh-CN" altLang="en-US" b="1" dirty="0">
                <a:solidFill>
                  <a:srgbClr val="FF0000"/>
                </a:solidFill>
              </a:rPr>
              <a:t>忧</a:t>
            </a:r>
            <a:r>
              <a:rPr lang="zh-CN" altLang="en-US" b="1" dirty="0"/>
              <a:t>。”</a:t>
            </a:r>
            <a:endParaRPr lang="zh-CN" altLang="en-US" b="1" dirty="0"/>
          </a:p>
          <a:p>
            <a:pPr>
              <a:buNone/>
            </a:pPr>
            <a:r>
              <a:rPr lang="zh-CN" altLang="en-US" dirty="0"/>
              <a:t>  </a:t>
            </a:r>
            <a:r>
              <a:rPr lang="en-US" altLang="zh-CN" b="1"/>
              <a:t>——————————</a:t>
            </a:r>
            <a:endParaRPr lang="en-US" altLang="zh-CN" b="1"/>
          </a:p>
          <a:p>
            <a:pPr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     </a:t>
            </a:r>
            <a:r>
              <a:rPr lang="zh-CN" altLang="en-US" sz="3600" b="1" dirty="0">
                <a:solidFill>
                  <a:srgbClr val="FF0000"/>
                </a:solidFill>
              </a:rPr>
              <a:t>颛臾，城墙坚固，离季孙的封地费很近，现在不占领，以后一定会</a:t>
            </a:r>
            <a:r>
              <a:rPr lang="zh-CN" altLang="en-US" sz="3600" b="1" u="sng" dirty="0">
                <a:solidFill>
                  <a:srgbClr val="FF0000"/>
                </a:solidFill>
              </a:rPr>
              <a:t>成为</a:t>
            </a:r>
            <a:r>
              <a:rPr lang="zh-CN" altLang="en-US" sz="3600" b="1" dirty="0">
                <a:solidFill>
                  <a:srgbClr val="FF0000"/>
                </a:solidFill>
              </a:rPr>
              <a:t>子孙的</a:t>
            </a:r>
            <a:r>
              <a:rPr lang="zh-CN" altLang="en-US" sz="3600" b="1" u="sng" dirty="0">
                <a:solidFill>
                  <a:srgbClr val="FF0000"/>
                </a:solidFill>
              </a:rPr>
              <a:t>忧患</a:t>
            </a:r>
            <a:r>
              <a:rPr lang="zh-CN" altLang="en-US" sz="3600" b="1" dirty="0">
                <a:solidFill>
                  <a:srgbClr val="FF0000"/>
                </a:solidFill>
              </a:rPr>
              <a:t>。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6083" name="文本占位符 47107"/>
          <p:cNvSpPr>
            <a:spLocks noGrp="1"/>
          </p:cNvSpPr>
          <p:nvPr>
            <p:ph sz="half" idx="2"/>
          </p:nvPr>
        </p:nvSpPr>
        <p:spPr>
          <a:xfrm>
            <a:off x="304800" y="533400"/>
            <a:ext cx="3429000" cy="5943600"/>
          </a:xfrm>
          <a:ln>
            <a:solidFill>
              <a:srgbClr val="FF0000"/>
            </a:solidFill>
            <a:miter/>
          </a:ln>
        </p:spPr>
        <p:txBody>
          <a:bodyPr anchor="t"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/>
              <a:t>  </a:t>
            </a:r>
            <a:r>
              <a:rPr lang="zh-CN" altLang="en-US" sz="2800" dirty="0">
                <a:solidFill>
                  <a:srgbClr val="0000CC"/>
                </a:solidFill>
              </a:rPr>
              <a:t>分析：</a:t>
            </a:r>
            <a:r>
              <a:rPr lang="zh-CN" altLang="en-US" sz="2800" dirty="0"/>
              <a:t>  </a:t>
            </a:r>
            <a:endParaRPr lang="zh-CN" altLang="en-US" sz="2800" dirty="0"/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/>
              <a:t>   </a:t>
            </a:r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冉有要作辩解，表明冉有仍然坚持对颛臾动武  。</a:t>
            </a:r>
            <a:endParaRPr lang="zh-CN" altLang="en-US" sz="3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  这必将受到孔子进一步批评，由此也将进一步显示孔子的思想。</a:t>
            </a:r>
            <a:endParaRPr lang="zh-CN" altLang="en-US" sz="3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30" name="标题 48129"/>
          <p:cNvSpPr>
            <a:spLocks noGrp="1"/>
          </p:cNvSpPr>
          <p:nvPr>
            <p:ph type="title"/>
          </p:nvPr>
        </p:nvSpPr>
        <p:spPr>
          <a:xfrm>
            <a:off x="1476375" y="981075"/>
            <a:ext cx="3167063" cy="755650"/>
          </a:xfrm>
          <a:ln>
            <a:solidFill>
              <a:srgbClr val="CCFF33"/>
            </a:solidFill>
          </a:ln>
        </p:spPr>
        <p:txBody>
          <a:bodyPr anchor="ctr"/>
          <a:p>
            <a:pPr fontAlgn="base"/>
            <a:r>
              <a:rPr lang="zh-CN" altLang="en-US" strike="noStrike" noProof="1" dirty="0"/>
              <a:t>课文第三段</a:t>
            </a:r>
            <a:endParaRPr lang="zh-CN" altLang="en-US" strike="noStrike" noProof="1" dirty="0"/>
          </a:p>
        </p:txBody>
      </p:sp>
      <p:sp>
        <p:nvSpPr>
          <p:cNvPr id="47106" name="矩形 48130"/>
          <p:cNvSpPr/>
          <p:nvPr/>
        </p:nvSpPr>
        <p:spPr>
          <a:xfrm>
            <a:off x="762000" y="1905000"/>
            <a:ext cx="78486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endParaRPr lang="zh-CN" altLang="en-US" sz="54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charset="0"/>
              <a:ea typeface="隶书" charset="0"/>
            </a:endParaRPr>
          </a:p>
          <a:p>
            <a:pPr algn="ctr"/>
            <a:r>
              <a:rPr lang="zh-CN" altLang="en-US" sz="54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charset="0"/>
                <a:ea typeface="隶书" charset="0"/>
              </a:rPr>
              <a:t>孔子又是怎样反驳的？</a:t>
            </a:r>
            <a:endParaRPr lang="zh-CN" altLang="en-US" sz="54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charset="0"/>
              <a:ea typeface="隶书" charset="0"/>
            </a:endParaRPr>
          </a:p>
        </p:txBody>
      </p:sp>
      <p:pic>
        <p:nvPicPr>
          <p:cNvPr id="47107" name="图片 48131" descr="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2800" y="304800"/>
            <a:ext cx="1600200" cy="160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  <p:sndAc>
      <p:stSnd>
        <p:snd r:embed="rId2" name="type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9154" name="图片 49153" descr="孔子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05400" y="311150"/>
            <a:ext cx="3805238" cy="654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椭圆形标注 49154"/>
          <p:cNvSpPr/>
          <p:nvPr/>
        </p:nvSpPr>
        <p:spPr>
          <a:xfrm>
            <a:off x="685800" y="3581400"/>
            <a:ext cx="3886200" cy="2133600"/>
          </a:xfrm>
          <a:prstGeom prst="wedgeEllipseCallout">
            <a:avLst>
              <a:gd name="adj1" fmla="val 78310"/>
              <a:gd name="adj2" fmla="val -92338"/>
            </a:avLst>
          </a:prstGeom>
          <a:solidFill>
            <a:srgbClr val="EDF5FD"/>
          </a:solidFill>
          <a:ln w="9525" cap="flat" cmpd="sng">
            <a:pattFill prst="horz">
              <a:fgClr>
                <a:srgbClr val="FF0000"/>
              </a:fgClr>
              <a:bgClr>
                <a:schemeClr val="tx1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求！君子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疾夫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舍曰“欲之”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而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必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为之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辞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8131" name="矩形 49155"/>
          <p:cNvSpPr/>
          <p:nvPr/>
        </p:nvSpPr>
        <p:spPr>
          <a:xfrm>
            <a:off x="381000" y="304800"/>
            <a:ext cx="4191000" cy="609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7" name="矩形标注 49156"/>
          <p:cNvSpPr/>
          <p:nvPr/>
        </p:nvSpPr>
        <p:spPr>
          <a:xfrm>
            <a:off x="228600" y="381000"/>
            <a:ext cx="5410200" cy="1295400"/>
          </a:xfrm>
          <a:prstGeom prst="wedgeRectCallout">
            <a:avLst>
              <a:gd name="adj1" fmla="val -22009"/>
              <a:gd name="adj2" fmla="val 226227"/>
            </a:avLst>
          </a:prstGeom>
          <a:solidFill>
            <a:srgbClr val="EDF5FD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冉有啊！君子痛恨那种避而不说自己想要那样做，却一定要另找借口的做法。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8" name="云形标注 49157"/>
          <p:cNvSpPr/>
          <p:nvPr/>
        </p:nvSpPr>
        <p:spPr>
          <a:xfrm>
            <a:off x="7391400" y="0"/>
            <a:ext cx="1295400" cy="914400"/>
          </a:xfrm>
          <a:prstGeom prst="cloudCallout">
            <a:avLst>
              <a:gd name="adj1" fmla="val -62745"/>
              <a:gd name="adj2" fmla="val 69444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哼！</a:t>
            </a:r>
            <a:endParaRPr lang="zh-CN" altLang="en-US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9159" name="文本框 49158"/>
          <p:cNvSpPr txBox="1"/>
          <p:nvPr/>
        </p:nvSpPr>
        <p:spPr>
          <a:xfrm>
            <a:off x="381000" y="5562600"/>
            <a:ext cx="8534400" cy="107632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疾：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痛恨。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夫：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代词，那种。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舍：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舍弃，撇开。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而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：却。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为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：给。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之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：代词。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辞：</a:t>
            </a:r>
            <a:r>
              <a:rPr lang="zh-CN" altLang="en-US" sz="3200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托辞，借口。 </a:t>
            </a:r>
            <a:endParaRPr lang="zh-CN" altLang="en-US" sz="3200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ldLvl="0" animBg="1"/>
      <p:bldP spid="49157" grpId="0" animBg="1"/>
      <p:bldP spid="49158" grpId="0" animBg="1"/>
      <p:bldP spid="49159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0178" name="标题 50177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1279525"/>
          </a:xfrm>
          <a:solidFill>
            <a:srgbClr val="000000"/>
          </a:solidFill>
          <a:ln>
            <a:solidFill>
              <a:srgbClr val="CCFF33"/>
            </a:solidFill>
          </a:ln>
        </p:spPr>
        <p:txBody>
          <a:bodyPr anchor="ctr"/>
          <a:p>
            <a:pPr fontAlgn="base"/>
            <a:r>
              <a:rPr lang="zh-CN" altLang="en-US" sz="3600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丘</a:t>
            </a:r>
            <a:r>
              <a:rPr lang="zh-CN" altLang="en-US" sz="3600" strike="noStrike" noProof="1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也</a:t>
            </a:r>
            <a:r>
              <a:rPr lang="zh-CN" altLang="en-US" sz="3600" strike="noStrike" noProof="1" dirty="0">
                <a:solidFill>
                  <a:schemeClr val="tx1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闻有国有家者，</a:t>
            </a:r>
            <a:r>
              <a:rPr lang="zh-CN" altLang="en-US" sz="3600" strike="noStrike" noProof="1" dirty="0">
                <a:solidFill>
                  <a:schemeClr val="tx1"/>
                </a:solidFill>
                <a:ea typeface="黑体" panose="02010609060101010101" pitchFamily="2" charset="-122"/>
              </a:rPr>
              <a:t>不患寡</a:t>
            </a:r>
            <a:r>
              <a:rPr lang="zh-CN" altLang="en-US" sz="3600" strike="noStrike" noProof="1" dirty="0">
                <a:solidFill>
                  <a:srgbClr val="FF0000"/>
                </a:solidFill>
                <a:ea typeface="黑体" panose="02010609060101010101" pitchFamily="2" charset="-122"/>
              </a:rPr>
              <a:t>而</a:t>
            </a:r>
            <a:r>
              <a:rPr lang="zh-CN" altLang="en-US" sz="3600" strike="noStrike" noProof="1" dirty="0">
                <a:solidFill>
                  <a:schemeClr val="tx1"/>
                </a:solidFill>
                <a:ea typeface="黑体" panose="02010609060101010101" pitchFamily="2" charset="-122"/>
              </a:rPr>
              <a:t>患不均，不患贫而患不安</a:t>
            </a:r>
            <a:endParaRPr lang="zh-CN" altLang="en-US" sz="3600" strike="noStrike" noProof="1" dirty="0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50179" name="文本占位符 50178"/>
          <p:cNvSpPr>
            <a:spLocks noGrp="1"/>
          </p:cNvSpPr>
          <p:nvPr>
            <p:ph idx="1"/>
          </p:nvPr>
        </p:nvSpPr>
        <p:spPr>
          <a:xfrm>
            <a:off x="152400" y="4422775"/>
            <a:ext cx="8763000" cy="1828800"/>
          </a:xfrm>
          <a:solidFill>
            <a:srgbClr val="000000"/>
          </a:solidFill>
          <a:ln>
            <a:solidFill>
              <a:srgbClr val="CCFF33"/>
            </a:solidFill>
          </a:ln>
        </p:spPr>
        <p:txBody>
          <a:bodyPr/>
          <a:p>
            <a:pPr fontAlgn="base">
              <a:lnSpc>
                <a:spcPct val="90000"/>
              </a:lnSpc>
            </a:pPr>
            <a:r>
              <a:rPr lang="zh-CN" altLang="en-US" sz="3600" b="1" strike="noStrike" noProof="1" dirty="0">
                <a:solidFill>
                  <a:srgbClr val="FFFF00"/>
                </a:solidFill>
                <a:ea typeface="黑体" panose="02010609060101010101" pitchFamily="2" charset="-122"/>
              </a:rPr>
              <a:t>我听说过，无论诸侯还是大夫，不怕人口少而怕分配不均匀，不怕贫困而怕不安定。</a:t>
            </a:r>
            <a:endParaRPr lang="zh-CN" altLang="en-US" sz="3600" b="1" strike="noStrike" noProof="1" dirty="0">
              <a:solidFill>
                <a:srgbClr val="FFFF00"/>
              </a:solidFill>
              <a:ea typeface="黑体" panose="02010609060101010101" pitchFamily="2" charset="-122"/>
            </a:endParaRPr>
          </a:p>
        </p:txBody>
      </p:sp>
      <p:sp>
        <p:nvSpPr>
          <p:cNvPr id="50180" name="文本框 50179"/>
          <p:cNvSpPr txBox="1"/>
          <p:nvPr/>
        </p:nvSpPr>
        <p:spPr>
          <a:xfrm>
            <a:off x="304800" y="1825625"/>
            <a:ext cx="8610600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也：句中停顿。</a:t>
            </a:r>
            <a:endParaRPr lang="zh-CN" altLang="zh-CN" sz="3200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  <a:cs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患，</a:t>
            </a:r>
            <a:r>
              <a:rPr lang="zh-CN" altLang="en-US" sz="3200" noProof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忧虑，担心。</a:t>
            </a:r>
            <a:r>
              <a:rPr lang="zh-CN" altLang="en-US" sz="32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寡</a:t>
            </a:r>
            <a:r>
              <a:rPr lang="zh-CN" altLang="en-US" sz="3200" noProof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，少。</a:t>
            </a:r>
            <a:endParaRPr lang="zh-CN" altLang="en-US" sz="3200" noProof="1" dirty="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79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bldLvl="0" animBg="1"/>
      <p:bldP spid="50180" grpId="0" bldLvl="0"/>
      <p:bldP spid="501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3" name="矩形 14337"/>
          <p:cNvSpPr/>
          <p:nvPr/>
        </p:nvSpPr>
        <p:spPr>
          <a:xfrm flipH="1">
            <a:off x="228600" y="1905000"/>
            <a:ext cx="8231188" cy="449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>
                <a:solidFill>
                  <a:srgbClr val="80008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400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论语</a:t>
            </a:r>
            <a:r>
              <a:rPr lang="en-US" altLang="zh-CN" sz="400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是记录＿＿＿＿时期思想家孔子及其弟子言行的书，所以它是</a:t>
            </a:r>
            <a:r>
              <a:rPr lang="zh-CN" altLang="en-US" sz="4000" u="sng">
                <a:latin typeface="黑体" panose="02010609060101010101" pitchFamily="2" charset="-122"/>
                <a:ea typeface="黑体" panose="02010609060101010101" pitchFamily="2" charset="-122"/>
              </a:rPr>
              <a:t>	       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体，凡＿＿篇，为＿＿家思想的经典著作。北宋时，朱熹将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大学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 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中庸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 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论语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 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孟子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编在一起，称为“＿＿＿＿”。</a:t>
            </a:r>
            <a:endParaRPr lang="zh-CN" altLang="en-US" sz="4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39" name="文本框 14338"/>
          <p:cNvSpPr txBox="1"/>
          <p:nvPr/>
        </p:nvSpPr>
        <p:spPr>
          <a:xfrm>
            <a:off x="4427538" y="1844675"/>
            <a:ext cx="1600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春秋</a:t>
            </a:r>
            <a:endParaRPr lang="zh-CN" altLang="en-US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1547813" y="3141663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语录</a:t>
            </a:r>
            <a:endParaRPr lang="zh-CN" altLang="en-US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4572000" y="3141663"/>
            <a:ext cx="144938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２０</a:t>
            </a:r>
            <a:endParaRPr lang="zh-CN" altLang="en-US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7235825" y="3141663"/>
            <a:ext cx="703263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儒</a:t>
            </a:r>
            <a:endParaRPr lang="zh-CN" altLang="en-US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1258888" y="5516563"/>
            <a:ext cx="129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四书</a:t>
            </a:r>
            <a:endParaRPr lang="zh-CN" altLang="en-US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3319" name="矩形 14343"/>
          <p:cNvSpPr/>
          <p:nvPr/>
        </p:nvSpPr>
        <p:spPr>
          <a:xfrm>
            <a:off x="3352800" y="304800"/>
            <a:ext cx="51816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论：纂辑，应读</a:t>
            </a:r>
            <a:r>
              <a:rPr lang="en-US" altLang="zh-CN" sz="400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lún</a:t>
            </a:r>
            <a:r>
              <a:rPr lang="en-US" altLang="zh-CN" sz="400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sz="40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语：言谈。</a:t>
            </a:r>
            <a:endParaRPr lang="zh-CN" altLang="en-US" sz="4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20" name="矩形 14344"/>
          <p:cNvSpPr/>
          <p:nvPr/>
        </p:nvSpPr>
        <p:spPr>
          <a:xfrm>
            <a:off x="468313" y="549275"/>
            <a:ext cx="266382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6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《论语》</a:t>
            </a:r>
            <a:endParaRPr lang="zh-CN" altLang="en-US" sz="360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6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3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0177" name="标题 51201"/>
          <p:cNvSpPr>
            <a:spLocks noGrp="1" noRot="1"/>
          </p:cNvSpPr>
          <p:nvPr>
            <p:ph type="title"/>
          </p:nvPr>
        </p:nvSpPr>
        <p:spPr>
          <a:xfrm>
            <a:off x="381000" y="304800"/>
            <a:ext cx="8540750" cy="1143000"/>
          </a:xfrm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盖</a:t>
            </a:r>
            <a:r>
              <a:rPr lang="zh-CN" altLang="en-US" b="1" dirty="0"/>
              <a:t>均无贫，和无寡，安无倾。</a:t>
            </a:r>
            <a:endParaRPr lang="zh-CN" altLang="en-US" b="1" dirty="0"/>
          </a:p>
        </p:txBody>
      </p:sp>
      <p:sp>
        <p:nvSpPr>
          <p:cNvPr id="51203" name="内容占位符 51202"/>
          <p:cNvSpPr>
            <a:spLocks noGrp="1" noRot="1"/>
          </p:cNvSpPr>
          <p:nvPr>
            <p:ph idx="1"/>
          </p:nvPr>
        </p:nvSpPr>
        <p:spPr>
          <a:xfrm>
            <a:off x="304800" y="1371600"/>
            <a:ext cx="8540750" cy="4953000"/>
          </a:xfrm>
        </p:spPr>
        <p:txBody>
          <a:bodyPr anchor="t"/>
          <a:p>
            <a:r>
              <a:rPr lang="zh-CN" altLang="en-US" sz="4400" b="1" dirty="0">
                <a:solidFill>
                  <a:srgbClr val="FF0000"/>
                </a:solidFill>
              </a:rPr>
              <a:t>若是财富平均，便没有贫穷；和平相处，便不会人口少，安定，便不会倾危。</a:t>
            </a:r>
            <a:r>
              <a:rPr lang="zh-CN" altLang="en-US" sz="4400" b="1" dirty="0"/>
              <a:t> </a:t>
            </a:r>
            <a:endParaRPr lang="zh-CN" altLang="en-US" sz="4400" b="1" dirty="0"/>
          </a:p>
          <a:p>
            <a:r>
              <a:rPr lang="zh-CN" altLang="en-US" sz="4400" b="1" dirty="0"/>
              <a:t>“</a:t>
            </a:r>
            <a:r>
              <a:rPr lang="zh-CN" altLang="en-US" sz="4400" b="1" dirty="0">
                <a:solidFill>
                  <a:srgbClr val="FF0000"/>
                </a:solidFill>
              </a:rPr>
              <a:t>盖</a:t>
            </a:r>
            <a:r>
              <a:rPr lang="zh-CN" altLang="en-US" sz="4400" b="1" dirty="0"/>
              <a:t>”，承接上文，表原因。“</a:t>
            </a:r>
            <a:r>
              <a:rPr lang="zh-CN" altLang="en-US" sz="4400" b="1" dirty="0">
                <a:solidFill>
                  <a:srgbClr val="FF0000"/>
                </a:solidFill>
              </a:rPr>
              <a:t>无</a:t>
            </a:r>
            <a:r>
              <a:rPr lang="zh-CN" altLang="en-US" sz="4400" b="1" dirty="0"/>
              <a:t>”，没有。</a:t>
            </a:r>
            <a:endParaRPr lang="zh-CN" altLang="en-US" sz="4400" b="1" dirty="0"/>
          </a:p>
          <a:p>
            <a:r>
              <a:rPr lang="zh-CN" altLang="en-US" sz="4400" b="1" dirty="0"/>
              <a:t>“</a:t>
            </a:r>
            <a:r>
              <a:rPr lang="zh-CN" altLang="en-US" sz="4400" b="1" dirty="0">
                <a:solidFill>
                  <a:srgbClr val="FF0000"/>
                </a:solidFill>
              </a:rPr>
              <a:t>寡</a:t>
            </a:r>
            <a:r>
              <a:rPr lang="zh-CN" altLang="en-US" sz="4400" b="1" dirty="0"/>
              <a:t>”，与“少”是同义词。“</a:t>
            </a:r>
            <a:r>
              <a:rPr lang="zh-CN" altLang="en-US" sz="4400" b="1" dirty="0">
                <a:solidFill>
                  <a:srgbClr val="FF0000"/>
                </a:solidFill>
              </a:rPr>
              <a:t>倾</a:t>
            </a:r>
            <a:r>
              <a:rPr lang="zh-CN" altLang="en-US" sz="4400" b="1" dirty="0"/>
              <a:t>”，倾覆。</a:t>
            </a:r>
            <a:r>
              <a:rPr lang="zh-CN" altLang="en-US" sz="4400" dirty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charRg st="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charRg st="3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01" name="标题 52225"/>
          <p:cNvSpPr>
            <a:spLocks noGrp="1" noRot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rgbClr val="FF0000"/>
                </a:solidFill>
              </a:rPr>
              <a:t>夫如是</a:t>
            </a:r>
            <a:r>
              <a:rPr lang="zh-CN" altLang="en-US" sz="4000" b="1" dirty="0"/>
              <a:t>，故远人不服，则</a:t>
            </a:r>
            <a:r>
              <a:rPr lang="zh-CN" altLang="en-US" sz="4000" b="1" dirty="0">
                <a:solidFill>
                  <a:srgbClr val="FF0000"/>
                </a:solidFill>
              </a:rPr>
              <a:t>修文</a:t>
            </a:r>
            <a:r>
              <a:rPr lang="zh-CN" altLang="en-US" sz="4000" b="1" dirty="0"/>
              <a:t>德以</a:t>
            </a:r>
            <a:r>
              <a:rPr lang="zh-CN" altLang="en-US" sz="4000" b="1" dirty="0">
                <a:solidFill>
                  <a:srgbClr val="FF0000"/>
                </a:solidFill>
              </a:rPr>
              <a:t>来</a:t>
            </a:r>
            <a:r>
              <a:rPr lang="zh-CN" altLang="en-US" sz="4000" b="1" dirty="0"/>
              <a:t>之。 </a:t>
            </a:r>
            <a:endParaRPr lang="zh-CN" altLang="en-US" sz="4000" b="1" dirty="0"/>
          </a:p>
        </p:txBody>
      </p:sp>
      <p:sp>
        <p:nvSpPr>
          <p:cNvPr id="52227" name="内容占位符 52226"/>
          <p:cNvSpPr>
            <a:spLocks noGrp="1" noRot="1"/>
          </p:cNvSpPr>
          <p:nvPr>
            <p:ph idx="1"/>
          </p:nvPr>
        </p:nvSpPr>
        <p:spPr>
          <a:xfrm>
            <a:off x="381000" y="4343400"/>
            <a:ext cx="8540750" cy="1600200"/>
          </a:xfrm>
          <a:solidFill>
            <a:srgbClr val="000000"/>
          </a:solidFill>
        </p:spPr>
        <p:txBody>
          <a:bodyPr anchor="t"/>
          <a:p>
            <a:r>
              <a:rPr lang="zh-CN" altLang="en-US" sz="4400" b="1" dirty="0">
                <a:solidFill>
                  <a:srgbClr val="FFFF00"/>
                </a:solidFill>
                <a:ea typeface="黑体" panose="02010609060101010101" pitchFamily="2" charset="-122"/>
              </a:rPr>
              <a:t>做到这样，远方的人还不归服，便发扬文治教化招抚他们。</a:t>
            </a:r>
            <a:endParaRPr lang="zh-CN" altLang="en-US" sz="4400" b="1" dirty="0">
              <a:solidFill>
                <a:srgbClr val="FFFF00"/>
              </a:solidFill>
              <a:ea typeface="黑体" panose="02010609060101010101" pitchFamily="2" charset="-122"/>
            </a:endParaRPr>
          </a:p>
        </p:txBody>
      </p:sp>
      <p:sp>
        <p:nvSpPr>
          <p:cNvPr id="52228" name="文本框 52227"/>
          <p:cNvSpPr txBox="1"/>
          <p:nvPr/>
        </p:nvSpPr>
        <p:spPr>
          <a:xfrm>
            <a:off x="457200" y="2438400"/>
            <a:ext cx="8382000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夫：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句首语气词。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如是：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如此。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修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：修治。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文：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文教，指礼乐。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来：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使</a:t>
            </a:r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来（归附）。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22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22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5222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1" animBg="1" build="p"/>
      <p:bldP spid="5222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2225" name="标题 53249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既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来之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，则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安之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。今由与求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也</a:t>
            </a:r>
            <a:r>
              <a:rPr lang="en-US" altLang="zh-CN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夫子，远人不服</a:t>
            </a:r>
            <a:r>
              <a:rPr lang="en-US" altLang="zh-CN" sz="4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不能来也；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3251" name="内容占位符 53250"/>
          <p:cNvSpPr>
            <a:spLocks noGrp="1" noRot="1"/>
          </p:cNvSpPr>
          <p:nvPr>
            <p:ph idx="1"/>
          </p:nvPr>
        </p:nvSpPr>
        <p:spPr>
          <a:xfrm>
            <a:off x="304800" y="3352800"/>
            <a:ext cx="8540750" cy="2819400"/>
          </a:xfrm>
          <a:solidFill>
            <a:srgbClr val="000000"/>
          </a:solidFill>
        </p:spPr>
        <p:txBody>
          <a:bodyPr anchor="t"/>
          <a:p>
            <a:r>
              <a:rPr lang="zh-CN" altLang="en-US" sz="4000" b="1" dirty="0">
                <a:solidFill>
                  <a:srgbClr val="FFFF00"/>
                </a:solidFill>
                <a:ea typeface="黑体" panose="02010609060101010101" pitchFamily="2" charset="-122"/>
              </a:rPr>
              <a:t>既然使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他们</a:t>
            </a:r>
            <a:r>
              <a:rPr lang="zh-CN" altLang="en-US" sz="4000" b="1" dirty="0">
                <a:solidFill>
                  <a:srgbClr val="FFFF00"/>
                </a:solidFill>
                <a:ea typeface="黑体" panose="02010609060101010101" pitchFamily="2" charset="-122"/>
              </a:rPr>
              <a:t>来了，就要使他们安定下来。如今仲由和冉求辅佐季孙，远方的人不归服，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却</a:t>
            </a:r>
            <a:r>
              <a:rPr lang="zh-CN" altLang="en-US" sz="4000" b="1" dirty="0">
                <a:solidFill>
                  <a:srgbClr val="FFFF00"/>
                </a:solidFill>
                <a:ea typeface="黑体" panose="02010609060101010101" pitchFamily="2" charset="-122"/>
              </a:rPr>
              <a:t>不能用文治教化招抚。</a:t>
            </a:r>
            <a:endParaRPr lang="zh-CN" altLang="en-US" sz="4000" b="1" dirty="0">
              <a:solidFill>
                <a:srgbClr val="FFFF00"/>
              </a:solidFill>
              <a:ea typeface="黑体" panose="02010609060101010101" pitchFamily="2" charset="-122"/>
            </a:endParaRPr>
          </a:p>
        </p:txBody>
      </p:sp>
      <p:sp>
        <p:nvSpPr>
          <p:cNvPr id="53252" name="文本框 53251"/>
          <p:cNvSpPr txBox="1"/>
          <p:nvPr/>
        </p:nvSpPr>
        <p:spPr>
          <a:xfrm>
            <a:off x="762000" y="2057400"/>
            <a:ext cx="6508750" cy="1066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安：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使</a:t>
            </a:r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安定。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也：句中停顿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相：（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xiàng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辅佐。而：却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325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charRg st="9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53252">
                                            <p:txEl>
                                              <p:charRg st="9" end="2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532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53251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3249" name="标题 54273"/>
          <p:cNvSpPr>
            <a:spLocks noGrp="1" noRot="1"/>
          </p:cNvSpPr>
          <p:nvPr>
            <p:ph type="title"/>
          </p:nvPr>
        </p:nvSpPr>
        <p:spPr>
          <a:xfrm>
            <a:off x="381000" y="152400"/>
            <a:ext cx="8613775" cy="1525588"/>
          </a:xfrm>
        </p:spPr>
        <p:txBody>
          <a:bodyPr anchor="ctr"/>
          <a:p>
            <a:pPr algn="l"/>
            <a:r>
              <a:rPr lang="zh-CN" altLang="en-US" b="1" dirty="0">
                <a:solidFill>
                  <a:srgbClr val="FF0000"/>
                </a:solidFill>
              </a:rPr>
              <a:t>邦</a:t>
            </a:r>
            <a:r>
              <a:rPr lang="zh-CN" altLang="en-US" b="1" dirty="0">
                <a:solidFill>
                  <a:schemeClr val="tx1"/>
                </a:solidFill>
              </a:rPr>
              <a:t>分崩离析</a:t>
            </a:r>
            <a:r>
              <a:rPr lang="en-US" altLang="zh-CN" b="1">
                <a:solidFill>
                  <a:schemeClr val="tx1"/>
                </a:solidFill>
              </a:rPr>
              <a:t>,</a:t>
            </a:r>
            <a:r>
              <a:rPr lang="zh-CN" altLang="en-US" b="1" dirty="0">
                <a:solidFill>
                  <a:srgbClr val="FF0000"/>
                </a:solidFill>
              </a:rPr>
              <a:t>而</a:t>
            </a:r>
            <a:r>
              <a:rPr lang="zh-CN" altLang="en-US" b="1" dirty="0">
                <a:solidFill>
                  <a:schemeClr val="tx1"/>
                </a:solidFill>
              </a:rPr>
              <a:t>不能守也，</a:t>
            </a:r>
            <a:r>
              <a:rPr lang="zh-CN" altLang="en-US" b="1" dirty="0">
                <a:solidFill>
                  <a:srgbClr val="FF0000"/>
                </a:solidFill>
              </a:rPr>
              <a:t>而</a:t>
            </a:r>
            <a:r>
              <a:rPr lang="zh-CN" altLang="en-US" b="1" dirty="0">
                <a:solidFill>
                  <a:schemeClr val="tx1"/>
                </a:solidFill>
              </a:rPr>
              <a:t>谋动干戈于邦内。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54275" name="内容占位符 54274"/>
          <p:cNvSpPr>
            <a:spLocks noGrp="1" noRot="1"/>
          </p:cNvSpPr>
          <p:nvPr>
            <p:ph idx="1"/>
          </p:nvPr>
        </p:nvSpPr>
        <p:spPr>
          <a:xfrm>
            <a:off x="304800" y="4343400"/>
            <a:ext cx="8540750" cy="1752600"/>
          </a:xfrm>
          <a:solidFill>
            <a:srgbClr val="000000"/>
          </a:solidFill>
        </p:spPr>
        <p:txBody>
          <a:bodyPr anchor="t"/>
          <a:p>
            <a:r>
              <a:rPr lang="zh-CN" altLang="en-US" sz="4400" b="1" dirty="0">
                <a:solidFill>
                  <a:srgbClr val="FFFF00"/>
                </a:solidFill>
                <a:ea typeface="黑体" panose="02010609060101010101" pitchFamily="2" charset="-122"/>
              </a:rPr>
              <a:t>国家支离破碎，却不能保全，反而想在国内使用武力。</a:t>
            </a:r>
            <a:endParaRPr lang="zh-CN" altLang="en-US" sz="4400" b="1" dirty="0">
              <a:solidFill>
                <a:srgbClr val="FFFF00"/>
              </a:solidFill>
              <a:ea typeface="黑体" panose="02010609060101010101" pitchFamily="2" charset="-122"/>
            </a:endParaRPr>
          </a:p>
        </p:txBody>
      </p:sp>
      <p:sp>
        <p:nvSpPr>
          <p:cNvPr id="54276" name="文本框 54275"/>
          <p:cNvSpPr txBox="1"/>
          <p:nvPr/>
        </p:nvSpPr>
        <p:spPr>
          <a:xfrm>
            <a:off x="381000" y="1679575"/>
            <a:ext cx="8305800" cy="2530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分崩离析：</a:t>
            </a:r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国家四分五裂，不能守全。</a:t>
            </a:r>
            <a:endParaRPr lang="zh-CN" altLang="en-US" sz="3200" dirty="0">
              <a:latin typeface="Tahoma" panose="020B0604030504040204" pitchFamily="34" charset="0"/>
              <a:ea typeface="黑体" panose="02010609060101010101" pitchFamily="2" charset="-122"/>
            </a:endParaRPr>
          </a:p>
          <a:p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而：却</a:t>
            </a:r>
            <a:endParaRPr lang="zh-CN" altLang="en-US" sz="3200" dirty="0">
              <a:latin typeface="Tahoma" panose="020B0604030504040204" pitchFamily="34" charset="0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守：</a:t>
            </a:r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守国，保全国家。</a:t>
            </a:r>
            <a:endParaRPr lang="zh-CN" altLang="en-US" sz="3200" dirty="0">
              <a:latin typeface="Tahoma" panose="020B0604030504040204" pitchFamily="34" charset="0"/>
              <a:ea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干：</a:t>
            </a:r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盾牌。  </a:t>
            </a:r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戈：</a:t>
            </a:r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古代用来刺杀的一种长柄兵器。</a:t>
            </a:r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干戈：</a:t>
            </a:r>
            <a:r>
              <a:rPr lang="zh-CN" altLang="en-US" sz="3200" dirty="0">
                <a:latin typeface="Tahoma" panose="020B0604030504040204" pitchFamily="34" charset="0"/>
                <a:ea typeface="黑体" panose="02010609060101010101" pitchFamily="2" charset="-122"/>
              </a:rPr>
              <a:t>指军事。</a:t>
            </a:r>
            <a:endParaRPr lang="zh-CN" altLang="en-US" sz="3200" dirty="0"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42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42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5427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1" animBg="1" build="p"/>
      <p:bldP spid="5427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4273" name="标题 55297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吾恐季孙之忧，不在颛臾，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而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萧墙之内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也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5299" name="内容占位符 55298"/>
          <p:cNvSpPr>
            <a:spLocks noGrp="1" noRot="1"/>
          </p:cNvSpPr>
          <p:nvPr>
            <p:ph idx="1"/>
          </p:nvPr>
        </p:nvSpPr>
        <p:spPr>
          <a:xfrm>
            <a:off x="152400" y="3886200"/>
            <a:ext cx="8540750" cy="1447800"/>
          </a:xfrm>
          <a:solidFill>
            <a:srgbClr val="000000"/>
          </a:solidFill>
        </p:spPr>
        <p:txBody>
          <a:bodyPr anchor="t"/>
          <a:p>
            <a:pPr>
              <a:buNone/>
            </a:pPr>
            <a:r>
              <a:rPr lang="zh-CN" altLang="en-US" sz="44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我恐怕季孙的忧愁不在颛臾，却在鲁国国内吧。</a:t>
            </a:r>
            <a:endParaRPr lang="zh-CN" altLang="en-US" sz="44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5300" name="文本框 55299"/>
          <p:cNvSpPr txBox="1"/>
          <p:nvPr/>
        </p:nvSpPr>
        <p:spPr>
          <a:xfrm>
            <a:off x="304800" y="2057400"/>
            <a:ext cx="8382000" cy="18148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而：</a:t>
            </a:r>
            <a:r>
              <a:rPr lang="zh-CN" altLang="en-US" sz="3200" dirty="0">
                <a:solidFill>
                  <a:srgbClr val="00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却。</a:t>
            </a:r>
            <a:endParaRPr lang="zh-CN" altLang="en-US" sz="32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萧墙：</a:t>
            </a: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国君宫门内迎门的小墙，又叫做屏。这里借以暗指鲁国内部。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53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52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55299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 build="p"/>
      <p:bldP spid="5530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6322" name="标题 56321"/>
          <p:cNvSpPr>
            <a:spLocks noGrp="1" noRot="1"/>
          </p:cNvSpPr>
          <p:nvPr>
            <p:ph type="title"/>
          </p:nvPr>
        </p:nvSpPr>
        <p:spPr>
          <a:xfrm>
            <a:off x="0" y="152400"/>
            <a:ext cx="9144000" cy="2667000"/>
          </a:xfrm>
          <a:ln>
            <a:miter/>
          </a:ln>
        </p:spPr>
        <p:txBody>
          <a:bodyPr anchor="ctr"/>
          <a:p>
            <a:pPr algn="l" fontAlgn="base"/>
            <a:r>
              <a:rPr lang="zh-CN" altLang="en-US" sz="3200" b="1" strike="noStrike" noProof="1" dirty="0">
                <a:solidFill>
                  <a:schemeClr val="tx1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</a:t>
            </a:r>
            <a:r>
              <a:rPr lang="zh-CN" altLang="en-US" sz="3600" b="1" strike="noStrike" noProof="1" dirty="0">
                <a:solidFill>
                  <a:srgbClr val="006600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华文细黑" pitchFamily="2" charset="-122"/>
              </a:rPr>
              <a:t>思考：冉有前面遮遮掩掩，最后道出内心主张，原来是支持季氏讨伐颛臾的。这时孔子态度有何变化？</a:t>
            </a:r>
            <a:endParaRPr lang="zh-CN" altLang="en-US" sz="3600" b="1" strike="noStrike" noProof="1" dirty="0">
              <a:solidFill>
                <a:srgbClr val="006600"/>
              </a:solidFill>
              <a:effectLst>
                <a:outerShdw blurRad="38100" dist="38100" dir="2700000">
                  <a:srgbClr val="C0C0C0"/>
                </a:outerShdw>
              </a:effectLst>
              <a:ea typeface="华文细黑" pitchFamily="2" charset="-122"/>
            </a:endParaRPr>
          </a:p>
        </p:txBody>
      </p:sp>
      <p:sp>
        <p:nvSpPr>
          <p:cNvPr id="56323" name="内容占位符 56322"/>
          <p:cNvSpPr>
            <a:spLocks noGrp="1" noRot="1"/>
          </p:cNvSpPr>
          <p:nvPr>
            <p:ph idx="1"/>
          </p:nvPr>
        </p:nvSpPr>
        <p:spPr>
          <a:xfrm>
            <a:off x="0" y="2667000"/>
            <a:ext cx="9144000" cy="2286000"/>
          </a:xfrm>
        </p:spPr>
        <p:txBody>
          <a:bodyPr anchor="t"/>
          <a:p>
            <a:r>
              <a:rPr lang="zh-CN" altLang="en-US" sz="4000" b="1" dirty="0">
                <a:solidFill>
                  <a:srgbClr val="0000FF"/>
                </a:solidFill>
                <a:ea typeface="隶书" pitchFamily="49" charset="-122"/>
              </a:rPr>
              <a:t>       </a:t>
            </a:r>
            <a:r>
              <a:rPr lang="zh-CN" altLang="en-US" sz="4000" b="1" dirty="0">
                <a:ea typeface="黑体" panose="02010609060101010101" pitchFamily="2" charset="-122"/>
              </a:rPr>
              <a:t>从“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君子疾夫舍曰欲之而必为之辞</a:t>
            </a:r>
            <a:r>
              <a:rPr lang="zh-CN" altLang="en-US" sz="4000" b="1" dirty="0">
                <a:ea typeface="黑体" panose="02010609060101010101" pitchFamily="2" charset="-122"/>
              </a:rPr>
              <a:t>”可看出孔子的态度是</a:t>
            </a:r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2" charset="-122"/>
              </a:rPr>
              <a:t>气愤</a:t>
            </a:r>
            <a:r>
              <a:rPr lang="zh-CN" altLang="en-US" sz="4000" b="1" dirty="0">
                <a:ea typeface="黑体" panose="02010609060101010101" pitchFamily="2" charset="-122"/>
              </a:rPr>
              <a:t>的，狠狠地训斥。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7346" name="Rectangle 3"/>
          <p:cNvSpPr>
            <a:spLocks noGrp="1"/>
          </p:cNvSpPr>
          <p:nvPr>
            <p:ph type="body"/>
          </p:nvPr>
        </p:nvSpPr>
        <p:spPr>
          <a:xfrm>
            <a:off x="381000" y="609600"/>
            <a:ext cx="8534400" cy="4800600"/>
          </a:xfrm>
        </p:spPr>
        <p:txBody>
          <a:bodyPr wrap="square" anchor="t"/>
          <a:p>
            <a:r>
              <a:rPr lang="zh-CN" altLang="en-US" sz="3600" b="1" dirty="0">
                <a:solidFill>
                  <a:srgbClr val="FF0000"/>
                </a:solidFill>
                <a:ea typeface="华文中宋" pitchFamily="2" charset="-122"/>
              </a:rPr>
              <a:t>孔子在批判了冉有的狡辩之后，正面提出了自己的治国思想，在孔子看来一个君主要治理好国家，对内对外各应当怎样做？</a:t>
            </a:r>
            <a:endParaRPr lang="zh-CN" altLang="en-US" sz="3600" b="1" dirty="0">
              <a:solidFill>
                <a:srgbClr val="FF0000"/>
              </a:solidFill>
              <a:ea typeface="华文中宋" pitchFamily="2" charset="-122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ea typeface="华文中宋" pitchFamily="2" charset="-122"/>
              </a:rPr>
              <a:t>对内要：均和安。对外要：修文德以来之</a:t>
            </a:r>
            <a:r>
              <a:rPr lang="zh-CN" altLang="en-US" sz="3600" b="1" dirty="0">
                <a:solidFill>
                  <a:schemeClr val="accent2"/>
                </a:solidFill>
                <a:ea typeface="华文中宋" pitchFamily="2" charset="-122"/>
              </a:rPr>
              <a:t>。</a:t>
            </a:r>
            <a:endParaRPr lang="zh-CN" altLang="en-US" sz="3600" b="1" dirty="0">
              <a:solidFill>
                <a:schemeClr val="accent2"/>
              </a:solidFill>
              <a:ea typeface="华文中宋" pitchFamily="2" charset="-122"/>
            </a:endParaRPr>
          </a:p>
        </p:txBody>
      </p:sp>
      <p:sp>
        <p:nvSpPr>
          <p:cNvPr id="57347" name="矩形 57346"/>
          <p:cNvSpPr/>
          <p:nvPr/>
        </p:nvSpPr>
        <p:spPr>
          <a:xfrm>
            <a:off x="457200" y="4267200"/>
            <a:ext cx="83058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algn="l" fontAlgn="base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r>
              <a:rPr lang="zh-CN" altLang="en-US" sz="3200" b="1" strike="noStrike" noProof="1" dirty="0">
                <a:solidFill>
                  <a:srgbClr val="000000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这充分体现了孔子实行仁政、实行礼治、加强教化、以德服人的政治主张。 </a:t>
            </a:r>
            <a:r>
              <a:rPr lang="zh-CN" altLang="en-US" sz="3200" b="1" strike="noStrike" noProof="1" dirty="0"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 </a:t>
            </a:r>
            <a:endParaRPr lang="zh-CN" altLang="en-US" sz="3200" b="1" strike="noStrike" noProof="1" dirty="0"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charRg st="5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>
                                            <p:txEl>
                                              <p:charRg st="5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6">
                                            <p:txEl>
                                              <p:charRg st="5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uild="p"/>
      <p:bldP spid="57347" grpId="0" bldLvl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7345" name="标题 58369"/>
          <p:cNvSpPr>
            <a:spLocks noGrp="1" noRot="1"/>
          </p:cNvSpPr>
          <p:nvPr>
            <p:ph type="title"/>
          </p:nvPr>
        </p:nvSpPr>
        <p:spPr>
          <a:xfrm>
            <a:off x="533400" y="304800"/>
            <a:ext cx="8153400" cy="11430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rgbClr val="CC0000"/>
                </a:solidFill>
                <a:ea typeface="华文新魏" pitchFamily="2" charset="-122"/>
              </a:rPr>
              <a:t>孔子治国安邦的原则是什么？</a:t>
            </a:r>
            <a:endParaRPr lang="zh-CN" altLang="en-US" sz="4000" b="1" dirty="0">
              <a:solidFill>
                <a:srgbClr val="CC0000"/>
              </a:solidFill>
              <a:ea typeface="华文新魏" pitchFamily="2" charset="-122"/>
            </a:endParaRPr>
          </a:p>
        </p:txBody>
      </p:sp>
      <p:sp>
        <p:nvSpPr>
          <p:cNvPr id="58371" name="内容占位符 58370"/>
          <p:cNvSpPr>
            <a:spLocks noGrp="1" noRot="1"/>
          </p:cNvSpPr>
          <p:nvPr>
            <p:ph idx="1"/>
          </p:nvPr>
        </p:nvSpPr>
        <p:spPr>
          <a:xfrm>
            <a:off x="0" y="1447800"/>
            <a:ext cx="8915400" cy="5029200"/>
          </a:xfrm>
        </p:spPr>
        <p:txBody>
          <a:bodyPr anchor="t"/>
          <a:p>
            <a:pPr>
              <a:lnSpc>
                <a:spcPct val="90000"/>
              </a:lnSpc>
            </a:pPr>
            <a:r>
              <a:rPr lang="zh-CN" altLang="en-US" sz="4000" b="1" dirty="0">
                <a:latin typeface="宋体" panose="0201060003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4000" b="1" dirty="0">
                <a:latin typeface="幼圆" pitchFamily="49" charset="-122"/>
                <a:ea typeface="黑体" panose="02010609060101010101" pitchFamily="2" charset="-122"/>
              </a:rPr>
              <a:t>有国有家者，不患寡而患不均，不患贫而患不安。盖均无贫，和无寡，安无倾。夫如是，故远人不服，则修文德以来之；既来之，则安之。”</a:t>
            </a:r>
            <a:br>
              <a:rPr lang="zh-CN" altLang="en-US" sz="4000" b="1" dirty="0">
                <a:latin typeface="幼圆" pitchFamily="49" charset="-122"/>
                <a:ea typeface="黑体" panose="02010609060101010101" pitchFamily="2" charset="-122"/>
              </a:rPr>
            </a:br>
            <a:endParaRPr lang="zh-CN" altLang="en-US" sz="4000" b="1" dirty="0">
              <a:latin typeface="幼圆" pitchFamily="49" charset="-122"/>
              <a:ea typeface="黑体" panose="0201060906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表明了对内创造平等、安定的政治局面，使人民安居乐业；对外加强文教德化，使外邦异族归附。</a:t>
            </a:r>
            <a:r>
              <a:rPr lang="zh-CN" altLang="en-US" sz="4000" b="1" dirty="0">
                <a:latin typeface="幼圆" pitchFamily="49" charset="-122"/>
                <a:ea typeface="幼圆" pitchFamily="49" charset="-122"/>
              </a:rPr>
              <a:t> </a:t>
            </a:r>
            <a:endParaRPr lang="zh-CN" altLang="en-US" sz="4000" b="1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charRg st="65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charRg st="65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charRg st="65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9394" name="Rectangle 3"/>
          <p:cNvSpPr>
            <a:spLocks noGrp="1"/>
          </p:cNvSpPr>
          <p:nvPr>
            <p:ph type="body"/>
          </p:nvPr>
        </p:nvSpPr>
        <p:spPr>
          <a:xfrm>
            <a:off x="609600" y="838200"/>
            <a:ext cx="8534400" cy="4800600"/>
          </a:xfrm>
        </p:spPr>
        <p:txBody>
          <a:bodyPr wrap="square" anchor="t"/>
          <a:p>
            <a:r>
              <a:rPr lang="zh-CN" altLang="en-US" sz="3600" b="1" dirty="0">
                <a:solidFill>
                  <a:srgbClr val="FF0000"/>
                </a:solidFill>
                <a:ea typeface="华文中宋" pitchFamily="2" charset="-122"/>
              </a:rPr>
              <a:t>孔子在正面提出了自己的治国主张后，对照这一主张又斥责自己的学生犯下了哪三个错误？</a:t>
            </a:r>
            <a:endParaRPr lang="zh-CN" altLang="en-US" sz="3600" b="1" dirty="0">
              <a:solidFill>
                <a:srgbClr val="FF0000"/>
              </a:solidFill>
              <a:ea typeface="华文中宋" pitchFamily="2" charset="-122"/>
            </a:endParaRPr>
          </a:p>
        </p:txBody>
      </p:sp>
      <p:sp>
        <p:nvSpPr>
          <p:cNvPr id="59395" name="Rectangle 5"/>
          <p:cNvSpPr/>
          <p:nvPr/>
        </p:nvSpPr>
        <p:spPr>
          <a:xfrm>
            <a:off x="609600" y="2895600"/>
            <a:ext cx="7772400" cy="28082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800" dirty="0">
                <a:solidFill>
                  <a:schemeClr val="accent2"/>
                </a:solidFill>
                <a:latin typeface="Times New Roman" panose="02020603050405020304" pitchFamily="18" charset="0"/>
                <a:ea typeface="华文中宋" pitchFamily="2" charset="-122"/>
              </a:rPr>
              <a:t>一误</a:t>
            </a:r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华文中宋" pitchFamily="2" charset="-122"/>
              </a:rPr>
              <a:t>——</a:t>
            </a: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itchFamily="2" charset="-122"/>
              </a:rPr>
              <a:t>远人不服不能来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中宋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800" dirty="0">
                <a:solidFill>
                  <a:schemeClr val="accent2"/>
                </a:solidFill>
                <a:latin typeface="Times New Roman" panose="02020603050405020304" pitchFamily="18" charset="0"/>
                <a:ea typeface="华文中宋" pitchFamily="2" charset="-122"/>
              </a:rPr>
              <a:t>二误</a:t>
            </a:r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华文中宋" pitchFamily="2" charset="-122"/>
              </a:rPr>
              <a:t>——</a:t>
            </a: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itchFamily="2" charset="-122"/>
              </a:rPr>
              <a:t>分崩离析不能守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中宋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800" dirty="0">
                <a:solidFill>
                  <a:schemeClr val="accent2"/>
                </a:solidFill>
                <a:latin typeface="Times New Roman" panose="02020603050405020304" pitchFamily="18" charset="0"/>
                <a:ea typeface="华文中宋" pitchFamily="2" charset="-122"/>
              </a:rPr>
              <a:t>三误</a:t>
            </a:r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华文中宋" pitchFamily="2" charset="-122"/>
              </a:rPr>
              <a:t>——</a:t>
            </a:r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华文中宋" pitchFamily="2" charset="-122"/>
              </a:rPr>
              <a:t>谋动干戈于邦内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华文中宋" pitchFamily="2" charset="-122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9395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charRg st="12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9395">
                                            <p:txEl>
                                              <p:charRg st="12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charRg st="24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9395">
                                            <p:txEl>
                                              <p:charRg st="24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build="p"/>
      <p:bldP spid="5939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0418" name="文本框 60417"/>
          <p:cNvSpPr txBox="1"/>
          <p:nvPr/>
        </p:nvSpPr>
        <p:spPr>
          <a:xfrm>
            <a:off x="762000" y="609600"/>
            <a:ext cx="61722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noProof="1">
                <a:solidFill>
                  <a:srgbClr val="0066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ea"/>
              </a:rPr>
              <a:t>最后一句话有什么言外之意？</a:t>
            </a:r>
            <a:endParaRPr lang="zh-CN" altLang="en-US" sz="3200" noProof="1">
              <a:solidFill>
                <a:srgbClr val="0066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60419" name="文本框 60418"/>
          <p:cNvSpPr txBox="1"/>
          <p:nvPr/>
        </p:nvSpPr>
        <p:spPr>
          <a:xfrm>
            <a:off x="533400" y="1897063"/>
            <a:ext cx="7924800" cy="2041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>
                <a:latin typeface="Arial" panose="020B0604020202020204" pitchFamily="34" charset="0"/>
                <a:ea typeface="黑体" panose="02010609060101010101" pitchFamily="2" charset="-122"/>
              </a:rPr>
              <a:t>　　末句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一针见血地揭示了季氏发动战争的本质</a:t>
            </a:r>
            <a:r>
              <a:rPr lang="zh-CN" altLang="en-US" sz="3200">
                <a:latin typeface="Arial" panose="020B0604020202020204" pitchFamily="34" charset="0"/>
                <a:ea typeface="黑体" panose="02010609060101010101" pitchFamily="2" charset="-122"/>
              </a:rPr>
              <a:t>是谋乱，妄图篡夺鲁国的政权。这句体现了孔子丰富的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政治经验</a:t>
            </a:r>
            <a:r>
              <a:rPr lang="zh-CN" altLang="en-US" sz="3200">
                <a:latin typeface="Arial" panose="020B0604020202020204" pitchFamily="34" charset="0"/>
                <a:ea typeface="黑体" panose="02010609060101010101" pitchFamily="2" charset="-122"/>
              </a:rPr>
              <a:t>和</a:t>
            </a:r>
            <a:r>
              <a:rPr lang="zh-CN" altLang="en-US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敏锐的政治</a:t>
            </a:r>
            <a:r>
              <a:rPr lang="zh-CN" altLang="en-US" sz="3200">
                <a:latin typeface="Arial" panose="020B0604020202020204" pitchFamily="34" charset="0"/>
                <a:ea typeface="黑体" panose="02010609060101010101" pitchFamily="2" charset="-122"/>
              </a:rPr>
              <a:t>眼光。</a:t>
            </a:r>
            <a:endParaRPr lang="zh-CN" altLang="en-US" sz="320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337" name="图片 15361" descr="经济"/>
          <p:cNvPicPr>
            <a:picLocks noChangeAspect="1"/>
          </p:cNvPicPr>
          <p:nvPr/>
        </p:nvPicPr>
        <p:blipFill>
          <a:blip r:embed="rId1">
            <a:lum bright="29999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标题 1536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 anchor="ctr"/>
          <a:p>
            <a:r>
              <a:rPr lang="zh-CN" altLang="en-US" sz="5400" b="1" dirty="0">
                <a:solidFill>
                  <a:schemeClr val="tx1"/>
                </a:solidFill>
                <a:ea typeface="华文细黑" pitchFamily="2" charset="-122"/>
              </a:rPr>
              <a:t>文学常识拓展：</a:t>
            </a:r>
            <a:br>
              <a:rPr lang="zh-CN" altLang="en-US" sz="5400" b="1" dirty="0">
                <a:solidFill>
                  <a:schemeClr val="tx1"/>
                </a:solidFill>
                <a:ea typeface="华文细黑" pitchFamily="2" charset="-122"/>
              </a:rPr>
            </a:br>
            <a:endParaRPr lang="zh-CN" altLang="en-US" sz="5400" b="1" dirty="0">
              <a:solidFill>
                <a:schemeClr val="tx1"/>
              </a:solidFill>
              <a:ea typeface="华文细黑" pitchFamily="2" charset="-122"/>
            </a:endParaRPr>
          </a:p>
        </p:txBody>
      </p:sp>
      <p:sp>
        <p:nvSpPr>
          <p:cNvPr id="14339" name="文本占位符 15363"/>
          <p:cNvSpPr>
            <a:spLocks noGrp="1"/>
          </p:cNvSpPr>
          <p:nvPr>
            <p:ph idx="1"/>
          </p:nvPr>
        </p:nvSpPr>
        <p:spPr>
          <a:xfrm>
            <a:off x="609600" y="1066800"/>
            <a:ext cx="8153400" cy="4953000"/>
          </a:xfrm>
        </p:spPr>
        <p:txBody>
          <a:bodyPr anchor="t"/>
          <a:p>
            <a:pPr>
              <a:lnSpc>
                <a:spcPct val="80000"/>
              </a:lnSpc>
            </a:pPr>
            <a:r>
              <a:rPr lang="zh-CN" altLang="en-US" sz="4400" b="1" dirty="0">
                <a:solidFill>
                  <a:srgbClr val="FF0000"/>
                </a:solidFill>
              </a:rPr>
              <a:t>“六经”</a:t>
            </a:r>
            <a:r>
              <a:rPr lang="zh-CN" altLang="en-US" sz="4400" b="1" dirty="0"/>
              <a:t>：</a:t>
            </a:r>
            <a:r>
              <a:rPr lang="en-US" altLang="zh-CN" sz="4400" b="1"/>
              <a:t>《</a:t>
            </a:r>
            <a:r>
              <a:rPr lang="zh-CN" altLang="en-US" sz="4400" b="1" dirty="0"/>
              <a:t>诗</a:t>
            </a:r>
            <a:r>
              <a:rPr lang="en-US" altLang="zh-CN" sz="4400" b="1"/>
              <a:t>》《</a:t>
            </a:r>
            <a:r>
              <a:rPr lang="zh-CN" altLang="en-US" sz="4400" b="1" dirty="0"/>
              <a:t>书</a:t>
            </a:r>
            <a:r>
              <a:rPr lang="en-US" altLang="zh-CN" sz="4400" b="1"/>
              <a:t>》《</a:t>
            </a:r>
            <a:r>
              <a:rPr lang="zh-CN" altLang="en-US" sz="4400" b="1" dirty="0"/>
              <a:t>礼</a:t>
            </a:r>
            <a:r>
              <a:rPr lang="en-US" altLang="zh-CN" sz="4400" b="1"/>
              <a:t>》  《</a:t>
            </a:r>
            <a:r>
              <a:rPr lang="zh-CN" altLang="en-US" sz="4400" b="1" dirty="0"/>
              <a:t>易</a:t>
            </a:r>
            <a:r>
              <a:rPr lang="en-US" altLang="zh-CN" sz="4400" b="1"/>
              <a:t>》《</a:t>
            </a:r>
            <a:r>
              <a:rPr lang="zh-CN" altLang="en-US" sz="4400" b="1" dirty="0"/>
              <a:t>乐</a:t>
            </a:r>
            <a:r>
              <a:rPr lang="en-US" altLang="zh-CN" sz="4400" b="1"/>
              <a:t>》《</a:t>
            </a:r>
            <a:r>
              <a:rPr lang="zh-CN" altLang="en-US" sz="4400" b="1" dirty="0"/>
              <a:t>春秋</a:t>
            </a:r>
            <a:r>
              <a:rPr lang="en-US" altLang="zh-CN" sz="4400" b="1"/>
              <a:t>》</a:t>
            </a:r>
            <a:r>
              <a:rPr lang="en-US" altLang="zh-CN" sz="4400" b="1">
                <a:solidFill>
                  <a:srgbClr val="FF0000"/>
                </a:solidFill>
              </a:rPr>
              <a:t>《</a:t>
            </a:r>
            <a:r>
              <a:rPr lang="zh-CN" altLang="en-US" sz="4400" b="1" dirty="0">
                <a:solidFill>
                  <a:srgbClr val="FF0000"/>
                </a:solidFill>
                <a:hlinkClick r:id="rId2"/>
              </a:rPr>
              <a:t>诗经</a:t>
            </a:r>
            <a:r>
              <a:rPr lang="en-US" altLang="zh-CN" sz="4400" b="1">
                <a:solidFill>
                  <a:srgbClr val="FF0000"/>
                </a:solidFill>
              </a:rPr>
              <a:t>》《</a:t>
            </a:r>
            <a:r>
              <a:rPr lang="zh-CN" altLang="en-US" sz="4400" b="1" dirty="0">
                <a:solidFill>
                  <a:srgbClr val="FF0000"/>
                </a:solidFill>
                <a:hlinkClick r:id="rId3"/>
              </a:rPr>
              <a:t>尚书</a:t>
            </a:r>
            <a:r>
              <a:rPr lang="en-US" altLang="zh-CN" sz="4400" b="1">
                <a:solidFill>
                  <a:srgbClr val="FF0000"/>
                </a:solidFill>
              </a:rPr>
              <a:t>》《</a:t>
            </a:r>
            <a:r>
              <a:rPr lang="zh-CN" altLang="en-US" sz="4400" b="1" dirty="0">
                <a:solidFill>
                  <a:srgbClr val="FF0000"/>
                </a:solidFill>
                <a:hlinkClick r:id="rId4"/>
              </a:rPr>
              <a:t>礼</a:t>
            </a:r>
            <a:r>
              <a:rPr lang="zh-CN" altLang="en-US" sz="4400" b="1" dirty="0">
                <a:solidFill>
                  <a:srgbClr val="FF0000"/>
                </a:solidFill>
              </a:rPr>
              <a:t>记</a:t>
            </a:r>
            <a:r>
              <a:rPr lang="en-US" altLang="zh-CN" sz="4400" b="1">
                <a:solidFill>
                  <a:srgbClr val="FF0000"/>
                </a:solidFill>
              </a:rPr>
              <a:t>》《</a:t>
            </a:r>
            <a:r>
              <a:rPr lang="zh-CN" altLang="en-US" sz="4400" b="1" dirty="0">
                <a:solidFill>
                  <a:srgbClr val="FF0000"/>
                </a:solidFill>
                <a:hlinkClick r:id="rId5"/>
              </a:rPr>
              <a:t>乐经</a:t>
            </a:r>
            <a:r>
              <a:rPr lang="en-US" altLang="zh-CN" sz="4400" b="1">
                <a:solidFill>
                  <a:srgbClr val="FF0000"/>
                </a:solidFill>
              </a:rPr>
              <a:t>》《</a:t>
            </a:r>
            <a:r>
              <a:rPr lang="zh-CN" altLang="en-US" sz="4400" b="1" dirty="0">
                <a:solidFill>
                  <a:srgbClr val="FF0000"/>
                </a:solidFill>
                <a:hlinkClick r:id="rId6"/>
              </a:rPr>
              <a:t>周易</a:t>
            </a:r>
            <a:r>
              <a:rPr lang="en-US" altLang="zh-CN" sz="4400" b="1">
                <a:solidFill>
                  <a:srgbClr val="FF0000"/>
                </a:solidFill>
              </a:rPr>
              <a:t>》</a:t>
            </a:r>
            <a:r>
              <a:rPr lang="zh-CN" altLang="en-US" sz="4400" b="1" dirty="0">
                <a:solidFill>
                  <a:srgbClr val="FF0000"/>
                </a:solidFill>
              </a:rPr>
              <a:t>、</a:t>
            </a:r>
            <a:r>
              <a:rPr lang="en-US" altLang="zh-CN" sz="4400" b="1">
                <a:solidFill>
                  <a:srgbClr val="FF0000"/>
                </a:solidFill>
              </a:rPr>
              <a:t>《</a:t>
            </a:r>
            <a:r>
              <a:rPr lang="zh-CN" altLang="en-US" sz="4400" b="1" dirty="0">
                <a:solidFill>
                  <a:srgbClr val="FF0000"/>
                </a:solidFill>
                <a:hlinkClick r:id="rId7"/>
              </a:rPr>
              <a:t>春秋</a:t>
            </a:r>
            <a:r>
              <a:rPr lang="en-US" altLang="zh-CN" sz="4400" b="1">
                <a:solidFill>
                  <a:srgbClr val="FF0000"/>
                </a:solidFill>
              </a:rPr>
              <a:t>》</a:t>
            </a:r>
            <a:r>
              <a:rPr lang="zh-CN" altLang="en-US" sz="4400" b="1" dirty="0">
                <a:solidFill>
                  <a:srgbClr val="FF0000"/>
                </a:solidFill>
              </a:rPr>
              <a:t>。（其中</a:t>
            </a:r>
            <a:r>
              <a:rPr lang="en-US" altLang="zh-CN" sz="4400" b="1">
                <a:solidFill>
                  <a:srgbClr val="FF0000"/>
                </a:solidFill>
              </a:rPr>
              <a:t>《</a:t>
            </a:r>
            <a:r>
              <a:rPr lang="zh-CN" altLang="en-US" sz="4400" b="1" dirty="0">
                <a:solidFill>
                  <a:srgbClr val="FF0000"/>
                </a:solidFill>
              </a:rPr>
              <a:t>乐经</a:t>
            </a:r>
            <a:r>
              <a:rPr lang="en-US" altLang="zh-CN" sz="4400" b="1">
                <a:solidFill>
                  <a:srgbClr val="FF0000"/>
                </a:solidFill>
              </a:rPr>
              <a:t>》</a:t>
            </a:r>
            <a:r>
              <a:rPr lang="zh-CN" altLang="en-US" sz="4400" b="1" dirty="0">
                <a:solidFill>
                  <a:srgbClr val="FF0000"/>
                </a:solidFill>
              </a:rPr>
              <a:t>已失传，所以通常称“五经”）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4400" b="1" dirty="0">
                <a:solidFill>
                  <a:srgbClr val="FF0000"/>
                </a:solidFill>
              </a:rPr>
              <a:t>“四书”</a:t>
            </a:r>
            <a:r>
              <a:rPr lang="zh-CN" altLang="en-US" sz="4400" b="1" dirty="0"/>
              <a:t>：</a:t>
            </a:r>
            <a:r>
              <a:rPr lang="en-US" altLang="zh-CN" sz="4400" b="1"/>
              <a:t>《</a:t>
            </a:r>
            <a:r>
              <a:rPr lang="zh-CN" altLang="en-US" sz="4400" b="1" dirty="0"/>
              <a:t>论语</a:t>
            </a:r>
            <a:r>
              <a:rPr lang="en-US" altLang="zh-CN" sz="4400" b="1"/>
              <a:t>》《</a:t>
            </a:r>
            <a:r>
              <a:rPr lang="zh-CN" altLang="en-US" sz="4400" b="1" dirty="0"/>
              <a:t>大学</a:t>
            </a:r>
            <a:r>
              <a:rPr lang="en-US" altLang="zh-CN" sz="4400" b="1"/>
              <a:t>》</a:t>
            </a:r>
            <a:endParaRPr lang="en-US" altLang="zh-CN" sz="4400" b="1"/>
          </a:p>
          <a:p>
            <a:pPr>
              <a:lnSpc>
                <a:spcPct val="80000"/>
              </a:lnSpc>
            </a:pPr>
            <a:r>
              <a:rPr lang="en-US" altLang="zh-CN" sz="4400" b="1"/>
              <a:t>               《</a:t>
            </a:r>
            <a:r>
              <a:rPr lang="zh-CN" altLang="en-US" sz="4400" b="1" dirty="0"/>
              <a:t>中庸</a:t>
            </a:r>
            <a:r>
              <a:rPr lang="en-US" altLang="zh-CN" sz="4400" b="1"/>
              <a:t>》《</a:t>
            </a:r>
            <a:r>
              <a:rPr lang="zh-CN" altLang="en-US" sz="4400" b="1" dirty="0"/>
              <a:t>孟子</a:t>
            </a:r>
            <a:r>
              <a:rPr lang="en-US" altLang="zh-CN" sz="4400" b="1"/>
              <a:t>》 </a:t>
            </a:r>
            <a:endParaRPr lang="en-US" altLang="zh-CN" sz="4400" b="1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0417" name="标题 61441"/>
          <p:cNvSpPr>
            <a:spLocks noGrp="1" noRot="1"/>
          </p:cNvSpPr>
          <p:nvPr>
            <p:ph type="title"/>
          </p:nvPr>
        </p:nvSpPr>
        <p:spPr>
          <a:xfrm>
            <a:off x="304800" y="228600"/>
            <a:ext cx="8540750" cy="1143000"/>
          </a:xfrm>
        </p:spPr>
        <p:txBody>
          <a:bodyPr anchor="ctr"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chemeClr val="tx1"/>
                </a:solidFill>
                <a:ea typeface="隶书" pitchFamily="49" charset="-122"/>
              </a:rPr>
              <a:t>阅读、思考、讨论</a:t>
            </a:r>
            <a:endParaRPr lang="zh-CN" altLang="en-US" sz="6000" b="1" dirty="0">
              <a:solidFill>
                <a:schemeClr val="tx1"/>
              </a:solidFill>
              <a:ea typeface="隶书" pitchFamily="49" charset="-122"/>
            </a:endParaRPr>
          </a:p>
        </p:txBody>
      </p:sp>
      <p:sp>
        <p:nvSpPr>
          <p:cNvPr id="61443" name="文本框 61442"/>
          <p:cNvSpPr txBox="1"/>
          <p:nvPr/>
        </p:nvSpPr>
        <p:spPr>
          <a:xfrm>
            <a:off x="914400" y="1600200"/>
            <a:ext cx="7162800" cy="1798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ahoma" panose="020B060403050404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文章一共写了孔子与冉有三次对话。试概括三次对话的主要内容。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1444" name="文本框 61443"/>
          <p:cNvSpPr txBox="1"/>
          <p:nvPr/>
        </p:nvSpPr>
        <p:spPr>
          <a:xfrm>
            <a:off x="2286000" y="3048000"/>
            <a:ext cx="3352800" cy="2043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第一次对话：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第二次对话：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latin typeface="Tahoma" panose="020B0604030504040204" pitchFamily="34" charset="0"/>
                <a:ea typeface="宋体" panose="02010600030101010101" pitchFamily="2" charset="-122"/>
              </a:rPr>
              <a:t>第三次对话：</a:t>
            </a:r>
            <a:endParaRPr lang="zh-CN" altLang="en-US" sz="32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1445" name="文本框 61444"/>
          <p:cNvSpPr txBox="1"/>
          <p:nvPr/>
        </p:nvSpPr>
        <p:spPr>
          <a:xfrm>
            <a:off x="4495800" y="2971800"/>
            <a:ext cx="4876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华文中宋" pitchFamily="2" charset="-122"/>
              </a:rPr>
              <a:t>阐述反对讨伐的理由</a:t>
            </a:r>
            <a:endParaRPr lang="zh-CN" altLang="en-US" dirty="0">
              <a:solidFill>
                <a:srgbClr val="FF0000"/>
              </a:solidFill>
              <a:latin typeface="Tahoma" panose="020B0604030504040204" pitchFamily="34" charset="0"/>
              <a:ea typeface="华文中宋" pitchFamily="2" charset="-122"/>
            </a:endParaRPr>
          </a:p>
        </p:txBody>
      </p:sp>
      <p:sp>
        <p:nvSpPr>
          <p:cNvPr id="61446" name="文本框 61445"/>
          <p:cNvSpPr txBox="1"/>
          <p:nvPr/>
        </p:nvSpPr>
        <p:spPr>
          <a:xfrm>
            <a:off x="4572000" y="3733800"/>
            <a:ext cx="51054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华文中宋" pitchFamily="2" charset="-122"/>
              </a:rPr>
              <a:t>批评两学生没有尽责</a:t>
            </a:r>
            <a:endParaRPr lang="zh-CN" altLang="en-US" dirty="0">
              <a:solidFill>
                <a:srgbClr val="FF0000"/>
              </a:solidFill>
              <a:latin typeface="Tahoma" panose="020B0604030504040204" pitchFamily="34" charset="0"/>
              <a:ea typeface="华文中宋" pitchFamily="2" charset="-122"/>
            </a:endParaRPr>
          </a:p>
        </p:txBody>
      </p:sp>
      <p:sp>
        <p:nvSpPr>
          <p:cNvPr id="61447" name="文本框 61446"/>
          <p:cNvSpPr txBox="1"/>
          <p:nvPr/>
        </p:nvSpPr>
        <p:spPr>
          <a:xfrm>
            <a:off x="4495800" y="4495800"/>
            <a:ext cx="4648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Tahoma" panose="020B0604030504040204" pitchFamily="34" charset="0"/>
                <a:ea typeface="华文中宋" pitchFamily="2" charset="-122"/>
              </a:rPr>
              <a:t>提出自己的政治主张</a:t>
            </a:r>
            <a:endParaRPr lang="zh-CN" altLang="en-US" dirty="0">
              <a:solidFill>
                <a:srgbClr val="FF0000"/>
              </a:solidFill>
              <a:latin typeface="Tahoma" panose="020B0604030504040204" pitchFamily="34" charset="0"/>
              <a:ea typeface="华文中宋" pitchFamily="2" charset="-122"/>
            </a:endParaRPr>
          </a:p>
        </p:txBody>
      </p:sp>
      <p:grpSp>
        <p:nvGrpSpPr>
          <p:cNvPr id="61448" name="组合 61447"/>
          <p:cNvGrpSpPr/>
          <p:nvPr/>
        </p:nvGrpSpPr>
        <p:grpSpPr>
          <a:xfrm>
            <a:off x="2133600" y="3200400"/>
            <a:ext cx="152400" cy="1676400"/>
            <a:chOff x="0" y="0"/>
            <a:chExt cx="96" cy="1056"/>
          </a:xfrm>
        </p:grpSpPr>
        <p:sp>
          <p:nvSpPr>
            <p:cNvPr id="60424" name="左中括号 61448"/>
            <p:cNvSpPr/>
            <p:nvPr/>
          </p:nvSpPr>
          <p:spPr>
            <a:xfrm>
              <a:off x="0" y="0"/>
              <a:ext cx="96" cy="1056"/>
            </a:xfrm>
            <a:prstGeom prst="leftBracket">
              <a:avLst>
                <a:gd name="adj" fmla="val 0"/>
              </a:avLst>
            </a:prstGeom>
            <a:noFill/>
            <a:ln w="952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25" name="直接连接符 61449"/>
            <p:cNvSpPr/>
            <p:nvPr/>
          </p:nvSpPr>
          <p:spPr>
            <a:xfrm>
              <a:off x="0" y="528"/>
              <a:ext cx="96" cy="0"/>
            </a:xfrm>
            <a:prstGeom prst="line">
              <a:avLst/>
            </a:prstGeom>
            <a:ln w="952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1451" name="椭圆 61450"/>
          <p:cNvSpPr/>
          <p:nvPr/>
        </p:nvSpPr>
        <p:spPr>
          <a:xfrm>
            <a:off x="0" y="3581400"/>
            <a:ext cx="2057400" cy="762000"/>
          </a:xfrm>
          <a:prstGeom prst="ellipse">
            <a:avLst/>
          </a:prstGeom>
          <a:solidFill>
            <a:srgbClr val="E3FF93"/>
          </a:solidFill>
          <a:ln w="9525">
            <a:noFill/>
          </a:ln>
        </p:spPr>
        <p:txBody>
          <a:bodyPr wrap="none" anchor="ctr"/>
          <a:p>
            <a:pPr algn="ctr"/>
            <a:r>
              <a:rPr lang="zh-CN" altLang="en-US" sz="2400" dirty="0">
                <a:solidFill>
                  <a:srgbClr val="CC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季氏将伐颛臾</a:t>
            </a:r>
            <a:endParaRPr lang="zh-CN" altLang="en-US" sz="2400" dirty="0">
              <a:solidFill>
                <a:srgbClr val="CC00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  <p:bldP spid="61444" grpId="0"/>
      <p:bldP spid="61445" grpId="0"/>
      <p:bldP spid="61446" grpId="0"/>
      <p:bldP spid="61447" grpId="0"/>
      <p:bldP spid="6145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2466" name="文本框 62465"/>
          <p:cNvSpPr txBox="1"/>
          <p:nvPr/>
        </p:nvSpPr>
        <p:spPr>
          <a:xfrm>
            <a:off x="2835275" y="2057400"/>
            <a:ext cx="671513" cy="762000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>
              <a:spcBef>
                <a:spcPct val="50000"/>
              </a:spcBef>
              <a:buChar char="•"/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责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67" name="左大括号 62466"/>
          <p:cNvSpPr/>
          <p:nvPr/>
        </p:nvSpPr>
        <p:spPr>
          <a:xfrm>
            <a:off x="3411538" y="19891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8" name="文本框 62467"/>
          <p:cNvSpPr txBox="1"/>
          <p:nvPr/>
        </p:nvSpPr>
        <p:spPr>
          <a:xfrm>
            <a:off x="3348038" y="1628775"/>
            <a:ext cx="34798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无乃尔是过与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69" name="左大括号 62468"/>
          <p:cNvSpPr/>
          <p:nvPr/>
        </p:nvSpPr>
        <p:spPr>
          <a:xfrm>
            <a:off x="3602038" y="2438400"/>
            <a:ext cx="76200" cy="1295400"/>
          </a:xfrm>
          <a:prstGeom prst="leftBrace">
            <a:avLst>
              <a:gd name="adj1" fmla="val 141115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0" name="矩形 62469"/>
          <p:cNvSpPr/>
          <p:nvPr/>
        </p:nvSpPr>
        <p:spPr>
          <a:xfrm>
            <a:off x="3754438" y="2286000"/>
            <a:ext cx="4705350" cy="155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har char="•"/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先王以为东蒙 主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400">
                <a:solidFill>
                  <a:srgbClr val="CC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不可伐</a:t>
            </a:r>
            <a:endParaRPr lang="zh-CN" altLang="en-US" sz="2400">
              <a:solidFill>
                <a:srgbClr val="CC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Char char="•"/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且在邦域之中矣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400">
                <a:solidFill>
                  <a:srgbClr val="CC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不必伐</a:t>
            </a:r>
            <a:endParaRPr lang="zh-CN" altLang="en-US" sz="2400">
              <a:solidFill>
                <a:srgbClr val="CC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  <a:buChar char="•"/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是社稷之臣也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400">
                <a:solidFill>
                  <a:srgbClr val="CC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不当伐</a:t>
            </a:r>
            <a:endParaRPr lang="zh-CN" altLang="en-US" sz="2400">
              <a:solidFill>
                <a:srgbClr val="CC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1" name="文本框 62470"/>
          <p:cNvSpPr txBox="1"/>
          <p:nvPr/>
        </p:nvSpPr>
        <p:spPr>
          <a:xfrm>
            <a:off x="2895600" y="3962400"/>
            <a:ext cx="671513" cy="685800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pPr algn="ctr">
              <a:spcBef>
                <a:spcPct val="50000"/>
              </a:spcBef>
              <a:buChar char="•"/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驳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2" name="左大括号 62471"/>
          <p:cNvSpPr/>
          <p:nvPr/>
        </p:nvSpPr>
        <p:spPr>
          <a:xfrm>
            <a:off x="3657600" y="3886200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3" name="文本框 62472"/>
          <p:cNvSpPr txBox="1"/>
          <p:nvPr/>
        </p:nvSpPr>
        <p:spPr>
          <a:xfrm>
            <a:off x="3886200" y="3810000"/>
            <a:ext cx="238125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引用名言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4" name="文本框 62473"/>
          <p:cNvSpPr txBox="1"/>
          <p:nvPr/>
        </p:nvSpPr>
        <p:spPr>
          <a:xfrm>
            <a:off x="4343400" y="4419600"/>
            <a:ext cx="20574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设比喻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5" name="文本框 62474"/>
          <p:cNvSpPr txBox="1"/>
          <p:nvPr/>
        </p:nvSpPr>
        <p:spPr>
          <a:xfrm>
            <a:off x="2887663" y="5245100"/>
            <a:ext cx="671512" cy="635000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p>
            <a:pPr algn="ctr">
              <a:spcBef>
                <a:spcPct val="20000"/>
              </a:spcBef>
              <a:buChar char="•"/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斥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6" name="左大括号 62475"/>
          <p:cNvSpPr/>
          <p:nvPr/>
        </p:nvSpPr>
        <p:spPr>
          <a:xfrm>
            <a:off x="3733800" y="5181600"/>
            <a:ext cx="152400" cy="1219200"/>
          </a:xfrm>
          <a:prstGeom prst="leftBrace">
            <a:avLst>
              <a:gd name="adj1" fmla="val 66407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7" name="文本框 62476"/>
          <p:cNvSpPr txBox="1"/>
          <p:nvPr/>
        </p:nvSpPr>
        <p:spPr>
          <a:xfrm>
            <a:off x="3657600" y="5029200"/>
            <a:ext cx="27432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君子品质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8" name="文本框 62477"/>
          <p:cNvSpPr txBox="1"/>
          <p:nvPr/>
        </p:nvSpPr>
        <p:spPr>
          <a:xfrm>
            <a:off x="3733800" y="54864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政治主张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79" name="文本框 62478"/>
          <p:cNvSpPr txBox="1"/>
          <p:nvPr/>
        </p:nvSpPr>
        <p:spPr>
          <a:xfrm>
            <a:off x="3962400" y="5943600"/>
            <a:ext cx="22098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>
                <a:latin typeface="Times New Roman" panose="02020603050405020304" pitchFamily="18" charset="0"/>
                <a:ea typeface="宋体" panose="02010600030101010101" pitchFamily="2" charset="-122"/>
              </a:rPr>
              <a:t>揭穿阴谋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0" name="右大括号 62479"/>
          <p:cNvSpPr/>
          <p:nvPr/>
        </p:nvSpPr>
        <p:spPr>
          <a:xfrm>
            <a:off x="8101013" y="1628775"/>
            <a:ext cx="69850" cy="2133600"/>
          </a:xfrm>
          <a:prstGeom prst="rightBrace">
            <a:avLst>
              <a:gd name="adj1" fmla="val 253555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81" name="右大括号 62480"/>
          <p:cNvSpPr/>
          <p:nvPr/>
        </p:nvSpPr>
        <p:spPr>
          <a:xfrm>
            <a:off x="6705600" y="3886200"/>
            <a:ext cx="228600" cy="914400"/>
          </a:xfrm>
          <a:prstGeom prst="rightBrace">
            <a:avLst>
              <a:gd name="adj1" fmla="val 33203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82" name="右大括号 62481"/>
          <p:cNvSpPr/>
          <p:nvPr/>
        </p:nvSpPr>
        <p:spPr>
          <a:xfrm>
            <a:off x="6705600" y="5029200"/>
            <a:ext cx="304800" cy="1447800"/>
          </a:xfrm>
          <a:prstGeom prst="rightBrace">
            <a:avLst>
              <a:gd name="adj1" fmla="val 39429"/>
              <a:gd name="adj2" fmla="val 50000"/>
            </a:avLst>
          </a:prstGeom>
          <a:noFill/>
          <a:ln w="9525" cap="flat" cmpd="sng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83" name="文本框 62482"/>
          <p:cNvSpPr txBox="1"/>
          <p:nvPr/>
        </p:nvSpPr>
        <p:spPr>
          <a:xfrm>
            <a:off x="8101013" y="1628775"/>
            <a:ext cx="863600" cy="2041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晓之以</a:t>
            </a:r>
            <a:r>
              <a:rPr lang="zh-CN" altLang="en-US" sz="32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礼</a:t>
            </a:r>
            <a:endParaRPr lang="zh-CN" altLang="en-US" sz="320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4" name="文本框 62483"/>
          <p:cNvSpPr txBox="1"/>
          <p:nvPr/>
        </p:nvSpPr>
        <p:spPr>
          <a:xfrm>
            <a:off x="6172200" y="3962400"/>
            <a:ext cx="320516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晓之以</a:t>
            </a:r>
            <a:r>
              <a:rPr lang="zh-CN" altLang="en-US" sz="32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理</a:t>
            </a:r>
            <a:endParaRPr lang="zh-CN" altLang="en-US" sz="320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5" name="文本框 62484"/>
          <p:cNvSpPr txBox="1"/>
          <p:nvPr/>
        </p:nvSpPr>
        <p:spPr>
          <a:xfrm>
            <a:off x="6781800" y="5486400"/>
            <a:ext cx="23622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晓之以</a:t>
            </a:r>
            <a:r>
              <a:rPr lang="zh-CN" altLang="en-US" sz="320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德</a:t>
            </a:r>
            <a:endParaRPr lang="zh-CN" altLang="en-US" sz="320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6" name="文本框 62485"/>
          <p:cNvSpPr txBox="1"/>
          <p:nvPr/>
        </p:nvSpPr>
        <p:spPr>
          <a:xfrm>
            <a:off x="395288" y="2101850"/>
            <a:ext cx="2016125" cy="831850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季氏将有事于颛臾。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7" name="文本框 62486"/>
          <p:cNvSpPr txBox="1"/>
          <p:nvPr/>
        </p:nvSpPr>
        <p:spPr>
          <a:xfrm>
            <a:off x="395288" y="3933825"/>
            <a:ext cx="2016125" cy="831850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吾二臣者皆不欲也。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8" name="文本框 62487"/>
          <p:cNvSpPr txBox="1"/>
          <p:nvPr/>
        </p:nvSpPr>
        <p:spPr>
          <a:xfrm>
            <a:off x="323850" y="5300663"/>
            <a:ext cx="2087563" cy="831850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</a:rPr>
              <a:t>今不取，后世必为子孙忧。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89" name="矩形 62488"/>
          <p:cNvSpPr/>
          <p:nvPr/>
        </p:nvSpPr>
        <p:spPr>
          <a:xfrm>
            <a:off x="468313" y="1020763"/>
            <a:ext cx="1871662" cy="588962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3200">
                <a:latin typeface="Times New Roman" panose="02020603050405020304" pitchFamily="18" charset="0"/>
                <a:ea typeface="宋体" panose="02010600030101010101" pitchFamily="2" charset="-122"/>
              </a:rPr>
              <a:t>冉        有</a:t>
            </a:r>
            <a:endParaRPr lang="zh-CN" altLang="en-US" sz="3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90" name="矩形 62489"/>
          <p:cNvSpPr/>
          <p:nvPr/>
        </p:nvSpPr>
        <p:spPr>
          <a:xfrm>
            <a:off x="4714875" y="968375"/>
            <a:ext cx="1009650" cy="588963"/>
          </a:xfrm>
          <a:prstGeom prst="rect">
            <a:avLst/>
          </a:prstGeom>
          <a:solidFill>
            <a:srgbClr val="CC6600"/>
          </a:solidFill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pPr lvl="0" algn="l" fontAlgn="base">
              <a:buClr>
                <a:srgbClr val="000000"/>
              </a:buClr>
            </a:pPr>
            <a:r>
              <a:rPr lang="zh-CN" altLang="en-US" sz="3200" b="1" strike="noStrike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孔子</a:t>
            </a:r>
            <a:endParaRPr lang="zh-CN" altLang="en-US" sz="3200" b="1" strike="noStrike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2491" name="右箭头 62490"/>
          <p:cNvSpPr/>
          <p:nvPr/>
        </p:nvSpPr>
        <p:spPr>
          <a:xfrm>
            <a:off x="2555875" y="2420938"/>
            <a:ext cx="360363" cy="215900"/>
          </a:xfrm>
          <a:prstGeom prst="rightArrow">
            <a:avLst>
              <a:gd name="adj1" fmla="val 50000"/>
              <a:gd name="adj2" fmla="val 4167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92" name="右箭头 62491"/>
          <p:cNvSpPr/>
          <p:nvPr/>
        </p:nvSpPr>
        <p:spPr>
          <a:xfrm>
            <a:off x="2555875" y="5516563"/>
            <a:ext cx="360363" cy="215900"/>
          </a:xfrm>
          <a:prstGeom prst="rightArrow">
            <a:avLst>
              <a:gd name="adj1" fmla="val 50000"/>
              <a:gd name="adj2" fmla="val 4167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93" name="右箭头 62492"/>
          <p:cNvSpPr/>
          <p:nvPr/>
        </p:nvSpPr>
        <p:spPr>
          <a:xfrm>
            <a:off x="2555875" y="4292600"/>
            <a:ext cx="360363" cy="215900"/>
          </a:xfrm>
          <a:prstGeom prst="rightArrow">
            <a:avLst>
              <a:gd name="adj1" fmla="val 50000"/>
              <a:gd name="adj2" fmla="val 4167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94" name="左右箭头 62493"/>
          <p:cNvSpPr/>
          <p:nvPr/>
        </p:nvSpPr>
        <p:spPr>
          <a:xfrm>
            <a:off x="2627313" y="1196975"/>
            <a:ext cx="1944687" cy="144463"/>
          </a:xfrm>
          <a:prstGeom prst="leftRightArrow">
            <a:avLst>
              <a:gd name="adj1" fmla="val 50000"/>
              <a:gd name="adj2" fmla="val 26879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95" name="文本框 62494"/>
          <p:cNvSpPr txBox="1"/>
          <p:nvPr/>
        </p:nvSpPr>
        <p:spPr>
          <a:xfrm>
            <a:off x="323850" y="188913"/>
            <a:ext cx="76263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0">
                <a:latin typeface="黑体" panose="02010609060101010101" pitchFamily="2" charset="-122"/>
                <a:ea typeface="黑体" panose="02010609060101010101" pitchFamily="2" charset="-122"/>
              </a:rPr>
              <a:t>文章一共写了孔子与冉有三次对话。</a:t>
            </a:r>
            <a:endParaRPr lang="zh-CN" altLang="en-US" b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4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27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8" grpId="0"/>
      <p:bldP spid="62471" grpId="0"/>
      <p:bldP spid="62473" grpId="0"/>
      <p:bldP spid="62474" grpId="0"/>
      <p:bldP spid="62475" grpId="0"/>
      <p:bldP spid="62478" grpId="0"/>
      <p:bldP spid="62479" grpId="0"/>
      <p:bldP spid="62483" grpId="0"/>
      <p:bldP spid="62484" grpId="0"/>
      <p:bldP spid="62485" grpId="0"/>
      <p:bldP spid="62486" grpId="0" animBg="1"/>
      <p:bldP spid="62487" grpId="0" animBg="1"/>
      <p:bldP spid="62488" grpId="0" animBg="1"/>
      <p:bldP spid="62489" grpId="0" animBg="1"/>
      <p:bldP spid="62490" grpId="0" animBg="1"/>
      <p:bldP spid="6249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3490" name="文本框 63489"/>
          <p:cNvSpPr txBox="1"/>
          <p:nvPr/>
        </p:nvSpPr>
        <p:spPr>
          <a:xfrm>
            <a:off x="0" y="404813"/>
            <a:ext cx="914400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5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中心概括</a:t>
            </a:r>
            <a:endParaRPr lang="zh-CN" altLang="en-US" sz="5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491" name="文本框 63490"/>
          <p:cNvSpPr txBox="1"/>
          <p:nvPr/>
        </p:nvSpPr>
        <p:spPr>
          <a:xfrm>
            <a:off x="684213" y="1700213"/>
            <a:ext cx="8064500" cy="4359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latin typeface="宋体" panose="02010600030101010101" pitchFamily="2" charset="-122"/>
                <a:ea typeface="黑体" panose="02010609060101010101" pitchFamily="2" charset="-122"/>
              </a:rPr>
              <a:t>本文记载的是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孔子与弟子冉有、季路</a:t>
            </a:r>
            <a:r>
              <a:rPr lang="zh-CN" altLang="en-US" sz="4000" dirty="0">
                <a:latin typeface="宋体" panose="02010600030101010101" pitchFamily="2" charset="-122"/>
                <a:ea typeface="黑体" panose="02010609060101010101" pitchFamily="2" charset="-122"/>
              </a:rPr>
              <a:t>的一次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对话</a:t>
            </a:r>
            <a:r>
              <a:rPr lang="zh-CN" altLang="en-US" sz="4000" dirty="0">
                <a:latin typeface="宋体" panose="0201060003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通过</a:t>
            </a:r>
            <a:r>
              <a:rPr lang="zh-CN" altLang="en-US" sz="4000" dirty="0">
                <a:latin typeface="宋体" panose="02010600030101010101" pitchFamily="2" charset="-122"/>
                <a:ea typeface="黑体" panose="02010609060101010101" pitchFamily="2" charset="-122"/>
              </a:rPr>
              <a:t>写孔子谴责了季氏讨伐颛臾的做法，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2" charset="-122"/>
              </a:rPr>
              <a:t>表达</a:t>
            </a:r>
            <a:r>
              <a:rPr lang="zh-CN" altLang="en-US" sz="4000" dirty="0">
                <a:latin typeface="宋体" panose="02010600030101010101" pitchFamily="2" charset="-122"/>
                <a:ea typeface="黑体" panose="02010609060101010101" pitchFamily="2" charset="-122"/>
              </a:rPr>
              <a:t>了“</a:t>
            </a:r>
            <a:r>
              <a:rPr lang="zh-CN" altLang="en-US" sz="4000" dirty="0">
                <a:latin typeface="Arial" panose="020B0604020202020204" pitchFamily="34" charset="0"/>
                <a:ea typeface="黑体" panose="02010609060101010101" pitchFamily="2" charset="-122"/>
              </a:rPr>
              <a:t>不患寡而患不均，不患贫而患不安”、“均无贫，和无寡，安无倾”的政治思想，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以及</a:t>
            </a:r>
            <a:r>
              <a:rPr lang="zh-CN" altLang="en-US" sz="4000" dirty="0">
                <a:latin typeface="Arial" panose="020B0604020202020204" pitchFamily="34" charset="0"/>
                <a:ea typeface="黑体" panose="02010609060101010101" pitchFamily="2" charset="-122"/>
              </a:rPr>
              <a:t>用文教德政来使“远人”归服的主张。</a:t>
            </a:r>
            <a:endParaRPr lang="zh-CN" altLang="en-US" sz="40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3489" name="矩形 64513"/>
          <p:cNvSpPr/>
          <p:nvPr/>
        </p:nvSpPr>
        <p:spPr>
          <a:xfrm>
            <a:off x="914400" y="1828800"/>
            <a:ext cx="7848600" cy="228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7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季氏将伐颛臾</a:t>
            </a:r>
            <a:r>
              <a:rPr lang="en-US" altLang="zh-CN" sz="72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en-US" altLang="zh-CN" sz="72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7200">
                <a:latin typeface="Arial" panose="020B0604020202020204" pitchFamily="34" charset="0"/>
                <a:ea typeface="宋体" panose="02010600030101010101" pitchFamily="2" charset="-122"/>
              </a:rPr>
              <a:t>文言文知识整理</a:t>
            </a:r>
            <a:endParaRPr lang="zh-CN" altLang="en-US" sz="7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5538" name="内容占位符 65537"/>
          <p:cNvSpPr>
            <a:spLocks noGrp="1"/>
          </p:cNvSpPr>
          <p:nvPr>
            <p:ph idx="1"/>
          </p:nvPr>
        </p:nvSpPr>
        <p:spPr>
          <a:xfrm>
            <a:off x="611188" y="2667000"/>
            <a:ext cx="7772400" cy="4114800"/>
          </a:xfrm>
        </p:spPr>
        <p:txBody>
          <a:bodyPr anchor="t"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“与”通“欤”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，语气词，用在句末表推测，可译为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“吧”、“吗”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同例</a:t>
            </a:r>
            <a:r>
              <a:rPr lang="en-US" altLang="zh-CN" sz="4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，表反问，可译为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“呢”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4514" name="矩形 65538"/>
          <p:cNvSpPr/>
          <p:nvPr/>
        </p:nvSpPr>
        <p:spPr>
          <a:xfrm>
            <a:off x="3132138" y="620713"/>
            <a:ext cx="3024187" cy="898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6999"/>
                    </a:srgbClr>
                  </a:outerShdw>
                </a:effectLst>
                <a:latin typeface="华文行楷" charset="0"/>
                <a:ea typeface="华文行楷" charset="0"/>
              </a:rPr>
              <a:t>1、通假字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6999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65540" name="矩形 65539"/>
          <p:cNvSpPr/>
          <p:nvPr/>
        </p:nvSpPr>
        <p:spPr>
          <a:xfrm>
            <a:off x="611188" y="1916113"/>
            <a:ext cx="41846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en-US" altLang="zh-CN" sz="400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．无乃尔是过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endParaRPr lang="zh-CN" altLang="en-US" sz="40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5541" name="矩形 65540"/>
          <p:cNvSpPr/>
          <p:nvPr/>
        </p:nvSpPr>
        <p:spPr>
          <a:xfrm>
            <a:off x="755650" y="4427538"/>
            <a:ext cx="34972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>
                <a:latin typeface="黑体" panose="02010609060101010101" pitchFamily="2" charset="-122"/>
                <a:ea typeface="黑体" panose="02010609060101010101" pitchFamily="2" charset="-122"/>
              </a:rPr>
              <a:t>．是谁之过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endParaRPr lang="zh-CN" altLang="en-US" sz="40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8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build="p"/>
      <p:bldP spid="65540" grpId="0"/>
      <p:bldP spid="6554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5537" name="文本占位符 66561"/>
          <p:cNvSpPr>
            <a:spLocks noGrp="1"/>
          </p:cNvSpPr>
          <p:nvPr>
            <p:ph idx="1"/>
          </p:nvPr>
        </p:nvSpPr>
        <p:spPr>
          <a:xfrm>
            <a:off x="292100" y="1917700"/>
            <a:ext cx="7772400" cy="4114800"/>
          </a:xfrm>
        </p:spPr>
        <p:txBody>
          <a:bodyPr anchor="t"/>
          <a:p>
            <a:pPr>
              <a:lnSpc>
                <a:spcPct val="105000"/>
              </a:lnSpc>
            </a:pP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、修文德以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之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05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 既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之       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05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 而不能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（之）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05000"/>
              </a:lnSpc>
              <a:buNone/>
            </a:pP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05000"/>
              </a:lnSpc>
            </a:pP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．“既来之，则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之。”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6563" name="矩形 66562"/>
          <p:cNvSpPr/>
          <p:nvPr/>
        </p:nvSpPr>
        <p:spPr>
          <a:xfrm>
            <a:off x="5003800" y="2205038"/>
            <a:ext cx="3671888" cy="1200150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使动用法：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使</a:t>
            </a: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来、归顺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6564" name="右大括号 66563"/>
          <p:cNvSpPr/>
          <p:nvPr/>
        </p:nvSpPr>
        <p:spPr>
          <a:xfrm>
            <a:off x="4716463" y="2205038"/>
            <a:ext cx="71437" cy="1511300"/>
          </a:xfrm>
          <a:prstGeom prst="rightBrace">
            <a:avLst>
              <a:gd name="adj1" fmla="val 17561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0" name="矩形 66564"/>
          <p:cNvSpPr/>
          <p:nvPr/>
        </p:nvSpPr>
        <p:spPr>
          <a:xfrm>
            <a:off x="3025775" y="341313"/>
            <a:ext cx="277018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6999"/>
                    </a:srgbClr>
                  </a:outerShdw>
                </a:effectLst>
                <a:latin typeface="华文行楷" charset="0"/>
                <a:ea typeface="华文行楷" charset="0"/>
              </a:rPr>
              <a:t>2、词类活用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6999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66566" name="矩形 66565"/>
          <p:cNvSpPr/>
          <p:nvPr/>
        </p:nvSpPr>
        <p:spPr>
          <a:xfrm>
            <a:off x="323850" y="5373688"/>
            <a:ext cx="5387975" cy="6683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05000"/>
              </a:lnSpc>
              <a:spcBef>
                <a:spcPct val="20000"/>
              </a:spcBef>
              <a:buChar char="•"/>
            </a:pP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使动用法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2" charset="-122"/>
              </a:rPr>
              <a:t>，使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2" charset="-122"/>
              </a:rPr>
              <a:t>……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2" charset="-122"/>
              </a:rPr>
              <a:t>安定。</a:t>
            </a:r>
            <a:endParaRPr lang="zh-CN" altLang="en-US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nimBg="1"/>
      <p:bldP spid="6656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6561" name="文本占位符 67585"/>
          <p:cNvSpPr>
            <a:spLocks noGrp="1"/>
          </p:cNvSpPr>
          <p:nvPr>
            <p:ph idx="1"/>
          </p:nvPr>
        </p:nvSpPr>
        <p:spPr>
          <a:xfrm>
            <a:off x="395288" y="1989138"/>
            <a:ext cx="7772400" cy="4114800"/>
          </a:xfrm>
        </p:spPr>
        <p:txBody>
          <a:bodyPr anchor="t"/>
          <a:p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夫子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、①后世必为子孙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忧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 ②吾恐季孙之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忧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None/>
            </a:pP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7587" name="右大括号 67586"/>
          <p:cNvSpPr/>
          <p:nvPr/>
        </p:nvSpPr>
        <p:spPr>
          <a:xfrm>
            <a:off x="5292725" y="4365625"/>
            <a:ext cx="71438" cy="720725"/>
          </a:xfrm>
          <a:prstGeom prst="rightBrace">
            <a:avLst>
              <a:gd name="adj1" fmla="val 8374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88" name="矩形 67587"/>
          <p:cNvSpPr/>
          <p:nvPr/>
        </p:nvSpPr>
        <p:spPr>
          <a:xfrm>
            <a:off x="5508625" y="3789363"/>
            <a:ext cx="3095625" cy="1749425"/>
          </a:xfrm>
          <a:prstGeom prst="rect">
            <a:avLst/>
          </a:prstGeom>
          <a:noFill/>
          <a:ln w="9525" cap="flat" cmpd="sng">
            <a:solidFill>
              <a:srgbClr val="CC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dirty="0">
                <a:latin typeface="Times New Roman" panose="02020603050405020304" pitchFamily="18" charset="0"/>
                <a:ea typeface="黑体" panose="02010609060101010101" pitchFamily="2" charset="-122"/>
              </a:rPr>
              <a:t>指忧患的事。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黑体" panose="02010609060101010101" pitchFamily="2" charset="-122"/>
              </a:rPr>
              <a:t>形容词活用为名词。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6564" name="矩形 67588"/>
          <p:cNvSpPr/>
          <p:nvPr/>
        </p:nvSpPr>
        <p:spPr>
          <a:xfrm>
            <a:off x="2987675" y="549275"/>
            <a:ext cx="3313113" cy="1042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6999"/>
                    </a:srgbClr>
                  </a:outerShdw>
                </a:effectLst>
                <a:latin typeface="华文行楷" charset="0"/>
                <a:ea typeface="华文行楷" charset="0"/>
              </a:rPr>
              <a:t>2、词类活用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6999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67590" name="矩形 67589"/>
          <p:cNvSpPr/>
          <p:nvPr/>
        </p:nvSpPr>
        <p:spPr>
          <a:xfrm>
            <a:off x="468313" y="2708275"/>
            <a:ext cx="65849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相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2" charset="-122"/>
              </a:rPr>
              <a:t>：名词活用为动词。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辅助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2" charset="-122"/>
              </a:rPr>
              <a:t>季氏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7585" name="文本框 68609"/>
          <p:cNvSpPr txBox="1"/>
          <p:nvPr/>
        </p:nvSpPr>
        <p:spPr>
          <a:xfrm>
            <a:off x="0" y="76200"/>
            <a:ext cx="9144000" cy="5211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、古今异义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800">
                <a:latin typeface="Arial" panose="020B0604020202020204" pitchFamily="34" charset="0"/>
                <a:ea typeface="宋体" panose="02010600030101010101" pitchFamily="2" charset="-122"/>
              </a:rPr>
              <a:t>）昔者先王</a:t>
            </a:r>
            <a:r>
              <a:rPr lang="zh-CN" altLang="en-US" sz="4800" u="sng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以为</a:t>
            </a:r>
            <a:r>
              <a:rPr lang="zh-CN" altLang="en-US" sz="4800">
                <a:latin typeface="Arial" panose="020B0604020202020204" pitchFamily="34" charset="0"/>
                <a:ea typeface="宋体" panose="02010600030101010101" pitchFamily="2" charset="-122"/>
              </a:rPr>
              <a:t>东蒙主</a:t>
            </a:r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8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80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zh-CN" altLang="en-US" sz="4800" u="sng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r>
              <a:rPr lang="zh-CN" altLang="en-US" sz="4800">
                <a:latin typeface="宋体" panose="02010600030101010101" pitchFamily="2" charset="-122"/>
                <a:ea typeface="宋体" panose="02010600030101010101" pitchFamily="2" charset="-122"/>
              </a:rPr>
              <a:t>谁之过与</a:t>
            </a:r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4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611" name="矩形 68610"/>
          <p:cNvSpPr/>
          <p:nvPr/>
        </p:nvSpPr>
        <p:spPr>
          <a:xfrm>
            <a:off x="0" y="1752600"/>
            <a:ext cx="8991600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古义：把</a:t>
            </a:r>
            <a:r>
              <a:rPr lang="en-US" altLang="zh-CN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当作     </a:t>
            </a:r>
            <a:endParaRPr lang="zh-CN" altLang="en-US" sz="480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今义：认为</a:t>
            </a:r>
            <a:endParaRPr lang="zh-CN" altLang="en-US" sz="480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矩形 68611"/>
          <p:cNvSpPr/>
          <p:nvPr/>
        </p:nvSpPr>
        <p:spPr>
          <a:xfrm>
            <a:off x="0" y="4419600"/>
            <a:ext cx="9144000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古义：指示代词，这     </a:t>
            </a:r>
            <a:endParaRPr lang="zh-CN" altLang="en-US" sz="480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80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今义：判断动词，是</a:t>
            </a:r>
            <a:endParaRPr lang="zh-CN" altLang="en-US" sz="480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8609" name="文本框 69633"/>
          <p:cNvSpPr txBox="1"/>
          <p:nvPr/>
        </p:nvSpPr>
        <p:spPr>
          <a:xfrm>
            <a:off x="0" y="728663"/>
            <a:ext cx="8991600" cy="3749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4800" dirty="0">
                <a:latin typeface="Arial" panose="020B0604020202020204" pitchFamily="34" charset="0"/>
                <a:ea typeface="宋体" panose="02010600030101010101" pitchFamily="2" charset="-122"/>
              </a:rPr>
              <a:t>）丘也闻有</a:t>
            </a:r>
            <a:r>
              <a:rPr lang="zh-CN" altLang="en-US" sz="4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国</a:t>
            </a:r>
            <a:r>
              <a:rPr lang="zh-CN" altLang="en-US" sz="4800" dirty="0">
                <a:latin typeface="Arial" panose="020B0604020202020204" pitchFamily="34" charset="0"/>
                <a:ea typeface="宋体" panose="02010600030101010101" pitchFamily="2" charset="-122"/>
              </a:rPr>
              <a:t>有</a:t>
            </a:r>
            <a:r>
              <a:rPr lang="zh-CN" altLang="en-US" sz="4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家</a:t>
            </a:r>
            <a:r>
              <a:rPr lang="zh-CN" altLang="en-US" sz="4800" dirty="0">
                <a:latin typeface="Arial" panose="020B0604020202020204" pitchFamily="34" charset="0"/>
                <a:ea typeface="宋体" panose="02010600030101010101" pitchFamily="2" charset="-122"/>
              </a:rPr>
              <a:t>者</a:t>
            </a:r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4800" dirty="0">
                <a:latin typeface="Arial" panose="020B0604020202020204" pitchFamily="34" charset="0"/>
                <a:ea typeface="宋体" panose="02010600030101010101" pitchFamily="2" charset="-122"/>
              </a:rPr>
              <a:t>）陈力</a:t>
            </a:r>
            <a:r>
              <a:rPr lang="zh-CN" altLang="en-US" sz="4800" u="sng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就列</a:t>
            </a:r>
            <a:r>
              <a:rPr lang="zh-CN" altLang="en-US" sz="48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5" name="矩形 69634"/>
          <p:cNvSpPr/>
          <p:nvPr/>
        </p:nvSpPr>
        <p:spPr>
          <a:xfrm>
            <a:off x="0" y="1524000"/>
            <a:ext cx="9144000" cy="1920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：诸侯的封地叫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国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卿大夫的封地叫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家</a:t>
            </a: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今义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：国家，家庭。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36" name="矩形 69635"/>
          <p:cNvSpPr/>
          <p:nvPr/>
        </p:nvSpPr>
        <p:spPr>
          <a:xfrm>
            <a:off x="0" y="4724400"/>
            <a:ext cx="91440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就</a:t>
            </a:r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居，充任；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列</a:t>
            </a:r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职位</a:t>
            </a: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今义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：到队列里去。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  <p:bldP spid="6963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9633" name="矩形 70657"/>
          <p:cNvSpPr/>
          <p:nvPr/>
        </p:nvSpPr>
        <p:spPr>
          <a:xfrm>
            <a:off x="0" y="1600200"/>
            <a:ext cx="685800" cy="838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过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34" name="矩形 70658"/>
          <p:cNvSpPr/>
          <p:nvPr/>
        </p:nvSpPr>
        <p:spPr>
          <a:xfrm>
            <a:off x="914400" y="1066800"/>
            <a:ext cx="4191000" cy="2895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是谁之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无乃尔是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且尔言过矣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35" name="左大括号 70659"/>
          <p:cNvSpPr/>
          <p:nvPr/>
        </p:nvSpPr>
        <p:spPr>
          <a:xfrm>
            <a:off x="762000" y="1295400"/>
            <a:ext cx="152400" cy="1752600"/>
          </a:xfrm>
          <a:prstGeom prst="leftBrace">
            <a:avLst>
              <a:gd name="adj1" fmla="val 9546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1" name="矩形 70660"/>
          <p:cNvSpPr/>
          <p:nvPr/>
        </p:nvSpPr>
        <p:spPr>
          <a:xfrm>
            <a:off x="4724400" y="1066800"/>
            <a:ext cx="3733800" cy="76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过错，名词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662" name="矩形 70661"/>
          <p:cNvSpPr/>
          <p:nvPr/>
        </p:nvSpPr>
        <p:spPr>
          <a:xfrm>
            <a:off x="4800600" y="1828800"/>
            <a:ext cx="3276600" cy="1066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责备，动词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38" name="左大括号 70662"/>
          <p:cNvSpPr/>
          <p:nvPr/>
        </p:nvSpPr>
        <p:spPr>
          <a:xfrm>
            <a:off x="755650" y="4508500"/>
            <a:ext cx="71438" cy="1241425"/>
          </a:xfrm>
          <a:prstGeom prst="leftBrace">
            <a:avLst>
              <a:gd name="adj1" fmla="val 14425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9" name="矩形 70663"/>
          <p:cNvSpPr/>
          <p:nvPr/>
        </p:nvSpPr>
        <p:spPr>
          <a:xfrm>
            <a:off x="0" y="4437063"/>
            <a:ext cx="838200" cy="990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安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40" name="矩形 70664"/>
          <p:cNvSpPr/>
          <p:nvPr/>
        </p:nvSpPr>
        <p:spPr>
          <a:xfrm>
            <a:off x="827088" y="4365625"/>
            <a:ext cx="4648200" cy="2286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不患贫而患不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既来之，则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之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666" name="矩形 70665"/>
          <p:cNvSpPr/>
          <p:nvPr/>
        </p:nvSpPr>
        <p:spPr>
          <a:xfrm>
            <a:off x="4932363" y="4365625"/>
            <a:ext cx="3962400" cy="76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安定，形容词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667" name="矩形 70666"/>
          <p:cNvSpPr/>
          <p:nvPr/>
        </p:nvSpPr>
        <p:spPr>
          <a:xfrm>
            <a:off x="4859338" y="5157788"/>
            <a:ext cx="4033837" cy="1371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使</a:t>
            </a:r>
            <a:r>
              <a:rPr lang="en-US" altLang="zh-CN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生活安定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643" name="矩形 70667"/>
          <p:cNvSpPr/>
          <p:nvPr/>
        </p:nvSpPr>
        <p:spPr>
          <a:xfrm>
            <a:off x="152400" y="0"/>
            <a:ext cx="86106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4000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、一词多义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669" name="矩形 70668"/>
          <p:cNvSpPr/>
          <p:nvPr/>
        </p:nvSpPr>
        <p:spPr>
          <a:xfrm>
            <a:off x="4724400" y="2514600"/>
            <a:ext cx="3276600" cy="1066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错误，形容词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62" grpId="0"/>
      <p:bldP spid="70666" grpId="0"/>
      <p:bldP spid="706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文本框 16385"/>
          <p:cNvSpPr txBox="1"/>
          <p:nvPr/>
        </p:nvSpPr>
        <p:spPr>
          <a:xfrm>
            <a:off x="1905000" y="0"/>
            <a:ext cx="48768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8000" i="1">
                <a:solidFill>
                  <a:srgbClr val="FF33CC"/>
                </a:solidFill>
                <a:latin typeface="Tahoma" panose="020B0604030504040204" pitchFamily="34" charset="0"/>
                <a:ea typeface="隶书" pitchFamily="49" charset="-122"/>
              </a:rPr>
              <a:t>背景简介</a:t>
            </a:r>
            <a:endParaRPr lang="zh-CN" altLang="en-US" sz="8000" i="1">
              <a:solidFill>
                <a:srgbClr val="FF33CC"/>
              </a:solidFill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16387" name="文本框 16386"/>
          <p:cNvSpPr txBox="1"/>
          <p:nvPr/>
        </p:nvSpPr>
        <p:spPr>
          <a:xfrm>
            <a:off x="457200" y="990600"/>
            <a:ext cx="8458200" cy="558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0">
                <a:latin typeface="Tahoma" panose="020B060403050404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孔子时代的鲁国，政治上处于动荡变革之中。当时，鲁桓公的后代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季孙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、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孟孙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、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叔孙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三大家族逐渐强大，鲁国王室日趋衰败。三大家族把持鲁国朝政，其中，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季孙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氏势力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最大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。他要讨伐颛臾的原因有二：其一贪其土地，其二是</a:t>
            </a:r>
            <a:r>
              <a:rPr lang="zh-CN" altLang="en-US">
                <a:solidFill>
                  <a:srgbClr val="FF0000"/>
                </a:solidFill>
                <a:latin typeface="Tahoma" panose="020B0604030504040204" pitchFamily="34" charset="0"/>
                <a:ea typeface="黑体" panose="02010609060101010101" pitchFamily="2" charset="-122"/>
              </a:rPr>
              <a:t>担心</a:t>
            </a:r>
            <a:r>
              <a:rPr lang="zh-CN" altLang="en-US">
                <a:latin typeface="Tahoma" panose="020B0604030504040204" pitchFamily="34" charset="0"/>
                <a:ea typeface="黑体" panose="02010609060101010101" pitchFamily="2" charset="-122"/>
              </a:rPr>
              <a:t>颛臾对自己不利。当时冉有、季路都在季氏门下，且都参与了出征前的筹划。也就是在这时候，二人把这个消息告诉了孔子，由此引出了孔子和两位弟子的对话。</a:t>
            </a:r>
            <a:endParaRPr lang="zh-CN" altLang="en-US">
              <a:latin typeface="Tahom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0657" name="文本占位符 71681"/>
          <p:cNvSpPr>
            <a:spLocks noGrp="1"/>
          </p:cNvSpPr>
          <p:nvPr>
            <p:ph sz="half" idx="1"/>
          </p:nvPr>
        </p:nvSpPr>
        <p:spPr>
          <a:xfrm>
            <a:off x="0" y="0"/>
            <a:ext cx="5562600" cy="6858000"/>
          </a:xfrm>
        </p:spPr>
        <p:txBody>
          <a:bodyPr anchor="t"/>
          <a:p>
            <a:pPr>
              <a:lnSpc>
                <a:spcPct val="90000"/>
              </a:lnSpc>
            </a:pPr>
            <a:endParaRPr lang="zh-CN" altLang="en-US" sz="2800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9900FF"/>
                </a:solidFill>
              </a:rPr>
              <a:t>臣请缚一人</a:t>
            </a:r>
            <a:r>
              <a:rPr lang="zh-CN" altLang="en-US" sz="3600" b="1" u="sng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王而行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u="sng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犹不及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9900FF"/>
                </a:solidFill>
              </a:rPr>
              <a:t>以其境</a:t>
            </a:r>
            <a:r>
              <a:rPr lang="zh-CN" altLang="en-US" sz="3600" b="1" u="sng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清，不可久居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9900FF"/>
                </a:solidFill>
              </a:rPr>
              <a:t>且尔言</a:t>
            </a:r>
            <a:r>
              <a:rPr lang="zh-CN" altLang="en-US" sz="3600" b="1" u="sng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矣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9900FF"/>
                </a:solidFill>
              </a:rPr>
              <a:t>是谁之</a:t>
            </a:r>
            <a:r>
              <a:rPr lang="zh-CN" altLang="en-US" sz="3600" b="1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与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9900FF"/>
                </a:solidFill>
              </a:rPr>
              <a:t>无乃尔是</a:t>
            </a:r>
            <a:r>
              <a:rPr lang="zh-CN" altLang="en-US" sz="3600" b="1" u="sng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>
                <a:solidFill>
                  <a:srgbClr val="9900FF"/>
                </a:solidFill>
              </a:rPr>
              <a:t>与</a:t>
            </a:r>
            <a:endParaRPr lang="zh-CN" altLang="en-US" sz="3600" b="1" dirty="0">
              <a:solidFill>
                <a:srgbClr val="9900FF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/>
              <a:t>故尝与</a:t>
            </a:r>
            <a:r>
              <a:rPr lang="zh-CN" altLang="en-US" sz="3600" b="1" dirty="0">
                <a:solidFill>
                  <a:srgbClr val="FF0000"/>
                </a:solidFill>
              </a:rPr>
              <a:t>过</a:t>
            </a:r>
            <a:r>
              <a:rPr lang="zh-CN" altLang="en-US" sz="3600" b="1" dirty="0"/>
              <a:t>宋将军</a:t>
            </a:r>
            <a:endParaRPr lang="zh-CN" altLang="en-US" sz="3600" b="1" dirty="0"/>
          </a:p>
        </p:txBody>
      </p:sp>
      <p:sp>
        <p:nvSpPr>
          <p:cNvPr id="71683" name="内容占位符 71682"/>
          <p:cNvSpPr>
            <a:spLocks noGrp="1"/>
          </p:cNvSpPr>
          <p:nvPr>
            <p:ph sz="half" idx="2"/>
          </p:nvPr>
        </p:nvSpPr>
        <p:spPr>
          <a:xfrm>
            <a:off x="5105400" y="304800"/>
            <a:ext cx="3733800" cy="5943600"/>
          </a:xfrm>
        </p:spPr>
        <p:txBody>
          <a:bodyPr anchor="t"/>
          <a:p>
            <a:pPr>
              <a:lnSpc>
                <a:spcPct val="90000"/>
              </a:lnSpc>
            </a:pPr>
            <a:endParaRPr lang="zh-CN" altLang="en-US" sz="2400" dirty="0"/>
          </a:p>
          <a:p>
            <a:pPr>
              <a:lnSpc>
                <a:spcPct val="90000"/>
              </a:lnSpc>
            </a:pPr>
            <a:endParaRPr lang="zh-CN" altLang="en-US" sz="2400" dirty="0"/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走过、经过 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 超过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过分、过于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错误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过错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责备</a:t>
            </a:r>
            <a:endParaRPr lang="zh-CN" altLang="en-US" sz="3600" b="1" dirty="0">
              <a:solidFill>
                <a:srgbClr val="CC6600"/>
              </a:solidFill>
              <a:latin typeface="幼圆" pitchFamily="49" charset="-122"/>
              <a:ea typeface="幼圆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CC6600"/>
                </a:solidFill>
                <a:latin typeface="幼圆" pitchFamily="49" charset="-122"/>
                <a:ea typeface="幼圆" pitchFamily="49" charset="-122"/>
              </a:rPr>
              <a:t>拜访</a:t>
            </a:r>
            <a:br>
              <a:rPr lang="zh-CN" altLang="en-US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zh-CN" altLang="en-US" b="1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70659" name="文本框 71683"/>
          <p:cNvSpPr txBox="1"/>
          <p:nvPr/>
        </p:nvSpPr>
        <p:spPr>
          <a:xfrm>
            <a:off x="1963738" y="0"/>
            <a:ext cx="4284662" cy="1163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 algn="ctr"/>
            <a:r>
              <a:rPr lang="en-US" altLang="zh-CN" sz="3200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、一词多义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</a:pP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2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charRg st="2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9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charRg st="9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3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charRg st="13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9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charRg st="19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22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charRg st="22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2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charRg st="25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28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1683">
                                            <p:txEl>
                                              <p:charRg st="28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81" name="矩形 72705"/>
          <p:cNvSpPr/>
          <p:nvPr/>
        </p:nvSpPr>
        <p:spPr>
          <a:xfrm>
            <a:off x="76200" y="685800"/>
            <a:ext cx="838200" cy="990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682" name="矩形 72706"/>
          <p:cNvSpPr/>
          <p:nvPr/>
        </p:nvSpPr>
        <p:spPr>
          <a:xfrm>
            <a:off x="971550" y="404813"/>
            <a:ext cx="3505200" cy="1828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则将焉用彼</a:t>
            </a:r>
            <a:r>
              <a:rPr lang="zh-CN" altLang="en-US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矣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endParaRPr lang="zh-CN" altLang="en-US" sz="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夫子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683" name="左大括号 72707"/>
          <p:cNvSpPr/>
          <p:nvPr/>
        </p:nvSpPr>
        <p:spPr>
          <a:xfrm>
            <a:off x="838200" y="381000"/>
            <a:ext cx="204788" cy="1968500"/>
          </a:xfrm>
          <a:prstGeom prst="leftBrace">
            <a:avLst>
              <a:gd name="adj1" fmla="val 7979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09" name="矩形 72708"/>
          <p:cNvSpPr/>
          <p:nvPr/>
        </p:nvSpPr>
        <p:spPr>
          <a:xfrm>
            <a:off x="4427538" y="333375"/>
            <a:ext cx="4716462" cy="1600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辅助盲人走路的人，名词</a:t>
            </a:r>
            <a:endParaRPr lang="zh-CN" altLang="en-US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2710" name="矩形 72709"/>
          <p:cNvSpPr/>
          <p:nvPr/>
        </p:nvSpPr>
        <p:spPr>
          <a:xfrm>
            <a:off x="4427538" y="1628775"/>
            <a:ext cx="4114800" cy="1066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辅佐，动词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2711" name="矩形 72710"/>
          <p:cNvSpPr/>
          <p:nvPr/>
        </p:nvSpPr>
        <p:spPr>
          <a:xfrm>
            <a:off x="6553200" y="2819400"/>
            <a:ext cx="2895600" cy="914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引出对象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687" name="副标题 72711"/>
          <p:cNvSpPr>
            <a:spLocks noGrp="1"/>
          </p:cNvSpPr>
          <p:nvPr>
            <p:ph type="subTitle" idx="1"/>
          </p:nvPr>
        </p:nvSpPr>
        <p:spPr>
          <a:xfrm>
            <a:off x="0" y="4038600"/>
            <a:ext cx="762000" cy="990600"/>
          </a:xfrm>
        </p:spPr>
        <p:txBody>
          <a:bodyPr anchor="t"/>
          <a:p>
            <a:pPr defTabSz="914400"/>
            <a:r>
              <a:rPr lang="zh-CN" altLang="en-US" sz="4000" b="1" kern="1200" baseline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于</a:t>
            </a:r>
            <a:endParaRPr lang="zh-CN" altLang="en-US" sz="4000" b="1" kern="1200" baseline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1688" name="矩形 72712"/>
          <p:cNvSpPr/>
          <p:nvPr/>
        </p:nvSpPr>
        <p:spPr>
          <a:xfrm>
            <a:off x="914400" y="2819400"/>
            <a:ext cx="6019800" cy="3581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冉有、季路见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于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孔子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季氏将有事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于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颛臾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虎兕出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于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柙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而谋动干戈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于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邦内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689" name="左大括号 72713"/>
          <p:cNvSpPr/>
          <p:nvPr/>
        </p:nvSpPr>
        <p:spPr>
          <a:xfrm>
            <a:off x="838200" y="3048000"/>
            <a:ext cx="133350" cy="2757488"/>
          </a:xfrm>
          <a:prstGeom prst="leftBrace">
            <a:avLst>
              <a:gd name="adj1" fmla="val 17165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5" name="矩形 72714"/>
          <p:cNvSpPr/>
          <p:nvPr/>
        </p:nvSpPr>
        <p:spPr>
          <a:xfrm>
            <a:off x="6588125" y="3573463"/>
            <a:ext cx="2286000" cy="76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对，在 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2716" name="矩形 72715"/>
          <p:cNvSpPr/>
          <p:nvPr/>
        </p:nvSpPr>
        <p:spPr>
          <a:xfrm>
            <a:off x="6588125" y="4365625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从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2717" name="矩形 72716"/>
          <p:cNvSpPr/>
          <p:nvPr/>
        </p:nvSpPr>
        <p:spPr>
          <a:xfrm>
            <a:off x="6588125" y="5084763"/>
            <a:ext cx="838200" cy="838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spcBef>
                <a:spcPct val="20000"/>
              </a:spcBef>
            </a:pPr>
            <a:r>
              <a:rPr lang="zh-CN" altLang="en-US" sz="4000" dirty="0">
                <a:solidFill>
                  <a:srgbClr val="66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</a:t>
            </a:r>
            <a:endParaRPr lang="zh-CN" altLang="en-US" sz="4000" dirty="0">
              <a:solidFill>
                <a:srgbClr val="66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  <p:bldP spid="72710" grpId="0"/>
      <p:bldP spid="72711" grpId="0"/>
      <p:bldP spid="72715" grpId="0"/>
      <p:bldP spid="72716" grpId="0"/>
      <p:bldP spid="7271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2705" name="矩形 73729"/>
          <p:cNvSpPr/>
          <p:nvPr/>
        </p:nvSpPr>
        <p:spPr>
          <a:xfrm>
            <a:off x="395288" y="457200"/>
            <a:ext cx="8424862" cy="558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、文言句式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）固定句式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无乃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尔是过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何以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伐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）判断句：是社稷之臣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也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1" name="矩形 73730"/>
          <p:cNvSpPr/>
          <p:nvPr/>
        </p:nvSpPr>
        <p:spPr>
          <a:xfrm>
            <a:off x="381000" y="2133600"/>
            <a:ext cx="8077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恐怕</a:t>
            </a: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吧     恐怕该责备你吧？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2" name="矩形 73731"/>
          <p:cNvSpPr/>
          <p:nvPr/>
        </p:nvSpPr>
        <p:spPr>
          <a:xfrm>
            <a:off x="468313" y="3733800"/>
            <a:ext cx="82184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为什么</a:t>
            </a:r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……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呢   为什么要攻打它呢？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3" name="矩形 73732"/>
          <p:cNvSpPr/>
          <p:nvPr/>
        </p:nvSpPr>
        <p:spPr>
          <a:xfrm>
            <a:off x="395288" y="5715000"/>
            <a:ext cx="478631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>
                <a:latin typeface="Times New Roman" panose="02020603050405020304" pitchFamily="18" charset="0"/>
                <a:ea typeface="黑体" panose="02010609060101010101" pitchFamily="2" charset="-122"/>
              </a:rPr>
              <a:t>这是国家的臣属</a:t>
            </a:r>
            <a:endParaRPr lang="zh-CN" altLang="en-US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  <p:bldP spid="73732" grpId="0"/>
      <p:bldP spid="7373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3729" name="矩形 74753"/>
          <p:cNvSpPr/>
          <p:nvPr/>
        </p:nvSpPr>
        <p:spPr>
          <a:xfrm>
            <a:off x="250825" y="549275"/>
            <a:ext cx="8785225" cy="2989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80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800">
                <a:latin typeface="黑体" panose="02010609060101010101" pitchFamily="2" charset="-122"/>
                <a:ea typeface="黑体" panose="02010609060101010101" pitchFamily="2" charset="-122"/>
              </a:rPr>
              <a:t>）宾语前置</a:t>
            </a:r>
            <a:endParaRPr lang="zh-CN" altLang="en-US" sz="3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0" name="矩形 74754"/>
          <p:cNvSpPr/>
          <p:nvPr/>
        </p:nvSpPr>
        <p:spPr>
          <a:xfrm>
            <a:off x="179388" y="2362200"/>
            <a:ext cx="4011612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无乃尔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是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过与？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1" name="矩形 74755"/>
          <p:cNvSpPr/>
          <p:nvPr/>
        </p:nvSpPr>
        <p:spPr>
          <a:xfrm>
            <a:off x="4356100" y="2924175"/>
            <a:ext cx="38544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恐怕该责备你吧？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2" name="矩形 74756"/>
          <p:cNvSpPr/>
          <p:nvPr/>
        </p:nvSpPr>
        <p:spPr>
          <a:xfrm>
            <a:off x="179388" y="5105400"/>
            <a:ext cx="3173412" cy="1739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又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何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羡乎！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3" name="矩形 74757"/>
          <p:cNvSpPr/>
          <p:nvPr/>
        </p:nvSpPr>
        <p:spPr>
          <a:xfrm>
            <a:off x="250825" y="1700213"/>
            <a:ext cx="8210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、用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“之”或“是”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把宾语提前于动词前。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4" name="矩形 74758"/>
          <p:cNvSpPr/>
          <p:nvPr/>
        </p:nvSpPr>
        <p:spPr>
          <a:xfrm>
            <a:off x="179388" y="4343400"/>
            <a:ext cx="858361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、当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疑问代词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充当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宾语</a:t>
            </a:r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时，就要前置。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3735" name="矩形 74759"/>
          <p:cNvSpPr/>
          <p:nvPr/>
        </p:nvSpPr>
        <p:spPr>
          <a:xfrm>
            <a:off x="4500563" y="5661025"/>
            <a:ext cx="3395662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Times New Roman" panose="02020603050405020304" pitchFamily="18" charset="0"/>
                <a:ea typeface="黑体" panose="02010609060101010101" pitchFamily="2" charset="-122"/>
              </a:rPr>
              <a:t>又羡慕什么呢？</a:t>
            </a:r>
            <a:endParaRPr lang="zh-CN" altLang="en-US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3736" name="矩形 74760"/>
          <p:cNvSpPr/>
          <p:nvPr/>
        </p:nvSpPr>
        <p:spPr>
          <a:xfrm>
            <a:off x="179388" y="5734050"/>
            <a:ext cx="2478087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Times New Roman" panose="02020603050405020304" pitchFamily="18" charset="0"/>
                <a:ea typeface="黑体" panose="02010609060101010101" pitchFamily="2" charset="-122"/>
              </a:rPr>
              <a:t>又羡何乎？</a:t>
            </a:r>
            <a:endParaRPr lang="zh-CN" altLang="en-US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3737" name="矩形 74761"/>
          <p:cNvSpPr/>
          <p:nvPr/>
        </p:nvSpPr>
        <p:spPr>
          <a:xfrm>
            <a:off x="179388" y="2968625"/>
            <a:ext cx="33972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无乃过  尔与？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4753" name="文本占位符 75777"/>
          <p:cNvSpPr>
            <a:spLocks noGrp="1"/>
          </p:cNvSpPr>
          <p:nvPr>
            <p:ph idx="1"/>
          </p:nvPr>
        </p:nvSpPr>
        <p:spPr>
          <a:xfrm>
            <a:off x="684213" y="1628775"/>
            <a:ext cx="8135937" cy="4114800"/>
          </a:xfrm>
        </p:spPr>
        <p:txBody>
          <a:bodyPr anchor="t"/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虎兕出柙：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比喻恶人逃脱或作事不尽责</a:t>
            </a:r>
            <a:r>
              <a:rPr lang="en-US" altLang="zh-CN" sz="3600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主管者应负责任。 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既来之，则安之：原指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使他们吸引来以后，就要使他们安定下来。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后指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既然来了，就要在这里安下心来。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4754" name="标题 75778"/>
          <p:cNvSpPr>
            <a:spLocks noGrp="1"/>
          </p:cNvSpPr>
          <p:nvPr>
            <p:ph type="title"/>
          </p:nvPr>
        </p:nvSpPr>
        <p:spPr>
          <a:xfrm>
            <a:off x="0" y="304800"/>
            <a:ext cx="8991600" cy="1143000"/>
          </a:xfrm>
        </p:spPr>
        <p:txBody>
          <a:bodyPr anchor="ctr"/>
          <a:p>
            <a:r>
              <a:rPr lang="en-US" altLang="zh-CN" b="1"/>
              <a:t>6</a:t>
            </a:r>
            <a:r>
              <a:rPr lang="zh-CN" altLang="en-US" b="1" dirty="0"/>
              <a:t>、成语积累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5777" name="文本占位符 76801"/>
          <p:cNvSpPr>
            <a:spLocks noGrp="1"/>
          </p:cNvSpPr>
          <p:nvPr>
            <p:ph idx="1"/>
          </p:nvPr>
        </p:nvSpPr>
        <p:spPr>
          <a:xfrm>
            <a:off x="179388" y="981075"/>
            <a:ext cx="8785225" cy="3948113"/>
          </a:xfrm>
        </p:spPr>
        <p:txBody>
          <a:bodyPr anchor="t"/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祸起萧墙：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祸乱发生在家里，比喻内部发生祸乱。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大动干戈：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发生战争，比喻兴师动众或大张声势地做事。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分崩离析：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指集团、国家等分裂瓦解。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6801" name="文本占位符 7782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t"/>
          <a:p>
            <a:pPr>
              <a:lnSpc>
                <a:spcPct val="80000"/>
              </a:lnSpc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朗读第三次对话：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冉有曰：“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今夫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颛臾，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固而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近于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费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，今不取，后世必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子孙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忧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。”孔子曰：“求！君子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疾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夫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舍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曰欲之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而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必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之辞。丘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也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闻有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国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家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者，</a:t>
            </a:r>
            <a:r>
              <a:rPr lang="zh-CN" altLang="en-US" b="1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不患寡而患不均，不患贫而患不安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盖均无贫，和无寡，安无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倾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。夫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如是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故</a:t>
            </a:r>
            <a:r>
              <a:rPr lang="zh-CN" altLang="en-US" b="1" u="sng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远人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不</a:t>
            </a:r>
            <a:r>
              <a:rPr lang="zh-CN" altLang="en-US" b="1" u="sng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服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，则</a:t>
            </a:r>
            <a:r>
              <a:rPr lang="zh-CN" altLang="en-US" b="1" u="sng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修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文德以</a:t>
            </a:r>
            <a:r>
              <a:rPr lang="zh-CN" altLang="en-US" b="1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之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。既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之，则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之。今由与求也</a:t>
            </a: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相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夫子，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远人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不服</a:t>
            </a: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而不能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来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也；邦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分崩离析</a:t>
            </a: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而不能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守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也；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而</a:t>
            </a:r>
            <a:r>
              <a:rPr lang="zh-CN" altLang="en-US" b="1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谋动干戈</a:t>
            </a:r>
            <a:r>
              <a:rPr lang="zh-CN" altLang="en-US" b="1" u="sng" dirty="0">
                <a:latin typeface="黑体" panose="02010609060101010101" pitchFamily="2" charset="-122"/>
                <a:ea typeface="黑体" panose="02010609060101010101" pitchFamily="2" charset="-122"/>
              </a:rPr>
              <a:t>于邦内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。吾恐季孙之忧，不在颛臾，</a:t>
            </a: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而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萧墙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之内也。”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7827" name="圆角矩形标注 77826"/>
          <p:cNvSpPr/>
          <p:nvPr/>
        </p:nvSpPr>
        <p:spPr>
          <a:xfrm>
            <a:off x="3276600" y="0"/>
            <a:ext cx="1219200" cy="533400"/>
          </a:xfrm>
          <a:prstGeom prst="wedgeRoundRectCallout">
            <a:avLst>
              <a:gd name="adj1" fmla="val -65106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如今</a:t>
            </a:r>
            <a:endParaRPr lang="zh-CN" altLang="en-US" sz="24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28" name="圆角矩形标注 77827"/>
          <p:cNvSpPr/>
          <p:nvPr/>
        </p:nvSpPr>
        <p:spPr>
          <a:xfrm>
            <a:off x="3733800" y="0"/>
            <a:ext cx="1219200" cy="533400"/>
          </a:xfrm>
          <a:prstGeom prst="wedgeRoundRectCallout">
            <a:avLst>
              <a:gd name="adj1" fmla="val -65106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那</a:t>
            </a:r>
            <a:endParaRPr lang="zh-CN" altLang="en-US" sz="24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29" name="圆角矩形标注 77828"/>
          <p:cNvSpPr/>
          <p:nvPr/>
        </p:nvSpPr>
        <p:spPr>
          <a:xfrm>
            <a:off x="5257800" y="0"/>
            <a:ext cx="1219200" cy="533400"/>
          </a:xfrm>
          <a:prstGeom prst="wedgeRoundRectCallout">
            <a:avLst>
              <a:gd name="adj1" fmla="val -65106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坚固</a:t>
            </a:r>
            <a:endParaRPr lang="zh-CN" altLang="en-US" sz="24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0" name="圆角矩形标注 77829"/>
          <p:cNvSpPr/>
          <p:nvPr/>
        </p:nvSpPr>
        <p:spPr>
          <a:xfrm>
            <a:off x="5791200" y="0"/>
            <a:ext cx="1219200" cy="533400"/>
          </a:xfrm>
          <a:prstGeom prst="wedgeRoundRectCallout">
            <a:avLst>
              <a:gd name="adj1" fmla="val -65106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表并列</a:t>
            </a:r>
            <a:endParaRPr lang="zh-CN" altLang="en-US" sz="24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1" name="圆角矩形标注 77830"/>
          <p:cNvSpPr/>
          <p:nvPr/>
        </p:nvSpPr>
        <p:spPr>
          <a:xfrm>
            <a:off x="6934200" y="0"/>
            <a:ext cx="1219200" cy="533400"/>
          </a:xfrm>
          <a:prstGeom prst="wedgeRoundRectCallout">
            <a:avLst>
              <a:gd name="adj1" fmla="val -65106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en-US" altLang="zh-CN" sz="2400" err="1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3200" err="1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ì</a:t>
            </a:r>
            <a:endParaRPr lang="en-US" altLang="zh-CN" sz="3200" err="1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2" name="圆角矩形标注 77831"/>
          <p:cNvSpPr/>
          <p:nvPr/>
        </p:nvSpPr>
        <p:spPr>
          <a:xfrm>
            <a:off x="2590800" y="762000"/>
            <a:ext cx="1600200" cy="533400"/>
          </a:xfrm>
          <a:prstGeom prst="wedgeRoundRectCallout">
            <a:avLst>
              <a:gd name="adj1" fmla="val -61509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一定成为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3" name="圆角矩形标注 77832"/>
          <p:cNvSpPr/>
          <p:nvPr/>
        </p:nvSpPr>
        <p:spPr>
          <a:xfrm>
            <a:off x="3886200" y="762000"/>
            <a:ext cx="1905000" cy="533400"/>
          </a:xfrm>
          <a:prstGeom prst="wedgeRoundRectCallout">
            <a:avLst>
              <a:gd name="adj1" fmla="val -59667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忧患、祸害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4" name="圆角矩形标注 77833"/>
          <p:cNvSpPr/>
          <p:nvPr/>
        </p:nvSpPr>
        <p:spPr>
          <a:xfrm>
            <a:off x="7315200" y="609600"/>
            <a:ext cx="2133600" cy="533400"/>
          </a:xfrm>
          <a:prstGeom prst="wedgeRoundRectCallout">
            <a:avLst>
              <a:gd name="adj1" fmla="val -5060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痛恨、讨厌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5" name="圆角矩形标注 77834"/>
          <p:cNvSpPr/>
          <p:nvPr/>
        </p:nvSpPr>
        <p:spPr>
          <a:xfrm>
            <a:off x="7772400" y="609600"/>
            <a:ext cx="1371600" cy="533400"/>
          </a:xfrm>
          <a:prstGeom prst="wedgeRoundRectCallout">
            <a:avLst>
              <a:gd name="adj1" fmla="val 19907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那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6" name="圆角矩形标注 77835"/>
          <p:cNvSpPr/>
          <p:nvPr/>
        </p:nvSpPr>
        <p:spPr>
          <a:xfrm>
            <a:off x="381000" y="1371600"/>
            <a:ext cx="1905000" cy="533400"/>
          </a:xfrm>
          <a:prstGeom prst="wedgeRoundRectCallout">
            <a:avLst>
              <a:gd name="adj1" fmla="val -35667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舍弃、回避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7" name="圆角矩形标注 77836"/>
          <p:cNvSpPr/>
          <p:nvPr/>
        </p:nvSpPr>
        <p:spPr>
          <a:xfrm>
            <a:off x="1905000" y="1371600"/>
            <a:ext cx="1295400" cy="533400"/>
          </a:xfrm>
          <a:prstGeom prst="wedgeRoundRectCallout">
            <a:avLst>
              <a:gd name="adj1" fmla="val -289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表转折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8" name="圆角矩形标注 77837"/>
          <p:cNvSpPr/>
          <p:nvPr/>
        </p:nvSpPr>
        <p:spPr>
          <a:xfrm>
            <a:off x="2819400" y="1371600"/>
            <a:ext cx="1295400" cy="533400"/>
          </a:xfrm>
          <a:prstGeom prst="wedgeRoundRectCallout">
            <a:avLst>
              <a:gd name="adj1" fmla="val -289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给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9" name="圆角矩形标注 77838"/>
          <p:cNvSpPr/>
          <p:nvPr/>
        </p:nvSpPr>
        <p:spPr>
          <a:xfrm>
            <a:off x="3505200" y="1371600"/>
            <a:ext cx="2133600" cy="533400"/>
          </a:xfrm>
          <a:prstGeom prst="wedgeRoundRectCallout">
            <a:avLst>
              <a:gd name="adj1" fmla="val -37204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托辞、借口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0" name="圆角矩形标注 77839"/>
          <p:cNvSpPr/>
          <p:nvPr/>
        </p:nvSpPr>
        <p:spPr>
          <a:xfrm>
            <a:off x="4343400" y="1371600"/>
            <a:ext cx="1752600" cy="533400"/>
          </a:xfrm>
          <a:prstGeom prst="wedgeRoundRectCallout">
            <a:avLst>
              <a:gd name="adj1" fmla="val -344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孔子自称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1" name="圆角矩形标注 77840"/>
          <p:cNvSpPr/>
          <p:nvPr/>
        </p:nvSpPr>
        <p:spPr>
          <a:xfrm>
            <a:off x="4637405" y="1371600"/>
            <a:ext cx="1752600" cy="533400"/>
          </a:xfrm>
          <a:prstGeom prst="wedgeRoundRectCallout">
            <a:avLst>
              <a:gd name="adj1" fmla="val -344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句中停顿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2" name="圆角矩形标注 77841"/>
          <p:cNvSpPr/>
          <p:nvPr/>
        </p:nvSpPr>
        <p:spPr>
          <a:xfrm>
            <a:off x="5105400" y="304800"/>
            <a:ext cx="2667000" cy="1600200"/>
          </a:xfrm>
          <a:prstGeom prst="wedgeRoundRectCallout">
            <a:avLst>
              <a:gd name="adj1" fmla="val 236"/>
              <a:gd name="adj2" fmla="val 7013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古义</a:t>
            </a:r>
            <a:r>
              <a:rPr lang="zh-CN" altLang="en-US" sz="2800" dirty="0">
                <a:latin typeface="Tahoma" panose="020B0604030504040204" pitchFamily="34" charset="0"/>
                <a:ea typeface="宋体" panose="02010600030101010101" pitchFamily="2" charset="-122"/>
              </a:rPr>
              <a:t>：诸侯的封地叫</a:t>
            </a:r>
            <a:r>
              <a:rPr lang="zh-CN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国</a:t>
            </a:r>
            <a:endParaRPr lang="zh-CN" altLang="en-US" sz="28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今义</a:t>
            </a:r>
            <a:r>
              <a:rPr lang="zh-CN" altLang="en-US" sz="2800" dirty="0">
                <a:latin typeface="Tahoma" panose="020B0604030504040204" pitchFamily="34" charset="0"/>
                <a:ea typeface="宋体" panose="02010600030101010101" pitchFamily="2" charset="-122"/>
              </a:rPr>
              <a:t>：国家。</a:t>
            </a:r>
            <a:endParaRPr lang="zh-CN" altLang="en-US" sz="28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3" name="圆角矩形标注 77842"/>
          <p:cNvSpPr/>
          <p:nvPr/>
        </p:nvSpPr>
        <p:spPr>
          <a:xfrm>
            <a:off x="5638800" y="304800"/>
            <a:ext cx="2209800" cy="1600200"/>
          </a:xfrm>
          <a:prstGeom prst="wedgeRoundRectCallout">
            <a:avLst>
              <a:gd name="adj1" fmla="val 17528"/>
              <a:gd name="adj2" fmla="val 7013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古义</a:t>
            </a:r>
            <a:r>
              <a:rPr lang="zh-CN" altLang="en-US" sz="2400" dirty="0">
                <a:latin typeface="Tahoma" panose="020B0604030504040204" pitchFamily="34" charset="0"/>
                <a:ea typeface="宋体" panose="02010600030101010101" pitchFamily="2" charset="-122"/>
              </a:rPr>
              <a:t>：卿大夫的封地叫</a:t>
            </a: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家</a:t>
            </a:r>
            <a:r>
              <a:rPr lang="zh-CN" altLang="en-US" sz="2400" dirty="0">
                <a:solidFill>
                  <a:srgbClr val="6600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endParaRPr lang="zh-CN" altLang="en-US" sz="2400" dirty="0">
              <a:solidFill>
                <a:srgbClr val="6600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今义</a:t>
            </a:r>
            <a:r>
              <a:rPr lang="zh-CN" altLang="en-US" sz="2400" dirty="0">
                <a:latin typeface="Tahoma" panose="020B0604030504040204" pitchFamily="34" charset="0"/>
                <a:ea typeface="宋体" panose="02010600030101010101" pitchFamily="2" charset="-122"/>
              </a:rPr>
              <a:t>：家庭。</a:t>
            </a:r>
            <a:endParaRPr lang="zh-CN" altLang="en-US" sz="24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4" name="圆角矩形标注 77843"/>
          <p:cNvSpPr/>
          <p:nvPr/>
        </p:nvSpPr>
        <p:spPr>
          <a:xfrm>
            <a:off x="7239000" y="1524000"/>
            <a:ext cx="1905000" cy="533400"/>
          </a:xfrm>
          <a:prstGeom prst="wedgeRoundRectCallout">
            <a:avLst>
              <a:gd name="adj1" fmla="val 34167"/>
              <a:gd name="adj2" fmla="val 10356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担忧、害怕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5" name="圆角矩形标注 77844"/>
          <p:cNvSpPr/>
          <p:nvPr/>
        </p:nvSpPr>
        <p:spPr>
          <a:xfrm>
            <a:off x="381000" y="2133600"/>
            <a:ext cx="990600" cy="533400"/>
          </a:xfrm>
          <a:prstGeom prst="wedgeRoundRectCallout">
            <a:avLst>
              <a:gd name="adj1" fmla="val -22755"/>
              <a:gd name="adj2" fmla="val 8928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少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6" name="圆角矩形标注 77845"/>
          <p:cNvSpPr/>
          <p:nvPr/>
        </p:nvSpPr>
        <p:spPr>
          <a:xfrm>
            <a:off x="1752600" y="2209800"/>
            <a:ext cx="1600200" cy="457200"/>
          </a:xfrm>
          <a:prstGeom prst="wedgeRoundRectCallout">
            <a:avLst>
              <a:gd name="adj1" fmla="val -33134"/>
              <a:gd name="adj2" fmla="val 95833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不均匀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7" name="圆角矩形标注 77846"/>
          <p:cNvSpPr/>
          <p:nvPr/>
        </p:nvSpPr>
        <p:spPr>
          <a:xfrm>
            <a:off x="3581400" y="2209800"/>
            <a:ext cx="1066800" cy="457200"/>
          </a:xfrm>
          <a:prstGeom prst="wedgeRoundRectCallout">
            <a:avLst>
              <a:gd name="adj1" fmla="val -24704"/>
              <a:gd name="adj2" fmla="val 95833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贫困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8" name="圆角矩形标注 77847"/>
          <p:cNvSpPr/>
          <p:nvPr/>
        </p:nvSpPr>
        <p:spPr>
          <a:xfrm>
            <a:off x="5029200" y="2209800"/>
            <a:ext cx="1524000" cy="457200"/>
          </a:xfrm>
          <a:prstGeom prst="wedgeRoundRectCallout">
            <a:avLst>
              <a:gd name="adj1" fmla="val -32292"/>
              <a:gd name="adj2" fmla="val 95833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不安定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9" name="圆角矩形标注 77848"/>
          <p:cNvSpPr/>
          <p:nvPr/>
        </p:nvSpPr>
        <p:spPr>
          <a:xfrm>
            <a:off x="1066800" y="2133600"/>
            <a:ext cx="1600200" cy="457200"/>
          </a:xfrm>
          <a:prstGeom prst="wedgeRoundRectCallout">
            <a:avLst>
              <a:gd name="adj1" fmla="val -33134"/>
              <a:gd name="adj2" fmla="val 95833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表并列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0" name="圆角矩形标注 77849"/>
          <p:cNvSpPr/>
          <p:nvPr/>
        </p:nvSpPr>
        <p:spPr>
          <a:xfrm>
            <a:off x="2209800" y="2819400"/>
            <a:ext cx="990600" cy="609600"/>
          </a:xfrm>
          <a:prstGeom prst="wedgeRoundRectCallout">
            <a:avLst>
              <a:gd name="adj1" fmla="val -45514"/>
              <a:gd name="adj2" fmla="val 65366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倾覆</a:t>
            </a:r>
            <a:endParaRPr lang="zh-CN" altLang="en-US" sz="28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1" name="圆角矩形标注 77850"/>
          <p:cNvSpPr/>
          <p:nvPr/>
        </p:nvSpPr>
        <p:spPr>
          <a:xfrm>
            <a:off x="3810000" y="2819400"/>
            <a:ext cx="990600" cy="609600"/>
          </a:xfrm>
          <a:prstGeom prst="wedgeRoundRectCallout">
            <a:avLst>
              <a:gd name="adj1" fmla="val -45514"/>
              <a:gd name="adj2" fmla="val 65366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这</a:t>
            </a:r>
            <a:endParaRPr lang="zh-CN" altLang="en-US" sz="28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2" name="圆角矩形标注 77851"/>
          <p:cNvSpPr/>
          <p:nvPr/>
        </p:nvSpPr>
        <p:spPr>
          <a:xfrm>
            <a:off x="4648200" y="2438400"/>
            <a:ext cx="1371600" cy="990600"/>
          </a:xfrm>
          <a:prstGeom prst="wedgeRoundRectCallout">
            <a:avLst>
              <a:gd name="adj1" fmla="val -30093"/>
              <a:gd name="adj2" fmla="val 59454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本国以外的人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3" name="圆角矩形标注 77852"/>
          <p:cNvSpPr/>
          <p:nvPr/>
        </p:nvSpPr>
        <p:spPr>
          <a:xfrm>
            <a:off x="7239000" y="2667000"/>
            <a:ext cx="990600" cy="533400"/>
          </a:xfrm>
          <a:prstGeom prst="wedgeRoundRectCallout">
            <a:avLst>
              <a:gd name="adj1" fmla="val -22435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施行</a:t>
            </a:r>
            <a:endParaRPr lang="zh-CN" altLang="en-US" sz="24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4" name="圆角矩形标注 77853"/>
          <p:cNvSpPr/>
          <p:nvPr/>
        </p:nvSpPr>
        <p:spPr>
          <a:xfrm>
            <a:off x="152400" y="3124200"/>
            <a:ext cx="1676400" cy="838200"/>
          </a:xfrm>
          <a:prstGeom prst="wedgeRoundRectCallout">
            <a:avLst>
              <a:gd name="adj1" fmla="val -29167"/>
              <a:gd name="adj2" fmla="val 8844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使</a:t>
            </a:r>
            <a:r>
              <a:rPr lang="en-US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来使动，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5" name="圆角矩形标注 77854"/>
          <p:cNvSpPr/>
          <p:nvPr/>
        </p:nvSpPr>
        <p:spPr>
          <a:xfrm>
            <a:off x="1752600" y="3124200"/>
            <a:ext cx="1676400" cy="838200"/>
          </a:xfrm>
          <a:prstGeom prst="wedgeRoundRectCallout">
            <a:avLst>
              <a:gd name="adj1" fmla="val -29167"/>
              <a:gd name="adj2" fmla="val 8844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使</a:t>
            </a:r>
            <a:r>
              <a:rPr lang="en-US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来使动，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6" name="圆角矩形标注 77855"/>
          <p:cNvSpPr/>
          <p:nvPr/>
        </p:nvSpPr>
        <p:spPr>
          <a:xfrm>
            <a:off x="3352800" y="3124200"/>
            <a:ext cx="1981200" cy="838200"/>
          </a:xfrm>
          <a:prstGeom prst="wedgeRoundRectCallout">
            <a:avLst>
              <a:gd name="adj1" fmla="val -32370"/>
              <a:gd name="adj2" fmla="val 8844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使</a:t>
            </a:r>
            <a:r>
              <a:rPr lang="en-US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安心，使动，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7" name="圆角矩形标注 77856"/>
          <p:cNvSpPr/>
          <p:nvPr/>
        </p:nvSpPr>
        <p:spPr>
          <a:xfrm>
            <a:off x="6858000" y="3048000"/>
            <a:ext cx="1295400" cy="838200"/>
          </a:xfrm>
          <a:prstGeom prst="wedgeRoundRectCallout">
            <a:avLst>
              <a:gd name="adj1" fmla="val -23037"/>
              <a:gd name="adj2" fmla="val 8844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FF0066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辅佐</a:t>
            </a:r>
            <a:endParaRPr lang="zh-CN" altLang="en-US" sz="3200" dirty="0">
              <a:solidFill>
                <a:srgbClr val="FF0066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8" name="圆角矩形标注 77857"/>
          <p:cNvSpPr/>
          <p:nvPr/>
        </p:nvSpPr>
        <p:spPr>
          <a:xfrm>
            <a:off x="3276600" y="3733800"/>
            <a:ext cx="1676400" cy="838200"/>
          </a:xfrm>
          <a:prstGeom prst="wedgeRoundRectCallout">
            <a:avLst>
              <a:gd name="adj1" fmla="val -29167"/>
              <a:gd name="adj2" fmla="val 88449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使</a:t>
            </a:r>
            <a:r>
              <a:rPr lang="en-US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来使动，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59" name="圆角矩形标注 77858"/>
          <p:cNvSpPr/>
          <p:nvPr/>
        </p:nvSpPr>
        <p:spPr>
          <a:xfrm>
            <a:off x="5410200" y="3048000"/>
            <a:ext cx="4114800" cy="1676400"/>
          </a:xfrm>
          <a:prstGeom prst="wedgeRoundRectCallout">
            <a:avLst>
              <a:gd name="adj1" fmla="val -41514"/>
              <a:gd name="adj2" fmla="val 69222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分崩：分裂；离析：涣散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形容国家或集团四分五裂，不可收拾。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60" name="圆角矩形标注 77859"/>
          <p:cNvSpPr/>
          <p:nvPr/>
        </p:nvSpPr>
        <p:spPr>
          <a:xfrm>
            <a:off x="7924800" y="4114800"/>
            <a:ext cx="1219200" cy="457200"/>
          </a:xfrm>
          <a:prstGeom prst="wedgeRoundRectCallout">
            <a:avLst>
              <a:gd name="adj1" fmla="val -21352"/>
              <a:gd name="adj2" fmla="val 120486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保全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61" name="圆角矩形标注 77860"/>
          <p:cNvSpPr/>
          <p:nvPr/>
        </p:nvSpPr>
        <p:spPr>
          <a:xfrm>
            <a:off x="2209800" y="4648200"/>
            <a:ext cx="1676400" cy="685800"/>
          </a:xfrm>
          <a:prstGeom prst="wedgeRoundRectCallout">
            <a:avLst>
              <a:gd name="adj1" fmla="val -29167"/>
              <a:gd name="adj2" fmla="val 96991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策划动武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62" name="圆角矩形标注 77861"/>
          <p:cNvSpPr/>
          <p:nvPr/>
        </p:nvSpPr>
        <p:spPr>
          <a:xfrm>
            <a:off x="1219200" y="5334000"/>
            <a:ext cx="1295400" cy="533400"/>
          </a:xfrm>
          <a:prstGeom prst="wedgeRoundRectCallout">
            <a:avLst>
              <a:gd name="adj1" fmla="val -289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表转折</a:t>
            </a:r>
            <a:endParaRPr lang="zh-CN" altLang="en-US" sz="24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63" name="圆角矩形标注 77862"/>
          <p:cNvSpPr/>
          <p:nvPr/>
        </p:nvSpPr>
        <p:spPr>
          <a:xfrm>
            <a:off x="2209800" y="5334000"/>
            <a:ext cx="1295400" cy="533400"/>
          </a:xfrm>
          <a:prstGeom prst="wedgeRoundRectCallout">
            <a:avLst>
              <a:gd name="adj1" fmla="val -28921"/>
              <a:gd name="adj2" fmla="val 110417"/>
              <a:gd name="adj3" fmla="val 16667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国内</a:t>
            </a:r>
            <a:endParaRPr lang="zh-CN" altLang="en-US" sz="2800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5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2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1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0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9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8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7" dur="5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7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7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6" dur="500"/>
                                        <p:tgtEl>
                                          <p:spTgt spid="77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7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7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5" dur="500"/>
                                        <p:tgtEl>
                                          <p:spTgt spid="77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7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7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4" dur="500"/>
                                        <p:tgtEl>
                                          <p:spTgt spid="77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3" dur="500"/>
                                        <p:tgtEl>
                                          <p:spTgt spid="77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7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7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2" dur="500"/>
                                        <p:tgtEl>
                                          <p:spTgt spid="77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3" dur="500"/>
                                        <p:tgtEl>
                                          <p:spTgt spid="77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77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7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2" dur="500"/>
                                        <p:tgtEl>
                                          <p:spTgt spid="778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7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77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1" dur="500"/>
                                        <p:tgtEl>
                                          <p:spTgt spid="77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77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77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0" dur="2000"/>
                                        <p:tgtEl>
                                          <p:spTgt spid="77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77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77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1" dur="500"/>
                                        <p:tgtEl>
                                          <p:spTgt spid="77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77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77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0" dur="500"/>
                                        <p:tgtEl>
                                          <p:spTgt spid="77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9" dur="500"/>
                                        <p:tgtEl>
                                          <p:spTgt spid="77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7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7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8" dur="500"/>
                                        <p:tgtEl>
                                          <p:spTgt spid="77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4" dur="2000"/>
                                        <p:tgtEl>
                                          <p:spTgt spid="77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8" dur="500"/>
                                        <p:tgtEl>
                                          <p:spTgt spid="77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9" dur="500"/>
                                        <p:tgtEl>
                                          <p:spTgt spid="778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7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7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8" dur="500"/>
                                        <p:tgtEl>
                                          <p:spTgt spid="77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77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77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7" dur="500"/>
                                        <p:tgtEl>
                                          <p:spTgt spid="77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77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77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6" dur="500"/>
                                        <p:tgtEl>
                                          <p:spTgt spid="77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77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77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5" dur="500"/>
                                        <p:tgtEl>
                                          <p:spTgt spid="77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7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7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4" dur="500"/>
                                        <p:tgtEl>
                                          <p:spTgt spid="77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7" grpId="1" animBg="1"/>
      <p:bldP spid="77828" grpId="0" animBg="1"/>
      <p:bldP spid="77828" grpId="1" animBg="1"/>
      <p:bldP spid="77829" grpId="0" animBg="1"/>
      <p:bldP spid="77829" grpId="1" animBg="1"/>
      <p:bldP spid="77830" grpId="0" animBg="1"/>
      <p:bldP spid="77830" grpId="1" animBg="1"/>
      <p:bldP spid="77831" grpId="0" animBg="1"/>
      <p:bldP spid="77831" grpId="1" animBg="1"/>
      <p:bldP spid="77832" grpId="0" animBg="1"/>
      <p:bldP spid="77832" grpId="1" animBg="1"/>
      <p:bldP spid="77833" grpId="0" animBg="1"/>
      <p:bldP spid="77833" grpId="1" animBg="1"/>
      <p:bldP spid="77834" grpId="0" animBg="1"/>
      <p:bldP spid="77834" grpId="1" animBg="1"/>
      <p:bldP spid="77835" grpId="0" animBg="1"/>
      <p:bldP spid="77835" grpId="1" animBg="1"/>
      <p:bldP spid="77836" grpId="0" animBg="1"/>
      <p:bldP spid="77836" grpId="1" animBg="1"/>
      <p:bldP spid="77837" grpId="0" animBg="1"/>
      <p:bldP spid="77837" grpId="1" animBg="1"/>
      <p:bldP spid="77838" grpId="0" animBg="1"/>
      <p:bldP spid="77838" grpId="1" animBg="1"/>
      <p:bldP spid="77839" grpId="0" animBg="1"/>
      <p:bldP spid="77839" grpId="1" animBg="1"/>
      <p:bldP spid="77840" grpId="0" animBg="1"/>
      <p:bldP spid="77840" grpId="1" animBg="1"/>
      <p:bldP spid="77841" grpId="0" bldLvl="0" animBg="1"/>
      <p:bldP spid="77841" grpId="1" bldLvl="0" animBg="1"/>
      <p:bldP spid="77842" grpId="0" animBg="1"/>
      <p:bldP spid="77842" grpId="1" animBg="1"/>
      <p:bldP spid="77843" grpId="0" animBg="1"/>
      <p:bldP spid="77843" grpId="1" animBg="1"/>
      <p:bldP spid="77844" grpId="0" animBg="1"/>
      <p:bldP spid="77844" grpId="1" animBg="1"/>
      <p:bldP spid="77845" grpId="0" animBg="1"/>
      <p:bldP spid="77845" grpId="1" animBg="1"/>
      <p:bldP spid="77846" grpId="0" animBg="1"/>
      <p:bldP spid="77846" grpId="1" animBg="1"/>
      <p:bldP spid="77847" grpId="0" animBg="1"/>
      <p:bldP spid="77847" grpId="1" animBg="1"/>
      <p:bldP spid="77848" grpId="0" animBg="1"/>
      <p:bldP spid="77848" grpId="1" animBg="1"/>
      <p:bldP spid="77849" grpId="0" animBg="1"/>
      <p:bldP spid="77849" grpId="1" animBg="1"/>
      <p:bldP spid="77850" grpId="0" animBg="1"/>
      <p:bldP spid="77850" grpId="1" animBg="1"/>
      <p:bldP spid="77851" grpId="0" animBg="1"/>
      <p:bldP spid="77851" grpId="1" animBg="1"/>
      <p:bldP spid="77852" grpId="0" animBg="1"/>
      <p:bldP spid="77852" grpId="1" animBg="1"/>
      <p:bldP spid="77853" grpId="0" animBg="1"/>
      <p:bldP spid="77853" grpId="1" animBg="1"/>
      <p:bldP spid="77854" grpId="0" animBg="1"/>
      <p:bldP spid="77854" grpId="1" animBg="1"/>
      <p:bldP spid="77855" grpId="0" animBg="1"/>
      <p:bldP spid="77855" grpId="1" animBg="1"/>
      <p:bldP spid="77856" grpId="0" animBg="1"/>
      <p:bldP spid="77856" grpId="1" animBg="1"/>
      <p:bldP spid="77857" grpId="0" animBg="1"/>
      <p:bldP spid="77857" grpId="1" animBg="1"/>
      <p:bldP spid="77858" grpId="0" animBg="1"/>
      <p:bldP spid="77858" grpId="1" animBg="1"/>
      <p:bldP spid="77859" grpId="0" animBg="1"/>
      <p:bldP spid="77859" grpId="1" animBg="1"/>
      <p:bldP spid="77860" grpId="0" animBg="1"/>
      <p:bldP spid="77860" grpId="1" animBg="1"/>
      <p:bldP spid="77861" grpId="0" animBg="1"/>
      <p:bldP spid="77861" grpId="1" animBg="1"/>
      <p:bldP spid="77862" grpId="0" animBg="1"/>
      <p:bldP spid="77862" grpId="1" animBg="1"/>
      <p:bldP spid="77863" grpId="0" animBg="1"/>
      <p:bldP spid="7786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5" name="标题 17409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1143000"/>
          </a:xfrm>
        </p:spPr>
        <p:txBody>
          <a:bodyPr anchor="ctr"/>
          <a:p>
            <a:pPr algn="l"/>
            <a:r>
              <a:rPr lang="zh-CN" altLang="en-US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析题</a:t>
            </a:r>
            <a:r>
              <a:rPr lang="en-US" altLang="zh-CN" b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 </a:t>
            </a:r>
            <a:r>
              <a:rPr lang="zh-CN" altLang="en-US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季氏将伐颛臾</a:t>
            </a:r>
            <a:endParaRPr lang="zh-CN" altLang="en-US" b="1" dirty="0">
              <a:solidFill>
                <a:srgbClr val="CC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1" name="内容占位符 17410"/>
          <p:cNvSpPr>
            <a:spLocks noGrp="1"/>
          </p:cNvSpPr>
          <p:nvPr>
            <p:ph idx="1"/>
          </p:nvPr>
        </p:nvSpPr>
        <p:spPr>
          <a:xfrm>
            <a:off x="0" y="1143000"/>
            <a:ext cx="7772400" cy="914400"/>
          </a:xfrm>
        </p:spPr>
        <p:txBody>
          <a:bodyPr anchor="t"/>
          <a:p>
            <a:pPr marL="609600" indent="-609600"/>
            <a:r>
              <a:rPr lang="zh-CN" altLang="en-US" sz="4000" b="1" dirty="0">
                <a:solidFill>
                  <a:srgbClr val="FF3300"/>
                </a:solidFill>
              </a:rPr>
              <a:t>关键词语是：</a:t>
            </a:r>
            <a:r>
              <a:rPr lang="zh-CN" altLang="en-US" sz="4000" b="1" u="sng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将   伐	</a:t>
            </a:r>
            <a:endParaRPr lang="zh-CN" altLang="en-US" sz="4000" b="1" u="sng" dirty="0">
              <a:solidFill>
                <a:srgbClr val="FF3300"/>
              </a:solidFill>
            </a:endParaRPr>
          </a:p>
        </p:txBody>
      </p:sp>
      <p:sp>
        <p:nvSpPr>
          <p:cNvPr id="17412" name="矩形 17411"/>
          <p:cNvSpPr/>
          <p:nvPr/>
        </p:nvSpPr>
        <p:spPr>
          <a:xfrm>
            <a:off x="0" y="1981200"/>
            <a:ext cx="8991600" cy="1920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4000">
                <a:solidFill>
                  <a:srgbClr val="FF0000"/>
                </a:solidFill>
                <a:latin typeface="Tahoma" panose="020B0604030504040204" pitchFamily="34" charset="0"/>
                <a:ea typeface="华文新魏" pitchFamily="2" charset="-122"/>
              </a:rPr>
              <a:t>将</a:t>
            </a:r>
            <a:r>
              <a:rPr lang="zh-CN" altLang="en-US" sz="4000">
                <a:solidFill>
                  <a:srgbClr val="0000FF"/>
                </a:solidFill>
                <a:latin typeface="Tahoma" panose="020B0604030504040204" pitchFamily="34" charset="0"/>
                <a:ea typeface="华文新魏" pitchFamily="2" charset="-122"/>
              </a:rPr>
              <a:t>：说明尚未实现，可以劝阻；如果可以劝阻而不加努力，于理不通，于情不合。</a:t>
            </a:r>
            <a:endParaRPr lang="zh-CN" altLang="en-US" sz="4000">
              <a:solidFill>
                <a:srgbClr val="0000FF"/>
              </a:solidFill>
              <a:latin typeface="Tahoma" panose="020B0604030504040204" pitchFamily="34" charset="0"/>
              <a:ea typeface="华文新魏" pitchFamily="2" charset="-122"/>
            </a:endParaRPr>
          </a:p>
        </p:txBody>
      </p:sp>
      <p:sp>
        <p:nvSpPr>
          <p:cNvPr id="17413" name="矩形 17412"/>
          <p:cNvSpPr/>
          <p:nvPr/>
        </p:nvSpPr>
        <p:spPr>
          <a:xfrm>
            <a:off x="0" y="3962400"/>
            <a:ext cx="9144000" cy="1920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4000">
                <a:solidFill>
                  <a:srgbClr val="FF0000"/>
                </a:solidFill>
                <a:latin typeface="Tahoma" panose="020B0604030504040204" pitchFamily="34" charset="0"/>
                <a:ea typeface="华文新魏" pitchFamily="2" charset="-122"/>
              </a:rPr>
              <a:t>伐</a:t>
            </a:r>
            <a:r>
              <a:rPr lang="zh-CN" altLang="en-US" sz="4000">
                <a:solidFill>
                  <a:srgbClr val="0000FF"/>
                </a:solidFill>
                <a:latin typeface="Tahoma" panose="020B0604030504040204" pitchFamily="34" charset="0"/>
                <a:ea typeface="华文新魏" pitchFamily="2" charset="-122"/>
              </a:rPr>
              <a:t>：攻打，明目张胆，在本文中有以大欺小、以强凌弱的意思，所以“季氏伐颛臾”是非正义的事。</a:t>
            </a:r>
            <a:endParaRPr lang="zh-CN" altLang="en-US" sz="4000">
              <a:solidFill>
                <a:srgbClr val="0000FF"/>
              </a:solidFill>
              <a:latin typeface="Tahoma" panose="020B0604030504040204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74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74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7412" grpId="0"/>
      <p:bldP spid="174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09" name="Picture 4" descr="1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600" y="1600200"/>
            <a:ext cx="6705600" cy="1238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3" name="Rectangle 4"/>
          <p:cNvSpPr/>
          <p:nvPr/>
        </p:nvSpPr>
        <p:spPr>
          <a:xfrm>
            <a:off x="0" y="1557338"/>
            <a:ext cx="9144000" cy="497046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论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     (     )    ②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颛臾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(    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③社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稷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(     )    ④虎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兕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(    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⑤ 出于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柙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  )    ⑥焉用彼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相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矣(    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⑦干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戈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(     )    </a:t>
            </a:r>
            <a:r>
              <a:rPr lang="zh-CN" altLang="en-US" sz="4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⑧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冉</a:t>
            </a:r>
            <a:r>
              <a:rPr lang="zh-CN" altLang="en-US" sz="4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      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 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zh-CN" altLang="en-US" sz="4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⑨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椟 </a:t>
            </a:r>
            <a:r>
              <a:rPr lang="zh-CN" altLang="en-US" sz="40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  ) </a:t>
            </a: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40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4" name="Text Box 5"/>
          <p:cNvSpPr txBox="1"/>
          <p:nvPr/>
        </p:nvSpPr>
        <p:spPr>
          <a:xfrm>
            <a:off x="1476375" y="260350"/>
            <a:ext cx="5903913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正音：请你读准</a:t>
            </a:r>
            <a:endParaRPr lang="zh-CN" altLang="en-US" sz="4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矩形 19459"/>
          <p:cNvSpPr/>
          <p:nvPr/>
        </p:nvSpPr>
        <p:spPr>
          <a:xfrm>
            <a:off x="4800600" y="4502150"/>
            <a:ext cx="2068513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费（    ）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himmer">
  <a:themeElements>
    <a:clrScheme name="">
      <a:dk1>
        <a:srgbClr val="FFFFFF"/>
      </a:dk1>
      <a:lt1>
        <a:srgbClr val="000066"/>
      </a:lt1>
      <a:dk2>
        <a:srgbClr val="EAEAEA"/>
      </a:dk2>
      <a:lt2>
        <a:srgbClr val="000099"/>
      </a:lt2>
      <a:accent1>
        <a:srgbClr val="66CCFF"/>
      </a:accent1>
      <a:accent2>
        <a:srgbClr val="0066FF"/>
      </a:accent2>
      <a:accent3>
        <a:srgbClr val="AAAAB9"/>
      </a:accent3>
      <a:accent4>
        <a:srgbClr val="DCDCDC"/>
      </a:accent4>
      <a:accent5>
        <a:srgbClr val="B9E2FF"/>
      </a:accent5>
      <a:accent6>
        <a:srgbClr val="005BE5"/>
      </a:accent6>
      <a:hlink>
        <a:srgbClr val="FFFFCC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FFFFFF"/>
        </a:dk1>
        <a:lt1>
          <a:srgbClr val="721E1E"/>
        </a:lt1>
        <a:dk2>
          <a:srgbClr val="FFCC00"/>
        </a:dk2>
        <a:lt2>
          <a:srgbClr val="BD3737"/>
        </a:lt2>
        <a:accent1>
          <a:srgbClr val="FF6600"/>
        </a:accent1>
        <a:accent2>
          <a:srgbClr val="CC3300"/>
        </a:accent2>
        <a:accent3>
          <a:srgbClr val="BCAAAA"/>
        </a:accent3>
        <a:accent4>
          <a:srgbClr val="DCDCDC"/>
        </a:accent4>
        <a:accent5>
          <a:srgbClr val="FFB9AA"/>
        </a:accent5>
        <a:accent6>
          <a:srgbClr val="B72D00"/>
        </a:accent6>
        <a:hlink>
          <a:srgbClr val="F7CC2F"/>
        </a:hlink>
        <a:folHlink>
          <a:srgbClr val="C7C6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EAEAEA"/>
        </a:dk2>
        <a:lt2>
          <a:srgbClr val="000099"/>
        </a:lt2>
        <a:accent1>
          <a:srgbClr val="66CCFF"/>
        </a:accent1>
        <a:accent2>
          <a:srgbClr val="0066FF"/>
        </a:accent2>
        <a:accent3>
          <a:srgbClr val="AAAAB9"/>
        </a:accent3>
        <a:accent4>
          <a:srgbClr val="DCDCDC"/>
        </a:accent4>
        <a:accent5>
          <a:srgbClr val="B9E2FF"/>
        </a:accent5>
        <a:accent6>
          <a:srgbClr val="005BE5"/>
        </a:accent6>
        <a:hlink>
          <a:srgbClr val="FFFF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B0096"/>
        </a:lt1>
        <a:dk2>
          <a:srgbClr val="CDD7DF"/>
        </a:dk2>
        <a:lt2>
          <a:srgbClr val="6600CC"/>
        </a:lt2>
        <a:accent1>
          <a:srgbClr val="9999FF"/>
        </a:accent1>
        <a:accent2>
          <a:srgbClr val="7850BA"/>
        </a:accent2>
        <a:accent3>
          <a:srgbClr val="B2AAC9"/>
        </a:accent3>
        <a:accent4>
          <a:srgbClr val="DCDCDC"/>
        </a:accent4>
        <a:accent5>
          <a:srgbClr val="CACAFF"/>
        </a:accent5>
        <a:accent6>
          <a:srgbClr val="6B47A6"/>
        </a:accent6>
        <a:hlink>
          <a:srgbClr val="00CCFF"/>
        </a:hlink>
        <a:folHlink>
          <a:srgbClr val="0796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75F2F"/>
        </a:lt1>
        <a:dk2>
          <a:srgbClr val="D1EFB3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AEB7AD"/>
        </a:accent3>
        <a:accent4>
          <a:srgbClr val="DCDCDC"/>
        </a:accent4>
        <a:accent5>
          <a:srgbClr val="AAE2B9"/>
        </a:accent5>
        <a:accent6>
          <a:srgbClr val="7F9A5B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486768"/>
        </a:lt1>
        <a:dk2>
          <a:srgbClr val="DDDDDD"/>
        </a:dk2>
        <a:lt2>
          <a:srgbClr val="588073"/>
        </a:lt2>
        <a:accent1>
          <a:srgbClr val="33CCCC"/>
        </a:accent1>
        <a:accent2>
          <a:srgbClr val="008871"/>
        </a:accent2>
        <a:accent3>
          <a:srgbClr val="B1B9B9"/>
        </a:accent3>
        <a:accent4>
          <a:srgbClr val="DCDCDC"/>
        </a:accent4>
        <a:accent5>
          <a:srgbClr val="ADE2E2"/>
        </a:accent5>
        <a:accent6>
          <a:srgbClr val="007965"/>
        </a:accent6>
        <a:hlink>
          <a:srgbClr val="00CC99"/>
        </a:hlink>
        <a:folHlink>
          <a:srgbClr val="A8A8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75863"/>
        </a:lt1>
        <a:dk2>
          <a:srgbClr val="FFFFCC"/>
        </a:dk2>
        <a:lt2>
          <a:srgbClr val="6B6C75"/>
        </a:lt2>
        <a:accent1>
          <a:srgbClr val="677481"/>
        </a:accent1>
        <a:accent2>
          <a:srgbClr val="697E5E"/>
        </a:accent2>
        <a:accent3>
          <a:srgbClr val="B5B5B8"/>
        </a:accent3>
        <a:accent4>
          <a:srgbClr val="DCDCDC"/>
        </a:accent4>
        <a:accent5>
          <a:srgbClr val="B9BDC1"/>
        </a:accent5>
        <a:accent6>
          <a:srgbClr val="5E7054"/>
        </a:accent6>
        <a:hlink>
          <a:srgbClr val="E9E77F"/>
        </a:hlink>
        <a:folHlink>
          <a:srgbClr val="D3A4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7DB"/>
        </a:accent3>
        <a:accent4>
          <a:srgbClr val="000000"/>
        </a:accent4>
        <a:accent5>
          <a:srgbClr val="EBEBEB"/>
        </a:accent5>
        <a:accent6>
          <a:srgbClr val="B7E589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7E9EF"/>
        </a:accent3>
        <a:accent4>
          <a:srgbClr val="000000"/>
        </a:accent4>
        <a:accent5>
          <a:srgbClr val="DBEBEE"/>
        </a:accent5>
        <a:accent6>
          <a:srgbClr val="ACACAC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DECDC"/>
        </a:accent5>
        <a:accent6>
          <a:srgbClr val="94959D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6929</Words>
  <Application>WPS 演示</Application>
  <PresentationFormat>在屏幕上显示</PresentationFormat>
  <Paragraphs>697</Paragraphs>
  <Slides>66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66</vt:i4>
      </vt:variant>
    </vt:vector>
  </HeadingPairs>
  <TitlesOfParts>
    <vt:vector size="92" baseType="lpstr">
      <vt:lpstr>Arial</vt:lpstr>
      <vt:lpstr>宋体</vt:lpstr>
      <vt:lpstr>Wingdings</vt:lpstr>
      <vt:lpstr>Times New Roman</vt:lpstr>
      <vt:lpstr>Tahoma</vt:lpstr>
      <vt:lpstr>方正魏碑简体</vt:lpstr>
      <vt:lpstr>隶书</vt:lpstr>
      <vt:lpstr>黑体</vt:lpstr>
      <vt:lpstr>华文细黑</vt:lpstr>
      <vt:lpstr>华文新魏</vt:lpstr>
      <vt:lpstr>微软雅黑</vt:lpstr>
      <vt:lpstr>Arial Unicode MS</vt:lpstr>
      <vt:lpstr>Calibri</vt:lpstr>
      <vt:lpstr>华文中宋</vt:lpstr>
      <vt:lpstr>迷你简启体</vt:lpstr>
      <vt:lpstr>隶书</vt:lpstr>
      <vt:lpstr>幼圆</vt:lpstr>
      <vt:lpstr>华文行楷</vt:lpstr>
      <vt:lpstr>Verdana</vt:lpstr>
      <vt:lpstr>默认设计模板</vt:lpstr>
      <vt:lpstr>1_默认设计模板</vt:lpstr>
      <vt:lpstr>2_默认设计模板</vt:lpstr>
      <vt:lpstr>3_默认设计模板</vt:lpstr>
      <vt:lpstr>Shimmer</vt:lpstr>
      <vt:lpstr>诗情画意</vt:lpstr>
      <vt:lpstr>5_默认设计模板</vt:lpstr>
      <vt:lpstr>PowerPoint 演示文稿</vt:lpstr>
      <vt:lpstr>PowerPoint 演示文稿</vt:lpstr>
      <vt:lpstr>PowerPoint 演示文稿</vt:lpstr>
      <vt:lpstr>PowerPoint 演示文稿</vt:lpstr>
      <vt:lpstr>文学常识拓展： </vt:lpstr>
      <vt:lpstr>PowerPoint 演示文稿</vt:lpstr>
      <vt:lpstr>析题: 季氏将伐颛臾</vt:lpstr>
      <vt:lpstr>PowerPoint 演示文稿</vt:lpstr>
      <vt:lpstr>PowerPoint 演示文稿</vt:lpstr>
      <vt:lpstr>PowerPoint 演示文稿</vt:lpstr>
      <vt:lpstr>PowerPoint 演示文稿</vt:lpstr>
      <vt:lpstr>文中人物</vt:lpstr>
      <vt:lpstr>PowerPoint 演示文稿</vt:lpstr>
      <vt:lpstr> 季氏将伐颛臾。</vt:lpstr>
      <vt:lpstr>冉有、季路见于孔子曰：“季氏将有事于颛臾。”</vt:lpstr>
      <vt:lpstr>孔子曰：“求！无乃尔是过与？”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第一次对话  语言知识点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且尔言过矣，虎兕出于柙，龟玉毁于椟中，是谁之过与？  </vt:lpstr>
      <vt:lpstr>双重喻义：</vt:lpstr>
      <vt:lpstr>冉有的狡辩</vt:lpstr>
      <vt:lpstr>PowerPoint 演示文稿</vt:lpstr>
      <vt:lpstr>PowerPoint 演示文稿</vt:lpstr>
      <vt:lpstr>第三次对话</vt:lpstr>
      <vt:lpstr>冉有第二次狡辩</vt:lpstr>
      <vt:lpstr>课文第三段</vt:lpstr>
      <vt:lpstr>PowerPoint 演示文稿</vt:lpstr>
      <vt:lpstr>丘也闻有国有家者，不患寡而患不均，不患贫而患不安</vt:lpstr>
      <vt:lpstr>盖均无贫，和无寡，安无倾。</vt:lpstr>
      <vt:lpstr>夫如是，故远人不服，则修文德以来之。 </vt:lpstr>
      <vt:lpstr>既来之，则安之。今由与求也,相夫子，远人不服,而不能来也；</vt:lpstr>
      <vt:lpstr>邦分崩离析,而不能守也，而谋动干戈于邦内。</vt:lpstr>
      <vt:lpstr>吾恐季孙之忧，不在颛臾，而在萧墙之内也</vt:lpstr>
      <vt:lpstr>       思考：冉有前面遮遮掩掩，最后道出内心主张，原来是支持季氏讨伐颛臾的。这时孔子态度有何变化？</vt:lpstr>
      <vt:lpstr>PowerPoint 演示文稿</vt:lpstr>
      <vt:lpstr>孔子治国安邦的原则是什么？</vt:lpstr>
      <vt:lpstr>PowerPoint 演示文稿</vt:lpstr>
      <vt:lpstr>PowerPoint 演示文稿</vt:lpstr>
      <vt:lpstr>阅读、思考、讨论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6、成语积累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92</cp:revision>
  <dcterms:created xsi:type="dcterms:W3CDTF">2013-04-14T14:30:00Z</dcterms:created>
  <dcterms:modified xsi:type="dcterms:W3CDTF">2018-05-22T02:01:50Z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2052-10.1.0.7346</vt:lpwstr>
  </property>
</Properties>
</file>