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27" r:id="rId2"/>
    <p:sldId id="256" r:id="rId3"/>
    <p:sldId id="260" r:id="rId4"/>
    <p:sldId id="343" r:id="rId5"/>
    <p:sldId id="344" r:id="rId6"/>
    <p:sldId id="263" r:id="rId7"/>
    <p:sldId id="345" r:id="rId8"/>
    <p:sldId id="346" r:id="rId9"/>
    <p:sldId id="347" r:id="rId10"/>
    <p:sldId id="349" r:id="rId11"/>
    <p:sldId id="265" r:id="rId12"/>
    <p:sldId id="266" r:id="rId13"/>
    <p:sldId id="268" r:id="rId14"/>
    <p:sldId id="269" r:id="rId15"/>
    <p:sldId id="348" r:id="rId16"/>
    <p:sldId id="331" r:id="rId17"/>
    <p:sldId id="333" r:id="rId18"/>
    <p:sldId id="334" r:id="rId19"/>
    <p:sldId id="278" r:id="rId20"/>
    <p:sldId id="280" r:id="rId21"/>
    <p:sldId id="337" r:id="rId22"/>
    <p:sldId id="350" r:id="rId23"/>
    <p:sldId id="338" r:id="rId24"/>
    <p:sldId id="351" r:id="rId25"/>
    <p:sldId id="352" r:id="rId26"/>
    <p:sldId id="281" r:id="rId27"/>
    <p:sldId id="339" r:id="rId28"/>
    <p:sldId id="340" r:id="rId29"/>
    <p:sldId id="284" r:id="rId30"/>
    <p:sldId id="288" r:id="rId31"/>
    <p:sldId id="353" r:id="rId32"/>
    <p:sldId id="289" r:id="rId33"/>
    <p:sldId id="290" r:id="rId34"/>
    <p:sldId id="291" r:id="rId35"/>
    <p:sldId id="341" r:id="rId36"/>
    <p:sldId id="342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663300"/>
    <a:srgbClr val="FF00FF"/>
    <a:srgbClr val="00CC99"/>
    <a:srgbClr val="0000FF"/>
    <a:srgbClr val="990099"/>
    <a:srgbClr val="00FF00"/>
    <a:srgbClr val="006600"/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DA0B4-AAA5-453C-ABAB-A03E9C70588B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5FBD6-7BA4-46E7-82B4-E16DB74CE0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93702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 smtClean="0"/>
            </a:lvl1pPr>
          </a:lstStyle>
          <a:p>
            <a:pPr>
              <a:defRPr/>
            </a:pPr>
            <a:fld id="{9BA2DCEC-6812-4FA3-B449-2B70577D04DF}" type="datetimeFigureOut">
              <a:rPr lang="zh-CN" altLang="en-US"/>
              <a:pPr>
                <a:defRPr/>
              </a:pPr>
              <a:t>2018-11-23</a:t>
            </a:fld>
            <a:endParaRPr lang="zh-CN" altLang="en-US"/>
          </a:p>
        </p:txBody>
      </p:sp>
      <p:sp>
        <p:nvSpPr>
          <p:cNvPr id="3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8610600" y="6356350"/>
            <a:ext cx="27432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DA491EC9-98FF-4257-BA5F-8CBC0BECB2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15910720"/>
      </p:ext>
    </p:extLst>
  </p:cSld>
  <p:clrMapOvr>
    <a:masterClrMapping/>
  </p:clrMapOvr>
  <p:transition>
    <p:random/>
  </p:transition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04962937"/>
      </p:ext>
    </p:extLst>
  </p:cSld>
  <p:clrMapOvr>
    <a:masterClrMapping/>
  </p:clrMapOvr>
  <p:transition>
    <p:random/>
  </p:transition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64777"/>
      </p:ext>
    </p:extLst>
  </p:cSld>
  <p:clrMapOvr>
    <a:masterClrMapping/>
  </p:clrMapOvr>
  <p:transition>
    <p:random/>
  </p:transition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60965709"/>
      </p:ext>
    </p:extLst>
  </p:cSld>
  <p:clrMapOvr>
    <a:masterClrMapping/>
  </p:clrMapOvr>
  <p:transition>
    <p:random/>
  </p:transition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15394030"/>
      </p:ext>
    </p:extLst>
  </p:cSld>
  <p:clrMapOvr>
    <a:masterClrMapping/>
  </p:clrMapOvr>
  <p:transition>
    <p:random/>
  </p:transition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23851762"/>
      </p:ext>
    </p:extLst>
  </p:cSld>
  <p:clrMapOvr>
    <a:masterClrMapping/>
  </p:clrMapOvr>
  <p:transition>
    <p:random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2018-11-23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4" r:id="rId13"/>
    <p:sldLayoutId id="2147483665" r:id="rId14"/>
    <p:sldLayoutId id="2147483666" r:id="rId15"/>
    <p:sldLayoutId id="2147483667" r:id="rId16"/>
    <p:sldLayoutId id="2147483668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843808" y="116632"/>
            <a:ext cx="32624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dirty="0">
                <a:ln w="11430"/>
                <a:solidFill>
                  <a:srgbClr val="660066"/>
                </a:solidFill>
                <a:latin typeface="华文琥珀" pitchFamily="2" charset="-122"/>
                <a:ea typeface="华文琥珀" pitchFamily="2" charset="-122"/>
              </a:rPr>
              <a:t>导入新课</a:t>
            </a:r>
            <a:endParaRPr lang="en-US" altLang="zh-CN" sz="6000" cap="none" spc="0" dirty="0" smtClean="0">
              <a:ln w="11430"/>
              <a:solidFill>
                <a:srgbClr val="660066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1268760"/>
            <a:ext cx="9155886" cy="555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zh-CN" sz="36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伽利略</a:t>
            </a:r>
            <a:r>
              <a:rPr lang="zh-CN" altLang="zh-CN" sz="36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亚里士多德的观点产生了怀疑，因而得出了自由落体定律；瓦特因为有“水开了，壶盖为什么会跳起来”的疑问，发现了蒸汽的力量；哥白尼对前人的成果不盲从，提出了地动学说；牛顿因为有“苹果为什么会落地？”的疑问，发现了万有引力；这些创造都是从怀疑中来，那么怀疑与学问和创造有什么关系呢？让我们来学习顾颉刚先生的《怀疑与学问》。</a:t>
            </a:r>
            <a:endParaRPr lang="zh-CN" altLang="en-US" sz="36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7290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179512" y="188640"/>
            <a:ext cx="2170113" cy="539750"/>
            <a:chOff x="263352" y="116632"/>
            <a:chExt cx="2892152" cy="720080"/>
          </a:xfrm>
        </p:grpSpPr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263352" y="116632"/>
              <a:ext cx="2892152" cy="720080"/>
              <a:chOff x="263352" y="116632"/>
              <a:chExt cx="2892152" cy="720080"/>
            </a:xfrm>
          </p:grpSpPr>
          <p:cxnSp>
            <p:nvCxnSpPr>
              <p:cNvPr id="7" name="直接连接符 6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263352" y="771057"/>
                <a:ext cx="246055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694953" y="194993"/>
                <a:ext cx="246055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9" name="流程图: 接点 8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946721" y="152635"/>
                <a:ext cx="107900" cy="108013"/>
              </a:xfrm>
              <a:prstGeom prst="flowChartConnector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" name="流程图: 接点 9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2495408" y="728699"/>
                <a:ext cx="107900" cy="108013"/>
              </a:xfrm>
              <a:prstGeom prst="flowChartConnector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流程图: 接点 10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2872001" y="116632"/>
                <a:ext cx="179833" cy="1800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4351" name="矩形 5"/>
            <p:cNvSpPr>
              <a:spLocks noChangeArrowheads="1"/>
            </p:cNvSpPr>
            <p:nvPr/>
          </p:nvSpPr>
          <p:spPr bwMode="auto">
            <a:xfrm>
              <a:off x="989091" y="208672"/>
              <a:ext cx="1691061" cy="553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solidFill>
                    <a:srgbClr val="C00000"/>
                  </a:solidFill>
                  <a:latin typeface="隶书" pitchFamily="49" charset="-122"/>
                  <a:ea typeface="隶书" pitchFamily="49" charset="-122"/>
                </a:rPr>
                <a:t>整体感知</a:t>
              </a:r>
            </a:p>
          </p:txBody>
        </p:sp>
      </p:grpSp>
      <p:pic>
        <p:nvPicPr>
          <p:cNvPr id="14339" name="图片 38" descr="2列2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925" y="256902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83568" y="908720"/>
            <a:ext cx="6840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本文</a:t>
            </a:r>
            <a:r>
              <a:rPr lang="zh-CN" altLang="en-US" sz="3600" b="1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的两个分论点是什么？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827584" y="3140968"/>
            <a:ext cx="63642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文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中哪句话揭示了这两个分论点？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195263" y="3806825"/>
            <a:ext cx="85899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4D28EC"/>
                </a:solidFill>
                <a:latin typeface="幼圆" pitchFamily="49" charset="-122"/>
                <a:ea typeface="幼圆" pitchFamily="49" charset="-122"/>
              </a:rPr>
              <a:t>    怀疑不仅是消极方面辨伪去妄的必须步骤，也是积极方面建设新学说、启迪新发明的基本条件。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611560" y="4941168"/>
            <a:ext cx="47163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这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句话在文中有何作用？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0" y="1556792"/>
            <a:ext cx="88204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4D28EC"/>
                </a:solidFill>
                <a:latin typeface="幼圆" pitchFamily="49" charset="-122"/>
                <a:ea typeface="幼圆" pitchFamily="49" charset="-122"/>
              </a:rPr>
              <a:t>A. </a:t>
            </a:r>
            <a:r>
              <a:rPr lang="zh-CN" altLang="en-US" sz="3200" b="1" dirty="0">
                <a:solidFill>
                  <a:srgbClr val="4D28EC"/>
                </a:solidFill>
                <a:latin typeface="幼圆" pitchFamily="49" charset="-122"/>
                <a:ea typeface="幼圆" pitchFamily="49" charset="-122"/>
              </a:rPr>
              <a:t>怀疑是</a:t>
            </a:r>
            <a:r>
              <a:rPr lang="zh-CN" altLang="en-US" sz="3200" b="1" dirty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消极</a:t>
            </a:r>
            <a:r>
              <a:rPr lang="zh-CN" altLang="en-US" sz="3200" b="1" dirty="0">
                <a:solidFill>
                  <a:srgbClr val="4D28EC"/>
                </a:solidFill>
                <a:latin typeface="幼圆" pitchFamily="49" charset="-122"/>
                <a:ea typeface="幼圆" pitchFamily="49" charset="-122"/>
              </a:rPr>
              <a:t>方面辨伪去妄的必须步骤。</a:t>
            </a:r>
          </a:p>
          <a:p>
            <a:r>
              <a:rPr lang="en-US" altLang="zh-CN" sz="3200" b="1" dirty="0">
                <a:solidFill>
                  <a:srgbClr val="4D28EC"/>
                </a:solidFill>
                <a:latin typeface="幼圆" pitchFamily="49" charset="-122"/>
                <a:ea typeface="幼圆" pitchFamily="49" charset="-122"/>
              </a:rPr>
              <a:t>B. </a:t>
            </a:r>
            <a:r>
              <a:rPr lang="zh-CN" altLang="en-US" sz="3200" b="1" dirty="0">
                <a:solidFill>
                  <a:srgbClr val="4D28EC"/>
                </a:solidFill>
                <a:latin typeface="幼圆" pitchFamily="49" charset="-122"/>
                <a:ea typeface="幼圆" pitchFamily="49" charset="-122"/>
              </a:rPr>
              <a:t>怀疑是</a:t>
            </a:r>
            <a:r>
              <a:rPr lang="zh-CN" altLang="en-US" sz="3200" b="1" dirty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积极</a:t>
            </a:r>
            <a:r>
              <a:rPr lang="zh-CN" altLang="en-US" sz="3200" b="1" dirty="0">
                <a:solidFill>
                  <a:srgbClr val="4D28EC"/>
                </a:solidFill>
                <a:latin typeface="幼圆" pitchFamily="49" charset="-122"/>
                <a:ea typeface="幼圆" pitchFamily="49" charset="-122"/>
              </a:rPr>
              <a:t>方面建设新学说、启迪新发明的基本条件。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0" y="5877272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幼圆" pitchFamily="49" charset="-122"/>
                <a:ea typeface="幼圆" pitchFamily="49" charset="-122"/>
              </a:rPr>
              <a:t>内容上：</a:t>
            </a:r>
            <a:r>
              <a:rPr lang="zh-CN" altLang="en-US" sz="2800" b="1" dirty="0">
                <a:solidFill>
                  <a:srgbClr val="4D28EC"/>
                </a:solidFill>
                <a:latin typeface="幼圆" pitchFamily="49" charset="-122"/>
                <a:ea typeface="幼圆" pitchFamily="49" charset="-122"/>
              </a:rPr>
              <a:t>提出两个分论点，从两个方面论证中心论点。</a:t>
            </a:r>
            <a:endParaRPr lang="en-US" altLang="zh-CN" sz="2800" b="1" dirty="0">
              <a:solidFill>
                <a:srgbClr val="4D28EC"/>
              </a:solidFill>
              <a:latin typeface="幼圆" pitchFamily="49" charset="-122"/>
              <a:ea typeface="幼圆" pitchFamily="49" charset="-122"/>
            </a:endParaRPr>
          </a:p>
          <a:p>
            <a:r>
              <a:rPr lang="zh-CN" altLang="en-US" sz="2800" b="1" dirty="0">
                <a:solidFill>
                  <a:srgbClr val="C00000"/>
                </a:solidFill>
                <a:latin typeface="幼圆" pitchFamily="49" charset="-122"/>
                <a:ea typeface="幼圆" pitchFamily="49" charset="-122"/>
              </a:rPr>
              <a:t>结构上：</a:t>
            </a:r>
            <a:r>
              <a:rPr lang="zh-CN" altLang="en-US" sz="2800" b="1" dirty="0">
                <a:solidFill>
                  <a:srgbClr val="4D28EC"/>
                </a:solidFill>
                <a:latin typeface="幼圆" pitchFamily="49" charset="-122"/>
                <a:ea typeface="幼圆" pitchFamily="49" charset="-122"/>
              </a:rPr>
              <a:t>起承上启下的作用。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build="p"/>
      <p:bldP spid="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940782" y="1052736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66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整体感知</a:t>
            </a:r>
            <a:endParaRPr lang="zh-CN" altLang="en-US" sz="6000" cap="none" spc="0" dirty="0">
              <a:ln w="11430"/>
              <a:solidFill>
                <a:srgbClr val="0066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87" y="2348880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熟读课文，归纳文章层次结构</a:t>
            </a:r>
          </a:p>
        </p:txBody>
      </p:sp>
      <p:sp>
        <p:nvSpPr>
          <p:cNvPr id="3" name="矩形 2"/>
          <p:cNvSpPr/>
          <p:nvPr/>
        </p:nvSpPr>
        <p:spPr>
          <a:xfrm>
            <a:off x="479916" y="3068960"/>
            <a:ext cx="8268547" cy="3682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第一部分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段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引用名言，提出治学必须有</a:t>
            </a: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怀疑精神</a:t>
            </a: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”(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或</a:t>
            </a: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学者先要会疑</a:t>
            </a: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，或</a:t>
            </a: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学则须疑</a:t>
            </a: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”)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的中心论点。</a:t>
            </a: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endParaRPr lang="zh-CN" altLang="zh-CN" sz="2800" b="1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第二部分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～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段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论证怀疑是消极方面辨伪去妄的必须步骤。</a:t>
            </a: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endParaRPr lang="zh-CN" altLang="zh-CN" sz="2800" b="1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第三部分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段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论证怀疑是积极方面建设新学说、启迪新发明的基本条件。 </a:t>
            </a:r>
            <a:endParaRPr lang="zh-CN" altLang="en-US" sz="2800" b="1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9592" y="3460798"/>
            <a:ext cx="2236510" cy="707886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cap="none" spc="0" dirty="0" smtClean="0">
                <a:ln w="11430"/>
                <a:solidFill>
                  <a:srgbClr val="FF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中心论点</a:t>
            </a:r>
            <a:endParaRPr lang="zh-CN" altLang="en-US" sz="4000" cap="none" spc="0" dirty="0">
              <a:ln w="11430"/>
              <a:solidFill>
                <a:srgbClr val="FF00FF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99592" y="4797152"/>
            <a:ext cx="2236511" cy="707886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cap="none" spc="0" dirty="0" smtClean="0">
                <a:ln w="11430"/>
                <a:solidFill>
                  <a:srgbClr val="FF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分论点一</a:t>
            </a:r>
            <a:endParaRPr lang="zh-CN" altLang="en-US" sz="4000" cap="none" spc="0" dirty="0">
              <a:ln w="11430"/>
              <a:solidFill>
                <a:srgbClr val="FF00FF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9592" y="5805264"/>
            <a:ext cx="2236511" cy="707886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cap="none" spc="0" dirty="0" smtClean="0">
                <a:ln w="11430"/>
                <a:solidFill>
                  <a:srgbClr val="FF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分论点二</a:t>
            </a:r>
            <a:endParaRPr lang="zh-CN" altLang="en-US" sz="4000" cap="none" spc="0" dirty="0">
              <a:ln w="11430"/>
              <a:solidFill>
                <a:srgbClr val="FF00FF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22224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3" grpId="0" uiExpand="1" build="p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771800" y="116632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66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整体感知</a:t>
            </a:r>
            <a:endParaRPr lang="zh-CN" altLang="en-US" sz="6000" cap="none" spc="0" dirty="0">
              <a:ln w="11430"/>
              <a:solidFill>
                <a:srgbClr val="0066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2530" name="文本框 1"/>
          <p:cNvSpPr txBox="1">
            <a:spLocks noChangeArrowheads="1"/>
          </p:cNvSpPr>
          <p:nvPr/>
        </p:nvSpPr>
        <p:spPr bwMode="auto">
          <a:xfrm>
            <a:off x="0" y="1412776"/>
            <a:ext cx="658822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中心论点和分论点的关系：</a:t>
            </a:r>
          </a:p>
        </p:txBody>
      </p:sp>
      <p:sp>
        <p:nvSpPr>
          <p:cNvPr id="19458" name="文本框 2"/>
          <p:cNvSpPr txBox="1">
            <a:spLocks noChangeArrowheads="1"/>
          </p:cNvSpPr>
          <p:nvPr/>
        </p:nvSpPr>
        <p:spPr bwMode="auto">
          <a:xfrm>
            <a:off x="323528" y="2996952"/>
            <a:ext cx="8369549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中心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论点是全文的统帅、核心，分论点是为中心论点服务的，是中心论点的几个方面，就实质而言它是中心论点的支撑</a:t>
            </a:r>
            <a:r>
              <a:rPr lang="zh-CN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是对中心论点起补充和证明的作用。</a:t>
            </a:r>
            <a:endParaRPr lang="zh-CN" altLang="zh-CN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90461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194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矩形 11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rcRect l="6037" t="1200" r="7067" b="7802"/>
          <a:stretch>
            <a:fillRect/>
          </a:stretch>
        </p:blipFill>
        <p:spPr>
          <a:xfrm>
            <a:off x="323528" y="3591401"/>
            <a:ext cx="2304256" cy="3266599"/>
          </a:xfrm>
          <a:prstGeom prst="ellipse">
            <a:avLst/>
          </a:prstGeom>
        </p:spPr>
      </p:pic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3081292" y="5200780"/>
            <a:ext cx="5765800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在可疑而不疑者，不曾学</a:t>
            </a:r>
            <a:r>
              <a:rPr lang="zh-CN" altLang="en-US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； </a:t>
            </a:r>
            <a:endParaRPr lang="en-US" altLang="zh-CN" sz="3200" b="1" dirty="0" smtClean="0">
              <a:solidFill>
                <a:srgbClr val="8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</a:t>
            </a:r>
            <a:r>
              <a:rPr lang="zh-CN" altLang="en-US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则须疑。</a:t>
            </a: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      ——</a:t>
            </a:r>
            <a:r>
              <a:rPr lang="zh-CN" altLang="en-US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张载</a:t>
            </a:r>
            <a:endParaRPr lang="en-US" altLang="zh-CN" sz="3200" b="1" dirty="0">
              <a:solidFill>
                <a:srgbClr val="8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023349" y="4140993"/>
            <a:ext cx="58816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学者先要会疑。</a:t>
            </a: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”</a:t>
            </a: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程颐</a:t>
            </a: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964179" y="5017294"/>
            <a:ext cx="5922962" cy="0"/>
          </a:xfrm>
          <a:prstGeom prst="straightConnector1">
            <a:avLst/>
          </a:prstGeom>
          <a:ln w="76200"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-12554" y="2132856"/>
            <a:ext cx="915655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一部分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，说说文章的论点是什么，引用两则名言有</a:t>
            </a:r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何作用。</a:t>
            </a:r>
          </a:p>
        </p:txBody>
      </p:sp>
    </p:spTree>
    <p:extLst>
      <p:ext uri="{BB962C8B-B14F-4D97-AF65-F5344CB8AC3E}">
        <p14:creationId xmlns="" xmlns:p14="http://schemas.microsoft.com/office/powerpoint/2010/main" val="1119594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  <p:bldP spid="7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-25764" y="3439045"/>
            <a:ext cx="232251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文章的论点：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21380" y="3435289"/>
            <a:ext cx="6707577" cy="1154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Clr>
                <a:srgbClr val="B7DEE8"/>
              </a:buClr>
            </a:pP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学者先要会疑</a:t>
            </a: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，或者是</a:t>
            </a: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学则须疑</a:t>
            </a: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 </a:t>
            </a: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研究学问必须有怀疑精神</a:t>
            </a:r>
            <a:r>
              <a:rPr lang="en-US" altLang="zh-CN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endParaRPr lang="zh-CN" altLang="en-US" sz="3200" b="1" dirty="0">
              <a:solidFill>
                <a:srgbClr val="8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30316" y="4589755"/>
            <a:ext cx="12684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作用：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51978" y="5173955"/>
            <a:ext cx="8886833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buClr>
                <a:srgbClr val="B7DEE8"/>
              </a:buClr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提出</a:t>
            </a:r>
            <a:r>
              <a:rPr lang="zh-CN" altLang="en-US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了中心论点：治学必须有怀疑精神。</a:t>
            </a:r>
            <a:endParaRPr lang="zh-CN" altLang="en-US" sz="3200" b="1" dirty="0">
              <a:solidFill>
                <a:srgbClr val="80000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宋体" pitchFamily="2" charset="-122"/>
            </a:endParaRPr>
          </a:p>
          <a:p>
            <a:pPr marL="0" indent="0" eaLnBrk="1" hangingPunct="1">
              <a:lnSpc>
                <a:spcPct val="110000"/>
              </a:lnSpc>
              <a:buClr>
                <a:srgbClr val="B7DEE8"/>
              </a:buClr>
              <a:buFont typeface="Wingdings" panose="05000000000000000000" pitchFamily="2" charset="2"/>
              <a:buChar char="Ø"/>
            </a:pPr>
            <a:r>
              <a:rPr lang="zh-CN" altLang="en-US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引用学者</a:t>
            </a:r>
            <a:r>
              <a:rPr lang="zh-CN" altLang="en-US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的名言本身也是一个证明论点</a:t>
            </a:r>
            <a:r>
              <a:rPr lang="zh-CN" altLang="en-US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的论据， </a:t>
            </a:r>
            <a:endParaRPr lang="en-US" altLang="zh-CN" sz="3200" b="1" dirty="0" smtClean="0">
              <a:solidFill>
                <a:srgbClr val="80000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宋体" pitchFamily="2" charset="-122"/>
            </a:endParaRPr>
          </a:p>
          <a:p>
            <a:pPr marL="0" indent="0" eaLnBrk="1" hangingPunct="1">
              <a:lnSpc>
                <a:spcPct val="110000"/>
              </a:lnSpc>
              <a:buClr>
                <a:srgbClr val="B7DEE8"/>
              </a:buClr>
            </a:pPr>
            <a:r>
              <a:rPr lang="en-US" altLang="zh-CN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   </a:t>
            </a:r>
            <a:r>
              <a:rPr lang="zh-CN" altLang="en-US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这就增强了论点</a:t>
            </a:r>
            <a:r>
              <a:rPr lang="zh-CN" altLang="en-US" sz="3200" b="1" dirty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的</a:t>
            </a:r>
            <a:r>
              <a:rPr lang="zh-CN" altLang="en-US" sz="3200" b="1" dirty="0" smtClean="0">
                <a:solidFill>
                  <a:srgbClr val="8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说服力。</a:t>
            </a:r>
            <a:endParaRPr lang="zh-CN" altLang="en-US" sz="3200" b="1" dirty="0">
              <a:solidFill>
                <a:srgbClr val="80000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宋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-12554" y="2132856"/>
            <a:ext cx="915655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一部分，说说文章的论点是什么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，引用两则名言有</a:t>
            </a:r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何作用。</a:t>
            </a: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1230567" y="4278325"/>
            <a:ext cx="6729655" cy="175432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6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3600" b="1" dirty="0" smtClean="0">
                <a:solidFill>
                  <a:srgbClr val="FFFF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引用论证的作用</a:t>
            </a:r>
            <a:endParaRPr lang="en-US" altLang="zh-CN" sz="3600" b="1" dirty="0" smtClean="0">
              <a:solidFill>
                <a:srgbClr val="FFFF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 eaLnBrk="1" hangingPunct="1"/>
            <a:r>
              <a:rPr lang="zh-CN" altLang="en-US" sz="36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❶引用</a:t>
            </a:r>
            <a:r>
              <a:rPr lang="en-US" altLang="zh-CN" sz="36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36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的话❷论证了</a:t>
            </a:r>
            <a:r>
              <a:rPr lang="en-US" altLang="zh-CN" sz="36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36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的观点❸从而使论点更有说服力。</a:t>
            </a:r>
            <a:endParaRPr lang="zh-CN" altLang="en-US" sz="36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40877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" grpId="0"/>
      <p:bldP spid="4" grpId="0"/>
      <p:bldP spid="5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Text Box 2052"/>
          <p:cNvSpPr txBox="1">
            <a:spLocks noChangeArrowheads="1"/>
          </p:cNvSpPr>
          <p:nvPr/>
        </p:nvSpPr>
        <p:spPr bwMode="auto">
          <a:xfrm>
            <a:off x="323528" y="1412776"/>
            <a:ext cx="8366125" cy="397031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zh-CN" altLang="en-US" sz="3600" b="1" dirty="0">
                <a:latin typeface="宋体" pitchFamily="2" charset="-122"/>
              </a:rPr>
              <a:t>引名言开门见山提出论点</a:t>
            </a:r>
            <a:r>
              <a:rPr lang="en-US" altLang="zh-CN" sz="3600" b="1" dirty="0">
                <a:latin typeface="宋体" pitchFamily="2" charset="-122"/>
              </a:rPr>
              <a:t>:</a:t>
            </a:r>
          </a:p>
          <a:p>
            <a:pPr algn="just"/>
            <a:r>
              <a:rPr lang="en-US" altLang="zh-CN" sz="3600" b="1" dirty="0">
                <a:latin typeface="宋体" pitchFamily="2" charset="-122"/>
              </a:rPr>
              <a:t>①</a:t>
            </a:r>
            <a:r>
              <a:rPr lang="zh-CN" altLang="en-US" sz="3600" b="1" dirty="0">
                <a:latin typeface="宋体" pitchFamily="2" charset="-122"/>
              </a:rPr>
              <a:t>看引用材料是否代表作者观点，如能体现可代做论点</a:t>
            </a:r>
            <a:r>
              <a:rPr lang="en-US" altLang="zh-CN" sz="3600" b="1" dirty="0">
                <a:latin typeface="宋体" pitchFamily="2" charset="-122"/>
              </a:rPr>
              <a:t>;</a:t>
            </a:r>
          </a:p>
          <a:p>
            <a:pPr algn="just"/>
            <a:r>
              <a:rPr lang="en-US" altLang="zh-CN" sz="3600" b="1" dirty="0">
                <a:latin typeface="宋体" pitchFamily="2" charset="-122"/>
              </a:rPr>
              <a:t>②</a:t>
            </a:r>
            <a:r>
              <a:rPr lang="zh-CN" altLang="en-US" sz="3600" b="1" dirty="0">
                <a:latin typeface="宋体" pitchFamily="2" charset="-122"/>
              </a:rPr>
              <a:t>看引用材料是否可以作为理论论据起证明论点作用，如是也可同做论据。开头的两句名言既可充当论点充当了论据的作用。</a:t>
            </a:r>
            <a:endParaRPr lang="zh-CN" altLang="en-US" sz="36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43389" y="2498785"/>
            <a:ext cx="91620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找出第</a:t>
            </a:r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段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列举了哪三个事例？有什么作用？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-26640" y="1840468"/>
            <a:ext cx="9156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第二部分（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3—5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），思考下列问题。</a:t>
            </a:r>
            <a:endParaRPr lang="zh-CN" altLang="en-US" sz="3200" b="1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1960" y="3284984"/>
            <a:ext cx="9142040" cy="95410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FF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举例论证的作用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❶通过列举</a:t>
            </a:r>
            <a:r>
              <a:rPr lang="en-US" altLang="zh-CN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的事例❷论证了</a:t>
            </a:r>
            <a:r>
              <a:rPr lang="en-US" altLang="zh-CN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的观点❸从而使作者的观点更具体、更真实、更有说服力。</a:t>
            </a:r>
            <a:endParaRPr lang="zh-CN" altLang="en-US" sz="28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75" y="4239091"/>
            <a:ext cx="917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列举</a:t>
            </a:r>
            <a:r>
              <a:rPr lang="en-US" altLang="zh-CN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在国难危急的时候，各地一定有许多口头的</a:t>
            </a:r>
            <a:r>
              <a:rPr lang="zh-CN" altLang="zh-CN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消息</a:t>
            </a:r>
            <a:r>
              <a:rPr lang="en-US" altLang="zh-CN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zh-CN" altLang="zh-CN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传说</a:t>
            </a:r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，论证“</a:t>
            </a:r>
            <a:r>
              <a:rPr lang="zh-CN" altLang="zh-CN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传说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不一定可靠，不能随便</a:t>
            </a:r>
            <a:r>
              <a:rPr lang="zh-CN" altLang="zh-CN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相信</a:t>
            </a:r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”的观点</a:t>
            </a:r>
            <a:endParaRPr lang="zh-CN" altLang="en-US" sz="2800" b="1" dirty="0">
              <a:solidFill>
                <a:srgbClr val="6633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60" y="5249246"/>
            <a:ext cx="917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列举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“三皇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”“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五帝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zh-CN" altLang="zh-CN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传说</a:t>
            </a:r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和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腐草为萤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的传说</a:t>
            </a:r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，论证“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对于传说要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有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精神”</a:t>
            </a:r>
            <a:r>
              <a:rPr lang="zh-CN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观点。</a:t>
            </a:r>
          </a:p>
        </p:txBody>
      </p:sp>
      <p:sp>
        <p:nvSpPr>
          <p:cNvPr id="9" name="矩形 8"/>
          <p:cNvSpPr/>
          <p:nvPr/>
        </p:nvSpPr>
        <p:spPr>
          <a:xfrm>
            <a:off x="9095" y="6334780"/>
            <a:ext cx="91492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使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作者的</a:t>
            </a:r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观点</a:t>
            </a:r>
            <a:r>
              <a:rPr lang="en-US" altLang="zh-CN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学则须疑</a:t>
            </a:r>
            <a:r>
              <a:rPr lang="en-US" altLang="zh-CN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更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具体、更真实、更有说服力。</a:t>
            </a:r>
          </a:p>
        </p:txBody>
      </p:sp>
    </p:spTree>
    <p:extLst>
      <p:ext uri="{BB962C8B-B14F-4D97-AF65-F5344CB8AC3E}">
        <p14:creationId xmlns="" xmlns:p14="http://schemas.microsoft.com/office/powerpoint/2010/main" val="20479607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84984"/>
            <a:ext cx="1646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内容上：</a:t>
            </a:r>
            <a:endParaRPr lang="zh-CN" altLang="en-US" sz="2800" b="1" dirty="0">
              <a:solidFill>
                <a:srgbClr val="6633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5229200"/>
            <a:ext cx="1646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结构上：</a:t>
            </a:r>
            <a:endParaRPr lang="zh-CN" altLang="en-US" sz="2800" b="1" dirty="0">
              <a:solidFill>
                <a:srgbClr val="6633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42345" y="3212976"/>
            <a:ext cx="75016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663300"/>
                </a:solidFill>
                <a:latin typeface="Calibri"/>
                <a:ea typeface="华文楷体" panose="02010600040101010101" pitchFamily="2" charset="-122"/>
              </a:rPr>
              <a:t>❶指出了学问的基础是事实和证据❷举例论证了“别人的传说，不一定可靠这一观点</a:t>
            </a:r>
            <a:r>
              <a:rPr lang="zh-CN" altLang="en-US" sz="3200" b="1" dirty="0">
                <a:solidFill>
                  <a:srgbClr val="663300"/>
                </a:solidFill>
                <a:ea typeface="华文楷体" panose="02010600040101010101" pitchFamily="2" charset="-122"/>
              </a:rPr>
              <a:t>”</a:t>
            </a:r>
            <a:r>
              <a:rPr lang="zh-CN" altLang="en-US" sz="3200" b="1" dirty="0" smtClean="0">
                <a:solidFill>
                  <a:srgbClr val="663300"/>
                </a:solidFill>
                <a:latin typeface="Calibri"/>
                <a:ea typeface="华文楷体" panose="02010600040101010101" pitchFamily="2" charset="-122"/>
              </a:rPr>
              <a:t>❸指出证据有时不能见到，只能靠别人的传说。</a:t>
            </a:r>
            <a:endParaRPr lang="zh-CN" altLang="en-US" sz="3200" b="1" dirty="0">
              <a:solidFill>
                <a:srgbClr val="6633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42345" y="5301208"/>
            <a:ext cx="75016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FF"/>
                </a:solidFill>
                <a:latin typeface="Calibri"/>
                <a:ea typeface="华文楷体" panose="02010600040101010101" pitchFamily="2" charset="-122"/>
              </a:rPr>
              <a:t>铺垫、</a:t>
            </a:r>
            <a:r>
              <a:rPr lang="zh-CN" altLang="en-US" sz="3200" b="1" dirty="0">
                <a:solidFill>
                  <a:srgbClr val="FF00FF"/>
                </a:solidFill>
                <a:latin typeface="Calibri"/>
                <a:ea typeface="华文楷体" panose="02010600040101010101" pitchFamily="2" charset="-122"/>
              </a:rPr>
              <a:t>引出下文。</a:t>
            </a:r>
            <a:r>
              <a:rPr lang="zh-CN" altLang="en-US" sz="3200" b="1" dirty="0">
                <a:solidFill>
                  <a:srgbClr val="663300"/>
                </a:solidFill>
                <a:latin typeface="Calibri"/>
                <a:ea typeface="华文楷体" panose="02010600040101010101" pitchFamily="2" charset="-122"/>
              </a:rPr>
              <a:t>这段讲了做学问的一个必不可少的依据是“靠别人的传说”，下文紧接着就谈论如何对待这“传说”。 </a:t>
            </a: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-26640" y="1840468"/>
            <a:ext cx="9156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第二部分（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3—5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），思考下列问题。</a:t>
            </a:r>
            <a:endParaRPr lang="zh-CN" altLang="en-US" sz="3200" b="1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2703" y="2636912"/>
            <a:ext cx="91620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、说说第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三段有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何作用。</a:t>
            </a:r>
          </a:p>
        </p:txBody>
      </p:sp>
    </p:spTree>
    <p:extLst>
      <p:ext uri="{BB962C8B-B14F-4D97-AF65-F5344CB8AC3E}">
        <p14:creationId xmlns="" xmlns:p14="http://schemas.microsoft.com/office/powerpoint/2010/main" val="41628002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-12554" y="2425243"/>
            <a:ext cx="91427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第四段可分为哪几层？分别讲了什么？</a:t>
            </a:r>
          </a:p>
        </p:txBody>
      </p:sp>
      <p:sp>
        <p:nvSpPr>
          <p:cNvPr id="6" name="矩形 5"/>
          <p:cNvSpPr/>
          <p:nvPr/>
        </p:nvSpPr>
        <p:spPr>
          <a:xfrm>
            <a:off x="17118" y="2920335"/>
            <a:ext cx="91565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我们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对于传说的话，不论信不信，都应当经过一番思考，不应当随随便便就信了。我们信它，因为它“是”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;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不信它，因为它“非”。这一番事前的思索，不随便轻信的态度，便是怀疑的精神。这是做一切学问的基本条件。我们听说中国古代有三皇、五帝，便要问问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这是谁说的话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最先见于何书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所见的书是何时何人著的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著者何以知道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我们又听说“腐草为萤”，也要问问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死了的植物如何会变成飞动的甲虫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有什么科学根据</a:t>
            </a:r>
            <a:r>
              <a:rPr lang="en-US" altLang="zh-CN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我们若能这样追问，一切虚妄的学说便不攻自破了。</a:t>
            </a: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8460432" y="4310085"/>
            <a:ext cx="216024" cy="388587"/>
          </a:xfrm>
          <a:prstGeom prst="line">
            <a:avLst/>
          </a:prstGeom>
          <a:ln w="76200"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619487" y="5949280"/>
            <a:ext cx="216024" cy="388587"/>
          </a:xfrm>
          <a:prstGeom prst="line">
            <a:avLst/>
          </a:prstGeom>
          <a:ln w="76200"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429725" y="3408827"/>
            <a:ext cx="6552728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事前的思索和不随便轻信的怀疑精神乃是“做一切学问的基本条件”。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80234" y="5271578"/>
            <a:ext cx="823032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举二</a:t>
            </a:r>
            <a:r>
              <a:rPr lang="zh-CN" altLang="zh-CN" sz="32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例具体</a:t>
            </a:r>
            <a:r>
              <a:rPr lang="zh-CN" altLang="zh-CN" sz="32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说明如何以怀疑的精神对待</a:t>
            </a:r>
            <a:r>
              <a:rPr lang="zh-CN" altLang="zh-CN" sz="32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传说。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80234" y="6143573"/>
            <a:ext cx="823032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zh-CN" sz="32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指出怀疑的精神对做学问的重要意义</a:t>
            </a:r>
          </a:p>
        </p:txBody>
      </p:sp>
      <p:sp>
        <p:nvSpPr>
          <p:cNvPr id="20" name="矩形 19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1" name="文本框 1"/>
          <p:cNvSpPr txBox="1">
            <a:spLocks noChangeArrowheads="1"/>
          </p:cNvSpPr>
          <p:nvPr/>
        </p:nvSpPr>
        <p:spPr bwMode="auto">
          <a:xfrm>
            <a:off x="-26640" y="1840468"/>
            <a:ext cx="9156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第二部分（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3—5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），思考下列问题。</a:t>
            </a:r>
            <a:endParaRPr lang="zh-CN" altLang="en-US" sz="3200" b="1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24802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7" grpId="0" animBg="1"/>
      <p:bldP spid="18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-26640" y="1840468"/>
            <a:ext cx="9156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第二部分（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3—5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），思考下列问题。</a:t>
            </a:r>
            <a:endParaRPr lang="zh-CN" altLang="en-US" sz="3200" b="1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-12554" y="2425243"/>
            <a:ext cx="914273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段</a:t>
            </a:r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怀疑、思索、辨别</a:t>
            </a:r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三步的顺序能否调换？为什么？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6103" y="3502461"/>
            <a:ext cx="8540353" cy="242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9900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zh-CN" sz="3200" b="1" dirty="0" smtClean="0">
                <a:solidFill>
                  <a:srgbClr val="9900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不能</a:t>
            </a:r>
            <a:r>
              <a:rPr lang="zh-CN" altLang="zh-CN" sz="3200" b="1" dirty="0">
                <a:solidFill>
                  <a:srgbClr val="9900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。因为人只有先怀疑才可能思索，只有思索才可能辨别是非，三个步骤是按人对事物进行怀疑时的先后顺序排列的，进行调换后就不符合人的认知规律了。</a:t>
            </a:r>
          </a:p>
        </p:txBody>
      </p:sp>
    </p:spTree>
    <p:extLst>
      <p:ext uri="{BB962C8B-B14F-4D97-AF65-F5344CB8AC3E}">
        <p14:creationId xmlns="" xmlns:p14="http://schemas.microsoft.com/office/powerpoint/2010/main" val="1126825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" y="0"/>
            <a:ext cx="9142577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4585400" y="476672"/>
            <a:ext cx="44246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600" cap="none" spc="0" dirty="0" smtClean="0">
                <a:ln w="11430"/>
                <a:solidFill>
                  <a:srgbClr val="FFFF00"/>
                </a:solidFill>
                <a:latin typeface="华文琥珀" pitchFamily="2" charset="-122"/>
                <a:ea typeface="华文琥珀" pitchFamily="2" charset="-122"/>
              </a:rPr>
              <a:t>怀疑与学问</a:t>
            </a:r>
            <a:endParaRPr lang="zh-CN" altLang="en-US" sz="6600" cap="none" spc="0" dirty="0">
              <a:ln w="11430"/>
              <a:solidFill>
                <a:srgbClr val="FFFF00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51208" y="1584668"/>
            <a:ext cx="249299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FF00"/>
                </a:solidFill>
                <a:latin typeface="华文琥珀" pitchFamily="2" charset="-122"/>
                <a:ea typeface="华文琥珀" pitchFamily="2" charset="-122"/>
              </a:rPr>
              <a:t>顾颉刚</a:t>
            </a:r>
            <a:endParaRPr lang="zh-CN" altLang="en-US" sz="6000" cap="none" spc="0" dirty="0">
              <a:ln w="11430"/>
              <a:solidFill>
                <a:srgbClr val="00FF00"/>
              </a:solidFill>
              <a:latin typeface="华文琥珀" pitchFamily="2" charset="-122"/>
              <a:ea typeface="华文琥珀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7888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-26640" y="1840468"/>
            <a:ext cx="9156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第二部分（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3—5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），思考下列问题。</a:t>
            </a:r>
            <a:endParaRPr lang="zh-CN" altLang="en-US" sz="3200" b="1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2564904"/>
            <a:ext cx="901080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zh-CN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课文</a:t>
            </a:r>
            <a:r>
              <a:rPr lang="zh-CN" altLang="zh-CN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en-US" altLang="zh-CN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zh-CN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段用了哪几种论证方法</a:t>
            </a:r>
            <a:r>
              <a:rPr lang="zh-CN" altLang="zh-CN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？</a:t>
            </a:r>
            <a:r>
              <a:rPr lang="zh-CN" altLang="en-US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都有什么作用？</a:t>
            </a:r>
            <a:endParaRPr lang="zh-CN" altLang="zh-CN" sz="30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1960" y="3212976"/>
            <a:ext cx="9142040" cy="138499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FF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对比论证的作用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❶通过将</a:t>
            </a:r>
            <a:r>
              <a:rPr lang="en-US" altLang="zh-CN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</a:t>
            </a:r>
            <a:r>
              <a:rPr lang="en-US" altLang="zh-CN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进行对比❷从正反两面论述了</a:t>
            </a:r>
            <a:r>
              <a:rPr lang="en-US" altLang="zh-CN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的观点❸从而使作者的观点更深刻、更</a:t>
            </a:r>
            <a:r>
              <a:rPr lang="zh-CN" altLang="en-US" sz="2800" b="1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全面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、更有说服力。</a:t>
            </a:r>
            <a:endParaRPr lang="zh-CN" altLang="en-US" sz="28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6639" y="4713697"/>
            <a:ext cx="9170640" cy="217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000" b="1" dirty="0" smtClean="0">
                <a:solidFill>
                  <a:srgbClr val="663300"/>
                </a:solidFill>
                <a:latin typeface="Calibri"/>
                <a:ea typeface="华文楷体" panose="02010600040101010101" pitchFamily="2" charset="-122"/>
              </a:rPr>
              <a:t>❶</a:t>
            </a:r>
            <a:r>
              <a:rPr lang="zh-CN" altLang="en-US" sz="30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将有无怀疑精神对于学问的不同意义进行对比</a:t>
            </a:r>
            <a:r>
              <a:rPr lang="zh-CN" altLang="en-US" sz="3000" b="1" dirty="0" smtClean="0">
                <a:solidFill>
                  <a:srgbClr val="663300"/>
                </a:solidFill>
                <a:ea typeface="华文楷体" panose="02010600040101010101" pitchFamily="2" charset="-122"/>
              </a:rPr>
              <a:t>❷从正反两面论证了“</a:t>
            </a:r>
            <a:r>
              <a:rPr lang="zh-CN" altLang="en-US" sz="30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我们不论对于哪一本书，哪一种学问，都要经过自己的</a:t>
            </a:r>
            <a:r>
              <a:rPr lang="zh-CN" altLang="en-US" sz="3000" b="1" dirty="0" smtClean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</a:t>
            </a:r>
            <a:r>
              <a:rPr lang="zh-CN" altLang="en-US" sz="3000" b="1" dirty="0" smtClean="0">
                <a:solidFill>
                  <a:srgbClr val="663300"/>
                </a:solidFill>
                <a:ea typeface="华文楷体" panose="02010600040101010101" pitchFamily="2" charset="-122"/>
              </a:rPr>
              <a:t>”这一观点❸</a:t>
            </a:r>
            <a:r>
              <a:rPr lang="zh-CN" altLang="en-US" sz="32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从而使作者的观点更深刻、更全面、更有说服力。</a:t>
            </a:r>
            <a:endParaRPr lang="zh-CN" altLang="zh-CN" sz="3000" b="1" dirty="0">
              <a:solidFill>
                <a:srgbClr val="6633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956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-26640" y="1840468"/>
            <a:ext cx="9156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第二部分（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3—5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），思考下列问题。</a:t>
            </a:r>
            <a:endParaRPr lang="zh-CN" altLang="en-US" sz="3200" b="1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2564904"/>
            <a:ext cx="901080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zh-CN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课文</a:t>
            </a:r>
            <a:r>
              <a:rPr lang="zh-CN" altLang="zh-CN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en-US" altLang="zh-CN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zh-CN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段用了哪几种论证方法</a:t>
            </a:r>
            <a:r>
              <a:rPr lang="zh-CN" altLang="zh-CN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？</a:t>
            </a:r>
            <a:r>
              <a:rPr lang="zh-CN" altLang="en-US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都有什么作用？</a:t>
            </a:r>
            <a:endParaRPr lang="zh-CN" altLang="zh-CN" sz="30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6640" y="4365104"/>
            <a:ext cx="917064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  <a:latin typeface="Calibri"/>
                <a:ea typeface="华文楷体" panose="02010600040101010101" pitchFamily="2" charset="-122"/>
              </a:rPr>
              <a:t>❶</a:t>
            </a:r>
            <a:r>
              <a:rPr lang="zh-CN" altLang="en-US" sz="32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引用孟子的话</a:t>
            </a:r>
            <a:r>
              <a:rPr lang="zh-CN" altLang="en-US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“尽信书不如无书” </a:t>
            </a:r>
            <a:r>
              <a:rPr lang="zh-CN" altLang="en-US" sz="3200" b="1" dirty="0" smtClean="0">
                <a:solidFill>
                  <a:srgbClr val="0070C0"/>
                </a:solidFill>
                <a:ea typeface="华文楷体" panose="02010600040101010101" pitchFamily="2" charset="-122"/>
              </a:rPr>
              <a:t>❷论证了“</a:t>
            </a:r>
            <a:r>
              <a:rPr lang="zh-CN" altLang="en-US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我们不论对于哪一本书，哪一种学问，都要经过自己的</a:t>
            </a:r>
            <a:r>
              <a:rPr lang="zh-CN" altLang="en-US" sz="32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</a:t>
            </a:r>
            <a:r>
              <a:rPr lang="zh-CN" altLang="en-US" sz="3200" b="1" dirty="0" smtClean="0">
                <a:solidFill>
                  <a:srgbClr val="0070C0"/>
                </a:solidFill>
                <a:ea typeface="华文楷体" panose="02010600040101010101" pitchFamily="2" charset="-122"/>
              </a:rPr>
              <a:t>”这一观点❸</a:t>
            </a:r>
            <a:r>
              <a:rPr lang="zh-CN" altLang="en-US" sz="36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从而使作者的</a:t>
            </a:r>
            <a:r>
              <a:rPr lang="zh-CN" altLang="en-US" sz="36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观点更</a:t>
            </a:r>
            <a:r>
              <a:rPr lang="zh-CN" altLang="en-US" sz="36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有说服力。</a:t>
            </a:r>
            <a:endParaRPr lang="zh-CN" altLang="zh-CN" sz="3200" b="1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0" y="3160775"/>
            <a:ext cx="9144000" cy="107721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FFFF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引用论证的作用</a:t>
            </a:r>
            <a:r>
              <a:rPr lang="zh-CN" altLang="en-US" sz="32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❶引用</a:t>
            </a:r>
            <a:r>
              <a:rPr lang="en-US" altLang="zh-CN" sz="32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32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的话❷论证了</a:t>
            </a:r>
            <a:r>
              <a:rPr lang="en-US" altLang="zh-CN" sz="32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32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的观点❸从而使论点更有说服力。</a:t>
            </a:r>
            <a:endParaRPr lang="zh-CN" altLang="en-US" sz="32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8301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0" y="836712"/>
            <a:ext cx="8991600" cy="954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6600FF"/>
                </a:solidFill>
                <a:latin typeface="宋体" pitchFamily="2" charset="-122"/>
              </a:rPr>
              <a:t>对</a:t>
            </a:r>
            <a:r>
              <a:rPr lang="zh-CN" altLang="en-US" sz="2800" b="1" dirty="0">
                <a:solidFill>
                  <a:srgbClr val="6600FF"/>
                </a:solidFill>
              </a:rPr>
              <a:t>“</a:t>
            </a:r>
            <a:r>
              <a:rPr lang="zh-CN" altLang="en-US" sz="2800" b="1" dirty="0">
                <a:solidFill>
                  <a:srgbClr val="6600FF"/>
                </a:solidFill>
                <a:latin typeface="宋体" pitchFamily="2" charset="-122"/>
              </a:rPr>
              <a:t>书本、学问</a:t>
            </a:r>
            <a:r>
              <a:rPr lang="zh-CN" altLang="en-US" sz="2800" b="1" dirty="0">
                <a:solidFill>
                  <a:srgbClr val="6600FF"/>
                </a:solidFill>
              </a:rPr>
              <a:t>”</a:t>
            </a:r>
            <a:r>
              <a:rPr lang="zh-CN" altLang="en-US" sz="2800" b="1" dirty="0">
                <a:solidFill>
                  <a:srgbClr val="6600FF"/>
                </a:solidFill>
                <a:latin typeface="宋体" pitchFamily="2" charset="-122"/>
              </a:rPr>
              <a:t>要提出疑问，</a:t>
            </a:r>
            <a:r>
              <a:rPr lang="zh-CN" altLang="en-US" sz="2800" b="1" dirty="0">
                <a:solidFill>
                  <a:srgbClr val="6600FF"/>
                </a:solidFill>
              </a:rPr>
              <a:t>也不要随便盲从或迷信，要</a:t>
            </a:r>
            <a:r>
              <a:rPr lang="zh-CN" altLang="en-US" sz="2800" b="1" dirty="0">
                <a:solidFill>
                  <a:srgbClr val="6600FF"/>
                </a:solidFill>
                <a:latin typeface="宋体" pitchFamily="2" charset="-122"/>
              </a:rPr>
              <a:t>变成自己的书、自己的学问； 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层）</a:t>
            </a: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107504" y="2132856"/>
            <a:ext cx="9036496" cy="353943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3200" b="1" u="sng" dirty="0"/>
              <a:t>首</a:t>
            </a:r>
            <a:r>
              <a:rPr lang="zh-CN" altLang="en-US" sz="3200" b="1" u="sng" dirty="0">
                <a:latin typeface="宋体" pitchFamily="2" charset="-122"/>
              </a:rPr>
              <a:t>先</a:t>
            </a:r>
            <a:r>
              <a:rPr lang="zh-CN" altLang="en-US" sz="3200" b="1" dirty="0">
                <a:latin typeface="宋体" pitchFamily="2" charset="-122"/>
              </a:rPr>
              <a:t>从正面说：经过</a:t>
            </a:r>
            <a:r>
              <a:rPr lang="zh-CN" altLang="en-US" sz="3200" b="1" dirty="0">
                <a:cs typeface="Times New Roman" pitchFamily="18" charset="0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怀疑</a:t>
            </a:r>
            <a:r>
              <a:rPr lang="zh-CN" altLang="en-US" sz="3200" b="1" dirty="0">
                <a:solidFill>
                  <a:srgbClr val="FF0000"/>
                </a:solidFill>
                <a:cs typeface="Times New Roman" pitchFamily="18" charset="0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、</a:t>
            </a:r>
            <a:r>
              <a:rPr lang="zh-CN" altLang="en-US" sz="3200" b="1" dirty="0" smtClean="0">
                <a:solidFill>
                  <a:srgbClr val="FF0000"/>
                </a:solidFill>
                <a:cs typeface="Times New Roman" pitchFamily="18" charset="0"/>
              </a:rPr>
              <a:t>“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itchFamily="2" charset="-122"/>
              </a:rPr>
              <a:t>思索</a:t>
            </a:r>
            <a:r>
              <a:rPr lang="zh-CN" altLang="en-US" sz="3200" b="1" dirty="0" smtClean="0">
                <a:solidFill>
                  <a:srgbClr val="FF0000"/>
                </a:solidFill>
                <a:cs typeface="Times New Roman" pitchFamily="18" charset="0"/>
              </a:rPr>
              <a:t>”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itchFamily="2" charset="-122"/>
              </a:rPr>
              <a:t>、</a:t>
            </a:r>
            <a:r>
              <a:rPr lang="zh-CN" altLang="en-US" sz="3200" b="1" dirty="0" smtClean="0">
                <a:solidFill>
                  <a:srgbClr val="FF0000"/>
                </a:solidFill>
                <a:cs typeface="Times New Roman" pitchFamily="18" charset="0"/>
              </a:rPr>
              <a:t>“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itchFamily="2" charset="-122"/>
              </a:rPr>
              <a:t>辨别</a:t>
            </a:r>
            <a:r>
              <a:rPr lang="zh-CN" altLang="en-US" sz="3200" b="1" dirty="0" smtClean="0">
                <a:solidFill>
                  <a:srgbClr val="FF0000"/>
                </a:solidFill>
                <a:cs typeface="Times New Roman" pitchFamily="18" charset="0"/>
              </a:rPr>
              <a:t>”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 dirty="0" smtClean="0">
                <a:latin typeface="宋体" pitchFamily="2" charset="-122"/>
              </a:rPr>
              <a:t>三</a:t>
            </a:r>
            <a:r>
              <a:rPr lang="zh-CN" altLang="en-US" sz="3200" b="1" dirty="0">
                <a:latin typeface="宋体" pitchFamily="2" charset="-122"/>
              </a:rPr>
              <a:t>步以后，这学问才是自己</a:t>
            </a:r>
            <a:r>
              <a:rPr lang="zh-CN" altLang="en-US" sz="3200" b="1" dirty="0" smtClean="0">
                <a:latin typeface="宋体" pitchFamily="2" charset="-122"/>
              </a:rPr>
              <a:t>的学问</a:t>
            </a:r>
            <a:r>
              <a:rPr lang="zh-CN" altLang="en-US" sz="3200" b="1" dirty="0">
                <a:latin typeface="宋体" pitchFamily="2" charset="-122"/>
              </a:rPr>
              <a:t>（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获取学问的步骤</a:t>
            </a:r>
            <a:r>
              <a:rPr lang="zh-CN" altLang="en-US" sz="3200" b="1" dirty="0">
                <a:latin typeface="宋体" pitchFamily="2" charset="-122"/>
              </a:rPr>
              <a:t>）</a:t>
            </a:r>
            <a:r>
              <a:rPr lang="zh-CN" altLang="en-US" sz="3200" b="1" dirty="0">
                <a:latin typeface="Times New Roman" pitchFamily="18" charset="0"/>
              </a:rPr>
              <a:t>；</a:t>
            </a:r>
          </a:p>
          <a:p>
            <a:r>
              <a:rPr lang="zh-CN" altLang="en-US" sz="3200" b="1" u="sng" dirty="0">
                <a:latin typeface="宋体" pitchFamily="2" charset="-122"/>
              </a:rPr>
              <a:t>再</a:t>
            </a:r>
            <a:r>
              <a:rPr lang="zh-CN" altLang="en-US" sz="3200" b="1" dirty="0">
                <a:latin typeface="宋体" pitchFamily="2" charset="-122"/>
              </a:rPr>
              <a:t>从反面说：如果不是这样，就是盲从，</a:t>
            </a:r>
            <a:r>
              <a:rPr lang="zh-CN" altLang="en-US" sz="3200" b="1" dirty="0" smtClean="0">
                <a:latin typeface="宋体" pitchFamily="2" charset="-122"/>
              </a:rPr>
              <a:t>就是</a:t>
            </a:r>
            <a:r>
              <a:rPr lang="zh-CN" altLang="en-US" sz="3200" b="1" dirty="0">
                <a:latin typeface="宋体" pitchFamily="2" charset="-122"/>
              </a:rPr>
              <a:t>迷信；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zh-CN" altLang="en-US" sz="3200" b="1" u="sng" dirty="0">
                <a:latin typeface="宋体" pitchFamily="2" charset="-122"/>
              </a:rPr>
              <a:t>最</a:t>
            </a:r>
            <a:r>
              <a:rPr lang="zh-CN" altLang="en-US" sz="32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 u="sng" dirty="0">
                <a:latin typeface="宋体" pitchFamily="2" charset="-122"/>
              </a:rPr>
              <a:t>后</a:t>
            </a:r>
            <a:r>
              <a:rPr lang="zh-CN" altLang="en-US" sz="3200" b="1" dirty="0">
                <a:latin typeface="宋体" pitchFamily="2" charset="-122"/>
              </a:rPr>
              <a:t>：引用孟子名言，使论证有力。</a:t>
            </a:r>
          </a:p>
          <a:p>
            <a:r>
              <a:rPr lang="zh-CN" altLang="en-US" sz="3200" b="1" dirty="0">
                <a:latin typeface="宋体" pitchFamily="2" charset="-122"/>
              </a:rPr>
              <a:t>         （对比论证法、引证法）</a:t>
            </a:r>
            <a:endParaRPr lang="zh-CN" alt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260648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第五段的论证思路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 autoUpdateAnimBg="0"/>
      <p:bldP spid="15258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-26640" y="1840468"/>
            <a:ext cx="9156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第三部分（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），思考下列问题。</a:t>
            </a:r>
            <a:endParaRPr lang="zh-CN" altLang="en-US" sz="3200" b="1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6640" y="2564904"/>
            <a:ext cx="9170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课文第</a:t>
            </a:r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段的第一句在结构和内容上起的作用是什么。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26640" y="3699215"/>
            <a:ext cx="9143234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①</a:t>
            </a:r>
            <a:r>
              <a:rPr lang="zh-CN" altLang="en-US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结构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上：</a:t>
            </a:r>
            <a:r>
              <a:rPr lang="zh-CN" altLang="en-US" sz="3200" b="1" dirty="0" smtClean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承上启下</a:t>
            </a:r>
            <a:r>
              <a:rPr lang="zh-CN" altLang="en-US" sz="3200" b="1" dirty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。前一分句承上，是上文论述的总结，后一分句启下，提出后文要论述的论点</a:t>
            </a:r>
            <a:r>
              <a:rPr lang="zh-CN" altLang="en-US" sz="3200" b="1" dirty="0" smtClean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3200" b="1" dirty="0">
              <a:solidFill>
                <a:srgbClr val="0066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-23192" y="5139692"/>
            <a:ext cx="9163744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3200" b="1" dirty="0" smtClean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②</a:t>
            </a:r>
            <a:r>
              <a:rPr lang="zh-CN" altLang="en-US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内容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上：</a:t>
            </a:r>
            <a:r>
              <a:rPr lang="zh-CN" altLang="en-US" sz="3200" b="1" dirty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“怀疑”是</a:t>
            </a:r>
            <a:r>
              <a:rPr lang="zh-CN" altLang="en-US" sz="3200" b="1" dirty="0" smtClean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en-US" sz="3200" b="1" dirty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辨伪去妄的必须步骤”</a:t>
            </a:r>
            <a:r>
              <a:rPr lang="zh-CN" altLang="zh-CN" sz="3200" b="1" dirty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归结上一部分所论述的论点</a:t>
            </a:r>
            <a:r>
              <a:rPr lang="zh-CN" altLang="en-US" sz="3200" b="1" dirty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 “怀疑”是“建设新学说、启迪新发明的基本条件</a:t>
            </a:r>
            <a:r>
              <a:rPr lang="zh-CN" altLang="en-US" sz="3200" b="1" dirty="0" smtClean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3200" b="1" dirty="0">
                <a:solidFill>
                  <a:srgbClr val="0066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提出本段的论点。</a:t>
            </a:r>
            <a:endParaRPr lang="en-US" altLang="zh-CN" sz="3200" b="1" dirty="0">
              <a:solidFill>
                <a:srgbClr val="0066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02845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ext Box 2"/>
          <p:cNvSpPr txBox="1">
            <a:spLocks noChangeArrowheads="1"/>
          </p:cNvSpPr>
          <p:nvPr/>
        </p:nvSpPr>
        <p:spPr bwMode="auto">
          <a:xfrm>
            <a:off x="0" y="188640"/>
            <a:ext cx="9144000" cy="1384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宋体" pitchFamily="2" charset="-122"/>
              </a:rPr>
              <a:t>自</a:t>
            </a:r>
            <a:r>
              <a:rPr lang="zh-CN" altLang="en-US" sz="2800" b="1" dirty="0">
                <a:latin typeface="宋体" pitchFamily="2" charset="-122"/>
              </a:rPr>
              <a:t>读第六段，回答下列问题：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zh-CN" altLang="en-US" sz="2800" b="1" dirty="0">
                <a:latin typeface="宋体" pitchFamily="2" charset="-122"/>
              </a:rPr>
              <a:t>①本段论点是什么？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 dirty="0">
                <a:latin typeface="宋体" pitchFamily="2" charset="-122"/>
              </a:rPr>
              <a:t>②采用哪些类型的论据？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zh-CN" altLang="en-US" sz="2800" b="1" dirty="0">
                <a:latin typeface="宋体" pitchFamily="2" charset="-122"/>
              </a:rPr>
              <a:t>③运用哪些论证方法？④写出本段的论证过程。</a:t>
            </a:r>
            <a:endParaRPr lang="zh-CN" altLang="en-US" sz="2800" b="1" dirty="0"/>
          </a:p>
        </p:txBody>
      </p:sp>
      <p:sp>
        <p:nvSpPr>
          <p:cNvPr id="153603" name="Text Box 3"/>
          <p:cNvSpPr txBox="1">
            <a:spLocks noChangeArrowheads="1"/>
          </p:cNvSpPr>
          <p:nvPr/>
        </p:nvSpPr>
        <p:spPr bwMode="auto">
          <a:xfrm>
            <a:off x="107504" y="1700808"/>
            <a:ext cx="9036496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宋体" pitchFamily="2" charset="-122"/>
              </a:rPr>
              <a:t>本段论点：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2800" b="1">
                <a:latin typeface="宋体" pitchFamily="2" charset="-122"/>
              </a:rPr>
              <a:t>怀疑是建设新学说，启迪新发明的基本条件。　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0" y="2332037"/>
            <a:ext cx="9144000" cy="4525963"/>
          </a:xfrm>
        </p:spPr>
        <p:txBody>
          <a:bodyPr>
            <a:noAutofit/>
          </a:bodyPr>
          <a:lstStyle/>
          <a:p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论证过程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Wingdings" pitchFamily="2" charset="2"/>
              </a:rPr>
              <a:t>： （分</a:t>
            </a:r>
            <a:r>
              <a:rPr lang="en-US" altLang="zh-CN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Wingdings" pitchFamily="2" charset="2"/>
              </a:rPr>
              <a:t>4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Wingdings" pitchFamily="2" charset="2"/>
              </a:rPr>
              <a:t>层）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  </a:t>
            </a:r>
          </a:p>
          <a:p>
            <a:r>
              <a:rPr lang="zh-CN" altLang="en-US" sz="2300" b="1" i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首先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提出本段分论点：怀疑是建设新学说，启迪新发明的基本条件。</a:t>
            </a:r>
            <a:endParaRPr lang="zh-CN" altLang="en-US" sz="23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r>
              <a:rPr lang="zh-CN" altLang="en-US" sz="2300" b="1" i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其次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，运用</a:t>
            </a:r>
            <a:r>
              <a:rPr lang="zh-CN" altLang="en-US" sz="2300" b="1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道理论据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：对别人的话不假思索，那是思想上的懒惰， </a:t>
            </a:r>
          </a:p>
          <a:p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是不能治学的；只有常常怀疑常常发问，一切学问才会起来。 </a:t>
            </a:r>
          </a:p>
          <a:p>
            <a:pPr>
              <a:buNone/>
            </a:pP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（“反面”</a:t>
            </a:r>
            <a:r>
              <a:rPr lang="en-US" altLang="zh-CN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—</a:t>
            </a:r>
            <a:r>
              <a:rPr lang="en-US" altLang="zh-CN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正面”）。（对比论证法）</a:t>
            </a:r>
            <a:endParaRPr lang="zh-CN" altLang="en-US" sz="23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pPr algn="just"/>
            <a:r>
              <a:rPr lang="zh-CN" altLang="en-US" sz="2300" b="1" i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再次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运用</a:t>
            </a:r>
            <a:r>
              <a:rPr lang="zh-CN" altLang="en-US" sz="2300" b="1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事实论据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：用“戴震事例”证明发问求解的重要性。      </a:t>
            </a:r>
          </a:p>
          <a:p>
            <a:pPr algn="just">
              <a:buNone/>
            </a:pP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  （例证法）</a:t>
            </a:r>
            <a:endParaRPr lang="zh-CN" altLang="en-US" sz="23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pPr algn="just"/>
            <a:r>
              <a:rPr lang="zh-CN" altLang="en-US" sz="2300" b="1" i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最后</a:t>
            </a:r>
            <a:r>
              <a:rPr lang="zh-CN" altLang="en-US" sz="2300" b="1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归纳作结，照应论点：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从正面阐述一切学问家做学问都要抱怀疑的态度，指出“创建新学说”的步骤是：怀疑</a:t>
            </a:r>
            <a:r>
              <a:rPr lang="en-US" altLang="zh-CN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辩论</a:t>
            </a:r>
            <a:r>
              <a:rPr lang="en-US" altLang="zh-CN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评判</a:t>
            </a:r>
            <a:r>
              <a:rPr lang="en-US" altLang="zh-CN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3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修正；又从反面阐述“墨守前人旧说”的恶果。这样，有力的论述分论点。</a:t>
            </a:r>
            <a:endParaRPr lang="zh-CN" altLang="en-US" sz="23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endParaRPr lang="zh-CN" altLang="en-US" sz="23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2" grpId="0" autoUpdateAnimBg="0"/>
      <p:bldP spid="153603" grpId="0" autoUpdateAnimBg="0"/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8"/>
          <p:cNvSpPr txBox="1">
            <a:spLocks noChangeArrowheads="1"/>
          </p:cNvSpPr>
          <p:nvPr/>
        </p:nvSpPr>
        <p:spPr bwMode="auto">
          <a:xfrm>
            <a:off x="0" y="2133600"/>
            <a:ext cx="611188" cy="30003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从积极方面</a:t>
            </a:r>
          </a:p>
        </p:txBody>
      </p:sp>
      <p:sp>
        <p:nvSpPr>
          <p:cNvPr id="26627" name="AutoShape 9"/>
          <p:cNvSpPr>
            <a:spLocks/>
          </p:cNvSpPr>
          <p:nvPr/>
        </p:nvSpPr>
        <p:spPr bwMode="auto">
          <a:xfrm>
            <a:off x="468313" y="981075"/>
            <a:ext cx="73025" cy="4752975"/>
          </a:xfrm>
          <a:prstGeom prst="leftBrace">
            <a:avLst>
              <a:gd name="adj1" fmla="val 542391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5" name="AutoShape 15"/>
          <p:cNvSpPr>
            <a:spLocks/>
          </p:cNvSpPr>
          <p:nvPr/>
        </p:nvSpPr>
        <p:spPr bwMode="auto">
          <a:xfrm>
            <a:off x="2268538" y="1052513"/>
            <a:ext cx="287337" cy="1296987"/>
          </a:xfrm>
          <a:prstGeom prst="leftBrace">
            <a:avLst>
              <a:gd name="adj1" fmla="val 37615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2484438" y="911225"/>
            <a:ext cx="1655762" cy="517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zh-CN" altLang="en-US" sz="2800" b="1"/>
              <a:t>从道理上      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4067175" y="836613"/>
            <a:ext cx="4608513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altLang="zh-CN" sz="2800" b="1"/>
              <a:t>1 .</a:t>
            </a:r>
            <a:r>
              <a:rPr lang="zh-CN" altLang="en-US" sz="2800" b="1"/>
              <a:t>反面</a:t>
            </a:r>
            <a:r>
              <a:rPr lang="en-US" altLang="zh-CN" sz="2800" b="1"/>
              <a:t>:</a:t>
            </a:r>
            <a:r>
              <a:rPr lang="zh-CN" altLang="en-US" sz="2800" b="1"/>
              <a:t>被动  不治学</a:t>
            </a:r>
          </a:p>
          <a:p>
            <a:r>
              <a:rPr lang="en-US" altLang="zh-CN" sz="2800" b="1"/>
              <a:t>2.</a:t>
            </a:r>
            <a:r>
              <a:rPr lang="zh-CN" altLang="en-US" sz="2800" b="1"/>
              <a:t>正面</a:t>
            </a:r>
            <a:r>
              <a:rPr lang="en-US" altLang="zh-CN" sz="2800" b="1"/>
              <a:t>:</a:t>
            </a:r>
            <a:r>
              <a:rPr lang="zh-CN" altLang="en-US" sz="2800" b="1"/>
              <a:t>发问 求解学问起来                      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3851275" y="2060575"/>
            <a:ext cx="4970463" cy="18002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altLang="zh-CN" sz="2800" b="1"/>
              <a:t> 1.</a:t>
            </a:r>
            <a:r>
              <a:rPr lang="zh-CN" altLang="en-US" sz="2800" b="1"/>
              <a:t>举戴震例子加以论述 </a:t>
            </a:r>
          </a:p>
          <a:p>
            <a:r>
              <a:rPr lang="zh-CN" altLang="en-US" sz="2800" b="1"/>
              <a:t> </a:t>
            </a:r>
            <a:r>
              <a:rPr lang="en-US" altLang="zh-CN" sz="2800" b="1"/>
              <a:t>2.</a:t>
            </a:r>
            <a:r>
              <a:rPr lang="zh-CN" altLang="en-US" sz="2800" b="1"/>
              <a:t>得出结论 一切学问家以</a:t>
            </a:r>
          </a:p>
          <a:p>
            <a:r>
              <a:rPr lang="zh-CN" altLang="en-US" sz="2800" b="1"/>
              <a:t>      怀疑精神做学问</a:t>
            </a:r>
            <a:r>
              <a:rPr lang="en-US" altLang="zh-CN" sz="2800" b="1"/>
              <a:t>,  </a:t>
            </a:r>
            <a:r>
              <a:rPr lang="zh-CN" altLang="en-US" sz="2800" b="1"/>
              <a:t>会在</a:t>
            </a:r>
          </a:p>
          <a:p>
            <a:r>
              <a:rPr lang="zh-CN" altLang="en-US" sz="2800" b="1"/>
              <a:t>      文化史上起到重大作用</a:t>
            </a:r>
            <a:r>
              <a:rPr lang="en-US" altLang="zh-CN" sz="2800" b="1"/>
              <a:t>.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827088" y="5249863"/>
            <a:ext cx="2592387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altLang="zh-CN"/>
              <a:t> </a:t>
            </a:r>
            <a:r>
              <a:rPr lang="en-US" altLang="zh-CN" sz="2800" b="1"/>
              <a:t>(</a:t>
            </a:r>
            <a:r>
              <a:rPr lang="zh-CN" altLang="en-US" sz="2800" b="1"/>
              <a:t>反面</a:t>
            </a:r>
            <a:r>
              <a:rPr lang="en-US" altLang="zh-CN" sz="2800" b="1"/>
              <a:t>)</a:t>
            </a:r>
            <a:r>
              <a:rPr lang="zh-CN" altLang="en-US" sz="2800" b="1"/>
              <a:t>揭示 </a:t>
            </a:r>
          </a:p>
          <a:p>
            <a:r>
              <a:rPr lang="zh-CN" altLang="en-US" sz="2800" b="1">
                <a:solidFill>
                  <a:srgbClr val="0000FF"/>
                </a:solidFill>
              </a:rPr>
              <a:t>“墨守”的害处</a:t>
            </a:r>
            <a:r>
              <a:rPr lang="zh-CN" altLang="en-US" sz="2800" b="1"/>
              <a:t>                       </a:t>
            </a:r>
          </a:p>
        </p:txBody>
      </p:sp>
      <p:sp>
        <p:nvSpPr>
          <p:cNvPr id="15394" name="AutoShape 34"/>
          <p:cNvSpPr>
            <a:spLocks/>
          </p:cNvSpPr>
          <p:nvPr/>
        </p:nvSpPr>
        <p:spPr bwMode="auto">
          <a:xfrm>
            <a:off x="2987675" y="4943475"/>
            <a:ext cx="287338" cy="1222375"/>
          </a:xfrm>
          <a:prstGeom prst="leftBrace">
            <a:avLst>
              <a:gd name="adj1" fmla="val 35451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3276600" y="5229225"/>
            <a:ext cx="5060950" cy="1373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n-US" altLang="zh-CN" sz="2800" b="1"/>
          </a:p>
          <a:p>
            <a:r>
              <a:rPr lang="zh-CN" altLang="en-US" sz="2800" b="1"/>
              <a:t>反面     揭示墨守前人旧说害处 </a:t>
            </a:r>
          </a:p>
          <a:p>
            <a:r>
              <a:rPr lang="zh-CN" altLang="en-US" sz="2800" b="1"/>
              <a:t>            停滞 不进步        </a:t>
            </a:r>
          </a:p>
        </p:txBody>
      </p:sp>
      <p:sp>
        <p:nvSpPr>
          <p:cNvPr id="15396" name="AutoShape 36"/>
          <p:cNvSpPr>
            <a:spLocks/>
          </p:cNvSpPr>
          <p:nvPr/>
        </p:nvSpPr>
        <p:spPr bwMode="auto">
          <a:xfrm>
            <a:off x="8172450" y="765175"/>
            <a:ext cx="288925" cy="5400675"/>
          </a:xfrm>
          <a:prstGeom prst="rightBrace">
            <a:avLst>
              <a:gd name="adj1" fmla="val 155769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8388350" y="1485900"/>
            <a:ext cx="549275" cy="44640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建设新学说  启迪新发明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539750" y="911225"/>
            <a:ext cx="2159000" cy="1219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 altLang="zh-CN"/>
          </a:p>
          <a:p>
            <a:r>
              <a:rPr lang="en-US" altLang="zh-CN" sz="2800" b="1"/>
              <a:t>(</a:t>
            </a:r>
            <a:r>
              <a:rPr lang="zh-CN" altLang="en-US" sz="2800" b="1"/>
              <a:t>正面 </a:t>
            </a:r>
            <a:r>
              <a:rPr lang="en-US" altLang="zh-CN" sz="2800" b="1"/>
              <a:t>)</a:t>
            </a:r>
            <a:r>
              <a:rPr lang="zh-CN" altLang="en-US" sz="2800" b="1"/>
              <a:t>论述</a:t>
            </a:r>
          </a:p>
          <a:p>
            <a:r>
              <a:rPr lang="zh-CN" altLang="en-US" sz="2800" b="1">
                <a:solidFill>
                  <a:srgbClr val="0000FF"/>
                </a:solidFill>
              </a:rPr>
              <a:t>怀疑好处</a:t>
            </a:r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2411413" y="2206625"/>
            <a:ext cx="1612900" cy="517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/>
              <a:t>从事实上</a:t>
            </a: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3348038" y="4727575"/>
            <a:ext cx="2819400" cy="793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/>
              <a:t>正面     得出结论</a:t>
            </a:r>
          </a:p>
          <a:p>
            <a:endParaRPr lang="en-US" altLang="zh-CN"/>
          </a:p>
        </p:txBody>
      </p:sp>
      <p:sp>
        <p:nvSpPr>
          <p:cNvPr id="26640" name="Line 42"/>
          <p:cNvSpPr>
            <a:spLocks noChangeShapeType="1"/>
          </p:cNvSpPr>
          <p:nvPr/>
        </p:nvSpPr>
        <p:spPr bwMode="auto">
          <a:xfrm flipV="1">
            <a:off x="5364163" y="3933825"/>
            <a:ext cx="71437" cy="79375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7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5" grpId="0" animBg="1"/>
      <p:bldP spid="15376" grpId="0"/>
      <p:bldP spid="15387" grpId="0"/>
      <p:bldP spid="15388" grpId="0"/>
      <p:bldP spid="15389" grpId="0"/>
      <p:bldP spid="15394" grpId="0" animBg="1"/>
      <p:bldP spid="15395" grpId="0"/>
      <p:bldP spid="15396" grpId="0" animBg="1"/>
      <p:bldP spid="15398" grpId="0"/>
      <p:bldP spid="15399" grpId="0"/>
      <p:bldP spid="15400" grpId="0"/>
      <p:bldP spid="1540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-26640" y="1840468"/>
            <a:ext cx="9156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第三部分（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），思考下列问题。</a:t>
            </a:r>
            <a:endParaRPr lang="zh-CN" altLang="en-US" sz="3200" b="1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26640" y="2564904"/>
            <a:ext cx="9170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、这一段中列举戴震幼时读书的事例有何作用？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960" y="3284984"/>
            <a:ext cx="9142040" cy="95410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FF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举例论证的作用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❶通过列举</a:t>
            </a:r>
            <a:r>
              <a:rPr lang="en-US" altLang="zh-CN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的事理❷论证了</a:t>
            </a:r>
            <a:r>
              <a:rPr lang="en-US" altLang="zh-CN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的观点❸从而使作者的观点更具体、更真实、更有说服力。</a:t>
            </a:r>
            <a:endParaRPr lang="zh-CN" altLang="en-US" sz="28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504" y="4249481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CC00CC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❶通过</a:t>
            </a:r>
            <a:r>
              <a:rPr lang="zh-CN" altLang="en-US" sz="3600" b="1" dirty="0" smtClean="0">
                <a:solidFill>
                  <a:srgbClr val="CC00CC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列举</a:t>
            </a:r>
            <a:r>
              <a:rPr lang="zh-CN" altLang="en-US" sz="3600" b="1" dirty="0">
                <a:solidFill>
                  <a:srgbClr val="CC00CC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戴震幼时读书</a:t>
            </a:r>
            <a:r>
              <a:rPr lang="zh-CN" altLang="en-US" sz="3600" b="1" dirty="0" smtClean="0">
                <a:solidFill>
                  <a:srgbClr val="CC00CC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的事例❷</a:t>
            </a:r>
            <a:r>
              <a:rPr lang="zh-CN" altLang="en-US" sz="3600" b="1" dirty="0">
                <a:solidFill>
                  <a:srgbClr val="CC00CC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论证</a:t>
            </a:r>
            <a:r>
              <a:rPr lang="zh-CN" altLang="en-US" sz="3600" b="1" dirty="0" smtClean="0">
                <a:solidFill>
                  <a:srgbClr val="CC00CC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了“许多大学问家是从怀疑中锻炼出来的”这一观点❸从而使</a:t>
            </a:r>
            <a:r>
              <a:rPr lang="zh-CN" altLang="en-US" sz="3600" b="1" dirty="0">
                <a:solidFill>
                  <a:srgbClr val="CC00CC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作者的观点更具体、更真实、更有说服力。</a:t>
            </a:r>
          </a:p>
        </p:txBody>
      </p:sp>
    </p:spTree>
    <p:extLst>
      <p:ext uri="{BB962C8B-B14F-4D97-AF65-F5344CB8AC3E}">
        <p14:creationId xmlns="" xmlns:p14="http://schemas.microsoft.com/office/powerpoint/2010/main" val="638127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-26640" y="1840468"/>
            <a:ext cx="91565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阅读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第三部分（</a:t>
            </a:r>
            <a:r>
              <a:rPr lang="en-US" altLang="zh-CN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3200" b="1" dirty="0" smtClean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），思考下列问题。</a:t>
            </a:r>
            <a:endParaRPr lang="zh-CN" altLang="en-US" sz="3200" b="1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64179" y="814248"/>
            <a:ext cx="3262433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课文精讲</a:t>
            </a:r>
            <a:endParaRPr lang="zh-CN" altLang="en-US" sz="6000" cap="none" spc="0" dirty="0">
              <a:ln w="11430"/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26640" y="2564904"/>
            <a:ext cx="9170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、句中的“一切”和四个“常常”能删去吗？为什么？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34449" y="3614716"/>
            <a:ext cx="9164363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一切</a:t>
            </a:r>
            <a:r>
              <a:rPr lang="zh-CN" altLang="en-US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学问家，不但对于流俗传说，就是对于过去学者的学说也</a:t>
            </a:r>
            <a:r>
              <a:rPr lang="zh-CN" altLang="en-US" sz="28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常常</a:t>
            </a:r>
            <a:r>
              <a:rPr lang="zh-CN" altLang="en-US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抱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</a:t>
            </a:r>
            <a:r>
              <a:rPr lang="zh-CN" altLang="en-US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的态度，</a:t>
            </a:r>
            <a:r>
              <a:rPr lang="zh-CN" altLang="en-US" sz="28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常常</a:t>
            </a:r>
            <a:r>
              <a:rPr lang="zh-CN" altLang="en-US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和书中的学说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辩论</a:t>
            </a:r>
            <a:r>
              <a:rPr lang="zh-CN" altLang="en-US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8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常常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评判</a:t>
            </a:r>
            <a:r>
              <a:rPr lang="zh-CN" altLang="en-US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书中的学说，</a:t>
            </a:r>
            <a:r>
              <a:rPr lang="zh-CN" altLang="en-US" sz="28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常常</a:t>
            </a:r>
            <a:r>
              <a:rPr lang="zh-CN" altLang="en-US" sz="2800" b="1" dirty="0">
                <a:solidFill>
                  <a:srgbClr val="6633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修正</a:t>
            </a:r>
            <a:r>
              <a:rPr lang="zh-CN" altLang="en-US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书中的学说</a:t>
            </a:r>
            <a:r>
              <a:rPr lang="en-US" altLang="zh-CN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要这样才能有更新更善的学说产生。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-12126" y="5890619"/>
            <a:ext cx="9142040" cy="95410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品析词语❶解释词语意思❷用在句中表示</a:t>
            </a:r>
            <a:r>
              <a:rPr lang="en-US" altLang="zh-CN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❸体现了作者</a:t>
            </a:r>
            <a:r>
              <a:rPr lang="en-US" altLang="zh-CN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的情感（或态度）</a:t>
            </a:r>
            <a:endParaRPr lang="zh-CN" altLang="en-US" sz="28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-8238" y="3648153"/>
            <a:ext cx="9142040" cy="2246769"/>
          </a:xfrm>
          <a:prstGeom prst="rect">
            <a:avLst/>
          </a:prstGeom>
          <a:solidFill>
            <a:srgbClr val="663300"/>
          </a:solidFill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❶“一切”从范围上进行限制，意思是“所有”；“常常”是频率副词，意思是“经常”❷这两个词语用在句中强调所有的学问家都善于怀疑、辩论、评判、修成过去学者的学说。❸通过这句话，作者概括了“怀疑”的精神，提出了这是建设新学说的基本条件。</a:t>
            </a:r>
            <a:endParaRPr lang="zh-CN" altLang="en-US" sz="2800" b="1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8521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30" y="0"/>
            <a:ext cx="916203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2964180" y="814248"/>
            <a:ext cx="3262432" cy="1015663"/>
          </a:xfrm>
          <a:prstGeom prst="rect">
            <a:avLst/>
          </a:prstGeom>
          <a:noFill/>
          <a:ln w="7620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66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疑难探究</a:t>
            </a:r>
            <a:endParaRPr lang="zh-CN" altLang="en-US" sz="6000" cap="none" spc="0" dirty="0">
              <a:ln w="11430"/>
              <a:solidFill>
                <a:srgbClr val="0066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0" y="2132856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990099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本文运用了哪两个分论点紧扣中心论点进行论证的？两个分论点之间是并联关系还是递进关系？从什么地方可以看出来？</a:t>
            </a:r>
            <a:endParaRPr lang="zh-CN" altLang="en-US" sz="3200" b="1" dirty="0">
              <a:solidFill>
                <a:srgbClr val="990099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913461"/>
            <a:ext cx="92127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分论点一：怀疑是</a:t>
            </a:r>
            <a:r>
              <a:rPr lang="zh-CN" altLang="en-US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消极方面辨伪去妄的必需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步骤。</a:t>
            </a:r>
            <a:endParaRPr lang="zh-CN" altLang="en-US" sz="3200" b="1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41" y="5589240"/>
            <a:ext cx="90364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分论点一：怀疑是</a:t>
            </a:r>
            <a:r>
              <a:rPr lang="zh-CN" altLang="en-US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积极方面建设新学说、启迪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新 </a:t>
            </a:r>
            <a:endParaRPr lang="en-US" altLang="zh-CN" sz="3200" b="1" dirty="0" smtClean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32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</a:t>
            </a:r>
            <a:r>
              <a:rPr lang="zh-CN" altLang="en-US" sz="32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发明的基本</a:t>
            </a:r>
            <a:r>
              <a:rPr lang="zh-CN" altLang="en-US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条件。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4672" y="3723341"/>
            <a:ext cx="18446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中心论点：</a:t>
            </a:r>
          </a:p>
        </p:txBody>
      </p: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051720" y="3724714"/>
            <a:ext cx="53285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宋体" pitchFamily="2" charset="-122"/>
              </a:rPr>
              <a:t>治学必须有怀疑精神</a:t>
            </a:r>
          </a:p>
        </p:txBody>
      </p:sp>
      <p:sp>
        <p:nvSpPr>
          <p:cNvPr id="9" name="燕尾形箭头 8"/>
          <p:cNvSpPr/>
          <p:nvPr/>
        </p:nvSpPr>
        <p:spPr>
          <a:xfrm rot="16200000">
            <a:off x="371715" y="4252546"/>
            <a:ext cx="936513" cy="728762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FF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051720" y="4287291"/>
            <a:ext cx="58986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递进关系：不仅</a:t>
            </a:r>
            <a:r>
              <a:rPr lang="en-US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也</a:t>
            </a:r>
            <a:r>
              <a:rPr lang="en-US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22783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2866110" y="1124744"/>
            <a:ext cx="3262433" cy="1015663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70C0"/>
                </a:solidFill>
                <a:latin typeface="华文琥珀" pitchFamily="2" charset="-122"/>
                <a:ea typeface="华文琥珀" pitchFamily="2" charset="-122"/>
              </a:rPr>
              <a:t>结构梳理</a:t>
            </a:r>
            <a:endParaRPr lang="zh-CN" altLang="en-US" sz="6000" cap="none" spc="0" dirty="0">
              <a:ln w="11430"/>
              <a:solidFill>
                <a:srgbClr val="0070C0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07504" y="2800851"/>
            <a:ext cx="800219" cy="3370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 dirty="0">
                <a:solidFill>
                  <a:srgbClr val="9900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怀疑与学问</a:t>
            </a:r>
          </a:p>
        </p:txBody>
      </p:sp>
      <p:sp>
        <p:nvSpPr>
          <p:cNvPr id="16" name="左大括号 15">
            <a:extLst>
              <a:ext uri="{FF2B5EF4-FFF2-40B4-BE49-F238E27FC236}">
                <a16:creationId xmlns="" xmlns:a16="http://schemas.microsoft.com/office/drawing/2014/main" id="{CE59CF2A-600A-4198-BB16-2E0F2C4B6EB0}"/>
              </a:ext>
            </a:extLst>
          </p:cNvPr>
          <p:cNvSpPr/>
          <p:nvPr/>
        </p:nvSpPr>
        <p:spPr>
          <a:xfrm>
            <a:off x="887734" y="2487812"/>
            <a:ext cx="720080" cy="3893516"/>
          </a:xfrm>
          <a:prstGeom prst="leftBrace">
            <a:avLst>
              <a:gd name="adj1" fmla="val 35870"/>
              <a:gd name="adj2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359355" y="2630924"/>
            <a:ext cx="54705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中心论点</a:t>
            </a:r>
            <a:r>
              <a:rPr lang="en-US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—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治学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必须有怀疑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精神 </a:t>
            </a:r>
            <a:endParaRPr lang="en-US" altLang="zh-CN" sz="28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  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“学则须疑”）</a:t>
            </a:r>
            <a:endParaRPr lang="en-US" altLang="zh-CN" sz="28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416051" y="5140525"/>
            <a:ext cx="127317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分论点</a:t>
            </a:r>
            <a:endParaRPr lang="en-US" altLang="zh-CN" sz="28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015456" y="4556783"/>
            <a:ext cx="31130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怀疑是辨伪去妄的必要步骤</a:t>
            </a:r>
            <a:endParaRPr lang="en-US" altLang="zh-CN" sz="28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013630" y="5429804"/>
            <a:ext cx="374636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怀疑是建设新学说、启迪新发明的基本条件</a:t>
            </a:r>
            <a:endParaRPr lang="en-US" altLang="zh-CN" sz="28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箭头: 下 14">
            <a:extLst>
              <a:ext uri="{FF2B5EF4-FFF2-40B4-BE49-F238E27FC236}">
                <a16:creationId xmlns="" xmlns:a16="http://schemas.microsoft.com/office/drawing/2014/main" id="{5D961EBC-3485-422D-8640-06DB0A6CF6E2}"/>
              </a:ext>
            </a:extLst>
          </p:cNvPr>
          <p:cNvSpPr/>
          <p:nvPr/>
        </p:nvSpPr>
        <p:spPr>
          <a:xfrm rot="10800000">
            <a:off x="2017993" y="3883430"/>
            <a:ext cx="485775" cy="1303867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左大括号 21">
            <a:extLst>
              <a:ext uri="{FF2B5EF4-FFF2-40B4-BE49-F238E27FC236}">
                <a16:creationId xmlns="" xmlns:a16="http://schemas.microsoft.com/office/drawing/2014/main" id="{43A26E0B-06A2-46FD-90E5-A76E9E49B877}"/>
              </a:ext>
            </a:extLst>
          </p:cNvPr>
          <p:cNvSpPr/>
          <p:nvPr/>
        </p:nvSpPr>
        <p:spPr>
          <a:xfrm rot="10800000">
            <a:off x="6831920" y="2487812"/>
            <a:ext cx="596923" cy="3900318"/>
          </a:xfrm>
          <a:prstGeom prst="leftBrace">
            <a:avLst>
              <a:gd name="adj1" fmla="val 35870"/>
              <a:gd name="adj2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7308304" y="3585031"/>
            <a:ext cx="183569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600" b="1" dirty="0">
                <a:solidFill>
                  <a:srgbClr val="9900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做学问要有怀疑精神</a:t>
            </a:r>
          </a:p>
        </p:txBody>
      </p:sp>
      <p:sp>
        <p:nvSpPr>
          <p:cNvPr id="24" name="左大括号 23">
            <a:extLst>
              <a:ext uri="{FF2B5EF4-FFF2-40B4-BE49-F238E27FC236}">
                <a16:creationId xmlns="" xmlns:a16="http://schemas.microsoft.com/office/drawing/2014/main" id="{CE59CF2A-600A-4198-BB16-2E0F2C4B6EB0}"/>
              </a:ext>
            </a:extLst>
          </p:cNvPr>
          <p:cNvSpPr/>
          <p:nvPr/>
        </p:nvSpPr>
        <p:spPr>
          <a:xfrm>
            <a:off x="2689226" y="4486088"/>
            <a:ext cx="514622" cy="1895240"/>
          </a:xfrm>
          <a:prstGeom prst="leftBrace">
            <a:avLst>
              <a:gd name="adj1" fmla="val 35870"/>
              <a:gd name="adj2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05006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/>
      <p:bldP spid="19" grpId="0"/>
      <p:bldP spid="20" grpId="0"/>
      <p:bldP spid="21" grpId="0" animBg="1"/>
      <p:bldP spid="22" grpId="0" animBg="1"/>
      <p:bldP spid="23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" y="0"/>
            <a:ext cx="913544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2446526" y="1484784"/>
            <a:ext cx="403187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CC00CC"/>
                </a:solidFill>
                <a:latin typeface="华文琥珀" pitchFamily="2" charset="-122"/>
                <a:ea typeface="华文琥珀" pitchFamily="2" charset="-122"/>
              </a:rPr>
              <a:t>关于顾颉刚</a:t>
            </a:r>
            <a:endParaRPr lang="zh-CN" altLang="en-US" sz="6000" cap="none" spc="0" dirty="0">
              <a:ln w="11430"/>
              <a:solidFill>
                <a:srgbClr val="CC00CC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7172" name="文本框 2"/>
          <p:cNvSpPr txBox="1">
            <a:spLocks noChangeArrowheads="1"/>
          </p:cNvSpPr>
          <p:nvPr/>
        </p:nvSpPr>
        <p:spPr bwMode="auto">
          <a:xfrm>
            <a:off x="257288" y="2640674"/>
            <a:ext cx="5754872" cy="419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顾颉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</a:t>
            </a:r>
            <a:r>
              <a:rPr lang="en-US" altLang="zh-CN" sz="2800" b="1" dirty="0" err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jié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刚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1893</a:t>
            </a: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—</a:t>
            </a:r>
            <a:r>
              <a:rPr lang="zh-CN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1980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r>
              <a:rPr lang="zh-CN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原名诵坤，字铭坚，江苏苏州人。中国历史学家、民间文艺研究家，</a:t>
            </a:r>
            <a:r>
              <a:rPr lang="zh-CN" altLang="en-US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古史辨学派创始人，现代历史地理学和民俗学的开拓者、奠基人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。主持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资治通鉴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和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二十四史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的标点工作。主要作品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古史辨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》《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汉代学术史略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等。</a:t>
            </a:r>
            <a:endParaRPr lang="zh-CN" altLang="zh-CN" sz="2800" b="1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442" y="2780928"/>
            <a:ext cx="2782038" cy="397012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640695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17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0" y="0"/>
            <a:ext cx="9144000" cy="6871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2954163" y="1549241"/>
            <a:ext cx="3262433" cy="1015663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6633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内容主旨</a:t>
            </a:r>
            <a:endParaRPr lang="zh-CN" altLang="en-US" sz="6000" cap="none" spc="0" dirty="0">
              <a:ln w="11430"/>
              <a:solidFill>
                <a:srgbClr val="6633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11855" y="2789627"/>
            <a:ext cx="8147050" cy="333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 dirty="0">
                <a:solidFill>
                  <a:srgbClr val="00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   </a:t>
            </a:r>
            <a:r>
              <a:rPr lang="en-US" altLang="zh-CN" sz="3600" dirty="0" smtClean="0">
                <a:solidFill>
                  <a:srgbClr val="00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   </a:t>
            </a:r>
            <a:r>
              <a:rPr lang="zh-CN" altLang="en-US" sz="3600" dirty="0" smtClean="0">
                <a:solidFill>
                  <a:srgbClr val="00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本文作者以名言提出</a:t>
            </a:r>
            <a:r>
              <a:rPr lang="zh-CN" altLang="en-US" sz="3600" dirty="0">
                <a:solidFill>
                  <a:srgbClr val="00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中心论点</a:t>
            </a:r>
            <a:r>
              <a:rPr lang="zh-CN" altLang="en-US" sz="3600" dirty="0" smtClean="0">
                <a:solidFill>
                  <a:srgbClr val="00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：运用引用、举例、对比等论证方法，论证了治学</a:t>
            </a:r>
            <a:r>
              <a:rPr lang="zh-CN" altLang="en-US" sz="3600" dirty="0">
                <a:solidFill>
                  <a:srgbClr val="00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必须有怀疑精神，才能辨伪去妄，才能建设新学说，启迪新</a:t>
            </a:r>
            <a:r>
              <a:rPr lang="zh-CN" altLang="en-US" sz="3600" dirty="0" smtClean="0">
                <a:solidFill>
                  <a:srgbClr val="00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发明的观点。</a:t>
            </a:r>
            <a:endParaRPr lang="zh-CN" altLang="en-US" sz="3600" dirty="0">
              <a:solidFill>
                <a:srgbClr val="0000FF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10030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8775" y="1177925"/>
            <a:ext cx="8372475" cy="413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◆下列关于怀疑的材料，你认为它们可用来作为事实论据还是道理论据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毛泽东说：“多想出智慧。”    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怀疑并不是缺点，总是疑，而并不下断语，这才是缺点。（鲁迅）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牛顿看见苹果落地，产生疑问，发明了万有引力。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李时珍发现古医药书籍中的谬误，发愤编写出当时最完备的医药宝典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本草纲目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俗话说：眼见为实，耳听为虚。</a:t>
            </a:r>
          </a:p>
        </p:txBody>
      </p:sp>
      <p:pic>
        <p:nvPicPr>
          <p:cNvPr id="5" name="Picture 9" descr="q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10661">
            <a:off x="1293813" y="1441450"/>
            <a:ext cx="274637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679950" y="1916113"/>
            <a:ext cx="167481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100" b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（道理论据）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62038" y="2870200"/>
            <a:ext cx="16748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100" b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（道理论据）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948488" y="3321050"/>
            <a:ext cx="17272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100" b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（事实论据）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897188" y="4332288"/>
            <a:ext cx="15668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100" b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（事实论据）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895850" y="4841875"/>
            <a:ext cx="162083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100" b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（道理论据）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2184725" y="1052736"/>
            <a:ext cx="4801314" cy="1015663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课后练习答案</a:t>
            </a:r>
            <a:endParaRPr lang="zh-CN" altLang="en-US" sz="6000" cap="none" spc="0" dirty="0">
              <a:ln w="11430"/>
              <a:solidFill>
                <a:srgbClr val="7030A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382" y="234888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zh-CN" sz="32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一、通读课文，同学之间讨论：作者所说的怀疑精神有什么样的内涵？它对做学问有什么重要意义？</a:t>
            </a:r>
          </a:p>
        </p:txBody>
      </p:sp>
      <p:sp>
        <p:nvSpPr>
          <p:cNvPr id="4" name="矩形 3"/>
          <p:cNvSpPr/>
          <p:nvPr/>
        </p:nvSpPr>
        <p:spPr>
          <a:xfrm>
            <a:off x="317319" y="3749456"/>
            <a:ext cx="8536126" cy="293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事前的思索，不随便轻信的态度，便是</a:t>
            </a:r>
            <a:r>
              <a:rPr lang="zh-CN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怀疑精神。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zh-CN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意义：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❶对于学问，只有经过自己的怀疑：因怀疑而思索，因思索而辨别是非；经过“怀疑”“思索”“辨别”三步，学问才是自己的学问（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）❷</a:t>
            </a:r>
            <a:r>
              <a:rPr lang="zh-CN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只有常常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怀疑、常常发问，</a:t>
            </a:r>
            <a:r>
              <a:rPr lang="zh-CN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才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有问题，才想求解答</a:t>
            </a:r>
            <a:r>
              <a:rPr lang="zh-CN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在不断的发问和求解中，一切学问才会起来。（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endParaRPr lang="zh-CN" altLang="zh-CN" sz="2800" b="1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77515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2184725" y="1052736"/>
            <a:ext cx="4801314" cy="1015663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课后练习答案</a:t>
            </a:r>
            <a:endParaRPr lang="zh-CN" altLang="en-US" sz="6000" cap="none" spc="0" dirty="0">
              <a:ln w="11430"/>
              <a:solidFill>
                <a:srgbClr val="7030A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172532"/>
            <a:ext cx="9130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二、本文结构完整，论证严密。细读课文，画出承上启下的关键语句，梳理文章的论证结构，完成下面的表格。</a:t>
            </a:r>
            <a:endParaRPr lang="zh-CN" altLang="en-US" sz="32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流程图: 可选过程 6"/>
          <p:cNvSpPr/>
          <p:nvPr/>
        </p:nvSpPr>
        <p:spPr>
          <a:xfrm>
            <a:off x="3152284" y="3363097"/>
            <a:ext cx="2484276" cy="396044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核心论点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2375255" y="3759141"/>
            <a:ext cx="3997640" cy="605963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可选过程 8"/>
          <p:cNvSpPr/>
          <p:nvPr/>
        </p:nvSpPr>
        <p:spPr>
          <a:xfrm>
            <a:off x="791580" y="5340721"/>
            <a:ext cx="2484276" cy="396044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分论点一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251520" y="5736765"/>
            <a:ext cx="3816424" cy="972108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可选过程 10"/>
          <p:cNvSpPr/>
          <p:nvPr/>
        </p:nvSpPr>
        <p:spPr>
          <a:xfrm>
            <a:off x="5610105" y="5358857"/>
            <a:ext cx="2484276" cy="396044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分论点二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流程图: 可选过程 11"/>
          <p:cNvSpPr/>
          <p:nvPr/>
        </p:nvSpPr>
        <p:spPr>
          <a:xfrm>
            <a:off x="4944031" y="5745900"/>
            <a:ext cx="3816424" cy="972108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左大括号 12"/>
          <p:cNvSpPr/>
          <p:nvPr/>
        </p:nvSpPr>
        <p:spPr>
          <a:xfrm rot="5400000">
            <a:off x="4015122" y="2692176"/>
            <a:ext cx="758599" cy="4392488"/>
          </a:xfrm>
          <a:prstGeom prst="leftBrace">
            <a:avLst>
              <a:gd name="adj1" fmla="val 21726"/>
              <a:gd name="adj2" fmla="val 50000"/>
            </a:avLst>
          </a:prstGeom>
          <a:ln w="762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6457" y="5763901"/>
            <a:ext cx="3863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FFFF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怀疑是辨伪去妄的必须步骤</a:t>
            </a:r>
            <a:endParaRPr lang="zh-CN" altLang="en-US" sz="2800" dirty="0">
              <a:solidFill>
                <a:srgbClr val="FFFF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92318" y="3807605"/>
            <a:ext cx="39805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治学必须有怀疑精神 </a:t>
            </a:r>
          </a:p>
        </p:txBody>
      </p:sp>
      <p:sp>
        <p:nvSpPr>
          <p:cNvPr id="16" name="矩形 15"/>
          <p:cNvSpPr/>
          <p:nvPr/>
        </p:nvSpPr>
        <p:spPr>
          <a:xfrm>
            <a:off x="4948397" y="5763901"/>
            <a:ext cx="38120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FFFF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怀疑是建设新学说、启迪新发明的基本条件</a:t>
            </a:r>
            <a:endParaRPr lang="zh-CN" altLang="en-US" sz="2800" b="1" dirty="0">
              <a:solidFill>
                <a:srgbClr val="FFFF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85005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2184725" y="1052736"/>
            <a:ext cx="4801314" cy="1015663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课后练习答案</a:t>
            </a:r>
            <a:endParaRPr lang="zh-CN" altLang="en-US" sz="6000" cap="none" spc="0" dirty="0">
              <a:ln w="11430"/>
              <a:solidFill>
                <a:srgbClr val="7030A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67586" name="文本框 1"/>
          <p:cNvSpPr txBox="1">
            <a:spLocks noChangeArrowheads="1"/>
          </p:cNvSpPr>
          <p:nvPr/>
        </p:nvSpPr>
        <p:spPr bwMode="auto">
          <a:xfrm>
            <a:off x="6350" y="4229100"/>
            <a:ext cx="9102725" cy="1311275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8000"/>
          </a:p>
        </p:txBody>
      </p:sp>
      <p:sp>
        <p:nvSpPr>
          <p:cNvPr id="2" name="矩形 1"/>
          <p:cNvSpPr/>
          <p:nvPr/>
        </p:nvSpPr>
        <p:spPr>
          <a:xfrm>
            <a:off x="36347" y="2350475"/>
            <a:ext cx="90727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三、本文逻辑严密，语言准确。结合上下文，揣摩下面这段文字，回答后面的问题。</a:t>
            </a:r>
            <a:endParaRPr lang="zh-CN" altLang="en-US" sz="32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31640" y="3573016"/>
            <a:ext cx="60921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zh-CN" sz="3200" b="1" dirty="0" smtClean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一切</a:t>
            </a:r>
            <a:r>
              <a:rPr lang="zh-CN" altLang="zh-CN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学问家，不但对于流俗传说，就是对于过去学者的学说也</a:t>
            </a:r>
            <a:r>
              <a:rPr lang="zh-CN" altLang="zh-CN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常常</a:t>
            </a:r>
            <a:r>
              <a:rPr lang="zh-CN" altLang="zh-CN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要抱怀疑的态度，</a:t>
            </a:r>
            <a:r>
              <a:rPr lang="zh-CN" altLang="zh-CN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常常</a:t>
            </a:r>
            <a:r>
              <a:rPr lang="zh-CN" altLang="zh-CN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和书中的学说辩论，</a:t>
            </a:r>
            <a:r>
              <a:rPr lang="zh-CN" altLang="zh-CN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常常</a:t>
            </a:r>
            <a:r>
              <a:rPr lang="zh-CN" altLang="zh-CN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评判书中的学说，</a:t>
            </a:r>
            <a:r>
              <a:rPr lang="zh-CN" altLang="zh-CN" sz="32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常常</a:t>
            </a:r>
            <a:r>
              <a:rPr lang="zh-CN" altLang="zh-CN" sz="3200" b="1" dirty="0">
                <a:solidFill>
                  <a:srgbClr val="00B05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修正书中的学说：要这样才能有更新更善的学说产生。</a:t>
            </a:r>
            <a:endParaRPr lang="zh-CN" altLang="zh-CN" sz="3200" dirty="0">
              <a:solidFill>
                <a:srgbClr val="00B05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0705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2184725" y="1052736"/>
            <a:ext cx="4801314" cy="1015663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课后练习答案</a:t>
            </a:r>
            <a:endParaRPr lang="zh-CN" altLang="en-US" sz="6000" cap="none" spc="0" dirty="0">
              <a:ln w="11430"/>
              <a:solidFill>
                <a:srgbClr val="7030A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67586" name="文本框 1"/>
          <p:cNvSpPr txBox="1">
            <a:spLocks noChangeArrowheads="1"/>
          </p:cNvSpPr>
          <p:nvPr/>
        </p:nvSpPr>
        <p:spPr bwMode="auto">
          <a:xfrm>
            <a:off x="6350" y="4229100"/>
            <a:ext cx="9102725" cy="1311275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8000"/>
          </a:p>
        </p:txBody>
      </p:sp>
      <p:sp>
        <p:nvSpPr>
          <p:cNvPr id="2" name="矩形 1"/>
          <p:cNvSpPr/>
          <p:nvPr/>
        </p:nvSpPr>
        <p:spPr>
          <a:xfrm>
            <a:off x="36347" y="2350475"/>
            <a:ext cx="90727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三、本文逻辑严密，语言准确。结合上下文，揣摩下面这段文字，回答后面的问题。</a:t>
            </a:r>
            <a:endParaRPr lang="zh-CN" altLang="en-US" sz="32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9855" y="3447500"/>
            <a:ext cx="8310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CN" sz="2800" b="1" dirty="0">
                <a:solidFill>
                  <a:srgbClr val="00CC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zh-CN" sz="2800" b="1" dirty="0">
                <a:solidFill>
                  <a:srgbClr val="00CC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开头的“一切”是否太绝对了？对此，你怎么看？</a:t>
            </a:r>
          </a:p>
        </p:txBody>
      </p:sp>
      <p:sp>
        <p:nvSpPr>
          <p:cNvPr id="8" name="矩形 7"/>
          <p:cNvSpPr/>
          <p:nvPr/>
        </p:nvSpPr>
        <p:spPr>
          <a:xfrm>
            <a:off x="1100262" y="4180344"/>
            <a:ext cx="719994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我认为</a:t>
            </a:r>
            <a:r>
              <a:rPr lang="zh-CN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一切”并不绝对。因为学问的基础是事实和证据，而事实和证据最可靠最要紧的材料是自己亲见的和经过怀疑、思索、辨别的他人的学问。学问家如果不具备这种基本的怀疑精神，那他就不可能成为一个合格的学问家。</a:t>
            </a:r>
            <a:endParaRPr lang="zh-CN" altLang="zh-CN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9129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2184725" y="1052736"/>
            <a:ext cx="4801314" cy="1015663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课后练习答案</a:t>
            </a:r>
            <a:endParaRPr lang="zh-CN" altLang="en-US" sz="6000" cap="none" spc="0" dirty="0">
              <a:ln w="11430"/>
              <a:solidFill>
                <a:srgbClr val="7030A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67586" name="文本框 1"/>
          <p:cNvSpPr txBox="1">
            <a:spLocks noChangeArrowheads="1"/>
          </p:cNvSpPr>
          <p:nvPr/>
        </p:nvSpPr>
        <p:spPr bwMode="auto">
          <a:xfrm>
            <a:off x="6350" y="4229100"/>
            <a:ext cx="9102725" cy="1311275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8000"/>
          </a:p>
        </p:txBody>
      </p:sp>
      <p:sp>
        <p:nvSpPr>
          <p:cNvPr id="2" name="矩形 1"/>
          <p:cNvSpPr/>
          <p:nvPr/>
        </p:nvSpPr>
        <p:spPr>
          <a:xfrm>
            <a:off x="36347" y="2350475"/>
            <a:ext cx="90727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三、本文逻辑严密，语言准确。结合上下文，揣摩下面这段文字，回答后面的问题。</a:t>
            </a:r>
            <a:endParaRPr lang="zh-CN" altLang="en-US" sz="3200" b="1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9855" y="3447500"/>
            <a:ext cx="91189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CN" sz="2800" b="1" dirty="0">
                <a:solidFill>
                  <a:srgbClr val="00CC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zh-CN" sz="2800" b="1" dirty="0">
                <a:solidFill>
                  <a:srgbClr val="00CC9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这段文字中有四个以“常常”开头的短句，它们的顺序是否可以任意调整？为什么？</a:t>
            </a:r>
          </a:p>
        </p:txBody>
      </p:sp>
      <p:sp>
        <p:nvSpPr>
          <p:cNvPr id="8" name="矩形 7"/>
          <p:cNvSpPr/>
          <p:nvPr/>
        </p:nvSpPr>
        <p:spPr>
          <a:xfrm>
            <a:off x="492703" y="4581128"/>
            <a:ext cx="8158593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zh-CN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它们的顺序不能调换。因为“怀疑”</a:t>
            </a:r>
            <a:r>
              <a:rPr lang="en-US" altLang="zh-CN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辩论”“评判”“修正”这四个词的顺序是人们对过去学说进行怀疑的思维过程，如果调换顺序就与人们对事物的认识过程不相符合。</a:t>
            </a:r>
            <a:r>
              <a:rPr lang="en-US" altLang="zh-CN" sz="2800" b="1" dirty="0">
                <a:solidFill>
                  <a:srgbClr val="FF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endParaRPr lang="zh-CN" altLang="zh-CN" sz="2800" dirty="0">
              <a:solidFill>
                <a:srgbClr val="FF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5867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/>
            </a:extLst>
          </p:cNvPr>
          <p:cNvSpPr/>
          <p:nvPr/>
        </p:nvSpPr>
        <p:spPr>
          <a:xfrm>
            <a:off x="179512" y="404664"/>
            <a:ext cx="8642350" cy="6154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800"/>
              </a:lnSpc>
              <a:defRPr/>
            </a:pP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我国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当代有一位著名的史学家叫顾颉刚，他幼年读的书多，并且读书时就不肯盲从前人之说，敢于提出疑问。有一次，他看见一个饭碗，上面画着许多小孩，有的放纸鸢，有的舞龙灯，有的点爆竹，题为</a:t>
            </a:r>
            <a:r>
              <a:rPr lang="en-US" altLang="zh-CN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百子图</a:t>
            </a:r>
            <a:r>
              <a:rPr lang="en-US" altLang="zh-CN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。他知道文王有</a:t>
            </a:r>
            <a:r>
              <a:rPr lang="en-US" altLang="zh-CN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个儿子，以为这一幅图画的是文王的家庭，就想考证一下文王的儿子。他从常见的书中只得到武王、周公等几个人。他很奇怪，为什么这样一个名人儿子竟如此难考证。后来才知道文王百子说是从</a:t>
            </a:r>
            <a:r>
              <a:rPr lang="en-US" altLang="zh-CN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诗经</a:t>
            </a:r>
            <a:r>
              <a:rPr lang="en-US" altLang="zh-CN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中来，只是一种谀颂之词，并非实事。这就是做学问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17"/>
          <p:cNvSpPr txBox="1">
            <a:spLocks noChangeArrowheads="1"/>
          </p:cNvSpPr>
          <p:nvPr/>
        </p:nvSpPr>
        <p:spPr bwMode="auto">
          <a:xfrm>
            <a:off x="6302375" y="4137025"/>
            <a:ext cx="19558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宋体" pitchFamily="2" charset="-122"/>
              </a:rPr>
              <a:t>（    ）姓谢</a:t>
            </a:r>
          </a:p>
        </p:txBody>
      </p:sp>
      <p:sp>
        <p:nvSpPr>
          <p:cNvPr id="46" name="文本框 18"/>
          <p:cNvSpPr txBox="1">
            <a:spLocks noChangeArrowheads="1"/>
          </p:cNvSpPr>
          <p:nvPr/>
        </p:nvSpPr>
        <p:spPr bwMode="auto">
          <a:xfrm>
            <a:off x="6307138" y="4424363"/>
            <a:ext cx="200927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1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（    ）解题</a:t>
            </a:r>
          </a:p>
        </p:txBody>
      </p:sp>
      <p:sp>
        <p:nvSpPr>
          <p:cNvPr id="47" name="文本框 19"/>
          <p:cNvSpPr txBox="1">
            <a:spLocks noChangeArrowheads="1"/>
          </p:cNvSpPr>
          <p:nvPr/>
        </p:nvSpPr>
        <p:spPr bwMode="auto">
          <a:xfrm>
            <a:off x="6329363" y="4764088"/>
            <a:ext cx="200818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宋体" pitchFamily="2" charset="-122"/>
              </a:rPr>
              <a:t>（    ）押解</a:t>
            </a:r>
          </a:p>
        </p:txBody>
      </p:sp>
      <p:sp>
        <p:nvSpPr>
          <p:cNvPr id="53" name="流程图: 文档 52">
            <a:extLst>
              <a:ext uri="{FF2B5EF4-FFF2-40B4-BE49-F238E27FC236}"/>
            </a:extLst>
          </p:cNvPr>
          <p:cNvSpPr/>
          <p:nvPr/>
        </p:nvSpPr>
        <p:spPr>
          <a:xfrm>
            <a:off x="395536" y="908720"/>
            <a:ext cx="2849563" cy="431800"/>
          </a:xfrm>
          <a:prstGeom prst="flowChartDocumen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文本框 16"/>
          <p:cNvSpPr txBox="1">
            <a:spLocks noChangeArrowheads="1"/>
          </p:cNvSpPr>
          <p:nvPr/>
        </p:nvSpPr>
        <p:spPr bwMode="auto">
          <a:xfrm>
            <a:off x="3529013" y="4764088"/>
            <a:ext cx="200818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宋体" pitchFamily="2" charset="-122"/>
              </a:rPr>
              <a:t>（    ）便宜</a:t>
            </a:r>
          </a:p>
        </p:txBody>
      </p:sp>
      <p:sp>
        <p:nvSpPr>
          <p:cNvPr id="43" name="文本框 15"/>
          <p:cNvSpPr txBox="1">
            <a:spLocks noChangeArrowheads="1"/>
          </p:cNvSpPr>
          <p:nvPr/>
        </p:nvSpPr>
        <p:spPr bwMode="auto">
          <a:xfrm>
            <a:off x="3543300" y="4257675"/>
            <a:ext cx="210882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（    ）便装</a:t>
            </a: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251520" y="332656"/>
            <a:ext cx="2168525" cy="539750"/>
            <a:chOff x="263352" y="116632"/>
            <a:chExt cx="2892152" cy="720080"/>
          </a:xfrm>
        </p:grpSpPr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263352" y="116632"/>
              <a:ext cx="2892152" cy="720080"/>
              <a:chOff x="263352" y="116632"/>
              <a:chExt cx="2892152" cy="720080"/>
            </a:xfrm>
          </p:grpSpPr>
          <p:cxnSp>
            <p:nvCxnSpPr>
              <p:cNvPr id="7" name="直接连接符 6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263352" y="771057"/>
                <a:ext cx="246023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695269" y="194993"/>
                <a:ext cx="246023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9" name="流程图: 接点 8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947220" y="152635"/>
                <a:ext cx="107980" cy="108013"/>
              </a:xfrm>
              <a:prstGeom prst="flowChartConnector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" name="流程图: 接点 9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2494925" y="728699"/>
                <a:ext cx="107979" cy="108013"/>
              </a:xfrm>
              <a:prstGeom prst="flowChartConnector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流程图: 接点 10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2873910" y="116632"/>
                <a:ext cx="179966" cy="1800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0285" name="矩形 5"/>
            <p:cNvSpPr>
              <a:spLocks noChangeArrowheads="1"/>
            </p:cNvSpPr>
            <p:nvPr/>
          </p:nvSpPr>
          <p:spPr bwMode="auto">
            <a:xfrm>
              <a:off x="989091" y="208672"/>
              <a:ext cx="1691061" cy="553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100" b="1" dirty="0">
                  <a:solidFill>
                    <a:srgbClr val="C00000"/>
                  </a:solidFill>
                  <a:latin typeface="隶书" pitchFamily="49" charset="-122"/>
                  <a:ea typeface="隶书" pitchFamily="49" charset="-122"/>
                </a:rPr>
                <a:t>检查预习</a:t>
              </a:r>
            </a:p>
          </p:txBody>
        </p:sp>
      </p:grpSp>
      <p:pic>
        <p:nvPicPr>
          <p:cNvPr id="10249" name="图片 30" descr="清单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3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矩形 13"/>
          <p:cNvSpPr>
            <a:spLocks noChangeArrowheads="1"/>
          </p:cNvSpPr>
          <p:nvPr/>
        </p:nvSpPr>
        <p:spPr bwMode="auto">
          <a:xfrm>
            <a:off x="0" y="1916113"/>
            <a:ext cx="9144000" cy="160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顾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颉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刚（   </a:t>
            </a:r>
            <a:r>
              <a:rPr lang="en-US" altLang="zh-CN" sz="23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）  程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颐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（    ）  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譬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如（    ）   腐草为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萤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（    ）      虚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妄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（      ）  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盲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从（    ）  停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滞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（    ）   步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骤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（    ） </a:t>
            </a:r>
            <a:endParaRPr lang="en-US" altLang="zh-CN" sz="23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懒惰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（       ） 启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迪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（    ）  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塾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师（    ）   大</a:t>
            </a:r>
            <a:r>
              <a:rPr lang="zh-CN" altLang="en-US" sz="23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儒</a:t>
            </a:r>
            <a:r>
              <a:rPr lang="zh-CN" altLang="en-US" sz="2300" b="1" dirty="0">
                <a:latin typeface="黑体" pitchFamily="49" charset="-122"/>
                <a:ea typeface="黑体" pitchFamily="49" charset="-122"/>
              </a:rPr>
              <a:t>（    ）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259632" y="2060848"/>
            <a:ext cx="5937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1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jié</a:t>
            </a:r>
            <a:endParaRPr lang="zh-CN" altLang="en-US" sz="2100" b="1" dirty="0">
              <a:solidFill>
                <a:srgbClr val="FF0000"/>
              </a:solidFill>
            </a:endParaRPr>
          </a:p>
        </p:txBody>
      </p:sp>
      <p:sp>
        <p:nvSpPr>
          <p:cNvPr id="16" name="文本框 2"/>
          <p:cNvSpPr txBox="1">
            <a:spLocks noChangeArrowheads="1"/>
          </p:cNvSpPr>
          <p:nvPr/>
        </p:nvSpPr>
        <p:spPr bwMode="auto">
          <a:xfrm>
            <a:off x="3347864" y="2060848"/>
            <a:ext cx="5318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yí</a:t>
            </a:r>
          </a:p>
        </p:txBody>
      </p:sp>
      <p:sp>
        <p:nvSpPr>
          <p:cNvPr id="17" name="文本框 3"/>
          <p:cNvSpPr txBox="1">
            <a:spLocks noChangeArrowheads="1"/>
          </p:cNvSpPr>
          <p:nvPr/>
        </p:nvSpPr>
        <p:spPr bwMode="auto">
          <a:xfrm>
            <a:off x="5292080" y="2060848"/>
            <a:ext cx="569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pì</a:t>
            </a:r>
          </a:p>
        </p:txBody>
      </p:sp>
      <p:sp>
        <p:nvSpPr>
          <p:cNvPr id="18" name="文本框 4"/>
          <p:cNvSpPr txBox="1">
            <a:spLocks noChangeArrowheads="1"/>
          </p:cNvSpPr>
          <p:nvPr/>
        </p:nvSpPr>
        <p:spPr bwMode="auto">
          <a:xfrm>
            <a:off x="8028384" y="2060848"/>
            <a:ext cx="94138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yín</a:t>
            </a:r>
            <a:r>
              <a:rPr lang="zh-CN" altLang="en-US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ɡ</a:t>
            </a:r>
          </a:p>
        </p:txBody>
      </p:sp>
      <p:sp>
        <p:nvSpPr>
          <p:cNvPr id="19" name="文本框 5"/>
          <p:cNvSpPr txBox="1">
            <a:spLocks noChangeArrowheads="1"/>
          </p:cNvSpPr>
          <p:nvPr/>
        </p:nvSpPr>
        <p:spPr bwMode="auto">
          <a:xfrm>
            <a:off x="1043608" y="2564904"/>
            <a:ext cx="8429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wàn</a:t>
            </a:r>
            <a:r>
              <a:rPr lang="zh-CN" altLang="en-US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ɡ</a:t>
            </a:r>
          </a:p>
        </p:txBody>
      </p:sp>
      <p:sp>
        <p:nvSpPr>
          <p:cNvPr id="20" name="文本框 6"/>
          <p:cNvSpPr txBox="1">
            <a:spLocks noChangeArrowheads="1"/>
          </p:cNvSpPr>
          <p:nvPr/>
        </p:nvSpPr>
        <p:spPr bwMode="auto">
          <a:xfrm>
            <a:off x="3275856" y="2564904"/>
            <a:ext cx="7667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mánɡ</a:t>
            </a:r>
          </a:p>
        </p:txBody>
      </p:sp>
      <p:sp>
        <p:nvSpPr>
          <p:cNvPr id="21" name="文本框 7"/>
          <p:cNvSpPr txBox="1">
            <a:spLocks noChangeArrowheads="1"/>
          </p:cNvSpPr>
          <p:nvPr/>
        </p:nvSpPr>
        <p:spPr bwMode="auto">
          <a:xfrm>
            <a:off x="5292080" y="2564904"/>
            <a:ext cx="84931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zhì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524328" y="2492896"/>
            <a:ext cx="81438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1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zhòu</a:t>
            </a:r>
            <a:endParaRPr lang="zh-CN" altLang="en-US" sz="21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971600" y="3068960"/>
            <a:ext cx="122555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100" b="1" dirty="0" err="1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lǎn</a:t>
            </a:r>
            <a:r>
              <a:rPr lang="en-US" altLang="zh-CN" sz="21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1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duò</a:t>
            </a:r>
            <a:endParaRPr lang="en-US" altLang="zh-CN" sz="21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419872" y="3068960"/>
            <a:ext cx="5111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1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dí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508104" y="3068960"/>
            <a:ext cx="66198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1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shú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596336" y="2996952"/>
            <a:ext cx="50958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1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rú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  <p:grpSp>
        <p:nvGrpSpPr>
          <p:cNvPr id="4" name="组合 56"/>
          <p:cNvGrpSpPr>
            <a:grpSpLocks/>
          </p:cNvGrpSpPr>
          <p:nvPr/>
        </p:nvGrpSpPr>
        <p:grpSpPr bwMode="auto">
          <a:xfrm>
            <a:off x="511175" y="3482975"/>
            <a:ext cx="1306513" cy="485775"/>
            <a:chOff x="595620" y="3644464"/>
            <a:chExt cx="1808997" cy="648632"/>
          </a:xfrm>
        </p:grpSpPr>
        <p:sp>
          <p:nvSpPr>
            <p:cNvPr id="56" name="流程图: 文档 5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5620" y="3716534"/>
              <a:ext cx="1800205" cy="576562"/>
            </a:xfrm>
            <a:prstGeom prst="flowChartDocumen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83" name="矩形 27"/>
            <p:cNvSpPr>
              <a:spLocks noChangeArrowheads="1"/>
            </p:cNvSpPr>
            <p:nvPr/>
          </p:nvSpPr>
          <p:spPr bwMode="auto">
            <a:xfrm>
              <a:off x="604418" y="3644464"/>
              <a:ext cx="1800199" cy="553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1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2.</a:t>
              </a:r>
              <a:r>
                <a:rPr lang="zh-CN" altLang="en-US" sz="21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多音字</a:t>
              </a:r>
            </a:p>
          </p:txBody>
        </p:sp>
      </p:grpSp>
      <p:sp>
        <p:nvSpPr>
          <p:cNvPr id="10264" name="文本框 1"/>
          <p:cNvSpPr txBox="1">
            <a:spLocks noChangeArrowheads="1"/>
          </p:cNvSpPr>
          <p:nvPr/>
        </p:nvSpPr>
        <p:spPr bwMode="auto">
          <a:xfrm>
            <a:off x="522288" y="4503738"/>
            <a:ext cx="3381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宋体" pitchFamily="2" charset="-122"/>
              </a:rPr>
              <a:t>折</a:t>
            </a:r>
          </a:p>
        </p:txBody>
      </p:sp>
      <p:sp>
        <p:nvSpPr>
          <p:cNvPr id="10265" name="文本框 2"/>
          <p:cNvSpPr txBox="1">
            <a:spLocks noChangeArrowheads="1"/>
          </p:cNvSpPr>
          <p:nvPr/>
        </p:nvSpPr>
        <p:spPr bwMode="auto">
          <a:xfrm>
            <a:off x="2903538" y="4506913"/>
            <a:ext cx="56515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宋体" pitchFamily="2" charset="-122"/>
              </a:rPr>
              <a:t>便</a:t>
            </a:r>
          </a:p>
        </p:txBody>
      </p:sp>
      <p:sp>
        <p:nvSpPr>
          <p:cNvPr id="10266" name="文本框 3"/>
          <p:cNvSpPr txBox="1">
            <a:spLocks noChangeArrowheads="1"/>
          </p:cNvSpPr>
          <p:nvPr/>
        </p:nvSpPr>
        <p:spPr bwMode="auto">
          <a:xfrm>
            <a:off x="5705475" y="4503738"/>
            <a:ext cx="56515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宋体" pitchFamily="2" charset="-122"/>
              </a:rPr>
              <a:t>解</a:t>
            </a:r>
          </a:p>
        </p:txBody>
      </p:sp>
      <p:sp>
        <p:nvSpPr>
          <p:cNvPr id="36" name="文本框 7"/>
          <p:cNvSpPr txBox="1">
            <a:spLocks noChangeArrowheads="1"/>
          </p:cNvSpPr>
          <p:nvPr/>
        </p:nvSpPr>
        <p:spPr bwMode="auto">
          <a:xfrm>
            <a:off x="3806825" y="4224338"/>
            <a:ext cx="81915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biàn</a:t>
            </a:r>
          </a:p>
        </p:txBody>
      </p:sp>
      <p:sp>
        <p:nvSpPr>
          <p:cNvPr id="37" name="文本框 8"/>
          <p:cNvSpPr txBox="1">
            <a:spLocks noChangeArrowheads="1"/>
          </p:cNvSpPr>
          <p:nvPr/>
        </p:nvSpPr>
        <p:spPr bwMode="auto">
          <a:xfrm>
            <a:off x="3806825" y="4699000"/>
            <a:ext cx="81915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pián</a:t>
            </a:r>
          </a:p>
        </p:txBody>
      </p:sp>
      <p:sp>
        <p:nvSpPr>
          <p:cNvPr id="38" name="文本框 9"/>
          <p:cNvSpPr txBox="1">
            <a:spLocks noChangeArrowheads="1"/>
          </p:cNvSpPr>
          <p:nvPr/>
        </p:nvSpPr>
        <p:spPr bwMode="auto">
          <a:xfrm>
            <a:off x="6678613" y="4092575"/>
            <a:ext cx="8207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xiè</a:t>
            </a:r>
          </a:p>
        </p:txBody>
      </p:sp>
      <p:sp>
        <p:nvSpPr>
          <p:cNvPr id="39" name="文本框 11"/>
          <p:cNvSpPr txBox="1">
            <a:spLocks noChangeArrowheads="1"/>
          </p:cNvSpPr>
          <p:nvPr/>
        </p:nvSpPr>
        <p:spPr bwMode="auto">
          <a:xfrm>
            <a:off x="6678613" y="4778375"/>
            <a:ext cx="6572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jiè</a:t>
            </a:r>
          </a:p>
        </p:txBody>
      </p:sp>
      <p:sp>
        <p:nvSpPr>
          <p:cNvPr id="40" name="文本框 12"/>
          <p:cNvSpPr txBox="1">
            <a:spLocks noChangeArrowheads="1"/>
          </p:cNvSpPr>
          <p:nvPr/>
        </p:nvSpPr>
        <p:spPr bwMode="auto">
          <a:xfrm>
            <a:off x="993775" y="4119563"/>
            <a:ext cx="175895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宋体" pitchFamily="2" charset="-122"/>
              </a:rPr>
              <a:t>（   ）折叠</a:t>
            </a:r>
          </a:p>
        </p:txBody>
      </p:sp>
      <p:sp>
        <p:nvSpPr>
          <p:cNvPr id="41" name="文本框 13"/>
          <p:cNvSpPr txBox="1">
            <a:spLocks noChangeArrowheads="1"/>
          </p:cNvSpPr>
          <p:nvPr/>
        </p:nvSpPr>
        <p:spPr bwMode="auto">
          <a:xfrm>
            <a:off x="974724" y="4443413"/>
            <a:ext cx="22291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（   ）折腾</a:t>
            </a:r>
          </a:p>
        </p:txBody>
      </p:sp>
      <p:sp>
        <p:nvSpPr>
          <p:cNvPr id="42" name="文本框 14"/>
          <p:cNvSpPr txBox="1">
            <a:spLocks noChangeArrowheads="1"/>
          </p:cNvSpPr>
          <p:nvPr/>
        </p:nvSpPr>
        <p:spPr bwMode="auto">
          <a:xfrm>
            <a:off x="1006475" y="4818063"/>
            <a:ext cx="16637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宋体" pitchFamily="2" charset="-122"/>
              </a:rPr>
              <a:t>（   ）折本</a:t>
            </a:r>
          </a:p>
        </p:txBody>
      </p:sp>
      <p:sp>
        <p:nvSpPr>
          <p:cNvPr id="48" name="左大括号 47">
            <a:extLst>
              <a:ext uri="{FF2B5EF4-FFF2-40B4-BE49-F238E27FC236}"/>
            </a:extLst>
          </p:cNvPr>
          <p:cNvSpPr/>
          <p:nvPr/>
        </p:nvSpPr>
        <p:spPr>
          <a:xfrm>
            <a:off x="898525" y="4294188"/>
            <a:ext cx="271463" cy="765175"/>
          </a:xfrm>
          <a:prstGeom prst="leftBrace">
            <a:avLst>
              <a:gd name="adj1" fmla="val 37114"/>
              <a:gd name="adj2" fmla="val 5204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49" name="左大括号 48">
            <a:extLst>
              <a:ext uri="{FF2B5EF4-FFF2-40B4-BE49-F238E27FC236}"/>
            </a:extLst>
          </p:cNvPr>
          <p:cNvSpPr/>
          <p:nvPr/>
        </p:nvSpPr>
        <p:spPr>
          <a:xfrm>
            <a:off x="3402013" y="4386263"/>
            <a:ext cx="276225" cy="679450"/>
          </a:xfrm>
          <a:prstGeom prst="leftBrace">
            <a:avLst>
              <a:gd name="adj1" fmla="val 27184"/>
              <a:gd name="adj2" fmla="val 5204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50" name="左大括号 49">
            <a:extLst>
              <a:ext uri="{FF2B5EF4-FFF2-40B4-BE49-F238E27FC236}"/>
            </a:extLst>
          </p:cNvPr>
          <p:cNvSpPr/>
          <p:nvPr/>
        </p:nvSpPr>
        <p:spPr>
          <a:xfrm>
            <a:off x="6148388" y="4325938"/>
            <a:ext cx="242887" cy="700087"/>
          </a:xfrm>
          <a:prstGeom prst="leftBrace">
            <a:avLst>
              <a:gd name="adj1" fmla="val 39223"/>
              <a:gd name="adj2" fmla="val 5204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51" name="文本框 10"/>
          <p:cNvSpPr txBox="1">
            <a:spLocks noChangeArrowheads="1"/>
          </p:cNvSpPr>
          <p:nvPr/>
        </p:nvSpPr>
        <p:spPr bwMode="auto">
          <a:xfrm>
            <a:off x="6678613" y="4419600"/>
            <a:ext cx="8207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jiě</a:t>
            </a:r>
          </a:p>
        </p:txBody>
      </p:sp>
      <p:sp>
        <p:nvSpPr>
          <p:cNvPr id="33" name="文本框 4"/>
          <p:cNvSpPr txBox="1">
            <a:spLocks noChangeArrowheads="1"/>
          </p:cNvSpPr>
          <p:nvPr/>
        </p:nvSpPr>
        <p:spPr bwMode="auto">
          <a:xfrm>
            <a:off x="1255713" y="4076700"/>
            <a:ext cx="6762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zhé</a:t>
            </a:r>
          </a:p>
        </p:txBody>
      </p:sp>
      <p:sp>
        <p:nvSpPr>
          <p:cNvPr id="34" name="文本框 5"/>
          <p:cNvSpPr txBox="1">
            <a:spLocks noChangeArrowheads="1"/>
          </p:cNvSpPr>
          <p:nvPr/>
        </p:nvSpPr>
        <p:spPr bwMode="auto">
          <a:xfrm>
            <a:off x="1230313" y="4402138"/>
            <a:ext cx="6762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zhē</a:t>
            </a:r>
          </a:p>
        </p:txBody>
      </p:sp>
      <p:sp>
        <p:nvSpPr>
          <p:cNvPr id="35" name="文本框 6"/>
          <p:cNvSpPr txBox="1">
            <a:spLocks noChangeArrowheads="1"/>
          </p:cNvSpPr>
          <p:nvPr/>
        </p:nvSpPr>
        <p:spPr bwMode="auto">
          <a:xfrm>
            <a:off x="1265238" y="4751388"/>
            <a:ext cx="674687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shé</a:t>
            </a:r>
          </a:p>
        </p:txBody>
      </p:sp>
      <p:sp>
        <p:nvSpPr>
          <p:cNvPr id="10281" name="矩形 54"/>
          <p:cNvSpPr>
            <a:spLocks noChangeArrowheads="1"/>
          </p:cNvSpPr>
          <p:nvPr/>
        </p:nvSpPr>
        <p:spPr bwMode="auto">
          <a:xfrm>
            <a:off x="323528" y="908720"/>
            <a:ext cx="28956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ts val="2625"/>
              </a:lnSpc>
            </a:pPr>
            <a:r>
              <a:rPr lang="en-US" altLang="zh-CN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1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给下列标红的字注音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4" grpId="0"/>
      <p:bldP spid="4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51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843808" y="0"/>
            <a:ext cx="32624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cap="none" spc="0" dirty="0" smtClean="0">
                <a:ln w="11430"/>
                <a:solidFill>
                  <a:srgbClr val="0070C0"/>
                </a:solidFill>
                <a:latin typeface="华文琥珀" pitchFamily="2" charset="-122"/>
                <a:ea typeface="华文琥珀" pitchFamily="2" charset="-122"/>
              </a:rPr>
              <a:t>词语解释</a:t>
            </a:r>
            <a:endParaRPr lang="zh-CN" altLang="en-US" sz="6000" cap="none" spc="0" dirty="0">
              <a:ln w="11430"/>
              <a:solidFill>
                <a:srgbClr val="0070C0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858" y="1124744"/>
            <a:ext cx="91231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【不攻自破】不用攻击，自己就溃败了，多形容观点、</a:t>
            </a:r>
            <a:r>
              <a:rPr lang="zh-CN" altLang="zh-CN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情</a:t>
            </a:r>
            <a:r>
              <a:rPr lang="en-US" altLang="zh-CN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zh-CN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节</a:t>
            </a:r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等站不住脚，经不起反驳或责问。 </a:t>
            </a:r>
          </a:p>
          <a:p>
            <a:pPr>
              <a:lnSpc>
                <a:spcPct val="130000"/>
              </a:lnSpc>
            </a:pPr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【停滞】因为受到阻碍，不能顺利地运动或发展。 </a:t>
            </a:r>
          </a:p>
          <a:p>
            <a:pPr>
              <a:lnSpc>
                <a:spcPct val="130000"/>
              </a:lnSpc>
            </a:pPr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【启迪】开导；启发。</a:t>
            </a:r>
            <a:r>
              <a:rPr lang="en-US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</a:t>
            </a:r>
            <a:endParaRPr lang="zh-CN" altLang="zh-CN" sz="3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【盲从】不问是非地附和别人；盲目随从。</a:t>
            </a:r>
          </a:p>
          <a:p>
            <a:pPr>
              <a:lnSpc>
                <a:spcPct val="130000"/>
              </a:lnSpc>
            </a:pPr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【墨守】战国时墨子善于守城，后来用</a:t>
            </a:r>
            <a:r>
              <a:rPr lang="en-US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墨守成规</a:t>
            </a:r>
            <a:r>
              <a:rPr lang="en-US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zh-CN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形容</a:t>
            </a:r>
            <a:r>
              <a:rPr lang="en-US" altLang="zh-CN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zh-CN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因循守旧</a:t>
            </a:r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，不肯改进。</a:t>
            </a:r>
          </a:p>
          <a:p>
            <a:pPr>
              <a:lnSpc>
                <a:spcPct val="130000"/>
              </a:lnSpc>
            </a:pPr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【辨伪去妄】辨别虚伪的，清除去掉不合理的。</a:t>
            </a:r>
          </a:p>
        </p:txBody>
      </p:sp>
    </p:spTree>
    <p:extLst>
      <p:ext uri="{BB962C8B-B14F-4D97-AF65-F5344CB8AC3E}">
        <p14:creationId xmlns="" xmlns:p14="http://schemas.microsoft.com/office/powerpoint/2010/main" val="23248228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179512" y="188640"/>
            <a:ext cx="8784976" cy="496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eaLnBrk="1" hangingPunct="1">
              <a:lnSpc>
                <a:spcPts val="4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    4.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词语辨析</a:t>
            </a:r>
          </a:p>
          <a:p>
            <a:pPr algn="ctr" eaLnBrk="1" hangingPunct="1">
              <a:lnSpc>
                <a:spcPts val="4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盲从   追随</a:t>
            </a:r>
          </a:p>
          <a:p>
            <a:pPr eaLnBrk="1" hangingPunct="1">
              <a:lnSpc>
                <a:spcPts val="4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 两词都有“跟随、随从”的意思。“盲从”是指盲目地附和随从，含有贬义；“追随”是指积极地效仿前人的事迹，含有褒义。</a:t>
            </a:r>
          </a:p>
          <a:p>
            <a:pPr eaLnBrk="1" hangingPunct="1">
              <a:lnSpc>
                <a:spcPts val="4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 运用：（1）为了全民族的解放，并不是锋芒毕露的他凭借着一腔热血毅然抛弃了一切去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_____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自己的信仰，宁肯马革裹尸也不愿回头。（2）读书不是为了雄辩和驳斥，也不是为了轻信和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_______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，而是为了思考和权衡。</a:t>
            </a:r>
          </a:p>
          <a:p>
            <a:pPr eaLnBrk="1" hangingPunct="1">
              <a:lnSpc>
                <a:spcPts val="4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   答案：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（1）追随（2）盲从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196850" y="944563"/>
            <a:ext cx="2170113" cy="539750"/>
            <a:chOff x="263352" y="116632"/>
            <a:chExt cx="2892152" cy="720080"/>
          </a:xfrm>
        </p:grpSpPr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263352" y="116632"/>
              <a:ext cx="2892152" cy="720080"/>
              <a:chOff x="263352" y="116632"/>
              <a:chExt cx="2892152" cy="720080"/>
            </a:xfrm>
          </p:grpSpPr>
          <p:cxnSp>
            <p:nvCxnSpPr>
              <p:cNvPr id="7" name="直接连接符 6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263352" y="771057"/>
                <a:ext cx="246055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694953" y="194993"/>
                <a:ext cx="246055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9" name="流程图: 接点 8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946721" y="152635"/>
                <a:ext cx="107900" cy="108013"/>
              </a:xfrm>
              <a:prstGeom prst="flowChartConnector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" name="流程图: 接点 9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2495408" y="728699"/>
                <a:ext cx="107900" cy="108013"/>
              </a:xfrm>
              <a:prstGeom prst="flowChartConnector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流程图: 接点 10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2872001" y="116632"/>
                <a:ext cx="179833" cy="1800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3321" name="矩形 5"/>
            <p:cNvSpPr>
              <a:spLocks noChangeArrowheads="1"/>
            </p:cNvSpPr>
            <p:nvPr/>
          </p:nvSpPr>
          <p:spPr bwMode="auto">
            <a:xfrm>
              <a:off x="989091" y="208672"/>
              <a:ext cx="1691061" cy="553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100" b="1">
                  <a:solidFill>
                    <a:srgbClr val="C00000"/>
                  </a:solidFill>
                  <a:latin typeface="隶书" pitchFamily="49" charset="-122"/>
                  <a:ea typeface="隶书" pitchFamily="49" charset="-122"/>
                </a:rPr>
                <a:t>课文朗读</a:t>
              </a:r>
            </a:p>
          </p:txBody>
        </p:sp>
      </p:grpSp>
      <p:pic>
        <p:nvPicPr>
          <p:cNvPr id="13315" name="图片 5" descr="麦克风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3775"/>
            <a:ext cx="4333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《怀疑与学问》音频朗读素材（mp3）">
            <a:hlinkClick r:id="" action="ppaction://media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9675" y="1238250"/>
            <a:ext cx="2332038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文本框 14343"/>
          <p:cNvSpPr txBox="1">
            <a:spLocks noChangeArrowheads="1"/>
          </p:cNvSpPr>
          <p:nvPr/>
        </p:nvSpPr>
        <p:spPr bwMode="auto">
          <a:xfrm>
            <a:off x="465138" y="1547813"/>
            <a:ext cx="5216525" cy="332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en-US" altLang="zh-CN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    1.</a:t>
            </a:r>
            <a:r>
              <a:rPr lang="zh-CN" altLang="en-US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利用工具书，对照文下注释，联系语境，扫清阅读障碍。</a:t>
            </a:r>
          </a:p>
          <a:p>
            <a:pPr defTabSz="685800">
              <a:spcBef>
                <a:spcPct val="50000"/>
              </a:spcBef>
            </a:pPr>
            <a:r>
              <a:rPr lang="en-US" altLang="zh-CN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    2.</a:t>
            </a:r>
            <a:r>
              <a:rPr lang="zh-CN" altLang="en-US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圈画文中的关键语句，思考：（</a:t>
            </a:r>
            <a:r>
              <a:rPr lang="en-US" altLang="zh-CN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）题目揭示了本文的什么？（</a:t>
            </a:r>
            <a:r>
              <a:rPr lang="en-US" altLang="zh-CN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）找出本文的中心论点和分论点，（</a:t>
            </a:r>
            <a:r>
              <a:rPr lang="en-US" altLang="zh-CN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）找出文章中在内容上起承上启下作用的句子。（</a:t>
            </a:r>
            <a:r>
              <a:rPr lang="en-US" altLang="zh-CN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500" b="1" dirty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）简要说出文章的论证思路（结构层次）。</a:t>
            </a:r>
          </a:p>
        </p:txBody>
      </p:sp>
      <p:sp>
        <p:nvSpPr>
          <p:cNvPr id="21" name="矩形 20">
            <a:extLst>
              <a:ext uri="{FF2B5EF4-FFF2-40B4-BE49-F238E27FC236}"/>
            </a:extLst>
          </p:cNvPr>
          <p:cNvSpPr/>
          <p:nvPr/>
        </p:nvSpPr>
        <p:spPr>
          <a:xfrm>
            <a:off x="395536" y="5013176"/>
            <a:ext cx="4376737" cy="13858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提示：</a:t>
            </a:r>
          </a:p>
          <a:p>
            <a:pPr>
              <a:defRPr/>
            </a:pPr>
            <a:r>
              <a:rPr lang="zh-CN" altLang="en-US" sz="2100" b="1" dirty="0">
                <a:solidFill>
                  <a:srgbClr val="00206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中心论点一般在文章的</a:t>
            </a:r>
            <a:r>
              <a:rPr lang="zh-CN" altLang="en-US" sz="2100" b="1" dirty="0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开头或结尾</a:t>
            </a:r>
            <a:r>
              <a:rPr lang="zh-CN" altLang="en-US" sz="2100" b="1" dirty="0">
                <a:solidFill>
                  <a:srgbClr val="00206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，个别的在文章中间，有时文章的</a:t>
            </a:r>
            <a:r>
              <a:rPr lang="zh-CN" altLang="en-US" sz="2100" b="1" dirty="0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题目</a:t>
            </a:r>
            <a:r>
              <a:rPr lang="zh-CN" altLang="en-US" sz="2100" b="1" dirty="0">
                <a:solidFill>
                  <a:srgbClr val="00206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就是中心论点</a:t>
            </a:r>
          </a:p>
        </p:txBody>
      </p:sp>
      <p:pic>
        <p:nvPicPr>
          <p:cNvPr id="13319" name="Picture 2" descr="C:\Users\Administrator\Desktop\图片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2990850"/>
            <a:ext cx="3690937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179512" y="116632"/>
            <a:ext cx="2170113" cy="539750"/>
            <a:chOff x="263352" y="116632"/>
            <a:chExt cx="2892152" cy="720080"/>
          </a:xfrm>
        </p:grpSpPr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263352" y="116632"/>
              <a:ext cx="2892152" cy="720080"/>
              <a:chOff x="263352" y="116632"/>
              <a:chExt cx="2892152" cy="720080"/>
            </a:xfrm>
          </p:grpSpPr>
          <p:cxnSp>
            <p:nvCxnSpPr>
              <p:cNvPr id="7" name="直接连接符 6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263352" y="771057"/>
                <a:ext cx="246055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694953" y="194993"/>
                <a:ext cx="2460551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9" name="流程图: 接点 8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946721" y="152635"/>
                <a:ext cx="107900" cy="108013"/>
              </a:xfrm>
              <a:prstGeom prst="flowChartConnector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" name="流程图: 接点 9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2495408" y="728699"/>
                <a:ext cx="107900" cy="108013"/>
              </a:xfrm>
              <a:prstGeom prst="flowChartConnector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流程图: 接点 10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2872001" y="116632"/>
                <a:ext cx="179833" cy="180019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4351" name="矩形 5"/>
            <p:cNvSpPr>
              <a:spLocks noChangeArrowheads="1"/>
            </p:cNvSpPr>
            <p:nvPr/>
          </p:nvSpPr>
          <p:spPr bwMode="auto">
            <a:xfrm>
              <a:off x="989091" y="208672"/>
              <a:ext cx="1691061" cy="553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100" b="1">
                  <a:solidFill>
                    <a:srgbClr val="C00000"/>
                  </a:solidFill>
                  <a:latin typeface="隶书" pitchFamily="49" charset="-122"/>
                  <a:ea typeface="隶书" pitchFamily="49" charset="-122"/>
                </a:rPr>
                <a:t>整体感知</a:t>
              </a:r>
            </a:p>
          </p:txBody>
        </p:sp>
      </p:grpSp>
      <p:pic>
        <p:nvPicPr>
          <p:cNvPr id="14339" name="图片 38" descr="2列2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925" y="184894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971600" y="1412776"/>
            <a:ext cx="7056784" cy="72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1435" tIns="25718" rIns="51435" bIns="25718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zh-CN" altLang="en-US" sz="44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本文</a:t>
            </a:r>
            <a:r>
              <a:rPr lang="zh-CN" altLang="en-US" sz="4400" b="1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的中心论点是什么</a:t>
            </a:r>
            <a:r>
              <a:rPr lang="zh-CN" altLang="en-US" sz="44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</a:rPr>
              <a:t>？</a:t>
            </a:r>
            <a:endParaRPr lang="zh-CN" altLang="en-US" sz="4400" b="1" dirty="0">
              <a:solidFill>
                <a:srgbClr val="00206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1331640" y="2924944"/>
            <a:ext cx="7056784" cy="17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1435" tIns="25718" rIns="51435" bIns="25718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zh-CN" altLang="en-US" sz="5400" b="1" dirty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做学问必须有怀疑精神。</a:t>
            </a:r>
            <a:r>
              <a:rPr lang="en-US" altLang="zh-CN" sz="5400" b="1" dirty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(</a:t>
            </a:r>
            <a:r>
              <a:rPr lang="zh-CN" altLang="en-US" sz="5400" b="1" dirty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学则须疑）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/>
      <p:bldP spid="18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3610</Words>
  <Application>Microsoft Office PowerPoint</Application>
  <PresentationFormat>全屏显示(4:3)</PresentationFormat>
  <Paragraphs>240</Paragraphs>
  <Slides>36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123</cp:lastModifiedBy>
  <cp:revision>45</cp:revision>
  <dcterms:created xsi:type="dcterms:W3CDTF">2018-07-22T14:02:17Z</dcterms:created>
  <dcterms:modified xsi:type="dcterms:W3CDTF">2018-11-23T04:55:40Z</dcterms:modified>
</cp:coreProperties>
</file>