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9" r:id="rId11"/>
    <p:sldId id="265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68" r:id="rId20"/>
    <p:sldId id="266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2016-11-18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图片素材\99b2OOOPIC51_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000232" y="2071678"/>
            <a:ext cx="6386530" cy="1314458"/>
          </a:xfrm>
        </p:spPr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C00000"/>
                </a:solidFill>
              </a:rPr>
              <a:t>荷塘旧事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图片素材\8b13632762d0f7035430c5e10bfa513d2697c5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429000"/>
            <a:ext cx="3714745" cy="3772788"/>
          </a:xfrm>
          <a:prstGeom prst="rect">
            <a:avLst/>
          </a:prstGeom>
          <a:noFill/>
        </p:spPr>
      </p:pic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714348" y="785796"/>
          <a:ext cx="8001056" cy="4071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5356"/>
                <a:gridCol w="2822428"/>
                <a:gridCol w="3143272"/>
              </a:tblGrid>
              <a:tr h="101799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solidFill>
                            <a:srgbClr val="C00000"/>
                          </a:solidFill>
                        </a:rPr>
                        <a:t>情节</a:t>
                      </a:r>
                      <a:endParaRPr lang="zh-CN" altLang="en-US" sz="2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solidFill>
                            <a:srgbClr val="C00000"/>
                          </a:solidFill>
                        </a:rPr>
                        <a:t>关键词</a:t>
                      </a:r>
                      <a:endParaRPr lang="zh-CN" altLang="en-US" sz="2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solidFill>
                            <a:srgbClr val="C00000"/>
                          </a:solidFill>
                        </a:rPr>
                        <a:t>心理变化</a:t>
                      </a:r>
                      <a:endParaRPr lang="zh-CN" altLang="en-US" sz="2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179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越过边缘线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179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溺水呼救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179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被救上岸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3000380" y="1955061"/>
            <a:ext cx="25003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/>
              <a:t>炫耀、骄傲、</a:t>
            </a:r>
            <a:endParaRPr lang="en-US" altLang="zh-CN" sz="2400" b="1" dirty="0" smtClean="0"/>
          </a:p>
          <a:p>
            <a:pPr algn="ctr"/>
            <a:r>
              <a:rPr lang="zh-CN" altLang="en-US" sz="2400" b="1" dirty="0" smtClean="0"/>
              <a:t>满不在乎</a:t>
            </a:r>
            <a:endParaRPr lang="zh-CN" altLang="en-US" sz="2400" b="1" dirty="0"/>
          </a:p>
        </p:txBody>
      </p:sp>
      <p:sp>
        <p:nvSpPr>
          <p:cNvPr id="5" name="矩形 4"/>
          <p:cNvSpPr/>
          <p:nvPr/>
        </p:nvSpPr>
        <p:spPr>
          <a:xfrm>
            <a:off x="6500826" y="2143116"/>
            <a:ext cx="1422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/>
              <a:t>自以为是</a:t>
            </a:r>
            <a:endParaRPr lang="zh-CN" altLang="en-US" sz="2400" b="1" dirty="0"/>
          </a:p>
        </p:txBody>
      </p:sp>
      <p:sp>
        <p:nvSpPr>
          <p:cNvPr id="6" name="矩形 5"/>
          <p:cNvSpPr/>
          <p:nvPr/>
        </p:nvSpPr>
        <p:spPr>
          <a:xfrm>
            <a:off x="3000364" y="3071810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/>
              <a:t>不可名状的恐惧</a:t>
            </a:r>
            <a:endParaRPr lang="zh-CN" altLang="en-US" sz="2400" b="1" dirty="0"/>
          </a:p>
        </p:txBody>
      </p:sp>
      <p:sp>
        <p:nvSpPr>
          <p:cNvPr id="7" name="矩形 6"/>
          <p:cNvSpPr/>
          <p:nvPr/>
        </p:nvSpPr>
        <p:spPr>
          <a:xfrm>
            <a:off x="6786578" y="307181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/>
              <a:t>恐惧</a:t>
            </a:r>
            <a:endParaRPr lang="zh-CN" altLang="en-US" sz="2400" b="1" dirty="0"/>
          </a:p>
        </p:txBody>
      </p:sp>
      <p:sp>
        <p:nvSpPr>
          <p:cNvPr id="8" name="矩形 7"/>
          <p:cNvSpPr/>
          <p:nvPr/>
        </p:nvSpPr>
        <p:spPr>
          <a:xfrm>
            <a:off x="3571868" y="4143380"/>
            <a:ext cx="1422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/>
              <a:t>“壮举”</a:t>
            </a:r>
            <a:endParaRPr lang="zh-CN" altLang="en-US" sz="2400" b="1" dirty="0"/>
          </a:p>
        </p:txBody>
      </p:sp>
      <p:sp>
        <p:nvSpPr>
          <p:cNvPr id="9" name="矩形 8"/>
          <p:cNvSpPr/>
          <p:nvPr/>
        </p:nvSpPr>
        <p:spPr>
          <a:xfrm>
            <a:off x="5857884" y="3929066"/>
            <a:ext cx="26432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/>
              <a:t>认识到自己的优越感的浅薄与虚荣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图片素材\62484335201107262329213672594163282_0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500034" y="1285860"/>
            <a:ext cx="835824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/>
              <a:t>小伙伴是如何救我的？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原来，小伙伴们在水中排成一队，手拉手</a:t>
            </a:r>
            <a:r>
              <a:rPr lang="zh-CN" altLang="en-US" sz="2800" b="1" u="wavy" dirty="0" smtClean="0"/>
              <a:t>铁链般</a:t>
            </a:r>
            <a:r>
              <a:rPr lang="zh-CN" altLang="en-US" sz="2800" b="1" dirty="0" smtClean="0"/>
              <a:t>将我拖到岸上。</a:t>
            </a:r>
            <a:endParaRPr lang="en-US" altLang="zh-CN" sz="2800" b="1" dirty="0" smtClean="0"/>
          </a:p>
          <a:p>
            <a:endParaRPr lang="en-US" altLang="zh-CN" sz="2800" b="1" dirty="0" smtClean="0"/>
          </a:p>
          <a:p>
            <a:r>
              <a:rPr lang="zh-CN" altLang="en-US" sz="2800" b="1" dirty="0" smtClean="0"/>
              <a:t>从小伙伴营救我的行动中，我们能看出小伙伴们具有哪些品质？</a:t>
            </a:r>
            <a:endParaRPr lang="en-US" altLang="zh-CN" sz="2800" b="1" dirty="0" smtClean="0"/>
          </a:p>
          <a:p>
            <a:endParaRPr lang="en-US" altLang="zh-CN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:\图片素材\62484335201107262329213672594163282_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428596" y="1214422"/>
            <a:ext cx="83582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 smtClean="0">
                <a:solidFill>
                  <a:prstClr val="black"/>
                </a:solidFill>
              </a:rPr>
              <a:t>怎么理解小伙伴将我救上来之后“</a:t>
            </a:r>
            <a:r>
              <a:rPr lang="zh-CN" altLang="en-US" sz="2800" b="1" u="sng" dirty="0" smtClean="0">
                <a:solidFill>
                  <a:srgbClr val="FF0000"/>
                </a:solidFill>
              </a:rPr>
              <a:t>他们</a:t>
            </a:r>
            <a:r>
              <a:rPr lang="zh-CN" altLang="en-US" sz="2800" b="1" u="sng" dirty="0" smtClean="0">
                <a:solidFill>
                  <a:srgbClr val="FF0000"/>
                </a:solidFill>
              </a:rPr>
              <a:t>却围着我哈哈大笑，这下，他们可逮着机会嘲笑我这傲气十足的城市小少爷</a:t>
            </a:r>
            <a:r>
              <a:rPr lang="zh-CN" altLang="en-US" sz="2800" b="1" u="sng" dirty="0" smtClean="0">
                <a:solidFill>
                  <a:srgbClr val="FF0000"/>
                </a:solidFill>
              </a:rPr>
              <a:t>了</a:t>
            </a:r>
            <a:r>
              <a:rPr lang="zh-CN" altLang="en-US" sz="2800" b="1" dirty="0" smtClean="0">
                <a:solidFill>
                  <a:prstClr val="black"/>
                </a:solidFill>
              </a:rPr>
              <a:t>”？</a:t>
            </a:r>
            <a:endParaRPr lang="en-US" altLang="zh-CN" sz="2800" b="1" dirty="0" smtClean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zh-CN" altLang="en-US" sz="2800" b="1" dirty="0" smtClean="0">
                <a:solidFill>
                  <a:prstClr val="black"/>
                </a:solidFill>
              </a:rPr>
              <a:t>小伙伴们为什么笑呢？</a:t>
            </a:r>
            <a:endParaRPr lang="zh-CN" altLang="en-US" sz="28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:\图片素材\62484335201107262329213672594163282_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785786" y="1000108"/>
            <a:ext cx="7429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/>
              <a:t>那笑声是多么憨直纯朴啊！我一直</a:t>
            </a:r>
            <a:r>
              <a:rPr lang="zh-CN" altLang="en-US" sz="2800" b="1" i="1" u="sng" dirty="0" smtClean="0">
                <a:solidFill>
                  <a:srgbClr val="FF0000"/>
                </a:solidFill>
              </a:rPr>
              <a:t>留恋</a:t>
            </a:r>
            <a:r>
              <a:rPr lang="zh-CN" altLang="en-US" sz="2800" b="1" dirty="0" smtClean="0"/>
              <a:t>那笑声。</a:t>
            </a:r>
            <a:endParaRPr lang="zh-CN" altLang="en-US" sz="2800" b="1" dirty="0"/>
          </a:p>
        </p:txBody>
      </p:sp>
      <p:sp>
        <p:nvSpPr>
          <p:cNvPr id="3" name="矩形 2"/>
          <p:cNvSpPr/>
          <p:nvPr/>
        </p:nvSpPr>
        <p:spPr>
          <a:xfrm>
            <a:off x="857224" y="1928802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/>
              <a:t>留恋的不仅仅是那荷塘里的笑声，还有</a:t>
            </a:r>
            <a:r>
              <a:rPr lang="zh-CN" altLang="en-US" sz="2800" b="1" u="sng" dirty="0" smtClean="0"/>
              <a:t> （</a:t>
            </a:r>
            <a:r>
              <a:rPr lang="en-US" sz="2800" b="1" u="sng" dirty="0" smtClean="0"/>
              <a:t>                                                          </a:t>
            </a:r>
            <a:r>
              <a:rPr lang="zh-CN" altLang="en-US" sz="2800" b="1" u="sng" dirty="0" smtClean="0"/>
              <a:t>）</a:t>
            </a:r>
            <a:endParaRPr lang="zh-CN" altLang="en-US" sz="2800" b="1" dirty="0"/>
          </a:p>
        </p:txBody>
      </p:sp>
      <p:sp>
        <p:nvSpPr>
          <p:cNvPr id="4" name="矩形 3"/>
          <p:cNvSpPr/>
          <p:nvPr/>
        </p:nvSpPr>
        <p:spPr>
          <a:xfrm>
            <a:off x="785786" y="3429001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/>
              <a:t>憨直淳朴的也不仅仅是那荷塘里的笑声，还有</a:t>
            </a:r>
            <a:r>
              <a:rPr lang="zh-CN" altLang="en-US" sz="2800" b="1" u="sng" dirty="0" smtClean="0"/>
              <a:t>（</a:t>
            </a:r>
            <a:r>
              <a:rPr lang="en-US" sz="2800" b="1" u="sng" dirty="0" smtClean="0"/>
              <a:t>                                                          </a:t>
            </a:r>
            <a:r>
              <a:rPr lang="zh-CN" altLang="en-US" sz="2800" b="1" u="sng" dirty="0" smtClean="0"/>
              <a:t>）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7224" y="1785926"/>
            <a:ext cx="75724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/>
              <a:t>顿时，一种不可名状的恐惧感深深地攫住了我。</a:t>
            </a:r>
            <a:endParaRPr lang="zh-CN" altLang="en-US" sz="2800" b="1" dirty="0"/>
          </a:p>
        </p:txBody>
      </p:sp>
      <p:pic>
        <p:nvPicPr>
          <p:cNvPr id="3" name="Picture 2" descr="E:\图片素材\8b13632762d0f7035430c5e10bfa513d2697c5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085213"/>
            <a:ext cx="3714745" cy="3772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图片素材\8b13632762d0f7035430c5e10bfa513d2697c5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085213"/>
            <a:ext cx="3714745" cy="3772788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1000100" y="1285860"/>
            <a:ext cx="750099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/>
              <a:t>自学提示：默读</a:t>
            </a:r>
            <a:r>
              <a:rPr lang="en-US" sz="2800" b="1" dirty="0" smtClean="0"/>
              <a:t>11—15</a:t>
            </a:r>
            <a:r>
              <a:rPr lang="zh-CN" altLang="en-US" sz="2800" b="1" dirty="0" smtClean="0"/>
              <a:t>自然段</a:t>
            </a:r>
            <a:endParaRPr lang="en-US" altLang="zh-CN" sz="2800" b="1" dirty="0" smtClean="0"/>
          </a:p>
          <a:p>
            <a:pPr>
              <a:lnSpc>
                <a:spcPct val="150000"/>
              </a:lnSpc>
            </a:pPr>
            <a:r>
              <a:rPr lang="zh-CN" altLang="en-US" sz="2800" b="1" dirty="0" smtClean="0"/>
              <a:t>（</a:t>
            </a:r>
            <a:r>
              <a:rPr lang="en-US" sz="2800" b="1" dirty="0" smtClean="0"/>
              <a:t>1</a:t>
            </a:r>
            <a:r>
              <a:rPr lang="zh-CN" altLang="en-US" sz="2800" b="1" dirty="0" smtClean="0"/>
              <a:t>）边读边思考：溺水时“我”的心情怎样？你是从哪些词句中体会到作者的心情的？请勾画出来，用关键词进行简要</a:t>
            </a:r>
            <a:r>
              <a:rPr lang="zh-CN" altLang="en-US" sz="2800" b="1" dirty="0" smtClean="0"/>
              <a:t>批注。</a:t>
            </a:r>
            <a:endParaRPr lang="en-US" altLang="zh-CN" sz="2800" b="1" dirty="0" smtClean="0"/>
          </a:p>
          <a:p>
            <a:pPr>
              <a:lnSpc>
                <a:spcPct val="150000"/>
              </a:lnSpc>
            </a:pPr>
            <a:r>
              <a:rPr lang="zh-CN" altLang="en-US" sz="2800" b="1" dirty="0" smtClean="0"/>
              <a:t>（</a:t>
            </a:r>
            <a:r>
              <a:rPr lang="en-US" sz="2800" b="1" dirty="0" smtClean="0"/>
              <a:t>2</a:t>
            </a:r>
            <a:r>
              <a:rPr lang="zh-CN" altLang="en-US" sz="2800" b="1" dirty="0" smtClean="0"/>
              <a:t>）请带着你的感受多读几遍你找到的</a:t>
            </a:r>
            <a:r>
              <a:rPr lang="zh-CN" altLang="en-US" sz="2800" b="1" dirty="0" smtClean="0"/>
              <a:t>句子。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图片素材\8b13632762d0f7035430c5e10bfa513d2697c5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085213"/>
            <a:ext cx="3714745" cy="3772788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785786" y="1428736"/>
            <a:ext cx="72866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/>
              <a:t>四人小组学习建议</a:t>
            </a:r>
            <a:r>
              <a:rPr lang="zh-CN" altLang="en-US" sz="3200" b="1" dirty="0" smtClean="0"/>
              <a:t>：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（</a:t>
            </a:r>
            <a:r>
              <a:rPr lang="en-US" sz="3200" b="1" dirty="0" smtClean="0"/>
              <a:t>1</a:t>
            </a:r>
            <a:r>
              <a:rPr lang="zh-CN" altLang="en-US" sz="3200" b="1" dirty="0" smtClean="0"/>
              <a:t>）说一说你找到的句子，你有怎样的体会</a:t>
            </a:r>
            <a:r>
              <a:rPr lang="zh-CN" altLang="en-US" sz="3200" b="1" dirty="0" smtClean="0"/>
              <a:t>？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（</a:t>
            </a:r>
            <a:r>
              <a:rPr lang="en-US" sz="3200" b="1" dirty="0" smtClean="0"/>
              <a:t>2</a:t>
            </a:r>
            <a:r>
              <a:rPr lang="zh-CN" altLang="en-US" sz="3200" b="1" dirty="0" smtClean="0"/>
              <a:t>）有感情地</a:t>
            </a:r>
            <a:r>
              <a:rPr lang="zh-CN" altLang="en-US" sz="3200" b="1" dirty="0" smtClean="0"/>
              <a:t>读一读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（</a:t>
            </a:r>
            <a:r>
              <a:rPr lang="en-US" sz="3200" b="1" dirty="0" smtClean="0"/>
              <a:t>3</a:t>
            </a:r>
            <a:r>
              <a:rPr lang="zh-CN" altLang="en-US" sz="3200" b="1" dirty="0" smtClean="0"/>
              <a:t>）评一评小组成员的朗读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图片素材\8b13632762d0f7035430c5e10bfa513d2697c5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085213"/>
            <a:ext cx="3714745" cy="3772788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928662" y="928670"/>
            <a:ext cx="728667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/>
              <a:t>作者抓住人物的语言、动作</a:t>
            </a:r>
            <a:r>
              <a:rPr lang="zh-CN" altLang="en-US" sz="2800" b="1" dirty="0" smtClean="0"/>
              <a:t>、心理活动</a:t>
            </a:r>
            <a:r>
              <a:rPr lang="zh-CN" altLang="en-US" sz="2800" b="1" dirty="0" smtClean="0"/>
              <a:t>等细节进行生动的描写，就让我们真切地体会到了作者溺水时的惊恐万状</a:t>
            </a:r>
            <a:r>
              <a:rPr lang="zh-CN" altLang="en-US" sz="2800" b="1" dirty="0" smtClean="0"/>
              <a:t>。</a:t>
            </a:r>
            <a:endParaRPr lang="en-US" altLang="zh-CN" sz="2800" b="1" dirty="0" smtClean="0"/>
          </a:p>
          <a:p>
            <a:pPr>
              <a:lnSpc>
                <a:spcPct val="150000"/>
              </a:lnSpc>
            </a:pPr>
            <a:endParaRPr lang="en-US" altLang="zh-CN" sz="2800" b="1" dirty="0" smtClean="0"/>
          </a:p>
          <a:p>
            <a:pPr>
              <a:lnSpc>
                <a:spcPct val="150000"/>
              </a:lnSpc>
            </a:pPr>
            <a:r>
              <a:rPr lang="zh-CN" altLang="en-US" sz="2800" b="1" dirty="0" smtClean="0"/>
              <a:t>我们写作时抓住：</a:t>
            </a:r>
            <a:endParaRPr lang="en-US" altLang="zh-CN" sz="2800" b="1" dirty="0" smtClean="0"/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C00000"/>
                </a:solidFill>
              </a:rPr>
              <a:t>①外貌描写      ②神态描写       ③语言描写</a:t>
            </a:r>
            <a:endParaRPr lang="en-US" altLang="zh-CN" sz="2800" b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C00000"/>
                </a:solidFill>
              </a:rPr>
              <a:t>④动作描写      ⑤心理活动</a:t>
            </a:r>
            <a:r>
              <a:rPr lang="zh-CN" altLang="en-US" sz="2800" b="1" dirty="0" smtClean="0">
                <a:solidFill>
                  <a:srgbClr val="C00000"/>
                </a:solidFill>
              </a:rPr>
              <a:t>描写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4348" y="785794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/>
              <a:t>运用细节描写可以把感情表达得如此深刻而感人，我们也来让它为我所用吧！</a:t>
            </a:r>
            <a:endParaRPr lang="zh-CN" altLang="en-US" sz="2800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2428868"/>
            <a:ext cx="857252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（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）文文生病了，脸烧得红红的，趴在桌上昏昏欲睡。这时，老师走了过来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宋体" pitchFamily="2" charset="-122"/>
                <a:cs typeface="Times New Roman" pitchFamily="18" charset="0"/>
              </a:rPr>
              <a:t>……</a:t>
            </a:r>
            <a:endParaRPr kumimoji="0" lang="en-US" altLang="zh-CN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（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）上午最后一节课，我正在写作业，这时，一阵诱人的香味飘进了教室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宋体" pitchFamily="2" charset="-122"/>
                <a:cs typeface="Times New Roman" pitchFamily="18" charset="0"/>
              </a:rPr>
              <a:t>……</a:t>
            </a:r>
            <a:endParaRPr kumimoji="0" lang="en-US" altLang="zh-CN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（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3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）爸爸看着我完成得一塌糊涂的作业本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宋体" pitchFamily="2" charset="-122"/>
                <a:cs typeface="Times New Roman" pitchFamily="18" charset="0"/>
              </a:rPr>
              <a:t>……</a:t>
            </a:r>
            <a:endParaRPr kumimoji="0" lang="en-US" altLang="zh-CN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请选择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个情景，用上细节描写把事情写得更加生动、具体。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图片素材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6" cy="6858001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4429124" y="642918"/>
            <a:ext cx="4429156" cy="39703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/>
              <a:t>时间，一位雕刻家，她会把我们记忆中那些琐碎无聊的部分一一去掉，留下有价值的经历和失败的教训，剩下的就是她的雕塑作品</a:t>
            </a:r>
            <a:r>
              <a:rPr lang="en-US" altLang="zh-CN" sz="2800" b="1" dirty="0" smtClean="0"/>
              <a:t>——</a:t>
            </a:r>
            <a:r>
              <a:rPr lang="zh-CN" altLang="en-US" sz="2800" b="1" dirty="0" smtClean="0"/>
              <a:t>这就是我们的人生。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图片素材\57958PICkDK_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3388" cy="6858000"/>
          </a:xfrm>
          <a:prstGeom prst="rect">
            <a:avLst/>
          </a:prstGeom>
          <a:noFill/>
        </p:spPr>
      </p:pic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357158" y="428604"/>
          <a:ext cx="8286808" cy="6027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272"/>
                <a:gridCol w="1989978"/>
                <a:gridCol w="5017558"/>
              </a:tblGrid>
              <a:tr h="669731">
                <a:tc rowSpan="2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9731">
                <a:tc vMerge="1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9731">
                <a:tc rowSpan="3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9731">
                <a:tc vMerge="1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9731">
                <a:tc vMerge="1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9731">
                <a:tc rowSpan="4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9731">
                <a:tc vMerge="1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9731">
                <a:tc vMerge="1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9731">
                <a:tc vMerge="1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642910" y="928670"/>
            <a:ext cx="6607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/>
              <a:t>2-4</a:t>
            </a:r>
            <a:endParaRPr lang="zh-CN" altLang="en-US" sz="2800" b="1" dirty="0"/>
          </a:p>
        </p:txBody>
      </p:sp>
      <p:sp>
        <p:nvSpPr>
          <p:cNvPr id="8" name="矩形 7"/>
          <p:cNvSpPr/>
          <p:nvPr/>
        </p:nvSpPr>
        <p:spPr>
          <a:xfrm>
            <a:off x="642910" y="2500306"/>
            <a:ext cx="6607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/>
              <a:t>5-8</a:t>
            </a:r>
            <a:endParaRPr lang="zh-CN" altLang="en-US" sz="2800" b="1" dirty="0"/>
          </a:p>
        </p:txBody>
      </p:sp>
      <p:sp>
        <p:nvSpPr>
          <p:cNvPr id="9" name="矩形 8"/>
          <p:cNvSpPr/>
          <p:nvPr/>
        </p:nvSpPr>
        <p:spPr>
          <a:xfrm>
            <a:off x="571472" y="4714884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/>
              <a:t>9-16</a:t>
            </a:r>
            <a:endParaRPr lang="zh-CN" altLang="en-US" sz="2800" b="1" dirty="0"/>
          </a:p>
        </p:txBody>
      </p:sp>
      <p:sp>
        <p:nvSpPr>
          <p:cNvPr id="10" name="矩形 9"/>
          <p:cNvSpPr/>
          <p:nvPr/>
        </p:nvSpPr>
        <p:spPr>
          <a:xfrm>
            <a:off x="1643042" y="928670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月牙泡之美</a:t>
            </a:r>
            <a:endParaRPr lang="zh-CN" altLang="en-US" sz="2800" dirty="0">
              <a:solidFill>
                <a:srgbClr val="C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43042" y="2571744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快乐的生活</a:t>
            </a:r>
            <a:endParaRPr lang="zh-CN" altLang="en-US" sz="2800" dirty="0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85918" y="4714884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C00000"/>
                </a:solidFill>
              </a:rPr>
              <a:t>溺水获救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14942" y="500042"/>
            <a:ext cx="1088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夜晚</a:t>
            </a:r>
            <a:endParaRPr lang="zh-CN" altLang="en-US" sz="2800" b="1" dirty="0"/>
          </a:p>
        </p:txBody>
      </p:sp>
      <p:sp>
        <p:nvSpPr>
          <p:cNvPr id="14" name="矩形 13"/>
          <p:cNvSpPr/>
          <p:nvPr/>
        </p:nvSpPr>
        <p:spPr>
          <a:xfrm>
            <a:off x="5214942" y="1285860"/>
            <a:ext cx="1088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/>
              <a:t>4</a:t>
            </a:r>
            <a:r>
              <a:rPr lang="zh-CN" altLang="en-US" sz="2800" b="1" dirty="0" smtClean="0"/>
              <a:t>白天</a:t>
            </a:r>
            <a:endParaRPr lang="zh-CN" altLang="en-US" sz="2800" b="1" dirty="0"/>
          </a:p>
        </p:txBody>
      </p:sp>
      <p:sp>
        <p:nvSpPr>
          <p:cNvPr id="15" name="矩形 14"/>
          <p:cNvSpPr/>
          <p:nvPr/>
        </p:nvSpPr>
        <p:spPr>
          <a:xfrm>
            <a:off x="5214942" y="1928802"/>
            <a:ext cx="1810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/>
              <a:t>6</a:t>
            </a:r>
            <a:r>
              <a:rPr lang="zh-CN" altLang="en-US" sz="2800" b="1" dirty="0" smtClean="0"/>
              <a:t>狗刨比赛</a:t>
            </a:r>
            <a:endParaRPr lang="en-US" altLang="zh-CN" sz="2800" b="1" dirty="0" smtClean="0"/>
          </a:p>
        </p:txBody>
      </p:sp>
      <p:sp>
        <p:nvSpPr>
          <p:cNvPr id="16" name="矩形 15"/>
          <p:cNvSpPr/>
          <p:nvPr/>
        </p:nvSpPr>
        <p:spPr>
          <a:xfrm>
            <a:off x="5214942" y="2571744"/>
            <a:ext cx="2531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/>
              <a:t>7</a:t>
            </a:r>
            <a:r>
              <a:rPr lang="zh-CN" altLang="en-US" sz="2800" b="1" dirty="0" smtClean="0"/>
              <a:t>沙滩上晒太阳</a:t>
            </a:r>
            <a:endParaRPr lang="zh-CN" altLang="en-US" sz="2800" b="1" dirty="0"/>
          </a:p>
        </p:txBody>
      </p:sp>
      <p:sp>
        <p:nvSpPr>
          <p:cNvPr id="17" name="矩形 16"/>
          <p:cNvSpPr/>
          <p:nvPr/>
        </p:nvSpPr>
        <p:spPr>
          <a:xfrm>
            <a:off x="5214942" y="3214686"/>
            <a:ext cx="14494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/>
              <a:t>8</a:t>
            </a:r>
            <a:r>
              <a:rPr lang="zh-CN" altLang="en-US" sz="2800" b="1" dirty="0" smtClean="0"/>
              <a:t>打水仗</a:t>
            </a:r>
            <a:endParaRPr lang="zh-CN" altLang="en-US" sz="2800" b="1" dirty="0"/>
          </a:p>
        </p:txBody>
      </p:sp>
      <p:sp>
        <p:nvSpPr>
          <p:cNvPr id="18" name="矩形 17"/>
          <p:cNvSpPr/>
          <p:nvPr/>
        </p:nvSpPr>
        <p:spPr>
          <a:xfrm>
            <a:off x="5214942" y="3929066"/>
            <a:ext cx="2646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/>
              <a:t>9-10</a:t>
            </a:r>
            <a:r>
              <a:rPr lang="zh-CN" altLang="en-US" sz="2800" b="1" dirty="0" smtClean="0"/>
              <a:t>越过边缘线</a:t>
            </a:r>
            <a:endParaRPr lang="zh-CN" altLang="en-US" sz="2800" b="1" dirty="0"/>
          </a:p>
        </p:txBody>
      </p:sp>
      <p:sp>
        <p:nvSpPr>
          <p:cNvPr id="19" name="矩形 18"/>
          <p:cNvSpPr/>
          <p:nvPr/>
        </p:nvSpPr>
        <p:spPr>
          <a:xfrm>
            <a:off x="5143504" y="4572008"/>
            <a:ext cx="17475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/>
              <a:t>11-14</a:t>
            </a:r>
            <a:r>
              <a:rPr lang="zh-CN" altLang="en-US" sz="2800" b="1" dirty="0" smtClean="0"/>
              <a:t>溺水</a:t>
            </a:r>
            <a:endParaRPr lang="zh-CN" altLang="en-US" sz="2800" b="1" dirty="0"/>
          </a:p>
        </p:txBody>
      </p:sp>
      <p:sp>
        <p:nvSpPr>
          <p:cNvPr id="20" name="矩形 19"/>
          <p:cNvSpPr/>
          <p:nvPr/>
        </p:nvSpPr>
        <p:spPr>
          <a:xfrm>
            <a:off x="5143504" y="5286388"/>
            <a:ext cx="12715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/>
              <a:t>15</a:t>
            </a:r>
            <a:r>
              <a:rPr lang="zh-CN" altLang="en-US" sz="2800" b="1" dirty="0" smtClean="0"/>
              <a:t>获救</a:t>
            </a:r>
            <a:endParaRPr lang="zh-CN" altLang="en-US" sz="2800" b="1" dirty="0"/>
          </a:p>
        </p:txBody>
      </p:sp>
      <p:sp>
        <p:nvSpPr>
          <p:cNvPr id="21" name="矩形 20"/>
          <p:cNvSpPr/>
          <p:nvPr/>
        </p:nvSpPr>
        <p:spPr>
          <a:xfrm>
            <a:off x="5161371" y="5929330"/>
            <a:ext cx="9108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/>
              <a:t>16</a:t>
            </a:r>
            <a:r>
              <a:rPr lang="zh-CN" altLang="en-US" sz="2800" b="1" dirty="0" smtClean="0"/>
              <a:t>笑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图片素材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6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图片素材\2013040515442923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46115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857224" y="1571612"/>
            <a:ext cx="77867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/>
              <a:t>从文章中找出描写荷塘景色的句子，读一读、品一品，作者是从什么角度来写荷塘的景色的，用了什么手法？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图片素材\2013040515442923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46115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857224" y="1571612"/>
            <a:ext cx="77867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/>
              <a:t>请大家想象“</a:t>
            </a:r>
            <a:r>
              <a:rPr lang="zh-CN" altLang="en-US" sz="2800" b="1" u="sng" dirty="0" smtClean="0">
                <a:solidFill>
                  <a:srgbClr val="FF0000"/>
                </a:solidFill>
              </a:rPr>
              <a:t>月朗风清</a:t>
            </a:r>
            <a:r>
              <a:rPr lang="zh-CN" altLang="en-US" sz="2800" b="1" dirty="0" smtClean="0"/>
              <a:t>”、“</a:t>
            </a:r>
            <a:r>
              <a:rPr lang="zh-CN" altLang="en-US" sz="2800" b="1" u="sng" dirty="0" smtClean="0">
                <a:solidFill>
                  <a:srgbClr val="FF0000"/>
                </a:solidFill>
              </a:rPr>
              <a:t>浮光跃金</a:t>
            </a:r>
            <a:r>
              <a:rPr lang="zh-CN" altLang="en-US" sz="2800" b="1" dirty="0" smtClean="0"/>
              <a:t>”、“</a:t>
            </a:r>
            <a:r>
              <a:rPr lang="zh-CN" altLang="en-US" sz="2800" b="1" u="sng" dirty="0" smtClean="0">
                <a:solidFill>
                  <a:srgbClr val="FF0000"/>
                </a:solidFill>
              </a:rPr>
              <a:t>繁星闪烁</a:t>
            </a:r>
            <a:r>
              <a:rPr lang="zh-CN" altLang="en-US" sz="2800" b="1" dirty="0" smtClean="0"/>
              <a:t>” 的画面，选择其中一个，用几句话将画面描述出来。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图片素材\2013040515442923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46115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644035" y="928670"/>
            <a:ext cx="8071369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</a:rPr>
              <a:t>月朗风清</a:t>
            </a:r>
            <a:r>
              <a:rPr lang="zh-CN" altLang="en-US" sz="2800" b="1" dirty="0" smtClean="0"/>
              <a:t>：月光明朗，微风清爽。形容宁静美好的月夜。</a:t>
            </a:r>
            <a:endParaRPr lang="en-US" altLang="zh-CN" sz="2800" b="1" dirty="0" smtClean="0"/>
          </a:p>
          <a:p>
            <a:pPr>
              <a:lnSpc>
                <a:spcPct val="150000"/>
              </a:lnSpc>
            </a:pPr>
            <a:endParaRPr lang="en-US" altLang="zh-CN" sz="2800" b="1" dirty="0" smtClean="0"/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</a:rPr>
              <a:t>浮光跃金</a:t>
            </a:r>
            <a:r>
              <a:rPr lang="zh-CN" altLang="en-US" sz="2800" b="1" dirty="0" smtClean="0"/>
              <a:t>：日光或月光照在浮动的水面上，金光跳跃，波光粼粼的样子。</a:t>
            </a:r>
            <a:endParaRPr lang="en-US" altLang="zh-CN" sz="2800" b="1" dirty="0" smtClean="0"/>
          </a:p>
          <a:p>
            <a:pPr>
              <a:lnSpc>
                <a:spcPct val="150000"/>
              </a:lnSpc>
            </a:pPr>
            <a:endParaRPr lang="en-US" altLang="zh-CN" sz="2800" b="1" dirty="0" smtClean="0"/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</a:rPr>
              <a:t>繁星闪烁</a:t>
            </a:r>
            <a:r>
              <a:rPr lang="zh-CN" altLang="en-US" sz="2800" b="1" dirty="0" smtClean="0"/>
              <a:t>：许多星星在天空中一闪一闪。</a:t>
            </a:r>
            <a:endParaRPr lang="zh-CN" altLang="en-US" sz="2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图片素材\8b13632762d0f7035430c5e10bfa513d2697c5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085213"/>
            <a:ext cx="3714745" cy="377278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52" y="511645"/>
            <a:ext cx="857252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rPr>
              <a:t>曲曲折折的荷塘上面，弥望的是田田的叶子。叶子出水很高，像亭亭的舞女的裙。层层的叶子中间，零星地点缀着些白花，有袅娜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rPr>
              <a:t>(</a:t>
            </a:r>
            <a:r>
              <a:rPr kumimoji="0" lang="en-US" altLang="zh-CN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rPr>
              <a:t>niǎo,nu</a:t>
            </a:r>
            <a:r>
              <a:rPr kumimoji="0" lang="en-US" altLang="zh-CN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宋体" pitchFamily="2" charset="-122"/>
                <a:cs typeface="宋体" pitchFamily="2" charset="-122"/>
              </a:rPr>
              <a:t>ó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rPr>
              <a:t>)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rPr>
              <a:t>地开着的，有羞涩地打着朵儿的；正如一粒粒的明珠，又如碧天里的星星，又如刚出浴的美人。微风过处，送来缕缕清香，仿佛远处高楼上渺茫（</a:t>
            </a:r>
            <a:r>
              <a:rPr kumimoji="0" lang="en-US" altLang="zh-CN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rPr>
              <a:t>miǎo,m</a:t>
            </a:r>
            <a:r>
              <a:rPr kumimoji="0" lang="en-US" altLang="zh-CN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宋体" pitchFamily="2" charset="-122"/>
                <a:cs typeface="宋体" pitchFamily="2" charset="-122"/>
              </a:rPr>
              <a:t>á</a:t>
            </a:r>
            <a:r>
              <a:rPr kumimoji="0" lang="en-US" altLang="zh-CN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rPr>
              <a:t>ng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rPr>
              <a:t>）的歌声似的。这时候叶子与花也有一丝的颤动，像闪电一般，霎时传过荷塘的那边去了。叶子本是肩并肩密密地挨着，这便宛然有了一道凝碧的波痕。叶子底下是脉脉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rPr>
              <a:t>(</a:t>
            </a:r>
            <a:r>
              <a:rPr kumimoji="0" lang="en-US" altLang="zh-CN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rPr>
              <a:t>mò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rPr>
              <a:t>)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rPr>
              <a:t>的流水，遮住了，不能见一些颜色；而叶子却更见风致了。 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                           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——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节选朱自清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《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荷塘月色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》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图片素材\8b13632762d0f7035430c5e10bfa513d2697c5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085213"/>
            <a:ext cx="3714745" cy="3772788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714348" y="1214422"/>
            <a:ext cx="80010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/>
              <a:t>用你喜欢的朗读方式，读</a:t>
            </a:r>
            <a:r>
              <a:rPr lang="en-US" altLang="zh-CN" sz="2800" b="1" dirty="0" smtClean="0"/>
              <a:t>6-7</a:t>
            </a:r>
            <a:r>
              <a:rPr lang="zh-CN" altLang="en-US" sz="2800" b="1" dirty="0" smtClean="0"/>
              <a:t>段，然后试着用下面的句子说话。</a:t>
            </a:r>
            <a:endParaRPr lang="en-US" altLang="zh-CN" sz="2800" b="1" dirty="0" smtClean="0"/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</a:rPr>
              <a:t>这是一场（      </a:t>
            </a:r>
            <a:r>
              <a:rPr lang="en-US" sz="3200" b="1" dirty="0" smtClean="0">
                <a:solidFill>
                  <a:srgbClr val="C00000"/>
                </a:solidFill>
              </a:rPr>
              <a:t>      </a:t>
            </a:r>
            <a:r>
              <a:rPr lang="zh-CN" altLang="en-US" sz="3200" b="1" dirty="0" smtClean="0">
                <a:solidFill>
                  <a:srgbClr val="C00000"/>
                </a:solidFill>
              </a:rPr>
              <a:t>）的狗刨比赛，我从此处感受到了（</a:t>
            </a:r>
            <a:r>
              <a:rPr lang="en-US" sz="3200" b="1" dirty="0" smtClean="0">
                <a:solidFill>
                  <a:srgbClr val="C00000"/>
                </a:solidFill>
              </a:rPr>
              <a:t>                       </a:t>
            </a:r>
            <a:r>
              <a:rPr lang="zh-CN" altLang="en-US" sz="3200" b="1" dirty="0" smtClean="0">
                <a:solidFill>
                  <a:srgbClr val="C00000"/>
                </a:solidFill>
              </a:rPr>
              <a:t>）。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图片素材\caef76094b36acaf20a5c6c17fd98d1001e99c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19522"/>
            <a:ext cx="3643826" cy="3138478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28596" y="1428736"/>
            <a:ext cx="842965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读第八段，想象打水仗的画面，思考：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这是一场（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               ）水仗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3200" b="1" dirty="0" smtClean="0">
                <a:latin typeface="宋体" pitchFamily="2" charset="-122"/>
                <a:ea typeface="宋体" pitchFamily="2" charset="-122"/>
                <a:cs typeface="Times New Roman" pitchFamily="18" charset="0"/>
              </a:rPr>
              <a:t>并结合你填的内容，试着用你的方法朗读，传达出这场水仗的特点。</a:t>
            </a:r>
            <a:endParaRPr kumimoji="0" lang="zh-CN" alt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图片素材\caef76094b36acaf20a5c6c17fd98d1001e99c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66195"/>
            <a:ext cx="4286248" cy="3691805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714348" y="1214422"/>
            <a:ext cx="80010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/>
              <a:t>再读</a:t>
            </a:r>
            <a:r>
              <a:rPr lang="en-US" altLang="zh-CN" sz="3200" b="1" dirty="0" smtClean="0"/>
              <a:t>5-8</a:t>
            </a:r>
            <a:r>
              <a:rPr lang="zh-CN" altLang="en-US" sz="3200" b="1" dirty="0" smtClean="0"/>
              <a:t>段，找出其中的比喻句，读一读，说一说这些比喻句中，你觉得哪个用得巧、写得美？（比喻句写出了什么？让你感受到了什么）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918</Words>
  <PresentationFormat>全屏显示(4:3)</PresentationFormat>
  <Paragraphs>74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荷塘旧事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荷塘旧事</dc:title>
  <cp:lastModifiedBy>User</cp:lastModifiedBy>
  <cp:revision>58</cp:revision>
  <dcterms:modified xsi:type="dcterms:W3CDTF">2016-11-18T01:43:37Z</dcterms:modified>
</cp:coreProperties>
</file>