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46" r:id="rId3"/>
    <p:sldId id="322" r:id="rId4"/>
    <p:sldId id="343" r:id="rId5"/>
    <p:sldId id="291" r:id="rId6"/>
    <p:sldId id="344" r:id="rId8"/>
    <p:sldId id="316" r:id="rId9"/>
    <p:sldId id="327" r:id="rId10"/>
    <p:sldId id="328" r:id="rId11"/>
    <p:sldId id="326" r:id="rId12"/>
    <p:sldId id="329" r:id="rId13"/>
    <p:sldId id="332" r:id="rId14"/>
    <p:sldId id="336" r:id="rId15"/>
    <p:sldId id="339" r:id="rId16"/>
    <p:sldId id="337" r:id="rId17"/>
    <p:sldId id="333" r:id="rId18"/>
    <p:sldId id="317" r:id="rId19"/>
    <p:sldId id="334" r:id="rId20"/>
    <p:sldId id="335" r:id="rId21"/>
    <p:sldId id="340" r:id="rId22"/>
    <p:sldId id="341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11" autoAdjust="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8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9DBB8-BFC2-4A2D-B6F2-9B24E1EEC7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C7A7C-D4A0-4220-A854-40AD0A6E0E8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C7A7C-D4A0-4220-A854-40AD0A6E0E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0"/>
          <p:cNvPicPr>
            <a:picLocks noChangeAspect="1" noChangeArrowheads="1"/>
          </p:cNvPicPr>
          <p:nvPr/>
        </p:nvPicPr>
        <p:blipFill>
          <a:blip r:embed="rId2" cstate="email"/>
          <a:srcRect l="377" t="10858" r="1167" b="1454"/>
          <a:stretch>
            <a:fillRect/>
          </a:stretch>
        </p:blipFill>
        <p:spPr bwMode="auto">
          <a:xfrm>
            <a:off x="0" y="0"/>
            <a:ext cx="9144000" cy="618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KSO_BT1"/>
          <p:cNvSpPr>
            <a:spLocks noGrp="1" noChangeArrowheads="1"/>
          </p:cNvSpPr>
          <p:nvPr>
            <p:ph type="ctrTitle"/>
          </p:nvPr>
        </p:nvSpPr>
        <p:spPr>
          <a:xfrm>
            <a:off x="962025" y="4308475"/>
            <a:ext cx="7304088" cy="134937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13316" name="KSO_BC1"/>
          <p:cNvSpPr>
            <a:spLocks noGrp="1" noChangeArrowheads="1"/>
          </p:cNvSpPr>
          <p:nvPr>
            <p:ph type="subTitle" idx="1"/>
          </p:nvPr>
        </p:nvSpPr>
        <p:spPr>
          <a:xfrm>
            <a:off x="974725" y="5775325"/>
            <a:ext cx="7291388" cy="344488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华文隶书" pitchFamily="2" charset="-122"/>
                <a:ea typeface="华文隶书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B4B9111-47BD-4B4F-8BB4-E82C07B67DAF}" type="datetime1">
              <a:rPr lang="zh-CN" altLang="en-US"/>
            </a:fld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467A778-AD46-4814-A027-57CADA353F7B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F30FC-8040-497B-B0DA-6805E2D80CBA}" type="datetime1">
              <a:rPr lang="zh-CN" altLang="en-US"/>
            </a:fld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F06EB-98A8-4D86-823F-C3D8CAB046A3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04788"/>
            <a:ext cx="1971675" cy="59721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7063" y="204788"/>
            <a:ext cx="5764212" cy="59721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1DDBE-3C0F-4263-AF7F-964DAD63270B}" type="datetime1">
              <a:rPr lang="zh-CN" altLang="en-US"/>
            </a:fld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07FE8-EA3B-48D7-AAE1-05B727EA5D37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A1525-0A4A-4B71-AA0B-445907D4F000}" type="datetime1">
              <a:rPr lang="zh-CN" altLang="en-US"/>
            </a:fld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99AD9-6BA9-4E52-A262-A9942C5C7E16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9BB53-A36E-48E1-9D0F-C083F2C2A032}" type="datetime1">
              <a:rPr lang="zh-CN" altLang="en-US"/>
            </a:fld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07C29-0D14-4217-848E-72A5D777BA1A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184275"/>
            <a:ext cx="3867150" cy="4992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84275"/>
            <a:ext cx="3867150" cy="4992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42721-57E3-4906-B194-3ED54412B460}" type="datetime1">
              <a:rPr lang="zh-CN" altLang="en-US"/>
            </a:fld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2AF65-6546-4E85-A6B1-8518248BEC4E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CA20F-2F0D-4506-A437-14BBCF1602B9}" type="datetime1">
              <a:rPr lang="zh-CN" altLang="en-US"/>
            </a:fld>
            <a:endParaRPr lang="en-US"/>
          </a:p>
        </p:txBody>
      </p:sp>
      <p:sp>
        <p:nvSpPr>
          <p:cNvPr id="8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29AD1-7F4A-4F9C-B339-C4E173B51785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DB765-15EB-43D3-941E-4C4E7E99E782}" type="datetime1">
              <a:rPr lang="zh-CN" altLang="en-US"/>
            </a:fld>
            <a:endParaRPr lang="en-US"/>
          </a:p>
        </p:txBody>
      </p:sp>
      <p:sp>
        <p:nvSpPr>
          <p:cNvPr id="4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0FEA0-479F-4080-BEEE-E6C823171266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5D7AB-4EF2-4C04-A504-8C7CEC6455A6}" type="datetime1">
              <a:rPr lang="zh-CN" altLang="en-US"/>
            </a:fld>
            <a:endParaRPr lang="en-US"/>
          </a:p>
        </p:txBody>
      </p:sp>
      <p:sp>
        <p:nvSpPr>
          <p:cNvPr id="3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79ABF-E574-4AA5-8C63-8C9657113AC5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68DFA-4455-41B1-A35D-6C4909C44A6A}" type="datetime1">
              <a:rPr lang="zh-CN" altLang="en-US"/>
            </a:fld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C8C6F-048D-4C7A-816A-009D32FE4FDF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AB590-F887-4F35-A921-5DD1CC5AAE34}" type="datetime1">
              <a:rPr lang="zh-CN" altLang="en-US"/>
            </a:fld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D6A16-E45C-495B-97CA-BEA0DFB33619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png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6"/>
          <p:cNvPicPr>
            <a:picLocks noChangeAspect="1" noChangeArrowheads="1"/>
          </p:cNvPicPr>
          <p:nvPr/>
        </p:nvPicPr>
        <p:blipFill>
          <a:blip r:embed="rId12" cstate="email"/>
          <a:srcRect t="-2929"/>
          <a:stretch>
            <a:fillRect/>
          </a:stretch>
        </p:blipFill>
        <p:spPr bwMode="auto">
          <a:xfrm>
            <a:off x="0" y="2890838"/>
            <a:ext cx="9144000" cy="396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矩形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2000">
                <a:srgbClr val="FFFFFF">
                  <a:alpha val="28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华文中宋" pitchFamily="2" charset="-122"/>
            </a:endParaRPr>
          </a:p>
        </p:txBody>
      </p:sp>
      <p:sp>
        <p:nvSpPr>
          <p:cNvPr id="12292" name="矩形 9"/>
          <p:cNvSpPr>
            <a:spLocks noChangeArrowheads="1"/>
          </p:cNvSpPr>
          <p:nvPr/>
        </p:nvSpPr>
        <p:spPr bwMode="auto">
          <a:xfrm>
            <a:off x="0" y="885825"/>
            <a:ext cx="9144000" cy="5972175"/>
          </a:xfrm>
          <a:prstGeom prst="rect">
            <a:avLst/>
          </a:prstGeom>
          <a:solidFill>
            <a:srgbClr val="FFFFFF">
              <a:alpha val="53999"/>
            </a:srgbClr>
          </a:solidFill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华文中宋" pitchFamily="2" charset="-122"/>
            </a:endParaRPr>
          </a:p>
        </p:txBody>
      </p:sp>
      <p:sp>
        <p:nvSpPr>
          <p:cNvPr id="7175" name="KSO_BT1"/>
          <p:cNvSpPr>
            <a:spLocks noGrp="1" noChangeArrowheads="1"/>
          </p:cNvSpPr>
          <p:nvPr>
            <p:ph type="title"/>
          </p:nvPr>
        </p:nvSpPr>
        <p:spPr bwMode="auto">
          <a:xfrm>
            <a:off x="627063" y="204788"/>
            <a:ext cx="7888287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7176" name="KSO_BC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184275"/>
            <a:ext cx="7886700" cy="49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</p:txBody>
      </p:sp>
      <p:sp>
        <p:nvSpPr>
          <p:cNvPr id="12295" name="KSO_FD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919293"/>
                </a:solidFill>
              </a:defRPr>
            </a:lvl1pPr>
          </a:lstStyle>
          <a:p>
            <a:pPr>
              <a:defRPr/>
            </a:pPr>
            <a:fld id="{977464B6-A1E1-4253-B99D-AEE0397FD433}" type="datetime1">
              <a:rPr lang="zh-CN" altLang="en-US"/>
            </a:fld>
            <a:endParaRPr lang="en-US"/>
          </a:p>
        </p:txBody>
      </p:sp>
      <p:sp>
        <p:nvSpPr>
          <p:cNvPr id="12296" name="KSO_F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919293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7" name="KSO_FN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64500" y="6356350"/>
            <a:ext cx="47625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4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F5D5748-A63F-43BC-820A-9D17B9C4B1D7}" type="slidenum">
              <a:rPr lang="zh-CN" altLang="en-US"/>
            </a:fld>
            <a:endParaRPr lang="en-US"/>
          </a:p>
        </p:txBody>
      </p:sp>
      <p:sp>
        <p:nvSpPr>
          <p:cNvPr id="12298" name="矩形 8"/>
          <p:cNvSpPr>
            <a:spLocks noChangeArrowheads="1"/>
          </p:cNvSpPr>
          <p:nvPr/>
        </p:nvSpPr>
        <p:spPr bwMode="auto">
          <a:xfrm flipV="1">
            <a:off x="0" y="760413"/>
            <a:ext cx="9144000" cy="46037"/>
          </a:xfrm>
          <a:prstGeom prst="rect">
            <a:avLst/>
          </a:prstGeom>
          <a:solidFill>
            <a:srgbClr val="DAF0FA"/>
          </a:solidFill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华文中宋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A93C8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A93C8"/>
          </a:solidFill>
          <a:latin typeface="华文隶书" pitchFamily="2" charset="-122"/>
          <a:ea typeface="华文隶书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A93C8"/>
          </a:solidFill>
          <a:latin typeface="华文隶书" pitchFamily="2" charset="-122"/>
          <a:ea typeface="华文隶书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A93C8"/>
          </a:solidFill>
          <a:latin typeface="华文隶书" pitchFamily="2" charset="-122"/>
          <a:ea typeface="华文隶书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A93C8"/>
          </a:solidFill>
          <a:latin typeface="华文隶书" pitchFamily="2" charset="-122"/>
          <a:ea typeface="华文隶书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A93C8"/>
          </a:solidFill>
          <a:latin typeface="华文隶书" pitchFamily="2" charset="-122"/>
          <a:ea typeface="华文隶书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A93C8"/>
          </a:solidFill>
          <a:latin typeface="华文隶书" pitchFamily="2" charset="-122"/>
          <a:ea typeface="华文隶书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A93C8"/>
          </a:solidFill>
          <a:latin typeface="华文隶书" pitchFamily="2" charset="-122"/>
          <a:ea typeface="华文隶书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1A93C8"/>
          </a:solidFill>
          <a:latin typeface="华文隶书" pitchFamily="2" charset="-122"/>
          <a:ea typeface="华文隶书" pitchFamily="2" charset="-122"/>
        </a:defRPr>
      </a:lvl9pPr>
    </p:titleStyle>
    <p:bodyStyle>
      <a:lvl1pPr marL="357505" indent="-357505" algn="just" defTabSz="-635" rtl="0" eaLnBrk="1" fontAlgn="base" hangingPunct="1">
        <a:lnSpc>
          <a:spcPct val="110000"/>
        </a:lnSpc>
        <a:spcBef>
          <a:spcPts val="1800"/>
        </a:spcBef>
        <a:spcAft>
          <a:spcPct val="0"/>
        </a:spcAft>
        <a:buSzPct val="50000"/>
        <a:buBlip>
          <a:blip r:embed="rId13"/>
        </a:buBlip>
        <a:tabLst>
          <a:tab pos="182245" algn="l"/>
        </a:tabLst>
        <a:defRPr sz="2000" b="1">
          <a:solidFill>
            <a:srgbClr val="92D050"/>
          </a:solidFill>
          <a:latin typeface="+mn-lt"/>
          <a:ea typeface="+mn-ea"/>
          <a:cs typeface="+mn-cs"/>
        </a:defRPr>
      </a:lvl1pPr>
      <a:lvl2pPr marL="357505" indent="-357505" algn="just" defTabSz="-635" rtl="0" eaLnBrk="1" fontAlgn="base" hangingPunct="1">
        <a:lnSpc>
          <a:spcPct val="130000"/>
        </a:lnSpc>
        <a:spcBef>
          <a:spcPct val="0"/>
        </a:spcBef>
        <a:spcAft>
          <a:spcPts val="600"/>
        </a:spcAft>
        <a:buSzPct val="60000"/>
        <a:buFont typeface="华文中宋" pitchFamily="2" charset="-122"/>
        <a:buChar char=" "/>
        <a:tabLst>
          <a:tab pos="182245" algn="l"/>
        </a:tabLst>
        <a:defRPr sz="1600">
          <a:solidFill>
            <a:srgbClr val="7F7F7F"/>
          </a:solidFill>
          <a:latin typeface="+mn-lt"/>
          <a:ea typeface="+mn-ea"/>
        </a:defRPr>
      </a:lvl2pPr>
      <a:lvl3pPr marL="1143000" indent="-228600" algn="l" defTabSz="-635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tabLst>
          <a:tab pos="182245" algn="l"/>
        </a:tabLst>
        <a:defRPr sz="2000">
          <a:solidFill>
            <a:schemeClr val="tx1"/>
          </a:solidFill>
          <a:latin typeface="Arial" panose="020B0604020202020204" pitchFamily="34" charset="0"/>
          <a:ea typeface="+mn-ea"/>
        </a:defRPr>
      </a:lvl3pPr>
      <a:lvl4pPr marL="1600200" indent="-228600" algn="l" defTabSz="-635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tabLst>
          <a:tab pos="182245" algn="l"/>
        </a:tabLst>
        <a:defRPr sz="2000">
          <a:solidFill>
            <a:schemeClr val="tx1"/>
          </a:solidFill>
          <a:latin typeface="Arial" panose="020B0604020202020204" pitchFamily="34" charset="0"/>
          <a:ea typeface="+mn-ea"/>
        </a:defRPr>
      </a:lvl4pPr>
      <a:lvl5pPr marL="2057400" indent="-228600" algn="l" defTabSz="-635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tabLst>
          <a:tab pos="182245" algn="l"/>
        </a:tabLst>
        <a:defRPr sz="2000">
          <a:solidFill>
            <a:schemeClr val="tx1"/>
          </a:solidFill>
          <a:latin typeface="Arial" panose="020B0604020202020204" pitchFamily="34" charset="0"/>
          <a:ea typeface="+mn-ea"/>
        </a:defRPr>
      </a:lvl5pPr>
      <a:lvl6pPr marL="2514600" indent="-228600" algn="l" defTabSz="-635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tabLst>
          <a:tab pos="182245" algn="l"/>
        </a:tabLst>
        <a:defRPr>
          <a:solidFill>
            <a:schemeClr val="tx1"/>
          </a:solidFill>
          <a:latin typeface="Arial" panose="020B0604020202020204" pitchFamily="34" charset="0"/>
          <a:ea typeface="+mn-ea"/>
        </a:defRPr>
      </a:lvl6pPr>
      <a:lvl7pPr marL="2971800" indent="-228600" algn="l" defTabSz="-635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tabLst>
          <a:tab pos="182245" algn="l"/>
        </a:tabLst>
        <a:defRPr>
          <a:solidFill>
            <a:schemeClr val="tx1"/>
          </a:solidFill>
          <a:latin typeface="Arial" panose="020B0604020202020204" pitchFamily="34" charset="0"/>
          <a:ea typeface="+mn-ea"/>
        </a:defRPr>
      </a:lvl7pPr>
      <a:lvl8pPr marL="3429000" indent="-228600" algn="l" defTabSz="-635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tabLst>
          <a:tab pos="182245" algn="l"/>
        </a:tabLst>
        <a:defRPr>
          <a:solidFill>
            <a:schemeClr val="tx1"/>
          </a:solidFill>
          <a:latin typeface="Arial" panose="020B0604020202020204" pitchFamily="34" charset="0"/>
          <a:ea typeface="+mn-ea"/>
        </a:defRPr>
      </a:lvl8pPr>
      <a:lvl9pPr marL="3886200" indent="-228600" algn="l" defTabSz="-635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tabLst>
          <a:tab pos="182245" algn="l"/>
        </a:tabLst>
        <a:defRPr>
          <a:solidFill>
            <a:schemeClr val="tx1"/>
          </a:solidFill>
          <a:latin typeface="Arial" panose="020B0604020202020204" pitchFamily="34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71600" y="4077072"/>
            <a:ext cx="7304088" cy="1349375"/>
          </a:xfrm>
        </p:spPr>
        <p:txBody>
          <a:bodyPr/>
          <a:lstStyle/>
          <a:p>
            <a:r>
              <a:rPr lang="zh-CN" altLang="zh-CN" sz="60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</a:t>
            </a:r>
            <a:r>
              <a:rPr lang="zh-CN" altLang="zh-CN" sz="6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马的故</a:t>
            </a:r>
            <a:r>
              <a:rPr lang="zh-CN" altLang="zh-CN" sz="60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副标题 3"/>
          <p:cNvSpPr/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26"/>
          <p:cNvSpPr txBox="1">
            <a:spLocks noChangeArrowheads="1"/>
          </p:cNvSpPr>
          <p:nvPr/>
        </p:nvSpPr>
        <p:spPr bwMode="auto">
          <a:xfrm>
            <a:off x="728241" y="2060848"/>
            <a:ext cx="3101975" cy="144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8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帮</a:t>
            </a:r>
            <a:endParaRPr lang="zh-CN" altLang="en-US" sz="8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47864" y="2422629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B05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注意是上下结构</a:t>
            </a:r>
            <a:r>
              <a:rPr lang="zh-CN" altLang="en-US" sz="3600" dirty="0" smtClean="0">
                <a:solidFill>
                  <a:srgbClr val="FF0000"/>
                </a:solidFill>
              </a:rPr>
              <a:t>。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10" name="Rectangle 2"/>
          <p:cNvSpPr txBox="1"/>
          <p:nvPr/>
        </p:nvSpPr>
        <p:spPr>
          <a:xfrm>
            <a:off x="455302" y="1040343"/>
            <a:ext cx="3480868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dirty="0" smtClean="0"/>
              <a:t>重点字书写指导</a:t>
            </a:r>
            <a:endParaRPr lang="zh-CN" altLang="en-US" sz="3600" dirty="0" smtClean="0"/>
          </a:p>
        </p:txBody>
      </p:sp>
      <p:sp>
        <p:nvSpPr>
          <p:cNvPr id="11" name="TextBox 26"/>
          <p:cNvSpPr txBox="1">
            <a:spLocks noChangeArrowheads="1"/>
          </p:cNvSpPr>
          <p:nvPr/>
        </p:nvSpPr>
        <p:spPr bwMode="auto">
          <a:xfrm>
            <a:off x="834195" y="3861048"/>
            <a:ext cx="3101975" cy="144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8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补</a:t>
            </a:r>
            <a:endParaRPr lang="zh-CN" altLang="en-US" sz="8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93303" y="4261157"/>
            <a:ext cx="4824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部首是“衤”。注意左部不要少写最后一点。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9" grpId="0"/>
      <p:bldP spid="10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1054477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/>
              <a:t>创设情境，抓住关键词句。</a:t>
            </a:r>
            <a:endParaRPr lang="zh-CN" altLang="zh-CN" sz="3600" dirty="0"/>
          </a:p>
        </p:txBody>
      </p:sp>
      <p:sp>
        <p:nvSpPr>
          <p:cNvPr id="3" name="矩形 2"/>
          <p:cNvSpPr/>
          <p:nvPr/>
        </p:nvSpPr>
        <p:spPr>
          <a:xfrm>
            <a:off x="755576" y="1762938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 smtClean="0">
                <a:solidFill>
                  <a:srgbClr val="0000FF"/>
                </a:solidFill>
              </a:rPr>
              <a:t>1. </a:t>
            </a:r>
            <a:r>
              <a:rPr lang="zh-CN" altLang="en-US" sz="3200" dirty="0" smtClean="0">
                <a:solidFill>
                  <a:srgbClr val="0000FF"/>
                </a:solidFill>
              </a:rPr>
              <a:t>平常</a:t>
            </a:r>
            <a:r>
              <a:rPr lang="zh-CN" altLang="en-US" sz="3200" dirty="0">
                <a:solidFill>
                  <a:srgbClr val="0000FF"/>
                </a:solidFill>
              </a:rPr>
              <a:t>你最喜欢上什么课，为什么</a:t>
            </a:r>
            <a:r>
              <a:rPr lang="zh-CN" altLang="en-US" sz="3200" dirty="0" smtClean="0">
                <a:solidFill>
                  <a:srgbClr val="0000FF"/>
                </a:solidFill>
              </a:rPr>
              <a:t>？</a:t>
            </a:r>
            <a:endParaRPr lang="zh-CN" altLang="en-US" sz="3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 smtClean="0">
                <a:solidFill>
                  <a:srgbClr val="0000FF"/>
                </a:solidFill>
              </a:rPr>
              <a:t>2</a:t>
            </a:r>
            <a:r>
              <a:rPr lang="en-US" altLang="zh-CN" sz="3200" dirty="0">
                <a:solidFill>
                  <a:srgbClr val="0000FF"/>
                </a:solidFill>
              </a:rPr>
              <a:t>.</a:t>
            </a:r>
            <a:r>
              <a:rPr lang="zh-CN" altLang="en-US" sz="3200" dirty="0" smtClean="0">
                <a:solidFill>
                  <a:srgbClr val="0000FF"/>
                </a:solidFill>
              </a:rPr>
              <a:t>读</a:t>
            </a:r>
            <a:r>
              <a:rPr lang="zh-CN" altLang="en-US" sz="3200" dirty="0">
                <a:solidFill>
                  <a:srgbClr val="0000FF"/>
                </a:solidFill>
              </a:rPr>
              <a:t>了红马的故事，说说文中的老师你喜欢吗？为什么？</a:t>
            </a:r>
            <a:endParaRPr lang="zh-CN" altLang="en-US" sz="3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 smtClean="0">
                <a:solidFill>
                  <a:srgbClr val="0000FF"/>
                </a:solidFill>
              </a:rPr>
              <a:t>3. </a:t>
            </a:r>
            <a:r>
              <a:rPr lang="zh-CN" altLang="en-US" sz="3200" dirty="0" smtClean="0">
                <a:solidFill>
                  <a:srgbClr val="0000FF"/>
                </a:solidFill>
              </a:rPr>
              <a:t>从</a:t>
            </a:r>
            <a:r>
              <a:rPr lang="zh-CN" altLang="en-US" sz="3200" dirty="0">
                <a:solidFill>
                  <a:srgbClr val="0000FF"/>
                </a:solidFill>
              </a:rPr>
              <a:t>课文哪些词句中可以看出这位老师不仅你们喜欢，他的学生们更喜欢？     </a:t>
            </a:r>
            <a:endParaRPr lang="zh-CN" altLang="en-US" sz="3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 smtClean="0">
                <a:solidFill>
                  <a:srgbClr val="0000FF"/>
                </a:solidFill>
              </a:rPr>
              <a:t>4. </a:t>
            </a:r>
            <a:r>
              <a:rPr lang="zh-CN" altLang="en-US" sz="3200" dirty="0" smtClean="0">
                <a:solidFill>
                  <a:srgbClr val="0000FF"/>
                </a:solidFill>
              </a:rPr>
              <a:t>喜欢</a:t>
            </a:r>
            <a:r>
              <a:rPr lang="zh-CN" altLang="en-US" sz="3200" dirty="0">
                <a:solidFill>
                  <a:srgbClr val="0000FF"/>
                </a:solidFill>
              </a:rPr>
              <a:t>他什么？从哪些</a:t>
            </a:r>
            <a:r>
              <a:rPr lang="zh-CN" altLang="en-US" sz="3200" dirty="0" smtClean="0">
                <a:solidFill>
                  <a:srgbClr val="0000FF"/>
                </a:solidFill>
              </a:rPr>
              <a:t>词句可以看出来？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1124744"/>
            <a:ext cx="7344816" cy="1659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/>
              <a:t>“怎么不会？用脑筋想，用眼睛看啦！”老师用不太标准的普通话说。</a:t>
            </a:r>
            <a:endParaRPr lang="zh-CN" altLang="zh-CN" sz="3600" dirty="0"/>
          </a:p>
        </p:txBody>
      </p:sp>
      <p:sp>
        <p:nvSpPr>
          <p:cNvPr id="3" name="矩形 2"/>
          <p:cNvSpPr/>
          <p:nvPr/>
        </p:nvSpPr>
        <p:spPr>
          <a:xfrm>
            <a:off x="323528" y="2636912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这句话说明了学习、生活中要想有所收获，就必须善于思考，勤于观察。可见这位老师不单注重绘画技巧的教学，更注重方法的引导。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71600" y="1340768"/>
            <a:ext cx="7344816" cy="1659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/>
              <a:t>老师刚才画了一头大水牛，我不画牛，我画马，画两匹在赛跑的马。</a:t>
            </a:r>
            <a:endParaRPr lang="zh-CN" altLang="zh-CN" sz="3600" dirty="0"/>
          </a:p>
        </p:txBody>
      </p:sp>
      <p:sp>
        <p:nvSpPr>
          <p:cNvPr id="3" name="矩形 2"/>
          <p:cNvSpPr/>
          <p:nvPr/>
        </p:nvSpPr>
        <p:spPr>
          <a:xfrm>
            <a:off x="734148" y="3212976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/>
              <a:t>        </a:t>
            </a:r>
            <a:r>
              <a:rPr lang="zh-CN" altLang="en-US" sz="3600" dirty="0" smtClean="0">
                <a:solidFill>
                  <a:srgbClr val="0000FF"/>
                </a:solidFill>
              </a:rPr>
              <a:t>这句话介绍了“我”不画牛的原因，说明在老师的影响下，“我”成为一位敢于求新的学生。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6489" y="1268760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/>
              <a:t>        老师一排排地“巡逻”，一面笑一面点头，不时帮同学补上一两笔。</a:t>
            </a:r>
            <a:endParaRPr lang="zh-CN" altLang="zh-CN" sz="3600" dirty="0"/>
          </a:p>
        </p:txBody>
      </p:sp>
      <p:sp>
        <p:nvSpPr>
          <p:cNvPr id="3" name="矩形 2"/>
          <p:cNvSpPr/>
          <p:nvPr/>
        </p:nvSpPr>
        <p:spPr>
          <a:xfrm>
            <a:off x="734148" y="3212976"/>
            <a:ext cx="7848872" cy="2490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zh-CN" altLang="en-US" sz="3600" dirty="0" smtClean="0">
                <a:solidFill>
                  <a:srgbClr val="0000FF"/>
                </a:solidFill>
              </a:rPr>
              <a:t>红字部分说明老师对每个学生都很关心，老师对每个人都给予肯定，让学生能得到自信。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4125" y="1263953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/>
              <a:t>        老师</a:t>
            </a:r>
            <a:r>
              <a:rPr lang="zh-CN" altLang="en-US" sz="3600" dirty="0" smtClean="0">
                <a:solidFill>
                  <a:srgbClr val="FF0000"/>
                </a:solidFill>
              </a:rPr>
              <a:t>一排排地“巡逻”，一面笑一面点头</a:t>
            </a:r>
            <a:r>
              <a:rPr lang="zh-CN" altLang="en-US" sz="3600" dirty="0" smtClean="0"/>
              <a:t>，不时帮同学补上一两笔。</a:t>
            </a:r>
            <a:endParaRPr lang="zh-CN" altLang="zh-CN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03848" y="3933056"/>
            <a:ext cx="3084215" cy="270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539552" y="137764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00FF"/>
                </a:solidFill>
              </a:rPr>
              <a:t>朗读指导</a:t>
            </a:r>
            <a:endParaRPr lang="zh-CN" altLang="zh-CN" sz="3600" dirty="0">
              <a:solidFill>
                <a:srgbClr val="0000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568" y="2023973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zh-CN" altLang="en-US" sz="3600" dirty="0" smtClean="0"/>
              <a:t>读出</a:t>
            </a:r>
            <a:r>
              <a:rPr lang="zh-CN" altLang="en-US" sz="3600" dirty="0"/>
              <a:t>对老师的喜爱、敬佩、感激，</a:t>
            </a:r>
            <a:r>
              <a:rPr lang="zh-CN" altLang="en-US" sz="3600" dirty="0" smtClean="0"/>
              <a:t>为“我”大胆</a:t>
            </a:r>
            <a:r>
              <a:rPr lang="zh-CN" altLang="en-US" sz="3600" dirty="0"/>
              <a:t>创作得到肯定而惊喜、自豪。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8684" y="1484784"/>
            <a:ext cx="8064896" cy="1659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/>
              <a:t>　</a:t>
            </a:r>
            <a:r>
              <a:rPr lang="en-US" altLang="zh-CN" sz="3600" dirty="0" smtClean="0"/>
              <a:t>    </a:t>
            </a:r>
            <a:r>
              <a:rPr lang="zh-CN" altLang="zh-CN" sz="3600" dirty="0" smtClean="0"/>
              <a:t>老师</a:t>
            </a:r>
            <a:r>
              <a:rPr lang="zh-CN" altLang="zh-CN" sz="3600" dirty="0"/>
              <a:t>走到我旁边，笑着问：“画好啦？这是什么马？”</a:t>
            </a:r>
            <a:endParaRPr lang="zh-CN" altLang="zh-CN" sz="3600" dirty="0"/>
          </a:p>
        </p:txBody>
      </p:sp>
      <p:sp>
        <p:nvSpPr>
          <p:cNvPr id="3" name="矩形 2"/>
          <p:cNvSpPr/>
          <p:nvPr/>
        </p:nvSpPr>
        <p:spPr>
          <a:xfrm>
            <a:off x="1259632" y="3429000"/>
            <a:ext cx="6755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</a:rPr>
              <a:t>冒号的</a:t>
            </a:r>
            <a:r>
              <a:rPr lang="zh-CN" altLang="en-US" sz="3600" dirty="0" smtClean="0">
                <a:solidFill>
                  <a:srgbClr val="FF0000"/>
                </a:solidFill>
              </a:rPr>
              <a:t>作用：表示</a:t>
            </a:r>
            <a:r>
              <a:rPr lang="zh-CN" altLang="en-US" sz="3600" dirty="0">
                <a:solidFill>
                  <a:srgbClr val="FF0000"/>
                </a:solidFill>
              </a:rPr>
              <a:t>提起</a:t>
            </a:r>
            <a:r>
              <a:rPr lang="zh-CN" altLang="en-US" sz="3600" dirty="0" smtClean="0">
                <a:solidFill>
                  <a:srgbClr val="FF0000"/>
                </a:solidFill>
              </a:rPr>
              <a:t>下文。</a:t>
            </a:r>
            <a:endParaRPr lang="zh-CN" altLang="zh-CN" sz="36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84168" y="4113826"/>
            <a:ext cx="2478150" cy="2073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8684" y="1484784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/>
              <a:t>　</a:t>
            </a:r>
            <a:r>
              <a:rPr lang="en-US" altLang="zh-CN" sz="3600" dirty="0" smtClean="0"/>
              <a:t>    </a:t>
            </a:r>
            <a:r>
              <a:rPr lang="zh-CN" altLang="en-US" sz="3600" dirty="0" smtClean="0"/>
              <a:t>花瓶</a:t>
            </a:r>
            <a:r>
              <a:rPr lang="zh-CN" altLang="en-US" sz="3600" dirty="0"/>
              <a:t>里有三朵百合：一朵盛开，一朵含苞待放，一朵掉了一片叶瓣在桌面上。</a:t>
            </a:r>
            <a:endParaRPr lang="zh-CN" altLang="zh-CN" sz="3600" dirty="0"/>
          </a:p>
        </p:txBody>
      </p:sp>
      <p:sp>
        <p:nvSpPr>
          <p:cNvPr id="3" name="矩形 2"/>
          <p:cNvSpPr/>
          <p:nvPr/>
        </p:nvSpPr>
        <p:spPr>
          <a:xfrm>
            <a:off x="1475656" y="3861047"/>
            <a:ext cx="6755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        冒号</a:t>
            </a:r>
            <a:r>
              <a:rPr lang="zh-CN" altLang="en-US" sz="3600" dirty="0">
                <a:solidFill>
                  <a:srgbClr val="FF0000"/>
                </a:solidFill>
              </a:rPr>
              <a:t>的</a:t>
            </a:r>
            <a:r>
              <a:rPr lang="zh-CN" altLang="en-US" sz="3600" dirty="0" smtClean="0">
                <a:solidFill>
                  <a:srgbClr val="FF0000"/>
                </a:solidFill>
              </a:rPr>
              <a:t>作用：用于</a:t>
            </a:r>
            <a:r>
              <a:rPr lang="zh-CN" altLang="en-US" sz="3600" dirty="0">
                <a:solidFill>
                  <a:srgbClr val="FF0000"/>
                </a:solidFill>
              </a:rPr>
              <a:t>总说后面，表示分说</a:t>
            </a:r>
            <a:r>
              <a:rPr lang="zh-CN" altLang="en-US" sz="3600" dirty="0" smtClean="0">
                <a:solidFill>
                  <a:srgbClr val="FF0000"/>
                </a:solidFill>
              </a:rPr>
              <a:t>。</a:t>
            </a:r>
            <a:endParaRPr lang="zh-CN" altLang="zh-CN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8684" y="1484784"/>
            <a:ext cx="8064896" cy="1659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/>
              <a:t>老师听了“我”的解释，为什么放声大笑？</a:t>
            </a:r>
            <a:endParaRPr lang="zh-CN" altLang="zh-CN" sz="3600" dirty="0"/>
          </a:p>
        </p:txBody>
      </p:sp>
      <p:sp>
        <p:nvSpPr>
          <p:cNvPr id="3" name="矩形 2"/>
          <p:cNvSpPr/>
          <p:nvPr/>
        </p:nvSpPr>
        <p:spPr>
          <a:xfrm>
            <a:off x="1187624" y="3140968"/>
            <a:ext cx="72792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zh-CN" altLang="en-US" sz="3600" dirty="0" smtClean="0">
                <a:solidFill>
                  <a:srgbClr val="0000FF"/>
                </a:solidFill>
              </a:rPr>
              <a:t>一是因为“我”的单纯，二是充分肯定了“我”的画非常大胆而且有创意，是欣慰的笑。</a:t>
            </a:r>
            <a:endParaRPr lang="zh-CN" altLang="zh-CN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271668" y="2852936"/>
            <a:ext cx="635317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598684" y="11458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0000FF"/>
                </a:solidFill>
              </a:rPr>
              <a:t>拓展想象</a:t>
            </a:r>
            <a:endParaRPr lang="zh-CN" altLang="zh-CN" sz="3600" dirty="0">
              <a:solidFill>
                <a:srgbClr val="0000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1600" y="1916832"/>
            <a:ext cx="67558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en-US" sz="3600" dirty="0" smtClean="0">
                <a:solidFill>
                  <a:srgbClr val="FF0000"/>
                </a:solidFill>
              </a:rPr>
              <a:t>其他</a:t>
            </a:r>
            <a:r>
              <a:rPr lang="zh-CN" altLang="en-US" sz="3600" dirty="0">
                <a:solidFill>
                  <a:srgbClr val="FF0000"/>
                </a:solidFill>
              </a:rPr>
              <a:t>的同学看到</a:t>
            </a:r>
            <a:r>
              <a:rPr lang="zh-CN" altLang="en-US" sz="3600" dirty="0" smtClean="0">
                <a:solidFill>
                  <a:srgbClr val="FF0000"/>
                </a:solidFill>
              </a:rPr>
              <a:t>了“我”的</a:t>
            </a:r>
            <a:r>
              <a:rPr lang="zh-CN" altLang="en-US" sz="3600" dirty="0">
                <a:solidFill>
                  <a:srgbClr val="FF0000"/>
                </a:solidFill>
              </a:rPr>
              <a:t>画会想些什么？说些什么？</a:t>
            </a:r>
            <a:endParaRPr lang="zh-CN" altLang="zh-CN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99592" y="2060848"/>
            <a:ext cx="2858158" cy="390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420888"/>
            <a:ext cx="2664296" cy="355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899592" y="1052736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 smtClean="0">
                <a:solidFill>
                  <a:srgbClr val="0000FF"/>
                </a:solidFill>
              </a:rPr>
              <a:t>你逛过动物园吗？谁能说说你见到的马有什么特点？</a:t>
            </a:r>
            <a:endParaRPr lang="zh-CN" altLang="en-US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8684" y="148478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00FF"/>
                </a:solidFill>
              </a:rPr>
              <a:t>课文主旨</a:t>
            </a:r>
            <a:endParaRPr lang="zh-CN" altLang="zh-CN" sz="3600" dirty="0">
              <a:solidFill>
                <a:srgbClr val="0000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9632" y="2564904"/>
            <a:ext cx="74232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solidFill>
                  <a:srgbClr val="FF0000"/>
                </a:solidFill>
              </a:rPr>
              <a:t>        课文通过老师鼓励“我们”自由画画，并表扬“我”画的红马的故事，刻画了一位非常重视培养学生个性和创新思维的好老师。 </a:t>
            </a:r>
            <a:endParaRPr lang="zh-CN" altLang="zh-CN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1216784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马的简介</a:t>
            </a:r>
            <a:endParaRPr lang="zh-CN" altLang="zh-CN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584" y="2061423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/>
              <a:t>      草食性</a:t>
            </a:r>
            <a:r>
              <a:rPr lang="zh-CN" altLang="en-US" sz="3200" dirty="0"/>
              <a:t>家畜</a:t>
            </a:r>
            <a:r>
              <a:rPr lang="zh-CN" altLang="en-US" sz="3200" dirty="0" smtClean="0"/>
              <a:t>。马</a:t>
            </a:r>
            <a:r>
              <a:rPr lang="zh-CN" altLang="en-US" sz="3200" dirty="0"/>
              <a:t>在古代曾是农业生产、交通运输和军事等活动的主要役力。随着生产力的发展，科技水平的提高，动力机械的发明和广泛应用，马在现实生活中所起的作用越来越少， 马匹主要用于马术运动和生产乳肉，饲养量大为减少。但在有些发展中国家和地区，马仍</a:t>
            </a:r>
            <a:r>
              <a:rPr lang="zh-CN" altLang="en-US" sz="3200" dirty="0" smtClean="0"/>
              <a:t>以役</a:t>
            </a:r>
            <a:r>
              <a:rPr lang="zh-CN" altLang="en-US" sz="3200" dirty="0"/>
              <a:t>用为主，并是役力的重要来源。</a:t>
            </a:r>
            <a:endParaRPr lang="zh-CN" altLang="zh-CN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83768" y="242088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3568" y="1216784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学法指导</a:t>
            </a:r>
            <a:r>
              <a:rPr lang="zh-CN" altLang="zh-CN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endParaRPr lang="zh-CN" altLang="zh-CN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608" y="2060848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 smtClean="0">
                <a:solidFill>
                  <a:srgbClr val="0000FF"/>
                </a:solidFill>
              </a:rPr>
              <a:t>1.</a:t>
            </a:r>
            <a:r>
              <a:rPr lang="zh-CN" altLang="zh-CN" sz="3600" dirty="0" smtClean="0">
                <a:solidFill>
                  <a:srgbClr val="0000FF"/>
                </a:solidFill>
              </a:rPr>
              <a:t>标</a:t>
            </a:r>
            <a:r>
              <a:rPr lang="zh-CN" altLang="zh-CN" sz="3600" dirty="0">
                <a:solidFill>
                  <a:srgbClr val="0000FF"/>
                </a:solidFill>
              </a:rPr>
              <a:t>：标出自然段。</a:t>
            </a:r>
            <a:endParaRPr lang="zh-CN" altLang="zh-CN" sz="36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 smtClean="0">
                <a:solidFill>
                  <a:srgbClr val="0000FF"/>
                </a:solidFill>
              </a:rPr>
              <a:t>2.</a:t>
            </a:r>
            <a:r>
              <a:rPr lang="zh-CN" altLang="zh-CN" sz="3600" dirty="0" smtClean="0">
                <a:solidFill>
                  <a:srgbClr val="0000FF"/>
                </a:solidFill>
              </a:rPr>
              <a:t>记</a:t>
            </a:r>
            <a:r>
              <a:rPr lang="zh-CN" altLang="zh-CN" sz="3600" dirty="0">
                <a:solidFill>
                  <a:srgbClr val="0000FF"/>
                </a:solidFill>
              </a:rPr>
              <a:t>：画出生字、新词及不认识的字词，问一问，记一记。</a:t>
            </a:r>
            <a:endParaRPr lang="zh-CN" altLang="zh-CN" sz="36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 smtClean="0">
                <a:solidFill>
                  <a:srgbClr val="0000FF"/>
                </a:solidFill>
              </a:rPr>
              <a:t>3.</a:t>
            </a:r>
            <a:r>
              <a:rPr lang="zh-CN" altLang="zh-CN" sz="3600" dirty="0" smtClean="0">
                <a:solidFill>
                  <a:srgbClr val="0000FF"/>
                </a:solidFill>
              </a:rPr>
              <a:t>画</a:t>
            </a:r>
            <a:r>
              <a:rPr lang="zh-CN" altLang="zh-CN" sz="3600" dirty="0">
                <a:solidFill>
                  <a:srgbClr val="0000FF"/>
                </a:solidFill>
              </a:rPr>
              <a:t>：画出自己喜欢的句子。</a:t>
            </a:r>
            <a:endParaRPr lang="zh-CN" altLang="zh-CN" sz="36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 smtClean="0">
                <a:solidFill>
                  <a:srgbClr val="0000FF"/>
                </a:solidFill>
              </a:rPr>
              <a:t>4.</a:t>
            </a:r>
            <a:r>
              <a:rPr lang="zh-CN" altLang="zh-CN" sz="3600" dirty="0" smtClean="0">
                <a:solidFill>
                  <a:srgbClr val="0000FF"/>
                </a:solidFill>
              </a:rPr>
              <a:t>问</a:t>
            </a:r>
            <a:r>
              <a:rPr lang="zh-CN" altLang="zh-CN" sz="3600" dirty="0">
                <a:solidFill>
                  <a:srgbClr val="0000FF"/>
                </a:solidFill>
              </a:rPr>
              <a:t>：不懂的问题。</a:t>
            </a:r>
            <a:endParaRPr lang="zh-CN" altLang="zh-CN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4"/>
          <p:cNvSpPr/>
          <p:nvPr/>
        </p:nvSpPr>
        <p:spPr>
          <a:xfrm>
            <a:off x="3491880" y="980728"/>
            <a:ext cx="5652120" cy="172819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83568" y="1216784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读一读</a:t>
            </a:r>
            <a:r>
              <a:rPr lang="zh-CN" altLang="zh-CN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endParaRPr lang="zh-CN" altLang="zh-CN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5616" y="2636912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b="1" dirty="0" smtClean="0">
                <a:solidFill>
                  <a:srgbClr val="0000FF"/>
                </a:solidFill>
              </a:rPr>
              <a:t>故事      年级      粉笔      尾巴      标准 挥着      洗澡      苍蝇      滑稽      狮子含苞待放</a:t>
            </a:r>
            <a:endParaRPr lang="zh-CN" altLang="en-US" sz="3600" b="1" dirty="0" smtClean="0">
              <a:solidFill>
                <a:srgbClr val="0000FF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5408" y="1124744"/>
            <a:ext cx="5328592" cy="13849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注意读准</a:t>
            </a:r>
            <a:r>
              <a:rPr kumimoji="0" lang="en-US" altLang="zh-CN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平舌音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澡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，翘舌音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狮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，前鼻音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粉  、浸 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，后鼻音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帮 、蝇 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anose="020B0604020202020204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  <p:bldP spid="10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105273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00FF"/>
                </a:solidFill>
              </a:rPr>
              <a:t>扩词</a:t>
            </a:r>
            <a:endParaRPr lang="zh-CN" altLang="zh-CN" sz="3600" dirty="0">
              <a:solidFill>
                <a:srgbClr val="0000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5022" y="1783507"/>
            <a:ext cx="8389465" cy="1913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含苞待放 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zh-CN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滑稽 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zh-CN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自由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zh-CN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一片叶瓣 </a:t>
            </a:r>
            <a:endParaRPr lang="en-US" altLang="zh-CN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zh-CN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</a:t>
            </a:r>
            <a:r>
              <a:rPr lang="zh-CN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只</a:t>
            </a:r>
            <a:r>
              <a:rPr lang="zh-CN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苍蝇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</a:t>
            </a:r>
            <a:r>
              <a:rPr lang="zh-CN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头牛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zh-CN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一匹马</a:t>
            </a:r>
            <a:endParaRPr lang="zh-CN" altLang="zh-C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48264" y="3789040"/>
            <a:ext cx="1661737" cy="229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467544" y="4149080"/>
            <a:ext cx="5724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 smtClean="0">
                <a:solidFill>
                  <a:srgbClr val="0000FF"/>
                </a:solidFill>
              </a:rPr>
              <a:t>你还能找出这样的词组吗？</a:t>
            </a:r>
            <a:endParaRPr lang="zh-CN" altLang="en-US" sz="3600" dirty="0">
              <a:solidFill>
                <a:srgbClr val="0000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87824" y="5157192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 smtClean="0">
                <a:solidFill>
                  <a:srgbClr val="FFC000"/>
                </a:solidFill>
              </a:rPr>
              <a:t>一幅画</a:t>
            </a:r>
            <a:endParaRPr lang="zh-CN" altLang="en-US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02904" y="2272804"/>
            <a:ext cx="76496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/>
              <a:t>挥       浸      澡      蝇      待</a:t>
            </a:r>
            <a:endParaRPr lang="zh-CN" altLang="en-US" sz="3600" b="1" dirty="0"/>
          </a:p>
          <a:p>
            <a:endParaRPr lang="zh-CN" altLang="en-US" sz="3600" b="1" dirty="0"/>
          </a:p>
          <a:p>
            <a:r>
              <a:rPr lang="zh-CN" altLang="en-US" sz="3600" b="1" dirty="0" smtClean="0"/>
              <a:t>滑      稽        狮</a:t>
            </a:r>
            <a:endParaRPr lang="zh-CN" alt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46403" y="1706032"/>
            <a:ext cx="71580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huī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jìn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z</a:t>
            </a:r>
            <a:r>
              <a:rPr lang="vi-VN" altLang="zh-CN" sz="3600" b="1" dirty="0" smtClean="0">
                <a:solidFill>
                  <a:srgbClr val="FF0000"/>
                </a:solidFill>
                <a:latin typeface="Calibri" panose="020F0502020204030204"/>
              </a:rPr>
              <a:t>ă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o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yíng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dài</a:t>
            </a:r>
            <a:endParaRPr lang="en-US" altLang="zh-CN" sz="3600" b="1" dirty="0" smtClean="0">
              <a:solidFill>
                <a:srgbClr val="FF0000"/>
              </a:solidFill>
              <a:latin typeface="+mn-ea"/>
            </a:endParaRPr>
          </a:p>
          <a:p>
            <a:endParaRPr lang="en-US" altLang="zh-CN" sz="360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huá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jī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shī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</a:t>
            </a:r>
            <a:endParaRPr lang="en-US" altLang="zh-CN" sz="3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4477"/>
            <a:ext cx="7158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+mn-ea"/>
              </a:rPr>
              <a:t>会认字</a:t>
            </a:r>
            <a:endParaRPr lang="en-US" altLang="zh-CN" sz="3600" b="1" dirty="0"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16216" y="3431303"/>
            <a:ext cx="1847605" cy="2551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616" y="2272804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/>
              <a:t>故      级        粉            妙          啊</a:t>
            </a:r>
            <a:endParaRPr lang="en-US" altLang="zh-CN" sz="3200" b="1" dirty="0" smtClean="0"/>
          </a:p>
          <a:p>
            <a:endParaRPr lang="en-US" altLang="zh-CN" sz="3200" b="1" dirty="0"/>
          </a:p>
          <a:p>
            <a:r>
              <a:rPr lang="zh-CN" altLang="en-US" sz="3200" b="1" dirty="0" smtClean="0"/>
              <a:t>尾        标        帮        补        </a:t>
            </a:r>
            <a:endParaRPr lang="zh-CN" alt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0283" y="1700808"/>
            <a:ext cx="71580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gù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jí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fěn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miào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  a</a:t>
            </a:r>
            <a:endParaRPr lang="en-US" altLang="zh-CN" sz="3600" b="1" dirty="0" smtClean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</a:t>
            </a:r>
            <a:endParaRPr lang="en-US" altLang="zh-CN" sz="3600" b="1" dirty="0">
              <a:solidFill>
                <a:srgbClr val="FF0000"/>
              </a:solidFill>
              <a:latin typeface="+mn-ea"/>
            </a:endParaRPr>
          </a:p>
          <a:p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wěi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biāo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bāng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600" b="1" dirty="0" err="1" smtClean="0">
                <a:solidFill>
                  <a:srgbClr val="FF0000"/>
                </a:solidFill>
                <a:latin typeface="+mn-ea"/>
              </a:rPr>
              <a:t>bǔ</a:t>
            </a:r>
            <a:r>
              <a:rPr lang="en-US" altLang="zh-CN" sz="3600" b="1" dirty="0" smtClean="0">
                <a:solidFill>
                  <a:srgbClr val="FF0000"/>
                </a:solidFill>
                <a:latin typeface="+mn-ea"/>
              </a:rPr>
              <a:t>   </a:t>
            </a:r>
            <a:endParaRPr lang="en-US" altLang="zh-CN" sz="3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4477"/>
            <a:ext cx="7158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+mn-ea"/>
              </a:rPr>
              <a:t>会写字</a:t>
            </a:r>
            <a:endParaRPr lang="en-US" altLang="zh-CN" sz="3600" b="1" dirty="0"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754198" y="4149080"/>
            <a:ext cx="1534742" cy="2119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26"/>
          <p:cNvSpPr txBox="1">
            <a:spLocks noChangeArrowheads="1"/>
          </p:cNvSpPr>
          <p:nvPr/>
        </p:nvSpPr>
        <p:spPr bwMode="auto">
          <a:xfrm>
            <a:off x="728241" y="2060848"/>
            <a:ext cx="3101975" cy="144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8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</a:t>
            </a:r>
            <a:endParaRPr lang="zh-CN" altLang="en-US" sz="8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47864" y="2204864"/>
            <a:ext cx="4824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左部的第一笔横要略短些。左右结构，左右等宽，右边是“攵”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10" name="Rectangle 2"/>
          <p:cNvSpPr txBox="1"/>
          <p:nvPr/>
        </p:nvSpPr>
        <p:spPr>
          <a:xfrm>
            <a:off x="455302" y="1040343"/>
            <a:ext cx="3480868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dirty="0" smtClean="0"/>
              <a:t>重点字书写指导</a:t>
            </a:r>
            <a:endParaRPr lang="zh-CN" altLang="en-US" sz="3600" dirty="0" smtClean="0"/>
          </a:p>
        </p:txBody>
      </p:sp>
      <p:sp>
        <p:nvSpPr>
          <p:cNvPr id="11" name="TextBox 26"/>
          <p:cNvSpPr txBox="1">
            <a:spLocks noChangeArrowheads="1"/>
          </p:cNvSpPr>
          <p:nvPr/>
        </p:nvSpPr>
        <p:spPr bwMode="auto">
          <a:xfrm>
            <a:off x="728240" y="3861048"/>
            <a:ext cx="3101975" cy="144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8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级</a:t>
            </a:r>
            <a:endParaRPr lang="zh-CN" altLang="en-US" sz="8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93302" y="4261157"/>
            <a:ext cx="54111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左窄右宽，右边的“及”，笔顺是：撇 横折折撇 捺。 。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9" grpId="0"/>
      <p:bldP spid="1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A000120140530A12PWBG 1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47B6E7"/>
      </a:accent1>
      <a:accent2>
        <a:srgbClr val="628EE3"/>
      </a:accent2>
      <a:accent3>
        <a:srgbClr val="FFFFFF"/>
      </a:accent3>
      <a:accent4>
        <a:srgbClr val="333436"/>
      </a:accent4>
      <a:accent5>
        <a:srgbClr val="B1D7F1"/>
      </a:accent5>
      <a:accent6>
        <a:srgbClr val="5880CE"/>
      </a:accent6>
      <a:hlink>
        <a:srgbClr val="00B0F0"/>
      </a:hlink>
      <a:folHlink>
        <a:srgbClr val="AFB2B4"/>
      </a:folHlink>
    </a:clrScheme>
    <a:fontScheme name="A000120140530A12PWBG">
      <a:majorFont>
        <a:latin typeface="华文隶书"/>
        <a:ea typeface="华文隶书"/>
        <a:cs typeface=""/>
      </a:majorFont>
      <a:minorFont>
        <a:latin typeface="华文中宋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A000120140530A12PWBG 1">
        <a:dk1>
          <a:srgbClr val="3D3F41"/>
        </a:dk1>
        <a:lt1>
          <a:srgbClr val="FFFFFF"/>
        </a:lt1>
        <a:dk2>
          <a:srgbClr val="3D3F41"/>
        </a:dk2>
        <a:lt2>
          <a:srgbClr val="FFFFFF"/>
        </a:lt2>
        <a:accent1>
          <a:srgbClr val="47B6E7"/>
        </a:accent1>
        <a:accent2>
          <a:srgbClr val="628EE3"/>
        </a:accent2>
        <a:accent3>
          <a:srgbClr val="FFFFFF"/>
        </a:accent3>
        <a:accent4>
          <a:srgbClr val="333436"/>
        </a:accent4>
        <a:accent5>
          <a:srgbClr val="B1D7F1"/>
        </a:accent5>
        <a:accent6>
          <a:srgbClr val="5880CE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主题41</Template>
  <TotalTime>0</TotalTime>
  <Words>2319</Words>
  <Application>WPS 演示</Application>
  <PresentationFormat>全屏显示(4:3)</PresentationFormat>
  <Paragraphs>127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华文中宋</vt:lpstr>
      <vt:lpstr>华文隶书</vt:lpstr>
      <vt:lpstr>微软雅黑</vt:lpstr>
      <vt:lpstr>Calibri</vt:lpstr>
      <vt:lpstr>Calibri</vt:lpstr>
      <vt:lpstr>Arial</vt:lpstr>
      <vt:lpstr>楷体</vt:lpstr>
      <vt:lpstr>华文隶书</vt:lpstr>
      <vt:lpstr>华文中宋</vt:lpstr>
      <vt:lpstr>第一PPT模板网-WWW.1PPT.COM</vt:lpstr>
      <vt:lpstr>红马的故事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Administrator</cp:lastModifiedBy>
  <cp:revision>118</cp:revision>
  <dcterms:created xsi:type="dcterms:W3CDTF">2017-03-03T05:48:00Z</dcterms:created>
  <dcterms:modified xsi:type="dcterms:W3CDTF">2019-07-13T12:25:50Z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