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4"/>
  </p:handoutMasterIdLst>
  <p:sldIdLst>
    <p:sldId id="280" r:id="rId3"/>
    <p:sldId id="306" r:id="rId5"/>
    <p:sldId id="308" r:id="rId6"/>
    <p:sldId id="377" r:id="rId7"/>
    <p:sldId id="378" r:id="rId8"/>
    <p:sldId id="326" r:id="rId9"/>
    <p:sldId id="360" r:id="rId10"/>
    <p:sldId id="355" r:id="rId11"/>
    <p:sldId id="356" r:id="rId12"/>
    <p:sldId id="358" r:id="rId13"/>
    <p:sldId id="363" r:id="rId14"/>
    <p:sldId id="364" r:id="rId15"/>
    <p:sldId id="365" r:id="rId16"/>
    <p:sldId id="366" r:id="rId17"/>
    <p:sldId id="367" r:id="rId18"/>
    <p:sldId id="368" r:id="rId19"/>
    <p:sldId id="369" r:id="rId20"/>
    <p:sldId id="370" r:id="rId21"/>
    <p:sldId id="317" r:id="rId22"/>
    <p:sldId id="320" r:id="rId23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BFE"/>
    <a:srgbClr val="57D2E3"/>
    <a:srgbClr val="21B1C5"/>
    <a:srgbClr val="B2F3FC"/>
    <a:srgbClr val="4BCFE1"/>
    <a:srgbClr val="5BADF7"/>
    <a:srgbClr val="6A56A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94" y="-264"/>
      </p:cViewPr>
      <p:guideLst>
        <p:guide orient="horz" pos="215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0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756CAC5-8AB0-4279-8B0F-BBFF753FA63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7BF90F1-C360-4390-A4BB-288AD4C19F9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fld id="{0F9DD1C9-7F63-4DA0-881B-56D490914998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6150"/>
          <p:cNvGrpSpPr/>
          <p:nvPr/>
        </p:nvGrpSpPr>
        <p:grpSpPr bwMode="auto">
          <a:xfrm>
            <a:off x="1126947" y="1736701"/>
            <a:ext cx="3823068" cy="1711179"/>
            <a:chOff x="1307" y="1084"/>
            <a:chExt cx="2624" cy="1146"/>
          </a:xfrm>
        </p:grpSpPr>
        <p:sp>
          <p:nvSpPr>
            <p:cNvPr id="15" name="矩形 6151"/>
            <p:cNvSpPr>
              <a:spLocks noChangeArrowheads="1"/>
            </p:cNvSpPr>
            <p:nvPr/>
          </p:nvSpPr>
          <p:spPr bwMode="auto">
            <a:xfrm>
              <a:off x="1776" y="1084"/>
              <a:ext cx="1573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第二单元 </a:t>
              </a:r>
              <a:r>
                <a:rPr lang="en-US" altLang="zh-CN" sz="2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2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第</a:t>
              </a:r>
              <a:r>
                <a:rPr lang="en-US" altLang="zh-CN" sz="2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</a:t>
              </a:r>
              <a:r>
                <a:rPr lang="zh-CN" altLang="en-US" sz="2000" b="1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课</a:t>
              </a:r>
              <a:endPara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" name="文本框 6152"/>
            <p:cNvSpPr txBox="1">
              <a:spLocks noChangeArrowheads="1"/>
            </p:cNvSpPr>
            <p:nvPr/>
          </p:nvSpPr>
          <p:spPr bwMode="auto">
            <a:xfrm>
              <a:off x="1307" y="1612"/>
              <a:ext cx="2624" cy="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54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红马的故事</a:t>
              </a:r>
              <a:endParaRPr lang="zh-CN" altLang="zh-CN" sz="5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2" name="图片 1" descr="封面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43835" y="1736701"/>
            <a:ext cx="3022283" cy="3854697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理解课文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332" y="1587877"/>
            <a:ext cx="5508612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创设情境，抓住关键词句。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2964" y="2477854"/>
            <a:ext cx="7794147" cy="2571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2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平常</a:t>
            </a:r>
            <a:r>
              <a:rPr lang="zh-CN" altLang="en-US" sz="2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你最喜欢上什么课，为什么</a:t>
            </a:r>
            <a:r>
              <a:rPr lang="zh-CN" altLang="en-US" sz="2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？</a:t>
            </a:r>
            <a:endParaRPr lang="zh-CN" altLang="en-US" sz="2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en-US" altLang="zh-CN" sz="2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r>
              <a:rPr lang="zh-CN" altLang="en-US" sz="2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读</a:t>
            </a:r>
            <a:r>
              <a:rPr lang="zh-CN" altLang="en-US" sz="2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了红马的故事，说说文中的老师你喜欢吗？为什么？</a:t>
            </a:r>
            <a:endParaRPr lang="zh-CN" altLang="en-US" sz="2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altLang="en-US" sz="2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从</a:t>
            </a:r>
            <a:r>
              <a:rPr lang="zh-CN" altLang="en-US" sz="2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课文哪些词句中可以看出这位老师不仅你们喜欢，他的学生们更喜欢？     </a:t>
            </a:r>
            <a:endParaRPr lang="zh-CN" altLang="en-US" sz="2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</a:t>
            </a:r>
            <a:r>
              <a:rPr lang="zh-CN" altLang="en-US" sz="2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喜欢</a:t>
            </a:r>
            <a:r>
              <a:rPr lang="zh-CN" altLang="en-US" sz="2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他什么？从哪些</a:t>
            </a:r>
            <a:r>
              <a:rPr lang="zh-CN" altLang="en-US" sz="2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词句可以看出来？</a:t>
            </a:r>
            <a:endParaRPr lang="zh-CN" altLang="en-US" sz="22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1463" y="1512571"/>
            <a:ext cx="86005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“怎么不会？用脑筋想，用眼睛看啦！”老师用不太标准的普通话说。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0087" y="3512162"/>
            <a:ext cx="7455694" cy="1689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这句话说明了学习、生活中要想有所收获，就必须善于思考，勤于观察。可见这位老师不单注重绘画技巧的教学，更注重方法的引导。</a:t>
            </a:r>
            <a:endParaRPr lang="zh-CN" altLang="en-US" sz="24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0545" y="1340486"/>
            <a:ext cx="81776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老师刚才画了一头大水牛，我不画牛，我画马，画两匹在赛跑的马。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6282" y="2928307"/>
            <a:ext cx="7691914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这句话介绍了“我”不画牛的原因，说明在老师的影响下，“我”成为一位敢于求新的学生。</a:t>
            </a:r>
            <a:endParaRPr lang="zh-CN" altLang="en-US" sz="24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38442" y="4416475"/>
            <a:ext cx="3473120" cy="24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理解课文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00597" y="1344961"/>
            <a:ext cx="55086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老师一排排地“巡逻”，一面笑一面点头，不时帮同学补上一两笔。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00742" y="2737362"/>
            <a:ext cx="58866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红字部分说明老师对每个学生都很关心，老师对每个人都给予肯定，让学生能得到自信。</a:t>
            </a:r>
            <a:endParaRPr lang="zh-CN" altLang="en-US" sz="28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06324" y="1340154"/>
            <a:ext cx="55086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老师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一排排地“巡逻”，一面笑一面点头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，不时帮同学补上一两笔。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670880" y="4398641"/>
            <a:ext cx="3473120" cy="24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朗读指导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965056" y="3860630"/>
            <a:ext cx="2313161" cy="2707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391563" y="1568048"/>
            <a:ext cx="58866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读出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对老师的喜爱、敬佩、感激，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为“我”大胆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创作得到肯定而惊喜、自豪。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1974" y="1697991"/>
            <a:ext cx="745474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老师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走到我旁边，笑着问：“画好啦？这是什么马？”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96184" y="3477590"/>
            <a:ext cx="5066907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冒号的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作用：表示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提起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下文。</a:t>
            </a:r>
            <a:endParaRPr lang="zh-CN" altLang="zh-CN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48086" y="4083346"/>
            <a:ext cx="1858613" cy="2073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1974" y="1697991"/>
            <a:ext cx="7306151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花瓶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里有三朵百合：一朵盛开，一朵含苞待放，一朵掉了一片叶瓣在桌面上。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8215" y="3525520"/>
            <a:ext cx="56040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冒号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作用：用于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总说后面，表示分说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zh-CN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562423" y="4144306"/>
            <a:ext cx="1858613" cy="2073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理解课文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1962" y="1652425"/>
            <a:ext cx="69663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老师听了“我”的解释，为什么放声大笑？</a:t>
            </a:r>
            <a:endParaRPr lang="zh-CN" altLang="en-US" sz="28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92053" y="2736851"/>
            <a:ext cx="696629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一是因为“我”的单纯，二是充分肯定了“我”的画非常大胆而且有创意，是欣慰的笑。</a:t>
            </a:r>
            <a:endParaRPr lang="zh-CN" altLang="en-US" sz="28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71475" y="4280531"/>
            <a:ext cx="3473120" cy="24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拓展想象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73892" y="3302061"/>
            <a:ext cx="4764881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728663" y="1917066"/>
            <a:ext cx="72842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其他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的同学看到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了“我”的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画会想些什么？说些什么？</a:t>
            </a:r>
            <a:endParaRPr lang="zh-CN" altLang="zh-CN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总结课文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8" name="矩形 3077"/>
          <p:cNvSpPr/>
          <p:nvPr/>
        </p:nvSpPr>
        <p:spPr>
          <a:xfrm>
            <a:off x="821056" y="1589040"/>
            <a:ext cx="7330916" cy="2308324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我们在学习和生活中要善于思考、勤于观察、大胆想象、勇于创新，这样才能体验到尝试后的喜悦和成就感。希望同学们也能和文中的小作者一样有无穷的想象力和创造力，有更多独一无二的体验和收获。 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课文导入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5328" y="1586865"/>
            <a:ext cx="7953659" cy="1689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50000"/>
              </a:lnSpc>
              <a:spcAft>
                <a:spcPts val="0"/>
              </a:spcAft>
              <a:defRPr/>
            </a:pPr>
            <a:r>
              <a:rPr sz="2400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你逛过动物园吗？谁能说说你见到的马有什么特点？你见过红马吗？今天我们就一起来学习一篇故事，故事的题目是《红马的故事》</a:t>
            </a:r>
            <a:endParaRPr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326204" y="3633849"/>
            <a:ext cx="2143619" cy="307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6594" y="3633849"/>
            <a:ext cx="1998222" cy="2902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作业布置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3962" y="2416215"/>
            <a:ext cx="3989209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正确抄写本课的词语。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朗读课文。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080819" y="509043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学习指导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256" y="1767479"/>
            <a:ext cx="5616624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zh-CN" sz="2800" dirty="0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</a:t>
            </a:r>
            <a:r>
              <a:rPr lang="zh-CN" altLang="zh-CN" sz="28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：标出自然段。</a:t>
            </a:r>
            <a:endParaRPr lang="zh-CN" altLang="zh-CN" sz="2800" dirty="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zh-CN" sz="2800" dirty="0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记</a:t>
            </a:r>
            <a:r>
              <a:rPr lang="zh-CN" altLang="zh-CN" sz="28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：画出生字、新词及不认识的字词，问一问，记一记。</a:t>
            </a:r>
            <a:endParaRPr lang="zh-CN" altLang="zh-CN" sz="2800" dirty="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altLang="zh-CN" sz="2800" dirty="0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画</a:t>
            </a:r>
            <a:r>
              <a:rPr lang="zh-CN" altLang="zh-CN" sz="28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：画出自己喜欢的句子。</a:t>
            </a:r>
            <a:endParaRPr lang="zh-CN" altLang="zh-CN" sz="2800" dirty="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</a:t>
            </a:r>
            <a:r>
              <a:rPr lang="zh-CN" altLang="zh-CN" sz="2800" dirty="0" smtClean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问</a:t>
            </a:r>
            <a:r>
              <a:rPr lang="zh-CN" altLang="zh-CN" sz="28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：不懂的问题。</a:t>
            </a:r>
            <a:endParaRPr lang="zh-CN" altLang="zh-CN" sz="2800" dirty="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275927" y="4225260"/>
            <a:ext cx="3473120" cy="24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字词积累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8172" y="3220720"/>
            <a:ext cx="79281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挥       浸      澡      蝇      待      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滑      稽        狮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172" y="2275206"/>
            <a:ext cx="79281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huī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jìn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z</a:t>
            </a:r>
            <a:r>
              <a:rPr lang="vi-VN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ă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 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yíng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dài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huá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jī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</a:t>
            </a:r>
            <a:r>
              <a:rPr lang="en-US" altLang="zh-CN" sz="28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shī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lang="en-US" altLang="zh-CN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24622" y="4101864"/>
            <a:ext cx="1385704" cy="2551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字词积累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5361" y="2892670"/>
            <a:ext cx="8056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故    级     粉      妙     啊   尾     标     帮       补  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85361" y="2102485"/>
            <a:ext cx="7471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gù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4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jí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4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fěn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4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miào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a   </a:t>
            </a:r>
            <a:r>
              <a:rPr lang="en-US" altLang="zh-CN" sz="24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wěi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4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biāo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4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bāng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400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bǔ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65648" y="4149080"/>
            <a:ext cx="1151057" cy="2119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字词积累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2984670" y="1178848"/>
            <a:ext cx="4239090" cy="172819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02531" y="2835276"/>
            <a:ext cx="68618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故事      年级     粉笔      尾巴      标准  挥着      洗澡      苍蝇      滑稽      狮子     含苞待放</a:t>
            </a:r>
            <a:endParaRPr lang="zh-CN" altLang="en-US" sz="36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27316" y="1507530"/>
            <a:ext cx="3996444" cy="1015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200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注意读准</a:t>
            </a:r>
            <a:r>
              <a:rPr kumimoji="0" lang="en-US" altLang="zh-CN" sz="200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</a:t>
            </a:r>
            <a:r>
              <a:rPr kumimoji="0" lang="zh-CN" altLang="en-US" sz="2000" i="0" u="none" strike="noStrike" cap="none" normalizeH="0" baseline="0" dirty="0" smtClean="0">
                <a:ln>
                  <a:noFill/>
                </a:ln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平舌音“澡”，翘舌音“狮”，前鼻音“粉  、浸 ”，后鼻音“帮 、蝇 ”。</a:t>
            </a:r>
            <a:endParaRPr kumimoji="0" lang="zh-CN" altLang="en-US" sz="2000" i="0" u="none" strike="noStrike" cap="none" normalizeH="0" baseline="0" dirty="0" smtClean="0">
              <a:ln>
                <a:noFill/>
              </a:ln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1025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字词积累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9648" y="1741171"/>
            <a:ext cx="6754654" cy="1685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含苞待放 </a:t>
            </a:r>
            <a:r>
              <a:rPr lang="en-US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zh-CN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滑稽 </a:t>
            </a:r>
            <a:r>
              <a:rPr lang="en-US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自由</a:t>
            </a:r>
            <a:r>
              <a:rPr lang="en-US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zh-CN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一片叶瓣 </a:t>
            </a:r>
            <a:endParaRPr lang="en-US" altLang="zh-CN" sz="2800" dirty="0" smtClean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</a:t>
            </a:r>
            <a:r>
              <a:rPr lang="zh-CN" altLang="zh-CN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只</a:t>
            </a:r>
            <a:r>
              <a:rPr lang="zh-CN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苍蝇</a:t>
            </a:r>
            <a:r>
              <a:rPr lang="en-US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zh-CN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</a:t>
            </a:r>
            <a:r>
              <a:rPr lang="zh-CN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头牛</a:t>
            </a:r>
            <a:r>
              <a:rPr lang="en-US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zh-CN" sz="28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zh-CN" sz="2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一匹马</a:t>
            </a:r>
            <a:endParaRPr lang="zh-CN" altLang="zh-CN" sz="28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20058" y="4048120"/>
            <a:ext cx="1246303" cy="2294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989648" y="3869744"/>
            <a:ext cx="5724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你还能找出这样的词组吗？</a:t>
            </a:r>
            <a:endParaRPr lang="zh-CN" altLang="zh-CN" sz="3600" dirty="0" smtClean="0">
              <a:solidFill>
                <a:srgbClr val="FF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43426" y="5177752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一幅画</a:t>
            </a:r>
            <a:endParaRPr lang="zh-CN" altLang="zh-CN" sz="4000" dirty="0" smtClean="0"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字词积累</a:t>
            </a:r>
            <a:endParaRPr lang="zh-CN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147" name="Group 10"/>
          <p:cNvGrpSpPr/>
          <p:nvPr/>
        </p:nvGrpSpPr>
        <p:grpSpPr>
          <a:xfrm>
            <a:off x="752237" y="2301558"/>
            <a:ext cx="738188" cy="1008062"/>
            <a:chOff x="0" y="0"/>
            <a:chExt cx="1548" cy="1587"/>
          </a:xfrm>
        </p:grpSpPr>
        <p:pic>
          <p:nvPicPr>
            <p:cNvPr id="4143" name="Picture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1548" cy="15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44" name="Text Box 12"/>
            <p:cNvSpPr txBox="1"/>
            <p:nvPr/>
          </p:nvSpPr>
          <p:spPr>
            <a:xfrm>
              <a:off x="98" y="82"/>
              <a:ext cx="1241" cy="14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5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级</a:t>
              </a:r>
              <a:endPara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6150" name="表格 6149"/>
          <p:cNvGraphicFramePr/>
          <p:nvPr/>
        </p:nvGraphicFramePr>
        <p:xfrm>
          <a:off x="1773794" y="1695133"/>
          <a:ext cx="5018892" cy="1900238"/>
        </p:xfrm>
        <a:graphic>
          <a:graphicData uri="http://schemas.openxmlformats.org/drawingml/2006/table">
            <a:tbl>
              <a:tblPr/>
              <a:tblGrid>
                <a:gridCol w="5018892"/>
              </a:tblGrid>
              <a:tr h="368300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dirty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结构：</a:t>
                      </a:r>
                      <a:r>
                        <a:rPr lang="zh-CN" altLang="en-US" sz="1800" b="1" dirty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宋体" panose="02010600030101010101" pitchFamily="2" charset="-122"/>
                        </a:rPr>
                        <a:t>左右</a:t>
                      </a:r>
                      <a:r>
                        <a:rPr lang="zh-CN" altLang="en-US" sz="1800" b="1" dirty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    笔画：六画</a:t>
                      </a:r>
                      <a:endParaRPr lang="zh-CN" altLang="en-US" sz="1800" b="1" dirty="0">
                        <a:solidFill>
                          <a:srgbClr val="FFFF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100000"/>
                      </a:srgbClr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>
                        <a:alpha val="100000"/>
                      </a:srgb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>
                        <a:alpha val="100000"/>
                      </a:srgb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>
                        <a:alpha val="100000"/>
                      </a:srgb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164" name="表格 6163"/>
          <p:cNvGraphicFramePr/>
          <p:nvPr/>
        </p:nvGraphicFramePr>
        <p:xfrm>
          <a:off x="1838088" y="3927158"/>
          <a:ext cx="4930847" cy="2101850"/>
        </p:xfrm>
        <a:graphic>
          <a:graphicData uri="http://schemas.openxmlformats.org/drawingml/2006/table">
            <a:tbl>
              <a:tblPr/>
              <a:tblGrid>
                <a:gridCol w="4930847"/>
              </a:tblGrid>
              <a:tr h="368300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dirty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结构： </a:t>
                      </a:r>
                      <a:r>
                        <a:rPr lang="zh-CN" altLang="en-US" sz="1800" b="1" dirty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宋体" panose="02010600030101010101" pitchFamily="2" charset="-122"/>
                        </a:rPr>
                        <a:t>左右</a:t>
                      </a:r>
                      <a:r>
                        <a:rPr lang="zh-CN" altLang="en-US" sz="1800" b="1" dirty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    笔画：十画</a:t>
                      </a:r>
                      <a:endParaRPr lang="zh-CN" altLang="en-US" sz="1800" b="1" dirty="0">
                        <a:solidFill>
                          <a:srgbClr val="FFFF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100000"/>
                      </a:srgbClr>
                    </a:soli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>
                        <a:alpha val="100000"/>
                      </a:srgb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>
                        <a:alpha val="100000"/>
                      </a:srgb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>
                        <a:alpha val="100000"/>
                      </a:srgb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6178" name="Group 10"/>
          <p:cNvGrpSpPr/>
          <p:nvPr/>
        </p:nvGrpSpPr>
        <p:grpSpPr>
          <a:xfrm>
            <a:off x="807006" y="4330383"/>
            <a:ext cx="738188" cy="1009650"/>
            <a:chOff x="0" y="0"/>
            <a:chExt cx="1548" cy="1589"/>
          </a:xfrm>
        </p:grpSpPr>
        <p:pic>
          <p:nvPicPr>
            <p:cNvPr id="4141" name="Picture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1548" cy="15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42" name="Text Box 12"/>
            <p:cNvSpPr txBox="1"/>
            <p:nvPr/>
          </p:nvSpPr>
          <p:spPr>
            <a:xfrm>
              <a:off x="114" y="149"/>
              <a:ext cx="1241" cy="14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5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粉</a:t>
              </a:r>
              <a:endPara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181" name="文本框 6"/>
          <p:cNvSpPr txBox="1"/>
          <p:nvPr/>
        </p:nvSpPr>
        <p:spPr>
          <a:xfrm>
            <a:off x="752237" y="1842770"/>
            <a:ext cx="572691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ｊí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182" name="文本框 8"/>
          <p:cNvSpPr txBox="1"/>
          <p:nvPr/>
        </p:nvSpPr>
        <p:spPr>
          <a:xfrm>
            <a:off x="770444" y="3887470"/>
            <a:ext cx="1240631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ｆěｎ 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183" name="图片 10" descr="E:\课件\第六课\汉字\11046210_202119447000_2.jpg11046210_202119447000_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03745" y="1791970"/>
            <a:ext cx="1301354" cy="1846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84" name="图片 2" descr="313b36756e9e6fb72a7f79717685e12e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91839" y="4138295"/>
            <a:ext cx="1313260" cy="1792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85" name="文本框 4"/>
          <p:cNvSpPr txBox="1"/>
          <p:nvPr/>
        </p:nvSpPr>
        <p:spPr>
          <a:xfrm>
            <a:off x="1774984" y="1987233"/>
            <a:ext cx="4993951" cy="161582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字义：①年级；②层次；③量词，用于台阶等。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组词：级(石级）(班级）(年级）(级别）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辨字：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极(积极）(极力）(极地）(极度）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造句：天都峰的石级很陡。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186" name="文本框 5"/>
          <p:cNvSpPr txBox="1"/>
          <p:nvPr/>
        </p:nvSpPr>
        <p:spPr>
          <a:xfrm>
            <a:off x="1797605" y="4273234"/>
            <a:ext cx="4971329" cy="18928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字义：①粉末；②使变成粉末；③粉红；④带着白粉的，白色的。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组词：粉(粉笔）(粉红）(面粉）(粉条）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辨字：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份(月份）(一份）(年份）(省份）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造句：妈妈给我买了一条粉红色的裙子。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6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1" grpId="0"/>
      <p:bldP spid="6185" grpId="0" bldLvl="0"/>
      <p:bldP spid="6186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180975" y="79216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字词积累</a:t>
            </a:r>
            <a:endParaRPr lang="zh-CN" altLang="zh-CN" sz="2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71" name="Group 10"/>
          <p:cNvGrpSpPr/>
          <p:nvPr/>
        </p:nvGrpSpPr>
        <p:grpSpPr>
          <a:xfrm>
            <a:off x="717947" y="2484438"/>
            <a:ext cx="738188" cy="1008062"/>
            <a:chOff x="0" y="0"/>
            <a:chExt cx="1548" cy="1587"/>
          </a:xfrm>
        </p:grpSpPr>
        <p:pic>
          <p:nvPicPr>
            <p:cNvPr id="5161" name="Picture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1548" cy="15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62" name="Text Box 12"/>
            <p:cNvSpPr txBox="1"/>
            <p:nvPr/>
          </p:nvSpPr>
          <p:spPr>
            <a:xfrm>
              <a:off x="114" y="66"/>
              <a:ext cx="1241" cy="14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5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板</a:t>
              </a:r>
              <a:endPara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7174" name="表格 7173"/>
          <p:cNvGraphicFramePr/>
          <p:nvPr/>
        </p:nvGraphicFramePr>
        <p:xfrm>
          <a:off x="1740694" y="1682750"/>
          <a:ext cx="5099493" cy="1838420"/>
        </p:xfrm>
        <a:graphic>
          <a:graphicData uri="http://schemas.openxmlformats.org/drawingml/2006/table">
            <a:tbl>
              <a:tblPr/>
              <a:tblGrid>
                <a:gridCol w="5099493"/>
              </a:tblGrid>
              <a:tr h="368173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dirty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结构： </a:t>
                      </a:r>
                      <a:r>
                        <a:rPr lang="zh-CN" altLang="en-US" sz="1800" b="1" dirty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宋体" panose="02010600030101010101" pitchFamily="2" charset="-122"/>
                        </a:rPr>
                        <a:t>左右</a:t>
                      </a:r>
                      <a:r>
                        <a:rPr lang="zh-CN" altLang="en-US" sz="1800" b="1" dirty="0">
                          <a:solidFill>
                            <a:srgbClr val="FFFF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     笔画：八画</a:t>
                      </a:r>
                      <a:endParaRPr lang="zh-CN" altLang="en-US" sz="1800" b="1" dirty="0">
                        <a:solidFill>
                          <a:srgbClr val="FFFF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45704" marB="45704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alpha val="100000"/>
                      </a:srgbClr>
                    </a:solidFill>
                  </a:tcPr>
                </a:tc>
              </a:tr>
              <a:tr h="365634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45704" marB="45704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>
                        <a:alpha val="100000"/>
                      </a:srgbClr>
                    </a:solidFill>
                  </a:tcPr>
                </a:tc>
              </a:tr>
              <a:tr h="368173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45704" marB="45704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>
                        <a:alpha val="100000"/>
                      </a:srgbClr>
                    </a:solidFill>
                  </a:tcPr>
                </a:tc>
              </a:tr>
              <a:tr h="368173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45704" marB="45704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>
                        <a:alpha val="100000"/>
                      </a:srgbClr>
                    </a:solidFill>
                  </a:tcPr>
                </a:tc>
              </a:tr>
              <a:tr h="368173">
                <a:tc>
                  <a:txBody>
                    <a:bodyPr/>
                    <a:lstStyle/>
                    <a:p>
                      <a:pPr marL="0" lvl="0" indent="0">
                        <a:spcBef>
                          <a:spcPct val="20000"/>
                        </a:spcBef>
                        <a:buFont typeface="Arial" panose="020B0604020202020204" pitchFamily="34" charset="0"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45704" marB="45704">
                    <a:lnL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205" name="文本框 6"/>
          <p:cNvSpPr txBox="1"/>
          <p:nvPr/>
        </p:nvSpPr>
        <p:spPr>
          <a:xfrm>
            <a:off x="778669" y="2074864"/>
            <a:ext cx="940594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ｂǎｎ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7207" name="图片 2" descr="E:\课件\第六课\汉字\2531170_111203680000_2.jpg2531170_111203680000_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15116" y="1660525"/>
            <a:ext cx="1690688" cy="2122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09" name="文本框 5"/>
          <p:cNvSpPr txBox="1"/>
          <p:nvPr/>
        </p:nvSpPr>
        <p:spPr>
          <a:xfrm>
            <a:off x="1740693" y="2028825"/>
            <a:ext cx="5063867" cy="161582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字义：片状较硬的物体。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组词：板(黑板）(木板）(竹板）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辨字：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权(权威）(权利）(政权）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造句：老师正在黑板上写字。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5" grpId="0"/>
      <p:bldP spid="7209" grpId="0" bldLvl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2497</Words>
  <Application>WPS 演示</Application>
  <PresentationFormat>全屏显示(4:3)</PresentationFormat>
  <Paragraphs>155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Times New Roman</vt:lpstr>
      <vt:lpstr>微软雅黑</vt:lpstr>
      <vt:lpstr>Arial</vt:lpstr>
      <vt:lpstr>Calibri Light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Administrator</cp:lastModifiedBy>
  <cp:revision>190</cp:revision>
  <dcterms:created xsi:type="dcterms:W3CDTF">2013-07-01T03:05:00Z</dcterms:created>
  <dcterms:modified xsi:type="dcterms:W3CDTF">2019-07-13T12:26:24Z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