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</p:sldIdLst>
  <p:sldSz cx="12141200" cy="17183100"/>
  <p:notesSz cx="12141200" cy="17183100"/>
  <p:embeddedFontLst>
    <p:embeddedFont>
      <p:font typeface="CCQJNA+Helvetica"/>
      <p:regular r:id="rId9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font" Target="fonts/font1.fntdata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45099"/>
            <a:ext cx="12109332" cy="1713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775200" y="1602531"/>
            <a:ext cx="2800350" cy="666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护理学基础教学反思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28800" y="3247454"/>
            <a:ext cx="9814966" cy="50940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2715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20XX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年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11</a:t>
            </a:r>
            <a:r>
              <a:rPr dirty="0" sz="1800" spc="-101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月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16</a:t>
            </a:r>
            <a:r>
              <a:rPr dirty="0" sz="1800" spc="-101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 spc="100">
                <a:solidFill>
                  <a:srgbClr val="000000"/>
                </a:solidFill>
                <a:latin typeface="MingLiU"/>
                <a:cs typeface="MingLiU"/>
              </a:rPr>
              <a:t>日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我有幸作为柳州市卫生学校的教师代表之一参加柳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州市第十三届中学青年教师汇报课的比赛</a:t>
            </a:r>
            <a:r>
              <a:rPr dirty="0" sz="1800" spc="1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在柳州市医学高等专科学校附属卫校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 spc="-25">
                <a:solidFill>
                  <a:srgbClr val="000000"/>
                </a:solidFill>
                <a:latin typeface="CCQJNA+Helvetica"/>
                <a:cs typeface="CCQJNA+Helvetica"/>
              </a:rPr>
              <a:t>20XX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级护理</a:t>
            </a:r>
            <a:r>
              <a:rPr dirty="0" sz="1800" spc="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 spc="299">
                <a:solidFill>
                  <a:srgbClr val="000000"/>
                </a:solidFill>
                <a:latin typeface="CCQJNA+Helvetica"/>
                <a:cs typeface="CCQJNA+Helvetica"/>
              </a:rPr>
              <a:t>4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班上了一堂公开课</a:t>
            </a:r>
            <a:r>
              <a:rPr dirty="0" sz="1800" spc="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内容是《护理学基础》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(</a:t>
            </a:r>
            <a:r>
              <a:rPr dirty="0" sz="1800" spc="-2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人民卫生出版社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20XX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年第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2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 spc="200">
                <a:solidFill>
                  <a:srgbClr val="000000"/>
                </a:solidFill>
                <a:latin typeface="MingLiU"/>
                <a:cs typeface="MingLiU"/>
              </a:rPr>
              <a:t>版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)</a:t>
            </a:r>
            <a:r>
              <a:rPr dirty="0" sz="1800" spc="-2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的第十二章第二小结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《脉搏的评估及护理》</a:t>
            </a:r>
            <a:r>
              <a:rPr dirty="0" sz="1800" spc="-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 spc="-25">
                <a:solidFill>
                  <a:srgbClr val="000000"/>
                </a:solidFill>
                <a:latin typeface="MingLiU"/>
                <a:cs typeface="MingLiU"/>
              </a:rPr>
              <a:t>。规定课程总时长为四十分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 spc="-21">
                <a:solidFill>
                  <a:srgbClr val="000000"/>
                </a:solidFill>
                <a:latin typeface="MingLiU"/>
                <a:cs typeface="MingLiU"/>
              </a:rPr>
              <a:t>钟。课前我校护理教研组详细讨论并制定了学习目标</a:t>
            </a:r>
            <a:r>
              <a:rPr dirty="0" sz="1800" spc="1921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学习目标包括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:1.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知识与技</a:t>
            </a:r>
          </a:p>
          <a:p>
            <a:pPr marL="0" marR="0">
              <a:lnSpc>
                <a:spcPts val="2010"/>
              </a:lnSpc>
              <a:spcBef>
                <a:spcPts val="12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能目标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: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①掌握脉搏正常值</a:t>
            </a:r>
            <a:r>
              <a:rPr dirty="0" sz="1800" spc="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解释间歇脉、</a:t>
            </a:r>
            <a:r>
              <a:rPr dirty="0" sz="1800" spc="-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绌脉等基础知识。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②掌握脉搏测量的正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确技术。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2.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过程与方法目标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: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通过实践学习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掌握病人脉搏测量的技术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(</a:t>
            </a:r>
            <a:r>
              <a:rPr dirty="0" sz="1800" spc="-2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包括脉搏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短绌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)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 spc="100">
                <a:solidFill>
                  <a:srgbClr val="000000"/>
                </a:solidFill>
                <a:latin typeface="MingLiU"/>
                <a:cs typeface="MingLiU"/>
              </a:rPr>
              <a:t>。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3.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情感态度和价值观目标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: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①通过测量脉搏的学习</a:t>
            </a:r>
            <a:r>
              <a:rPr dirty="0" sz="1800" spc="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培养认真细致的工作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态度。②通过扮演病人角色</a:t>
            </a:r>
            <a:r>
              <a:rPr dirty="0" sz="1800" spc="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学会换位思考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体验护理工作的意义。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整个教学步骤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包括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:1.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导入新课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;2.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展示课题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;3.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展示学习目标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;4.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教学内容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: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①正常脉搏及其生</a:t>
            </a:r>
          </a:p>
          <a:p>
            <a:pPr marL="0" marR="0">
              <a:lnSpc>
                <a:spcPts val="2010"/>
              </a:lnSpc>
              <a:spcBef>
                <a:spcPts val="12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理变化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②异常脉搏的评估及护理</a:t>
            </a:r>
            <a:r>
              <a:rPr dirty="0" sz="1800" spc="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③测量脉搏的方法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;5.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达标测评——脉搏短绌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的测量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;6.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课堂小结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;7.</a:t>
            </a:r>
            <a:r>
              <a:rPr dirty="0" sz="1800" spc="399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思考预习在短短四十分钟的时间内</a:t>
            </a:r>
            <a:r>
              <a:rPr dirty="0" sz="1800" spc="1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我与自己并不了解和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28800" y="8173541"/>
            <a:ext cx="7098030" cy="571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熟悉的学生们共同完成了“脉搏的评估及护理”这节课的内容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458200" y="8149654"/>
            <a:ext cx="2057400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教学步骤按课前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828800" y="8556054"/>
            <a:ext cx="9741534" cy="14110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制定的计划进行</a:t>
            </a:r>
            <a:r>
              <a:rPr dirty="0" sz="1800" spc="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基本能完成课前制定的教学目标。但因与学生的配合默契程度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以及对课堂的掌控程度不佳</a:t>
            </a:r>
            <a:r>
              <a:rPr dirty="0" sz="1800" spc="7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超时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2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分钟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最终在匆忙中结束了此堂课的内容。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回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顾此次汇报课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我觉得自己在以下几个方面存在不足</a:t>
            </a:r>
            <a:r>
              <a:rPr dirty="0" sz="1800" spc="1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755950" y="9787954"/>
            <a:ext cx="2643446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1</a:t>
            </a:r>
            <a:r>
              <a:rPr dirty="0" sz="1800" spc="398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教学环节设计欠灵活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828800" y="10194354"/>
            <a:ext cx="9843784" cy="34557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9060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“脉搏的评估及护理”这一节课程的内容多且杂</a:t>
            </a:r>
            <a:r>
              <a:rPr dirty="0" sz="1800" spc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内容相对抽象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知识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点琐碎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在教学大纲中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均为掌握内容。这节课所教授的对象是柳州市医学高等专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科学校附属卫校二年级护理专业的学生</a:t>
            </a:r>
            <a:r>
              <a:rPr dirty="0" sz="1800" spc="1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通过一年多时间的学习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掌握了一定的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基础知识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对护理专业有了基本的认知</a:t>
            </a:r>
            <a:r>
              <a:rPr dirty="0" sz="1800" spc="7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普遍对专业课还是感兴趣的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喜欢动手实</a:t>
            </a:r>
          </a:p>
          <a:p>
            <a:pPr marL="0" marR="0">
              <a:lnSpc>
                <a:spcPts val="2010"/>
              </a:lnSpc>
              <a:spcBef>
                <a:spcPts val="1289"/>
              </a:spcBef>
              <a:spcAft>
                <a:spcPts val="0"/>
              </a:spcAft>
            </a:pPr>
            <a:r>
              <a:rPr dirty="0" sz="1800" spc="200">
                <a:solidFill>
                  <a:srgbClr val="000000"/>
                </a:solidFill>
                <a:latin typeface="MingLiU"/>
                <a:cs typeface="MingLiU"/>
              </a:rPr>
              <a:t>践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但理解力较欠缺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在学习的主动性上存在差距。因此</a:t>
            </a:r>
            <a:r>
              <a:rPr dirty="0" sz="1800" spc="1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我们这节课将学生安排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在示教室上课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要求护士着装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通过模拟医院工作氛围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提高学生兴趣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让学生产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生“上课就是上班”的切身体会</a:t>
            </a:r>
            <a:r>
              <a:rPr dirty="0" sz="1800" spc="10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提高学生作为护士的职业使命感。护理学基础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是一门实践性极强的学科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传统的教育偏重技术性</a:t>
            </a:r>
            <a:r>
              <a:rPr dirty="0" sz="1800" spc="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对人的服务较刻板、</a:t>
            </a:r>
            <a:r>
              <a:rPr dirty="0" sz="1800" spc="-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缺乏深度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828800" y="13482141"/>
            <a:ext cx="6572250" cy="571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这一点与先进的国家相比有差距。国外的护生早接触临床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962900" y="13458254"/>
            <a:ext cx="2527300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课堂教学与临床实践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828800" y="13864654"/>
            <a:ext cx="9537065" cy="14237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相互交叉进行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实践机会多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注重能力的培养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有实施全人护理的良好氛围。在课</a:t>
            </a:r>
          </a:p>
          <a:p>
            <a:pPr marL="0" marR="0">
              <a:lnSpc>
                <a:spcPts val="2010"/>
              </a:lnSpc>
              <a:spcBef>
                <a:spcPts val="12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程教学过程中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我按照课本顺序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先讲解理论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再进行实践练习。即理论上讲完正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常的脉搏及生理性变化后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继续进行异常脉搏的评估及护理的理论教学</a:t>
            </a:r>
            <a:r>
              <a:rPr dirty="0" sz="1800" spc="1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最后进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828800" y="15120441"/>
            <a:ext cx="8675369" cy="571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行正常的脉搏测量技术和异常脉搏的测量技术的实践教学。这样的教学过程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931400" y="15096554"/>
            <a:ext cx="685800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趋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45099"/>
            <a:ext cx="12109332" cy="1713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28800" y="1609154"/>
            <a:ext cx="9522459" cy="22365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于传统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安排上无可厚非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但对学生而言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并不能较好地学习脉搏测量技术。我在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课后反思到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如果能在讲授完正常的脉搏及生理性变化的理论课程后</a:t>
            </a:r>
            <a:r>
              <a:rPr dirty="0" sz="1800" spc="2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立即进行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正常的脉搏测量技术的实践教学</a:t>
            </a:r>
            <a:r>
              <a:rPr dirty="0" sz="1800" spc="10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以及在异常脉搏的评估及护理的理论教学后进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行异常脉搏的测量技术的实践教学</a:t>
            </a:r>
            <a:r>
              <a:rPr dirty="0" sz="1800" spc="1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学生学习的积极性及对知识点的掌握程度将</a:t>
            </a:r>
          </a:p>
          <a:p>
            <a:pPr marL="0" marR="0">
              <a:lnSpc>
                <a:spcPts val="2010"/>
              </a:lnSpc>
              <a:spcBef>
                <a:spcPts val="12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相对提高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课堂的效率也将大大提高。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55950" y="3653854"/>
            <a:ext cx="2590749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2</a:t>
            </a:r>
            <a:r>
              <a:rPr dirty="0" sz="1800" spc="398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因循守旧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缺乏创新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28800" y="4060254"/>
            <a:ext cx="9697719" cy="10046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9060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中等职业技术学校的专业课教师一般都有个通病</a:t>
            </a:r>
            <a:r>
              <a:rPr dirty="0" sz="1800" spc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即担心学生学习基础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 spc="200">
                <a:solidFill>
                  <a:srgbClr val="000000"/>
                </a:solidFill>
                <a:latin typeface="MingLiU"/>
                <a:cs typeface="MingLiU"/>
              </a:rPr>
              <a:t>差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无法完成课堂教学任务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常常实施“满堂灌。”大部分时间是老师在讲</a:t>
            </a:r>
            <a:r>
              <a:rPr dirty="0" sz="1800" spc="17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学生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828800" y="4873054"/>
            <a:ext cx="8865234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在听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学生的学习缺乏自主性。根据近年来提出的“把课堂还给学生”的观点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045700" y="4873054"/>
            <a:ext cx="406412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828800" y="5292154"/>
            <a:ext cx="9683115" cy="46720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我在此堂课上进行了部分改进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但根据此堂课的效果来看</a:t>
            </a:r>
            <a:r>
              <a:rPr dirty="0" sz="1800" spc="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改进的力度还不够大。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例如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课后专家提出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在讲授正常脉搏的范围情况时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其实可以让学生现场测量</a:t>
            </a:r>
            <a:r>
              <a:rPr dirty="0" sz="1800" spc="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自己得出范围值</a:t>
            </a:r>
            <a:r>
              <a:rPr dirty="0" sz="1800" spc="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学生通过自己测量得出的结论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记忆深刻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比教师单纯讲授的效</a:t>
            </a:r>
          </a:p>
          <a:p>
            <a:pPr marL="0" marR="0">
              <a:lnSpc>
                <a:spcPts val="1800"/>
              </a:lnSpc>
              <a:spcBef>
                <a:spcPts val="137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果要好很多。</a:t>
            </a:r>
            <a:r>
              <a:rPr dirty="0" sz="1800" spc="-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并且也体现了“学生是课堂的主人”、</a:t>
            </a:r>
            <a:r>
              <a:rPr dirty="0" sz="1800" spc="9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“学生自主学习”的教学思</a:t>
            </a:r>
          </a:p>
          <a:p>
            <a:pPr marL="0" marR="0">
              <a:lnSpc>
                <a:spcPts val="2010"/>
              </a:lnSpc>
              <a:spcBef>
                <a:spcPts val="1211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想。课后的反思过程中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我觉得自己的思想过于陈旧</a:t>
            </a:r>
            <a:r>
              <a:rPr dirty="0" sz="1800" spc="7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没能真正把课堂还给学生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  <a:p>
            <a:pPr marL="0" marR="0">
              <a:lnSpc>
                <a:spcPts val="2010"/>
              </a:lnSpc>
              <a:spcBef>
                <a:spcPts val="12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在今后的教学过程中将有待改进。例如这堂课</a:t>
            </a:r>
            <a:r>
              <a:rPr dirty="0" sz="1800" spc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当书上提到活动可以影响脉搏的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数值的时候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可以让学生现场进行一些活动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例如原地跑或下蹲、起立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学生测量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运动前后两次脉搏</a:t>
            </a:r>
            <a:r>
              <a:rPr dirty="0" sz="1800" spc="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并将这两个数值进行比较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自然就能得出活动与脉率的关系</a:t>
            </a:r>
            <a:r>
              <a:rPr dirty="0" sz="1800" spc="9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同时也可为后面的实践内容打下基础</a:t>
            </a:r>
            <a:r>
              <a:rPr dirty="0" sz="1800" spc="1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埋下伏笔。因此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整体说来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是我的思想依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然守旧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不能摆脱禁锢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因此无法进行较好的创新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在今后的教学工作中</a:t>
            </a:r>
            <a:r>
              <a:rPr dirty="0" sz="1800" spc="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我将注</a:t>
            </a:r>
          </a:p>
          <a:p>
            <a:pPr marL="0" marR="0">
              <a:lnSpc>
                <a:spcPts val="1800"/>
              </a:lnSpc>
              <a:spcBef>
                <a:spcPts val="137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意改进。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755950" y="9787954"/>
            <a:ext cx="2643446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3</a:t>
            </a:r>
            <a:r>
              <a:rPr dirty="0" sz="1800" spc="398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缺乏控制课堂的经验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828800" y="10194354"/>
            <a:ext cx="9668524" cy="34557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9060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作为一个教龄只有两年的教师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我觉得自己在对课堂的驾驭能力和对课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堂的控制能力上较为欠缺。在这次课的教学过程中</a:t>
            </a:r>
            <a:r>
              <a:rPr dirty="0" sz="1800" spc="20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许多方面需要学生进行参与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和互动。但首先我与学生初次见面</a:t>
            </a:r>
            <a:r>
              <a:rPr dirty="0" sz="1800" spc="1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并不熟悉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其次现场观摩的专家与教师众多</a:t>
            </a:r>
            <a:r>
              <a:rPr dirty="0" sz="1800" spc="9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  <a:p>
            <a:pPr marL="0" marR="0">
              <a:lnSpc>
                <a:spcPts val="1800"/>
              </a:lnSpc>
              <a:spcBef>
                <a:spcPts val="137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导致学生的积极性与参与程度受到了影响。</a:t>
            </a:r>
            <a:r>
              <a:rPr dirty="0" sz="1800" spc="9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因此一个问题请同学单独回答往往要</a:t>
            </a:r>
          </a:p>
          <a:p>
            <a:pPr marL="0" marR="0">
              <a:lnSpc>
                <a:spcPts val="2010"/>
              </a:lnSpc>
              <a:spcBef>
                <a:spcPts val="1311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等上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1~2min,</a:t>
            </a:r>
            <a:r>
              <a:rPr dirty="0" sz="1800" spc="-152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很大程度上影响了后面的课程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也导致了最终的超时。在今后的教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学过程中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我将积极锻炼自己这方面的能力</a:t>
            </a:r>
            <a:r>
              <a:rPr dirty="0" sz="1800" spc="10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以便更好地驾驭课堂</a:t>
            </a:r>
            <a:r>
              <a:rPr dirty="0" sz="1800" spc="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能做到像很多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老教师一样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无论学生是否熟悉</a:t>
            </a:r>
            <a:r>
              <a:rPr dirty="0" sz="1800" spc="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都能很好地控制课堂的教学时间。</a:t>
            </a:r>
          </a:p>
          <a:p>
            <a:pPr marL="92715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4</a:t>
            </a:r>
            <a:r>
              <a:rPr dirty="0" sz="1800" spc="398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虽有“画龙”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却无“点睛”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828800" y="13458254"/>
            <a:ext cx="9668509" cy="18301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9060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在这堂课程的设计之初我就想到</a:t>
            </a:r>
            <a:r>
              <a:rPr dirty="0" sz="1800" spc="9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将“达标测评——脉搏短绌的测量”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作为此次课程的点睛之笔</a:t>
            </a:r>
            <a:r>
              <a:rPr dirty="0" sz="1800" spc="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一方面让学生真实地模拟临床的实际情况</a:t>
            </a:r>
            <a:r>
              <a:rPr dirty="0" sz="1800" spc="1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另一方面</a:t>
            </a:r>
          </a:p>
          <a:p>
            <a:pPr marL="0" marR="0">
              <a:lnSpc>
                <a:spcPts val="2010"/>
              </a:lnSpc>
              <a:spcBef>
                <a:spcPts val="12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也可以检测此次课的课堂效果。</a:t>
            </a:r>
            <a:r>
              <a:rPr dirty="0" sz="1800" spc="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然而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因为之前缺乏控制课堂的经验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加上与学生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的配合默契程度欠佳</a:t>
            </a:r>
            <a:r>
              <a:rPr dirty="0" sz="1800" spc="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导致最后这个点睛之笔无法按预先设计好的全部完成</a:t>
            </a:r>
            <a:r>
              <a:rPr dirty="0" sz="1800" spc="2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只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828800" y="15120441"/>
            <a:ext cx="6835140" cy="571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能学生测量完脉搏后立即草草收场。正如专家课后点评所言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204200" y="15096554"/>
            <a:ext cx="2286000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“点睛之笔”却不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45099"/>
            <a:ext cx="12109332" cy="1713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28800" y="1609154"/>
            <a:ext cx="9668524" cy="38621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能够大放光彩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实在是一种遗憾。在课后我想到</a:t>
            </a:r>
            <a:r>
              <a:rPr dirty="0" sz="1800" spc="9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一堂课的亮点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应该给予充分的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时间去展现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去发挥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如果安排在最后势必会受到时间限制</a:t>
            </a:r>
            <a:r>
              <a:rPr dirty="0" sz="1800" spc="1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在对课堂驾驭能力欠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缺的情况下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应该做适当地调整</a:t>
            </a:r>
            <a:r>
              <a:rPr dirty="0" sz="1800" spc="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以保证课堂教学内容的完整性</a:t>
            </a:r>
            <a:r>
              <a:rPr dirty="0" sz="1800" spc="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也不要让“画龙</a:t>
            </a:r>
          </a:p>
          <a:p>
            <a:pPr marL="0" marR="0">
              <a:lnSpc>
                <a:spcPts val="1800"/>
              </a:lnSpc>
              <a:spcBef>
                <a:spcPts val="1377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无睛”的情况再次发生。</a:t>
            </a:r>
            <a:r>
              <a:rPr dirty="0" sz="1800" spc="-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教师自身的经验和反思是教师教学专业知识和能力的最</a:t>
            </a:r>
          </a:p>
          <a:p>
            <a:pPr marL="0" marR="0">
              <a:lnSpc>
                <a:spcPts val="2010"/>
              </a:lnSpc>
              <a:spcBef>
                <a:spcPts val="1311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重要的来源。只有经过反思</a:t>
            </a:r>
            <a:r>
              <a:rPr dirty="0" sz="1800" spc="7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使原始的经验不断处于被审视、被修正、被强化、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被否定等思维加工中</a:t>
            </a:r>
            <a:r>
              <a:rPr dirty="0" sz="1800" spc="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 spc="-10">
                <a:solidFill>
                  <a:srgbClr val="000000"/>
                </a:solidFill>
                <a:latin typeface="MingLiU"/>
                <a:cs typeface="MingLiU"/>
              </a:rPr>
              <a:t>去粗存精、去伪存真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这样的经验才能成为促进教师专业成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长的有力杠杆。只有教师自己才能改变自己</a:t>
            </a:r>
            <a:r>
              <a:rPr dirty="0" sz="1800" spc="16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只有教师意识到自己教学经验及其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局限性并经过反思使之得到调整和重组</a:t>
            </a:r>
            <a:r>
              <a:rPr dirty="0" sz="1800" spc="1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才能形成符合课程先进教学观念和个人</a:t>
            </a:r>
          </a:p>
          <a:p>
            <a:pPr marL="0" marR="0">
              <a:lnSpc>
                <a:spcPts val="2010"/>
              </a:lnSpc>
              <a:spcBef>
                <a:spcPts val="1189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化的教学哲学。通过反思、通过研究</a:t>
            </a:r>
            <a:r>
              <a:rPr dirty="0" sz="1800" spc="12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我才能不断更新教学观念</a:t>
            </a:r>
            <a:r>
              <a:rPr dirty="0" sz="1800" spc="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改善教学行为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28800" y="5292154"/>
            <a:ext cx="8938259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提高教学水平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同时形成自己对教学现象、教学问题的独立思考和创造性见解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045700" y="5292154"/>
            <a:ext cx="406412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828800" y="5698554"/>
            <a:ext cx="9551669" cy="59828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使自己真正成为教学和教学研究的主人</a:t>
            </a:r>
            <a:r>
              <a:rPr dirty="0" sz="1800" spc="1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提高教学工作的自主性和目的性</a:t>
            </a:r>
            <a:r>
              <a:rPr dirty="0" sz="1800" spc="10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CCQJNA+Helvetica"/>
                <a:cs typeface="CCQJNA+Helvetica"/>
              </a:rPr>
              <a:t>,</a:t>
            </a:r>
            <a:r>
              <a:rPr dirty="0" sz="1800" spc="-100">
                <a:solidFill>
                  <a:srgbClr val="000000"/>
                </a:solidFill>
                <a:latin typeface="CCQJNA+Helvetica"/>
                <a:cs typeface="CCQJNA+Helvetica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克服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828800" y="6128841"/>
            <a:ext cx="2171700" cy="571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被动性和盲目性。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2020-01-11T09:38:03+08:00</dcterms:modified>
</cp:coreProperties>
</file>