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fonts/font1.fntdata" ContentType="application/x-fontdata"/>
  <Override PartName="/ppt/fonts/font2.fntdata" ContentType="application/x-fontdata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<Relationships xmlns="http://schemas.openxmlformats.org/package/2006/relationships"><Relationship Id="rId1" Type="http://schemas.openxmlformats.org/package/2006/relationships/metadata/core-properties" Target="docProps/core.xml" /><Relationship Id="rId2" Type="http://schemas.openxmlformats.org/officeDocument/2006/relationships/extended-properties" Target="docProps/app.xml" /><Relationship Id="rId3" Type="http://schemas.openxmlformats.org/officeDocument/2006/relationships/officeDocument" Target="ppt/presentation.xml" /></Relationships>
</file>

<file path=ppt/presentation.xml><?xml version="1.0" encoding="utf-8"?>
<p:presentation xmlns:p="http://schemas.openxmlformats.org/presentationml/2006/main" xmlns:a="http://schemas.openxmlformats.org/drawingml/2006/main" xmlns:r="http://schemas.openxmlformats.org/officeDocument/2006/relationships" embedTrueTypeFonts="1" saveSubsetFonts="1">
  <p:sldMasterIdLst>
    <p:sldMasterId id="2147483648" r:id="rId5"/>
  </p:sldMasterIdLst>
  <p:sldIdLst>
    <p:sldId id="256" r:id="rId6"/>
    <p:sldId id="257" r:id="rId7"/>
  </p:sldIdLst>
  <p:sldSz cx="12141200" cy="17183100"/>
  <p:notesSz cx="12141200" cy="17183100"/>
  <p:embeddedFontLst>
    <p:embeddedFont>
      <p:font typeface="ARHTSD+Helvetica-Bold"/>
      <p:regular r:id="rId8"/>
    </p:embeddedFont>
    <p:embeddedFont>
      <p:font typeface="UHKEFN+Helvetica"/>
      <p:regular r:id="rId9"/>
    </p:embeddedFont>
  </p:embeddedFon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7" d="100"/>
          <a:sy n="57" d="100"/>
        </p:scale>
        <p:origin x="-2482" y="-91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&#65279;<?xml version="1.0" encoding="utf-8" standalone="yes"?><Relationships xmlns="http://schemas.openxmlformats.org/package/2006/relationships"><Relationship Id="rId1" Type="http://schemas.openxmlformats.org/officeDocument/2006/relationships/presProps" Target="presProps.xml" /><Relationship Id="rId2" Type="http://schemas.openxmlformats.org/officeDocument/2006/relationships/tableStyles" Target="tableStyles.xml" /><Relationship Id="rId3" Type="http://schemas.openxmlformats.org/officeDocument/2006/relationships/viewProps" Target="viewProps.xml" /><Relationship Id="rId4" Type="http://schemas.openxmlformats.org/officeDocument/2006/relationships/theme" Target="theme/theme1.xml" /><Relationship Id="rId5" Type="http://schemas.openxmlformats.org/officeDocument/2006/relationships/slideMaster" Target="slideMasters/slideMaster1.xml" /><Relationship Id="rId6" Type="http://schemas.openxmlformats.org/officeDocument/2006/relationships/slide" Target="slides/slide1.xml" /><Relationship Id="rId7" Type="http://schemas.openxmlformats.org/officeDocument/2006/relationships/slide" Target="slides/slide2.xml" /><Relationship Id="rId8" Type="http://schemas.openxmlformats.org/officeDocument/2006/relationships/font" Target="fonts/font1.fntdata" /><Relationship Id="rId9" Type="http://schemas.openxmlformats.org/officeDocument/2006/relationships/font" Target="fonts/font2.fntdata" /></Relationships>
</file>

<file path=ppt/slideLayouts/_rels/slideLayout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Title</a:t>
            </a:r>
            <a:endParaRPr lang="en-US"/>
          </a:p>
        </p:txBody>
      </p:sp>
      <p:sp>
        <p:nvSpPr>
          <p:cNvPr id="3" name="Text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Text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6525B2-4347-4F72-BAF7-76B19438D329}" type="datetimeFigureOut">
              <a:rPr lang="en-US" smtClean="0"/>
              <a:t>27.02.2014</a:t>
            </a:fld>
            <a:endParaRPr lang="en-US"/>
          </a:p>
        </p:txBody>
      </p:sp>
      <p:sp>
        <p:nvSpPr>
          <p:cNvPr id="5" name="Foo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F073CC-40D5-4B23-8DF0-9BD0A0C12F2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theme" Target="../theme/theme1.xml" /></Relationships>
</file>

<file path=ppt/slideMasters/slideMaster1.xml><?xml version="1.0" encoding="utf-8"?>
<p:sldMaster xmlns:p="http://schemas.openxmlformats.org/presentationml/2006/main" xmlns:a="http://schemas.openxmlformats.org/drawingml/2006/main" xmlns:r="http://schemas.openxmlformats.org/officeDocument/2006/relationships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77666" y="427735"/>
            <a:ext cx="6797992" cy="1710943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377666" y="2459482"/>
            <a:ext cx="6797992" cy="70576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/>
        </p:txBody>
      </p:sp>
      <p:sp>
        <p:nvSpPr>
          <p:cNvPr id="4" name="Holder 4"/>
          <p:cNvSpPr>
            <a:spLocks noGrp="1"/>
          </p:cNvSpPr>
          <p:nvPr>
            <p:ph type="ftr" idx="5" sz="quarter"/>
          </p:nvPr>
        </p:nvSpPr>
        <p:spPr>
          <a:xfrm>
            <a:off x="2568130" y="9944862"/>
            <a:ext cx="2417063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/>
        </p:txBody>
      </p:sp>
      <p:sp>
        <p:nvSpPr>
          <p:cNvPr id="5" name="Holder 5"/>
          <p:cNvSpPr>
            <a:spLocks noGrp="1"/>
          </p:cNvSpPr>
          <p:nvPr>
            <p:ph type="dt" idx="6" sz="half"/>
          </p:nvPr>
        </p:nvSpPr>
        <p:spPr>
          <a:xfrm>
            <a:off x="377666" y="9944862"/>
            <a:ext cx="1737264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</a:fld>
          </a:p>
        </p:txBody>
      </p:sp>
      <p:sp>
        <p:nvSpPr>
          <p:cNvPr id="6" name="Holder 6"/>
          <p:cNvSpPr>
            <a:spLocks noGrp="1"/>
          </p:cNvSpPr>
          <p:nvPr>
            <p:ph type="sldNum" idx="7" sz="quarter"/>
          </p:nvPr>
        </p:nvSpPr>
        <p:spPr>
          <a:xfrm>
            <a:off x="5438394" y="9944862"/>
            <a:ext cx="1737264" cy="53467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В‹#В›</a:t>
            </a:fld>
          </a:p>
        </p:txBody>
      </p:sp>
    </p:spTree>
  </p:cSld>
  <p:clrMap folHlink="folHlink" hlink="hlink" accent1="accent1" accent2="accent2" accent3="accent3" accent4="accent4" accent5="accent5" accent6="accent6" tx2="dk2" bg2="lt2" tx1="dk1" bg1="lt1"/>
  <p:sldLayoutIdLst>
    <p:sldLayoutId id="2147483649" r:id="rId1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slide1.xml><?xml version="1.0" encoding="utf-8"?>
<p:sld xmlns:p="http://schemas.openxmlformats.org/presentationml/2006/main" xmlns:a="http://schemas.openxmlformats.org/drawingml/2006/main" xmlns:r="http://schemas.openxmlformats.org/officeDocument/2006/relationships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5067300" y="2174031"/>
            <a:ext cx="2800350" cy="6667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2100"/>
              </a:lnSpc>
              <a:spcBef>
                <a:spcPts val="0"/>
              </a:spcBef>
              <a:spcAft>
                <a:spcPts val="0"/>
              </a:spcAft>
            </a:pPr>
            <a:r>
              <a:rPr dirty="0" sz="2100">
                <a:solidFill>
                  <a:srgbClr val="000000"/>
                </a:solidFill>
                <a:latin typeface="MingLiU"/>
                <a:cs typeface="MingLiU"/>
              </a:rPr>
              <a:t>临床带教工作的反思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1828800" y="2755751"/>
            <a:ext cx="9741534" cy="19113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43180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临床实习是护士教育的重要阶段，</a:t>
            </a:r>
            <a:r>
              <a:rPr dirty="0" sz="1500" spc="17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是一个从理论到实践的过程，</a:t>
            </a:r>
            <a:r>
              <a:rPr dirty="0" sz="1500" spc="12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是踏入医疗护理活动的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第一步。如何使护士成为技术过硬、</a:t>
            </a:r>
            <a:r>
              <a:rPr dirty="0" sz="1500" spc="18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医德过硬、理论过硬的新时代合格的护理人才，</a:t>
            </a:r>
            <a:r>
              <a:rPr dirty="0" sz="1500" spc="29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是我们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值得深思的一个问题，</a:t>
            </a:r>
            <a:r>
              <a:rPr dirty="0" sz="1500" spc="9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为了保证护生们顺利安全的进行实习，</a:t>
            </a:r>
            <a:r>
              <a:rPr dirty="0" sz="1500" spc="2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使护生在高质量完成实习，</a:t>
            </a:r>
            <a:r>
              <a:rPr dirty="0" sz="1500" spc="1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我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们对平时的临床教育工作做出反思。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1828800" y="4666245"/>
            <a:ext cx="3461384" cy="498574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675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 b="1">
                <a:solidFill>
                  <a:srgbClr val="000000"/>
                </a:solidFill>
                <a:latin typeface="ARHTSD+Helvetica-Bold"/>
                <a:cs typeface="ARHTSD+Helvetica-Bold"/>
              </a:rPr>
              <a:t>1</a:t>
            </a:r>
            <a:r>
              <a:rPr dirty="0" sz="1500" b="1">
                <a:solidFill>
                  <a:srgbClr val="000000"/>
                </a:solidFill>
                <a:latin typeface="Times New Roman"/>
                <a:cs typeface="Times New Roman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抓基础，突出重点，提高综合素质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1828800" y="5156051"/>
            <a:ext cx="8821419" cy="14287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43180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实习学员刚从学校来到医院实习，医院环境，人际关系及学习的，其心理活动也有的，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在刚接触临床时，对环境、临床工作陌生、好奇又紧张的心理，在病区面对着患有疾病的患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者及陌生的护理教员，产生担心、自卑甚至惶恐的心理。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828800" y="6578451"/>
            <a:ext cx="9858375" cy="43116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43180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针对大多数护生惶恐心理，</a:t>
            </a:r>
            <a:r>
              <a:rPr dirty="0" sz="1500" spc="1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护士长可以安排带教老师在护生刚下科第一天，</a:t>
            </a:r>
            <a:r>
              <a:rPr dirty="0" sz="1500" spc="28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带领护生熟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悉本科室的环境及工作特性、</a:t>
            </a:r>
            <a:r>
              <a:rPr dirty="0" sz="1500" spc="1142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物品摆放与存放处、</a:t>
            </a:r>
            <a:r>
              <a:rPr dirty="0" sz="1500" spc="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医院的规章制度、</a:t>
            </a:r>
            <a:r>
              <a:rPr dirty="0" sz="1500" spc="2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工作的时间顺序安排等</a:t>
            </a:r>
            <a:r>
              <a:rPr dirty="0" sz="1500" spc="1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，</a:t>
            </a:r>
          </a:p>
          <a:p>
            <a:pPr marL="0" marR="0">
              <a:lnSpc>
                <a:spcPts val="1675"/>
              </a:lnSpc>
              <a:spcBef>
                <a:spcPts val="2143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重点讲解安全防护及消毒隔离知识，</a:t>
            </a:r>
            <a:r>
              <a:rPr dirty="0" sz="1500" spc="18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消除护生恐惧心理，</a:t>
            </a:r>
            <a:r>
              <a:rPr dirty="0" sz="1500" spc="5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并利用大约</a:t>
            </a:r>
            <a:r>
              <a:rPr dirty="0" sz="1500" spc="6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UHKEFN+Helvetica"/>
                <a:cs typeface="UHKEFN+Helvetica"/>
              </a:rPr>
              <a:t>1</a:t>
            </a:r>
            <a:r>
              <a:rPr dirty="0" sz="1500" spc="91">
                <a:solidFill>
                  <a:srgbClr val="000000"/>
                </a:solidFill>
                <a:latin typeface="Times New Roman"/>
                <a:cs typeface="Times New Roman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小时时间进行专科知</a:t>
            </a:r>
          </a:p>
          <a:p>
            <a:pPr marL="0" marR="0">
              <a:lnSpc>
                <a:spcPts val="1500"/>
              </a:lnSpc>
              <a:spcBef>
                <a:spcPts val="218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识的学习，</a:t>
            </a:r>
            <a:r>
              <a:rPr dirty="0" sz="1500" spc="-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使护生对实习有一整体的认识，</a:t>
            </a:r>
            <a:r>
              <a:rPr dirty="0" sz="1500" spc="16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可有针对性地复习相关理论知识，</a:t>
            </a:r>
            <a:r>
              <a:rPr dirty="0" sz="1500" spc="18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把握实习主动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性，从而有效调动临床实习的积极性，</a:t>
            </a:r>
            <a:r>
              <a:rPr dirty="0" sz="1500" spc="1844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对护生完成临床实习有较好的指导作用。</a:t>
            </a:r>
            <a:r>
              <a:rPr dirty="0" sz="1500" spc="24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在护生实习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过程中，</a:t>
            </a:r>
            <a:r>
              <a:rPr dirty="0" sz="1500" spc="-4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每位带教老师言传身教，</a:t>
            </a:r>
            <a:r>
              <a:rPr dirty="0" sz="1500" spc="7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认真落实各项护理规章制度，</a:t>
            </a:r>
            <a:r>
              <a:rPr dirty="0" sz="1500" spc="1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严格各项护理技术操作常规，</a:t>
            </a:r>
          </a:p>
          <a:p>
            <a:pPr marL="0" marR="0">
              <a:lnSpc>
                <a:spcPts val="1500"/>
              </a:lnSpc>
              <a:spcBef>
                <a:spcPts val="24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扎扎实实的为学生打好临床工作的基础，</a:t>
            </a:r>
            <a:r>
              <a:rPr dirty="0" sz="1500" spc="2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并在带教过程中均做到了放手不放眼，</a:t>
            </a:r>
            <a:r>
              <a:rPr dirty="0" sz="1500" spc="20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积极培养护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生的动手能力，</a:t>
            </a:r>
            <a:r>
              <a:rPr dirty="0" sz="1500" spc="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细心培养学生观察病情能力，</a:t>
            </a:r>
            <a:r>
              <a:rPr dirty="0" sz="1500" spc="14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耐心教会学生如何运用医学术语完成护理病历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的书写，并且努力提高护生的心理沟通能力。</a:t>
            </a:r>
            <a:r>
              <a:rPr dirty="0" sz="1500" spc="26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另外，在实习过程中，我们还要注重培养护生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1828800" y="10883751"/>
            <a:ext cx="8047355" cy="4762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理论联系实际的能力，</a:t>
            </a:r>
            <a:r>
              <a:rPr dirty="0" sz="1500" spc="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让护生在掌握专科基础知识的同时更加巩固基础理论知识，</a:t>
            </a:r>
          </a:p>
        </p:txBody>
      </p:sp>
      <p:sp>
        <p:nvSpPr>
          <p:cNvPr id="8" name="object 8"/>
          <p:cNvSpPr txBox="1"/>
          <p:nvPr/>
        </p:nvSpPr>
        <p:spPr>
          <a:xfrm>
            <a:off x="9359900" y="10883751"/>
            <a:ext cx="1238250" cy="4762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随时提问，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1828800" y="11366351"/>
            <a:ext cx="9215755" cy="14287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护生回答错误时，让其下班后翻书复习，</a:t>
            </a:r>
            <a:r>
              <a:rPr dirty="0" sz="1500" spc="2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下次再回答，达到记忆犹新的效果。对于专科性较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强的护理操作技术，</a:t>
            </a:r>
            <a:r>
              <a:rPr dirty="0" sz="1500" spc="8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采取先演示、再考试、最后在老师的指导下让其单独操作，并先让护生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自己总结注意事项与操作体会，最后再进行讲评，让护生的印象更加深刻。</a:t>
            </a:r>
          </a:p>
        </p:txBody>
      </p:sp>
      <p:sp>
        <p:nvSpPr>
          <p:cNvPr id="10" name="object 10"/>
          <p:cNvSpPr txBox="1"/>
          <p:nvPr/>
        </p:nvSpPr>
        <p:spPr>
          <a:xfrm>
            <a:off x="1828800" y="12806945"/>
            <a:ext cx="5652134" cy="498574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675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 b="1">
                <a:solidFill>
                  <a:srgbClr val="000000"/>
                </a:solidFill>
                <a:latin typeface="ARHTSD+Helvetica-Bold"/>
                <a:cs typeface="ARHTSD+Helvetica-Bold"/>
              </a:rPr>
              <a:t>2</a:t>
            </a:r>
            <a:r>
              <a:rPr dirty="0" sz="1500" b="1">
                <a:solidFill>
                  <a:srgbClr val="000000"/>
                </a:solidFill>
                <a:latin typeface="Times New Roman"/>
                <a:cs typeface="Times New Roman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师生双方建立互相信任、互相学习的关系，融洽了关系。</a:t>
            </a:r>
          </a:p>
        </p:txBody>
      </p:sp>
      <p:sp>
        <p:nvSpPr>
          <p:cNvPr id="11" name="object 11"/>
          <p:cNvSpPr txBox="1"/>
          <p:nvPr/>
        </p:nvSpPr>
        <p:spPr>
          <a:xfrm>
            <a:off x="2260600" y="13271351"/>
            <a:ext cx="8982075" cy="4762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在从护生入科开始，</a:t>
            </a:r>
            <a:r>
              <a:rPr dirty="0" sz="1500" spc="5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带教老师便通过护生基本情况和个性特点，</a:t>
            </a:r>
            <a:r>
              <a:rPr dirty="0" sz="1500" spc="24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针对每个人的优点与长</a:t>
            </a:r>
          </a:p>
        </p:txBody>
      </p:sp>
      <p:sp>
        <p:nvSpPr>
          <p:cNvPr id="12" name="object 12"/>
          <p:cNvSpPr txBox="1"/>
          <p:nvPr/>
        </p:nvSpPr>
        <p:spPr>
          <a:xfrm>
            <a:off x="1828800" y="13753951"/>
            <a:ext cx="9653905" cy="19113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处，鼓励护生展现个人的优势与长处，</a:t>
            </a:r>
            <a:r>
              <a:rPr dirty="0" sz="1500" spc="1844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让其在适当的时机得到充分发挥。</a:t>
            </a:r>
            <a:r>
              <a:rPr dirty="0" sz="1500" spc="19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且关心护生的生活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状况及心理状态，</a:t>
            </a:r>
            <a:r>
              <a:rPr dirty="0" sz="1500" spc="4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分享其实习过程中的喜怒哀乐，</a:t>
            </a:r>
            <a:r>
              <a:rPr dirty="0" sz="1500" spc="17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让护生感觉既是老师又是朋友。</a:t>
            </a:r>
            <a:r>
              <a:rPr dirty="0" sz="1500" spc="16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在护生结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束本科室的实习期前要求护生带教老师进行评价。我们做到针对教学质量实行的双向反馈，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既由带教老师评定护生的实习效果，</a:t>
            </a:r>
            <a:r>
              <a:rPr dirty="0" sz="1500" spc="18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又由护生评价带教老师的带教效果，</a:t>
            </a:r>
            <a:r>
              <a:rPr dirty="0" sz="1500" spc="20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这种双向反馈的目</a:t>
            </a:r>
          </a:p>
        </p:txBody>
      </p:sp>
    </p:spTree>
  </p:cSld>
  <p:clrMapOvr>
    <a:masterClrMapping/>
  </p:clrMapOvr>
</p:sld>
</file>

<file path=ppt/slides/slide2.xml><?xml version="1.0" encoding="utf-8"?>
<p:sld xmlns:p="http://schemas.openxmlformats.org/presentationml/2006/main" xmlns:a="http://schemas.openxmlformats.org/drawingml/2006/main" xmlns:r="http://schemas.openxmlformats.org/officeDocument/2006/relationships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828800" y="1638151"/>
            <a:ext cx="6791325" cy="4762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的是总结带教过程中的经验教训，不断改进带教方法，提高带教质量。</a:t>
            </a:r>
          </a:p>
        </p:txBody>
      </p:sp>
      <p:sp>
        <p:nvSpPr>
          <p:cNvPr id="3" name="object 3"/>
          <p:cNvSpPr txBox="1"/>
          <p:nvPr/>
        </p:nvSpPr>
        <p:spPr>
          <a:xfrm>
            <a:off x="1828800" y="2126245"/>
            <a:ext cx="3899534" cy="498574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675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 b="1">
                <a:solidFill>
                  <a:srgbClr val="000000"/>
                </a:solidFill>
                <a:latin typeface="ARHTSD+Helvetica-Bold"/>
                <a:cs typeface="ARHTSD+Helvetica-Bold"/>
              </a:rPr>
              <a:t>3</a:t>
            </a:r>
            <a:r>
              <a:rPr dirty="0" sz="1500" b="1">
                <a:solidFill>
                  <a:srgbClr val="000000"/>
                </a:solidFill>
                <a:latin typeface="Times New Roman"/>
                <a:cs typeface="Times New Roman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重视护理教学查房，鼓励护生积极参与</a:t>
            </a:r>
          </a:p>
        </p:txBody>
      </p:sp>
      <p:sp>
        <p:nvSpPr>
          <p:cNvPr id="4" name="object 4"/>
          <p:cNvSpPr txBox="1"/>
          <p:nvPr/>
        </p:nvSpPr>
        <p:spPr>
          <a:xfrm>
            <a:off x="2260600" y="2590651"/>
            <a:ext cx="9011284" cy="4762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严格、</a:t>
            </a:r>
            <a:r>
              <a:rPr dirty="0" sz="1500" spc="-4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认真地执行科室教学计划，</a:t>
            </a:r>
            <a:r>
              <a:rPr dirty="0" sz="1500" spc="12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按要求定期组织护理教学查房，</a:t>
            </a:r>
            <a:r>
              <a:rPr dirty="0" sz="1500" spc="16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事先安排护生对查房</a:t>
            </a:r>
          </a:p>
        </p:txBody>
      </p:sp>
      <p:sp>
        <p:nvSpPr>
          <p:cNvPr id="5" name="object 5"/>
          <p:cNvSpPr txBox="1"/>
          <p:nvPr/>
        </p:nvSpPr>
        <p:spPr>
          <a:xfrm>
            <a:off x="1828800" y="3073251"/>
            <a:ext cx="9551669" cy="4762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病种相关知识进行预习，</a:t>
            </a:r>
            <a:r>
              <a:rPr dirty="0" sz="1500" spc="1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让其提出针对性的，</a:t>
            </a:r>
            <a:r>
              <a:rPr dirty="0" sz="1500" spc="6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制定切实可行的护理措施，</a:t>
            </a:r>
            <a:r>
              <a:rPr dirty="0" sz="1500" spc="1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老师在整个教学查</a:t>
            </a:r>
          </a:p>
        </p:txBody>
      </p:sp>
      <p:sp>
        <p:nvSpPr>
          <p:cNvPr id="6" name="object 6"/>
          <p:cNvSpPr txBox="1"/>
          <p:nvPr/>
        </p:nvSpPr>
        <p:spPr>
          <a:xfrm>
            <a:off x="1828800" y="3555851"/>
            <a:ext cx="6908165" cy="9588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房过程中，</a:t>
            </a:r>
            <a:r>
              <a:rPr dirty="0" sz="1500" spc="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通过提问、让学生判断对错等方式引导护生自己发现问题，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以来，取得了效果明显。</a:t>
            </a:r>
          </a:p>
        </p:txBody>
      </p:sp>
      <p:sp>
        <p:nvSpPr>
          <p:cNvPr id="7" name="object 7"/>
          <p:cNvSpPr txBox="1"/>
          <p:nvPr/>
        </p:nvSpPr>
        <p:spPr>
          <a:xfrm>
            <a:off x="8407400" y="3555851"/>
            <a:ext cx="2139950" cy="4762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学会解决问题，</a:t>
            </a:r>
            <a:r>
              <a:rPr dirty="0" sz="1500" spc="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实行</a:t>
            </a:r>
          </a:p>
        </p:txBody>
      </p:sp>
      <p:sp>
        <p:nvSpPr>
          <p:cNvPr id="8" name="object 8"/>
          <p:cNvSpPr txBox="1"/>
          <p:nvPr/>
        </p:nvSpPr>
        <p:spPr>
          <a:xfrm>
            <a:off x="1828800" y="4513845"/>
            <a:ext cx="3461384" cy="498574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675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 b="1">
                <a:solidFill>
                  <a:srgbClr val="000000"/>
                </a:solidFill>
                <a:latin typeface="ARHTSD+Helvetica-Bold"/>
                <a:cs typeface="ARHTSD+Helvetica-Bold"/>
              </a:rPr>
              <a:t>4</a:t>
            </a:r>
            <a:r>
              <a:rPr dirty="0" sz="1500" b="1">
                <a:solidFill>
                  <a:srgbClr val="000000"/>
                </a:solidFill>
                <a:latin typeface="Times New Roman"/>
                <a:cs typeface="Times New Roman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提高护生工作条理性及动手能力。</a:t>
            </a:r>
          </a:p>
        </p:txBody>
      </p:sp>
      <p:sp>
        <p:nvSpPr>
          <p:cNvPr id="9" name="object 9"/>
          <p:cNvSpPr txBox="1"/>
          <p:nvPr/>
        </p:nvSpPr>
        <p:spPr>
          <a:xfrm>
            <a:off x="1828800" y="4990951"/>
            <a:ext cx="9697719" cy="9461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43180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随着社会经济逐步发展，</a:t>
            </a:r>
            <a:r>
              <a:rPr dirty="0" sz="1500" spc="10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人们物质生活水平越来越高，</a:t>
            </a:r>
            <a:r>
              <a:rPr dirty="0" sz="1500" spc="15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很多护生在家都是娇娇女，</a:t>
            </a:r>
            <a:r>
              <a:rPr dirty="0" sz="1500" spc="1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很少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自己动手做事情，导致有些养成丢三纳四的坏习惯，且做事粗心，</a:t>
            </a:r>
            <a:r>
              <a:rPr dirty="0" sz="1500" spc="4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动手能力和条理性差。针</a:t>
            </a:r>
          </a:p>
        </p:txBody>
      </p:sp>
      <p:sp>
        <p:nvSpPr>
          <p:cNvPr id="10" name="object 10"/>
          <p:cNvSpPr txBox="1"/>
          <p:nvPr/>
        </p:nvSpPr>
        <p:spPr>
          <a:xfrm>
            <a:off x="1828800" y="5943451"/>
            <a:ext cx="9799955" cy="23812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对这些情况，</a:t>
            </a:r>
            <a:r>
              <a:rPr dirty="0" sz="1500" spc="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我们明确的将每班工作任务告知护生，</a:t>
            </a:r>
            <a:r>
              <a:rPr dirty="0" sz="1500" spc="20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使其脱离一味听从带教老师安排的呆板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学习方法，让她自己动手、自己思考；其次，培养护生动手能力，这是一个长期的过程，也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是一个循序渐进的过程。</a:t>
            </a:r>
            <a:r>
              <a:rPr dirty="0" sz="1500" spc="1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开始时作为带教老师可以将一些简单容易的操作，</a:t>
            </a:r>
            <a:r>
              <a:rPr dirty="0" sz="1500" spc="3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教给学生，</a:t>
            </a:r>
            <a:r>
              <a:rPr dirty="0" sz="1500" spc="-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并给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予鼓励和肯定，</a:t>
            </a:r>
            <a:r>
              <a:rPr dirty="0" sz="1500" spc="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并指导她们按正规操作流程进行操作，</a:t>
            </a:r>
            <a:r>
              <a:rPr dirty="0" sz="1500" spc="18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避免从一开始就养成错误习惯；</a:t>
            </a:r>
            <a:r>
              <a:rPr dirty="0" sz="1500" spc="14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再次，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培养对工作认真负责的态度，养成良好的习惯，随时指出工作中的不足之处及恶习。</a:t>
            </a:r>
          </a:p>
        </p:txBody>
      </p:sp>
      <p:sp>
        <p:nvSpPr>
          <p:cNvPr id="11" name="object 11"/>
          <p:cNvSpPr txBox="1"/>
          <p:nvPr/>
        </p:nvSpPr>
        <p:spPr>
          <a:xfrm>
            <a:off x="1828800" y="8349245"/>
            <a:ext cx="2804160" cy="498574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675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 b="1">
                <a:solidFill>
                  <a:srgbClr val="000000"/>
                </a:solidFill>
                <a:latin typeface="ARHTSD+Helvetica-Bold"/>
                <a:cs typeface="ARHTSD+Helvetica-Bold"/>
              </a:rPr>
              <a:t>5</a:t>
            </a:r>
            <a:r>
              <a:rPr dirty="0" sz="1500" b="1">
                <a:solidFill>
                  <a:srgbClr val="000000"/>
                </a:solidFill>
                <a:latin typeface="Times New Roman"/>
                <a:cs typeface="Times New Roman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培养观察、解决问题的能力</a:t>
            </a:r>
          </a:p>
        </p:txBody>
      </p:sp>
      <p:sp>
        <p:nvSpPr>
          <p:cNvPr id="12" name="object 12"/>
          <p:cNvSpPr txBox="1"/>
          <p:nvPr/>
        </p:nvSpPr>
        <p:spPr>
          <a:xfrm>
            <a:off x="2260600" y="8813651"/>
            <a:ext cx="8909050" cy="4762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在护理实践中，</a:t>
            </a:r>
            <a:r>
              <a:rPr dirty="0" sz="1500" spc="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患者的病情和心理状态是复杂而多变的，</a:t>
            </a:r>
            <a:r>
              <a:rPr dirty="0" sz="1500" spc="2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有时患者病情或心理细微的变</a:t>
            </a:r>
          </a:p>
        </p:txBody>
      </p:sp>
      <p:sp>
        <p:nvSpPr>
          <p:cNvPr id="13" name="object 13"/>
          <p:cNvSpPr txBox="1"/>
          <p:nvPr/>
        </p:nvSpPr>
        <p:spPr>
          <a:xfrm>
            <a:off x="1828800" y="9296251"/>
            <a:ext cx="9653905" cy="191135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0" marR="0">
              <a:lnSpc>
                <a:spcPts val="15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化恰好是某些严重疾病的先兆，</a:t>
            </a:r>
            <a:r>
              <a:rPr dirty="0" sz="1500" spc="16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护士只有具有敏锐的观察能力和经验、</a:t>
            </a:r>
            <a:r>
              <a:rPr dirty="0" sz="1500" spc="21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分析问题、</a:t>
            </a:r>
            <a:r>
              <a:rPr dirty="0" sz="1500" spc="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解决问题</a:t>
            </a:r>
          </a:p>
          <a:p>
            <a:pPr marL="0" marR="0">
              <a:lnSpc>
                <a:spcPts val="1500"/>
              </a:lnSpc>
              <a:spcBef>
                <a:spcPts val="22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的能力，才能及时发现这些变化，采取果断措施，</a:t>
            </a:r>
            <a:r>
              <a:rPr dirty="0" sz="1500" spc="28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挽救患者生命。</a:t>
            </a:r>
            <a:r>
              <a:rPr dirty="0" sz="1500" spc="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平时我们带教老师会指导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护生如何观察，</a:t>
            </a:r>
            <a:r>
              <a:rPr dirty="0" sz="1500" spc="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护生必须收集以上资料，</a:t>
            </a:r>
            <a:r>
              <a:rPr dirty="0" sz="1500" spc="12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提出护理问题，</a:t>
            </a:r>
            <a:r>
              <a:rPr dirty="0" sz="1500" spc="35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制定护理措施，并在带教老师的指</a:t>
            </a:r>
          </a:p>
          <a:p>
            <a:pPr marL="0" marR="0">
              <a:lnSpc>
                <a:spcPts val="1500"/>
              </a:lnSpc>
              <a:spcBef>
                <a:spcPts val="2300"/>
              </a:spcBef>
              <a:spcAft>
                <a:spcPts val="0"/>
              </a:spcAft>
            </a:pPr>
            <a:r>
              <a:rPr dirty="0" sz="1500">
                <a:solidFill>
                  <a:srgbClr val="000000"/>
                </a:solidFill>
                <a:latin typeface="MingLiU"/>
                <a:cs typeface="MingLiU"/>
              </a:rPr>
              <a:t>导下实施并及时给予评价。</a:t>
            </a:r>
          </a:p>
        </p:txBody>
      </p:sp>
      <p:sp>
        <p:nvSpPr>
          <p:cNvPr id="14" name="object 14"/>
          <p:cNvSpPr txBox="1"/>
          <p:nvPr/>
        </p:nvSpPr>
        <p:spPr>
          <a:xfrm>
            <a:off x="1828800" y="11196141"/>
            <a:ext cx="9726930" cy="2006600"/>
          </a:xfrm>
          <a:prstGeom prst="rect">
            <a:avLst/>
          </a:prstGeom>
        </p:spPr>
        <p:txBody>
          <a:bodyPr wrap="square" lIns="0" tIns="0" rIns="0" bIns="0" rtlCol="0" vert="horz">
            <a:spAutoFit/>
          </a:bodyPr>
          <a:lstStyle/>
          <a:p>
            <a:pPr marL="495300" marR="0">
              <a:lnSpc>
                <a:spcPts val="1800"/>
              </a:lnSpc>
              <a:spcBef>
                <a:spcPts val="0"/>
              </a:spcBef>
              <a:spcAft>
                <a:spcPts val="0"/>
              </a:spcAft>
            </a:pP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在提高护生专业素养的同时，</a:t>
            </a:r>
            <a:r>
              <a:rPr dirty="0" sz="1800" spc="40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也要注重带教老师的素质培养。</a:t>
            </a:r>
            <a:r>
              <a:rPr dirty="0" sz="1800" spc="50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带教老师会起</a:t>
            </a:r>
          </a:p>
          <a:p>
            <a:pPr marL="0" marR="0">
              <a:lnSpc>
                <a:spcPts val="1800"/>
              </a:lnSpc>
              <a:spcBef>
                <a:spcPts val="2000"/>
              </a:spcBef>
              <a:spcAft>
                <a:spcPts val="0"/>
              </a:spcAft>
            </a:pP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到一个模范作用，</a:t>
            </a:r>
            <a:r>
              <a:rPr dirty="0" sz="1800" spc="-10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所以我们要求带教老师要做到整洁的着装、</a:t>
            </a:r>
            <a:r>
              <a:rPr dirty="0" sz="1800" spc="130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良好的性格、</a:t>
            </a:r>
            <a:r>
              <a:rPr dirty="0" sz="1800" spc="-30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稳定</a:t>
            </a:r>
          </a:p>
          <a:p>
            <a:pPr marL="0" marR="0">
              <a:lnSpc>
                <a:spcPts val="1800"/>
              </a:lnSpc>
              <a:spcBef>
                <a:spcPts val="1900"/>
              </a:spcBef>
              <a:spcAft>
                <a:spcPts val="0"/>
              </a:spcAft>
            </a:pP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的情绪和熟练的沟通技巧，</a:t>
            </a:r>
            <a:r>
              <a:rPr dirty="0" sz="1800" spc="30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对待患者要和蔼可亲、</a:t>
            </a: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 </a:t>
            </a: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且不把自身负面情绪带到工作</a:t>
            </a:r>
          </a:p>
          <a:p>
            <a:pPr marL="0" marR="0">
              <a:lnSpc>
                <a:spcPts val="1800"/>
              </a:lnSpc>
              <a:spcBef>
                <a:spcPts val="2000"/>
              </a:spcBef>
              <a:spcAft>
                <a:spcPts val="0"/>
              </a:spcAft>
            </a:pPr>
            <a:r>
              <a:rPr dirty="0" sz="1800">
                <a:solidFill>
                  <a:srgbClr val="000000"/>
                </a:solidFill>
                <a:latin typeface="MingLiU"/>
                <a:cs typeface="MingLiU"/>
              </a:rPr>
              <a:t>中。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eme Office">
  <a:themeElements>
    <a:clrScheme name="Standard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Standard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Standard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Microsoft Office PowerPoint</Application>
  <PresentationFormat>On-screen Show (4:3)</PresentationFormat>
  <ScaleCrop>false</ScaleCrop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Presentation PowerPoint</dc:title>
  <dc:creator>Administrator</dc:creator>
  <cp:lastModifiedBy>Administrator</cp:lastModifiedBy>
  <cp:revision>1</cp:revision>
  <dcterms:modified xsi:type="dcterms:W3CDTF">2020-01-11T09:37:57+08:00</dcterms:modified>
</cp:coreProperties>
</file>