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</p:sldIdLst>
  <p:sldSz cx="12141200" cy="17183100"/>
  <p:notesSz cx="12141200" cy="17183100"/>
  <p:embeddedFontLst>
    <p:embeddedFont>
      <p:font typeface="TFPWPQ+Helvetica"/>
      <p:regular r:id="rId8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2" Type="http://schemas.openxmlformats.org/officeDocument/2006/relationships/tableStyles" Target="tableStyles.xml" /><Relationship Id="rId3" Type="http://schemas.openxmlformats.org/officeDocument/2006/relationships/viewProps" Target="view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font" Target="fonts/font1.fntdata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45099"/>
            <a:ext cx="12109332" cy="1713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594100" y="1655762"/>
            <a:ext cx="5140959" cy="1016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>
                <a:solidFill>
                  <a:srgbClr val="000000"/>
                </a:solidFill>
                <a:latin typeface="MingLiU"/>
                <a:cs typeface="MingLiU"/>
              </a:rPr>
              <a:t>内科护理实验课教学反思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387600" y="2339131"/>
            <a:ext cx="8952865" cy="666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内科护理学是护理专业的一门重要的专业学科，</a:t>
            </a:r>
            <a:r>
              <a:rPr dirty="0" sz="2100" spc="14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其学习的最终目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828800" y="2974131"/>
            <a:ext cx="9697719" cy="4502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标是培养具有一定的护理学基本理论、</a:t>
            </a:r>
            <a:r>
              <a:rPr dirty="0" sz="2100" spc="11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基本知识、</a:t>
            </a:r>
            <a:r>
              <a:rPr dirty="0" sz="2100" spc="-6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基本技能的临床专</a:t>
            </a:r>
          </a:p>
          <a:p>
            <a:pPr marL="0" marR="0">
              <a:lnSpc>
                <a:spcPts val="2100"/>
              </a:lnSpc>
              <a:spcBef>
                <a:spcPts val="3000"/>
              </a:spcBef>
              <a:spcAft>
                <a:spcPts val="0"/>
              </a:spcAft>
            </a:pPr>
            <a:r>
              <a:rPr dirty="0" sz="2100" spc="-14">
                <a:solidFill>
                  <a:srgbClr val="000000"/>
                </a:solidFill>
                <a:latin typeface="MingLiU"/>
                <a:cs typeface="MingLiU"/>
              </a:rPr>
              <a:t>业人才，在护理学教育中占有及其重要的地位。</a:t>
            </a:r>
            <a:r>
              <a:rPr dirty="0" sz="2100" spc="563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为了培养综合素质高、</a:t>
            </a:r>
          </a:p>
          <a:p>
            <a:pPr marL="0" marR="0">
              <a:lnSpc>
                <a:spcPts val="2100"/>
              </a:lnSpc>
              <a:spcBef>
                <a:spcPts val="29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动手能力强的实用性护理人才，</a:t>
            </a:r>
            <a:r>
              <a:rPr dirty="0" sz="2100" spc="3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护理专业的实践技能操作课程也同样</a:t>
            </a:r>
          </a:p>
          <a:p>
            <a:pPr marL="0" marR="0">
              <a:lnSpc>
                <a:spcPts val="2100"/>
              </a:lnSpc>
              <a:spcBef>
                <a:spcPts val="28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重要。但是传统的教学方法单一，</a:t>
            </a:r>
            <a:r>
              <a:rPr dirty="0" sz="2100" spc="442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考核体系往往只是重视理论知识的</a:t>
            </a:r>
          </a:p>
          <a:p>
            <a:pPr marL="0" marR="0">
              <a:lnSpc>
                <a:spcPts val="2100"/>
              </a:lnSpc>
              <a:spcBef>
                <a:spcPts val="3000"/>
              </a:spcBef>
              <a:spcAft>
                <a:spcPts val="0"/>
              </a:spcAft>
            </a:pPr>
            <a:r>
              <a:rPr dirty="0" sz="2100" spc="10">
                <a:solidFill>
                  <a:srgbClr val="000000"/>
                </a:solidFill>
                <a:latin typeface="MingLiU"/>
                <a:cs typeface="MingLiU"/>
              </a:rPr>
              <a:t>测试，而忽略技能考核，</a:t>
            </a:r>
            <a:r>
              <a:rPr dirty="0" sz="2100" spc="-16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从而使考核的最终成绩不能够反映出学生综</a:t>
            </a:r>
          </a:p>
          <a:p>
            <a:pPr marL="0" marR="0">
              <a:lnSpc>
                <a:spcPts val="2100"/>
              </a:lnSpc>
              <a:spcBef>
                <a:spcPts val="29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合能力的高低。</a:t>
            </a:r>
            <a:r>
              <a:rPr dirty="0" sz="2100" spc="-3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为了适应现代医学事业的发展，</a:t>
            </a:r>
            <a:r>
              <a:rPr dirty="0" sz="2100" spc="6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改革实验教学模式显</a:t>
            </a:r>
          </a:p>
          <a:p>
            <a:pPr marL="0" marR="0">
              <a:lnSpc>
                <a:spcPts val="2100"/>
              </a:lnSpc>
              <a:spcBef>
                <a:spcPts val="30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得尤其重要。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828800" y="7429363"/>
            <a:ext cx="9858375" cy="76923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58800" marR="0">
              <a:lnSpc>
                <a:spcPts val="234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00" spc="31">
                <a:solidFill>
                  <a:srgbClr val="000000"/>
                </a:solidFill>
                <a:latin typeface="TFPWPQ+Helvetica"/>
                <a:cs typeface="TFPWPQ+Helvetica"/>
              </a:rPr>
              <a:t>1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、适当拓展学习范围，增强学生的人文素养，提高其综合素质。</a:t>
            </a:r>
          </a:p>
          <a:p>
            <a:pPr marL="0" marR="0">
              <a:lnSpc>
                <a:spcPts val="2346"/>
              </a:lnSpc>
              <a:spcBef>
                <a:spcPts val="2553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TFPWPQ+Helvetica"/>
                <a:cs typeface="TFPWPQ+Helvetica"/>
              </a:rPr>
              <a:t>1977</a:t>
            </a:r>
            <a:r>
              <a:rPr dirty="0" sz="2100" spc="-9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年由美国罗彻斯特大学精神病和内科学教授恩格尔</a:t>
            </a:r>
            <a:r>
              <a:rPr dirty="0" sz="2100" spc="17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 spc="200">
                <a:solidFill>
                  <a:srgbClr val="000000"/>
                </a:solidFill>
                <a:latin typeface="MingLiU"/>
                <a:cs typeface="MingLiU"/>
              </a:rPr>
              <a:t>（</a:t>
            </a:r>
            <a:r>
              <a:rPr dirty="0" sz="2100" spc="-11">
                <a:solidFill>
                  <a:srgbClr val="000000"/>
                </a:solidFill>
                <a:latin typeface="TFPWPQ+Helvetica"/>
                <a:cs typeface="TFPWPQ+Helvetica"/>
              </a:rPr>
              <a:t>Engel)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首先</a:t>
            </a:r>
          </a:p>
          <a:p>
            <a:pPr marL="0" marR="0">
              <a:lnSpc>
                <a:spcPts val="2346"/>
              </a:lnSpc>
              <a:spcBef>
                <a:spcPts val="2653"/>
              </a:spcBef>
              <a:spcAft>
                <a:spcPts val="0"/>
              </a:spcAft>
            </a:pPr>
            <a:r>
              <a:rPr dirty="0" sz="2100" spc="-25">
                <a:solidFill>
                  <a:srgbClr val="000000"/>
                </a:solidFill>
                <a:latin typeface="MingLiU"/>
                <a:cs typeface="MingLiU"/>
              </a:rPr>
              <a:t>提出，应该用生物</a:t>
            </a:r>
            <a:r>
              <a:rPr dirty="0" sz="2100" spc="-225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 spc="100">
                <a:solidFill>
                  <a:srgbClr val="000000"/>
                </a:solidFill>
                <a:latin typeface="TFPWPQ+Helvetica"/>
                <a:cs typeface="TFPWPQ+Helvetica"/>
              </a:rPr>
              <a:t>-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心理</a:t>
            </a:r>
            <a:r>
              <a:rPr dirty="0" sz="2100">
                <a:solidFill>
                  <a:srgbClr val="000000"/>
                </a:solidFill>
                <a:latin typeface="TFPWPQ+Helvetica"/>
                <a:cs typeface="TFPWPQ+Helvetica"/>
              </a:rPr>
              <a:t>-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社会医学模式取代生物医学模式。</a:t>
            </a:r>
            <a:r>
              <a:rPr dirty="0" sz="2100" spc="7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这就是说，</a:t>
            </a:r>
          </a:p>
          <a:p>
            <a:pPr marL="0" marR="0">
              <a:lnSpc>
                <a:spcPts val="2100"/>
              </a:lnSpc>
              <a:spcBef>
                <a:spcPts val="2873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人们对健康和疾病的了解不仅仅包括对疾病的生理</a:t>
            </a:r>
            <a:r>
              <a:rPr dirty="0" sz="2100" spc="13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（生物医学）解释，</a:t>
            </a:r>
          </a:p>
          <a:p>
            <a:pPr marL="0" marR="0">
              <a:lnSpc>
                <a:spcPts val="2100"/>
              </a:lnSpc>
              <a:spcBef>
                <a:spcPts val="30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还包括了解病人（心理因素）</a:t>
            </a:r>
            <a:r>
              <a:rPr dirty="0" sz="2100" spc="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、病人所处的环境（自然和社会因素）</a:t>
            </a:r>
          </a:p>
          <a:p>
            <a:pPr marL="0" marR="0">
              <a:lnSpc>
                <a:spcPts val="2100"/>
              </a:lnSpc>
              <a:spcBef>
                <a:spcPts val="29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和帮助治疗疾病的医疗保健体系（社会体系）</a:t>
            </a:r>
            <a:r>
              <a:rPr dirty="0" sz="2100" spc="10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。这就要求医学生的思</a:t>
            </a:r>
          </a:p>
          <a:p>
            <a:pPr marL="0" marR="0">
              <a:lnSpc>
                <a:spcPts val="2100"/>
              </a:lnSpc>
              <a:spcBef>
                <a:spcPts val="28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维方式随之转变，除掌握医学知识外，还要涉及心理学、伦理学、行</a:t>
            </a:r>
          </a:p>
          <a:p>
            <a:pPr marL="0" marR="0">
              <a:lnSpc>
                <a:spcPts val="2100"/>
              </a:lnSpc>
              <a:spcBef>
                <a:spcPts val="30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为科学、社会科学等多方面的知识，形成以人为中心的护理理念，重</a:t>
            </a:r>
          </a:p>
          <a:p>
            <a:pPr marL="0" marR="0">
              <a:lnSpc>
                <a:spcPts val="2100"/>
              </a:lnSpc>
              <a:spcBef>
                <a:spcPts val="29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视对病人的人文关怀。因此，在实验教学过程中，不但要注重学生的</a:t>
            </a:r>
          </a:p>
          <a:p>
            <a:pPr marL="0" marR="0">
              <a:lnSpc>
                <a:spcPts val="2100"/>
              </a:lnSpc>
              <a:spcBef>
                <a:spcPts val="30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操作技能的培养，还要强化人文精神的渲染。例如，在练习护理操作</a:t>
            </a:r>
          </a:p>
          <a:p>
            <a:pPr marL="0" marR="0">
              <a:lnSpc>
                <a:spcPts val="2100"/>
              </a:lnSpc>
              <a:spcBef>
                <a:spcPts val="29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时，以临床的典型事例引导学生思考，如何与病人进行有效的沟通，</a:t>
            </a:r>
          </a:p>
          <a:p>
            <a:pPr marL="0" marR="0">
              <a:lnSpc>
                <a:spcPts val="2100"/>
              </a:lnSpc>
              <a:spcBef>
                <a:spcPts val="29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怎样去评估患者的状况，</a:t>
            </a:r>
            <a:r>
              <a:rPr dirty="0" sz="2100" spc="-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指导学生在操作过程中如何观察病人的反应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45099"/>
            <a:ext cx="12109332" cy="1713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828800" y="1691431"/>
            <a:ext cx="9478644" cy="1314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并做好相应的操作后注意事项的嘱咐等。</a:t>
            </a:r>
            <a:r>
              <a:rPr dirty="0" sz="2100" spc="8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让学生在平时的学习中逐渐</a:t>
            </a:r>
          </a:p>
          <a:p>
            <a:pPr marL="0" marR="0">
              <a:lnSpc>
                <a:spcPts val="2100"/>
              </a:lnSpc>
              <a:spcBef>
                <a:spcPts val="30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形成以病人为中心的护理理念。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387600" y="2958963"/>
            <a:ext cx="6616065" cy="69800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34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00" spc="31">
                <a:solidFill>
                  <a:srgbClr val="000000"/>
                </a:solidFill>
                <a:latin typeface="TFPWPQ+Helvetica"/>
                <a:cs typeface="TFPWPQ+Helvetica"/>
              </a:rPr>
              <a:t>2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、实验授课中利用多媒体教学，加强形象思维。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828800" y="3621831"/>
            <a:ext cx="9872980" cy="3206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58800" marR="0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在教学过程中使用多媒体可以很形象的讲解重点、</a:t>
            </a:r>
            <a:r>
              <a:rPr dirty="0" sz="2100" spc="20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难点，而这些</a:t>
            </a:r>
          </a:p>
          <a:p>
            <a:pPr marL="0" marR="0">
              <a:lnSpc>
                <a:spcPts val="2100"/>
              </a:lnSpc>
              <a:spcBef>
                <a:spcPts val="29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知识点是在使用黑板教学和口头讲授无法实现的。</a:t>
            </a:r>
            <a:r>
              <a:rPr dirty="0" sz="2100" spc="13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 spc="11">
                <a:solidFill>
                  <a:srgbClr val="000000"/>
                </a:solidFill>
                <a:latin typeface="MingLiU"/>
                <a:cs typeface="MingLiU"/>
              </a:rPr>
              <a:t>多媒体课件声、文、</a:t>
            </a:r>
          </a:p>
          <a:p>
            <a:pPr marL="0" marR="0">
              <a:lnSpc>
                <a:spcPts val="2100"/>
              </a:lnSpc>
              <a:spcBef>
                <a:spcPts val="28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图并茂，可以给学生视觉、</a:t>
            </a:r>
            <a:r>
              <a:rPr dirty="0" sz="2100" spc="-4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听觉上的感官刺激，</a:t>
            </a:r>
            <a:r>
              <a:rPr dirty="0" sz="2100" spc="-3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提高学生的学习兴趣。</a:t>
            </a:r>
          </a:p>
          <a:p>
            <a:pPr marL="558800" marR="0">
              <a:lnSpc>
                <a:spcPts val="2346"/>
              </a:lnSpc>
              <a:spcBef>
                <a:spcPts val="2880"/>
              </a:spcBef>
              <a:spcAft>
                <a:spcPts val="0"/>
              </a:spcAft>
            </a:pPr>
            <a:r>
              <a:rPr dirty="0" sz="2100" spc="31">
                <a:solidFill>
                  <a:srgbClr val="000000"/>
                </a:solidFill>
                <a:latin typeface="TFPWPQ+Helvetica"/>
                <a:cs typeface="TFPWPQ+Helvetica"/>
              </a:rPr>
              <a:t>3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、使用情景教学法，采取角色扮演，培养学生的适应临床岗位</a:t>
            </a:r>
          </a:p>
          <a:p>
            <a:pPr marL="0" marR="0">
              <a:lnSpc>
                <a:spcPts val="2100"/>
              </a:lnSpc>
              <a:spcBef>
                <a:spcPts val="2773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的能力。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828800" y="6809531"/>
            <a:ext cx="9741534" cy="4489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58800" marR="0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情景教学法、角色扮演是“以教师为主导，以学生为主体”</a:t>
            </a:r>
            <a:r>
              <a:rPr dirty="0" sz="2100" spc="45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的</a:t>
            </a:r>
          </a:p>
          <a:p>
            <a:pPr marL="0" marR="0">
              <a:lnSpc>
                <a:spcPts val="2100"/>
              </a:lnSpc>
              <a:spcBef>
                <a:spcPts val="29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一种教学活动。在上课结束之前由老师介绍下次课程主要学习的技</a:t>
            </a:r>
          </a:p>
          <a:p>
            <a:pPr marL="0" marR="0">
              <a:lnSpc>
                <a:spcPts val="2100"/>
              </a:lnSpc>
              <a:spcBef>
                <a:spcPts val="28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能，让学生分组讨论如何进行临床演练，</a:t>
            </a:r>
            <a:r>
              <a:rPr dirty="0" sz="2100" spc="956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让学生在角色扮演过程中体</a:t>
            </a:r>
          </a:p>
          <a:p>
            <a:pPr marL="0" marR="0">
              <a:lnSpc>
                <a:spcPts val="2100"/>
              </a:lnSpc>
              <a:spcBef>
                <a:spcPts val="30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会病人、医护人员及其家属的状态。最后教师总结教学重点和难点。</a:t>
            </a:r>
          </a:p>
          <a:p>
            <a:pPr marL="0" marR="0">
              <a:lnSpc>
                <a:spcPts val="2100"/>
              </a:lnSpc>
              <a:spcBef>
                <a:spcPts val="29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通过情景教学可以让学生更好的体会做好临床技能操作对于病人的</a:t>
            </a:r>
          </a:p>
          <a:p>
            <a:pPr marL="0" marR="0">
              <a:lnSpc>
                <a:spcPts val="2100"/>
              </a:lnSpc>
              <a:spcBef>
                <a:spcPts val="3000"/>
              </a:spcBef>
              <a:spcAft>
                <a:spcPts val="0"/>
              </a:spcAft>
            </a:pPr>
            <a:r>
              <a:rPr dirty="0" sz="2100" spc="10">
                <a:solidFill>
                  <a:srgbClr val="000000"/>
                </a:solidFill>
                <a:latin typeface="MingLiU"/>
                <a:cs typeface="MingLiU"/>
              </a:rPr>
              <a:t>重要性，同时可以调动学生的学习积极性，</a:t>
            </a:r>
            <a:r>
              <a:rPr dirty="0" sz="2100" spc="939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使学生能够更好的掌握重</a:t>
            </a:r>
          </a:p>
          <a:p>
            <a:pPr marL="0" marR="0">
              <a:lnSpc>
                <a:spcPts val="2100"/>
              </a:lnSpc>
              <a:spcBef>
                <a:spcPts val="29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难点。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828800" y="11254531"/>
            <a:ext cx="9610090" cy="1314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58800" marR="0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实验教学是使理论与实践相结合的重要教学过程，</a:t>
            </a:r>
            <a:r>
              <a:rPr dirty="0" sz="2100" spc="15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在授课过程中</a:t>
            </a:r>
          </a:p>
          <a:p>
            <a:pPr marL="0" marR="0">
              <a:lnSpc>
                <a:spcPts val="2100"/>
              </a:lnSpc>
              <a:spcBef>
                <a:spcPts val="300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培养学生的实际操作和临床综合分析能力显得尤其重要。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680200" y="13832631"/>
            <a:ext cx="3067050" cy="666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内科护理教研室：李甜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556500" y="14439763"/>
            <a:ext cx="1873250" cy="69800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346"/>
              </a:lnSpc>
              <a:spcBef>
                <a:spcPts val="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TFPWPQ+Helvetica"/>
                <a:cs typeface="TFPWPQ+Helvetica"/>
              </a:rPr>
              <a:t>2014</a:t>
            </a:r>
            <a:r>
              <a:rPr dirty="0" sz="2100" spc="-19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年</a:t>
            </a:r>
            <a:r>
              <a:rPr dirty="0" sz="2100" spc="-3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2100">
                <a:solidFill>
                  <a:srgbClr val="000000"/>
                </a:solidFill>
                <a:latin typeface="TFPWPQ+Helvetica"/>
                <a:cs typeface="TFPWPQ+Helvetica"/>
              </a:rPr>
              <a:t>5</a:t>
            </a:r>
            <a:r>
              <a:rPr dirty="0" sz="21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月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Administrator</dc:creator>
  <cp:lastModifiedBy>Administrator</cp:lastModifiedBy>
  <cp:revision>1</cp:revision>
  <dcterms:modified xsi:type="dcterms:W3CDTF">2020-01-11T09:38:06+08:00</dcterms:modified>
</cp:coreProperties>
</file>