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</p:sldIdLst>
  <p:sldSz cx="12141200" cy="17183100"/>
  <p:notesSz cx="12141200" cy="17183100"/>
  <p:embeddedFontLst>
    <p:embeddedFont>
      <p:font typeface="ARHTSD+Helvetica-Bold"/>
      <p:regular r:id="rId8"/>
    </p:embeddedFont>
    <p:embeddedFont>
      <p:font typeface="UHKEFN+Helvetica"/>
      <p:regular r:id="rId9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font" Target="fonts/font1.fntdata" /><Relationship Id="rId9" Type="http://schemas.openxmlformats.org/officeDocument/2006/relationships/font" Target="fonts/font2.fntdata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67300" y="2174031"/>
            <a:ext cx="2800350" cy="666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00">
                <a:solidFill>
                  <a:srgbClr val="000000"/>
                </a:solidFill>
                <a:latin typeface="MingLiU"/>
                <a:cs typeface="MingLiU"/>
              </a:rPr>
              <a:t>临床带教工作的反思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28800" y="2755751"/>
            <a:ext cx="9741534" cy="1911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临床实习是护士教育的重要阶段，</a:t>
            </a:r>
            <a:r>
              <a:rPr dirty="0" sz="1500" spc="17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是一个从理论到实践的过程，</a:t>
            </a:r>
            <a:r>
              <a:rPr dirty="0" sz="1500" spc="12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是踏入医疗护理活动的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第一步。如何使护士成为技术过硬、</a:t>
            </a:r>
            <a:r>
              <a:rPr dirty="0" sz="1500" spc="1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医德过硬、理论过硬的新时代合格的护理人才，</a:t>
            </a:r>
            <a:r>
              <a:rPr dirty="0" sz="1500" spc="29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是我们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值得深思的一个问题，</a:t>
            </a:r>
            <a:r>
              <a:rPr dirty="0" sz="1500" spc="9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为了保证护生们顺利安全的进行实习，</a:t>
            </a:r>
            <a:r>
              <a:rPr dirty="0" sz="1500" spc="2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使护生在高质量完成实习，</a:t>
            </a:r>
            <a:r>
              <a:rPr dirty="0" sz="1500" spc="1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我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们对平时的临床教育工作做出反思。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8800" y="4666245"/>
            <a:ext cx="3461384" cy="4985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000000"/>
                </a:solidFill>
                <a:latin typeface="ARHTSD+Helvetica-Bold"/>
                <a:cs typeface="ARHTSD+Helvetica-Bold"/>
              </a:rPr>
              <a:t>1</a:t>
            </a:r>
            <a:r>
              <a:rPr dirty="0" sz="15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抓基础，突出重点，提高综合素质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5156051"/>
            <a:ext cx="8821419" cy="142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实习学员刚从学校来到医院实习，医院环境，人际关系及学习的，其心理活动也有的，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在刚接触临床时，对环境、临床工作陌生、好奇又紧张的心理，在病区面对着患有疾病的患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者及陌生的护理教员，产生担心、自卑甚至惶恐的心理。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6578451"/>
            <a:ext cx="9858375" cy="43116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针对大多数护生惶恐心理，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护士长可以安排带教老师在护生刚下科第一天，</a:t>
            </a:r>
            <a:r>
              <a:rPr dirty="0" sz="1500" spc="2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带领护生熟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悉本科室的环境及工作特性、</a:t>
            </a:r>
            <a:r>
              <a:rPr dirty="0" sz="1500" spc="1142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物品摆放与存放处、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医院的规章制度、</a:t>
            </a:r>
            <a:r>
              <a:rPr dirty="0" sz="1500" spc="2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工作的时间顺序安排等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，</a:t>
            </a:r>
          </a:p>
          <a:p>
            <a:pPr marL="0" marR="0">
              <a:lnSpc>
                <a:spcPts val="1675"/>
              </a:lnSpc>
              <a:spcBef>
                <a:spcPts val="2143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重点讲解安全防护及消毒隔离知识，</a:t>
            </a:r>
            <a:r>
              <a:rPr dirty="0" sz="1500" spc="1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消除护生恐惧心理，</a:t>
            </a:r>
            <a:r>
              <a:rPr dirty="0" sz="1500" spc="5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并利用大约</a:t>
            </a:r>
            <a:r>
              <a:rPr dirty="0" sz="1500" spc="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UHKEFN+Helvetica"/>
                <a:cs typeface="UHKEFN+Helvetica"/>
              </a:rPr>
              <a:t>1</a:t>
            </a:r>
            <a:r>
              <a:rPr dirty="0" sz="1500" spc="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小时时间进行专科知</a:t>
            </a:r>
          </a:p>
          <a:p>
            <a:pPr marL="0" marR="0">
              <a:lnSpc>
                <a:spcPts val="1500"/>
              </a:lnSpc>
              <a:spcBef>
                <a:spcPts val="218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识的学习，</a:t>
            </a:r>
            <a:r>
              <a:rPr dirty="0" sz="1500" spc="-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使护生对实习有一整体的认识，</a:t>
            </a:r>
            <a:r>
              <a:rPr dirty="0" sz="1500" spc="1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可有针对性地复习相关理论知识，</a:t>
            </a:r>
            <a:r>
              <a:rPr dirty="0" sz="1500" spc="1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把握实习主动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性，从而有效调动临床实习的积极性，</a:t>
            </a:r>
            <a:r>
              <a:rPr dirty="0" sz="1500" spc="1844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对护生完成临床实习有较好的指导作用。</a:t>
            </a:r>
            <a:r>
              <a:rPr dirty="0" sz="1500" spc="2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在护生实习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过程中，</a:t>
            </a:r>
            <a:r>
              <a:rPr dirty="0" sz="1500" spc="-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每位带教老师言传身教，</a:t>
            </a:r>
            <a:r>
              <a:rPr dirty="0" sz="1500" spc="7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认真落实各项护理规章制度，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严格各项护理技术操作常规，</a:t>
            </a:r>
          </a:p>
          <a:p>
            <a:pPr marL="0" marR="0">
              <a:lnSpc>
                <a:spcPts val="1500"/>
              </a:lnSpc>
              <a:spcBef>
                <a:spcPts val="24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扎扎实实的为学生打好临床工作的基础，</a:t>
            </a:r>
            <a:r>
              <a:rPr dirty="0" sz="1500" spc="2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并在带教过程中均做到了放手不放眼，</a:t>
            </a:r>
            <a:r>
              <a:rPr dirty="0" sz="1500" spc="2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积极培养护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生的动手能力，</a:t>
            </a:r>
            <a:r>
              <a:rPr dirty="0" sz="1500" spc="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细心培养学生观察病情能力，</a:t>
            </a:r>
            <a:r>
              <a:rPr dirty="0" sz="1500" spc="1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耐心教会学生如何运用医学术语完成护理病历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的书写，并且努力提高护生的心理沟通能力。</a:t>
            </a:r>
            <a:r>
              <a:rPr dirty="0" sz="1500" spc="2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另外，在实习过程中，我们还要注重培养护生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28800" y="10883751"/>
            <a:ext cx="8047355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理论联系实际的能力，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让护生在掌握专科基础知识的同时更加巩固基础理论知识，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359900" y="10883751"/>
            <a:ext cx="1238250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随时提问，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28800" y="11366351"/>
            <a:ext cx="9215755" cy="1428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护生回答错误时，让其下班后翻书复习，</a:t>
            </a:r>
            <a:r>
              <a:rPr dirty="0" sz="1500" spc="2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下次再回答，达到记忆犹新的效果。对于专科性较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强的护理操作技术，</a:t>
            </a:r>
            <a:r>
              <a:rPr dirty="0" sz="1500" spc="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采取先演示、再考试、最后在老师的指导下让其单独操作，并先让护生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自己总结注意事项与操作体会，最后再进行讲评，让护生的印象更加深刻。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828800" y="12806945"/>
            <a:ext cx="5652134" cy="4985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000000"/>
                </a:solidFill>
                <a:latin typeface="ARHTSD+Helvetica-Bold"/>
                <a:cs typeface="ARHTSD+Helvetica-Bold"/>
              </a:rPr>
              <a:t>2</a:t>
            </a:r>
            <a:r>
              <a:rPr dirty="0" sz="15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师生双方建立互相信任、互相学习的关系，融洽了关系。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260600" y="13271351"/>
            <a:ext cx="8982075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在从护生入科开始，</a:t>
            </a:r>
            <a:r>
              <a:rPr dirty="0" sz="1500" spc="5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带教老师便通过护生基本情况和个性特点，</a:t>
            </a:r>
            <a:r>
              <a:rPr dirty="0" sz="1500" spc="2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针对每个人的优点与长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828800" y="13753951"/>
            <a:ext cx="9653905" cy="1911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处，鼓励护生展现个人的优势与长处，</a:t>
            </a:r>
            <a:r>
              <a:rPr dirty="0" sz="1500" spc="1844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让其在适当的时机得到充分发挥。</a:t>
            </a:r>
            <a:r>
              <a:rPr dirty="0" sz="1500" spc="19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且关心护生的生活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状况及心理状态，</a:t>
            </a:r>
            <a:r>
              <a:rPr dirty="0" sz="1500" spc="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分享其实习过程中的喜怒哀乐，</a:t>
            </a:r>
            <a:r>
              <a:rPr dirty="0" sz="1500" spc="17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让护生感觉既是老师又是朋友。</a:t>
            </a:r>
            <a:r>
              <a:rPr dirty="0" sz="1500" spc="1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在护生结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束本科室的实习期前要求护生带教老师进行评价。我们做到针对教学质量实行的双向反馈，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既由带教老师评定护生的实习效果，</a:t>
            </a:r>
            <a:r>
              <a:rPr dirty="0" sz="1500" spc="1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又由护生评价带教老师的带教效果，</a:t>
            </a:r>
            <a:r>
              <a:rPr dirty="0" sz="1500" spc="2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这种双向反馈的目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28800" y="1638151"/>
            <a:ext cx="6791325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的是总结带教过程中的经验教训，不断改进带教方法，提高带教质量。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28800" y="2126245"/>
            <a:ext cx="3899534" cy="4985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000000"/>
                </a:solidFill>
                <a:latin typeface="ARHTSD+Helvetica-Bold"/>
                <a:cs typeface="ARHTSD+Helvetica-Bold"/>
              </a:rPr>
              <a:t>3</a:t>
            </a:r>
            <a:r>
              <a:rPr dirty="0" sz="15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重视护理教学查房，鼓励护生积极参与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260600" y="2590651"/>
            <a:ext cx="9011284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严格、</a:t>
            </a:r>
            <a:r>
              <a:rPr dirty="0" sz="1500" spc="-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认真地执行科室教学计划，</a:t>
            </a:r>
            <a:r>
              <a:rPr dirty="0" sz="1500" spc="12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按要求定期组织护理教学查房，</a:t>
            </a:r>
            <a:r>
              <a:rPr dirty="0" sz="1500" spc="1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事先安排护生对查房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8800" y="3073251"/>
            <a:ext cx="9551669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病种相关知识进行预习，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让其提出针对性的，</a:t>
            </a:r>
            <a:r>
              <a:rPr dirty="0" sz="1500" spc="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制定切实可行的护理措施，</a:t>
            </a:r>
            <a:r>
              <a:rPr dirty="0" sz="1500" spc="1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老师在整个教学查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828800" y="3555851"/>
            <a:ext cx="6908165" cy="9588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房过程中，</a:t>
            </a:r>
            <a:r>
              <a:rPr dirty="0" sz="1500" spc="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通过提问、让学生判断对错等方式引导护生自己发现问题，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以来，取得了效果明显。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407400" y="3555851"/>
            <a:ext cx="2139950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学会解决问题，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实行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28800" y="4513845"/>
            <a:ext cx="3461384" cy="4985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000000"/>
                </a:solidFill>
                <a:latin typeface="ARHTSD+Helvetica-Bold"/>
                <a:cs typeface="ARHTSD+Helvetica-Bold"/>
              </a:rPr>
              <a:t>4</a:t>
            </a:r>
            <a:r>
              <a:rPr dirty="0" sz="15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提高护生工作条理性及动手能力。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828800" y="4990951"/>
            <a:ext cx="9697719" cy="946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180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随着社会经济逐步发展，</a:t>
            </a:r>
            <a:r>
              <a:rPr dirty="0" sz="1500" spc="1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人们物质生活水平越来越高，</a:t>
            </a:r>
            <a:r>
              <a:rPr dirty="0" sz="1500" spc="15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很多护生在家都是娇娇女，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很少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自己动手做事情，导致有些养成丢三纳四的坏习惯，且做事粗心，</a:t>
            </a:r>
            <a:r>
              <a:rPr dirty="0" sz="1500" spc="4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动手能力和条理性差。针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828800" y="5943451"/>
            <a:ext cx="9799955" cy="2381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对这些情况，</a:t>
            </a:r>
            <a:r>
              <a:rPr dirty="0" sz="1500" spc="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我们明确的将每班工作任务告知护生，</a:t>
            </a:r>
            <a:r>
              <a:rPr dirty="0" sz="1500" spc="20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使其脱离一味听从带教老师安排的呆板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学习方法，让她自己动手、自己思考；其次，培养护生动手能力，这是一个长期的过程，也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是一个循序渐进的过程。</a:t>
            </a:r>
            <a:r>
              <a:rPr dirty="0" sz="1500" spc="1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开始时作为带教老师可以将一些简单容易的操作，</a:t>
            </a:r>
            <a:r>
              <a:rPr dirty="0" sz="1500" spc="3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教给学生，</a:t>
            </a:r>
            <a:r>
              <a:rPr dirty="0" sz="1500" spc="-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并给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予鼓励和肯定，</a:t>
            </a:r>
            <a:r>
              <a:rPr dirty="0" sz="1500" spc="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并指导她们按正规操作流程进行操作，</a:t>
            </a:r>
            <a:r>
              <a:rPr dirty="0" sz="1500" spc="1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避免从一开始就养成错误习惯；</a:t>
            </a:r>
            <a:r>
              <a:rPr dirty="0" sz="1500" spc="14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再次，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培养对工作认真负责的态度，养成良好的习惯，随时指出工作中的不足之处及恶习。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828800" y="8349245"/>
            <a:ext cx="2804160" cy="4985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 b="1">
                <a:solidFill>
                  <a:srgbClr val="000000"/>
                </a:solidFill>
                <a:latin typeface="ARHTSD+Helvetica-Bold"/>
                <a:cs typeface="ARHTSD+Helvetica-Bold"/>
              </a:rPr>
              <a:t>5</a:t>
            </a:r>
            <a:r>
              <a:rPr dirty="0" sz="150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培养观察、解决问题的能力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260600" y="8813651"/>
            <a:ext cx="8909050" cy="4762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在护理实践中，</a:t>
            </a:r>
            <a:r>
              <a:rPr dirty="0" sz="1500" spc="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患者的病情和心理状态是复杂而多变的，</a:t>
            </a:r>
            <a:r>
              <a:rPr dirty="0" sz="1500" spc="2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有时患者病情或心理细微的变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828800" y="9296251"/>
            <a:ext cx="9653905" cy="1911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化恰好是某些严重疾病的先兆，</a:t>
            </a:r>
            <a:r>
              <a:rPr dirty="0" sz="1500" spc="16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护士只有具有敏锐的观察能力和经验、</a:t>
            </a:r>
            <a:r>
              <a:rPr dirty="0" sz="1500" spc="21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分析问题、</a:t>
            </a:r>
            <a:r>
              <a:rPr dirty="0" sz="1500" spc="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解决问题</a:t>
            </a:r>
          </a:p>
          <a:p>
            <a:pPr marL="0" marR="0">
              <a:lnSpc>
                <a:spcPts val="1500"/>
              </a:lnSpc>
              <a:spcBef>
                <a:spcPts val="22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的能力，才能及时发现这些变化，采取果断措施，</a:t>
            </a:r>
            <a:r>
              <a:rPr dirty="0" sz="1500" spc="28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挽救患者生命。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平时我们带教老师会指导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护生如何观察，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护生必须收集以上资料，</a:t>
            </a:r>
            <a:r>
              <a:rPr dirty="0" sz="1500" spc="12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提出护理问题，</a:t>
            </a:r>
            <a:r>
              <a:rPr dirty="0" sz="1500" spc="35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制定护理措施，并在带教老师的指</a:t>
            </a:r>
          </a:p>
          <a:p>
            <a:pPr marL="0" marR="0">
              <a:lnSpc>
                <a:spcPts val="1500"/>
              </a:lnSpc>
              <a:spcBef>
                <a:spcPts val="2300"/>
              </a:spcBef>
              <a:spcAft>
                <a:spcPts val="0"/>
              </a:spcAft>
            </a:pPr>
            <a:r>
              <a:rPr dirty="0" sz="1500">
                <a:solidFill>
                  <a:srgbClr val="000000"/>
                </a:solidFill>
                <a:latin typeface="MingLiU"/>
                <a:cs typeface="MingLiU"/>
              </a:rPr>
              <a:t>导下实施并及时给予评价。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828800" y="11196141"/>
            <a:ext cx="9726930" cy="2006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9530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在提高护生专业素养的同时，</a:t>
            </a:r>
            <a:r>
              <a:rPr dirty="0" sz="1800" spc="4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也要注重带教老师的素质培养。</a:t>
            </a:r>
            <a:r>
              <a:rPr dirty="0" sz="1800" spc="5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带教老师会起</a:t>
            </a:r>
          </a:p>
          <a:p>
            <a:pPr marL="0" marR="0">
              <a:lnSpc>
                <a:spcPts val="1800"/>
              </a:lnSpc>
              <a:spcBef>
                <a:spcPts val="200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到一个模范作用，</a:t>
            </a:r>
            <a:r>
              <a:rPr dirty="0" sz="1800" spc="-1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所以我们要求带教老师要做到整洁的着装、</a:t>
            </a:r>
            <a:r>
              <a:rPr dirty="0" sz="1800" spc="1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良好的性格、</a:t>
            </a:r>
            <a:r>
              <a:rPr dirty="0" sz="1800" spc="-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稳定</a:t>
            </a:r>
          </a:p>
          <a:p>
            <a:pPr marL="0" marR="0">
              <a:lnSpc>
                <a:spcPts val="1800"/>
              </a:lnSpc>
              <a:spcBef>
                <a:spcPts val="190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的情绪和熟练的沟通技巧，</a:t>
            </a:r>
            <a:r>
              <a:rPr dirty="0" sz="1800" spc="3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对待患者要和蔼可亲、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 </a:t>
            </a: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且不把自身负面情绪带到工作</a:t>
            </a:r>
          </a:p>
          <a:p>
            <a:pPr marL="0" marR="0">
              <a:lnSpc>
                <a:spcPts val="1800"/>
              </a:lnSpc>
              <a:spcBef>
                <a:spcPts val="200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MingLiU"/>
                <a:cs typeface="MingLiU"/>
              </a:rPr>
              <a:t>中。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2020-01-11T09:37:57+08:00</dcterms:modified>
</cp:coreProperties>
</file>