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3"/>
  </p:sldMasterIdLst>
  <p:notesMasterIdLst>
    <p:notesMasterId r:id="rId9"/>
  </p:notesMasterIdLst>
  <p:sldIdLst>
    <p:sldId id="256" r:id="rId4"/>
    <p:sldId id="261" r:id="rId5"/>
    <p:sldId id="265" r:id="rId6"/>
    <p:sldId id="266" r:id="rId7"/>
    <p:sldId id="258" r:id="rId8"/>
    <p:sldId id="259" r:id="rId10"/>
    <p:sldId id="257" r:id="rId11"/>
    <p:sldId id="260" r:id="rId12"/>
    <p:sldId id="262" r:id="rId13"/>
    <p:sldId id="263" r:id="rId14"/>
    <p:sldId id="268" r:id="rId15"/>
    <p:sldId id="267" r:id="rId16"/>
    <p:sldId id="264" r:id="rId17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楷体_GB2312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楷体_GB2312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楷体_GB2312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楷体_GB2312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楷体_GB2312" pitchFamily="49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楷体_GB2312" pitchFamily="49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楷体_GB2312" pitchFamily="49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楷体_GB2312" pitchFamily="49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楷体_GB2312" pitchFamily="49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0000FF"/>
    <a:srgbClr val="00FFFF"/>
    <a:srgbClr val="6600FF"/>
    <a:srgbClr val="FFFF66"/>
    <a:srgbClr val="6600CC"/>
    <a:srgbClr val="FF00FF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324" autoAdjust="0"/>
    <p:restoredTop sz="94660"/>
  </p:normalViewPr>
  <p:slideViewPr>
    <p:cSldViewPr>
      <p:cViewPr>
        <p:scale>
          <a:sx n="100" d="100"/>
          <a:sy n="100" d="100"/>
        </p:scale>
        <p:origin x="-306" y="-26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99" d="100"/>
        <a:sy n="9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notesMaster" Target="notesMasters/notesMaster1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slide" Target="slides/slide1.xml"/><Relationship Id="rId3" Type="http://schemas.openxmlformats.org/officeDocument/2006/relationships/slideMaster" Target="slideMasters/slideMaster2.xml"/><Relationship Id="rId20" Type="http://schemas.openxmlformats.org/officeDocument/2006/relationships/tableStyles" Target="tableStyles.xml"/><Relationship Id="rId2" Type="http://schemas.openxmlformats.org/officeDocument/2006/relationships/theme" Target="theme/theme1.xml"/><Relationship Id="rId19" Type="http://schemas.openxmlformats.org/officeDocument/2006/relationships/viewProps" Target="viewProps.xml"/><Relationship Id="rId18" Type="http://schemas.openxmlformats.org/officeDocument/2006/relationships/presProps" Target="presProps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F086FB6-F7C3-4E98-9B43-A2A8D2B2C81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139CAB-1834-446B-A8E2-CCE5373CA41B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9" Type="http://schemas.openxmlformats.org/officeDocument/2006/relationships/hyperlink" Target="http://www.1ppt.com/ziliao/" TargetMode="External"/><Relationship Id="rId8" Type="http://schemas.openxmlformats.org/officeDocument/2006/relationships/hyperlink" Target="http://www.1ppt.com/powerpoint/" TargetMode="External"/><Relationship Id="rId7" Type="http://schemas.openxmlformats.org/officeDocument/2006/relationships/hyperlink" Target="http://www.1ppt.com/xiazai/" TargetMode="External"/><Relationship Id="rId6" Type="http://schemas.openxmlformats.org/officeDocument/2006/relationships/hyperlink" Target="http://www.1ppt.com/tubiao/" TargetMode="External"/><Relationship Id="rId5" Type="http://schemas.openxmlformats.org/officeDocument/2006/relationships/hyperlink" Target="http://www.1ppt.com/beijing/" TargetMode="External"/><Relationship Id="rId4" Type="http://schemas.openxmlformats.org/officeDocument/2006/relationships/hyperlink" Target="http://www.1ppt.com/sucai/" TargetMode="External"/><Relationship Id="rId3" Type="http://schemas.openxmlformats.org/officeDocument/2006/relationships/hyperlink" Target="http://www.1ppt.com/moban/" TargetMode="External"/><Relationship Id="rId24" Type="http://schemas.openxmlformats.org/officeDocument/2006/relationships/hyperlink" Target="http://www.1ppt.com/kejian/lishi/" TargetMode="External"/><Relationship Id="rId23" Type="http://schemas.openxmlformats.org/officeDocument/2006/relationships/hyperlink" Target="http://www.1ppt.com/kejian/dili/" TargetMode="External"/><Relationship Id="rId22" Type="http://schemas.openxmlformats.org/officeDocument/2006/relationships/hyperlink" Target="http://www.1ppt.com/kejian/shengwu/" TargetMode="External"/><Relationship Id="rId21" Type="http://schemas.openxmlformats.org/officeDocument/2006/relationships/hyperlink" Target="http://www.1ppt.com/kejian/huaxue/" TargetMode="External"/><Relationship Id="rId20" Type="http://schemas.openxmlformats.org/officeDocument/2006/relationships/hyperlink" Target="http://www.1ppt.com/kejian/wuli/" TargetMode="External"/><Relationship Id="rId2" Type="http://schemas.openxmlformats.org/officeDocument/2006/relationships/notesMaster" Target="../notesMasters/notesMaster1.xml"/><Relationship Id="rId19" Type="http://schemas.openxmlformats.org/officeDocument/2006/relationships/hyperlink" Target="http://www.1ppt.com/kejian/kexue/" TargetMode="External"/><Relationship Id="rId18" Type="http://schemas.openxmlformats.org/officeDocument/2006/relationships/hyperlink" Target="http://www.1ppt.com/kejian/meishu/" TargetMode="External"/><Relationship Id="rId17" Type="http://schemas.openxmlformats.org/officeDocument/2006/relationships/hyperlink" Target="http://www.1ppt.com/kejian/yingyu/" TargetMode="External"/><Relationship Id="rId16" Type="http://schemas.openxmlformats.org/officeDocument/2006/relationships/hyperlink" Target="http://www.1ppt.com/kejian/shuxue/" TargetMode="External"/><Relationship Id="rId15" Type="http://schemas.openxmlformats.org/officeDocument/2006/relationships/hyperlink" Target="http://www.1ppt.com/kejian/yuwen/" TargetMode="External"/><Relationship Id="rId14" Type="http://schemas.openxmlformats.org/officeDocument/2006/relationships/hyperlink" Target="http://www.1ppt.com/kejian/" TargetMode="External"/><Relationship Id="rId13" Type="http://schemas.openxmlformats.org/officeDocument/2006/relationships/hyperlink" Target="http://www.1ppt.cn/" TargetMode="External"/><Relationship Id="rId12" Type="http://schemas.openxmlformats.org/officeDocument/2006/relationships/hyperlink" Target="http://www.1ppt.com/jiaoan/" TargetMode="External"/><Relationship Id="rId11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fanwen/" TargetMode="External"/><Relationship Id="rId1" Type="http://schemas.openxmlformats.org/officeDocument/2006/relationships/slide" Target="../slides/slide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www.1ppt.com/moban/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素材：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www.1ppt.com/sucai/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背景：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www.1ppt.com/beijing/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图表：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www.1ppt.com/tubiao/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www.1ppt.com/xiazai/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  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教程： 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www.1ppt.com/powerpoint/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资料下载：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www.1ppt.com/ziliao/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范文下载：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www.1ppt.com/fanwen/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试卷下载：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www.1ppt.com/shiti/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教案下载：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www.1ppt.com/jiaoan/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论坛：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3"/>
              </a:rPr>
              <a:t>www.1ppt.cn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                   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4"/>
              </a:rPr>
              <a:t>www.1ppt.com/kejian/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语文课件：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5"/>
              </a:rPr>
              <a:t>www.1ppt.com/kejian/yuwen/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数学课件：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6"/>
              </a:rPr>
              <a:t>www.1ppt.com/kejian/shuxue/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英语课件：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7"/>
              </a:rPr>
              <a:t>www.1ppt.com/kejian/yingyu/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美术课件：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8"/>
              </a:rPr>
              <a:t>www.1ppt.com/kejian/meishu/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科学课件：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9"/>
              </a:rPr>
              <a:t>www.1ppt.com/kejian/kexue/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物理课件：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0"/>
              </a:rPr>
              <a:t>www.1ppt.com/kejian/wuli/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化学课件：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1"/>
              </a:rPr>
              <a:t>www.1ppt.com/kejian/huaxue/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生物课件：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2"/>
              </a:rPr>
              <a:t>www.1ppt.com/kejian/shengwu/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地理课件：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3"/>
              </a:rPr>
              <a:t>www.1ppt.com/kejian/dili/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历史课件：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4"/>
              </a:rPr>
              <a:t>www.1ppt.com/kejian/lishi/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</a:t>
            </a:r>
            <a:endParaRPr lang="zh-CN" altLang="en-US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139CAB-1834-446B-A8E2-CCE5373CA41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656A0B0-8176-45DF-81C5-01E8482C90BF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DCBE22-82BF-4F84-8FDB-CCB85C0039F8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8693FD5-7996-4F20-B9D0-9773C7DB16C0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 showMasterSp="0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bamboo"/>
          <p:cNvPicPr>
            <a:picLocks noChangeAspect="1" noChangeArrowheads="1"/>
          </p:cNvPicPr>
          <p:nvPr/>
        </p:nvPicPr>
        <p:blipFill>
          <a:blip r:embed="rId2" cstate="email"/>
          <a:srcRect r="13792"/>
          <a:stretch>
            <a:fillRect/>
          </a:stretch>
        </p:blipFill>
        <p:spPr bwMode="ltGray">
          <a:xfrm>
            <a:off x="6292850" y="-1588"/>
            <a:ext cx="2857500" cy="68691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55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04800" y="1158875"/>
            <a:ext cx="6248400" cy="1431925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zh-CN" altLang="en-US" noProof="0" smtClean="0"/>
              <a:t>单击此处编辑母版标题样式</a:t>
            </a:r>
            <a:endParaRPr lang="zh-CN" altLang="en-US" noProof="0" smtClean="0"/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304800" y="3429000"/>
            <a:ext cx="6019800" cy="1752600"/>
          </a:xfrm>
        </p:spPr>
        <p:txBody>
          <a:bodyPr/>
          <a:lstStyle>
            <a:lvl1pPr marL="0" indent="0" algn="ctr">
              <a:buFont typeface="Wingdings" panose="05000000000000000000" pitchFamily="2" charset="2"/>
              <a:buNone/>
              <a:defRPr/>
            </a:lvl1pPr>
          </a:lstStyle>
          <a:p>
            <a:pPr lvl="0"/>
            <a:r>
              <a:rPr lang="zh-CN" altLang="en-US" noProof="0" smtClean="0"/>
              <a:t>单击此处编辑母版副标题样式</a:t>
            </a:r>
            <a:endParaRPr lang="zh-CN" altLang="en-US" noProof="0" smtClean="0"/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dt" sz="half" idx="2"/>
          </p:nvPr>
        </p:nvSpPr>
        <p:spPr>
          <a:xfrm>
            <a:off x="257175" y="6248400"/>
            <a:ext cx="1622425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ftr" sz="quarter" idx="3"/>
          </p:nvPr>
        </p:nvSpPr>
        <p:spPr>
          <a:xfrm>
            <a:off x="2108200" y="6248400"/>
            <a:ext cx="29972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23559" name="Rectangle 7"/>
          <p:cNvSpPr>
            <a:spLocks noGrp="1" noChangeArrowheads="1"/>
          </p:cNvSpPr>
          <p:nvPr>
            <p:ph type="sldNum" sz="quarter" idx="4"/>
          </p:nvPr>
        </p:nvSpPr>
        <p:spPr>
          <a:xfrm>
            <a:off x="5486400" y="6248400"/>
            <a:ext cx="1371600" cy="457200"/>
          </a:xfrm>
        </p:spPr>
        <p:txBody>
          <a:bodyPr/>
          <a:lstStyle>
            <a:lvl1pPr>
              <a:defRPr/>
            </a:lvl1pPr>
          </a:lstStyle>
          <a:p>
            <a:fld id="{A7A47302-68B6-4720-8DD9-A48B6567F5A1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BA35C32-A3E5-4C24-A36A-A03929121D75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017035-FE35-4E8A-A4F4-6F8106928B56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228600" y="1981200"/>
            <a:ext cx="36957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076700" y="1981200"/>
            <a:ext cx="36957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735C870-F332-4F52-9B01-30A04D7B084D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23EEE40-45E2-4631-9674-9E3348FA7079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35B6DC1-F4D6-45B4-A69B-8C92A16C4A3E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B829075-4D7E-46F0-B3BA-AE63FE3A4DBA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6994CA8-1916-476B-9E00-2DDF7F3C19D2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B20D523-7DA0-4F75-B105-BDBE7226849D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60DBE89-9257-49A2-8AD8-9BDEF68D84CD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A15CD7-A157-43FA-8080-5D63664A0741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5886450" y="320675"/>
            <a:ext cx="1885950" cy="57753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228600" y="320675"/>
            <a:ext cx="5505450" cy="57753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D4A4E1F-DEC1-4E9A-8BC9-D73B9702B6DD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38D73E7-343C-43A6-98F6-D99F65769100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AC35FF-3AD9-4EFF-80E9-8D4BE828E9F7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909A8E6-CA1A-4A9F-8770-FEA459A3CFF9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8616695-D3F3-44AF-A080-F44D5BA56C21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02FABF7-C7F6-4057-AE25-2FDDB8AC3C87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9F95E7A-6CCE-4AA0-B569-BAA27956A032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FE06D9F-ECC0-4D46-8752-BA8CBFFA666D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0.xml"/><Relationship Id="rId8" Type="http://schemas.openxmlformats.org/officeDocument/2006/relationships/slideLayout" Target="../slideLayouts/slideLayout19.xml"/><Relationship Id="rId7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3" Type="http://schemas.openxmlformats.org/officeDocument/2006/relationships/theme" Target="../theme/theme2.xml"/><Relationship Id="rId12" Type="http://schemas.openxmlformats.org/officeDocument/2006/relationships/image" Target="../media/image2.png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 sz="1400">
                <a:ea typeface="+mn-ea"/>
              </a:defRPr>
            </a:lvl1pPr>
          </a:lstStyle>
          <a:p>
            <a:endParaRPr lang="en-US" altLang="zh-CN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ctr">
              <a:defRPr sz="1400">
                <a:ea typeface="+mn-ea"/>
              </a:defRPr>
            </a:lvl1pPr>
          </a:lstStyle>
          <a:p>
            <a:endParaRPr lang="en-US" altLang="zh-CN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r">
              <a:defRPr sz="1400">
                <a:ea typeface="+mn-ea"/>
              </a:defRPr>
            </a:lvl1pPr>
          </a:lstStyle>
          <a:p>
            <a:fld id="{9DD5A1F8-BFF1-4ED8-90D1-AB9598EF5038}" type="slidenum">
              <a:rPr lang="en-US" altLang="zh-CN"/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bamboo"/>
          <p:cNvPicPr>
            <a:picLocks noChangeAspect="1" noChangeArrowheads="1"/>
          </p:cNvPicPr>
          <p:nvPr/>
        </p:nvPicPr>
        <p:blipFill>
          <a:blip r:embed="rId12" cstate="email"/>
          <a:srcRect/>
          <a:stretch>
            <a:fillRect/>
          </a:stretch>
        </p:blipFill>
        <p:spPr bwMode="ltGray">
          <a:xfrm>
            <a:off x="7353300" y="0"/>
            <a:ext cx="17907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531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320675"/>
            <a:ext cx="7467600" cy="1431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sp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22532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981200"/>
            <a:ext cx="75438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22533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28600" y="6248400"/>
            <a:ext cx="1600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 sz="1400">
                <a:latin typeface="Times New Roman" panose="02020603050405020304" pitchFamily="18" charset="0"/>
                <a:ea typeface="+mn-ea"/>
              </a:defRPr>
            </a:lvl1pPr>
          </a:lstStyle>
          <a:p>
            <a:endParaRPr lang="en-US" altLang="zh-CN"/>
          </a:p>
        </p:txBody>
      </p:sp>
      <p:sp>
        <p:nvSpPr>
          <p:cNvPr id="22534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209800" y="6248400"/>
            <a:ext cx="3505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ctr">
              <a:defRPr sz="1400">
                <a:latin typeface="Times New Roman" panose="02020603050405020304" pitchFamily="18" charset="0"/>
                <a:ea typeface="+mn-ea"/>
              </a:defRPr>
            </a:lvl1pPr>
          </a:lstStyle>
          <a:p>
            <a:endParaRPr lang="en-US" altLang="zh-CN"/>
          </a:p>
        </p:txBody>
      </p:sp>
      <p:sp>
        <p:nvSpPr>
          <p:cNvPr id="22535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248400" y="6248400"/>
            <a:ext cx="152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r">
              <a:defRPr sz="1400">
                <a:latin typeface="Times New Roman" panose="02020603050405020304" pitchFamily="18" charset="0"/>
                <a:ea typeface="+mn-ea"/>
              </a:defRPr>
            </a:lvl1pPr>
          </a:lstStyle>
          <a:p>
            <a:fld id="{5CF383A8-F1DE-4BB5-BAEB-397CA9D76BB4}" type="slidenum">
              <a:rPr lang="en-US" altLang="zh-CN"/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anose="020B0A04020102020204" pitchFamily="34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anose="020B0A04020102020204" pitchFamily="34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anose="020B0A04020102020204" pitchFamily="34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anose="020B0A0402010202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anose="020B0A0402010202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anose="020B0A0402010202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anose="020B0A0402010202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anose="020B0A040201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anose="05000000000000000000" pitchFamily="2" charset="2"/>
        <a:buChar char="­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bg2"/>
        </a:buClr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anose="05000000000000000000" pitchFamily="2" charset="2"/>
        <a:buChar char="­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Char char="•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Char char="•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Char char="•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Char char="•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Char char="•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4.jpeg"/><Relationship Id="rId1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6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0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7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6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slide" Target="slide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slide" Target="slide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2" cstate="email"/>
          <a:srcRect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055" name="Text Box 7"/>
          <p:cNvSpPr txBox="1">
            <a:spLocks noChangeArrowheads="1"/>
          </p:cNvSpPr>
          <p:nvPr/>
        </p:nvSpPr>
        <p:spPr bwMode="auto">
          <a:xfrm>
            <a:off x="1603820" y="1243786"/>
            <a:ext cx="6192688" cy="21852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dist"/>
            <a:r>
              <a:rPr lang="zh-CN" altLang="en-US" sz="9600" b="1" spc="6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粗倩简体" pitchFamily="65" charset="-122"/>
                <a:ea typeface="方正粗倩简体" pitchFamily="65" charset="-122"/>
              </a:rPr>
              <a:t>花的学校</a:t>
            </a:r>
            <a:endParaRPr lang="zh-CN" altLang="en-US" sz="9600" b="1" spc="6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方正粗倩简体" pitchFamily="65" charset="-122"/>
              <a:ea typeface="方正粗倩简体" pitchFamily="65" charset="-122"/>
            </a:endParaRPr>
          </a:p>
          <a:p>
            <a:pPr algn="dist"/>
            <a:r>
              <a:rPr lang="en-US" altLang="zh-CN" sz="4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粗倩简体" pitchFamily="65" charset="-122"/>
                <a:ea typeface="方正粗倩简体" pitchFamily="65" charset="-122"/>
              </a:rPr>
              <a:t>                  ——</a:t>
            </a:r>
            <a:r>
              <a:rPr lang="zh-CN" altLang="en-US" sz="4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粗倩简体" pitchFamily="65" charset="-122"/>
                <a:ea typeface="方正粗倩简体" pitchFamily="65" charset="-122"/>
              </a:rPr>
              <a:t>泰戈尔</a:t>
            </a:r>
            <a:endParaRPr lang="zh-CN" altLang="en-US" sz="40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方正粗倩简体" pitchFamily="65" charset="-122"/>
              <a:ea typeface="方正粗倩简体" pitchFamily="65" charset="-122"/>
            </a:endParaRPr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 override="childStyle">
                                        <p:cTn id="6" dur="1500" autoRev="1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0000FF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" dur="1500" autoRev="1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0000FF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" dur="1500" autoRev="1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5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ChangeArrowheads="1"/>
          </p:cNvSpPr>
          <p:nvPr/>
        </p:nvSpPr>
        <p:spPr bwMode="auto">
          <a:xfrm>
            <a:off x="-35754" y="1480498"/>
            <a:ext cx="7308850" cy="1190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br>
              <a:rPr lang="en-US" altLang="zh-CN" sz="3600" b="1">
                <a:latin typeface="楷体_GB2312" pitchFamily="49" charset="-122"/>
              </a:rPr>
            </a:br>
            <a:endParaRPr lang="en-US" altLang="zh-CN" sz="3600" b="1">
              <a:latin typeface="楷体_GB2312" pitchFamily="49" charset="-122"/>
            </a:endParaRPr>
          </a:p>
        </p:txBody>
      </p:sp>
      <p:sp>
        <p:nvSpPr>
          <p:cNvPr id="18435" name="Text Box 3"/>
          <p:cNvSpPr txBox="1">
            <a:spLocks noChangeArrowheads="1"/>
          </p:cNvSpPr>
          <p:nvPr/>
        </p:nvSpPr>
        <p:spPr bwMode="auto">
          <a:xfrm>
            <a:off x="340484" y="477198"/>
            <a:ext cx="1841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zh-CN" altLang="zh-CN"/>
          </a:p>
        </p:txBody>
      </p:sp>
      <p:sp>
        <p:nvSpPr>
          <p:cNvPr id="18436" name="Text Box 4"/>
          <p:cNvSpPr txBox="1">
            <a:spLocks noChangeArrowheads="1"/>
          </p:cNvSpPr>
          <p:nvPr/>
        </p:nvSpPr>
        <p:spPr bwMode="auto">
          <a:xfrm>
            <a:off x="483359" y="509955"/>
            <a:ext cx="7628859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zh-CN" altLang="en-US" sz="2400" b="1" dirty="0" smtClean="0"/>
              <a:t>当</a:t>
            </a:r>
            <a:r>
              <a:rPr lang="zh-CN" altLang="en-US" sz="2400" b="1" dirty="0"/>
              <a:t>雷云在天上轰响，六月的阵雨落下的时候，</a:t>
            </a:r>
            <a:r>
              <a:rPr lang="zh-CN" altLang="en-US" sz="2400" b="1" dirty="0">
                <a:solidFill>
                  <a:srgbClr val="FF0000"/>
                </a:solidFill>
              </a:rPr>
              <a:t>润</a:t>
            </a:r>
            <a:r>
              <a:rPr lang="zh-CN" altLang="en-US" sz="2400" b="1" dirty="0"/>
              <a:t>湿的东风走过荒野</a:t>
            </a:r>
            <a:r>
              <a:rPr lang="zh-CN" altLang="en-US" sz="2400" b="1" dirty="0" smtClean="0"/>
              <a:t>，在</a:t>
            </a:r>
            <a:r>
              <a:rPr lang="zh-CN" altLang="en-US" sz="2400" b="1" dirty="0"/>
              <a:t>竹林中吹着口笛。</a:t>
            </a:r>
            <a:endParaRPr lang="zh-CN" altLang="en-US" sz="2400" b="1" dirty="0"/>
          </a:p>
        </p:txBody>
      </p:sp>
      <p:sp>
        <p:nvSpPr>
          <p:cNvPr id="18437" name="Text Box 5"/>
          <p:cNvSpPr txBox="1">
            <a:spLocks noChangeArrowheads="1"/>
          </p:cNvSpPr>
          <p:nvPr/>
        </p:nvSpPr>
        <p:spPr bwMode="auto">
          <a:xfrm>
            <a:off x="1131059" y="1556698"/>
            <a:ext cx="1841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zh-CN" altLang="zh-CN"/>
          </a:p>
        </p:txBody>
      </p:sp>
      <p:sp>
        <p:nvSpPr>
          <p:cNvPr id="18438" name="Text Box 6"/>
          <p:cNvSpPr txBox="1">
            <a:spLocks noChangeArrowheads="1"/>
          </p:cNvSpPr>
          <p:nvPr/>
        </p:nvSpPr>
        <p:spPr bwMode="auto">
          <a:xfrm>
            <a:off x="502442" y="1562219"/>
            <a:ext cx="7609776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2400" b="1" dirty="0"/>
              <a:t>他们关了门做功课，如果他们想在散学以前出来游戏，</a:t>
            </a:r>
            <a:endParaRPr lang="zh-CN" altLang="en-US" sz="2400" b="1" dirty="0"/>
          </a:p>
          <a:p>
            <a:r>
              <a:rPr lang="zh-CN" altLang="en-US" sz="2400" b="1" dirty="0"/>
              <a:t>他们的老师是要</a:t>
            </a:r>
            <a:r>
              <a:rPr lang="zh-CN" altLang="en-US" sz="2400" b="1" dirty="0">
                <a:solidFill>
                  <a:srgbClr val="FF0000"/>
                </a:solidFill>
              </a:rPr>
              <a:t>罚</a:t>
            </a:r>
            <a:r>
              <a:rPr lang="zh-CN" altLang="en-US" sz="2400" b="1" dirty="0"/>
              <a:t>他们站壁角的。</a:t>
            </a:r>
            <a:endParaRPr lang="zh-CN" altLang="en-US" sz="2400" b="1" dirty="0"/>
          </a:p>
        </p:txBody>
      </p:sp>
      <p:sp>
        <p:nvSpPr>
          <p:cNvPr id="18439" name="Rectangle 7"/>
          <p:cNvSpPr>
            <a:spLocks noChangeArrowheads="1"/>
          </p:cNvSpPr>
          <p:nvPr/>
        </p:nvSpPr>
        <p:spPr bwMode="auto">
          <a:xfrm>
            <a:off x="503996" y="2631435"/>
            <a:ext cx="7848674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zh-CN" altLang="en-US" sz="2400" b="1" dirty="0"/>
              <a:t>树枝在林中互相</a:t>
            </a:r>
            <a:r>
              <a:rPr lang="zh-CN" altLang="en-US" sz="2400" b="1" dirty="0">
                <a:solidFill>
                  <a:srgbClr val="FF0000"/>
                </a:solidFill>
              </a:rPr>
              <a:t>碰</a:t>
            </a:r>
            <a:r>
              <a:rPr lang="zh-CN" altLang="en-US" sz="2400" b="1" dirty="0"/>
              <a:t>触着，绿叶在狂风里</a:t>
            </a:r>
            <a:r>
              <a:rPr lang="zh-CN" altLang="en-US" sz="2400" b="1" dirty="0">
                <a:solidFill>
                  <a:srgbClr val="FF0000"/>
                </a:solidFill>
              </a:rPr>
              <a:t>萧萧</a:t>
            </a:r>
            <a:r>
              <a:rPr lang="zh-CN" altLang="en-US" sz="2400" b="1" dirty="0"/>
              <a:t>地响着</a:t>
            </a:r>
            <a:r>
              <a:rPr lang="zh-CN" altLang="en-US" sz="2400" b="1" dirty="0" smtClean="0"/>
              <a:t>，雷</a:t>
            </a:r>
            <a:r>
              <a:rPr lang="zh-CN" altLang="en-US" sz="2400" b="1" dirty="0"/>
              <a:t>云拍着大手，花孩子们便在那时候穿了紫的、黄的、白的衣</a:t>
            </a:r>
            <a:r>
              <a:rPr lang="zh-CN" altLang="en-US" sz="2400" b="1" dirty="0">
                <a:solidFill>
                  <a:srgbClr val="FF0000"/>
                </a:solidFill>
              </a:rPr>
              <a:t>裳</a:t>
            </a:r>
            <a:r>
              <a:rPr lang="zh-CN" altLang="en-US" sz="2400" b="1" dirty="0" smtClean="0"/>
              <a:t>，冲</a:t>
            </a:r>
            <a:r>
              <a:rPr lang="zh-CN" altLang="en-US" sz="2400" b="1" dirty="0"/>
              <a:t>了出来。 </a:t>
            </a:r>
            <a:endParaRPr lang="zh-CN" altLang="en-US" sz="2400" b="1" dirty="0"/>
          </a:p>
        </p:txBody>
      </p:sp>
      <p:sp>
        <p:nvSpPr>
          <p:cNvPr id="18440" name="Rectangle 8"/>
          <p:cNvSpPr>
            <a:spLocks noChangeArrowheads="1"/>
          </p:cNvSpPr>
          <p:nvPr/>
        </p:nvSpPr>
        <p:spPr bwMode="auto">
          <a:xfrm>
            <a:off x="503996" y="4234335"/>
            <a:ext cx="7544384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zh-CN" altLang="en-US" sz="2400" b="1" dirty="0"/>
              <a:t>我自然能够</a:t>
            </a:r>
            <a:r>
              <a:rPr lang="zh-CN" altLang="en-US" sz="2400" b="1" dirty="0">
                <a:solidFill>
                  <a:srgbClr val="FF0000"/>
                </a:solidFill>
              </a:rPr>
              <a:t>猜</a:t>
            </a:r>
            <a:r>
              <a:rPr lang="zh-CN" altLang="en-US" sz="2400" b="1" dirty="0"/>
              <a:t>得出，他们是对谁扬起双</a:t>
            </a:r>
            <a:r>
              <a:rPr lang="zh-CN" altLang="en-US" sz="2400" b="1" dirty="0">
                <a:solidFill>
                  <a:srgbClr val="FF0000"/>
                </a:solidFill>
              </a:rPr>
              <a:t>臂</a:t>
            </a:r>
            <a:r>
              <a:rPr lang="zh-CN" altLang="en-US" sz="2400" b="1" dirty="0"/>
              <a:t>来：</a:t>
            </a:r>
            <a:endParaRPr lang="zh-CN" altLang="en-US" sz="2400" b="1" dirty="0"/>
          </a:p>
          <a:p>
            <a:r>
              <a:rPr lang="zh-CN" altLang="en-US" sz="2400" b="1" dirty="0"/>
              <a:t>他们也有他们的妈妈，就像我有我自己的妈妈一样</a:t>
            </a:r>
            <a:r>
              <a:rPr lang="zh-CN" altLang="en-US" sz="2400" b="1" dirty="0" smtClean="0"/>
              <a:t>。</a:t>
            </a:r>
            <a:endParaRPr lang="zh-CN" altLang="en-US" sz="2400" b="1" dirty="0"/>
          </a:p>
        </p:txBody>
      </p:sp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xiangkuang2_167[1]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2" y="1"/>
            <a:ext cx="914399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8675" name="Rectangle 3"/>
          <p:cNvSpPr>
            <a:spLocks noChangeArrowheads="1"/>
          </p:cNvSpPr>
          <p:nvPr/>
        </p:nvSpPr>
        <p:spPr bwMode="auto">
          <a:xfrm>
            <a:off x="1187624" y="1268760"/>
            <a:ext cx="8353425" cy="51228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3600" dirty="0">
                <a:solidFill>
                  <a:srgbClr val="0000FF"/>
                </a:solidFill>
                <a:ea typeface="宋体" panose="02010600030101010101" pitchFamily="2" charset="-122"/>
              </a:rPr>
              <a:t>　 </a:t>
            </a:r>
            <a:r>
              <a:rPr lang="en-US" altLang="zh-CN" sz="3600" dirty="0" err="1">
                <a:solidFill>
                  <a:srgbClr val="0000FF"/>
                </a:solidFill>
                <a:ea typeface="宋体" panose="02010600030101010101" pitchFamily="2" charset="-122"/>
              </a:rPr>
              <a:t>rùn</a:t>
            </a:r>
            <a:r>
              <a:rPr lang="zh-CN" altLang="en-US" sz="3600" dirty="0">
                <a:solidFill>
                  <a:srgbClr val="0000FF"/>
                </a:solidFill>
                <a:ea typeface="宋体" panose="02010600030101010101" pitchFamily="2" charset="-122"/>
              </a:rPr>
              <a:t>　　     </a:t>
            </a:r>
            <a:r>
              <a:rPr lang="en-US" altLang="zh-CN" sz="3600" dirty="0" err="1">
                <a:solidFill>
                  <a:srgbClr val="0000FF"/>
                </a:solidFill>
                <a:ea typeface="宋体" panose="02010600030101010101" pitchFamily="2" charset="-122"/>
              </a:rPr>
              <a:t>f</a:t>
            </a:r>
            <a:r>
              <a:rPr lang="en-US" altLang="zh-CN" sz="3600" dirty="0" err="1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á</a:t>
            </a:r>
            <a:r>
              <a:rPr lang="zh-CN" altLang="en-US" sz="3600" dirty="0">
                <a:solidFill>
                  <a:srgbClr val="0000FF"/>
                </a:solidFill>
                <a:ea typeface="宋体" panose="02010600030101010101" pitchFamily="2" charset="-122"/>
              </a:rPr>
              <a:t>　    </a:t>
            </a:r>
            <a:r>
              <a:rPr lang="en-US" altLang="zh-CN" sz="3600" dirty="0" err="1">
                <a:solidFill>
                  <a:srgbClr val="0000FF"/>
                </a:solidFill>
                <a:ea typeface="宋体" panose="02010600030101010101" pitchFamily="2" charset="-122"/>
              </a:rPr>
              <a:t>bì</a:t>
            </a:r>
            <a:r>
              <a:rPr lang="en-US" altLang="zh-CN" sz="3600" dirty="0">
                <a:solidFill>
                  <a:srgbClr val="0000FF"/>
                </a:solidFill>
                <a:ea typeface="宋体" panose="02010600030101010101" pitchFamily="2" charset="-122"/>
              </a:rPr>
              <a:t>     </a:t>
            </a:r>
            <a:r>
              <a:rPr lang="en-US" altLang="zh-CN" sz="3600" dirty="0" err="1">
                <a:solidFill>
                  <a:srgbClr val="0000FF"/>
                </a:solidFill>
                <a:ea typeface="宋体" panose="02010600030101010101" pitchFamily="2" charset="-122"/>
              </a:rPr>
              <a:t>xiāo</a:t>
            </a:r>
            <a:endParaRPr lang="en-US" altLang="zh-CN" sz="3600" dirty="0">
              <a:solidFill>
                <a:srgbClr val="0000FF"/>
              </a:solidFill>
              <a:ea typeface="宋体" panose="02010600030101010101" pitchFamily="2" charset="-122"/>
            </a:endParaRPr>
          </a:p>
          <a:p>
            <a:r>
              <a:rPr lang="en-US" altLang="zh-CN" sz="3600" dirty="0">
                <a:solidFill>
                  <a:srgbClr val="0000FF"/>
                </a:solidFill>
                <a:ea typeface="宋体" panose="02010600030101010101" pitchFamily="2" charset="-122"/>
              </a:rPr>
              <a:t>   </a:t>
            </a:r>
            <a:r>
              <a:rPr lang="en-US" altLang="zh-CN" sz="4000" b="1" dirty="0">
                <a:solidFill>
                  <a:srgbClr val="0000FF"/>
                </a:solidFill>
              </a:rPr>
              <a:t> </a:t>
            </a:r>
            <a:r>
              <a:rPr lang="zh-CN" altLang="en-US" sz="4000" b="1" dirty="0">
                <a:solidFill>
                  <a:srgbClr val="0000FF"/>
                </a:solidFill>
              </a:rPr>
              <a:t>润  湿      罚      臂       萧</a:t>
            </a:r>
            <a:endParaRPr lang="zh-CN" altLang="en-US" sz="4000" b="1" dirty="0">
              <a:solidFill>
                <a:srgbClr val="0000FF"/>
              </a:solidFill>
            </a:endParaRPr>
          </a:p>
          <a:p>
            <a:r>
              <a:rPr lang="zh-CN" altLang="en-US" sz="4000" b="1" dirty="0">
                <a:solidFill>
                  <a:srgbClr val="0000FF"/>
                </a:solidFill>
              </a:rPr>
              <a:t> </a:t>
            </a:r>
            <a:endParaRPr lang="zh-CN" altLang="en-US" sz="4000" b="1" dirty="0">
              <a:solidFill>
                <a:srgbClr val="0000FF"/>
              </a:solidFill>
            </a:endParaRPr>
          </a:p>
          <a:p>
            <a:r>
              <a:rPr lang="zh-CN" altLang="en-US" sz="3600" b="1" dirty="0">
                <a:solidFill>
                  <a:srgbClr val="0000FF"/>
                </a:solidFill>
              </a:rPr>
              <a:t>   </a:t>
            </a:r>
            <a:r>
              <a:rPr lang="en-US" altLang="zh-CN" sz="3600" b="1" dirty="0" err="1">
                <a:solidFill>
                  <a:srgbClr val="0000FF"/>
                </a:solidFill>
              </a:rPr>
              <a:t>pèng</a:t>
            </a:r>
            <a:r>
              <a:rPr lang="zh-CN" altLang="en-US" sz="3600" b="1" dirty="0">
                <a:solidFill>
                  <a:srgbClr val="0000FF"/>
                </a:solidFill>
              </a:rPr>
              <a:t>　　    </a:t>
            </a:r>
            <a:r>
              <a:rPr lang="en-US" altLang="zh-CN" sz="3600" b="1" dirty="0" err="1">
                <a:solidFill>
                  <a:srgbClr val="0000FF"/>
                </a:solidFill>
              </a:rPr>
              <a:t>sh</a:t>
            </a:r>
            <a:r>
              <a:rPr lang="en-US" altLang="zh-CN" sz="3600" b="1" dirty="0" err="1">
                <a:solidFill>
                  <a:srgbClr val="0000FF"/>
                </a:solidFill>
                <a:latin typeface="楷体_GB2312" pitchFamily="49" charset="-122"/>
              </a:rPr>
              <a:t>a</a:t>
            </a:r>
            <a:r>
              <a:rPr lang="en-US" altLang="zh-CN" sz="3600" b="1" dirty="0" err="1">
                <a:solidFill>
                  <a:srgbClr val="0000FF"/>
                </a:solidFill>
              </a:rPr>
              <a:t>ng</a:t>
            </a:r>
            <a:r>
              <a:rPr lang="zh-CN" altLang="en-US" sz="3600" b="1" dirty="0">
                <a:solidFill>
                  <a:srgbClr val="0000FF"/>
                </a:solidFill>
              </a:rPr>
              <a:t>　   </a:t>
            </a:r>
            <a:r>
              <a:rPr lang="en-US" altLang="zh-CN" sz="3600" b="1" dirty="0" err="1">
                <a:solidFill>
                  <a:srgbClr val="0000FF"/>
                </a:solidFill>
              </a:rPr>
              <a:t>c</a:t>
            </a:r>
            <a:r>
              <a:rPr lang="en-US" altLang="zh-CN" sz="3600" b="1" dirty="0" err="1">
                <a:solidFill>
                  <a:srgbClr val="0000FF"/>
                </a:solidFill>
                <a:latin typeface="楷体_GB2312" pitchFamily="49" charset="-122"/>
              </a:rPr>
              <a:t>ā</a:t>
            </a:r>
            <a:r>
              <a:rPr lang="en-US" altLang="zh-CN" sz="3600" b="1" dirty="0" err="1">
                <a:solidFill>
                  <a:srgbClr val="0000FF"/>
                </a:solidFill>
              </a:rPr>
              <a:t>i</a:t>
            </a:r>
            <a:endParaRPr lang="en-US" altLang="zh-CN" sz="3600" b="1" dirty="0">
              <a:solidFill>
                <a:srgbClr val="0000FF"/>
              </a:solidFill>
            </a:endParaRPr>
          </a:p>
          <a:p>
            <a:r>
              <a:rPr lang="en-US" altLang="zh-CN" sz="4000" b="1" dirty="0">
                <a:solidFill>
                  <a:srgbClr val="0000FF"/>
                </a:solidFill>
              </a:rPr>
              <a:t>    </a:t>
            </a:r>
            <a:r>
              <a:rPr lang="zh-CN" altLang="en-US" sz="4000" b="1" dirty="0">
                <a:solidFill>
                  <a:srgbClr val="0000FF"/>
                </a:solidFill>
              </a:rPr>
              <a:t>碰   触    衣  裳         猜 出</a:t>
            </a:r>
            <a:endParaRPr lang="zh-CN" altLang="en-US" sz="4000" b="1" dirty="0">
              <a:solidFill>
                <a:srgbClr val="0000FF"/>
              </a:solidFill>
            </a:endParaRPr>
          </a:p>
          <a:p>
            <a:endParaRPr lang="zh-CN" altLang="en-US" sz="4000" b="1" dirty="0">
              <a:solidFill>
                <a:srgbClr val="0000FF"/>
              </a:solidFill>
            </a:endParaRPr>
          </a:p>
          <a:p>
            <a:r>
              <a:rPr lang="zh-CN" altLang="en-US" sz="4000" b="1" dirty="0">
                <a:solidFill>
                  <a:srgbClr val="0000FF"/>
                </a:solidFill>
              </a:rPr>
              <a:t>   原野       狂欢         急急忙忙</a:t>
            </a:r>
            <a:endParaRPr lang="zh-CN" altLang="en-US" sz="4000" b="1" dirty="0">
              <a:solidFill>
                <a:srgbClr val="0000FF"/>
              </a:solidFill>
            </a:endParaRPr>
          </a:p>
          <a:p>
            <a:endParaRPr lang="zh-CN" altLang="en-US" sz="4000" b="1" dirty="0">
              <a:solidFill>
                <a:srgbClr val="0000FF"/>
              </a:solidFill>
            </a:endParaRPr>
          </a:p>
          <a:p>
            <a:endParaRPr lang="en-US" altLang="zh-CN" dirty="0"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db7bfb98a969fe146e068c81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2339752" y="0"/>
            <a:ext cx="680424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7652" name="Text Box 4"/>
          <p:cNvSpPr txBox="1">
            <a:spLocks noChangeArrowheads="1"/>
          </p:cNvSpPr>
          <p:nvPr/>
        </p:nvSpPr>
        <p:spPr bwMode="auto">
          <a:xfrm>
            <a:off x="663575" y="476672"/>
            <a:ext cx="2954655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3600" dirty="0"/>
              <a:t>合作学习单：</a:t>
            </a:r>
            <a:endParaRPr lang="zh-CN" altLang="en-US" sz="3600" dirty="0"/>
          </a:p>
        </p:txBody>
      </p:sp>
      <p:sp>
        <p:nvSpPr>
          <p:cNvPr id="27654" name="Text Box 6"/>
          <p:cNvSpPr txBox="1">
            <a:spLocks noChangeArrowheads="1"/>
          </p:cNvSpPr>
          <p:nvPr/>
        </p:nvSpPr>
        <p:spPr bwMode="auto">
          <a:xfrm>
            <a:off x="629652" y="1393143"/>
            <a:ext cx="5929174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zh-CN" sz="2400" dirty="0"/>
              <a:t>1</a:t>
            </a:r>
            <a:r>
              <a:rPr lang="zh-CN" altLang="en-US" sz="2400" dirty="0"/>
              <a:t>、组长组织小组成员每人朗读一小节。</a:t>
            </a:r>
            <a:endParaRPr lang="zh-CN" altLang="en-US" sz="2400" dirty="0"/>
          </a:p>
        </p:txBody>
      </p:sp>
      <p:sp>
        <p:nvSpPr>
          <p:cNvPr id="27655" name="Text Box 7"/>
          <p:cNvSpPr txBox="1">
            <a:spLocks noChangeArrowheads="1"/>
          </p:cNvSpPr>
          <p:nvPr/>
        </p:nvSpPr>
        <p:spPr bwMode="auto">
          <a:xfrm>
            <a:off x="666164" y="2102650"/>
            <a:ext cx="3973712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zh-CN" sz="2400" dirty="0"/>
              <a:t>2</a:t>
            </a:r>
            <a:r>
              <a:rPr lang="zh-CN" altLang="en-US" sz="2400" dirty="0"/>
              <a:t>、评选“朗读明星”小组。 </a:t>
            </a:r>
            <a:endParaRPr lang="zh-CN" altLang="en-US" sz="2400" dirty="0"/>
          </a:p>
        </p:txBody>
      </p:sp>
      <p:sp>
        <p:nvSpPr>
          <p:cNvPr id="27656" name="Text Box 8"/>
          <p:cNvSpPr txBox="1">
            <a:spLocks noChangeArrowheads="1"/>
          </p:cNvSpPr>
          <p:nvPr/>
        </p:nvSpPr>
        <p:spPr bwMode="auto">
          <a:xfrm>
            <a:off x="686707" y="2779825"/>
            <a:ext cx="7956395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zh-CN" sz="2400" dirty="0"/>
              <a:t>3</a:t>
            </a:r>
            <a:r>
              <a:rPr lang="zh-CN" altLang="en-US" sz="2400" dirty="0"/>
              <a:t>、四大组按小节轮读，在读中巩固识字，学习新词 。</a:t>
            </a:r>
            <a:endParaRPr lang="zh-CN" alt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ChangeArrowheads="1"/>
          </p:cNvSpPr>
          <p:nvPr/>
        </p:nvSpPr>
        <p:spPr bwMode="auto">
          <a:xfrm>
            <a:off x="251520" y="1102641"/>
            <a:ext cx="7812360" cy="36009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zh-CN" sz="4800" dirty="0">
                <a:latin typeface="楷体_GB2312" pitchFamily="49" charset="-122"/>
              </a:rPr>
              <a:t>   </a:t>
            </a:r>
            <a:r>
              <a:rPr lang="zh-CN" altLang="en-US" sz="3600" b="1" dirty="0">
                <a:latin typeface="楷体_GB2312" pitchFamily="49" charset="-122"/>
              </a:rPr>
              <a:t>当雷云在天上轰响，六月的阵雨落下的时候，润湿的东风走过荒野，在竹林中吹着口笛。 </a:t>
            </a:r>
            <a:br>
              <a:rPr lang="zh-CN" altLang="en-US" sz="3600" b="1" dirty="0">
                <a:latin typeface="楷体_GB2312" pitchFamily="49" charset="-122"/>
              </a:rPr>
            </a:br>
            <a:r>
              <a:rPr lang="zh-CN" altLang="en-US" sz="3600" b="1" dirty="0">
                <a:latin typeface="楷体_GB2312" pitchFamily="49" charset="-122"/>
              </a:rPr>
              <a:t>    于是一群一群的花从无人知道的地方突然跑出来，在绿草上狂欢地跳着舞。 </a:t>
            </a:r>
            <a:r>
              <a:rPr lang="zh-CN" altLang="en-US" sz="3600" b="1" dirty="0" smtClean="0">
                <a:latin typeface="楷体_GB2312" pitchFamily="49" charset="-122"/>
              </a:rPr>
              <a:t> </a:t>
            </a:r>
            <a:endParaRPr lang="zh-CN" altLang="en-US" sz="3600" b="1" dirty="0">
              <a:latin typeface="楷体_GB2312" pitchFamily="49" charset="-122"/>
            </a:endParaRPr>
          </a:p>
        </p:txBody>
      </p:sp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4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571500" y="4786313"/>
            <a:ext cx="3600450" cy="1657350"/>
          </a:xfrm>
        </p:spPr>
        <p:txBody>
          <a:bodyPr/>
          <a:lstStyle/>
          <a:p>
            <a:pPr algn="ctr">
              <a:buFontTx/>
              <a:buNone/>
              <a:defRPr/>
            </a:pPr>
            <a:r>
              <a:rPr lang="zh-CN" altLang="en-US" sz="4000" dirty="0">
                <a:solidFill>
                  <a:schemeClr val="accent1">
                    <a:lumMod val="25000"/>
                  </a:schemeClr>
                </a:solidFill>
                <a:latin typeface="楷体_GB2312" pitchFamily="49" charset="-122"/>
                <a:ea typeface="楷体_GB2312" pitchFamily="49" charset="-122"/>
                <a:cs typeface="+mn-cs"/>
              </a:rPr>
              <a:t>泰戈尔</a:t>
            </a:r>
            <a:endParaRPr lang="en-US" altLang="zh-CN" sz="4000" dirty="0">
              <a:solidFill>
                <a:schemeClr val="accent1">
                  <a:lumMod val="25000"/>
                </a:schemeClr>
              </a:solidFill>
              <a:latin typeface="楷体_GB2312" pitchFamily="49" charset="-122"/>
              <a:ea typeface="楷体_GB2312" pitchFamily="49" charset="-122"/>
              <a:cs typeface="+mn-cs"/>
            </a:endParaRPr>
          </a:p>
          <a:p>
            <a:pPr>
              <a:buFontTx/>
              <a:buNone/>
              <a:defRPr/>
            </a:pPr>
            <a:endParaRPr lang="en-US" altLang="zh-CN" sz="1100" dirty="0">
              <a:latin typeface="+mn-lt"/>
              <a:ea typeface="+mn-ea"/>
              <a:cs typeface="+mn-cs"/>
            </a:endParaRPr>
          </a:p>
          <a:p>
            <a:pPr>
              <a:buFontTx/>
              <a:buNone/>
              <a:defRPr/>
            </a:pPr>
            <a:r>
              <a:rPr lang="zh-CN" altLang="en-US" sz="2800" dirty="0">
                <a:latin typeface="+mn-lt"/>
                <a:ea typeface="+mn-ea"/>
                <a:cs typeface="+mn-cs"/>
              </a:rPr>
              <a:t>（</a:t>
            </a:r>
            <a:r>
              <a:rPr lang="zh-CN" altLang="en-US" sz="2800" dirty="0">
                <a:solidFill>
                  <a:srgbClr val="FF0000"/>
                </a:solidFill>
                <a:latin typeface="+mn-lt"/>
                <a:ea typeface="+mn-ea"/>
                <a:cs typeface="+mn-cs"/>
              </a:rPr>
              <a:t>印度</a:t>
            </a:r>
            <a:r>
              <a:rPr lang="zh-CN" altLang="en-US" sz="2800" dirty="0">
                <a:latin typeface="+mn-lt"/>
                <a:ea typeface="+mn-ea"/>
                <a:cs typeface="+mn-cs"/>
              </a:rPr>
              <a:t>作家、诗人）</a:t>
            </a:r>
            <a:endParaRPr lang="zh-CN" altLang="en-US" sz="2800" dirty="0">
              <a:latin typeface="+mn-lt"/>
              <a:ea typeface="+mn-ea"/>
              <a:cs typeface="+mn-cs"/>
            </a:endParaRPr>
          </a:p>
        </p:txBody>
      </p:sp>
      <p:pic>
        <p:nvPicPr>
          <p:cNvPr id="14339" name="Picture 10" descr="xinsrc_202090201121942114131"/>
          <p:cNvPicPr>
            <a:picLocks noChangeAspect="1" noChangeArrowheads="1"/>
          </p:cNvPicPr>
          <p:nvPr>
            <p:ph sz="quarter" idx="4294967295"/>
          </p:nvPr>
        </p:nvPicPr>
        <p:blipFill>
          <a:blip r:embed="rId1"/>
          <a:srcRect/>
          <a:stretch>
            <a:fillRect/>
          </a:stretch>
        </p:blipFill>
        <p:spPr>
          <a:xfrm>
            <a:off x="428625" y="357188"/>
            <a:ext cx="3886200" cy="4214812"/>
          </a:xfrm>
          <a:noFill/>
        </p:spPr>
      </p:pic>
      <p:sp>
        <p:nvSpPr>
          <p:cNvPr id="14341" name="Text Box 5"/>
          <p:cNvSpPr txBox="1">
            <a:spLocks noChangeArrowheads="1"/>
          </p:cNvSpPr>
          <p:nvPr/>
        </p:nvSpPr>
        <p:spPr bwMode="auto">
          <a:xfrm>
            <a:off x="4374429" y="908720"/>
            <a:ext cx="4572000" cy="34163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zh-CN" sz="3600" dirty="0"/>
              <a:t>       </a:t>
            </a:r>
            <a:r>
              <a:rPr lang="zh-CN" altLang="en-US" sz="3600" dirty="0"/>
              <a:t>罗宾德拉纳特</a:t>
            </a:r>
            <a:r>
              <a:rPr lang="en-US" altLang="zh-CN" sz="3600" dirty="0"/>
              <a:t>·</a:t>
            </a:r>
            <a:r>
              <a:rPr lang="zh-CN" altLang="en-US" sz="3600" dirty="0"/>
              <a:t>泰戈尔（</a:t>
            </a:r>
            <a:r>
              <a:rPr lang="en-US" altLang="zh-CN" sz="3600" dirty="0"/>
              <a:t>1861—1941</a:t>
            </a:r>
            <a:r>
              <a:rPr lang="zh-CN" altLang="en-US" sz="3600" dirty="0"/>
              <a:t>），</a:t>
            </a:r>
            <a:endParaRPr lang="zh-CN" altLang="en-US" sz="3600" dirty="0"/>
          </a:p>
          <a:p>
            <a:r>
              <a:rPr lang="zh-CN" altLang="en-US" sz="3600" dirty="0"/>
              <a:t>印度作家、诗人、社会活动家。他创作的</a:t>
            </a:r>
            <a:r>
              <a:rPr lang="zh-CN" altLang="en-US" sz="3600" dirty="0" smtClean="0"/>
              <a:t>歌曲</a:t>
            </a:r>
            <a:r>
              <a:rPr lang="en-US" altLang="zh-CN" sz="3600" dirty="0"/>
              <a:t>《</a:t>
            </a:r>
            <a:r>
              <a:rPr lang="zh-CN" altLang="en-US" sz="3600" dirty="0"/>
              <a:t>人民的意志</a:t>
            </a:r>
            <a:r>
              <a:rPr lang="en-US" altLang="zh-CN" sz="3600" dirty="0"/>
              <a:t>》</a:t>
            </a:r>
            <a:r>
              <a:rPr lang="zh-CN" altLang="en-US" sz="3600" dirty="0"/>
              <a:t>被定为印度国歌</a:t>
            </a:r>
            <a:r>
              <a:rPr lang="zh-CN" altLang="en-US" sz="3600" dirty="0" smtClean="0"/>
              <a:t>。</a:t>
            </a:r>
            <a:endParaRPr lang="zh-CN" altLang="en-US" sz="3600" dirty="0"/>
          </a:p>
        </p:txBody>
      </p:sp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578" name="Group 2"/>
          <p:cNvGrpSpPr/>
          <p:nvPr/>
        </p:nvGrpSpPr>
        <p:grpSpPr bwMode="auto">
          <a:xfrm>
            <a:off x="457200" y="1447800"/>
            <a:ext cx="2808288" cy="2952750"/>
            <a:chOff x="113" y="1162"/>
            <a:chExt cx="1769" cy="1860"/>
          </a:xfrm>
        </p:grpSpPr>
        <p:sp>
          <p:nvSpPr>
            <p:cNvPr id="29699" name="Rectangle 3"/>
            <p:cNvSpPr>
              <a:spLocks noChangeArrowheads="1"/>
            </p:cNvSpPr>
            <p:nvPr/>
          </p:nvSpPr>
          <p:spPr bwMode="auto">
            <a:xfrm>
              <a:off x="113" y="1162"/>
              <a:ext cx="1769" cy="1837"/>
            </a:xfrm>
            <a:prstGeom prst="rect">
              <a:avLst/>
            </a:prstGeom>
            <a:noFill/>
            <a:ln w="57150" cap="sq">
              <a:solidFill>
                <a:srgbClr val="FF3300"/>
              </a:solidFill>
              <a:miter lim="800000"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gradFill rotWithShape="0">
                    <a:gsLst>
                      <a:gs pos="0">
                        <a:schemeClr val="bg1"/>
                      </a:gs>
                      <a:gs pos="100000">
                        <a:srgbClr val="767676"/>
                      </a:gs>
                    </a:gsLst>
                    <a:lin ang="5400000" scaled="1"/>
                  </a:gradFill>
                </a14:hiddenFill>
              </a:ext>
            </a:extLst>
          </p:spPr>
          <p:txBody>
            <a:bodyPr wrap="none" anchor="ctr"/>
            <a:lstStyle/>
            <a:p>
              <a:pPr algn="ctr">
                <a:spcBef>
                  <a:spcPct val="20000"/>
                </a:spcBef>
                <a:defRPr/>
              </a:pPr>
              <a:endParaRPr lang="zh-CN" altLang="zh-CN" sz="3200">
                <a:solidFill>
                  <a:schemeClr val="hlink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24580" name="Line 4"/>
            <p:cNvSpPr>
              <a:spLocks noChangeShapeType="1"/>
            </p:cNvSpPr>
            <p:nvPr/>
          </p:nvSpPr>
          <p:spPr bwMode="auto">
            <a:xfrm>
              <a:off x="113" y="2069"/>
              <a:ext cx="1769" cy="0"/>
            </a:xfrm>
            <a:prstGeom prst="line">
              <a:avLst/>
            </a:prstGeom>
            <a:noFill/>
            <a:ln w="38100" cap="sq">
              <a:solidFill>
                <a:srgbClr val="FF3300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24581" name="Line 5"/>
            <p:cNvSpPr>
              <a:spLocks noChangeShapeType="1"/>
            </p:cNvSpPr>
            <p:nvPr/>
          </p:nvSpPr>
          <p:spPr bwMode="auto">
            <a:xfrm>
              <a:off x="1009" y="1162"/>
              <a:ext cx="0" cy="1860"/>
            </a:xfrm>
            <a:prstGeom prst="line">
              <a:avLst/>
            </a:prstGeom>
            <a:noFill/>
            <a:ln w="38100" cap="sq">
              <a:solidFill>
                <a:srgbClr val="FF3300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24582" name="Line 6"/>
            <p:cNvSpPr>
              <a:spLocks noChangeShapeType="1"/>
            </p:cNvSpPr>
            <p:nvPr/>
          </p:nvSpPr>
          <p:spPr bwMode="auto">
            <a:xfrm>
              <a:off x="136" y="1185"/>
              <a:ext cx="1746" cy="1791"/>
            </a:xfrm>
            <a:prstGeom prst="line">
              <a:avLst/>
            </a:prstGeom>
            <a:noFill/>
            <a:ln w="12700">
              <a:solidFill>
                <a:srgbClr val="FF3300"/>
              </a:solidFill>
              <a:prstDash val="sysDot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24583" name="Line 7"/>
            <p:cNvSpPr>
              <a:spLocks noChangeShapeType="1"/>
            </p:cNvSpPr>
            <p:nvPr/>
          </p:nvSpPr>
          <p:spPr bwMode="auto">
            <a:xfrm flipV="1">
              <a:off x="136" y="1185"/>
              <a:ext cx="1723" cy="1791"/>
            </a:xfrm>
            <a:prstGeom prst="line">
              <a:avLst/>
            </a:prstGeom>
            <a:noFill/>
            <a:ln w="12700">
              <a:solidFill>
                <a:srgbClr val="FF3300"/>
              </a:solidFill>
              <a:prstDash val="dashDot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</p:grpSp>
      <p:sp>
        <p:nvSpPr>
          <p:cNvPr id="24584" name="Rectangle 8"/>
          <p:cNvSpPr>
            <a:spLocks noChangeArrowheads="1"/>
          </p:cNvSpPr>
          <p:nvPr/>
        </p:nvSpPr>
        <p:spPr bwMode="auto">
          <a:xfrm>
            <a:off x="457200" y="381000"/>
            <a:ext cx="2663825" cy="1098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r>
              <a:rPr lang="en-US" altLang="zh-CN" sz="6600">
                <a:ea typeface="宋体" panose="02010600030101010101" pitchFamily="2" charset="-122"/>
              </a:rPr>
              <a:t>xiào</a:t>
            </a:r>
            <a:endParaRPr lang="en-US" altLang="zh-CN" sz="6600">
              <a:ea typeface="宋体" panose="02010600030101010101" pitchFamily="2" charset="-122"/>
            </a:endParaRPr>
          </a:p>
        </p:txBody>
      </p:sp>
      <p:sp>
        <p:nvSpPr>
          <p:cNvPr id="24585" name="Text Box 9"/>
          <p:cNvSpPr txBox="1">
            <a:spLocks noChangeArrowheads="1"/>
          </p:cNvSpPr>
          <p:nvPr/>
        </p:nvSpPr>
        <p:spPr bwMode="auto">
          <a:xfrm>
            <a:off x="381000" y="1143000"/>
            <a:ext cx="2825750" cy="3262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20800"/>
              <a:t>校</a:t>
            </a:r>
            <a:endParaRPr lang="zh-CN" altLang="en-US" sz="20800"/>
          </a:p>
        </p:txBody>
      </p:sp>
      <p:sp>
        <p:nvSpPr>
          <p:cNvPr id="24586" name="Text Box 10"/>
          <p:cNvSpPr txBox="1">
            <a:spLocks noChangeArrowheads="1"/>
          </p:cNvSpPr>
          <p:nvPr/>
        </p:nvSpPr>
        <p:spPr bwMode="auto">
          <a:xfrm>
            <a:off x="4140200" y="1628775"/>
            <a:ext cx="2366963" cy="3187700"/>
          </a:xfrm>
          <a:prstGeom prst="rect">
            <a:avLst/>
          </a:prstGeom>
          <a:noFill/>
          <a:ln w="76200">
            <a:solidFill>
              <a:srgbClr val="6600CC"/>
            </a:solidFill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6600" b="1">
                <a:ea typeface="宋体" panose="02010600030101010101" pitchFamily="2" charset="-122"/>
              </a:rPr>
              <a:t>学校</a:t>
            </a:r>
            <a:endParaRPr lang="zh-CN" altLang="en-US" sz="6600" b="1">
              <a:ea typeface="宋体" panose="02010600030101010101" pitchFamily="2" charset="-122"/>
            </a:endParaRPr>
          </a:p>
          <a:p>
            <a:r>
              <a:rPr lang="zh-CN" altLang="en-US" sz="6600" b="1">
                <a:ea typeface="宋体" panose="02010600030101010101" pitchFamily="2" charset="-122"/>
              </a:rPr>
              <a:t>校园</a:t>
            </a:r>
            <a:endParaRPr lang="zh-CN" altLang="en-US" sz="6600" b="1">
              <a:ea typeface="宋体" panose="02010600030101010101" pitchFamily="2" charset="-122"/>
            </a:endParaRPr>
          </a:p>
          <a:p>
            <a:endParaRPr lang="en-US" altLang="zh-CN" sz="6600" b="1">
              <a:ea typeface="宋体" panose="02010600030101010101" pitchFamily="2" charset="-122"/>
            </a:endParaRPr>
          </a:p>
        </p:txBody>
      </p:sp>
      <p:sp>
        <p:nvSpPr>
          <p:cNvPr id="24587" name="AutoShape 11">
            <a:hlinkClick r:id="rId1" action="ppaction://hlinksldjump"/>
          </p:cNvPr>
          <p:cNvSpPr>
            <a:spLocks noChangeArrowheads="1"/>
          </p:cNvSpPr>
          <p:nvPr/>
        </p:nvSpPr>
        <p:spPr bwMode="auto">
          <a:xfrm>
            <a:off x="533400" y="5410200"/>
            <a:ext cx="914400" cy="914400"/>
          </a:xfrm>
          <a:prstGeom prst="star4">
            <a:avLst>
              <a:gd name="adj" fmla="val 125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45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45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45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8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626" name="Group 2"/>
          <p:cNvGrpSpPr/>
          <p:nvPr/>
        </p:nvGrpSpPr>
        <p:grpSpPr bwMode="auto">
          <a:xfrm>
            <a:off x="457200" y="1447800"/>
            <a:ext cx="2808288" cy="2952750"/>
            <a:chOff x="113" y="1162"/>
            <a:chExt cx="1769" cy="1860"/>
          </a:xfrm>
        </p:grpSpPr>
        <p:sp>
          <p:nvSpPr>
            <p:cNvPr id="29699" name="Rectangle 3"/>
            <p:cNvSpPr>
              <a:spLocks noChangeArrowheads="1"/>
            </p:cNvSpPr>
            <p:nvPr/>
          </p:nvSpPr>
          <p:spPr bwMode="auto">
            <a:xfrm>
              <a:off x="113" y="1162"/>
              <a:ext cx="1769" cy="1837"/>
            </a:xfrm>
            <a:prstGeom prst="rect">
              <a:avLst/>
            </a:prstGeom>
            <a:noFill/>
            <a:ln w="57150" cap="sq">
              <a:solidFill>
                <a:srgbClr val="FF3300"/>
              </a:solidFill>
              <a:miter lim="800000"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gradFill rotWithShape="0">
                    <a:gsLst>
                      <a:gs pos="0">
                        <a:schemeClr val="bg1"/>
                      </a:gs>
                      <a:gs pos="100000">
                        <a:srgbClr val="767676"/>
                      </a:gs>
                    </a:gsLst>
                    <a:lin ang="5400000" scaled="1"/>
                  </a:gradFill>
                </a14:hiddenFill>
              </a:ext>
            </a:extLst>
          </p:spPr>
          <p:txBody>
            <a:bodyPr wrap="none" anchor="ctr"/>
            <a:lstStyle/>
            <a:p>
              <a:pPr algn="ctr">
                <a:spcBef>
                  <a:spcPct val="20000"/>
                </a:spcBef>
                <a:defRPr/>
              </a:pPr>
              <a:endParaRPr lang="zh-CN" altLang="zh-CN" sz="3200">
                <a:solidFill>
                  <a:schemeClr val="hlink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26628" name="Line 4"/>
            <p:cNvSpPr>
              <a:spLocks noChangeShapeType="1"/>
            </p:cNvSpPr>
            <p:nvPr/>
          </p:nvSpPr>
          <p:spPr bwMode="auto">
            <a:xfrm>
              <a:off x="113" y="2069"/>
              <a:ext cx="1769" cy="0"/>
            </a:xfrm>
            <a:prstGeom prst="line">
              <a:avLst/>
            </a:prstGeom>
            <a:noFill/>
            <a:ln w="38100" cap="sq">
              <a:solidFill>
                <a:srgbClr val="FF3300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26629" name="Line 5"/>
            <p:cNvSpPr>
              <a:spLocks noChangeShapeType="1"/>
            </p:cNvSpPr>
            <p:nvPr/>
          </p:nvSpPr>
          <p:spPr bwMode="auto">
            <a:xfrm>
              <a:off x="1009" y="1162"/>
              <a:ext cx="0" cy="1860"/>
            </a:xfrm>
            <a:prstGeom prst="line">
              <a:avLst/>
            </a:prstGeom>
            <a:noFill/>
            <a:ln w="38100" cap="sq">
              <a:solidFill>
                <a:srgbClr val="FF3300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26630" name="Line 6"/>
            <p:cNvSpPr>
              <a:spLocks noChangeShapeType="1"/>
            </p:cNvSpPr>
            <p:nvPr/>
          </p:nvSpPr>
          <p:spPr bwMode="auto">
            <a:xfrm>
              <a:off x="136" y="1185"/>
              <a:ext cx="1746" cy="1791"/>
            </a:xfrm>
            <a:prstGeom prst="line">
              <a:avLst/>
            </a:prstGeom>
            <a:noFill/>
            <a:ln w="12700">
              <a:solidFill>
                <a:srgbClr val="FF3300"/>
              </a:solidFill>
              <a:prstDash val="sysDot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26631" name="Line 7"/>
            <p:cNvSpPr>
              <a:spLocks noChangeShapeType="1"/>
            </p:cNvSpPr>
            <p:nvPr/>
          </p:nvSpPr>
          <p:spPr bwMode="auto">
            <a:xfrm flipV="1">
              <a:off x="136" y="1185"/>
              <a:ext cx="1723" cy="1791"/>
            </a:xfrm>
            <a:prstGeom prst="line">
              <a:avLst/>
            </a:prstGeom>
            <a:noFill/>
            <a:ln w="12700">
              <a:solidFill>
                <a:srgbClr val="FF3300"/>
              </a:solidFill>
              <a:prstDash val="dashDot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</p:grpSp>
      <p:sp>
        <p:nvSpPr>
          <p:cNvPr id="26632" name="Rectangle 8"/>
          <p:cNvSpPr>
            <a:spLocks noChangeArrowheads="1"/>
          </p:cNvSpPr>
          <p:nvPr/>
        </p:nvSpPr>
        <p:spPr bwMode="auto">
          <a:xfrm>
            <a:off x="457200" y="381000"/>
            <a:ext cx="2663825" cy="1098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r>
              <a:rPr lang="en-US" altLang="zh-CN" sz="6600">
                <a:ea typeface="宋体" panose="02010600030101010101" pitchFamily="2" charset="-122"/>
              </a:rPr>
              <a:t>yáng</a:t>
            </a:r>
            <a:endParaRPr lang="en-US" altLang="zh-CN" sz="6600">
              <a:ea typeface="宋体" panose="02010600030101010101" pitchFamily="2" charset="-122"/>
            </a:endParaRPr>
          </a:p>
        </p:txBody>
      </p:sp>
      <p:sp>
        <p:nvSpPr>
          <p:cNvPr id="26633" name="Text Box 9"/>
          <p:cNvSpPr txBox="1">
            <a:spLocks noChangeArrowheads="1"/>
          </p:cNvSpPr>
          <p:nvPr/>
        </p:nvSpPr>
        <p:spPr bwMode="auto">
          <a:xfrm>
            <a:off x="381000" y="1143000"/>
            <a:ext cx="2825750" cy="3262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20800"/>
              <a:t>扬</a:t>
            </a:r>
            <a:endParaRPr lang="zh-CN" altLang="en-US" sz="20800"/>
          </a:p>
        </p:txBody>
      </p:sp>
      <p:sp>
        <p:nvSpPr>
          <p:cNvPr id="26634" name="Text Box 10"/>
          <p:cNvSpPr txBox="1">
            <a:spLocks noChangeArrowheads="1"/>
          </p:cNvSpPr>
          <p:nvPr/>
        </p:nvSpPr>
        <p:spPr bwMode="auto">
          <a:xfrm>
            <a:off x="4140200" y="1628775"/>
            <a:ext cx="2366963" cy="3187700"/>
          </a:xfrm>
          <a:prstGeom prst="rect">
            <a:avLst/>
          </a:prstGeom>
          <a:noFill/>
          <a:ln w="76200">
            <a:solidFill>
              <a:srgbClr val="6600CC"/>
            </a:solidFill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6600" b="1">
                <a:ea typeface="宋体" panose="02010600030101010101" pitchFamily="2" charset="-122"/>
              </a:rPr>
              <a:t>飘扬</a:t>
            </a:r>
            <a:endParaRPr lang="zh-CN" altLang="en-US" sz="6600" b="1">
              <a:ea typeface="宋体" panose="02010600030101010101" pitchFamily="2" charset="-122"/>
            </a:endParaRPr>
          </a:p>
          <a:p>
            <a:r>
              <a:rPr lang="zh-CN" altLang="en-US" sz="6600" b="1">
                <a:ea typeface="宋体" panose="02010600030101010101" pitchFamily="2" charset="-122"/>
              </a:rPr>
              <a:t>表扬</a:t>
            </a:r>
            <a:endParaRPr lang="zh-CN" altLang="en-US" sz="6600" b="1">
              <a:ea typeface="宋体" panose="02010600030101010101" pitchFamily="2" charset="-122"/>
            </a:endParaRPr>
          </a:p>
          <a:p>
            <a:endParaRPr lang="en-US" altLang="zh-CN" sz="6600" b="1">
              <a:ea typeface="宋体" panose="02010600030101010101" pitchFamily="2" charset="-122"/>
            </a:endParaRPr>
          </a:p>
        </p:txBody>
      </p:sp>
      <p:sp>
        <p:nvSpPr>
          <p:cNvPr id="26635" name="AutoShape 11">
            <a:hlinkClick r:id="rId1" action="ppaction://hlinksldjump"/>
          </p:cNvPr>
          <p:cNvSpPr>
            <a:spLocks noChangeArrowheads="1"/>
          </p:cNvSpPr>
          <p:nvPr/>
        </p:nvSpPr>
        <p:spPr bwMode="auto">
          <a:xfrm>
            <a:off x="533400" y="5410200"/>
            <a:ext cx="914400" cy="914400"/>
          </a:xfrm>
          <a:prstGeom prst="star4">
            <a:avLst>
              <a:gd name="adj" fmla="val 125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6636" name="Rectangle 12"/>
          <p:cNvSpPr>
            <a:spLocks noChangeArrowheads="1"/>
          </p:cNvSpPr>
          <p:nvPr/>
        </p:nvSpPr>
        <p:spPr bwMode="auto">
          <a:xfrm>
            <a:off x="4416425" y="3246438"/>
            <a:ext cx="3111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>
                <a:ea typeface="宋体" panose="02010600030101010101" pitchFamily="2" charset="-122"/>
              </a:rPr>
              <a:t>á</a:t>
            </a:r>
            <a:endParaRPr lang="en-US" altLang="zh-CN">
              <a:ea typeface="宋体" panose="02010600030101010101" pitchFamily="2" charset="-122"/>
            </a:endParaRPr>
          </a:p>
        </p:txBody>
      </p:sp>
      <p:sp>
        <p:nvSpPr>
          <p:cNvPr id="26637" name="Rectangle 13"/>
          <p:cNvSpPr>
            <a:spLocks noChangeArrowheads="1"/>
          </p:cNvSpPr>
          <p:nvPr/>
        </p:nvSpPr>
        <p:spPr bwMode="auto">
          <a:xfrm>
            <a:off x="4416425" y="3246438"/>
            <a:ext cx="3111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>
                <a:ea typeface="宋体" panose="02010600030101010101" pitchFamily="2" charset="-122"/>
              </a:rPr>
              <a:t>á</a:t>
            </a:r>
            <a:endParaRPr lang="en-US" altLang="zh-CN"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66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66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66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3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2051720" y="2041254"/>
            <a:ext cx="735006" cy="241289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www.1ppt.com/moban/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素材：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www.1ppt.com/sucai/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背景：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www.1ppt.com/beijing/ 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图表：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www.1ppt.com/tubiao/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www.1ppt.com/xiazai/   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www.1ppt.com/powerpoint/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www.1ppt.com/ziliao/      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www.1ppt.com/fanwen/       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www.1ppt.com/shiti/        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www.1ppt.com/jiaoan/         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论坛：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www.1ppt.cn                   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语文课件：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www.1ppt.com/kejian/yuwen/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数学课件：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www.1ppt.com/kejian/shuxue/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英语课件：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www.1ppt.com/kejian/yingyu/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美术课件：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www.1ppt.com/kejian/meishu/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科学课件：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www.1ppt.com/kejian/kexue/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物理课件：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www.1ppt.com/kejian/wuli/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化学课件：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www.1ppt.com/kejian/huaxue/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生物课件：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www.1ppt.com/kejian/shengwu/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地理课件：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www.1ppt.com/kejian/dili/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历史课件：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www.1ppt.com/kejian/lishi/  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100" name="Rectangle 4"/>
          <p:cNvSpPr>
            <a:spLocks noChangeArrowheads="1"/>
          </p:cNvSpPr>
          <p:nvPr/>
        </p:nvSpPr>
        <p:spPr bwMode="auto">
          <a:xfrm>
            <a:off x="251520" y="1125538"/>
            <a:ext cx="7308850" cy="36009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zh-CN" sz="4800" dirty="0">
                <a:latin typeface="楷体_GB2312" pitchFamily="49" charset="-122"/>
              </a:rPr>
              <a:t>   </a:t>
            </a:r>
            <a:r>
              <a:rPr lang="zh-CN" altLang="en-US" sz="3600" b="1" dirty="0">
                <a:latin typeface="楷体_GB2312" pitchFamily="49" charset="-122"/>
              </a:rPr>
              <a:t>当雷云在天上轰响，六月的阵雨落下的时候，润湿的东风走过荒野，在竹林中吹着口笛。 </a:t>
            </a:r>
            <a:br>
              <a:rPr lang="zh-CN" altLang="en-US" sz="3600" b="1" dirty="0">
                <a:latin typeface="楷体_GB2312" pitchFamily="49" charset="-122"/>
              </a:rPr>
            </a:br>
            <a:r>
              <a:rPr lang="zh-CN" altLang="en-US" sz="3600" b="1" dirty="0">
                <a:latin typeface="楷体_GB2312" pitchFamily="49" charset="-122"/>
              </a:rPr>
              <a:t>    于是一群一群的花从无人知道的地方突然跑出来，在绿草上狂欢地跳着舞。 </a:t>
            </a:r>
            <a:endParaRPr lang="zh-CN" altLang="en-US" sz="3600" b="1" dirty="0">
              <a:latin typeface="楷体_GB2312" pitchFamily="49" charset="-122"/>
            </a:endParaRPr>
          </a:p>
        </p:txBody>
      </p:sp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4" descr="db7bfb98a969fe146e068c81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2267744" y="0"/>
            <a:ext cx="6876256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323528" y="1700808"/>
            <a:ext cx="8229600" cy="1143000"/>
          </a:xfrm>
        </p:spPr>
        <p:txBody>
          <a:bodyPr/>
          <a:lstStyle/>
          <a:p>
            <a:pPr algn="l"/>
            <a:r>
              <a:rPr lang="en-US" altLang="zh-CN" sz="3600" dirty="0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rPr>
              <a:t>    </a:t>
            </a:r>
            <a:r>
              <a:rPr lang="zh-CN" altLang="en-US" sz="3600" b="1" dirty="0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rPr>
              <a:t>妈妈，我真的觉得那群花朵是在地下的学校里上学。 </a:t>
            </a:r>
            <a:br>
              <a:rPr lang="zh-CN" altLang="en-US" sz="3600" b="1" dirty="0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rPr>
            </a:br>
            <a:r>
              <a:rPr lang="zh-CN" altLang="en-US" sz="3600" b="1" dirty="0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rPr>
              <a:t>    他们关了门做功课，如果他们想在散学以前出来游戏，他们的老师是要罚他们站壁角的。 </a:t>
            </a:r>
            <a:endParaRPr lang="zh-CN" altLang="en-US" sz="3600" b="1" dirty="0">
              <a:solidFill>
                <a:schemeClr val="tx1"/>
              </a:solidFill>
              <a:latin typeface="楷体_GB2312" pitchFamily="49" charset="-122"/>
              <a:ea typeface="楷体_GB2312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844675"/>
            <a:ext cx="7200900" cy="4525963"/>
          </a:xfrm>
        </p:spPr>
        <p:txBody>
          <a:bodyPr/>
          <a:lstStyle/>
          <a:p>
            <a:pPr>
              <a:spcBef>
                <a:spcPct val="0"/>
              </a:spcBef>
              <a:buFontTx/>
              <a:buNone/>
            </a:pPr>
            <a:br>
              <a:rPr lang="en-US" altLang="zh-CN" sz="2400" dirty="0"/>
            </a:br>
            <a:r>
              <a:rPr lang="en-US" altLang="zh-CN" sz="2400" dirty="0"/>
              <a:t>           </a:t>
            </a:r>
            <a:r>
              <a:rPr lang="zh-CN" altLang="en-US" sz="3600" b="1" dirty="0">
                <a:latin typeface="楷体_GB2312" pitchFamily="49" charset="-122"/>
                <a:ea typeface="楷体_GB2312" pitchFamily="49" charset="-122"/>
              </a:rPr>
              <a:t>雨一来，他们便放假了。 </a:t>
            </a:r>
            <a:br>
              <a:rPr lang="zh-CN" altLang="en-US" sz="3600" b="1" dirty="0">
                <a:latin typeface="楷体_GB2312" pitchFamily="49" charset="-122"/>
                <a:ea typeface="楷体_GB2312" pitchFamily="49" charset="-122"/>
              </a:rPr>
            </a:br>
            <a:r>
              <a:rPr lang="zh-CN" altLang="en-US" sz="3600" b="1" dirty="0">
                <a:latin typeface="楷体_GB2312" pitchFamily="49" charset="-122"/>
                <a:ea typeface="楷体_GB2312" pitchFamily="49" charset="-122"/>
              </a:rPr>
              <a:t>    树枝在林中互相碰触着，绿叶在狂风里萧萧地响着，雷云拍着大手，花孩子们便在那时候穿了紫的、黄的、白的衣裳，冲了出来</a:t>
            </a:r>
            <a:r>
              <a:rPr lang="zh-CN" altLang="en-US" sz="3600" b="1" dirty="0" smtClean="0">
                <a:latin typeface="楷体_GB2312" pitchFamily="49" charset="-122"/>
                <a:ea typeface="楷体_GB2312" pitchFamily="49" charset="-122"/>
              </a:rPr>
              <a:t>。</a:t>
            </a:r>
            <a:endParaRPr lang="zh-CN" altLang="en-US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Rectangle 4"/>
          <p:cNvSpPr>
            <a:spLocks noChangeArrowheads="1"/>
          </p:cNvSpPr>
          <p:nvPr/>
        </p:nvSpPr>
        <p:spPr bwMode="auto">
          <a:xfrm>
            <a:off x="755650" y="188640"/>
            <a:ext cx="7632700" cy="42780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br>
              <a:rPr lang="en-US" altLang="zh-CN" sz="1600" dirty="0"/>
            </a:br>
            <a:r>
              <a:rPr lang="en-US" altLang="zh-CN" sz="1600" dirty="0"/>
              <a:t>               </a:t>
            </a:r>
            <a:r>
              <a:rPr lang="zh-CN" altLang="en-US" sz="3200" b="1" dirty="0">
                <a:latin typeface="楷体_GB2312" pitchFamily="49" charset="-122"/>
              </a:rPr>
              <a:t>你可知道，妈妈，他们的家是在天上，在星星所住的地方。 </a:t>
            </a:r>
            <a:br>
              <a:rPr lang="zh-CN" altLang="en-US" sz="3200" b="1" dirty="0">
                <a:latin typeface="楷体_GB2312" pitchFamily="49" charset="-122"/>
              </a:rPr>
            </a:br>
            <a:r>
              <a:rPr lang="zh-CN" altLang="en-US" sz="3200" b="1" dirty="0">
                <a:latin typeface="楷体_GB2312" pitchFamily="49" charset="-122"/>
              </a:rPr>
              <a:t>    你没有看见他们怎样地急着要到那儿去么？你不知道他们为什么那样急急忙忙么？ </a:t>
            </a:r>
            <a:br>
              <a:rPr lang="zh-CN" altLang="en-US" sz="3200" b="1" dirty="0">
                <a:latin typeface="楷体_GB2312" pitchFamily="49" charset="-122"/>
              </a:rPr>
            </a:br>
            <a:r>
              <a:rPr lang="zh-CN" altLang="en-US" sz="3200" b="1" dirty="0">
                <a:latin typeface="楷体_GB2312" pitchFamily="49" charset="-122"/>
              </a:rPr>
              <a:t>    我自然能够猜得出，他们是对谁扬起双臂来：他们也有他们的妈妈，就像我有我自己的妈妈一样</a:t>
            </a:r>
            <a:r>
              <a:rPr lang="zh-CN" altLang="en-US" sz="3200" b="1" dirty="0" smtClean="0">
                <a:latin typeface="楷体_GB2312" pitchFamily="49" charset="-122"/>
              </a:rPr>
              <a:t>。</a:t>
            </a:r>
            <a:endParaRPr lang="zh-CN" altLang="en-US" sz="3200" b="1" dirty="0">
              <a:latin typeface="楷体_GB2312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ChangeArrowheads="1"/>
          </p:cNvSpPr>
          <p:nvPr/>
        </p:nvSpPr>
        <p:spPr bwMode="auto">
          <a:xfrm>
            <a:off x="0" y="1125538"/>
            <a:ext cx="7308850" cy="823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zh-CN" sz="4800">
                <a:latin typeface="楷体_GB2312" pitchFamily="49" charset="-122"/>
              </a:rPr>
              <a:t>   </a:t>
            </a:r>
            <a:endParaRPr lang="en-US" altLang="zh-CN" sz="3600" b="1">
              <a:latin typeface="楷体_GB2312" pitchFamily="49" charset="-122"/>
            </a:endParaRPr>
          </a:p>
        </p:txBody>
      </p:sp>
      <p:sp>
        <p:nvSpPr>
          <p:cNvPr id="16387" name="Text Box 3"/>
          <p:cNvSpPr txBox="1">
            <a:spLocks noChangeArrowheads="1"/>
          </p:cNvSpPr>
          <p:nvPr/>
        </p:nvSpPr>
        <p:spPr bwMode="auto">
          <a:xfrm>
            <a:off x="666012" y="439359"/>
            <a:ext cx="4043094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4000" b="1" dirty="0" smtClean="0"/>
              <a:t>“</a:t>
            </a:r>
            <a:r>
              <a:rPr lang="zh-CN" altLang="en-US" sz="4000" b="1" dirty="0"/>
              <a:t>自主尝试”读：</a:t>
            </a:r>
            <a:endParaRPr lang="zh-CN" altLang="en-US" sz="4000" b="1" dirty="0"/>
          </a:p>
        </p:txBody>
      </p:sp>
      <p:sp>
        <p:nvSpPr>
          <p:cNvPr id="16388" name="Text Box 4"/>
          <p:cNvSpPr txBox="1">
            <a:spLocks noChangeArrowheads="1"/>
          </p:cNvSpPr>
          <p:nvPr/>
        </p:nvSpPr>
        <p:spPr bwMode="auto">
          <a:xfrm>
            <a:off x="808037" y="1410590"/>
            <a:ext cx="8263801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3600" dirty="0" smtClean="0">
                <a:latin typeface="楷体_GB2312" pitchFamily="49" charset="-122"/>
              </a:rPr>
              <a:t>1</a:t>
            </a:r>
            <a:r>
              <a:rPr lang="zh-CN" altLang="en-US" sz="3600" dirty="0">
                <a:latin typeface="楷体_GB2312" pitchFamily="49" charset="-122"/>
              </a:rPr>
              <a:t>、自读课文，借助拼音把生字读正确，</a:t>
            </a:r>
            <a:endParaRPr lang="zh-CN" altLang="en-US" sz="3600" dirty="0">
              <a:latin typeface="楷体_GB2312" pitchFamily="49" charset="-122"/>
            </a:endParaRPr>
          </a:p>
          <a:p>
            <a:r>
              <a:rPr lang="zh-CN" altLang="en-US" sz="3600" dirty="0">
                <a:latin typeface="楷体_GB2312" pitchFamily="49" charset="-122"/>
              </a:rPr>
              <a:t>把句子读通顺。</a:t>
            </a:r>
            <a:endParaRPr lang="zh-CN" altLang="en-US" sz="3600" dirty="0">
              <a:latin typeface="楷体_GB2312" pitchFamily="49" charset="-122"/>
            </a:endParaRPr>
          </a:p>
        </p:txBody>
      </p:sp>
      <p:sp>
        <p:nvSpPr>
          <p:cNvPr id="16389" name="Text Box 5"/>
          <p:cNvSpPr txBox="1">
            <a:spLocks noChangeArrowheads="1"/>
          </p:cNvSpPr>
          <p:nvPr/>
        </p:nvSpPr>
        <p:spPr bwMode="auto">
          <a:xfrm>
            <a:off x="808038" y="2996952"/>
            <a:ext cx="7802136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3600" dirty="0" smtClean="0">
                <a:latin typeface="楷体_GB2312" pitchFamily="49" charset="-122"/>
              </a:rPr>
              <a:t>2</a:t>
            </a:r>
            <a:r>
              <a:rPr lang="zh-CN" altLang="en-US" sz="3600" dirty="0">
                <a:latin typeface="楷体_GB2312" pitchFamily="49" charset="-122"/>
              </a:rPr>
              <a:t>、把</a:t>
            </a:r>
            <a:r>
              <a:rPr lang="zh-CN" altLang="en-US" sz="3600" dirty="0">
                <a:latin typeface="Arial" panose="020B0604020202020204"/>
              </a:rPr>
              <a:t>“</a:t>
            </a:r>
            <a:r>
              <a:rPr lang="zh-CN" altLang="en-US" sz="3600" dirty="0">
                <a:latin typeface="楷体_GB2312" pitchFamily="49" charset="-122"/>
              </a:rPr>
              <a:t>我会认</a:t>
            </a:r>
            <a:r>
              <a:rPr lang="zh-CN" altLang="en-US" sz="3600" dirty="0">
                <a:latin typeface="Arial" panose="020B0604020202020204"/>
              </a:rPr>
              <a:t>”</a:t>
            </a:r>
            <a:r>
              <a:rPr lang="zh-CN" altLang="en-US" sz="3600" dirty="0">
                <a:latin typeface="楷体_GB2312" pitchFamily="49" charset="-122"/>
              </a:rPr>
              <a:t>的生字读给同桌听，</a:t>
            </a:r>
            <a:endParaRPr lang="zh-CN" altLang="en-US" sz="3600" dirty="0">
              <a:latin typeface="楷体_GB2312" pitchFamily="49" charset="-122"/>
            </a:endParaRPr>
          </a:p>
          <a:p>
            <a:r>
              <a:rPr lang="zh-CN" altLang="en-US" sz="3600" dirty="0">
                <a:latin typeface="楷体_GB2312" pitchFamily="49" charset="-122"/>
              </a:rPr>
              <a:t>比比看，谁读得更准确。</a:t>
            </a:r>
            <a:endParaRPr lang="zh-CN" altLang="en-US" sz="3600" dirty="0">
              <a:latin typeface="楷体_GB2312" pitchFamily="49" charset="-122"/>
            </a:endParaRPr>
          </a:p>
        </p:txBody>
      </p:sp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-WWW.1PPT.COM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第一PPT模板网-WWW.1PPT.COM ">
  <a:themeElements>
    <a:clrScheme name="Bamboo 2">
      <a:dk1>
        <a:srgbClr val="000000"/>
      </a:dk1>
      <a:lt1>
        <a:srgbClr val="FFFFFF"/>
      </a:lt1>
      <a:dk2>
        <a:srgbClr val="003300"/>
      </a:dk2>
      <a:lt2>
        <a:srgbClr val="5F5F5F"/>
      </a:lt2>
      <a:accent1>
        <a:srgbClr val="009900"/>
      </a:accent1>
      <a:accent2>
        <a:srgbClr val="CC9900"/>
      </a:accent2>
      <a:accent3>
        <a:srgbClr val="FFFFFF"/>
      </a:accent3>
      <a:accent4>
        <a:srgbClr val="000000"/>
      </a:accent4>
      <a:accent5>
        <a:srgbClr val="AACAAA"/>
      </a:accent5>
      <a:accent6>
        <a:srgbClr val="B98A00"/>
      </a:accent6>
      <a:hlink>
        <a:srgbClr val="FF3300"/>
      </a:hlink>
      <a:folHlink>
        <a:srgbClr val="663300"/>
      </a:folHlink>
    </a:clrScheme>
    <a:fontScheme name="Bamboo">
      <a:majorFont>
        <a:latin typeface="Arial Black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Bamboo 1">
        <a:dk1>
          <a:srgbClr val="000000"/>
        </a:dk1>
        <a:lt1>
          <a:srgbClr val="FFFFFF"/>
        </a:lt1>
        <a:dk2>
          <a:srgbClr val="396F39"/>
        </a:dk2>
        <a:lt2>
          <a:srgbClr val="FFCC00"/>
        </a:lt2>
        <a:accent1>
          <a:srgbClr val="009900"/>
        </a:accent1>
        <a:accent2>
          <a:srgbClr val="CC9900"/>
        </a:accent2>
        <a:accent3>
          <a:srgbClr val="AEBBAE"/>
        </a:accent3>
        <a:accent4>
          <a:srgbClr val="DADADA"/>
        </a:accent4>
        <a:accent5>
          <a:srgbClr val="AACAAA"/>
        </a:accent5>
        <a:accent6>
          <a:srgbClr val="B98A00"/>
        </a:accent6>
        <a:hlink>
          <a:srgbClr val="FF3300"/>
        </a:hlink>
        <a:folHlink>
          <a:srgbClr val="66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amboo 2">
        <a:dk1>
          <a:srgbClr val="000000"/>
        </a:dk1>
        <a:lt1>
          <a:srgbClr val="FFFFFF"/>
        </a:lt1>
        <a:dk2>
          <a:srgbClr val="003300"/>
        </a:dk2>
        <a:lt2>
          <a:srgbClr val="5F5F5F"/>
        </a:lt2>
        <a:accent1>
          <a:srgbClr val="009900"/>
        </a:accent1>
        <a:accent2>
          <a:srgbClr val="CC9900"/>
        </a:accent2>
        <a:accent3>
          <a:srgbClr val="FFFFFF"/>
        </a:accent3>
        <a:accent4>
          <a:srgbClr val="000000"/>
        </a:accent4>
        <a:accent5>
          <a:srgbClr val="AACAAA"/>
        </a:accent5>
        <a:accent6>
          <a:srgbClr val="B98A00"/>
        </a:accent6>
        <a:hlink>
          <a:srgbClr val="FF3300"/>
        </a:hlink>
        <a:folHlink>
          <a:srgbClr val="6633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amboo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amboo 4">
        <a:dk1>
          <a:srgbClr val="000000"/>
        </a:dk1>
        <a:lt1>
          <a:srgbClr val="FFFFFF"/>
        </a:lt1>
        <a:dk2>
          <a:srgbClr val="FF0000"/>
        </a:dk2>
        <a:lt2>
          <a:srgbClr val="800000"/>
        </a:lt2>
        <a:accent1>
          <a:srgbClr val="008000"/>
        </a:accent1>
        <a:accent2>
          <a:srgbClr val="FF9900"/>
        </a:accent2>
        <a:accent3>
          <a:srgbClr val="FFFFFF"/>
        </a:accent3>
        <a:accent4>
          <a:srgbClr val="000000"/>
        </a:accent4>
        <a:accent5>
          <a:srgbClr val="AAC0AA"/>
        </a:accent5>
        <a:accent6>
          <a:srgbClr val="E78A00"/>
        </a:accent6>
        <a:hlink>
          <a:srgbClr val="CC3300"/>
        </a:hlink>
        <a:folHlink>
          <a:srgbClr val="6633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1858</Words>
  <Application>WPS 演示</Application>
  <PresentationFormat>全屏显示(4:3)</PresentationFormat>
  <Paragraphs>92</Paragraphs>
  <Slides>13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13</vt:i4>
      </vt:variant>
    </vt:vector>
  </HeadingPairs>
  <TitlesOfParts>
    <vt:vector size="27" baseType="lpstr">
      <vt:lpstr>Arial</vt:lpstr>
      <vt:lpstr>宋体</vt:lpstr>
      <vt:lpstr>Wingdings</vt:lpstr>
      <vt:lpstr>楷体_GB2312</vt:lpstr>
      <vt:lpstr>Times New Roman</vt:lpstr>
      <vt:lpstr>Arial Black</vt:lpstr>
      <vt:lpstr>Calibri</vt:lpstr>
      <vt:lpstr>方正粗倩简体</vt:lpstr>
      <vt:lpstr>微软雅黑</vt:lpstr>
      <vt:lpstr>Arial</vt:lpstr>
      <vt:lpstr>Calibri</vt:lpstr>
      <vt:lpstr>新宋体</vt:lpstr>
      <vt:lpstr>第一PPT模板网-WWW.1PPT.COM</vt:lpstr>
      <vt:lpstr>第一PPT模板网-WWW.1PPT.COM 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    妈妈，我真的觉得那群花朵是在地下的学校里上学。      他们关了门做功课，如果他们想在散学以前出来游戏，他们的老师是要罚他们站壁角的。 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Administrator</cp:lastModifiedBy>
  <cp:revision>9</cp:revision>
  <dcterms:created xsi:type="dcterms:W3CDTF">2009-04-21T13:12:00Z</dcterms:created>
  <dcterms:modified xsi:type="dcterms:W3CDTF">2019-06-13T07:22:17Z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2052-10.1.0.6065</vt:lpwstr>
  </property>
</Properties>
</file>