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9"/>
  </p:notesMasterIdLst>
  <p:sldIdLst>
    <p:sldId id="276" r:id="rId4"/>
    <p:sldId id="265" r:id="rId5"/>
    <p:sldId id="267" r:id="rId6"/>
    <p:sldId id="257" r:id="rId7"/>
    <p:sldId id="271" r:id="rId8"/>
    <p:sldId id="272" r:id="rId10"/>
    <p:sldId id="263" r:id="rId11"/>
    <p:sldId id="266" r:id="rId12"/>
    <p:sldId id="273" r:id="rId13"/>
    <p:sldId id="274" r:id="rId14"/>
    <p:sldId id="275" r:id="rId15"/>
    <p:sldId id="264" r:id="rId1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3300"/>
    <a:srgbClr val="00CC00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9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9" d="100"/>
        <a:sy n="9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5FB51-8CFB-4DD0-9646-257D0E8387B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179FF2-15F9-4640-83E0-F316CD5B638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79FF2-15F9-4640-83E0-F316CD5B63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8503D-505D-406F-BFF7-310CA7AFFACF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4D5C58-2942-47CD-8DC5-D961561AF05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52787F-7B31-4B9E-98FC-5458529134E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bamboo"/>
          <p:cNvPicPr>
            <a:picLocks noChangeAspect="1" noChangeArrowheads="1"/>
          </p:cNvPicPr>
          <p:nvPr/>
        </p:nvPicPr>
        <p:blipFill>
          <a:blip r:embed="rId2" cstate="email"/>
          <a:srcRect r="13792"/>
          <a:stretch>
            <a:fillRect/>
          </a:stretch>
        </p:blipFill>
        <p:spPr bwMode="ltGray">
          <a:xfrm>
            <a:off x="6292850" y="-1588"/>
            <a:ext cx="2857500" cy="686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4800" y="1158875"/>
            <a:ext cx="6248400" cy="14319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429000"/>
            <a:ext cx="6019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257175" y="6248400"/>
            <a:ext cx="1622425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2108200" y="6248400"/>
            <a:ext cx="29972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5486400" y="6248400"/>
            <a:ext cx="1371600" cy="457200"/>
          </a:xfrm>
        </p:spPr>
        <p:txBody>
          <a:bodyPr/>
          <a:lstStyle>
            <a:lvl1pPr>
              <a:defRPr/>
            </a:lvl1pPr>
          </a:lstStyle>
          <a:p>
            <a:fld id="{D5E591F1-9D91-474C-BE0A-A4CFFBBBE06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465139-264D-4FC9-8954-443827536D3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539BA7-A8A4-4964-923B-D81BC39B9C3F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286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0767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F512A-BF76-464B-9EAF-F5783CBB585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5929B1-5AA0-4E50-8722-3A05BC65B07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FB5DAC-D3E2-4B67-BC70-5B17AC7880F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C42E39-CBE7-4B0D-9FE1-30198DD1480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BF8DEA-C912-473B-A8FB-E4ACEEA7B91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120944-2343-49FE-9F6F-912CFDDEB11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EEE850-A800-4B95-94A0-B3EE6D0AF7A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ABE3E-DA2F-4761-B4C1-39FDD670864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85950" cy="57753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28600" y="320675"/>
            <a:ext cx="5505450" cy="57753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CD1D3-40CB-403F-8C55-6269114E9C4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AE6433-D57A-4264-9D4A-CE408BAA6D5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AFF8F-F007-40DC-BA9F-9536728DD48F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B4FD45-5DEB-4746-B450-45C1A9B7EA8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BC9FC2-8F66-42B2-8E8B-938B57B2C9F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E89FD-D936-490D-8DDF-2D6998D7884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5656A0-D48B-4C28-9403-0E004659C8F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B78455-0911-4566-9264-6086C45FC7F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2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6FBDBCF5-488B-43DE-AD45-A2EC6963FFD9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bamboo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ltGray">
          <a:xfrm>
            <a:off x="7353300" y="0"/>
            <a:ext cx="17907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320675"/>
            <a:ext cx="74676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sp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981200"/>
            <a:ext cx="75438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248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Times New Roman" panose="02020603050405020304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09800" y="6248400"/>
            <a:ext cx="350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Times New Roman" panose="02020603050405020304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48400" y="62484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Times New Roman" panose="02020603050405020304" pitchFamily="18" charset="0"/>
              </a:defRPr>
            </a:lvl1pPr>
          </a:lstStyle>
          <a:p>
            <a:fld id="{1F753EDF-FBBF-4E30-8FFF-C36DD57F2896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­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­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>
            <a:lum/>
          </a:blip>
          <a:srcRect/>
          <a:stretch>
            <a:fillRect t="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2901517" y="548680"/>
            <a:ext cx="5835572" cy="2492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7200" b="1" dirty="0">
                <a:solidFill>
                  <a:srgbClr val="002060"/>
                </a:solidFill>
                <a:latin typeface="汉仪大宋简" pitchFamily="49" charset="-122"/>
                <a:ea typeface="汉仪大宋简" pitchFamily="49" charset="-122"/>
              </a:rPr>
              <a:t>花 的 学 校</a:t>
            </a:r>
            <a:endParaRPr lang="zh-CN" altLang="en-US" sz="7200" b="1" dirty="0">
              <a:solidFill>
                <a:srgbClr val="002060"/>
              </a:solidFill>
              <a:latin typeface="汉仪大宋简" pitchFamily="49" charset="-122"/>
              <a:ea typeface="汉仪大宋简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 smtClean="0">
                <a:solidFill>
                  <a:srgbClr val="002060"/>
                </a:solidFill>
                <a:latin typeface="汉仪大宋简" pitchFamily="49" charset="-122"/>
                <a:ea typeface="汉仪大宋简" pitchFamily="49" charset="-122"/>
              </a:rPr>
              <a:t>                 ——</a:t>
            </a:r>
            <a:r>
              <a:rPr lang="zh-CN" altLang="en-US" sz="3200" b="1" dirty="0">
                <a:solidFill>
                  <a:srgbClr val="002060"/>
                </a:solidFill>
                <a:latin typeface="汉仪大宋简" pitchFamily="49" charset="-122"/>
                <a:ea typeface="汉仪大宋简" pitchFamily="49" charset="-122"/>
              </a:rPr>
              <a:t>泰戈尔</a:t>
            </a:r>
            <a:endParaRPr lang="zh-CN" altLang="en-US" sz="3200" b="1" dirty="0">
              <a:solidFill>
                <a:srgbClr val="002060"/>
              </a:solidFill>
              <a:latin typeface="汉仪大宋简" pitchFamily="49" charset="-122"/>
              <a:ea typeface="汉仪大宋简" pitchFamily="49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1500" autoRev="1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500" autoRev="1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500" autoRev="1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/>
          <p:nvPr/>
        </p:nvGrpSpPr>
        <p:grpSpPr bwMode="auto">
          <a:xfrm>
            <a:off x="457200" y="1447800"/>
            <a:ext cx="2808288" cy="2952750"/>
            <a:chOff x="113" y="1162"/>
            <a:chExt cx="1769" cy="1860"/>
          </a:xfrm>
        </p:grpSpPr>
        <p:sp>
          <p:nvSpPr>
            <p:cNvPr id="29699" name="Rectangle 3"/>
            <p:cNvSpPr>
              <a:spLocks noChangeArrowheads="1"/>
            </p:cNvSpPr>
            <p:nvPr/>
          </p:nvSpPr>
          <p:spPr bwMode="auto">
            <a:xfrm>
              <a:off x="113" y="1162"/>
              <a:ext cx="1769" cy="1837"/>
            </a:xfrm>
            <a:prstGeom prst="rect">
              <a:avLst/>
            </a:prstGeom>
            <a:noFill/>
            <a:ln w="57150" cap="sq">
              <a:solidFill>
                <a:srgbClr val="FF33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bg1"/>
                      </a:gs>
                      <a:gs pos="100000">
                        <a:srgbClr val="767676"/>
                      </a:gs>
                    </a:gsLst>
                    <a:lin ang="5400000" scaled="1"/>
                  </a:gradFill>
                </a14:hiddenFill>
              </a:ext>
            </a:extLst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defRPr/>
              </a:pPr>
              <a:endParaRPr lang="zh-CN" altLang="zh-CN" sz="3200">
                <a:solidFill>
                  <a:schemeClr val="hlink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23556" name="Line 4"/>
            <p:cNvSpPr>
              <a:spLocks noChangeShapeType="1"/>
            </p:cNvSpPr>
            <p:nvPr/>
          </p:nvSpPr>
          <p:spPr bwMode="auto">
            <a:xfrm>
              <a:off x="113" y="2069"/>
              <a:ext cx="1769" cy="0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3557" name="Line 5"/>
            <p:cNvSpPr>
              <a:spLocks noChangeShapeType="1"/>
            </p:cNvSpPr>
            <p:nvPr/>
          </p:nvSpPr>
          <p:spPr bwMode="auto">
            <a:xfrm>
              <a:off x="1009" y="1162"/>
              <a:ext cx="0" cy="1860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3558" name="Line 6"/>
            <p:cNvSpPr>
              <a:spLocks noChangeShapeType="1"/>
            </p:cNvSpPr>
            <p:nvPr/>
          </p:nvSpPr>
          <p:spPr bwMode="auto">
            <a:xfrm>
              <a:off x="136" y="1185"/>
              <a:ext cx="1746" cy="1791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prstDash val="sysDot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3559" name="Line 7"/>
            <p:cNvSpPr>
              <a:spLocks noChangeShapeType="1"/>
            </p:cNvSpPr>
            <p:nvPr/>
          </p:nvSpPr>
          <p:spPr bwMode="auto">
            <a:xfrm flipV="1">
              <a:off x="136" y="1185"/>
              <a:ext cx="1723" cy="1791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prstDash val="dashDot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457200" y="381000"/>
            <a:ext cx="2663825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6600"/>
              <a:t>huāng</a:t>
            </a:r>
            <a:endParaRPr lang="en-US" altLang="zh-CN" sz="6600"/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381000" y="1143000"/>
            <a:ext cx="2825750" cy="326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800">
                <a:ea typeface="楷体_GB2312" pitchFamily="49" charset="-122"/>
              </a:rPr>
              <a:t>荒</a:t>
            </a:r>
            <a:endParaRPr lang="zh-CN" altLang="en-US" sz="20800">
              <a:ea typeface="楷体_GB2312" pitchFamily="49" charset="-122"/>
            </a:endParaRP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4140200" y="1628775"/>
            <a:ext cx="2366963" cy="3187700"/>
          </a:xfrm>
          <a:prstGeom prst="rect">
            <a:avLst/>
          </a:prstGeom>
          <a:noFill/>
          <a:ln w="76200">
            <a:solidFill>
              <a:srgbClr val="6600CC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6600" b="1"/>
              <a:t>荒野</a:t>
            </a:r>
            <a:endParaRPr lang="zh-CN" altLang="en-US" sz="6600" b="1"/>
          </a:p>
          <a:p>
            <a:r>
              <a:rPr lang="zh-CN" altLang="en-US" sz="6600" b="1"/>
              <a:t>荒芜</a:t>
            </a:r>
            <a:endParaRPr lang="zh-CN" altLang="en-US" sz="6600" b="1"/>
          </a:p>
          <a:p>
            <a:endParaRPr lang="en-US" altLang="zh-CN" sz="6600" b="1"/>
          </a:p>
        </p:txBody>
      </p:sp>
      <p:pic>
        <p:nvPicPr>
          <p:cNvPr id="23565" name="Picture 13" descr="20130114232717548p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900113" y="5157788"/>
            <a:ext cx="9115426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/>
          <p:cNvGrpSpPr/>
          <p:nvPr/>
        </p:nvGrpSpPr>
        <p:grpSpPr bwMode="auto">
          <a:xfrm>
            <a:off x="457200" y="1447800"/>
            <a:ext cx="2808288" cy="2952750"/>
            <a:chOff x="113" y="1162"/>
            <a:chExt cx="1769" cy="1860"/>
          </a:xfrm>
        </p:grpSpPr>
        <p:sp>
          <p:nvSpPr>
            <p:cNvPr id="29699" name="Rectangle 3"/>
            <p:cNvSpPr>
              <a:spLocks noChangeArrowheads="1"/>
            </p:cNvSpPr>
            <p:nvPr/>
          </p:nvSpPr>
          <p:spPr bwMode="auto">
            <a:xfrm>
              <a:off x="113" y="1162"/>
              <a:ext cx="1769" cy="1837"/>
            </a:xfrm>
            <a:prstGeom prst="rect">
              <a:avLst/>
            </a:prstGeom>
            <a:noFill/>
            <a:ln w="57150" cap="sq">
              <a:solidFill>
                <a:srgbClr val="FF33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bg1"/>
                      </a:gs>
                      <a:gs pos="100000">
                        <a:srgbClr val="767676"/>
                      </a:gs>
                    </a:gsLst>
                    <a:lin ang="5400000" scaled="1"/>
                  </a:gradFill>
                </a14:hiddenFill>
              </a:ext>
            </a:extLst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defRPr/>
              </a:pPr>
              <a:endParaRPr lang="zh-CN" altLang="zh-CN" sz="3200">
                <a:solidFill>
                  <a:schemeClr val="hlink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24580" name="Line 4"/>
            <p:cNvSpPr>
              <a:spLocks noChangeShapeType="1"/>
            </p:cNvSpPr>
            <p:nvPr/>
          </p:nvSpPr>
          <p:spPr bwMode="auto">
            <a:xfrm>
              <a:off x="113" y="2069"/>
              <a:ext cx="1769" cy="0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4581" name="Line 5"/>
            <p:cNvSpPr>
              <a:spLocks noChangeShapeType="1"/>
            </p:cNvSpPr>
            <p:nvPr/>
          </p:nvSpPr>
          <p:spPr bwMode="auto">
            <a:xfrm>
              <a:off x="1009" y="1162"/>
              <a:ext cx="0" cy="1860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4582" name="Line 6"/>
            <p:cNvSpPr>
              <a:spLocks noChangeShapeType="1"/>
            </p:cNvSpPr>
            <p:nvPr/>
          </p:nvSpPr>
          <p:spPr bwMode="auto">
            <a:xfrm>
              <a:off x="136" y="1185"/>
              <a:ext cx="1746" cy="1791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prstDash val="sysDot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4583" name="Line 7"/>
            <p:cNvSpPr>
              <a:spLocks noChangeShapeType="1"/>
            </p:cNvSpPr>
            <p:nvPr/>
          </p:nvSpPr>
          <p:spPr bwMode="auto">
            <a:xfrm flipV="1">
              <a:off x="136" y="1185"/>
              <a:ext cx="1723" cy="1791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prstDash val="dashDot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1258888" y="260350"/>
            <a:ext cx="2663825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6600"/>
              <a:t>dí</a:t>
            </a:r>
            <a:endParaRPr lang="en-US" altLang="zh-CN" sz="6600"/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381000" y="1143000"/>
            <a:ext cx="2825750" cy="326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800">
                <a:ea typeface="楷体_GB2312" pitchFamily="49" charset="-122"/>
              </a:rPr>
              <a:t>笛</a:t>
            </a:r>
            <a:endParaRPr lang="zh-CN" altLang="en-US" sz="20800">
              <a:ea typeface="楷体_GB2312" pitchFamily="49" charset="-122"/>
            </a:endParaRP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4140200" y="1628775"/>
            <a:ext cx="2366963" cy="3187700"/>
          </a:xfrm>
          <a:prstGeom prst="rect">
            <a:avLst/>
          </a:prstGeom>
          <a:noFill/>
          <a:ln w="76200">
            <a:solidFill>
              <a:srgbClr val="6600CC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6600" b="1" dirty="0"/>
              <a:t>笛子</a:t>
            </a:r>
            <a:endParaRPr lang="zh-CN" altLang="en-US" sz="6600" b="1" dirty="0"/>
          </a:p>
          <a:p>
            <a:r>
              <a:rPr lang="zh-CN" altLang="en-US" sz="6600" b="1" dirty="0"/>
              <a:t>笛</a:t>
            </a:r>
            <a:r>
              <a:rPr lang="zh-CN" altLang="en-US" sz="6600" b="1" dirty="0" smtClean="0"/>
              <a:t>声 </a:t>
            </a:r>
            <a:endParaRPr lang="zh-CN" altLang="en-US" sz="6600" b="1" dirty="0"/>
          </a:p>
          <a:p>
            <a:endParaRPr lang="en-US" altLang="zh-CN" sz="6600" b="1" dirty="0"/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4416425" y="324643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/>
              <a:t>á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花园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419475" y="4941888"/>
            <a:ext cx="5113338" cy="116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66"/>
                </a:solidFill>
              </a:rPr>
              <a:t>花孩子</a:t>
            </a:r>
            <a:r>
              <a:rPr lang="en-US" altLang="zh-CN" sz="2800" b="1" dirty="0">
                <a:solidFill>
                  <a:srgbClr val="FF0066"/>
                </a:solidFill>
              </a:rPr>
              <a:t>——</a:t>
            </a:r>
            <a:r>
              <a:rPr lang="zh-CN" altLang="en-US" sz="2800" b="1" dirty="0">
                <a:solidFill>
                  <a:srgbClr val="FF0066"/>
                </a:solidFill>
              </a:rPr>
              <a:t>开心、幸福</a:t>
            </a:r>
            <a:endParaRPr lang="zh-CN" altLang="en-US" sz="2800" b="1" dirty="0">
              <a:solidFill>
                <a:srgbClr val="FF0066"/>
              </a:solidFill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66"/>
                </a:solidFill>
              </a:rPr>
              <a:t>我们这些孩子</a:t>
            </a:r>
            <a:r>
              <a:rPr lang="en-US" altLang="zh-CN" sz="2800" b="1" dirty="0">
                <a:solidFill>
                  <a:srgbClr val="FF0066"/>
                </a:solidFill>
              </a:rPr>
              <a:t>——</a:t>
            </a:r>
            <a:r>
              <a:rPr lang="zh-CN" altLang="en-US" sz="2800" b="1" dirty="0">
                <a:solidFill>
                  <a:srgbClr val="FF0066"/>
                </a:solidFill>
              </a:rPr>
              <a:t>开心、幸福</a:t>
            </a:r>
            <a:r>
              <a:rPr lang="zh-CN" altLang="en-US" dirty="0"/>
              <a:t> </a:t>
            </a:r>
            <a:endParaRPr lang="zh-CN" altLang="en-US" dirty="0"/>
          </a:p>
        </p:txBody>
      </p:sp>
    </p:spTree>
  </p:cSld>
  <p:clrMapOvr>
    <a:masterClrMapping/>
  </p:clrMapOvr>
  <p:transition spd="slow" advClick="0" advTm="3000"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9220" name="Picture 4" descr="向日葵女孩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3851275" y="1052513"/>
            <a:ext cx="5040313" cy="3751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000" b="1" dirty="0">
                <a:solidFill>
                  <a:srgbClr val="FF0066"/>
                </a:solidFill>
              </a:rPr>
              <a:t>轰响        润湿</a:t>
            </a:r>
            <a:endParaRPr lang="zh-CN" altLang="en-US" sz="4000" b="1" dirty="0">
              <a:solidFill>
                <a:srgbClr val="FF0066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4000" b="1" dirty="0">
                <a:solidFill>
                  <a:srgbClr val="FF0066"/>
                </a:solidFill>
              </a:rPr>
              <a:t>荒野        狂欢      </a:t>
            </a:r>
            <a:endParaRPr lang="zh-CN" altLang="en-US" sz="4000" b="1" dirty="0">
              <a:solidFill>
                <a:srgbClr val="FF0066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4000" b="1" dirty="0">
                <a:solidFill>
                  <a:srgbClr val="FF0066"/>
                </a:solidFill>
              </a:rPr>
              <a:t>壁角        碰触       </a:t>
            </a:r>
            <a:endParaRPr lang="zh-CN" altLang="en-US" sz="4000" b="1" dirty="0">
              <a:solidFill>
                <a:srgbClr val="FF0066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4000" b="1" dirty="0">
                <a:solidFill>
                  <a:srgbClr val="FF0066"/>
                </a:solidFill>
              </a:rPr>
              <a:t>萧萧        口笛 </a:t>
            </a:r>
            <a:endParaRPr lang="zh-CN" altLang="en-US" sz="4000" b="1" dirty="0">
              <a:solidFill>
                <a:srgbClr val="FF0066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4000" b="1" dirty="0">
                <a:solidFill>
                  <a:srgbClr val="FF0066"/>
                </a:solidFill>
              </a:rPr>
              <a:t>扬起双臂   急急忙忙</a:t>
            </a:r>
            <a:endParaRPr lang="zh-CN" altLang="en-US" sz="4000" b="1" dirty="0">
              <a:solidFill>
                <a:srgbClr val="FF0066"/>
              </a:solidFill>
            </a:endParaRP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900113" y="908050"/>
            <a:ext cx="29511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</a:rPr>
              <a:t>读准词语</a:t>
            </a:r>
            <a:endParaRPr lang="zh-CN" altLang="en-US" sz="36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spd="slow" advClick="0" advTm="3000">
    <p:wheel spokes="4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向日葵女孩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3132138" y="404813"/>
            <a:ext cx="5327650" cy="437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rgbClr val="FF0066"/>
                </a:solidFill>
                <a:ea typeface="楷体_GB2312" pitchFamily="49" charset="-122"/>
              </a:rPr>
              <a:t>六月的阵雨落下的时候，</a:t>
            </a:r>
            <a:endParaRPr lang="zh-CN" altLang="en-US" sz="3600" b="1" dirty="0">
              <a:solidFill>
                <a:srgbClr val="FF0066"/>
              </a:solidFill>
              <a:ea typeface="楷体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rgbClr val="FF0066"/>
                </a:solidFill>
                <a:ea typeface="楷体_GB2312" pitchFamily="49" charset="-122"/>
              </a:rPr>
              <a:t>润湿的东风走过荒野，</a:t>
            </a:r>
            <a:endParaRPr lang="zh-CN" altLang="en-US" sz="3600" b="1" dirty="0">
              <a:solidFill>
                <a:srgbClr val="FF0066"/>
              </a:solidFill>
              <a:ea typeface="楷体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rgbClr val="FF0066"/>
                </a:solidFill>
                <a:ea typeface="楷体_GB2312" pitchFamily="49" charset="-122"/>
              </a:rPr>
              <a:t>在竹林中吹着口笛。</a:t>
            </a:r>
            <a:endParaRPr lang="zh-CN" altLang="en-US" sz="3600" b="1" dirty="0">
              <a:solidFill>
                <a:srgbClr val="FF0066"/>
              </a:solidFill>
              <a:ea typeface="楷体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rgbClr val="FF0066"/>
                </a:solidFill>
                <a:ea typeface="楷体_GB2312" pitchFamily="49" charset="-122"/>
              </a:rPr>
              <a:t>于是一群一群的花从无人知道的地方突然跑出来，</a:t>
            </a:r>
            <a:endParaRPr lang="zh-CN" altLang="en-US" sz="3600" b="1" dirty="0">
              <a:solidFill>
                <a:srgbClr val="FF0066"/>
              </a:solidFill>
              <a:ea typeface="楷体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rgbClr val="FF0066"/>
                </a:solidFill>
                <a:ea typeface="楷体_GB2312" pitchFamily="49" charset="-122"/>
              </a:rPr>
              <a:t>在绿草上狂欢地跳着舞。</a:t>
            </a:r>
            <a:endParaRPr lang="zh-CN" altLang="en-US" sz="3600" b="1" dirty="0">
              <a:solidFill>
                <a:srgbClr val="FF0066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ransition spd="slow" advClick="0" advTm="3000">
    <p:wheel spokes="4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483768" y="6093296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3076" name="Picture 4" descr="花孩子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-198438"/>
            <a:ext cx="9144000" cy="7056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2268538" y="1557338"/>
            <a:ext cx="6335712" cy="228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000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4000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于是</a:t>
            </a:r>
            <a:r>
              <a:rPr lang="zh-CN" altLang="en-US" sz="4000" b="1" dirty="0">
                <a:solidFill>
                  <a:srgbClr val="6600CC"/>
                </a:solidFill>
                <a:latin typeface="楷体_GB2312" pitchFamily="49" charset="-122"/>
                <a:ea typeface="楷体_GB2312" pitchFamily="49" charset="-122"/>
              </a:rPr>
              <a:t>一群一群</a:t>
            </a:r>
            <a:r>
              <a:rPr lang="zh-CN" altLang="en-US" sz="4000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的花从无人知道的地方突然</a:t>
            </a:r>
            <a:r>
              <a:rPr lang="zh-CN" altLang="en-US" sz="4000" b="1" dirty="0">
                <a:solidFill>
                  <a:srgbClr val="6600CC"/>
                </a:solidFill>
                <a:latin typeface="楷体_GB2312" pitchFamily="49" charset="-122"/>
                <a:ea typeface="楷体_GB2312" pitchFamily="49" charset="-122"/>
              </a:rPr>
              <a:t>跑</a:t>
            </a:r>
            <a:r>
              <a:rPr lang="zh-CN" altLang="en-US" sz="4000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出来，在绿草上</a:t>
            </a:r>
            <a:r>
              <a:rPr lang="zh-CN" altLang="en-US" sz="4000" b="1" dirty="0">
                <a:solidFill>
                  <a:srgbClr val="6600CC"/>
                </a:solidFill>
                <a:latin typeface="楷体_GB2312" pitchFamily="49" charset="-122"/>
                <a:ea typeface="楷体_GB2312" pitchFamily="49" charset="-122"/>
              </a:rPr>
              <a:t>狂欢地跳着舞</a:t>
            </a:r>
            <a:r>
              <a:rPr lang="zh-CN" altLang="en-US" sz="4000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  <a:r>
              <a:rPr lang="zh-CN" altLang="en-US" dirty="0"/>
              <a:t> </a:t>
            </a:r>
            <a:endParaRPr lang="zh-CN" altLang="en-US" dirty="0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684213" y="765175"/>
            <a:ext cx="20161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2"/>
                </a:solidFill>
              </a:rPr>
              <a:t>品读句子</a:t>
            </a:r>
            <a:endParaRPr lang="zh-CN" altLang="en-US" sz="3200" b="1" dirty="0">
              <a:solidFill>
                <a:schemeClr val="accent2"/>
              </a:solidFill>
            </a:endParaRP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5292725" y="5013325"/>
            <a:ext cx="20161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>
                <a:solidFill>
                  <a:srgbClr val="00CC00"/>
                </a:solidFill>
              </a:rPr>
              <a:t>拟 人</a:t>
            </a:r>
            <a:endParaRPr lang="zh-CN" altLang="en-US" sz="5400" b="1">
              <a:solidFill>
                <a:srgbClr val="00C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向日葵女孩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908175" y="206771"/>
            <a:ext cx="7235825" cy="3222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FF0066"/>
                </a:solidFill>
                <a:ea typeface="楷体_GB2312" pitchFamily="49" charset="-122"/>
              </a:rPr>
              <a:t>妈妈，我真的觉得那群花朵是在地下的学校里上学。</a:t>
            </a:r>
            <a:endParaRPr lang="zh-CN" altLang="en-US" sz="3200" b="1" dirty="0">
              <a:solidFill>
                <a:srgbClr val="FF0066"/>
              </a:solidFill>
              <a:ea typeface="楷体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FF0066"/>
                </a:solidFill>
                <a:ea typeface="楷体_GB2312" pitchFamily="49" charset="-122"/>
              </a:rPr>
              <a:t>他们关了门做功课，</a:t>
            </a:r>
            <a:endParaRPr lang="zh-CN" altLang="en-US" sz="3200" b="1" dirty="0">
              <a:solidFill>
                <a:srgbClr val="FF0066"/>
              </a:solidFill>
              <a:ea typeface="楷体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FF0066"/>
                </a:solidFill>
                <a:ea typeface="楷体_GB2312" pitchFamily="49" charset="-122"/>
              </a:rPr>
              <a:t>如果他们想在散学以前出来游戏，</a:t>
            </a:r>
            <a:endParaRPr lang="zh-CN" altLang="en-US" sz="3200" b="1" dirty="0">
              <a:solidFill>
                <a:srgbClr val="FF0066"/>
              </a:solidFill>
              <a:ea typeface="楷体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FF0066"/>
                </a:solidFill>
                <a:ea typeface="楷体_GB2312" pitchFamily="49" charset="-122"/>
              </a:rPr>
              <a:t>他们的老师是要罚他们站壁角的。</a:t>
            </a:r>
            <a:endParaRPr lang="zh-CN" altLang="en-US" sz="3200" b="1" dirty="0">
              <a:solidFill>
                <a:srgbClr val="FF0066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ransition spd="slow" advClick="0" advTm="3000">
    <p:wheel spokes="4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向日葵女孩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339752" y="294610"/>
            <a:ext cx="6913562" cy="3842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FF0066"/>
                </a:solidFill>
                <a:ea typeface="楷体_GB2312" pitchFamily="49" charset="-122"/>
              </a:rPr>
              <a:t>雨一来，他们便放假了。</a:t>
            </a:r>
            <a:br>
              <a:rPr lang="zh-CN" altLang="en-US" sz="3200" b="1" dirty="0">
                <a:solidFill>
                  <a:srgbClr val="FF0066"/>
                </a:solidFill>
                <a:ea typeface="楷体_GB2312" pitchFamily="49" charset="-122"/>
              </a:rPr>
            </a:br>
            <a:r>
              <a:rPr lang="zh-CN" altLang="en-US" sz="3200" b="1" dirty="0">
                <a:solidFill>
                  <a:srgbClr val="FF0066"/>
                </a:solidFill>
                <a:ea typeface="楷体_GB2312" pitchFamily="49" charset="-122"/>
              </a:rPr>
              <a:t>树枝在林中互相碰触着，</a:t>
            </a:r>
            <a:br>
              <a:rPr lang="zh-CN" altLang="en-US" sz="3200" b="1" dirty="0">
                <a:solidFill>
                  <a:srgbClr val="FF0066"/>
                </a:solidFill>
                <a:ea typeface="楷体_GB2312" pitchFamily="49" charset="-122"/>
              </a:rPr>
            </a:br>
            <a:r>
              <a:rPr lang="zh-CN" altLang="en-US" sz="3200" b="1" dirty="0">
                <a:solidFill>
                  <a:srgbClr val="FF0066"/>
                </a:solidFill>
                <a:ea typeface="楷体_GB2312" pitchFamily="49" charset="-122"/>
              </a:rPr>
              <a:t>绿叶在狂风里萧萧地响着，</a:t>
            </a:r>
            <a:br>
              <a:rPr lang="zh-CN" altLang="en-US" sz="3200" b="1" dirty="0">
                <a:solidFill>
                  <a:srgbClr val="FF0066"/>
                </a:solidFill>
                <a:ea typeface="楷体_GB2312" pitchFamily="49" charset="-122"/>
              </a:rPr>
            </a:br>
            <a:r>
              <a:rPr lang="zh-CN" altLang="en-US" sz="3200" b="1" dirty="0">
                <a:solidFill>
                  <a:srgbClr val="FF0066"/>
                </a:solidFill>
                <a:ea typeface="楷体_GB2312" pitchFamily="49" charset="-122"/>
              </a:rPr>
              <a:t>雷云拍着大手，</a:t>
            </a:r>
            <a:br>
              <a:rPr lang="zh-CN" altLang="en-US" sz="3200" b="1" dirty="0">
                <a:solidFill>
                  <a:srgbClr val="FF0066"/>
                </a:solidFill>
                <a:ea typeface="楷体_GB2312" pitchFamily="49" charset="-122"/>
              </a:rPr>
            </a:br>
            <a:r>
              <a:rPr lang="zh-CN" altLang="en-US" sz="3200" b="1" dirty="0">
                <a:solidFill>
                  <a:srgbClr val="FF0066"/>
                </a:solidFill>
                <a:ea typeface="楷体_GB2312" pitchFamily="49" charset="-122"/>
              </a:rPr>
              <a:t>花孩子们便在那时候穿了紫的、黄的、白的衣裳，冲了出来。</a:t>
            </a:r>
            <a:r>
              <a:rPr lang="zh-CN" altLang="en-US" sz="1600" dirty="0"/>
              <a:t> </a:t>
            </a:r>
            <a:endParaRPr lang="zh-CN" altLang="en-US" sz="1600" dirty="0"/>
          </a:p>
        </p:txBody>
      </p:sp>
    </p:spTree>
  </p:cSld>
  <p:clrMapOvr>
    <a:masterClrMapping/>
  </p:clrMapOvr>
  <p:transition spd="slow" advClick="0" advTm="3000">
    <p:wheel spokes="4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孩子花朵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-114300"/>
            <a:ext cx="9432925" cy="697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323850" y="1773238"/>
            <a:ext cx="7993063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000" b="1" dirty="0">
                <a:solidFill>
                  <a:srgbClr val="FF0066"/>
                </a:solidFill>
              </a:rPr>
              <a:t>哪些诗句体现了花孩子调皮、可爱。 </a:t>
            </a:r>
            <a:endParaRPr lang="zh-CN" altLang="en-US" sz="4000" b="1" dirty="0">
              <a:solidFill>
                <a:srgbClr val="FF0066"/>
              </a:solidFill>
            </a:endParaRPr>
          </a:p>
          <a:p>
            <a:pPr>
              <a:lnSpc>
                <a:spcPct val="120000"/>
              </a:lnSpc>
            </a:pPr>
            <a:endParaRPr lang="zh-CN" altLang="en-US" sz="4000" b="1" dirty="0">
              <a:solidFill>
                <a:srgbClr val="6600CC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4000" b="1" dirty="0">
                <a:solidFill>
                  <a:srgbClr val="6600CC"/>
                </a:solidFill>
              </a:rPr>
              <a:t>     </a:t>
            </a:r>
            <a:r>
              <a:rPr lang="en-US" altLang="zh-CN" sz="4000" b="1" dirty="0">
                <a:solidFill>
                  <a:srgbClr val="6600CC"/>
                </a:solidFill>
              </a:rPr>
              <a:t>1.</a:t>
            </a:r>
            <a:r>
              <a:rPr lang="zh-CN" altLang="en-US" sz="4000" b="1" dirty="0">
                <a:solidFill>
                  <a:srgbClr val="6600CC"/>
                </a:solidFill>
              </a:rPr>
              <a:t>小组交流</a:t>
            </a:r>
            <a:endParaRPr lang="zh-CN" altLang="en-US" sz="4000" b="1" dirty="0">
              <a:solidFill>
                <a:srgbClr val="6600CC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4000" b="1" dirty="0">
                <a:solidFill>
                  <a:srgbClr val="6600CC"/>
                </a:solidFill>
              </a:rPr>
              <a:t>     </a:t>
            </a:r>
            <a:r>
              <a:rPr lang="en-US" altLang="zh-CN" sz="4000" b="1" dirty="0">
                <a:solidFill>
                  <a:srgbClr val="6600CC"/>
                </a:solidFill>
              </a:rPr>
              <a:t>2.</a:t>
            </a:r>
            <a:r>
              <a:rPr lang="zh-CN" altLang="en-US" sz="4000" b="1" dirty="0">
                <a:solidFill>
                  <a:srgbClr val="6600CC"/>
                </a:solidFill>
              </a:rPr>
              <a:t>全班交流</a:t>
            </a:r>
            <a:r>
              <a:rPr lang="zh-CN" altLang="en-US" sz="4000" b="1" dirty="0">
                <a:solidFill>
                  <a:srgbClr val="FF0066"/>
                </a:solidFill>
              </a:rPr>
              <a:t> </a:t>
            </a:r>
            <a:endParaRPr lang="zh-CN" altLang="en-US" sz="4000" b="1" dirty="0">
              <a:solidFill>
                <a:srgbClr val="FF0066"/>
              </a:solidFill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684213" y="519113"/>
            <a:ext cx="49672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chemeClr val="accent2"/>
                </a:solidFill>
              </a:rPr>
              <a:t>找一找   读一读  说一说</a:t>
            </a:r>
            <a:endParaRPr lang="zh-CN" altLang="en-US" sz="32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spd="slow" advClick="0" advTm="3000"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向日葵女孩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2951312" y="1412776"/>
            <a:ext cx="6013176" cy="2529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4400" b="1" dirty="0">
                <a:solidFill>
                  <a:srgbClr val="FF0066"/>
                </a:solidFill>
              </a:rPr>
              <a:t>       </a:t>
            </a:r>
            <a:r>
              <a:rPr lang="zh-CN" altLang="en-US" sz="4400" b="1" dirty="0">
                <a:solidFill>
                  <a:srgbClr val="FF0066"/>
                </a:solidFill>
              </a:rPr>
              <a:t>你能发挥想象，运用拟人的手法仿说一个句子描写一朵花吗？</a:t>
            </a:r>
            <a:r>
              <a:rPr lang="zh-CN" altLang="en-US" dirty="0"/>
              <a:t> </a:t>
            </a:r>
            <a:endParaRPr lang="zh-CN" altLang="en-US" dirty="0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683568" y="559686"/>
            <a:ext cx="20193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6600CC"/>
                </a:solidFill>
              </a:rPr>
              <a:t>模仿练说</a:t>
            </a:r>
            <a:endParaRPr lang="zh-CN" altLang="en-US" sz="3600" b="1" dirty="0">
              <a:solidFill>
                <a:srgbClr val="6600CC"/>
              </a:solidFill>
            </a:endParaRPr>
          </a:p>
        </p:txBody>
      </p:sp>
    </p:spTree>
  </p:cSld>
  <p:clrMapOvr>
    <a:masterClrMapping/>
  </p:clrMapOvr>
  <p:transition spd="slow" advClick="0" advTm="3000">
    <p:wheel spokes="4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向日葵女孩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0" y="0"/>
            <a:ext cx="9324975" cy="2830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FF0066"/>
                </a:solidFill>
                <a:ea typeface="楷体_GB2312" pitchFamily="49" charset="-122"/>
              </a:rPr>
              <a:t>你可知道，妈妈，他们的家是在天上，在星星所住的地方。</a:t>
            </a:r>
            <a:endParaRPr lang="zh-CN" altLang="en-US" sz="2800" b="1" dirty="0">
              <a:solidFill>
                <a:srgbClr val="FF0066"/>
              </a:solidFill>
              <a:ea typeface="楷体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FF0066"/>
                </a:solidFill>
                <a:ea typeface="楷体_GB2312" pitchFamily="49" charset="-122"/>
              </a:rPr>
              <a:t>你没有看见他们怎样地急着要到那儿去么？</a:t>
            </a:r>
            <a:endParaRPr lang="zh-CN" altLang="en-US" sz="2800" b="1" dirty="0">
              <a:solidFill>
                <a:srgbClr val="FF0066"/>
              </a:solidFill>
              <a:ea typeface="楷体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FF0066"/>
                </a:solidFill>
                <a:ea typeface="楷体_GB2312" pitchFamily="49" charset="-122"/>
              </a:rPr>
              <a:t>你不知道他们为什么那样急急忙忙么？</a:t>
            </a:r>
            <a:endParaRPr lang="zh-CN" altLang="en-US" sz="2800" b="1" dirty="0">
              <a:solidFill>
                <a:srgbClr val="FF0066"/>
              </a:solidFill>
              <a:ea typeface="楷体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FF0066"/>
                </a:solidFill>
                <a:ea typeface="楷体_GB2312" pitchFamily="49" charset="-122"/>
              </a:rPr>
              <a:t>我自然能够猜得出他们是对谁扬起双臂来：</a:t>
            </a:r>
            <a:endParaRPr lang="zh-CN" altLang="en-US" sz="2800" b="1" dirty="0">
              <a:solidFill>
                <a:srgbClr val="FF0066"/>
              </a:solidFill>
              <a:ea typeface="楷体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FF0066"/>
                </a:solidFill>
                <a:ea typeface="楷体_GB2312" pitchFamily="49" charset="-122"/>
              </a:rPr>
              <a:t>他们也有他们的妈妈，就像我有我自己的妈妈一样。</a:t>
            </a:r>
            <a:endParaRPr lang="zh-CN" altLang="en-US" sz="2800" b="1" dirty="0">
              <a:solidFill>
                <a:srgbClr val="FF0066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ransition spd="slow" advClick="0" advTm="3000">
    <p:wheel spokes="4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Bamboo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Bamboo">
      <a:majorFont>
        <a:latin typeface="Arial Black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amboo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mboo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1419</Words>
  <Application>WPS 演示</Application>
  <PresentationFormat>全屏显示(4:3)</PresentationFormat>
  <Paragraphs>80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Arial</vt:lpstr>
      <vt:lpstr>宋体</vt:lpstr>
      <vt:lpstr>Wingdings</vt:lpstr>
      <vt:lpstr>Times New Roman</vt:lpstr>
      <vt:lpstr>Arial Black</vt:lpstr>
      <vt:lpstr>汉仪大宋简</vt:lpstr>
      <vt:lpstr>楷体_GB2312</vt:lpstr>
      <vt:lpstr>Calibri</vt:lpstr>
      <vt:lpstr>微软雅黑</vt:lpstr>
      <vt:lpstr>Calibri</vt:lpstr>
      <vt:lpstr>新宋体</vt:lpstr>
      <vt:lpstr>第一PPT模板网-WWW.1PPT.COM</vt:lpstr>
      <vt:lpstr>第一PPT模板网-WWW.1PPT.COM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17</cp:revision>
  <dcterms:created xsi:type="dcterms:W3CDTF">2013-05-02T09:50:00Z</dcterms:created>
  <dcterms:modified xsi:type="dcterms:W3CDTF">2019-06-13T07:23:04Z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