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58" r:id="rId4"/>
    <p:sldId id="259" r:id="rId5"/>
    <p:sldId id="260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B77E1-73AB-4687-BFC4-77805CB5D4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C8DE2-411E-4F03-9349-7A2314D7CA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C8DE2-411E-4F03-9349-7A2314D7CA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8335" y="-23813"/>
            <a:ext cx="9144001" cy="6858001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8335" y="-23813"/>
            <a:ext cx="9144001" cy="6858001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8335" y="-23813"/>
            <a:ext cx="9144001" cy="6858001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8335" y="-23813"/>
            <a:ext cx="9144001" cy="6858001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jpe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4" descr="1.3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987279" y="926305"/>
            <a:ext cx="5356621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7200" b="1" dirty="0">
                <a:solidFill>
                  <a:prstClr val="black"/>
                </a:solidFill>
                <a:latin typeface="汉仪大宋简" pitchFamily="49" charset="-122"/>
                <a:ea typeface="汉仪大宋简" pitchFamily="49" charset="-122"/>
              </a:rPr>
              <a:t>2 </a:t>
            </a:r>
            <a:r>
              <a:rPr lang="zh-CN" altLang="en-US" sz="7200" b="1" dirty="0">
                <a:solidFill>
                  <a:prstClr val="black"/>
                </a:solidFill>
                <a:latin typeface="汉仪大宋简" pitchFamily="49" charset="-122"/>
                <a:ea typeface="汉仪大宋简" pitchFamily="49" charset="-122"/>
              </a:rPr>
              <a:t>花的学校</a:t>
            </a:r>
            <a:endParaRPr lang="zh-CN" altLang="en-US" sz="7200" b="1" dirty="0">
              <a:solidFill>
                <a:prstClr val="black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8196" name="文本框 2"/>
          <p:cNvSpPr txBox="1">
            <a:spLocks noChangeArrowheads="1"/>
          </p:cNvSpPr>
          <p:nvPr/>
        </p:nvSpPr>
        <p:spPr bwMode="auto">
          <a:xfrm>
            <a:off x="4705350" y="2217054"/>
            <a:ext cx="306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323C63"/>
                </a:solidFill>
                <a:latin typeface="微软雅黑" panose="020B0503020204020204" pitchFamily="34" charset="-122"/>
              </a:rPr>
              <a:t>——</a:t>
            </a:r>
            <a:r>
              <a:rPr lang="zh-CN" altLang="en-US" sz="3600" b="1" dirty="0">
                <a:solidFill>
                  <a:srgbClr val="323C63"/>
                </a:solidFill>
                <a:latin typeface="微软雅黑" panose="020B0503020204020204" pitchFamily="34" charset="-122"/>
              </a:rPr>
              <a:t>泰戈尔</a:t>
            </a:r>
            <a:endParaRPr lang="zh-CN" altLang="en-US" sz="3600" b="1" dirty="0">
              <a:solidFill>
                <a:srgbClr val="323C63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435894" y="2030413"/>
            <a:ext cx="6703219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听老师范读课文，感知课文内容，想象诗歌所描绘的画面。</a:t>
            </a:r>
            <a:endParaRPr lang="zh-CN" altLang="en-US" sz="4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16387" name="组合 17"/>
          <p:cNvGrpSpPr/>
          <p:nvPr/>
        </p:nvGrpSpPr>
        <p:grpSpPr bwMode="auto">
          <a:xfrm>
            <a:off x="190501" y="219076"/>
            <a:ext cx="3009899" cy="714375"/>
            <a:chOff x="401" y="490"/>
            <a:chExt cx="5084" cy="1125"/>
          </a:xfrm>
        </p:grpSpPr>
        <p:pic>
          <p:nvPicPr>
            <p:cNvPr id="16388" name="图片 1" descr="PPT图标粉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9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整体感知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5"/>
          <p:cNvGrpSpPr/>
          <p:nvPr/>
        </p:nvGrpSpPr>
        <p:grpSpPr bwMode="auto">
          <a:xfrm>
            <a:off x="1541860" y="1693864"/>
            <a:ext cx="5748338" cy="4116387"/>
            <a:chOff x="6819" y="1021"/>
            <a:chExt cx="11979" cy="4791"/>
          </a:xfrm>
        </p:grpSpPr>
        <p:sp>
          <p:nvSpPr>
            <p:cNvPr id="4" name="对角圆角矩形 3"/>
            <p:cNvSpPr/>
            <p:nvPr/>
          </p:nvSpPr>
          <p:spPr>
            <a:xfrm>
              <a:off x="6819" y="1021"/>
              <a:ext cx="11979" cy="4791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17415" name="文本框 4"/>
            <p:cNvSpPr txBox="1">
              <a:spLocks noChangeArrowheads="1"/>
            </p:cNvSpPr>
            <p:nvPr/>
          </p:nvSpPr>
          <p:spPr bwMode="auto">
            <a:xfrm>
              <a:off x="7302" y="1316"/>
              <a:ext cx="11013" cy="3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    </a:t>
              </a:r>
              <a:r>
                <a:rPr lang="zh-CN" altLang="en-US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读</a:t>
              </a:r>
              <a:r>
                <a:rPr lang="en-US" altLang="zh-CN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1-4</a:t>
              </a:r>
              <a:r>
                <a:rPr lang="zh-CN" altLang="en-US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段，思考花孩子是什么时候从无人知道的地方跑出来的</a:t>
              </a:r>
              <a:r>
                <a:rPr lang="en-US" altLang="zh-CN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,</a:t>
              </a:r>
              <a:r>
                <a:rPr lang="zh-CN" altLang="en-US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它们跑出来干什么？</a:t>
              </a:r>
              <a:endParaRPr lang="zh-CN" altLang="en-US" sz="4000" b="1" dirty="0">
                <a:solidFill>
                  <a:prstClr val="black"/>
                </a:solidFill>
                <a:latin typeface="楷体_GB2312" charset="-122"/>
                <a:ea typeface="楷体_GB2312" charset="-122"/>
              </a:endParaRPr>
            </a:p>
          </p:txBody>
        </p:sp>
      </p:grpSp>
      <p:grpSp>
        <p:nvGrpSpPr>
          <p:cNvPr id="17411" name="组合 17"/>
          <p:cNvGrpSpPr/>
          <p:nvPr/>
        </p:nvGrpSpPr>
        <p:grpSpPr bwMode="auto">
          <a:xfrm>
            <a:off x="190501" y="219076"/>
            <a:ext cx="2886166" cy="714375"/>
            <a:chOff x="401" y="490"/>
            <a:chExt cx="6059" cy="1125"/>
          </a:xfrm>
        </p:grpSpPr>
        <p:pic>
          <p:nvPicPr>
            <p:cNvPr id="17412" name="图片 7" descr="PPT图标粉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6059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3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4259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课文解读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436960" y="238126"/>
            <a:ext cx="8270081" cy="2016125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8631" y="304800"/>
            <a:ext cx="8186738" cy="19984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   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当雷云在天上轰响，六月的阵雨落下的时候，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湿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润的东风走过荒野，在竹林中吹着口笛。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715221" y="1673226"/>
            <a:ext cx="1459706" cy="952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5898357" y="1666876"/>
            <a:ext cx="1398985" cy="317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9"/>
          <p:cNvGrpSpPr/>
          <p:nvPr/>
        </p:nvGrpSpPr>
        <p:grpSpPr bwMode="auto">
          <a:xfrm rot="1080000">
            <a:off x="6282929" y="2606675"/>
            <a:ext cx="2696765" cy="2225675"/>
            <a:chOff x="13234" y="7617"/>
            <a:chExt cx="4952" cy="2713"/>
          </a:xfrm>
        </p:grpSpPr>
        <p:sp>
          <p:nvSpPr>
            <p:cNvPr id="18" name="椭圆形标注 17"/>
            <p:cNvSpPr/>
            <p:nvPr/>
          </p:nvSpPr>
          <p:spPr>
            <a:xfrm>
              <a:off x="13234" y="7617"/>
              <a:ext cx="4952" cy="2713"/>
            </a:xfrm>
            <a:prstGeom prst="wedgeEllipseCallout">
              <a:avLst>
                <a:gd name="adj1" fmla="val -45716"/>
                <a:gd name="adj2" fmla="val -41086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b="1" noProof="1">
                <a:solidFill>
                  <a:prstClr val="black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rot="540000">
              <a:off x="13897" y="7788"/>
              <a:ext cx="3881" cy="25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2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从这句话中你可以看出什么？</a:t>
              </a:r>
              <a:endParaRPr lang="zh-CN" altLang="en-US" sz="32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08010" y="2720976"/>
            <a:ext cx="6061472" cy="277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交代了花儿出来的时间是在六月。</a:t>
            </a:r>
            <a:endParaRPr lang="zh-CN" altLang="en-US" sz="3200" dirty="0">
              <a:solidFill>
                <a:srgbClr val="FF0000"/>
              </a:solidFill>
            </a:endParaRPr>
          </a:p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拟人句：</a:t>
            </a:r>
            <a:r>
              <a:rPr lang="en-US" altLang="zh-CN" sz="3200" dirty="0">
                <a:solidFill>
                  <a:srgbClr val="FF0000"/>
                </a:solidFill>
              </a:rPr>
              <a:t>“</a:t>
            </a:r>
            <a:r>
              <a:rPr lang="zh-CN" altLang="en-US" sz="3200" dirty="0">
                <a:solidFill>
                  <a:srgbClr val="FF0000"/>
                </a:solidFill>
              </a:rPr>
              <a:t>润湿</a:t>
            </a:r>
            <a:r>
              <a:rPr lang="en-US" altLang="zh-CN" sz="3200" dirty="0">
                <a:solidFill>
                  <a:srgbClr val="FF0000"/>
                </a:solidFill>
              </a:rPr>
              <a:t>”“</a:t>
            </a:r>
            <a:r>
              <a:rPr lang="zh-CN" altLang="en-US" sz="3200" dirty="0">
                <a:solidFill>
                  <a:srgbClr val="FF0000"/>
                </a:solidFill>
              </a:rPr>
              <a:t>走过荒野</a:t>
            </a:r>
            <a:r>
              <a:rPr lang="en-US" altLang="zh-CN" sz="3200" dirty="0">
                <a:solidFill>
                  <a:srgbClr val="FF0000"/>
                </a:solidFill>
              </a:rPr>
              <a:t>”</a:t>
            </a:r>
            <a:r>
              <a:rPr lang="zh-CN" altLang="en-US" sz="3200" dirty="0">
                <a:solidFill>
                  <a:srgbClr val="FF0000"/>
                </a:solidFill>
              </a:rPr>
              <a:t>生动形象表现出六月的美好，</a:t>
            </a:r>
            <a:r>
              <a:rPr lang="en-US" altLang="zh-CN" sz="3200" dirty="0">
                <a:solidFill>
                  <a:srgbClr val="FF0000"/>
                </a:solidFill>
              </a:rPr>
              <a:t>“</a:t>
            </a:r>
            <a:r>
              <a:rPr lang="zh-CN" altLang="en-US" sz="3200" dirty="0">
                <a:solidFill>
                  <a:srgbClr val="FF0000"/>
                </a:solidFill>
              </a:rPr>
              <a:t>吹着口笛</a:t>
            </a:r>
            <a:r>
              <a:rPr lang="en-US" altLang="zh-CN" sz="3200" dirty="0">
                <a:solidFill>
                  <a:srgbClr val="FF0000"/>
                </a:solidFill>
              </a:rPr>
              <a:t>”</a:t>
            </a:r>
            <a:r>
              <a:rPr lang="zh-CN" altLang="en-US" sz="3200" dirty="0">
                <a:solidFill>
                  <a:srgbClr val="FF0000"/>
                </a:solidFill>
              </a:rPr>
              <a:t>可以看作对花儿的欢迎。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14338" y="2238118"/>
            <a:ext cx="791766" cy="635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219075" y="196850"/>
            <a:ext cx="8229600" cy="201453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44328" y="517525"/>
            <a:ext cx="1565672" cy="647700"/>
          </a:xfrm>
          <a:prstGeom prst="ellipse">
            <a:avLst/>
          </a:prstGeom>
          <a:solidFill>
            <a:srgbClr val="FFD1DA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000" noProof="1">
              <a:solidFill>
                <a:prstClr val="black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44215" y="1099982"/>
            <a:ext cx="900113" cy="646112"/>
          </a:xfrm>
          <a:prstGeom prst="ellipse">
            <a:avLst/>
          </a:prstGeom>
          <a:solidFill>
            <a:srgbClr val="FFD1DA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000" noProof="1">
              <a:solidFill>
                <a:prstClr val="black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2411" y="412459"/>
            <a:ext cx="8081963" cy="13336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    于是，一群一群的花从无人知道的地方突然跑出来，在绿草上跳舞、狂欢。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6075760" y="1801813"/>
            <a:ext cx="700088" cy="317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7450336" y="1795307"/>
            <a:ext cx="700088" cy="1588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9"/>
          <p:cNvGrpSpPr/>
          <p:nvPr/>
        </p:nvGrpSpPr>
        <p:grpSpPr bwMode="auto">
          <a:xfrm rot="1080000">
            <a:off x="6451998" y="2713039"/>
            <a:ext cx="2696765" cy="2225675"/>
            <a:chOff x="13234" y="7617"/>
            <a:chExt cx="4952" cy="2713"/>
          </a:xfrm>
        </p:grpSpPr>
        <p:sp>
          <p:nvSpPr>
            <p:cNvPr id="18" name="椭圆形标注 17"/>
            <p:cNvSpPr/>
            <p:nvPr/>
          </p:nvSpPr>
          <p:spPr>
            <a:xfrm>
              <a:off x="13234" y="7617"/>
              <a:ext cx="4952" cy="2713"/>
            </a:xfrm>
            <a:prstGeom prst="wedgeEllipseCallout">
              <a:avLst>
                <a:gd name="adj1" fmla="val -51503"/>
                <a:gd name="adj2" fmla="val -40958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rot="540000">
              <a:off x="13894" y="7823"/>
              <a:ext cx="3881" cy="22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2400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</a:t>
              </a:r>
              <a:r>
                <a:rPr lang="zh-CN" altLang="en-US" sz="28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你发现了什么？花孩子给你什么样的感觉？</a:t>
              </a:r>
              <a:endParaRPr lang="zh-CN" altLang="en-US" sz="28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19075" y="2766821"/>
            <a:ext cx="6303254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FF0000"/>
                </a:solidFill>
              </a:rPr>
              <a:t>拟人句：生动形象表现出花孩子的调皮。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eaLnBrk="1" fontAlgn="base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</a:rPr>
              <a:t>一群一群</a:t>
            </a:r>
            <a:r>
              <a:rPr lang="en-US" altLang="zh-CN" sz="2800" dirty="0">
                <a:solidFill>
                  <a:srgbClr val="FF0000"/>
                </a:solidFill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</a:rPr>
              <a:t>突出花多，</a:t>
            </a:r>
            <a:r>
              <a:rPr lang="en-US" altLang="zh-CN" sz="2800" dirty="0">
                <a:solidFill>
                  <a:srgbClr val="FF0000"/>
                </a:solidFill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</a:rPr>
              <a:t>突然</a:t>
            </a:r>
            <a:r>
              <a:rPr lang="en-US" altLang="zh-CN" sz="2800" dirty="0">
                <a:solidFill>
                  <a:srgbClr val="FF0000"/>
                </a:solidFill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</a:rPr>
              <a:t>可以看出雨后花开得快，表现出花的生机勃勃。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244328" y="1836738"/>
            <a:ext cx="398860" cy="317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6" grpId="0" bldLvl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514350" y="1239482"/>
            <a:ext cx="8067675" cy="468788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5591" y="1736726"/>
            <a:ext cx="7749778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花朵是在地下的学校里上学。</a:t>
            </a: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稻谷是在（    ）的学校里上学。</a:t>
            </a: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小鱼是在（    ）的学校里上学。</a:t>
            </a: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松鼠是在（    ）的学校里上学。</a:t>
            </a: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小鸟是在（    ）的学校里上学。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400" noProof="1">
              <a:solidFill>
                <a:prstClr val="black"/>
              </a:solidFill>
            </a:endParaRPr>
          </a:p>
        </p:txBody>
      </p:sp>
      <p:sp>
        <p:nvSpPr>
          <p:cNvPr id="20484" name="文本框 8"/>
          <p:cNvSpPr txBox="1">
            <a:spLocks noChangeArrowheads="1"/>
          </p:cNvSpPr>
          <p:nvPr/>
        </p:nvSpPr>
        <p:spPr bwMode="auto">
          <a:xfrm>
            <a:off x="3196828" y="3003770"/>
            <a:ext cx="16650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小河中</a:t>
            </a:r>
            <a:endParaRPr lang="zh-CN" altLang="en-US" sz="36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20485" name="文本框 4"/>
          <p:cNvSpPr txBox="1">
            <a:spLocks noChangeArrowheads="1"/>
          </p:cNvSpPr>
          <p:nvPr/>
        </p:nvSpPr>
        <p:spPr bwMode="auto">
          <a:xfrm>
            <a:off x="3211116" y="2386014"/>
            <a:ext cx="15793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田野上</a:t>
            </a:r>
            <a:endParaRPr lang="zh-CN" altLang="en-US" sz="36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20486" name="文本框 5"/>
          <p:cNvSpPr txBox="1">
            <a:spLocks noChangeArrowheads="1"/>
          </p:cNvSpPr>
          <p:nvPr/>
        </p:nvSpPr>
        <p:spPr bwMode="auto">
          <a:xfrm>
            <a:off x="3206352" y="3583426"/>
            <a:ext cx="15841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森林里</a:t>
            </a:r>
            <a:endParaRPr lang="zh-CN" altLang="en-US" sz="36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20487" name="文本框 6"/>
          <p:cNvSpPr txBox="1">
            <a:spLocks noChangeArrowheads="1"/>
          </p:cNvSpPr>
          <p:nvPr/>
        </p:nvSpPr>
        <p:spPr bwMode="auto">
          <a:xfrm>
            <a:off x="3211115" y="4201182"/>
            <a:ext cx="1579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天空中</a:t>
            </a:r>
            <a:endParaRPr lang="zh-CN" altLang="en-US" sz="36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4848225" y="180976"/>
            <a:ext cx="4248150" cy="3870325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191691" y="3154363"/>
            <a:ext cx="4371975" cy="3656012"/>
          </a:xfrm>
          <a:prstGeom prst="round2DiagRect">
            <a:avLst>
              <a:gd name="adj1" fmla="val 16667"/>
              <a:gd name="adj2" fmla="val 9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98621" y="3307716"/>
            <a:ext cx="3958591" cy="3349625"/>
          </a:xfrm>
          <a:prstGeom prst="round2DiagRect">
            <a:avLst/>
          </a:prstGeom>
          <a:effectLst>
            <a:innerShdw blurRad="63500" dist="50800" dir="13500000">
              <a:srgbClr val="FD7A8A">
                <a:alpha val="50000"/>
              </a:srgbClr>
            </a:inn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9683" y="411480"/>
            <a:ext cx="3765710" cy="3409315"/>
          </a:xfrm>
          <a:prstGeom prst="round2DiagRect">
            <a:avLst/>
          </a:prstGeom>
          <a:effectLst>
            <a:innerShdw blurRad="63500" dist="50800" dir="18900000">
              <a:srgbClr val="FD7A8A">
                <a:alpha val="50000"/>
              </a:srgbClr>
            </a:innerShdw>
          </a:effectLst>
        </p:spPr>
      </p:pic>
      <p:sp>
        <p:nvSpPr>
          <p:cNvPr id="11" name="文本框 10"/>
          <p:cNvSpPr txBox="1"/>
          <p:nvPr/>
        </p:nvSpPr>
        <p:spPr>
          <a:xfrm>
            <a:off x="613172" y="2106612"/>
            <a:ext cx="157607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54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跳舞</a:t>
            </a:r>
            <a:endParaRPr lang="zh-CN" altLang="en-US" sz="48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87594" y="411480"/>
            <a:ext cx="157607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54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狂欢</a:t>
            </a:r>
            <a:endParaRPr lang="zh-CN" altLang="en-US" sz="54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5"/>
          <p:cNvGrpSpPr/>
          <p:nvPr/>
        </p:nvGrpSpPr>
        <p:grpSpPr bwMode="auto">
          <a:xfrm>
            <a:off x="495301" y="560389"/>
            <a:ext cx="8020049" cy="5229225"/>
            <a:chOff x="6819" y="1021"/>
            <a:chExt cx="11979" cy="4791"/>
          </a:xfrm>
        </p:grpSpPr>
        <p:sp>
          <p:nvSpPr>
            <p:cNvPr id="4" name="对角圆角矩形 3"/>
            <p:cNvSpPr/>
            <p:nvPr/>
          </p:nvSpPr>
          <p:spPr>
            <a:xfrm>
              <a:off x="6819" y="1021"/>
              <a:ext cx="11979" cy="4791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22544" name="文本框 4"/>
            <p:cNvSpPr txBox="1">
              <a:spLocks noChangeArrowheads="1"/>
            </p:cNvSpPr>
            <p:nvPr/>
          </p:nvSpPr>
          <p:spPr bwMode="auto">
            <a:xfrm>
              <a:off x="7750" y="1147"/>
              <a:ext cx="10898" cy="2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你能照样子再说出几个词语吗？</a:t>
              </a:r>
              <a:endParaRPr lang="zh-CN" altLang="en-US" sz="4000" b="1" dirty="0">
                <a:solidFill>
                  <a:prstClr val="black"/>
                </a:solidFill>
                <a:latin typeface="楷体_GB2312" charset="-122"/>
                <a:ea typeface="楷体_GB2312" charset="-122"/>
              </a:endParaRPr>
            </a:p>
            <a:p>
              <a:pPr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一群一群       </a:t>
              </a:r>
              <a:endParaRPr lang="zh-CN" altLang="en-US" sz="4000" b="1" dirty="0">
                <a:solidFill>
                  <a:prstClr val="black"/>
                </a:solidFill>
                <a:latin typeface="楷体_GB2312" charset="-122"/>
                <a:ea typeface="楷体_GB2312" charset="-122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400175" y="4219575"/>
            <a:ext cx="2811066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354931" y="5272089"/>
            <a:ext cx="2834879" cy="317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80335" y="4241800"/>
            <a:ext cx="2842022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536282" y="5267326"/>
            <a:ext cx="2856310" cy="4763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12081" y="3236913"/>
            <a:ext cx="2777729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627960" y="3209926"/>
            <a:ext cx="2747963" cy="317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423414" y="3613151"/>
            <a:ext cx="27878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一朵一朵</a:t>
            </a:r>
            <a:endParaRPr lang="zh-CN" altLang="en-US" sz="3600" b="1" dirty="0">
              <a:solidFill>
                <a:srgbClr val="FF0000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627960" y="3613151"/>
            <a:ext cx="27943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  <a:sym typeface="微软雅黑" panose="020B0503020204020204" pitchFamily="34" charset="-122"/>
              </a:rPr>
              <a:t>一片一片</a:t>
            </a:r>
            <a:endParaRPr lang="zh-CN" altLang="en-US" sz="3600" b="1" dirty="0">
              <a:solidFill>
                <a:srgbClr val="FF0000"/>
              </a:solidFill>
              <a:latin typeface="楷体_GB2312" charset="-122"/>
              <a:ea typeface="楷体_GB2312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423414" y="4621213"/>
            <a:ext cx="2766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  <a:sym typeface="微软雅黑" panose="020B0503020204020204" pitchFamily="34" charset="-122"/>
              </a:rPr>
              <a:t>一张一张</a:t>
            </a:r>
            <a:endParaRPr lang="zh-CN" altLang="en-US" sz="3600" b="1" dirty="0">
              <a:solidFill>
                <a:srgbClr val="FF0000"/>
              </a:solidFill>
              <a:latin typeface="楷体_GB2312" charset="-122"/>
              <a:ea typeface="楷体_GB2312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580335" y="4633914"/>
            <a:ext cx="28420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  <a:sym typeface="微软雅黑" panose="020B0503020204020204" pitchFamily="34" charset="-122"/>
              </a:rPr>
              <a:t>一堆一堆</a:t>
            </a:r>
            <a:endParaRPr lang="zh-CN" altLang="en-US" sz="3600" b="1" dirty="0">
              <a:solidFill>
                <a:srgbClr val="FF0000"/>
              </a:solidFill>
              <a:latin typeface="楷体_GB2312" charset="-122"/>
              <a:ea typeface="楷体_GB2312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412081" y="2562226"/>
            <a:ext cx="27777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  <a:sym typeface="微软雅黑" panose="020B0503020204020204" pitchFamily="34" charset="-122"/>
              </a:rPr>
              <a:t>一窝一窝</a:t>
            </a:r>
            <a:endParaRPr lang="zh-CN" altLang="en-US" sz="3600" b="1" dirty="0">
              <a:solidFill>
                <a:srgbClr val="FF0000"/>
              </a:solidFill>
              <a:latin typeface="楷体_GB2312" charset="-122"/>
              <a:ea typeface="楷体_GB2312" charset="-122"/>
              <a:sym typeface="微软雅黑" panose="020B0503020204020204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627961" y="2571751"/>
            <a:ext cx="2794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  <a:sym typeface="微软雅黑" panose="020B0503020204020204" pitchFamily="34" charset="-122"/>
              </a:rPr>
              <a:t>一半一半</a:t>
            </a:r>
            <a:endParaRPr lang="zh-CN" altLang="en-US" sz="3600" b="1" dirty="0">
              <a:solidFill>
                <a:srgbClr val="FF0000"/>
              </a:solidFill>
              <a:latin typeface="楷体_GB2312" charset="-122"/>
              <a:ea typeface="楷体_GB231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58379" y="360363"/>
            <a:ext cx="8266509" cy="12366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rgbClr val="7381B8">
                    <a:lumMod val="50000"/>
                  </a:srgb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  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花的学校是什么样的？勾出文中相关词语、句子。</a:t>
            </a:r>
            <a:endParaRPr lang="zh-CN" altLang="en-US" sz="1400" noProof="1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519113" y="1938338"/>
            <a:ext cx="8105775" cy="1805047"/>
            <a:chOff x="969" y="3462"/>
            <a:chExt cx="17021" cy="2843"/>
          </a:xfrm>
        </p:grpSpPr>
        <p:sp>
          <p:nvSpPr>
            <p:cNvPr id="6" name="对角圆角矩形 5"/>
            <p:cNvSpPr/>
            <p:nvPr/>
          </p:nvSpPr>
          <p:spPr>
            <a:xfrm>
              <a:off x="969" y="3462"/>
              <a:ext cx="17021" cy="2843"/>
            </a:xfrm>
            <a:prstGeom prst="round2Diag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3200" noProof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969" y="3637"/>
              <a:ext cx="17021" cy="23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24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4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妈妈，我真的觉得那些花朵是在地下的学校里上学。</a:t>
              </a:r>
              <a:r>
                <a:rPr lang="en-US" altLang="zh-CN" sz="24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en-US" altLang="zh-CN" sz="24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24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4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他们关了门做功课。如果他们想在放学以前出来游戏，他们的老师是要罚他们站墙角的。</a:t>
              </a:r>
              <a:endParaRPr lang="zh-CN" altLang="en-US" sz="24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19113" y="4279900"/>
            <a:ext cx="8258175" cy="133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FF0000"/>
                </a:solidFill>
              </a:rPr>
              <a:t>生动形象地写出了花儿未开放前，在泥土里汲取养分，等待开放。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FF0000"/>
                </a:solidFill>
              </a:rPr>
              <a:t>把花儿比作上学的孩子，把花儿汲取生长所需的养分比作做功课，生动形象。假设罚站的情节贴近孩子们的生活，充满童趣。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5"/>
          <p:cNvGrpSpPr/>
          <p:nvPr/>
        </p:nvGrpSpPr>
        <p:grpSpPr bwMode="auto">
          <a:xfrm>
            <a:off x="338733" y="363539"/>
            <a:ext cx="8498681" cy="2492375"/>
            <a:chOff x="6819" y="1021"/>
            <a:chExt cx="13531" cy="4791"/>
          </a:xfrm>
        </p:grpSpPr>
        <p:sp>
          <p:nvSpPr>
            <p:cNvPr id="4" name="对角圆角矩形 3"/>
            <p:cNvSpPr/>
            <p:nvPr/>
          </p:nvSpPr>
          <p:spPr>
            <a:xfrm>
              <a:off x="6819" y="1021"/>
              <a:ext cx="13531" cy="4791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24581" name="文本框 4"/>
            <p:cNvSpPr txBox="1">
              <a:spLocks noChangeArrowheads="1"/>
            </p:cNvSpPr>
            <p:nvPr/>
          </p:nvSpPr>
          <p:spPr bwMode="auto">
            <a:xfrm>
              <a:off x="7264" y="2003"/>
              <a:ext cx="12641" cy="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    </a:t>
              </a:r>
              <a:r>
                <a:rPr lang="zh-CN" altLang="zh-CN" sz="32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读1-4段，思考花孩子是什么时候从无人知道的地方跑出来的,它们跑出来干什么？</a:t>
              </a:r>
              <a:endParaRPr lang="zh-CN" altLang="zh-CN" sz="3200" b="1" dirty="0">
                <a:solidFill>
                  <a:prstClr val="black"/>
                </a:solidFill>
                <a:latin typeface="楷体_GB2312" charset="-122"/>
                <a:ea typeface="楷体_GB2312" charset="-122"/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65547" y="3065463"/>
            <a:ext cx="8045052" cy="230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花孩子是在六月的阵雨落下的时候从无人知道的地方突然跑出来的；它们跑出来在绿草上跳舞，狂欢。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5"/>
          <p:cNvGrpSpPr/>
          <p:nvPr/>
        </p:nvGrpSpPr>
        <p:grpSpPr bwMode="auto">
          <a:xfrm>
            <a:off x="1341835" y="1301750"/>
            <a:ext cx="6403181" cy="3702050"/>
            <a:chOff x="7615" y="1021"/>
            <a:chExt cx="9885" cy="7122"/>
          </a:xfrm>
        </p:grpSpPr>
        <p:sp>
          <p:nvSpPr>
            <p:cNvPr id="4" name="对角圆角矩形 3"/>
            <p:cNvSpPr/>
            <p:nvPr/>
          </p:nvSpPr>
          <p:spPr>
            <a:xfrm>
              <a:off x="7615" y="1021"/>
              <a:ext cx="9885" cy="7122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 noProof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604" name="文本框 4"/>
            <p:cNvSpPr txBox="1">
              <a:spLocks noChangeArrowheads="1"/>
            </p:cNvSpPr>
            <p:nvPr/>
          </p:nvSpPr>
          <p:spPr bwMode="auto">
            <a:xfrm>
              <a:off x="7981" y="1827"/>
              <a:ext cx="9152" cy="4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读</a:t>
              </a:r>
              <a:r>
                <a:rPr lang="en-US" altLang="zh-CN" sz="3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5-9</a:t>
              </a:r>
              <a:r>
                <a:rPr lang="zh-CN" altLang="en-US" sz="3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段，思考：花孩子着急着要到哪里去呢？他们为什么会这么急急忙忙呢？</a:t>
              </a:r>
              <a:endPara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1477" y="1057412"/>
            <a:ext cx="7774781" cy="1333635"/>
          </a:xfrm>
          <a:prstGeom prst="rect">
            <a:avLst/>
          </a:prstGeom>
          <a:solidFill>
            <a:srgbClr val="E4EFF5">
              <a:alpha val="50000"/>
            </a:srgbClr>
          </a:solidFill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rgbClr val="7381B8">
                    <a:lumMod val="75000"/>
                  </a:srgbClr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en-US" sz="3600" b="1" noProof="1">
                <a:solidFill>
                  <a:srgbClr val="7381B8">
                    <a:lumMod val="75000"/>
                  </a:srgbClr>
                </a:solidFill>
                <a:latin typeface="楷体_GB2312" charset="-122"/>
                <a:ea typeface="楷体_GB2312" charset="-122"/>
              </a:rPr>
              <a:t>上节课我们学习了《大青树下的小学》，同学们还知道哪些学校呢？</a:t>
            </a:r>
            <a:endParaRPr lang="zh-CN" altLang="en-US" sz="3600" b="1" noProof="1">
              <a:solidFill>
                <a:srgbClr val="7381B8">
                  <a:lumMod val="75000"/>
                </a:srgbClr>
              </a:solidFill>
              <a:latin typeface="楷体_GB2312" charset="-122"/>
              <a:ea typeface="楷体_GB231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1477" y="2501900"/>
            <a:ext cx="2402206" cy="2785110"/>
          </a:xfrm>
          <a:prstGeom prst="ellipse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8902" y="3919855"/>
            <a:ext cx="2538413" cy="2881630"/>
          </a:xfrm>
          <a:prstGeom prst="ellipse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rcRect l="-6437" t="-5512"/>
          <a:stretch>
            <a:fillRect/>
          </a:stretch>
        </p:blipFill>
        <p:spPr>
          <a:xfrm>
            <a:off x="5272088" y="4415156"/>
            <a:ext cx="2794634" cy="2478405"/>
          </a:xfrm>
          <a:prstGeom prst="ellipse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45305" y="2267085"/>
            <a:ext cx="2858453" cy="2256154"/>
          </a:xfrm>
          <a:prstGeom prst="ellipse">
            <a:avLst/>
          </a:prstGeom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93206" y="2841626"/>
            <a:ext cx="14335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prstClr val="black"/>
                </a:solidFill>
              </a:rPr>
              <a:t>幼儿园</a:t>
            </a:r>
            <a:r>
              <a:rPr lang="zh-CN" altLang="en-US" sz="4000" dirty="0">
                <a:solidFill>
                  <a:prstClr val="black"/>
                </a:solidFill>
              </a:rPr>
              <a:t>  </a:t>
            </a:r>
            <a:endParaRPr lang="zh-CN" altLang="en-US" sz="4000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066722" y="5106035"/>
            <a:ext cx="94416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prstClr val="black"/>
                </a:solidFill>
                <a:sym typeface="微软雅黑" panose="020B0503020204020204" pitchFamily="34" charset="-122"/>
              </a:rPr>
              <a:t>中学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202690" y="5491104"/>
            <a:ext cx="14335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prstClr val="black"/>
                </a:solidFill>
              </a:rPr>
              <a:t>小学  </a:t>
            </a:r>
            <a:r>
              <a:rPr lang="zh-CN" altLang="en-US" sz="4000" dirty="0">
                <a:solidFill>
                  <a:prstClr val="black"/>
                </a:solidFill>
              </a:rPr>
              <a:t>  </a:t>
            </a:r>
            <a:endParaRPr lang="zh-CN" altLang="en-US" sz="4000" dirty="0">
              <a:solidFill>
                <a:prstClr val="black"/>
              </a:solidFill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324367" y="2933858"/>
            <a:ext cx="14847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prstClr val="black"/>
                </a:solidFill>
                <a:sym typeface="微软雅黑" panose="020B0503020204020204" pitchFamily="34" charset="-122"/>
              </a:rPr>
              <a:t>大学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grpSp>
        <p:nvGrpSpPr>
          <p:cNvPr id="7179" name="组合 17"/>
          <p:cNvGrpSpPr/>
          <p:nvPr/>
        </p:nvGrpSpPr>
        <p:grpSpPr bwMode="auto">
          <a:xfrm>
            <a:off x="190501" y="219076"/>
            <a:ext cx="2833687" cy="714375"/>
            <a:chOff x="401" y="490"/>
            <a:chExt cx="5084" cy="1125"/>
          </a:xfrm>
        </p:grpSpPr>
        <p:pic>
          <p:nvPicPr>
            <p:cNvPr id="7180" name="图片 9" descr="PPT图标粉色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新课导入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6286501" y="595313"/>
            <a:ext cx="679847" cy="766762"/>
          </a:xfrm>
          <a:prstGeom prst="ellipse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3405" y="470862"/>
            <a:ext cx="818673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54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雨一来，他们便放</a:t>
            </a:r>
            <a:r>
              <a:rPr lang="zh-CN" altLang="en-US" sz="5400" b="1" noProof="1">
                <a:solidFill>
                  <a:srgbClr val="FD7A8A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假</a:t>
            </a:r>
            <a:r>
              <a:rPr lang="zh-CN" altLang="en-US" sz="54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了。</a:t>
            </a:r>
            <a:endParaRPr lang="zh-CN" altLang="en-US" sz="54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</a:endParaRPr>
          </a:p>
        </p:txBody>
      </p:sp>
      <p:pic>
        <p:nvPicPr>
          <p:cNvPr id="26627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28234" y="2830513"/>
            <a:ext cx="203001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6936581" y="2830513"/>
            <a:ext cx="1438275" cy="2214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800" noProof="1">
                <a:solidFill>
                  <a:srgbClr val="FD7A8A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  <a:endParaRPr lang="zh-CN" altLang="en-US" sz="13800" noProof="1">
              <a:solidFill>
                <a:srgbClr val="FD7A8A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17"/>
          <p:cNvGrpSpPr/>
          <p:nvPr/>
        </p:nvGrpSpPr>
        <p:grpSpPr>
          <a:xfrm>
            <a:off x="924878" y="2106296"/>
            <a:ext cx="5113496" cy="4150995"/>
            <a:chOff x="1665" y="3276"/>
            <a:chExt cx="10737" cy="6537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" name="圆角矩形 2"/>
            <p:cNvSpPr/>
            <p:nvPr/>
          </p:nvSpPr>
          <p:spPr>
            <a:xfrm>
              <a:off x="1665" y="3276"/>
              <a:ext cx="10737" cy="6537"/>
            </a:xfrm>
            <a:prstGeom prst="roundRect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400" noProof="1">
                <a:solidFill>
                  <a:prstClr val="white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709" y="5498"/>
              <a:ext cx="2054" cy="189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7200" b="1" noProof="1">
                  <a:solidFill>
                    <a:srgbClr val="FD7A8A">
                      <a:lumMod val="50000"/>
                    </a:srgbClr>
                  </a:solidFill>
                  <a:latin typeface="楷体_GB2312" charset="-122"/>
                  <a:ea typeface="楷体_GB2312" charset="-122"/>
                </a:rPr>
                <a:t>假</a:t>
              </a:r>
              <a:endParaRPr lang="zh-CN" altLang="en-US" sz="7200" b="1" noProof="1">
                <a:solidFill>
                  <a:srgbClr val="FD7A8A">
                    <a:lumMod val="50000"/>
                  </a:srgbClr>
                </a:solidFill>
                <a:latin typeface="楷体_GB2312" charset="-122"/>
                <a:ea typeface="楷体_GB2312" charset="-122"/>
              </a:endParaRPr>
            </a:p>
          </p:txBody>
        </p:sp>
        <p:sp>
          <p:nvSpPr>
            <p:cNvPr id="12" name="左大括号 11"/>
            <p:cNvSpPr/>
            <p:nvPr/>
          </p:nvSpPr>
          <p:spPr>
            <a:xfrm>
              <a:off x="4014" y="4766"/>
              <a:ext cx="964" cy="3557"/>
            </a:xfrm>
            <a:prstGeom prst="leftBrace">
              <a:avLst>
                <a:gd name="adj1" fmla="val 33390"/>
                <a:gd name="adj2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400" noProof="1">
                <a:solidFill>
                  <a:prstClr val="black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978" y="7383"/>
              <a:ext cx="2055" cy="111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4000" b="1" noProof="1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jià</a:t>
              </a:r>
              <a:endParaRPr lang="en-US" altLang="zh-CN" sz="4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78" y="4186"/>
              <a:ext cx="2365" cy="111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4000" b="1" noProof="1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jiǎ</a:t>
              </a:r>
              <a:endParaRPr lang="en-US" altLang="zh-CN" sz="4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94" y="3717"/>
              <a:ext cx="4543" cy="2278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44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（真假）</a:t>
              </a:r>
              <a:endParaRPr lang="zh-CN" altLang="en-US" sz="44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44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（假如）</a:t>
              </a:r>
              <a:endParaRPr lang="zh-CN" altLang="en-US" sz="44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094" y="6903"/>
              <a:ext cx="4544" cy="2278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44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（放假）</a:t>
              </a:r>
              <a:endParaRPr lang="zh-CN" altLang="en-US" sz="44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44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（假期）</a:t>
              </a:r>
              <a:endParaRPr lang="zh-CN" altLang="en-US" sz="44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14"/>
          <p:cNvGrpSpPr/>
          <p:nvPr/>
        </p:nvGrpSpPr>
        <p:grpSpPr bwMode="auto">
          <a:xfrm>
            <a:off x="496491" y="4210051"/>
            <a:ext cx="8378428" cy="2174875"/>
            <a:chOff x="9082" y="6202"/>
            <a:chExt cx="9058" cy="4683"/>
          </a:xfrm>
        </p:grpSpPr>
        <p:sp>
          <p:nvSpPr>
            <p:cNvPr id="12" name="对角圆角矩形 11"/>
            <p:cNvSpPr/>
            <p:nvPr/>
          </p:nvSpPr>
          <p:spPr>
            <a:xfrm>
              <a:off x="9082" y="6202"/>
              <a:ext cx="9058" cy="4683"/>
            </a:xfrm>
            <a:prstGeom prst="round2Diag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163" y="7062"/>
              <a:ext cx="8896" cy="28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   </a:t>
              </a:r>
              <a:r>
                <a:rPr lang="zh-CN" altLang="en-US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树枝在林中互相碰触着，绿叶在狂风里簌簌（</a:t>
              </a:r>
              <a:r>
                <a:rPr lang="en-US" altLang="zh-CN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sù</a:t>
              </a:r>
              <a:r>
                <a:rPr lang="zh-CN" altLang="en-US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）地响，雷云拍着大手。</a:t>
              </a:r>
              <a:endPara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endParaRPr>
            </a:p>
          </p:txBody>
        </p:sp>
      </p:grpSp>
      <p:grpSp>
        <p:nvGrpSpPr>
          <p:cNvPr id="27651" name="组合 13"/>
          <p:cNvGrpSpPr/>
          <p:nvPr/>
        </p:nvGrpSpPr>
        <p:grpSpPr bwMode="auto">
          <a:xfrm>
            <a:off x="139304" y="360364"/>
            <a:ext cx="4361259" cy="3532187"/>
            <a:chOff x="196" y="280"/>
            <a:chExt cx="9159" cy="5561"/>
          </a:xfrm>
        </p:grpSpPr>
        <p:sp>
          <p:nvSpPr>
            <p:cNvPr id="11" name="对角圆角矩形 10"/>
            <p:cNvSpPr/>
            <p:nvPr/>
          </p:nvSpPr>
          <p:spPr>
            <a:xfrm>
              <a:off x="196" y="280"/>
              <a:ext cx="9159" cy="5561"/>
            </a:xfrm>
            <a:prstGeom prst="round2Diag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pic>
          <p:nvPicPr>
            <p:cNvPr id="27655" name="图片 9" descr="timg (2)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08" y="451"/>
              <a:ext cx="8377" cy="5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对角圆角矩形 12"/>
          <p:cNvSpPr/>
          <p:nvPr/>
        </p:nvSpPr>
        <p:spPr>
          <a:xfrm>
            <a:off x="4681538" y="360363"/>
            <a:ext cx="4331494" cy="35306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pic>
        <p:nvPicPr>
          <p:cNvPr id="27653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45844" y="482600"/>
            <a:ext cx="3990975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14"/>
          <p:cNvGrpSpPr/>
          <p:nvPr/>
        </p:nvGrpSpPr>
        <p:grpSpPr bwMode="auto">
          <a:xfrm>
            <a:off x="382191" y="1279525"/>
            <a:ext cx="8378428" cy="1854200"/>
            <a:chOff x="9082" y="6202"/>
            <a:chExt cx="9058" cy="4683"/>
          </a:xfrm>
        </p:grpSpPr>
        <p:sp>
          <p:nvSpPr>
            <p:cNvPr id="12" name="对角圆角矩形 11"/>
            <p:cNvSpPr/>
            <p:nvPr/>
          </p:nvSpPr>
          <p:spPr>
            <a:xfrm>
              <a:off x="9082" y="6202"/>
              <a:ext cx="9058" cy="4683"/>
            </a:xfrm>
            <a:prstGeom prst="round2Diag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163" y="6539"/>
              <a:ext cx="8896" cy="33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   </a:t>
              </a:r>
              <a:r>
                <a:rPr lang="zh-CN" altLang="en-US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树枝在林中互相碰触着，绿叶在狂风里簌簌（</a:t>
              </a:r>
              <a:r>
                <a:rPr lang="en-US" altLang="zh-CN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sù</a:t>
              </a:r>
              <a:r>
                <a:rPr lang="zh-CN" altLang="en-US" sz="36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）地响，雷云拍着大手。</a:t>
              </a:r>
              <a:endPara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48866" y="3241676"/>
            <a:ext cx="8303505" cy="2870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生动形象地写出了刮风打雷时的场景，其中树枝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相互碰触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、绿叶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簌簌地响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可以看出风刮得特别大，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雷云拍着大手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则是用拟人手法写出雷声响。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5"/>
          <p:cNvGrpSpPr/>
          <p:nvPr/>
        </p:nvGrpSpPr>
        <p:grpSpPr bwMode="auto">
          <a:xfrm>
            <a:off x="329803" y="3646489"/>
            <a:ext cx="8462963" cy="2230437"/>
            <a:chOff x="1288" y="5262"/>
            <a:chExt cx="16110" cy="3949"/>
          </a:xfrm>
        </p:grpSpPr>
        <p:sp>
          <p:nvSpPr>
            <p:cNvPr id="4" name="对角圆角矩形 3"/>
            <p:cNvSpPr/>
            <p:nvPr/>
          </p:nvSpPr>
          <p:spPr>
            <a:xfrm>
              <a:off x="1288" y="5262"/>
              <a:ext cx="16110" cy="3949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30" y="5888"/>
              <a:ext cx="15668" cy="256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2800" b="1" noProof="1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   </a:t>
              </a:r>
              <a:r>
                <a:rPr lang="zh-CN" altLang="en-US" sz="44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这时，花孩子们便穿了紫的、黄的、白的衣裳，</a:t>
              </a:r>
              <a:r>
                <a:rPr lang="zh-CN" altLang="en-US" sz="4400" b="1" noProof="1">
                  <a:solidFill>
                    <a:srgbClr val="FF0000"/>
                  </a:solidFill>
                  <a:latin typeface="楷体_GB2312" charset="-122"/>
                  <a:ea typeface="楷体_GB2312" charset="-122"/>
                  <a:sym typeface="+mn-ea"/>
                </a:rPr>
                <a:t>冲</a:t>
              </a:r>
              <a:r>
                <a:rPr lang="zh-CN" altLang="en-US" sz="4400" b="1" noProof="1">
                  <a:solidFill>
                    <a:srgbClr val="7381B8">
                      <a:lumMod val="50000"/>
                    </a:srgbClr>
                  </a:solidFill>
                  <a:latin typeface="楷体_GB2312" charset="-122"/>
                  <a:ea typeface="楷体_GB2312" charset="-122"/>
                  <a:sym typeface="+mn-ea"/>
                </a:rPr>
                <a:t>了出来。</a:t>
              </a:r>
              <a:r>
                <a:rPr lang="en-US" altLang="zh-CN" sz="4400" b="1" noProof="1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 </a:t>
              </a:r>
              <a:endParaRPr lang="en-US" altLang="zh-CN" sz="4400" b="1" noProof="1">
                <a:solidFill>
                  <a:prstClr val="black"/>
                </a:solidFill>
                <a:latin typeface="楷体_GB2312" charset="-122"/>
                <a:ea typeface="楷体_GB2312" charset="-122"/>
              </a:endParaRPr>
            </a:p>
          </p:txBody>
        </p:sp>
      </p:grpSp>
      <p:grpSp>
        <p:nvGrpSpPr>
          <p:cNvPr id="29699" name="组合 14"/>
          <p:cNvGrpSpPr/>
          <p:nvPr/>
        </p:nvGrpSpPr>
        <p:grpSpPr bwMode="auto">
          <a:xfrm>
            <a:off x="117873" y="508000"/>
            <a:ext cx="2925365" cy="2820988"/>
            <a:chOff x="175" y="546"/>
            <a:chExt cx="6144" cy="5256"/>
          </a:xfrm>
        </p:grpSpPr>
        <p:sp>
          <p:nvSpPr>
            <p:cNvPr id="9" name="对角圆角矩形 8"/>
            <p:cNvSpPr/>
            <p:nvPr/>
          </p:nvSpPr>
          <p:spPr>
            <a:xfrm>
              <a:off x="175" y="546"/>
              <a:ext cx="6144" cy="5256"/>
            </a:xfrm>
            <a:prstGeom prst="round2Diag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482" y="759"/>
              <a:ext cx="5674" cy="4714"/>
            </a:xfrm>
            <a:prstGeom prst="round2DiagRect">
              <a:avLst/>
            </a:prstGeom>
          </p:spPr>
        </p:pic>
      </p:grpSp>
      <p:grpSp>
        <p:nvGrpSpPr>
          <p:cNvPr id="29700" name="组合 15"/>
          <p:cNvGrpSpPr/>
          <p:nvPr/>
        </p:nvGrpSpPr>
        <p:grpSpPr bwMode="auto">
          <a:xfrm>
            <a:off x="3237310" y="538163"/>
            <a:ext cx="2877740" cy="2759075"/>
            <a:chOff x="6391" y="488"/>
            <a:chExt cx="5678" cy="5142"/>
          </a:xfrm>
        </p:grpSpPr>
        <p:sp>
          <p:nvSpPr>
            <p:cNvPr id="10" name="对角圆角矩形 9"/>
            <p:cNvSpPr/>
            <p:nvPr/>
          </p:nvSpPr>
          <p:spPr>
            <a:xfrm>
              <a:off x="6391" y="488"/>
              <a:ext cx="5678" cy="5142"/>
            </a:xfrm>
            <a:prstGeom prst="round2Diag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6650" y="874"/>
              <a:ext cx="5162" cy="4487"/>
            </a:xfrm>
            <a:prstGeom prst="round2DiagRect">
              <a:avLst/>
            </a:prstGeom>
          </p:spPr>
        </p:pic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17649" y="6039416"/>
            <a:ext cx="78587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prstClr val="black"/>
                </a:solidFill>
              </a:rPr>
              <a:t>激动心情，迫不及待想出来玩，找妈妈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grpSp>
        <p:nvGrpSpPr>
          <p:cNvPr id="29702" name="组合 2"/>
          <p:cNvGrpSpPr/>
          <p:nvPr/>
        </p:nvGrpSpPr>
        <p:grpSpPr bwMode="auto">
          <a:xfrm>
            <a:off x="6297216" y="422275"/>
            <a:ext cx="2689622" cy="2844800"/>
            <a:chOff x="13223" y="352"/>
            <a:chExt cx="5646" cy="4482"/>
          </a:xfrm>
        </p:grpSpPr>
        <p:sp>
          <p:nvSpPr>
            <p:cNvPr id="11" name="对角圆角矩形 10"/>
            <p:cNvSpPr/>
            <p:nvPr/>
          </p:nvSpPr>
          <p:spPr>
            <a:xfrm>
              <a:off x="13223" y="352"/>
              <a:ext cx="5646" cy="4482"/>
            </a:xfrm>
            <a:prstGeom prst="round2DiagRect">
              <a:avLst>
                <a:gd name="adj1" fmla="val 16667"/>
                <a:gd name="adj2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13521" y="588"/>
              <a:ext cx="5050" cy="4018"/>
            </a:xfrm>
            <a:prstGeom prst="round2DiagRect">
              <a:avLst/>
            </a:prstGeom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6029" y="344488"/>
            <a:ext cx="8090296" cy="33280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你可知道，妈妈，他们的家是在天上，在星星所住的地方。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你没有看见他们怎样地</a:t>
            </a:r>
            <a:r>
              <a:rPr lang="zh-CN" altLang="en-US" sz="36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急着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要到那儿去吗？你不知道他们为什么那样</a:t>
            </a:r>
            <a:r>
              <a:rPr lang="zh-CN" altLang="en-US" sz="36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急急忙忙</a:t>
            </a: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吗？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7"/>
          <p:cNvGrpSpPr/>
          <p:nvPr/>
        </p:nvGrpSpPr>
        <p:grpSpPr bwMode="auto">
          <a:xfrm>
            <a:off x="-8335" y="3871825"/>
            <a:ext cx="4211241" cy="2160402"/>
            <a:chOff x="7620" y="4987"/>
            <a:chExt cx="8844" cy="3401"/>
          </a:xfrm>
        </p:grpSpPr>
        <p:sp>
          <p:nvSpPr>
            <p:cNvPr id="6" name="云形标注 5"/>
            <p:cNvSpPr/>
            <p:nvPr/>
          </p:nvSpPr>
          <p:spPr>
            <a:xfrm rot="20880000">
              <a:off x="7620" y="5377"/>
              <a:ext cx="8844" cy="2814"/>
            </a:xfrm>
            <a:prstGeom prst="cloudCallout">
              <a:avLst>
                <a:gd name="adj1" fmla="val 20952"/>
                <a:gd name="adj2" fmla="val -79104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0726" name="文本框 6"/>
            <p:cNvSpPr txBox="1">
              <a:spLocks noChangeArrowheads="1"/>
            </p:cNvSpPr>
            <p:nvPr/>
          </p:nvSpPr>
          <p:spPr bwMode="auto">
            <a:xfrm rot="20760000">
              <a:off x="9411" y="4987"/>
              <a:ext cx="5501" cy="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prstClr val="black"/>
                  </a:solidFill>
                </a:rPr>
                <a:t>你觉得应该用什么语气来朗读呢？</a:t>
              </a:r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927997" y="4313239"/>
            <a:ext cx="334922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反问，急切</a:t>
            </a:r>
            <a:endParaRPr lang="zh-CN" altLang="en-US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4356" y="260330"/>
            <a:ext cx="8186738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我自然能够</a:t>
            </a:r>
            <a:r>
              <a:rPr lang="zh-CN" altLang="en-US" sz="4000" b="1" noProof="1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猜</a:t>
            </a:r>
            <a:r>
              <a:rPr lang="zh-CN" altLang="en-US" sz="40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</a:rPr>
              <a:t>得出他们是对谁扬起双臂来：他们也有他们的妈妈，就像我有我自己的妈妈一样。</a:t>
            </a:r>
            <a:endParaRPr lang="zh-CN" altLang="en-US" sz="40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</a:endParaRPr>
          </a:p>
        </p:txBody>
      </p:sp>
      <p:grpSp>
        <p:nvGrpSpPr>
          <p:cNvPr id="3" name="组合 5"/>
          <p:cNvGrpSpPr/>
          <p:nvPr/>
        </p:nvGrpSpPr>
        <p:grpSpPr bwMode="auto">
          <a:xfrm>
            <a:off x="5732860" y="3559175"/>
            <a:ext cx="2932509" cy="2724150"/>
            <a:chOff x="12038" y="5604"/>
            <a:chExt cx="6156" cy="4292"/>
          </a:xfrm>
        </p:grpSpPr>
        <p:sp>
          <p:nvSpPr>
            <p:cNvPr id="4" name="云形标注 3"/>
            <p:cNvSpPr/>
            <p:nvPr/>
          </p:nvSpPr>
          <p:spPr>
            <a:xfrm>
              <a:off x="12038" y="5604"/>
              <a:ext cx="6156" cy="4292"/>
            </a:xfrm>
            <a:prstGeom prst="cloudCallout">
              <a:avLst>
                <a:gd name="adj1" fmla="val 16444"/>
                <a:gd name="adj2" fmla="val -82634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1750" name="文本框 2"/>
            <p:cNvSpPr txBox="1">
              <a:spLocks noChangeArrowheads="1"/>
            </p:cNvSpPr>
            <p:nvPr/>
          </p:nvSpPr>
          <p:spPr bwMode="auto">
            <a:xfrm>
              <a:off x="12541" y="6580"/>
              <a:ext cx="5513" cy="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“</a:t>
              </a:r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我</a:t>
              </a:r>
              <a:r>
                <a:rPr lang="en-US" altLang="zh-CN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”</a:t>
              </a:r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猜什么？</a:t>
              </a:r>
              <a:endPara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  <a:p>
              <a:pPr eaLnBrk="1" fontAlgn="base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“</a:t>
              </a:r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我</a:t>
              </a:r>
              <a:r>
                <a:rPr lang="en-US" altLang="zh-CN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”</a:t>
              </a:r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是怎么猜到的？</a:t>
              </a:r>
              <a:endPara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59581" y="3295419"/>
            <a:ext cx="4876800" cy="192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我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猜他们是对妈妈扬起双臂，因为他们跟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我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一样，都有自己的妈妈。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 bwMode="auto">
          <a:xfrm>
            <a:off x="731044" y="801688"/>
            <a:ext cx="7670006" cy="1801812"/>
            <a:chOff x="6819" y="1021"/>
            <a:chExt cx="13531" cy="4791"/>
          </a:xfrm>
        </p:grpSpPr>
        <p:sp>
          <p:nvSpPr>
            <p:cNvPr id="4" name="对角圆角矩形 3"/>
            <p:cNvSpPr/>
            <p:nvPr/>
          </p:nvSpPr>
          <p:spPr>
            <a:xfrm>
              <a:off x="6819" y="1021"/>
              <a:ext cx="13531" cy="4791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600" noProof="1">
                <a:solidFill>
                  <a:prstClr val="white"/>
                </a:solidFill>
              </a:endParaRPr>
            </a:p>
          </p:txBody>
        </p:sp>
        <p:sp>
          <p:nvSpPr>
            <p:cNvPr id="32773" name="文本框 4"/>
            <p:cNvSpPr txBox="1">
              <a:spLocks noChangeArrowheads="1"/>
            </p:cNvSpPr>
            <p:nvPr/>
          </p:nvSpPr>
          <p:spPr bwMode="auto">
            <a:xfrm>
              <a:off x="7264" y="1252"/>
              <a:ext cx="12641" cy="3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base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    </a:t>
              </a:r>
              <a:r>
                <a:rPr lang="zh-CN" altLang="zh-CN" sz="3200" b="1" dirty="0">
                  <a:solidFill>
                    <a:prstClr val="black"/>
                  </a:solidFill>
                  <a:latin typeface="楷体_GB2312" charset="-122"/>
                  <a:ea typeface="楷体_GB2312" charset="-122"/>
                </a:rPr>
                <a:t>读5-9段，花孩子着急着要到哪里去呢？他们为什么会这么急急忙忙呢？</a:t>
              </a:r>
              <a:endParaRPr lang="zh-CN" altLang="zh-CN" sz="3200" b="1" dirty="0">
                <a:solidFill>
                  <a:prstClr val="black"/>
                </a:solidFill>
                <a:latin typeface="楷体_GB2312" charset="-122"/>
                <a:ea typeface="楷体_GB2312" charset="-122"/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928687" y="3094038"/>
            <a:ext cx="7274719" cy="254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花孩子们着急回到天上的家里。因为他们想念妈妈，所以想赶紧回家。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1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4806" y="1096963"/>
            <a:ext cx="8434388" cy="55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5" name="组合 17"/>
          <p:cNvGrpSpPr/>
          <p:nvPr/>
        </p:nvGrpSpPr>
        <p:grpSpPr bwMode="auto">
          <a:xfrm>
            <a:off x="190501" y="219076"/>
            <a:ext cx="3031330" cy="714375"/>
            <a:chOff x="401" y="490"/>
            <a:chExt cx="5084" cy="1125"/>
          </a:xfrm>
        </p:grpSpPr>
        <p:pic>
          <p:nvPicPr>
            <p:cNvPr id="33801" name="图片 7" descr="PPT图标粉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2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结构梳理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3796" name="TextBox 10"/>
          <p:cNvSpPr txBox="1">
            <a:spLocks noChangeArrowheads="1"/>
          </p:cNvSpPr>
          <p:nvPr/>
        </p:nvSpPr>
        <p:spPr bwMode="auto">
          <a:xfrm>
            <a:off x="1009650" y="3451226"/>
            <a:ext cx="191809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prstClr val="black"/>
                </a:solidFill>
                <a:latin typeface="微软雅黑" panose="020B0503020204020204" pitchFamily="34" charset="-122"/>
              </a:rPr>
              <a:t>花孩子</a:t>
            </a:r>
            <a:endParaRPr lang="zh-CN" altLang="en-US" sz="40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842022" y="1947863"/>
            <a:ext cx="379809" cy="3833812"/>
          </a:xfrm>
          <a:prstGeom prst="leftBrace">
            <a:avLst>
              <a:gd name="adj1" fmla="val 117440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33798" name="TextBox 10"/>
          <p:cNvSpPr txBox="1">
            <a:spLocks noChangeArrowheads="1"/>
          </p:cNvSpPr>
          <p:nvPr/>
        </p:nvSpPr>
        <p:spPr bwMode="auto">
          <a:xfrm>
            <a:off x="3320654" y="1947863"/>
            <a:ext cx="3742134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</a:rPr>
              <a:t>在绿草上跳舞、狂欢</a:t>
            </a:r>
            <a:endParaRPr lang="zh-CN" altLang="en-US" sz="28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799" name="TextBox 10"/>
          <p:cNvSpPr txBox="1">
            <a:spLocks noChangeArrowheads="1"/>
          </p:cNvSpPr>
          <p:nvPr/>
        </p:nvSpPr>
        <p:spPr bwMode="auto">
          <a:xfrm>
            <a:off x="3320654" y="3490913"/>
            <a:ext cx="3742134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</a:rPr>
              <a:t>在地下学校做功课</a:t>
            </a:r>
            <a:endParaRPr lang="zh-CN" altLang="en-US" sz="28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800" name="TextBox 10"/>
          <p:cNvSpPr txBox="1">
            <a:spLocks noChangeArrowheads="1"/>
          </p:cNvSpPr>
          <p:nvPr/>
        </p:nvSpPr>
        <p:spPr bwMode="auto">
          <a:xfrm>
            <a:off x="3320653" y="4970463"/>
            <a:ext cx="4289821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</a:rPr>
              <a:t>急忙回家对妈妈扬起双臂</a:t>
            </a:r>
            <a:endParaRPr lang="zh-CN" altLang="en-US" sz="28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184673" y="1463675"/>
            <a:ext cx="6774656" cy="393065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prstClr val="black"/>
                </a:solidFill>
              </a:rPr>
              <a:t>    </a:t>
            </a:r>
            <a:r>
              <a:rPr lang="en-US" altLang="zh-CN" sz="3600" b="1" noProof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3600" b="1" noProof="1">
                <a:solidFill>
                  <a:prstClr val="black"/>
                </a:solidFill>
              </a:rPr>
              <a:t>大家现在理解这篇课文了吗？还有无法解决的问题吗？说出来，我们一起讨论一下吧！</a:t>
            </a:r>
            <a:endParaRPr lang="zh-CN" altLang="en-US" sz="3600" b="1" noProof="1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835819" y="1641475"/>
            <a:ext cx="7479506" cy="372110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08473" y="1724025"/>
            <a:ext cx="6873478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花朵是在地下的学校里上学。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稻谷是在（    ）的学校里上学。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小鱼是在（    ）的学校里上学。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松鼠是在（    ）的学校里上学。</a:t>
            </a:r>
            <a:endParaRPr lang="zh-CN" altLang="en-US" sz="36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小鸟是在（    ）的学校里上学。</a:t>
            </a:r>
            <a:endParaRPr lang="zh-CN" altLang="en-US" sz="1200" noProof="1">
              <a:solidFill>
                <a:prstClr val="black"/>
              </a:solidFill>
            </a:endParaRPr>
          </a:p>
        </p:txBody>
      </p:sp>
      <p:sp>
        <p:nvSpPr>
          <p:cNvPr id="35844" name="文本框 8"/>
          <p:cNvSpPr txBox="1">
            <a:spLocks noChangeArrowheads="1"/>
          </p:cNvSpPr>
          <p:nvPr/>
        </p:nvSpPr>
        <p:spPr bwMode="auto">
          <a:xfrm>
            <a:off x="3235524" y="3077370"/>
            <a:ext cx="13989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小河中</a:t>
            </a:r>
            <a:endParaRPr lang="zh-CN" altLang="en-US" sz="28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35845" name="文本框 4"/>
          <p:cNvSpPr txBox="1">
            <a:spLocks noChangeArrowheads="1"/>
          </p:cNvSpPr>
          <p:nvPr/>
        </p:nvSpPr>
        <p:spPr bwMode="auto">
          <a:xfrm>
            <a:off x="3235524" y="2476323"/>
            <a:ext cx="13989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田野上</a:t>
            </a:r>
            <a:endParaRPr lang="zh-CN" altLang="en-US" sz="28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35846" name="文本框 5"/>
          <p:cNvSpPr txBox="1">
            <a:spLocks noChangeArrowheads="1"/>
          </p:cNvSpPr>
          <p:nvPr/>
        </p:nvSpPr>
        <p:spPr bwMode="auto">
          <a:xfrm>
            <a:off x="3264099" y="3732213"/>
            <a:ext cx="13989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森林里</a:t>
            </a:r>
            <a:endParaRPr lang="zh-CN" altLang="en-US" sz="28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35847" name="文本框 6"/>
          <p:cNvSpPr txBox="1">
            <a:spLocks noChangeArrowheads="1"/>
          </p:cNvSpPr>
          <p:nvPr/>
        </p:nvSpPr>
        <p:spPr bwMode="auto">
          <a:xfrm>
            <a:off x="3235523" y="4400551"/>
            <a:ext cx="14275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B90319"/>
                </a:solidFill>
                <a:latin typeface="楷体_GB2312" charset="-122"/>
                <a:ea typeface="楷体_GB2312" charset="-122"/>
              </a:rPr>
              <a:t>天空中</a:t>
            </a:r>
            <a:endParaRPr lang="zh-CN" altLang="en-US" sz="2800" b="1" dirty="0">
              <a:solidFill>
                <a:srgbClr val="B90319"/>
              </a:solidFill>
              <a:latin typeface="楷体_GB2312" charset="-122"/>
              <a:ea typeface="楷体_GB2312" charset="-122"/>
            </a:endParaRPr>
          </a:p>
        </p:txBody>
      </p:sp>
      <p:grpSp>
        <p:nvGrpSpPr>
          <p:cNvPr id="35848" name="组合 17"/>
          <p:cNvGrpSpPr/>
          <p:nvPr/>
        </p:nvGrpSpPr>
        <p:grpSpPr bwMode="auto">
          <a:xfrm>
            <a:off x="190501" y="219076"/>
            <a:ext cx="2820590" cy="714375"/>
            <a:chOff x="401" y="490"/>
            <a:chExt cx="5084" cy="1125"/>
          </a:xfrm>
        </p:grpSpPr>
        <p:pic>
          <p:nvPicPr>
            <p:cNvPr id="35849" name="图片 7" descr="PPT图标粉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随堂练习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6681" y="619125"/>
            <a:ext cx="8910638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>
            <a:spLocks noChangeArrowheads="1"/>
          </p:cNvSpPr>
          <p:nvPr/>
        </p:nvSpPr>
        <p:spPr bwMode="auto">
          <a:xfrm>
            <a:off x="858441" y="1765797"/>
            <a:ext cx="7247334" cy="386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宋体" panose="02010600030101010101" pitchFamily="2" charset="-122"/>
              <a:buNone/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认识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“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荒、笛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”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等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5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个生字，会写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“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落、荒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”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等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13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个生字，掌握一个多音字。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宋体" panose="02010600030101010101" pitchFamily="2" charset="-122"/>
              <a:buNone/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正确、流利、有感情地朗读课文，能够想象出课文描写的画面。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宋体" panose="02010600030101010101" pitchFamily="2" charset="-122"/>
              <a:buNone/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感受花孩子的活泼、调皮，会用拟人的修辞手法描写身边的事物。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9220" name="组合 17"/>
          <p:cNvGrpSpPr/>
          <p:nvPr/>
        </p:nvGrpSpPr>
        <p:grpSpPr bwMode="auto">
          <a:xfrm>
            <a:off x="190501" y="219076"/>
            <a:ext cx="2857499" cy="1207770"/>
            <a:chOff x="401" y="490"/>
            <a:chExt cx="5084" cy="1902"/>
          </a:xfrm>
        </p:grpSpPr>
        <p:pic>
          <p:nvPicPr>
            <p:cNvPr id="9221" name="图片 9" descr="PPT图标粉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2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学习目标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27435" y="1219201"/>
            <a:ext cx="8454628" cy="2162175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481013" y="1331914"/>
            <a:ext cx="8346281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"/>
            </a:pP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朗读课文，想象花</a:t>
            </a:r>
            <a:r>
              <a:rPr lang="en-US" altLang="zh-CN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“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在绿草上跳舞、狂欢</a:t>
            </a:r>
            <a:r>
              <a:rPr lang="en-US" altLang="zh-CN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”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的情景。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36960" y="3406777"/>
            <a:ext cx="8591550" cy="274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朗读提示：本文是一篇抒情散文诗，诗句优美富有趣味，朗读时要注意节奏和感情，前半部分要读出欢快活泼的语气，后半部分要读出急切的语气。</a:t>
            </a:r>
            <a:endParaRPr lang="zh-CN" altLang="en-US" sz="32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36869" name="组合 17"/>
          <p:cNvGrpSpPr/>
          <p:nvPr/>
        </p:nvGrpSpPr>
        <p:grpSpPr bwMode="auto">
          <a:xfrm>
            <a:off x="190501" y="219076"/>
            <a:ext cx="2819399" cy="714375"/>
            <a:chOff x="401" y="490"/>
            <a:chExt cx="5084" cy="1125"/>
          </a:xfrm>
        </p:grpSpPr>
        <p:pic>
          <p:nvPicPr>
            <p:cNvPr id="36870" name="图片 7" descr="PPT图标粉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1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课后习题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6225" y="100014"/>
            <a:ext cx="8591550" cy="3298825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01229" y="185739"/>
            <a:ext cx="8541544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"/>
            </a:pP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读课文的时候，你注意到下面加点的部分了吗？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"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湿润的东风走过荒野，在竹林中吹着口笛。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"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树枝在林中互相碰触着，绿叶在狂风里簌簌地响，雷云拍着大手。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01229" y="3813176"/>
            <a:ext cx="8591550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走过荒野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”“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吹着口笛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是拟人的修辞手法，写出了东风的闲适美好，要写出了东风对花儿们的欢迎。</a:t>
            </a:r>
            <a:endParaRPr lang="en-US" altLang="zh-CN" sz="28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pic>
        <p:nvPicPr>
          <p:cNvPr id="37893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50406" y="2000250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图片 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79019" y="2000250"/>
            <a:ext cx="14525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图片 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08823" y="2000250"/>
            <a:ext cx="14406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38625" y="2000250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图片 1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02054" y="2019300"/>
            <a:ext cx="14406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图片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231856" y="2019300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图片 1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61660" y="2019300"/>
            <a:ext cx="14406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891463" y="2019300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1" name="图片 1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74206" y="2587625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图片 1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02819" y="2587625"/>
            <a:ext cx="14525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图片 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32623" y="2587625"/>
            <a:ext cx="14406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图片 1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162425" y="2587625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24213" y="3168650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6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54017" y="3168650"/>
            <a:ext cx="14406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7" name="图片 2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83819" y="3168650"/>
            <a:ext cx="14406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图片 2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12432" y="3168650"/>
            <a:ext cx="145256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01229" y="5059364"/>
            <a:ext cx="8591550" cy="157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互相碰触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写出了大风中树枝被吹得来回摇摆的形态，突出了风大，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拍着大手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用拟人的修辞手法写出雷声响。</a:t>
            </a:r>
            <a:endParaRPr lang="zh-CN" altLang="en-US" sz="28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" grpId="0"/>
      <p:bldP spid="2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6225" y="100013"/>
            <a:ext cx="8591550" cy="2462212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01229" y="185738"/>
            <a:ext cx="8541544" cy="192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"/>
            </a:pP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“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雨一来，他们便放假了。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”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你喜欢这样的表达吗？请你照样子写一些，如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“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清风一吹，他们……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”“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蝴蝶一来，他们……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”</a:t>
            </a:r>
            <a:endParaRPr lang="en-US" altLang="zh-CN" sz="32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01229" y="2786064"/>
            <a:ext cx="8591550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我喜欢这样的表达，这个句子用拟人的修辞手法写出了下雨后，花儿们汲取到足够的养分努力盛放出美丽的花朵。</a:t>
            </a:r>
            <a:endParaRPr lang="zh-CN" altLang="en-US" sz="32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76226" y="4975231"/>
            <a:ext cx="859155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示例：清风一吹，他们就睁开了朦胧的双眼。</a:t>
            </a:r>
            <a:endParaRPr lang="zh-CN" altLang="en-US" sz="32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  蝴蝶一来，他们便跳起了欢快的舞蹈。</a:t>
            </a:r>
            <a:endParaRPr lang="zh-CN" altLang="en-US" sz="32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" grpId="0"/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304800" y="1096963"/>
            <a:ext cx="8534400" cy="5478462"/>
          </a:xfrm>
          <a:prstGeom prst="frame">
            <a:avLst>
              <a:gd name="adj1" fmla="val 17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black"/>
              </a:solidFill>
            </a:endParaRPr>
          </a:p>
        </p:txBody>
      </p:sp>
      <p:grpSp>
        <p:nvGrpSpPr>
          <p:cNvPr id="39939" name="组合 17"/>
          <p:cNvGrpSpPr/>
          <p:nvPr/>
        </p:nvGrpSpPr>
        <p:grpSpPr bwMode="auto">
          <a:xfrm>
            <a:off x="190501" y="219076"/>
            <a:ext cx="2900361" cy="714375"/>
            <a:chOff x="401" y="490"/>
            <a:chExt cx="5084" cy="1125"/>
          </a:xfrm>
        </p:grpSpPr>
        <p:pic>
          <p:nvPicPr>
            <p:cNvPr id="39942" name="图片 7" descr="PPT图标粉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3" name="TextBox 76"/>
            <p:cNvSpPr txBox="1">
              <a:spLocks noChangeArrowheads="1"/>
            </p:cNvSpPr>
            <p:nvPr/>
          </p:nvSpPr>
          <p:spPr bwMode="auto">
            <a:xfrm>
              <a:off x="401" y="490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积累拓展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9940" name="TextBox 10"/>
          <p:cNvSpPr txBox="1">
            <a:spLocks noChangeArrowheads="1"/>
          </p:cNvSpPr>
          <p:nvPr/>
        </p:nvSpPr>
        <p:spPr bwMode="auto">
          <a:xfrm>
            <a:off x="446485" y="1209675"/>
            <a:ext cx="8077200" cy="51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世界以痛吻我，要我报之以歌。   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生如夏花之绚烂，死如秋叶之静美。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我们把世界看错，反说它欺骗了我们。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错误经不起失败，但是真理却不怕失败。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你的负担将变成礼物，你受的苦将照亮你的路。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当你为错过太阳而哭泣的时候，你也要再错过群星了。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"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纵然伤心，也不要愁眉不展，因为你不知是谁会爱上你的笑容。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39941" name="文本框 6"/>
          <p:cNvSpPr txBox="1">
            <a:spLocks noChangeArrowheads="1"/>
          </p:cNvSpPr>
          <p:nvPr/>
        </p:nvSpPr>
        <p:spPr bwMode="auto">
          <a:xfrm>
            <a:off x="3090862" y="254000"/>
            <a:ext cx="48157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《飞鸟集》经典语录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5734" y="1347249"/>
            <a:ext cx="22878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7200" b="1" dirty="0">
                <a:solidFill>
                  <a:prstClr val="black"/>
                </a:solidFill>
              </a:rPr>
              <a:t>再 见</a:t>
            </a:r>
            <a:endParaRPr lang="zh-CN" altLang="en-US" sz="72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261272" y="249289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12"/>
          <p:cNvGrpSpPr/>
          <p:nvPr/>
        </p:nvGrpSpPr>
        <p:grpSpPr bwMode="auto">
          <a:xfrm>
            <a:off x="998935" y="5654676"/>
            <a:ext cx="1512094" cy="944563"/>
            <a:chOff x="2118480" y="1707167"/>
            <a:chExt cx="1512094" cy="833914"/>
          </a:xfrm>
        </p:grpSpPr>
        <p:sp>
          <p:nvSpPr>
            <p:cNvPr id="14" name="椭圆 13"/>
            <p:cNvSpPr/>
            <p:nvPr/>
          </p:nvSpPr>
          <p:spPr>
            <a:xfrm>
              <a:off x="2118480" y="1707167"/>
              <a:ext cx="1512094" cy="833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2400" noProof="1">
                <a:solidFill>
                  <a:prstClr val="white"/>
                </a:solidFill>
              </a:endParaRPr>
            </a:p>
          </p:txBody>
        </p:sp>
        <p:sp>
          <p:nvSpPr>
            <p:cNvPr id="15" name="TextBox 67"/>
            <p:cNvSpPr txBox="1"/>
            <p:nvPr/>
          </p:nvSpPr>
          <p:spPr>
            <a:xfrm>
              <a:off x="2224445" y="1920331"/>
              <a:ext cx="1300163" cy="4075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lvl="1" algn="ctr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2400" spc="300" noProof="1">
                  <a:solidFill>
                    <a:prstClr val="white"/>
                  </a:solidFill>
                  <a:latin typeface="Impact" panose="020B0806030902050204" pitchFamily="34" charset="0"/>
                </a:rPr>
                <a:t>泰戈尔</a:t>
              </a:r>
              <a:endParaRPr lang="zh-CN" altLang="en-US" sz="2400" spc="300" noProof="1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10243" name="Picture 10" descr="xinsrc_20209020112194211413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7656" y="1271588"/>
            <a:ext cx="2914650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407569" y="1008345"/>
            <a:ext cx="5566172" cy="4741298"/>
          </a:xfrm>
          <a:prstGeom prst="rect">
            <a:avLst/>
          </a:prstGeom>
          <a:solidFill>
            <a:srgbClr val="F2F7FA">
              <a:alpha val="70000"/>
            </a:srgb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作者名片：</a:t>
            </a:r>
            <a:r>
              <a:rPr lang="zh-CN" altLang="en-US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享誉世界的印度诗人、哲学家，曾于</a:t>
            </a:r>
            <a:r>
              <a:rPr lang="en-US" altLang="zh-CN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1913</a:t>
            </a:r>
            <a:r>
              <a:rPr lang="zh-CN" altLang="en-US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年获诺贝尔文学奖。</a:t>
            </a:r>
            <a:endParaRPr lang="zh-CN" altLang="en-US" sz="3200" b="1" noProof="1">
              <a:solidFill>
                <a:srgbClr val="7381B8">
                  <a:lumMod val="7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代表作品：</a:t>
            </a:r>
            <a:r>
              <a:rPr lang="zh-CN" altLang="en-US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《飞鸟集》《园丁集》《新月集》等五十多部诗集。他创作的歌曲</a:t>
            </a:r>
            <a:r>
              <a:rPr lang="en-US" altLang="zh-CN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人民的意志</a:t>
            </a:r>
            <a:r>
              <a:rPr lang="en-US" altLang="zh-CN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noProof="1">
                <a:solidFill>
                  <a:srgbClr val="7381B8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被定为印度国歌。本文选自他的散文诗集《新月集》。</a:t>
            </a:r>
            <a:endParaRPr lang="zh-CN" altLang="en-US" sz="3200" b="1" noProof="1">
              <a:solidFill>
                <a:srgbClr val="7381B8">
                  <a:lumMod val="7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45" name="组合 17"/>
          <p:cNvGrpSpPr/>
          <p:nvPr/>
        </p:nvGrpSpPr>
        <p:grpSpPr bwMode="auto">
          <a:xfrm>
            <a:off x="190501" y="219076"/>
            <a:ext cx="2876549" cy="714375"/>
            <a:chOff x="401" y="490"/>
            <a:chExt cx="5084" cy="1125"/>
          </a:xfrm>
        </p:grpSpPr>
        <p:pic>
          <p:nvPicPr>
            <p:cNvPr id="10246" name="图片 9" descr="PPT图标粉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走进作者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 descr="xinsrc_202090201121979610814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3826" y="112714"/>
            <a:ext cx="5775722" cy="663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67"/>
          <p:cNvSpPr txBox="1"/>
          <p:nvPr/>
        </p:nvSpPr>
        <p:spPr>
          <a:xfrm>
            <a:off x="6005513" y="3106739"/>
            <a:ext cx="304681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1"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spc="300" noProof="1">
                <a:solidFill>
                  <a:srgbClr val="7381B8">
                    <a:lumMod val="75000"/>
                  </a:srgbClr>
                </a:solidFill>
                <a:latin typeface="Impact" panose="020B0806030902050204" pitchFamily="34" charset="0"/>
              </a:rPr>
              <a:t>泰戈尔访问中国</a:t>
            </a:r>
            <a:endParaRPr lang="zh-CN" altLang="en-US" sz="4000" b="1" spc="300" noProof="1">
              <a:solidFill>
                <a:srgbClr val="7381B8">
                  <a:lumMod val="75000"/>
                </a:srgbClr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4598194" y="1368425"/>
            <a:ext cx="4379119" cy="504983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 r="-408" b="-1753"/>
          <a:stretch>
            <a:fillRect/>
          </a:stretch>
        </p:blipFill>
        <p:spPr>
          <a:xfrm>
            <a:off x="4737020" y="1507649"/>
            <a:ext cx="4101466" cy="4771390"/>
          </a:xfrm>
          <a:prstGeom prst="round2DiagRect">
            <a:avLst/>
          </a:prstGeom>
          <a:effectLst>
            <a:innerShdw dir="13500000">
              <a:schemeClr val="accent1">
                <a:lumMod val="60000"/>
                <a:lumOff val="40000"/>
                <a:alpha val="80000"/>
              </a:schemeClr>
            </a:innerShdw>
          </a:effectLst>
        </p:spPr>
      </p:pic>
      <p:sp>
        <p:nvSpPr>
          <p:cNvPr id="9" name="文本框 8"/>
          <p:cNvSpPr txBox="1"/>
          <p:nvPr/>
        </p:nvSpPr>
        <p:spPr>
          <a:xfrm>
            <a:off x="1241385" y="1368425"/>
            <a:ext cx="20728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5400" b="1" noProof="1">
                <a:solidFill>
                  <a:srgbClr val="7381B8">
                    <a:lumMod val="50000"/>
                  </a:srgbClr>
                </a:solidFill>
                <a:latin typeface="楷体_GB2312" charset="-122"/>
                <a:ea typeface="楷体_GB2312" charset="-122"/>
                <a:sym typeface="+mn-ea"/>
              </a:rPr>
              <a:t>口笛</a:t>
            </a:r>
            <a:endParaRPr lang="zh-CN" altLang="en-US" sz="5400" b="1" noProof="1">
              <a:solidFill>
                <a:srgbClr val="7381B8">
                  <a:lumMod val="50000"/>
                </a:srgbClr>
              </a:solidFill>
              <a:latin typeface="楷体_GB2312" charset="-122"/>
              <a:ea typeface="楷体_GB2312" charset="-122"/>
              <a:sym typeface="+mn-ea"/>
            </a:endParaRPr>
          </a:p>
        </p:txBody>
      </p:sp>
      <p:sp>
        <p:nvSpPr>
          <p:cNvPr id="12293" name="文本框 9"/>
          <p:cNvSpPr txBox="1">
            <a:spLocks noChangeArrowheads="1"/>
          </p:cNvSpPr>
          <p:nvPr/>
        </p:nvSpPr>
        <p:spPr bwMode="auto">
          <a:xfrm>
            <a:off x="166688" y="2560638"/>
            <a:ext cx="4431506" cy="208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_GB2312" charset="-122"/>
                <a:ea typeface="楷体_GB2312" charset="-122"/>
              </a:rPr>
              <a:t>中国竹笛家族中最小的一员。</a:t>
            </a:r>
            <a:endParaRPr lang="zh-CN" altLang="en-US" sz="2400" b="1" dirty="0">
              <a:solidFill>
                <a:prstClr val="black"/>
              </a:solidFill>
              <a:latin typeface="楷体_GB2312" charset="-122"/>
              <a:ea typeface="楷体_GB2312" charset="-122"/>
            </a:endParaRPr>
          </a:p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_GB2312" charset="-122"/>
                <a:ea typeface="楷体_GB2312" charset="-122"/>
              </a:rPr>
              <a:t>制作材料：红木、竹子等</a:t>
            </a:r>
            <a:endParaRPr lang="zh-CN" altLang="en-US" sz="2400" b="1" dirty="0">
              <a:solidFill>
                <a:prstClr val="black"/>
              </a:solidFill>
              <a:latin typeface="楷体_GB2312" charset="-122"/>
              <a:ea typeface="楷体_GB2312" charset="-122"/>
            </a:endParaRPr>
          </a:p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_GB2312" charset="-122"/>
                <a:ea typeface="楷体_GB2312" charset="-122"/>
              </a:rPr>
              <a:t>类型：两孔口笛、五孔口笛、七孔口笛、音阶口笛和丁笛</a:t>
            </a:r>
            <a:endParaRPr lang="zh-CN" altLang="en-US" sz="2400" b="1" dirty="0">
              <a:solidFill>
                <a:prstClr val="black"/>
              </a:solidFill>
              <a:latin typeface="楷体_GB2312" charset="-122"/>
              <a:ea typeface="楷体_GB2312" charset="-122"/>
            </a:endParaRPr>
          </a:p>
        </p:txBody>
      </p:sp>
      <p:grpSp>
        <p:nvGrpSpPr>
          <p:cNvPr id="12294" name="组合 17"/>
          <p:cNvGrpSpPr/>
          <p:nvPr/>
        </p:nvGrpSpPr>
        <p:grpSpPr bwMode="auto">
          <a:xfrm>
            <a:off x="190501" y="219076"/>
            <a:ext cx="2921793" cy="714375"/>
            <a:chOff x="401" y="490"/>
            <a:chExt cx="5084" cy="1125"/>
          </a:xfrm>
        </p:grpSpPr>
        <p:pic>
          <p:nvPicPr>
            <p:cNvPr id="12295" name="图片 1" descr="PPT图标粉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知识锦囊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7"/>
          <p:cNvGrpSpPr/>
          <p:nvPr/>
        </p:nvGrpSpPr>
        <p:grpSpPr bwMode="auto">
          <a:xfrm>
            <a:off x="190501" y="219076"/>
            <a:ext cx="2847974" cy="714375"/>
            <a:chOff x="401" y="490"/>
            <a:chExt cx="5084" cy="1125"/>
          </a:xfrm>
        </p:grpSpPr>
        <p:pic>
          <p:nvPicPr>
            <p:cNvPr id="13319" name="图片 1" descr="PPT图标粉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初读课文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13315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6681" y="993776"/>
            <a:ext cx="8910638" cy="578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796529" y="1993901"/>
            <a:ext cx="7440215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1.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自由读，要求读准字音，读通句子。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96529" y="3343276"/>
            <a:ext cx="8056959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和同桌合作读，注意读出感情。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7725" y="4657726"/>
            <a:ext cx="7337821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3.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默读，标注出重点语句和不懂的地方。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9544" y="863601"/>
            <a:ext cx="8733235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633413" y="1878013"/>
            <a:ext cx="17192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srgbClr val="FF0000"/>
                </a:solidFill>
                <a:latin typeface="汉仪中楷简" charset="-122"/>
                <a:ea typeface="汉仪中楷简" charset="-122"/>
              </a:rPr>
              <a:t>荒</a:t>
            </a: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野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0" name="文本框 3"/>
          <p:cNvSpPr txBox="1">
            <a:spLocks noChangeArrowheads="1"/>
          </p:cNvSpPr>
          <p:nvPr/>
        </p:nvSpPr>
        <p:spPr bwMode="auto">
          <a:xfrm>
            <a:off x="4901804" y="1878013"/>
            <a:ext cx="18121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srgbClr val="FF0000"/>
                </a:solidFill>
                <a:latin typeface="汉仪中楷简" charset="-122"/>
                <a:ea typeface="汉仪中楷简" charset="-122"/>
              </a:rPr>
              <a:t>罚</a:t>
            </a: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站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1" name="文本框 32"/>
          <p:cNvSpPr txBox="1">
            <a:spLocks noChangeArrowheads="1"/>
          </p:cNvSpPr>
          <p:nvPr/>
        </p:nvSpPr>
        <p:spPr bwMode="auto">
          <a:xfrm>
            <a:off x="633413" y="3622676"/>
            <a:ext cx="18716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衣</a:t>
            </a:r>
            <a:r>
              <a:rPr lang="zh-CN" altLang="en-US" sz="6000" dirty="0">
                <a:solidFill>
                  <a:srgbClr val="FF0000"/>
                </a:solidFill>
                <a:latin typeface="汉仪中楷简" charset="-122"/>
                <a:ea typeface="汉仪中楷简" charset="-122"/>
              </a:rPr>
              <a:t>裳</a:t>
            </a:r>
            <a:endParaRPr lang="zh-CN" altLang="en-US" sz="6000" dirty="0">
              <a:solidFill>
                <a:srgbClr val="FF0000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2" name="文本框 43"/>
          <p:cNvSpPr txBox="1">
            <a:spLocks noChangeArrowheads="1"/>
          </p:cNvSpPr>
          <p:nvPr/>
        </p:nvSpPr>
        <p:spPr bwMode="auto">
          <a:xfrm>
            <a:off x="7012780" y="3622676"/>
            <a:ext cx="17502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墙角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3" name="文本框 44"/>
          <p:cNvSpPr txBox="1">
            <a:spLocks noChangeArrowheads="1"/>
          </p:cNvSpPr>
          <p:nvPr/>
        </p:nvSpPr>
        <p:spPr bwMode="auto">
          <a:xfrm>
            <a:off x="634604" y="5354638"/>
            <a:ext cx="17847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碰触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4" name="文本框 45"/>
          <p:cNvSpPr txBox="1">
            <a:spLocks noChangeArrowheads="1"/>
          </p:cNvSpPr>
          <p:nvPr/>
        </p:nvSpPr>
        <p:spPr bwMode="auto">
          <a:xfrm>
            <a:off x="2771775" y="1878013"/>
            <a:ext cx="17543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口</a:t>
            </a:r>
            <a:r>
              <a:rPr lang="zh-CN" altLang="en-US" sz="6000" dirty="0">
                <a:solidFill>
                  <a:srgbClr val="FF0000"/>
                </a:solidFill>
                <a:latin typeface="汉仪中楷简" charset="-122"/>
                <a:ea typeface="汉仪中楷简" charset="-122"/>
              </a:rPr>
              <a:t>笛</a:t>
            </a:r>
            <a:endParaRPr lang="zh-CN" altLang="en-US" sz="6000" dirty="0">
              <a:solidFill>
                <a:srgbClr val="FF0000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5" name="文本框 47"/>
          <p:cNvSpPr txBox="1">
            <a:spLocks noChangeArrowheads="1"/>
          </p:cNvSpPr>
          <p:nvPr/>
        </p:nvSpPr>
        <p:spPr bwMode="auto">
          <a:xfrm>
            <a:off x="6915150" y="1878013"/>
            <a:ext cx="18478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  <a:sym typeface="微软雅黑" panose="020B0503020204020204" pitchFamily="34" charset="-122"/>
              </a:rPr>
              <a:t>放</a:t>
            </a:r>
            <a:r>
              <a:rPr lang="zh-CN" altLang="en-US" sz="6000" dirty="0">
                <a:solidFill>
                  <a:srgbClr val="FF0000"/>
                </a:solidFill>
                <a:latin typeface="汉仪中楷简" charset="-122"/>
                <a:ea typeface="汉仪中楷简" charset="-122"/>
                <a:sym typeface="微软雅黑" panose="020B0503020204020204" pitchFamily="34" charset="-122"/>
              </a:rPr>
              <a:t>假</a:t>
            </a:r>
            <a:endParaRPr lang="zh-CN" altLang="en-US" sz="6000" dirty="0">
              <a:solidFill>
                <a:srgbClr val="FF0000"/>
              </a:solidFill>
              <a:latin typeface="汉仪中楷简" charset="-122"/>
              <a:ea typeface="汉仪中楷简" charset="-122"/>
              <a:sym typeface="微软雅黑" panose="020B0503020204020204" pitchFamily="34" charset="-122"/>
            </a:endParaRPr>
          </a:p>
        </p:txBody>
      </p:sp>
      <p:sp>
        <p:nvSpPr>
          <p:cNvPr id="14346" name="文本框 48"/>
          <p:cNvSpPr txBox="1">
            <a:spLocks noChangeArrowheads="1"/>
          </p:cNvSpPr>
          <p:nvPr/>
        </p:nvSpPr>
        <p:spPr bwMode="auto">
          <a:xfrm>
            <a:off x="4901804" y="3622340"/>
            <a:ext cx="18121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轰响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7" name="文本框 50"/>
          <p:cNvSpPr txBox="1">
            <a:spLocks noChangeArrowheads="1"/>
          </p:cNvSpPr>
          <p:nvPr/>
        </p:nvSpPr>
        <p:spPr bwMode="auto">
          <a:xfrm>
            <a:off x="2771775" y="3622676"/>
            <a:ext cx="17543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簌簌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48" name="文本框 51"/>
          <p:cNvSpPr txBox="1">
            <a:spLocks noChangeArrowheads="1"/>
          </p:cNvSpPr>
          <p:nvPr/>
        </p:nvSpPr>
        <p:spPr bwMode="auto">
          <a:xfrm>
            <a:off x="7012782" y="5354638"/>
            <a:ext cx="17502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双臂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364332" y="1293814"/>
            <a:ext cx="15025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hu</a:t>
            </a: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ā</a:t>
            </a: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ng</a:t>
            </a:r>
            <a:endParaRPr lang="en-US" altLang="zh-CN" sz="4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2643188" y="1295263"/>
            <a:ext cx="125134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dí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>
            <a:off x="4675585" y="1293814"/>
            <a:ext cx="125134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</a:t>
            </a: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á</a:t>
            </a:r>
            <a:endParaRPr lang="en-US" altLang="zh-CN" sz="4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634605" y="3036889"/>
            <a:ext cx="15430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shang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6713935" y="3036889"/>
            <a:ext cx="17840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qiáng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933451" y="4759325"/>
            <a:ext cx="1250156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chù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7349728" y="4759325"/>
            <a:ext cx="125134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ì</a:t>
            </a:r>
            <a:endParaRPr lang="en-US" altLang="zh-CN" sz="4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3177778" y="3045343"/>
            <a:ext cx="125134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sù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1"/>
          <p:cNvSpPr txBox="1">
            <a:spLocks noChangeArrowheads="1"/>
          </p:cNvSpPr>
          <p:nvPr/>
        </p:nvSpPr>
        <p:spPr bwMode="auto">
          <a:xfrm>
            <a:off x="4838106" y="3036889"/>
            <a:ext cx="125134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</a:t>
            </a: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ōng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5" name="文本框 64"/>
          <p:cNvSpPr txBox="1">
            <a:spLocks noChangeArrowheads="1"/>
          </p:cNvSpPr>
          <p:nvPr/>
        </p:nvSpPr>
        <p:spPr bwMode="auto">
          <a:xfrm>
            <a:off x="7539038" y="1293814"/>
            <a:ext cx="95891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 dirty="0" err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jià</a:t>
            </a:r>
            <a:endParaRPr lang="en-US" altLang="zh-CN" sz="40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4359" name="文本框 4"/>
          <p:cNvSpPr txBox="1">
            <a:spLocks noChangeArrowheads="1"/>
          </p:cNvSpPr>
          <p:nvPr/>
        </p:nvSpPr>
        <p:spPr bwMode="auto">
          <a:xfrm>
            <a:off x="2771775" y="5354638"/>
            <a:ext cx="17543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能够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14360" name="文本框 5"/>
          <p:cNvSpPr txBox="1">
            <a:spLocks noChangeArrowheads="1"/>
          </p:cNvSpPr>
          <p:nvPr/>
        </p:nvSpPr>
        <p:spPr bwMode="auto">
          <a:xfrm>
            <a:off x="4675585" y="5354638"/>
            <a:ext cx="19633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prstClr val="black"/>
                </a:solidFill>
                <a:latin typeface="汉仪中楷简" charset="-122"/>
                <a:ea typeface="汉仪中楷简" charset="-122"/>
              </a:rPr>
              <a:t>猜谜</a:t>
            </a:r>
            <a:endParaRPr lang="zh-CN" altLang="en-US" sz="6000" dirty="0">
              <a:solidFill>
                <a:prstClr val="black"/>
              </a:solidFill>
              <a:latin typeface="汉仪中楷简" charset="-122"/>
              <a:ea typeface="汉仪中楷简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062288" y="4759325"/>
            <a:ext cx="125134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gòu</a:t>
            </a:r>
            <a:endParaRPr lang="en-US" altLang="zh-CN" sz="4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26769" y="4759325"/>
            <a:ext cx="125134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cāi</a:t>
            </a:r>
            <a:endParaRPr lang="en-US" altLang="zh-CN" sz="4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14363" name="组合 17"/>
          <p:cNvGrpSpPr/>
          <p:nvPr/>
        </p:nvGrpSpPr>
        <p:grpSpPr bwMode="auto">
          <a:xfrm>
            <a:off x="190501" y="219076"/>
            <a:ext cx="2871787" cy="714375"/>
            <a:chOff x="401" y="490"/>
            <a:chExt cx="5084" cy="1125"/>
          </a:xfrm>
        </p:grpSpPr>
        <p:pic>
          <p:nvPicPr>
            <p:cNvPr id="14364" name="图片 2" descr="PPT图标粉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" y="490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5" name="TextBox 76"/>
            <p:cNvSpPr txBox="1">
              <a:spLocks noChangeArrowheads="1"/>
            </p:cNvSpPr>
            <p:nvPr/>
          </p:nvSpPr>
          <p:spPr bwMode="auto">
            <a:xfrm>
              <a:off x="401" y="502"/>
              <a:ext cx="363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prstClr val="black"/>
                  </a:solidFill>
                  <a:sym typeface="Arial" panose="020B0604020202020204" pitchFamily="34" charset="0"/>
                </a:rPr>
                <a:t>字词学习</a:t>
              </a:r>
              <a:endParaRPr lang="zh-CN" altLang="en-US" sz="3600" b="1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圆角矩形 53"/>
          <p:cNvSpPr/>
          <p:nvPr/>
        </p:nvSpPr>
        <p:spPr>
          <a:xfrm>
            <a:off x="770335" y="3517900"/>
            <a:ext cx="7504509" cy="304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770335" y="287338"/>
            <a:ext cx="4363640" cy="304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992982" y="458788"/>
            <a:ext cx="8227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luò</a:t>
            </a:r>
            <a:endParaRPr lang="zh-CN" altLang="en-US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9" name="文本框 68"/>
          <p:cNvSpPr txBox="1">
            <a:spLocks noChangeArrowheads="1"/>
          </p:cNvSpPr>
          <p:nvPr/>
        </p:nvSpPr>
        <p:spPr bwMode="auto">
          <a:xfrm>
            <a:off x="1816894" y="2474913"/>
            <a:ext cx="2386013" cy="646112"/>
          </a:xfrm>
          <a:prstGeom prst="rect">
            <a:avLst/>
          </a:prstGeom>
          <a:solidFill>
            <a:srgbClr val="FFE4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u="sng" dirty="0">
                <a:solidFill>
                  <a:prstClr val="black"/>
                </a:solidFill>
              </a:rPr>
              <a:t>        </a:t>
            </a:r>
            <a:r>
              <a:rPr lang="zh-CN" altLang="en-US" sz="3600" dirty="0">
                <a:solidFill>
                  <a:prstClr val="black"/>
                </a:solidFill>
              </a:rPr>
              <a:t>结构</a:t>
            </a:r>
            <a:endParaRPr lang="zh-CN" altLang="en-US" sz="3600" dirty="0">
              <a:solidFill>
                <a:prstClr val="black"/>
              </a:solidFill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1624013" y="458788"/>
            <a:ext cx="11239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huāng</a:t>
            </a:r>
            <a:endParaRPr lang="zh-CN" altLang="en-US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2408635" y="458788"/>
            <a:ext cx="1123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dí</a:t>
            </a:r>
            <a:endParaRPr lang="zh-CN" altLang="en-US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3205163" y="458788"/>
            <a:ext cx="112276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wǔ</a:t>
            </a:r>
            <a:endParaRPr lang="zh-CN" altLang="en-US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44"/>
          <p:cNvGrpSpPr/>
          <p:nvPr/>
        </p:nvGrpSpPr>
        <p:grpSpPr bwMode="auto">
          <a:xfrm>
            <a:off x="1012032" y="1104901"/>
            <a:ext cx="3917156" cy="1120775"/>
            <a:chOff x="1256" y="1336"/>
            <a:chExt cx="10514" cy="2133"/>
          </a:xfrm>
        </p:grpSpPr>
        <p:pic>
          <p:nvPicPr>
            <p:cNvPr id="15401" name="图片 4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256" y="1336"/>
              <a:ext cx="10514" cy="2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5"/>
            <p:cNvSpPr txBox="1"/>
            <p:nvPr/>
          </p:nvSpPr>
          <p:spPr>
            <a:xfrm>
              <a:off x="1256" y="1348"/>
              <a:ext cx="1860" cy="21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落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16" y="1336"/>
              <a:ext cx="1857" cy="21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荒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551" y="1354"/>
              <a:ext cx="1860" cy="21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笛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596" y="1366"/>
              <a:ext cx="1860" cy="21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舞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64" y="1354"/>
              <a:ext cx="1860" cy="21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臂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986213" y="474664"/>
            <a:ext cx="11239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bì</a:t>
            </a:r>
            <a:endParaRPr lang="zh-CN" altLang="en-US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903335" y="2431326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C00000"/>
                </a:solidFill>
                <a:latin typeface="汉仪中楷简" charset="-122"/>
                <a:ea typeface="汉仪中楷简" charset="-122"/>
                <a:sym typeface="微软雅黑" panose="020B0503020204020204" pitchFamily="34" charset="-122"/>
              </a:rPr>
              <a:t>上下</a:t>
            </a:r>
            <a:endParaRPr lang="zh-CN" altLang="en-US" sz="4000" dirty="0">
              <a:solidFill>
                <a:srgbClr val="C00000"/>
              </a:solidFill>
              <a:latin typeface="汉仪中楷简" charset="-122"/>
              <a:ea typeface="汉仪中楷简" charset="-122"/>
              <a:sym typeface="微软雅黑" panose="020B0503020204020204" pitchFamily="34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538288" y="3811588"/>
            <a:ext cx="112276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kuáng</a:t>
            </a:r>
            <a:endParaRPr lang="en-US" altLang="zh-CN" sz="32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390900" y="5724526"/>
            <a:ext cx="2386013" cy="646113"/>
          </a:xfrm>
          <a:prstGeom prst="rect">
            <a:avLst/>
          </a:prstGeom>
          <a:solidFill>
            <a:srgbClr val="FFE4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u="sng">
                <a:solidFill>
                  <a:prstClr val="black"/>
                </a:solidFill>
              </a:rPr>
              <a:t>        </a:t>
            </a:r>
            <a:r>
              <a:rPr lang="zh-CN" altLang="en-US" sz="3600">
                <a:solidFill>
                  <a:prstClr val="black"/>
                </a:solidFill>
              </a:rPr>
              <a:t>结构</a:t>
            </a:r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371725" y="3811588"/>
            <a:ext cx="11239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qiáng</a:t>
            </a:r>
            <a:endParaRPr lang="en-US" altLang="zh-CN" sz="32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182541" y="3781426"/>
            <a:ext cx="11239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jià</a:t>
            </a:r>
            <a:endParaRPr lang="zh-CN" altLang="en-US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010025" y="3781426"/>
            <a:ext cx="11239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suǒ</a:t>
            </a:r>
            <a:endParaRPr lang="en-US" altLang="zh-CN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3632875" y="5664200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C00000"/>
                </a:solidFill>
                <a:latin typeface="汉仪中楷简" charset="-122"/>
                <a:ea typeface="汉仪中楷简" charset="-122"/>
                <a:sym typeface="微软雅黑" panose="020B0503020204020204" pitchFamily="34" charset="-122"/>
              </a:rPr>
              <a:t>左右</a:t>
            </a:r>
            <a:endParaRPr lang="zh-CN" altLang="en-US" sz="4000" dirty="0">
              <a:solidFill>
                <a:srgbClr val="C00000"/>
              </a:solidFill>
              <a:latin typeface="汉仪中楷简" charset="-122"/>
              <a:ea typeface="汉仪中楷简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43463" y="3781426"/>
            <a:ext cx="112276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gòu</a:t>
            </a:r>
            <a:endParaRPr lang="en-US" altLang="zh-CN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672138" y="3776663"/>
            <a:ext cx="1123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cāi</a:t>
            </a:r>
            <a:endParaRPr lang="en-US" altLang="zh-CN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19"/>
          <p:cNvGrpSpPr/>
          <p:nvPr/>
        </p:nvGrpSpPr>
        <p:grpSpPr bwMode="auto">
          <a:xfrm>
            <a:off x="1685925" y="4421188"/>
            <a:ext cx="5786438" cy="1122362"/>
            <a:chOff x="3539" y="7156"/>
            <a:chExt cx="12152" cy="1767"/>
          </a:xfrm>
        </p:grpSpPr>
        <p:grpSp>
          <p:nvGrpSpPr>
            <p:cNvPr id="15389" name="组合 57"/>
            <p:cNvGrpSpPr/>
            <p:nvPr/>
          </p:nvGrpSpPr>
          <p:grpSpPr bwMode="auto">
            <a:xfrm>
              <a:off x="3539" y="7164"/>
              <a:ext cx="6928" cy="1759"/>
              <a:chOff x="2603" y="6947"/>
              <a:chExt cx="6928" cy="1759"/>
            </a:xfrm>
          </p:grpSpPr>
          <p:pic>
            <p:nvPicPr>
              <p:cNvPr id="15396" name="图片 46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2603" y="6947"/>
                <a:ext cx="6928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文本框 23"/>
              <p:cNvSpPr txBox="1"/>
              <p:nvPr/>
            </p:nvSpPr>
            <p:spPr>
              <a:xfrm>
                <a:off x="2663" y="6946"/>
                <a:ext cx="1618" cy="17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zh-CN" altLang="en-US" sz="6600" b="1" noProof="1">
                    <a:solidFill>
                      <a:srgbClr val="7381B8">
                        <a:lumMod val="50000"/>
                      </a:srgb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狂</a:t>
                </a:r>
                <a:endPara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416" y="6946"/>
                <a:ext cx="1618" cy="17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zh-CN" altLang="en-US" sz="6600" b="1" noProof="1">
                    <a:solidFill>
                      <a:srgbClr val="7381B8">
                        <a:lumMod val="50000"/>
                      </a:srgb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墙</a:t>
                </a:r>
                <a:endPara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6114" y="6961"/>
                <a:ext cx="1615" cy="17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zh-CN" altLang="en-US" sz="6600" b="1" noProof="1">
                    <a:solidFill>
                      <a:srgbClr val="7381B8">
                        <a:lumMod val="50000"/>
                      </a:srgb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假</a:t>
                </a:r>
                <a:endPara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7881" y="6961"/>
                <a:ext cx="1615" cy="17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zh-CN" altLang="en-US" sz="6600" b="1" noProof="1">
                    <a:solidFill>
                      <a:srgbClr val="7381B8">
                        <a:lumMod val="50000"/>
                      </a:srgb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所</a:t>
                </a:r>
                <a:endPara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5390" name="图片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0478" y="7158"/>
              <a:ext cx="1742" cy="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10515" y="7158"/>
              <a:ext cx="1620" cy="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够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5392" name="图片 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2220" y="7157"/>
              <a:ext cx="1742" cy="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7"/>
            <p:cNvSpPr txBox="1"/>
            <p:nvPr/>
          </p:nvSpPr>
          <p:spPr>
            <a:xfrm>
              <a:off x="12258" y="7156"/>
              <a:ext cx="1620" cy="17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猜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5394" name="图片 1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3949" y="7156"/>
              <a:ext cx="1742" cy="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7"/>
            <p:cNvSpPr txBox="1"/>
            <p:nvPr/>
          </p:nvSpPr>
          <p:spPr>
            <a:xfrm>
              <a:off x="13986" y="7156"/>
              <a:ext cx="1620" cy="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扬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6496050" y="3776664"/>
            <a:ext cx="11239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yáng</a:t>
            </a:r>
            <a:endParaRPr lang="en-US" altLang="zh-CN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370910" y="273050"/>
            <a:ext cx="2060978" cy="3048000"/>
          </a:xfrm>
          <a:prstGeom prst="roundRect">
            <a:avLst/>
          </a:prstGeom>
          <a:solidFill>
            <a:srgbClr val="8BD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solidFill>
                <a:prstClr val="white"/>
              </a:solidFill>
            </a:endParaRPr>
          </a:p>
        </p:txBody>
      </p:sp>
      <p:grpSp>
        <p:nvGrpSpPr>
          <p:cNvPr id="14" name="组合 11"/>
          <p:cNvGrpSpPr/>
          <p:nvPr/>
        </p:nvGrpSpPr>
        <p:grpSpPr bwMode="auto">
          <a:xfrm>
            <a:off x="5819775" y="1119189"/>
            <a:ext cx="1107282" cy="1112837"/>
            <a:chOff x="1256" y="1336"/>
            <a:chExt cx="2095" cy="2115"/>
          </a:xfrm>
        </p:grpSpPr>
        <p:pic>
          <p:nvPicPr>
            <p:cNvPr id="15387" name="图片 1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56" y="1336"/>
              <a:ext cx="2095" cy="2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文本框 20"/>
            <p:cNvSpPr txBox="1"/>
            <p:nvPr/>
          </p:nvSpPr>
          <p:spPr>
            <a:xfrm>
              <a:off x="1256" y="1348"/>
              <a:ext cx="1859" cy="21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6600" b="1" noProof="1">
                  <a:solidFill>
                    <a:srgbClr val="7381B8">
                      <a:lumMod val="5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互</a:t>
              </a:r>
              <a:endParaRPr lang="zh-CN" altLang="en-US" sz="6600" b="1" noProof="1">
                <a:solidFill>
                  <a:srgbClr val="7381B8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400676" y="2447926"/>
            <a:ext cx="1526381" cy="1200329"/>
          </a:xfrm>
          <a:prstGeom prst="rect">
            <a:avLst/>
          </a:prstGeom>
          <a:solidFill>
            <a:srgbClr val="FFE4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u="sng">
                <a:solidFill>
                  <a:prstClr val="black"/>
                </a:solidFill>
              </a:rPr>
              <a:t>       </a:t>
            </a:r>
            <a:r>
              <a:rPr lang="zh-CN" altLang="en-US" sz="3600">
                <a:solidFill>
                  <a:prstClr val="black"/>
                </a:solidFill>
              </a:rPr>
              <a:t>结构</a:t>
            </a:r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5400675" y="2413001"/>
            <a:ext cx="13715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C00000"/>
                </a:solidFill>
                <a:latin typeface="汉仪中楷简" charset="-122"/>
                <a:ea typeface="汉仪中楷简" charset="-122"/>
                <a:sym typeface="微软雅黑" panose="020B0503020204020204" pitchFamily="34" charset="-122"/>
              </a:rPr>
              <a:t>独体</a:t>
            </a:r>
            <a:endParaRPr lang="zh-CN" altLang="en-US" sz="4000" dirty="0">
              <a:solidFill>
                <a:srgbClr val="C00000"/>
              </a:solidFill>
              <a:latin typeface="汉仪中楷简" charset="-122"/>
              <a:ea typeface="汉仪中楷简" charset="-122"/>
              <a:sym typeface="微软雅黑" panose="020B0503020204020204" pitchFamily="34" charset="-122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5648325" y="458788"/>
            <a:ext cx="1123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hù</a:t>
            </a:r>
            <a:endParaRPr lang="en-US" altLang="zh-CN" sz="3600" b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" fill="hold"/>
                                        <p:tgtEl>
                                          <p:spTgt spid="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5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5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6" dur="1" fill="hold"/>
                                        <p:tgtEl>
                                          <p:spTgt spid="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69" grpId="0" bldLvl="0" animBg="1"/>
      <p:bldP spid="51" grpId="0"/>
      <p:bldP spid="53" grpId="0"/>
      <p:bldP spid="55" grpId="0"/>
      <p:bldP spid="17" grpId="0"/>
      <p:bldP spid="22" grpId="0"/>
      <p:bldP spid="25" grpId="0"/>
      <p:bldP spid="26" grpId="0" bldLvl="0" animBg="1"/>
      <p:bldP spid="29" grpId="0"/>
      <p:bldP spid="32" grpId="0"/>
      <p:bldP spid="36" grpId="0"/>
      <p:bldP spid="37" grpId="0"/>
      <p:bldP spid="5" grpId="0"/>
      <p:bldP spid="10" grpId="0"/>
      <p:bldP spid="19" grpId="0"/>
      <p:bldP spid="34" grpId="0" bldLvl="0" animBg="1"/>
      <p:bldP spid="38" grpId="0"/>
      <p:bldP spid="3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577">
      <a:dk1>
        <a:sysClr val="windowText" lastClr="000000"/>
      </a:dk1>
      <a:lt1>
        <a:sysClr val="window" lastClr="FFFFFF"/>
      </a:lt1>
      <a:dk2>
        <a:srgbClr val="7381B8"/>
      </a:dk2>
      <a:lt2>
        <a:srgbClr val="E7E6E6"/>
      </a:lt2>
      <a:accent1>
        <a:srgbClr val="FD7A8A"/>
      </a:accent1>
      <a:accent2>
        <a:srgbClr val="7381B8"/>
      </a:accent2>
      <a:accent3>
        <a:srgbClr val="FD7A8A"/>
      </a:accent3>
      <a:accent4>
        <a:srgbClr val="7381B8"/>
      </a:accent4>
      <a:accent5>
        <a:srgbClr val="FD7A8A"/>
      </a:accent5>
      <a:accent6>
        <a:srgbClr val="7381B8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3361</Words>
  <Application>WPS 演示</Application>
  <PresentationFormat>全屏显示(4:3)</PresentationFormat>
  <Paragraphs>350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Arial</vt:lpstr>
      <vt:lpstr>宋体</vt:lpstr>
      <vt:lpstr>Wingdings</vt:lpstr>
      <vt:lpstr>Arial Black</vt:lpstr>
      <vt:lpstr>微软雅黑</vt:lpstr>
      <vt:lpstr>汉仪大宋简</vt:lpstr>
      <vt:lpstr>楷体_GB2312</vt:lpstr>
      <vt:lpstr>楷体</vt:lpstr>
      <vt:lpstr>Calibri</vt:lpstr>
      <vt:lpstr>Impact</vt:lpstr>
      <vt:lpstr>汉仪中楷简</vt:lpstr>
      <vt:lpstr>黑体</vt:lpstr>
      <vt:lpstr>Calibri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2018-09-25T07:05:00Z</dcterms:created>
  <dcterms:modified xsi:type="dcterms:W3CDTF">2019-06-13T07:23:14Z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