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469" r:id="rId3"/>
    <p:sldId id="442" r:id="rId4"/>
    <p:sldId id="443" r:id="rId5"/>
    <p:sldId id="444" r:id="rId7"/>
    <p:sldId id="446" r:id="rId8"/>
    <p:sldId id="447" r:id="rId9"/>
    <p:sldId id="448" r:id="rId10"/>
    <p:sldId id="449" r:id="rId11"/>
    <p:sldId id="450" r:id="rId12"/>
    <p:sldId id="451" r:id="rId13"/>
    <p:sldId id="452" r:id="rId14"/>
    <p:sldId id="453" r:id="rId15"/>
    <p:sldId id="454" r:id="rId16"/>
    <p:sldId id="455" r:id="rId17"/>
    <p:sldId id="456" r:id="rId18"/>
    <p:sldId id="457" r:id="rId19"/>
    <p:sldId id="458" r:id="rId20"/>
    <p:sldId id="459" r:id="rId21"/>
    <p:sldId id="461" r:id="rId22"/>
    <p:sldId id="463" r:id="rId23"/>
    <p:sldId id="464" r:id="rId24"/>
    <p:sldId id="465" r:id="rId25"/>
    <p:sldId id="466" r:id="rId26"/>
    <p:sldId id="467" r:id="rId27"/>
    <p:sldId id="468" r:id="rId28"/>
    <p:sldId id="288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</p:showPr>
  <p:clrMru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5A037-BCD1-4D52-A534-7861AB4DAC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39E68-48CC-45C1-A51A-2ED1BA43CF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3072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3251" name="文本占位符 3072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3072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3251" name="文本占位符 3072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3072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3251" name="文本占位符 3072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31745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4275" name="文本占位符 3174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714375" y="2168330"/>
            <a:ext cx="3868616" cy="3530991"/>
          </a:xfrm>
          <a:custGeom>
            <a:avLst/>
            <a:gdLst>
              <a:gd name="connsiteX0" fmla="*/ 0 w 3868616"/>
              <a:gd name="connsiteY0" fmla="*/ 0 h 3530991"/>
              <a:gd name="connsiteX1" fmla="*/ 3868616 w 3868616"/>
              <a:gd name="connsiteY1" fmla="*/ 0 h 3530991"/>
              <a:gd name="connsiteX2" fmla="*/ 3868616 w 3868616"/>
              <a:gd name="connsiteY2" fmla="*/ 3530991 h 3530991"/>
              <a:gd name="connsiteX3" fmla="*/ 0 w 3868616"/>
              <a:gd name="connsiteY3" fmla="*/ 3530991 h 353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8616" h="3530991">
                <a:moveTo>
                  <a:pt x="0" y="0"/>
                </a:moveTo>
                <a:lnTo>
                  <a:pt x="3868616" y="0"/>
                </a:lnTo>
                <a:lnTo>
                  <a:pt x="3868616" y="3530991"/>
                </a:lnTo>
                <a:lnTo>
                  <a:pt x="0" y="3530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 b="62385"/>
          <a:stretch>
            <a:fillRect/>
          </a:stretch>
        </p:blipFill>
        <p:spPr>
          <a:xfrm>
            <a:off x="0" y="4317493"/>
            <a:ext cx="12192000" cy="2540507"/>
          </a:xfrm>
          <a:prstGeom prst="rect">
            <a:avLst/>
          </a:prstGeom>
        </p:spPr>
      </p:pic>
      <p:sp>
        <p:nvSpPr>
          <p:cNvPr id="11" name="Rectangle 11"/>
          <p:cNvSpPr/>
          <p:nvPr/>
        </p:nvSpPr>
        <p:spPr>
          <a:xfrm>
            <a:off x="0" y="4292600"/>
            <a:ext cx="12192000" cy="2565400"/>
          </a:xfrm>
          <a:prstGeom prst="rect">
            <a:avLst/>
          </a:prstGeom>
          <a:gradFill flip="none" rotWithShape="1">
            <a:gsLst>
              <a:gs pos="28000">
                <a:schemeClr val="tx1">
                  <a:alpha val="94000"/>
                </a:schemeClr>
              </a:gs>
              <a:gs pos="100000">
                <a:schemeClr val="tx1">
                  <a:alpha val="3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81" name="Picture 6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2192000" cy="57150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3" name="Straight Connector 8"/>
          <p:cNvCxnSpPr/>
          <p:nvPr/>
        </p:nvCxnSpPr>
        <p:spPr>
          <a:xfrm flipH="1">
            <a:off x="6085115" y="3829050"/>
            <a:ext cx="6106887" cy="0"/>
          </a:xfrm>
          <a:prstGeom prst="line">
            <a:avLst/>
          </a:prstGeom>
          <a:ln w="381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  <a:alpha val="40000"/>
                  </a:schemeClr>
                </a:gs>
                <a:gs pos="83000">
                  <a:schemeClr val="accent3">
                    <a:lumMod val="45000"/>
                    <a:lumOff val="55000"/>
                    <a:alpha val="20000"/>
                  </a:schemeClr>
                </a:gs>
                <a:gs pos="100000">
                  <a:schemeClr val="accent3">
                    <a:lumMod val="30000"/>
                    <a:lumOff val="70000"/>
                    <a:alpha val="3000"/>
                  </a:schemeClr>
                </a:gs>
              </a:gsLst>
              <a:lin ang="0" scaled="1"/>
              <a:tileRect/>
            </a:gra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399" y="4592448"/>
            <a:ext cx="10363200" cy="1397506"/>
          </a:xfrm>
        </p:spPr>
        <p:txBody>
          <a:bodyPr/>
          <a:lstStyle>
            <a:lvl1pPr algn="r">
              <a:defRPr sz="4000" b="1" cap="none" spc="0">
                <a:ln w="6600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defRPr>
            </a:lvl1pPr>
          </a:lstStyle>
          <a:p>
            <a:r>
              <a:rPr lang="en-US" altLang="zh-CN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6081397"/>
            <a:ext cx="9144000" cy="426720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altLang="zh-CN" dirty="0" smtClean="0"/>
              <a:t>Click to edit Master subtitle style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2833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邢台市第二十六中学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130178" y="2180369"/>
            <a:ext cx="2553936" cy="3466760"/>
          </a:xfrm>
          <a:custGeom>
            <a:avLst/>
            <a:gdLst>
              <a:gd name="connsiteX0" fmla="*/ 126905 w 2553936"/>
              <a:gd name="connsiteY0" fmla="*/ 0 h 3466760"/>
              <a:gd name="connsiteX1" fmla="*/ 2427031 w 2553936"/>
              <a:gd name="connsiteY1" fmla="*/ 0 h 3466760"/>
              <a:gd name="connsiteX2" fmla="*/ 2553936 w 2553936"/>
              <a:gd name="connsiteY2" fmla="*/ 126905 h 3466760"/>
              <a:gd name="connsiteX3" fmla="*/ 2553936 w 2553936"/>
              <a:gd name="connsiteY3" fmla="*/ 3339855 h 3466760"/>
              <a:gd name="connsiteX4" fmla="*/ 2427031 w 2553936"/>
              <a:gd name="connsiteY4" fmla="*/ 3466760 h 3466760"/>
              <a:gd name="connsiteX5" fmla="*/ 126905 w 2553936"/>
              <a:gd name="connsiteY5" fmla="*/ 3466760 h 3466760"/>
              <a:gd name="connsiteX6" fmla="*/ 0 w 2553936"/>
              <a:gd name="connsiteY6" fmla="*/ 3339855 h 3466760"/>
              <a:gd name="connsiteX7" fmla="*/ 0 w 2553936"/>
              <a:gd name="connsiteY7" fmla="*/ 126905 h 3466760"/>
              <a:gd name="connsiteX8" fmla="*/ 126905 w 2553936"/>
              <a:gd name="connsiteY8" fmla="*/ 0 h 346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3936" h="3466760">
                <a:moveTo>
                  <a:pt x="126905" y="0"/>
                </a:moveTo>
                <a:lnTo>
                  <a:pt x="2427031" y="0"/>
                </a:lnTo>
                <a:cubicBezTo>
                  <a:pt x="2497119" y="0"/>
                  <a:pt x="2553936" y="56817"/>
                  <a:pt x="2553936" y="126905"/>
                </a:cubicBezTo>
                <a:lnTo>
                  <a:pt x="2553936" y="3339855"/>
                </a:lnTo>
                <a:cubicBezTo>
                  <a:pt x="2553936" y="3409943"/>
                  <a:pt x="2497119" y="3466760"/>
                  <a:pt x="2427031" y="3466760"/>
                </a:cubicBezTo>
                <a:lnTo>
                  <a:pt x="126905" y="3466760"/>
                </a:lnTo>
                <a:cubicBezTo>
                  <a:pt x="56817" y="3466760"/>
                  <a:pt x="0" y="3409943"/>
                  <a:pt x="0" y="3339855"/>
                </a:cubicBezTo>
                <a:lnTo>
                  <a:pt x="0" y="126905"/>
                </a:lnTo>
                <a:cubicBezTo>
                  <a:pt x="0" y="56817"/>
                  <a:pt x="56817" y="0"/>
                  <a:pt x="126905" y="0"/>
                </a:cubicBezTo>
                <a:close/>
              </a:path>
            </a:pathLst>
          </a:custGeom>
          <a:ln w="25400">
            <a:solidFill>
              <a:schemeClr val="bg1">
                <a:lumMod val="85000"/>
              </a:scheme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4819032" y="2180369"/>
            <a:ext cx="2553936" cy="3466760"/>
          </a:xfrm>
          <a:custGeom>
            <a:avLst/>
            <a:gdLst>
              <a:gd name="connsiteX0" fmla="*/ 135946 w 2553936"/>
              <a:gd name="connsiteY0" fmla="*/ 0 h 3466760"/>
              <a:gd name="connsiteX1" fmla="*/ 2417990 w 2553936"/>
              <a:gd name="connsiteY1" fmla="*/ 0 h 3466760"/>
              <a:gd name="connsiteX2" fmla="*/ 2553936 w 2553936"/>
              <a:gd name="connsiteY2" fmla="*/ 135946 h 3466760"/>
              <a:gd name="connsiteX3" fmla="*/ 2553936 w 2553936"/>
              <a:gd name="connsiteY3" fmla="*/ 3330814 h 3466760"/>
              <a:gd name="connsiteX4" fmla="*/ 2417990 w 2553936"/>
              <a:gd name="connsiteY4" fmla="*/ 3466760 h 3466760"/>
              <a:gd name="connsiteX5" fmla="*/ 135946 w 2553936"/>
              <a:gd name="connsiteY5" fmla="*/ 3466760 h 3466760"/>
              <a:gd name="connsiteX6" fmla="*/ 0 w 2553936"/>
              <a:gd name="connsiteY6" fmla="*/ 3330814 h 3466760"/>
              <a:gd name="connsiteX7" fmla="*/ 0 w 2553936"/>
              <a:gd name="connsiteY7" fmla="*/ 135946 h 3466760"/>
              <a:gd name="connsiteX8" fmla="*/ 135946 w 2553936"/>
              <a:gd name="connsiteY8" fmla="*/ 0 h 346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3936" h="3466760">
                <a:moveTo>
                  <a:pt x="135946" y="0"/>
                </a:moveTo>
                <a:lnTo>
                  <a:pt x="2417990" y="0"/>
                </a:lnTo>
                <a:cubicBezTo>
                  <a:pt x="2493071" y="0"/>
                  <a:pt x="2553936" y="60865"/>
                  <a:pt x="2553936" y="135946"/>
                </a:cubicBezTo>
                <a:lnTo>
                  <a:pt x="2553936" y="3330814"/>
                </a:lnTo>
                <a:cubicBezTo>
                  <a:pt x="2553936" y="3405895"/>
                  <a:pt x="2493071" y="3466760"/>
                  <a:pt x="2417990" y="3466760"/>
                </a:cubicBezTo>
                <a:lnTo>
                  <a:pt x="135946" y="3466760"/>
                </a:lnTo>
                <a:cubicBezTo>
                  <a:pt x="60865" y="3466760"/>
                  <a:pt x="0" y="3405895"/>
                  <a:pt x="0" y="3330814"/>
                </a:cubicBezTo>
                <a:lnTo>
                  <a:pt x="0" y="135946"/>
                </a:lnTo>
                <a:cubicBezTo>
                  <a:pt x="0" y="60865"/>
                  <a:pt x="60865" y="0"/>
                  <a:pt x="135946" y="0"/>
                </a:cubicBezTo>
                <a:close/>
              </a:path>
            </a:pathLst>
          </a:custGeom>
          <a:ln w="25400">
            <a:solidFill>
              <a:schemeClr val="bg1">
                <a:lumMod val="85000"/>
              </a:scheme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512066" y="2180369"/>
            <a:ext cx="2553936" cy="3466760"/>
          </a:xfrm>
          <a:custGeom>
            <a:avLst/>
            <a:gdLst>
              <a:gd name="connsiteX0" fmla="*/ 145012 w 2553936"/>
              <a:gd name="connsiteY0" fmla="*/ 0 h 3466760"/>
              <a:gd name="connsiteX1" fmla="*/ 2408924 w 2553936"/>
              <a:gd name="connsiteY1" fmla="*/ 0 h 3466760"/>
              <a:gd name="connsiteX2" fmla="*/ 2553936 w 2553936"/>
              <a:gd name="connsiteY2" fmla="*/ 145012 h 3466760"/>
              <a:gd name="connsiteX3" fmla="*/ 2553936 w 2553936"/>
              <a:gd name="connsiteY3" fmla="*/ 3321748 h 3466760"/>
              <a:gd name="connsiteX4" fmla="*/ 2408924 w 2553936"/>
              <a:gd name="connsiteY4" fmla="*/ 3466760 h 3466760"/>
              <a:gd name="connsiteX5" fmla="*/ 145012 w 2553936"/>
              <a:gd name="connsiteY5" fmla="*/ 3466760 h 3466760"/>
              <a:gd name="connsiteX6" fmla="*/ 0 w 2553936"/>
              <a:gd name="connsiteY6" fmla="*/ 3321748 h 3466760"/>
              <a:gd name="connsiteX7" fmla="*/ 0 w 2553936"/>
              <a:gd name="connsiteY7" fmla="*/ 145012 h 3466760"/>
              <a:gd name="connsiteX8" fmla="*/ 145012 w 2553936"/>
              <a:gd name="connsiteY8" fmla="*/ 0 h 3466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53936" h="3466760">
                <a:moveTo>
                  <a:pt x="145012" y="0"/>
                </a:moveTo>
                <a:lnTo>
                  <a:pt x="2408924" y="0"/>
                </a:lnTo>
                <a:cubicBezTo>
                  <a:pt x="2489012" y="0"/>
                  <a:pt x="2553936" y="64924"/>
                  <a:pt x="2553936" y="145012"/>
                </a:cubicBezTo>
                <a:lnTo>
                  <a:pt x="2553936" y="3321748"/>
                </a:lnTo>
                <a:cubicBezTo>
                  <a:pt x="2553936" y="3401836"/>
                  <a:pt x="2489012" y="3466760"/>
                  <a:pt x="2408924" y="3466760"/>
                </a:cubicBezTo>
                <a:lnTo>
                  <a:pt x="145012" y="3466760"/>
                </a:lnTo>
                <a:cubicBezTo>
                  <a:pt x="64924" y="3466760"/>
                  <a:pt x="0" y="3401836"/>
                  <a:pt x="0" y="3321748"/>
                </a:cubicBezTo>
                <a:lnTo>
                  <a:pt x="0" y="145012"/>
                </a:lnTo>
                <a:cubicBezTo>
                  <a:pt x="0" y="64924"/>
                  <a:pt x="64924" y="0"/>
                  <a:pt x="145012" y="0"/>
                </a:cubicBezTo>
                <a:close/>
              </a:path>
            </a:pathLst>
          </a:custGeom>
          <a:ln w="25400">
            <a:solidFill>
              <a:schemeClr val="bg1">
                <a:lumMod val="85000"/>
              </a:schemeClr>
            </a:solidFill>
          </a:ln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 1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图片占位符 80"/>
          <p:cNvSpPr>
            <a:spLocks noGrp="1"/>
          </p:cNvSpPr>
          <p:nvPr>
            <p:ph type="pic" sz="quarter" idx="10"/>
          </p:nvPr>
        </p:nvSpPr>
        <p:spPr>
          <a:xfrm>
            <a:off x="902179" y="2195440"/>
            <a:ext cx="2543215" cy="1480200"/>
          </a:xfrm>
          <a:custGeom>
            <a:avLst/>
            <a:gdLst>
              <a:gd name="connsiteX0" fmla="*/ 0 w 2543215"/>
              <a:gd name="connsiteY0" fmla="*/ 0 h 1480200"/>
              <a:gd name="connsiteX1" fmla="*/ 2543215 w 2543215"/>
              <a:gd name="connsiteY1" fmla="*/ 0 h 1480200"/>
              <a:gd name="connsiteX2" fmla="*/ 2543215 w 2543215"/>
              <a:gd name="connsiteY2" fmla="*/ 1480200 h 1480200"/>
              <a:gd name="connsiteX3" fmla="*/ 0 w 2543215"/>
              <a:gd name="connsiteY3" fmla="*/ 1480200 h 148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215" h="1480200">
                <a:moveTo>
                  <a:pt x="0" y="0"/>
                </a:moveTo>
                <a:lnTo>
                  <a:pt x="2543215" y="0"/>
                </a:lnTo>
                <a:lnTo>
                  <a:pt x="2543215" y="1480200"/>
                </a:lnTo>
                <a:lnTo>
                  <a:pt x="0" y="1480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2" name="图片占位符 81"/>
          <p:cNvSpPr>
            <a:spLocks noGrp="1"/>
          </p:cNvSpPr>
          <p:nvPr>
            <p:ph type="pic" sz="quarter" idx="11"/>
          </p:nvPr>
        </p:nvSpPr>
        <p:spPr>
          <a:xfrm>
            <a:off x="3526097" y="2198860"/>
            <a:ext cx="2543215" cy="1483543"/>
          </a:xfrm>
          <a:custGeom>
            <a:avLst/>
            <a:gdLst>
              <a:gd name="connsiteX0" fmla="*/ 0 w 2543215"/>
              <a:gd name="connsiteY0" fmla="*/ 0 h 1483543"/>
              <a:gd name="connsiteX1" fmla="*/ 2543215 w 2543215"/>
              <a:gd name="connsiteY1" fmla="*/ 0 h 1483543"/>
              <a:gd name="connsiteX2" fmla="*/ 2543215 w 2543215"/>
              <a:gd name="connsiteY2" fmla="*/ 1483543 h 1483543"/>
              <a:gd name="connsiteX3" fmla="*/ 0 w 2543215"/>
              <a:gd name="connsiteY3" fmla="*/ 1483543 h 148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215" h="1483543">
                <a:moveTo>
                  <a:pt x="0" y="0"/>
                </a:moveTo>
                <a:lnTo>
                  <a:pt x="2543215" y="0"/>
                </a:lnTo>
                <a:lnTo>
                  <a:pt x="2543215" y="1483543"/>
                </a:lnTo>
                <a:lnTo>
                  <a:pt x="0" y="1483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3" name="图片占位符 82"/>
          <p:cNvSpPr>
            <a:spLocks noGrp="1"/>
          </p:cNvSpPr>
          <p:nvPr>
            <p:ph type="pic" sz="quarter" idx="12"/>
          </p:nvPr>
        </p:nvSpPr>
        <p:spPr>
          <a:xfrm>
            <a:off x="6149244" y="2199209"/>
            <a:ext cx="2543215" cy="1480200"/>
          </a:xfrm>
          <a:custGeom>
            <a:avLst/>
            <a:gdLst>
              <a:gd name="connsiteX0" fmla="*/ 0 w 2543215"/>
              <a:gd name="connsiteY0" fmla="*/ 0 h 1480200"/>
              <a:gd name="connsiteX1" fmla="*/ 2543215 w 2543215"/>
              <a:gd name="connsiteY1" fmla="*/ 0 h 1480200"/>
              <a:gd name="connsiteX2" fmla="*/ 2543215 w 2543215"/>
              <a:gd name="connsiteY2" fmla="*/ 1480200 h 1480200"/>
              <a:gd name="connsiteX3" fmla="*/ 0 w 2543215"/>
              <a:gd name="connsiteY3" fmla="*/ 1480200 h 148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215" h="1480200">
                <a:moveTo>
                  <a:pt x="0" y="0"/>
                </a:moveTo>
                <a:lnTo>
                  <a:pt x="2543215" y="0"/>
                </a:lnTo>
                <a:lnTo>
                  <a:pt x="2543215" y="1480200"/>
                </a:lnTo>
                <a:lnTo>
                  <a:pt x="0" y="1480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4" name="图片占位符 83"/>
          <p:cNvSpPr>
            <a:spLocks noGrp="1"/>
          </p:cNvSpPr>
          <p:nvPr>
            <p:ph type="pic" sz="quarter" idx="13"/>
          </p:nvPr>
        </p:nvSpPr>
        <p:spPr>
          <a:xfrm>
            <a:off x="8774988" y="2195440"/>
            <a:ext cx="2542301" cy="1480200"/>
          </a:xfrm>
          <a:custGeom>
            <a:avLst/>
            <a:gdLst>
              <a:gd name="connsiteX0" fmla="*/ 0 w 2542301"/>
              <a:gd name="connsiteY0" fmla="*/ 0 h 1480200"/>
              <a:gd name="connsiteX1" fmla="*/ 2542301 w 2542301"/>
              <a:gd name="connsiteY1" fmla="*/ 0 h 1480200"/>
              <a:gd name="connsiteX2" fmla="*/ 2542301 w 2542301"/>
              <a:gd name="connsiteY2" fmla="*/ 1480200 h 1480200"/>
              <a:gd name="connsiteX3" fmla="*/ 0 w 2542301"/>
              <a:gd name="connsiteY3" fmla="*/ 1480200 h 148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2301" h="1480200">
                <a:moveTo>
                  <a:pt x="0" y="0"/>
                </a:moveTo>
                <a:lnTo>
                  <a:pt x="2542301" y="0"/>
                </a:lnTo>
                <a:lnTo>
                  <a:pt x="2542301" y="1480200"/>
                </a:lnTo>
                <a:lnTo>
                  <a:pt x="0" y="14802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2" r="43119"/>
          <a:stretch>
            <a:fillRect/>
          </a:stretch>
        </p:blipFill>
        <p:spPr>
          <a:xfrm rot="5400000" flipH="1">
            <a:off x="-661477" y="661479"/>
            <a:ext cx="3166270" cy="18433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22" r="43119"/>
          <a:stretch>
            <a:fillRect/>
          </a:stretch>
        </p:blipFill>
        <p:spPr>
          <a:xfrm rot="16200000" flipH="1">
            <a:off x="9687209" y="4353208"/>
            <a:ext cx="3166270" cy="1843312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dirty="0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  <a:endParaRPr lang="en-US" altLang="zh-CN" sz="600" dirty="0">
              <a:solidFill>
                <a:schemeClr val="bg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jpeg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7.jpeg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microsoft.com/office/2007/relationships/media" Target="file:///C:\Documents%20and%20Settings\Administrator\My%20Documents\&#25105;&#30340;&#25991;&#26723;\&#39640;&#20013;&#35821;&#25991;&#24517;&#20462;&#19968;\&#31532;&#22235;&#21333;&#20803;\&#39134;&#21521;&#22826;&#31354;&#30340;&#33322;&#31243;\&#19975;&#25143;&#39134;&#22825;_clip.flv" TargetMode="External"/><Relationship Id="rId1" Type="http://schemas.openxmlformats.org/officeDocument/2006/relationships/video" Target="file:///C:\Documents%20and%20Settings\Administrator\My%20Documents\&#25105;&#30340;&#25991;&#26723;\&#39640;&#20013;&#35821;&#25991;&#24517;&#20462;&#19968;\&#31532;&#22235;&#21333;&#20803;\&#39134;&#21521;&#22826;&#31354;&#30340;&#33322;&#31243;\&#19975;&#25143;&#39134;&#22825;_clip.flv" TargetMode="Externa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microsoft.com/office/2007/relationships/media" Target="file:///C:\Documents%20and%20Settings\Administrator\My%20Documents\&#25105;&#30340;&#25991;&#26723;\&#39640;&#20013;&#35821;&#25991;&#24517;&#20462;&#19968;\&#31532;&#22235;&#21333;&#20803;\&#39134;&#21521;&#22826;&#31354;&#30340;&#33322;&#31243;\&#31070;&#33311;&#20116;&#21495;&#21457;&#23556;&#25104;&#21151;&#30340;&#31934;&#24425;&#30636;&#38388;&#22238;&#39038;.wmv" TargetMode="External"/><Relationship Id="rId1" Type="http://schemas.openxmlformats.org/officeDocument/2006/relationships/video" Target="file:///C:\Documents%20and%20Settings\Administrator\My%20Documents\&#25105;&#30340;&#25991;&#26723;\&#39640;&#20013;&#35821;&#25991;&#24517;&#20462;&#19968;\&#31532;&#22235;&#21333;&#20803;\&#39134;&#21521;&#22826;&#31354;&#30340;&#33322;&#31243;\&#31070;&#33311;&#20116;&#21495;&#21457;&#23556;&#25104;&#21151;&#30340;&#31934;&#24425;&#30636;&#38388;&#22238;&#39038;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0" y="-5080"/>
            <a:ext cx="12204700" cy="6868795"/>
          </a:xfrm>
          <a:prstGeom prst="rect">
            <a:avLst/>
          </a:prstGeom>
        </p:spPr>
      </p:pic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16125"/>
            <a:ext cx="10058400" cy="1724660"/>
          </a:xfrm>
          <a:prstGeom prst="rect">
            <a:avLst/>
          </a:prstGeom>
        </p:spPr>
      </p:pic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350" y="-5080"/>
            <a:ext cx="6861175" cy="514350"/>
          </a:xfrm>
          <a:prstGeom prst="rect">
            <a:avLst/>
          </a:prstGeom>
        </p:spPr>
      </p:pic>
      <p:pic>
        <p:nvPicPr>
          <p:cNvPr id="6" name="图片 5" descr="图片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8805" y="6379845"/>
            <a:ext cx="7789545" cy="483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035" y="-12065"/>
            <a:ext cx="7740650" cy="688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流程图: 联系 14"/>
          <p:cNvSpPr/>
          <p:nvPr/>
        </p:nvSpPr>
        <p:spPr>
          <a:xfrm>
            <a:off x="2095500" y="2071688"/>
            <a:ext cx="71438" cy="14287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" y="-4445"/>
            <a:ext cx="7149465" cy="6866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766685" y="993775"/>
            <a:ext cx="1198245" cy="51873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6600" b="1">
                <a:solidFill>
                  <a:srgbClr val="00B0F0"/>
                </a:solidFill>
              </a:rPr>
              <a:t>文章结构图</a:t>
            </a:r>
            <a:endParaRPr lang="zh-CN" altLang="en-US" sz="6600" b="1">
              <a:solidFill>
                <a:srgbClr val="00B0F0"/>
              </a:solidFill>
            </a:endParaRPr>
          </a:p>
        </p:txBody>
      </p:sp>
      <p:pic>
        <p:nvPicPr>
          <p:cNvPr id="4" name="图片 3" descr="timg (2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0135" y="132080"/>
            <a:ext cx="3434080" cy="3388995"/>
          </a:xfrm>
          <a:prstGeom prst="rect">
            <a:avLst/>
          </a:prstGeom>
        </p:spPr>
      </p:pic>
      <p:pic>
        <p:nvPicPr>
          <p:cNvPr id="5" name="图片 4" descr="timg (16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7445" y="3757295"/>
            <a:ext cx="3367405" cy="29489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13314"/>
          <p:cNvSpPr txBox="1">
            <a:spLocks noChangeArrowheads="1"/>
          </p:cNvSpPr>
          <p:nvPr/>
        </p:nvSpPr>
        <p:spPr bwMode="auto">
          <a:xfrm>
            <a:off x="2922270" y="81915"/>
            <a:ext cx="9156700" cy="6694170"/>
          </a:xfrm>
          <a:prstGeom prst="rect">
            <a:avLst/>
          </a:prstGeom>
          <a:noFill/>
          <a:ln w="9525">
            <a:solidFill>
              <a:schemeClr val="tx1"/>
            </a:solidFill>
            <a:prstDash val="solid"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sz="2800" b="1" dirty="0"/>
              <a:t>                             </a:t>
            </a:r>
            <a:r>
              <a:rPr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航天大事记</a:t>
            </a:r>
            <a:endParaRPr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</a:t>
            </a: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1957年，苏联发射卫星，激励中国也立项研究；</a:t>
            </a:r>
            <a:endParaRPr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    1958年，毛泽东提出“人造卫星”计划，专家学者制定发展规划方案；</a:t>
            </a:r>
            <a:endParaRPr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    1960年，第一枚液体火箭发射成功（关键）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    1970年，我国第一颗人造地球卫星成功升空/“长征”一号火箭首发成功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    1980年，返回式卫星和原苏联的飞船重量相当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    1986年，“863”计划出台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    1992年，作出实施中国载人航天工程的战略决策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    1999——2002年，“神舟系列（一至四号）”成功飞天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；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       2003年，“神五”成功飞天，杨利伟顺利进入太空</a:t>
            </a:r>
            <a:r>
              <a:rPr lang="zh-CN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 descr="timg (2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" y="3579495"/>
            <a:ext cx="2838450" cy="3196590"/>
          </a:xfrm>
          <a:prstGeom prst="rect">
            <a:avLst/>
          </a:prstGeom>
        </p:spPr>
      </p:pic>
      <p:pic>
        <p:nvPicPr>
          <p:cNvPr id="3" name="图片 2" descr="timg (3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" y="81915"/>
            <a:ext cx="2837180" cy="31984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5"/>
            <a:ext cx="12188190" cy="6894195"/>
          </a:xfrm>
          <a:prstGeom prst="rect">
            <a:avLst/>
          </a:prstGeom>
        </p:spPr>
      </p:pic>
      <p:sp>
        <p:nvSpPr>
          <p:cNvPr id="12293" name="标题 9218"/>
          <p:cNvSpPr>
            <a:spLocks noGrp="1" noChangeArrowheads="1"/>
          </p:cNvSpPr>
          <p:nvPr/>
        </p:nvSpPr>
        <p:spPr bwMode="auto">
          <a:xfrm>
            <a:off x="4232275" y="1298258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8800" b="1">
                <a:solidFill>
                  <a:srgbClr val="FF0000"/>
                </a:solidFill>
                <a:latin typeface="宋体" panose="02010600030101010101" pitchFamily="2" charset="-122"/>
              </a:rPr>
              <a:t>重点探究</a:t>
            </a:r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solidFill>
                  <a:srgbClr val="FFFF00"/>
                </a:solidFill>
                <a:latin typeface="宋体" panose="02010600030101010101" pitchFamily="2" charset="-122"/>
              </a:rPr>
              <a:t>——</a:t>
            </a:r>
            <a:r>
              <a:rPr lang="zh-CN" altLang="zh-CN" sz="7200" b="1">
                <a:solidFill>
                  <a:srgbClr val="FFFF00"/>
                </a:solidFill>
                <a:latin typeface="宋体" panose="02010600030101010101" pitchFamily="2" charset="-122"/>
              </a:rPr>
              <a:t>说</a:t>
            </a:r>
            <a:r>
              <a:rPr lang="zh-CN" altLang="en-US" sz="7200" b="1">
                <a:solidFill>
                  <a:srgbClr val="FFFF00"/>
                </a:solidFill>
                <a:latin typeface="宋体" panose="02010600030101010101" pitchFamily="2" charset="-122"/>
              </a:rPr>
              <a:t>一说</a:t>
            </a:r>
            <a:endParaRPr lang="zh-CN" altLang="en-US" sz="7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22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文本框 10243"/>
          <p:cNvSpPr txBox="1">
            <a:spLocks noChangeArrowheads="1"/>
          </p:cNvSpPr>
          <p:nvPr/>
        </p:nvSpPr>
        <p:spPr bwMode="auto">
          <a:xfrm>
            <a:off x="110173" y="60960"/>
            <a:ext cx="7572375" cy="1876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 b="1"/>
              <a:t>     </a:t>
            </a:r>
            <a:r>
              <a:rPr lang="zh-CN" altLang="en-US" sz="3600" b="1"/>
              <a:t>文章主体部分为什么没有继续叙述“神五”发射的经过，而是过渡到了对</a:t>
            </a:r>
            <a:r>
              <a:rPr lang="zh-CN" altLang="en-US" sz="3600" b="1">
                <a:solidFill>
                  <a:srgbClr val="FF0000"/>
                </a:solidFill>
              </a:rPr>
              <a:t>航天研究发展史</a:t>
            </a:r>
            <a:r>
              <a:rPr lang="zh-CN" altLang="en-US" sz="3600" b="1"/>
              <a:t>的回顾中？</a:t>
            </a:r>
            <a:endParaRPr lang="zh-CN" altLang="en-US" sz="3600" b="1"/>
          </a:p>
        </p:txBody>
      </p:sp>
      <p:pic>
        <p:nvPicPr>
          <p:cNvPr id="2" name="图片 1" descr="timg (1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" y="1937385"/>
            <a:ext cx="7360285" cy="4846320"/>
          </a:xfrm>
          <a:prstGeom prst="rect">
            <a:avLst/>
          </a:prstGeom>
        </p:spPr>
      </p:pic>
      <p:pic>
        <p:nvPicPr>
          <p:cNvPr id="4" name="图片 3" descr="timg (12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775" y="3527425"/>
            <a:ext cx="4664075" cy="3256280"/>
          </a:xfrm>
          <a:prstGeom prst="rect">
            <a:avLst/>
          </a:prstGeom>
        </p:spPr>
      </p:pic>
      <p:pic>
        <p:nvPicPr>
          <p:cNvPr id="6" name="图片 5" descr="timg (6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0140" y="60960"/>
            <a:ext cx="4664710" cy="33985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1265"/>
          <p:cNvSpPr txBox="1">
            <a:spLocks noChangeArrowheads="1"/>
          </p:cNvSpPr>
          <p:nvPr/>
        </p:nvSpPr>
        <p:spPr bwMode="auto">
          <a:xfrm>
            <a:off x="99060" y="20320"/>
            <a:ext cx="4137025" cy="34150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</a:rPr>
              <a:t>    </a:t>
            </a:r>
            <a:r>
              <a:rPr lang="zh-CN" altLang="en-US" sz="3600" b="1">
                <a:solidFill>
                  <a:srgbClr val="7030A0"/>
                </a:solidFill>
              </a:rPr>
              <a:t>背景材料虽然不一定是最新的消息，但是对于补充说明新闻事实有很大作用，是新闻报道不可或缺的组成部分。</a:t>
            </a:r>
            <a:endParaRPr lang="zh-CN" altLang="en-US" sz="3600" b="1">
              <a:solidFill>
                <a:srgbClr val="7030A0"/>
              </a:solidFill>
            </a:endParaRPr>
          </a:p>
        </p:txBody>
      </p:sp>
      <p:sp>
        <p:nvSpPr>
          <p:cNvPr id="2" name="文本框 11265"/>
          <p:cNvSpPr txBox="1">
            <a:spLocks noChangeArrowheads="1"/>
          </p:cNvSpPr>
          <p:nvPr/>
        </p:nvSpPr>
        <p:spPr bwMode="auto">
          <a:xfrm>
            <a:off x="40005" y="3763645"/>
            <a:ext cx="4137025" cy="286131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en-US" altLang="zh-CN" sz="3600" b="1">
                <a:solidFill>
                  <a:srgbClr val="FF0000"/>
                </a:solidFill>
              </a:rPr>
              <a:t>     </a:t>
            </a:r>
            <a:r>
              <a:rPr lang="zh-CN" altLang="en-US" sz="3600" b="1">
                <a:solidFill>
                  <a:srgbClr val="FF0000"/>
                </a:solidFill>
              </a:rPr>
              <a:t>把目光投向了历史的深处，把事件放在了历史的长河中去考察，使得事件本身更加凝重。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pic>
        <p:nvPicPr>
          <p:cNvPr id="3" name="图片 2" descr="timg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35450" y="19685"/>
            <a:ext cx="7899400" cy="67379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  <p:bldP spid="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1265"/>
          <p:cNvSpPr txBox="1">
            <a:spLocks noChangeArrowheads="1"/>
          </p:cNvSpPr>
          <p:nvPr/>
        </p:nvSpPr>
        <p:spPr bwMode="auto">
          <a:xfrm>
            <a:off x="8082915" y="635"/>
            <a:ext cx="4137025" cy="673925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600" b="1">
                <a:solidFill>
                  <a:schemeClr val="tx1"/>
                </a:solidFill>
              </a:rPr>
              <a:t>     </a:t>
            </a:r>
            <a:r>
              <a:rPr lang="en-US" altLang="zh-CN" sz="3600" b="1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3600" b="1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历史和现实结合的写法，展示了中国飞天梦实现的艰辛过程，突出了文章的主题（表现了中华民族坚持不懈、勇于创新的精神，</a:t>
            </a:r>
            <a:r>
              <a:rPr lang="zh-CN" altLang="zh-CN" sz="3600" b="1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照应标题。</a:t>
            </a:r>
            <a:endParaRPr lang="zh-CN" altLang="zh-CN" sz="3600" b="1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 descr="timg (5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655" y="635"/>
            <a:ext cx="7956550" cy="3486785"/>
          </a:xfrm>
          <a:prstGeom prst="rect">
            <a:avLst/>
          </a:prstGeom>
        </p:spPr>
      </p:pic>
      <p:pic>
        <p:nvPicPr>
          <p:cNvPr id="3" name="图片 2" descr="timg (14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55" y="3571875"/>
            <a:ext cx="7956550" cy="32505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5"/>
            <a:ext cx="12188190" cy="6894195"/>
          </a:xfrm>
          <a:prstGeom prst="rect">
            <a:avLst/>
          </a:prstGeom>
        </p:spPr>
      </p:pic>
      <p:sp>
        <p:nvSpPr>
          <p:cNvPr id="14" name="标题 9218"/>
          <p:cNvSpPr>
            <a:spLocks noGrp="1" noChangeArrowheads="1"/>
          </p:cNvSpPr>
          <p:nvPr/>
        </p:nvSpPr>
        <p:spPr bwMode="auto">
          <a:xfrm>
            <a:off x="3789680" y="1181100"/>
            <a:ext cx="6140450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8800" b="1" dirty="0">
                <a:solidFill>
                  <a:srgbClr val="FF0000"/>
                </a:solidFill>
                <a:latin typeface="+mj-ea"/>
                <a:ea typeface="+mj-ea"/>
              </a:rPr>
              <a:t>难点突破</a:t>
            </a:r>
            <a:endParaRPr lang="zh-CN" altLang="en-US" sz="7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>
              <a:defRPr/>
            </a:pPr>
            <a:endParaRPr lang="en-US" altLang="zh-CN" sz="4000" b="1" dirty="0"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7200" b="1" dirty="0">
                <a:solidFill>
                  <a:srgbClr val="FFFF00"/>
                </a:solidFill>
                <a:latin typeface="+mj-ea"/>
                <a:ea typeface="+mj-ea"/>
              </a:rPr>
              <a:t>——</a:t>
            </a:r>
            <a:r>
              <a:rPr lang="zh-CN" altLang="en-US" sz="7200" b="1" dirty="0">
                <a:solidFill>
                  <a:srgbClr val="FFFF00"/>
                </a:solidFill>
                <a:latin typeface="+mj-ea"/>
                <a:ea typeface="+mj-ea"/>
              </a:rPr>
              <a:t>想一想</a:t>
            </a:r>
            <a:endParaRPr lang="zh-CN" altLang="en-US" sz="72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2290"/>
          <p:cNvSpPr txBox="1">
            <a:spLocks noChangeArrowheads="1"/>
          </p:cNvSpPr>
          <p:nvPr/>
        </p:nvSpPr>
        <p:spPr bwMode="auto">
          <a:xfrm>
            <a:off x="1037590" y="-11430"/>
            <a:ext cx="5235575" cy="665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inden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4800" b="1" dirty="0">
                <a:latin typeface="+mn-lt"/>
                <a:ea typeface="+mn-ea"/>
              </a:rPr>
              <a:t>         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本文的标题</a:t>
            </a:r>
            <a:endParaRPr lang="zh-CN" altLang="en-US" sz="48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885180" y="-11430"/>
            <a:ext cx="4789170" cy="665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有什么含义？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82245" y="1631950"/>
            <a:ext cx="938593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/>
              <a:t>     </a:t>
            </a:r>
            <a:r>
              <a:rPr lang="zh-CN" altLang="en-US" sz="400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“神州五号”</a:t>
            </a:r>
            <a:r>
              <a:rPr lang="zh-CN" altLang="en-US" sz="400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成功发射这一</a:t>
            </a:r>
            <a:r>
              <a:rPr lang="zh-CN" altLang="en-US" sz="4000">
                <a:solidFill>
                  <a:srgbClr val="00206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新闻事实。</a:t>
            </a:r>
            <a:endParaRPr lang="zh-CN" altLang="en-US" sz="4000" b="1">
              <a:solidFill>
                <a:schemeClr val="tx1"/>
              </a:solidFill>
              <a:sym typeface="+mn-ea"/>
            </a:endParaRPr>
          </a:p>
          <a:p>
            <a:endParaRPr lang="zh-CN" altLang="en-US" sz="40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680" y="2816225"/>
            <a:ext cx="895858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>
                <a:sym typeface="+mn-ea"/>
              </a:rPr>
              <a:t>喻指</a:t>
            </a:r>
            <a:endParaRPr lang="zh-CN" altLang="en-US" sz="40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680" y="925195"/>
            <a:ext cx="2454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ym typeface="+mn-ea"/>
              </a:rPr>
              <a:t>实指</a:t>
            </a:r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2257425" y="2755900"/>
            <a:ext cx="680783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>
                <a:solidFill>
                  <a:srgbClr val="00B0F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中国飞天梦实现的艰辛过程。</a:t>
            </a:r>
            <a:endParaRPr lang="zh-CN" altLang="en-US" sz="4000">
              <a:solidFill>
                <a:srgbClr val="00B0F0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3" name="图片 2" descr="timg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80" y="3462655"/>
            <a:ext cx="8838565" cy="3302000"/>
          </a:xfrm>
          <a:prstGeom prst="rect">
            <a:avLst/>
          </a:prstGeom>
        </p:spPr>
      </p:pic>
      <p:pic>
        <p:nvPicPr>
          <p:cNvPr id="8" name="图片 7" descr="timg (7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6840" y="802005"/>
            <a:ext cx="3121025" cy="59632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4" grpId="0"/>
      <p:bldP spid="5" grpId="0"/>
      <p:bldP spid="9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13314"/>
          <p:cNvSpPr txBox="1">
            <a:spLocks noChangeArrowheads="1"/>
          </p:cNvSpPr>
          <p:nvPr/>
        </p:nvSpPr>
        <p:spPr bwMode="auto">
          <a:xfrm>
            <a:off x="2988945" y="167640"/>
            <a:ext cx="5676265" cy="4143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4800" b="1" dirty="0">
                <a:latin typeface="+mn-lt"/>
                <a:ea typeface="+mn-ea"/>
              </a:rPr>
              <a:t>如何拟写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新闻标题？</a:t>
            </a:r>
            <a:endParaRPr lang="zh-CN" altLang="en-US" sz="48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20483" name="内容占位符 2"/>
          <p:cNvSpPr>
            <a:spLocks noGrp="1" noChangeArrowheads="1"/>
          </p:cNvSpPr>
          <p:nvPr/>
        </p:nvSpPr>
        <p:spPr>
          <a:xfrm>
            <a:off x="109220" y="699135"/>
            <a:ext cx="9285605" cy="612965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、新闻标题看导语，主体</a:t>
            </a:r>
            <a:r>
              <a:rPr lang="en-US" altLang="zh-CN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事</a:t>
            </a:r>
            <a:r>
              <a:rPr lang="en-US" altLang="zh-CN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+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结果或意义。</a:t>
            </a:r>
            <a:endParaRPr lang="zh-CN" altLang="en-US" sz="3600" smtClean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、写出来就像填空题，什么地方、什么人、物、什么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单位或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团队，发生了什么事，结果怎么样 ，有什么意义。</a:t>
            </a:r>
            <a:endParaRPr lang="en-US" altLang="zh-CN" sz="3600" smtClean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3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、主体不明是要限定的，特殊时间特殊记，时态需要理一理。</a:t>
            </a:r>
            <a:endParaRPr lang="en-US" altLang="zh-CN" sz="3600" smtClean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4</a:t>
            </a:r>
            <a:r>
              <a:rPr lang="zh-CN" altLang="en-US" sz="360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、字数少又近，概括对分是必须的。</a:t>
            </a:r>
            <a:endParaRPr lang="zh-CN" altLang="en-US" sz="3600" smtClean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 descr="timg (1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02395" y="25400"/>
            <a:ext cx="3154680" cy="3380740"/>
          </a:xfrm>
          <a:prstGeom prst="rect">
            <a:avLst/>
          </a:prstGeom>
        </p:spPr>
      </p:pic>
      <p:pic>
        <p:nvPicPr>
          <p:cNvPr id="3" name="图片 2" descr="timg (23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2395" y="3657600"/>
            <a:ext cx="3154680" cy="31076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48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5435" y="5715"/>
            <a:ext cx="2996565" cy="6767195"/>
          </a:xfrm>
          <a:prstGeom prst="rect">
            <a:avLst/>
          </a:prstGeom>
        </p:spPr>
      </p:pic>
      <p:sp>
        <p:nvSpPr>
          <p:cNvPr id="14" name="内容占位符 13314"/>
          <p:cNvSpPr txBox="1">
            <a:spLocks noChangeArrowheads="1"/>
          </p:cNvSpPr>
          <p:nvPr/>
        </p:nvSpPr>
        <p:spPr bwMode="auto">
          <a:xfrm>
            <a:off x="1072515" y="120015"/>
            <a:ext cx="8665845" cy="4143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4800" b="1" dirty="0">
                <a:latin typeface="+mn-lt"/>
                <a:ea typeface="+mn-ea"/>
              </a:rPr>
              <a:t>           </a:t>
            </a:r>
            <a:r>
              <a:rPr lang="zh-CN" altLang="en-US" sz="4800" b="1" dirty="0">
                <a:latin typeface="+mn-lt"/>
                <a:ea typeface="+mn-ea"/>
              </a:rPr>
              <a:t>如何用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一句话</a:t>
            </a:r>
            <a:r>
              <a:rPr lang="zh-CN" altLang="en-US" sz="4800" b="1" dirty="0">
                <a:latin typeface="+mn-lt"/>
                <a:ea typeface="+mn-ea"/>
              </a:rPr>
              <a:t>概括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新闻</a:t>
            </a:r>
            <a:endParaRPr lang="zh-CN" altLang="en-US" sz="4800" b="1" dirty="0">
              <a:solidFill>
                <a:srgbClr val="FF0000"/>
              </a:solidFill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                  </a:t>
            </a:r>
            <a:r>
              <a:rPr lang="zh-CN" altLang="en-US" sz="4800" b="1" dirty="0">
                <a:latin typeface="+mn-lt"/>
                <a:ea typeface="+mn-ea"/>
              </a:rPr>
              <a:t>的主要内容？</a:t>
            </a:r>
            <a:endParaRPr lang="zh-CN" altLang="en-US" sz="4800" b="1" dirty="0">
              <a:latin typeface="+mn-lt"/>
              <a:ea typeface="+mn-ea"/>
            </a:endParaRPr>
          </a:p>
        </p:txBody>
      </p:sp>
      <p:sp>
        <p:nvSpPr>
          <p:cNvPr id="20483" name="内容占位符 2"/>
          <p:cNvSpPr>
            <a:spLocks noGrp="1" noChangeArrowheads="1"/>
          </p:cNvSpPr>
          <p:nvPr/>
        </p:nvSpPr>
        <p:spPr>
          <a:xfrm>
            <a:off x="4318000" y="2604770"/>
            <a:ext cx="5763895" cy="3369310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zh-CN" sz="4000" b="1" smtClean="0"/>
          </a:p>
          <a:p>
            <a:pPr marL="0" indent="0">
              <a:buNone/>
            </a:pPr>
            <a:r>
              <a:rPr lang="zh-CN" altLang="en-US" sz="4000" b="1" smtClean="0"/>
              <a:t>一句话新闻更容易，</a:t>
            </a:r>
            <a:endParaRPr lang="zh-CN" altLang="en-US" sz="4000" b="1" smtClean="0"/>
          </a:p>
          <a:p>
            <a:pPr marL="0" indent="0">
              <a:buNone/>
            </a:pPr>
            <a:endParaRPr lang="en-US" altLang="zh-CN" sz="1600" b="1" smtClean="0"/>
          </a:p>
          <a:p>
            <a:pPr marL="0" indent="0">
              <a:buNone/>
            </a:pPr>
            <a:r>
              <a:rPr lang="zh-CN" altLang="en-US" sz="4000" b="1" smtClean="0">
                <a:solidFill>
                  <a:srgbClr val="FF0000"/>
                </a:solidFill>
              </a:rPr>
              <a:t>事发时间加标题，</a:t>
            </a:r>
            <a:endParaRPr lang="zh-CN" altLang="en-US" sz="4000" b="1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1600" b="1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 smtClean="0"/>
              <a:t>不必用洪荒之力。</a:t>
            </a:r>
            <a:endParaRPr lang="zh-CN" altLang="en-US" sz="4000" b="1" smtClean="0"/>
          </a:p>
        </p:txBody>
      </p:sp>
      <p:pic>
        <p:nvPicPr>
          <p:cNvPr id="2" name="图片 1" descr="timg (9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" y="5715"/>
            <a:ext cx="3042920" cy="684657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4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5"/>
            <a:ext cx="12188190" cy="6894195"/>
          </a:xfrm>
          <a:prstGeom prst="rect">
            <a:avLst/>
          </a:prstGeom>
        </p:spPr>
      </p:pic>
      <p:sp>
        <p:nvSpPr>
          <p:cNvPr id="10245" name="标题 9218"/>
          <p:cNvSpPr>
            <a:spLocks noGrp="1" noChangeArrowheads="1"/>
          </p:cNvSpPr>
          <p:nvPr/>
        </p:nvSpPr>
        <p:spPr bwMode="auto">
          <a:xfrm>
            <a:off x="2434590" y="1122045"/>
            <a:ext cx="7054215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zh-CN" sz="8800" b="1">
                <a:solidFill>
                  <a:srgbClr val="FA124E"/>
                </a:solidFill>
                <a:latin typeface="宋体" panose="02010600030101010101" pitchFamily="2" charset="-122"/>
              </a:rPr>
              <a:t>导入新课</a:t>
            </a:r>
            <a:endParaRPr lang="zh-CN" altLang="zh-CN" sz="8800" b="1">
              <a:solidFill>
                <a:srgbClr val="FA124E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solidFill>
                  <a:srgbClr val="FFFF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7200" b="1">
                <a:solidFill>
                  <a:srgbClr val="FFFF00"/>
                </a:solidFill>
                <a:latin typeface="宋体" panose="02010600030101010101" pitchFamily="2" charset="-122"/>
              </a:rPr>
              <a:t>看一看</a:t>
            </a:r>
            <a:endParaRPr lang="zh-CN" altLang="en-US" sz="7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5"/>
            <a:ext cx="12188190" cy="6894195"/>
          </a:xfrm>
          <a:prstGeom prst="rect">
            <a:avLst/>
          </a:prstGeom>
        </p:spPr>
      </p:pic>
      <p:sp>
        <p:nvSpPr>
          <p:cNvPr id="14" name="标题 9218"/>
          <p:cNvSpPr>
            <a:spLocks noGrp="1" noChangeArrowheads="1"/>
          </p:cNvSpPr>
          <p:nvPr/>
        </p:nvSpPr>
        <p:spPr bwMode="auto">
          <a:xfrm>
            <a:off x="4143375" y="130778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8800" b="1" dirty="0">
                <a:solidFill>
                  <a:srgbClr val="FF0000"/>
                </a:solidFill>
                <a:latin typeface="+mj-ea"/>
                <a:ea typeface="+mj-ea"/>
              </a:rPr>
              <a:t>延伸拓展</a:t>
            </a:r>
            <a:endParaRPr lang="zh-CN" altLang="en-US" sz="7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>
              <a:defRPr/>
            </a:pPr>
            <a:endParaRPr lang="en-US" altLang="zh-CN" sz="4000" b="1" dirty="0"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7200" b="1" dirty="0">
                <a:solidFill>
                  <a:srgbClr val="FFFF00"/>
                </a:solidFill>
                <a:latin typeface="+mj-ea"/>
                <a:ea typeface="+mj-ea"/>
              </a:rPr>
              <a:t>——</a:t>
            </a:r>
            <a:r>
              <a:rPr lang="zh-CN" altLang="en-US" sz="7200" b="1" dirty="0">
                <a:solidFill>
                  <a:srgbClr val="FFFF00"/>
                </a:solidFill>
                <a:latin typeface="+mj-ea"/>
                <a:ea typeface="+mj-ea"/>
              </a:rPr>
              <a:t>练一练</a:t>
            </a:r>
            <a:endParaRPr lang="zh-CN" altLang="en-US" sz="72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9535" y="920750"/>
            <a:ext cx="7493000" cy="485013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201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8</a:t>
            </a:r>
            <a:r>
              <a:rPr kumimoji="0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年8月27日，一条成年鳄鱼被挂在一烧烤摊上，商贩现场制作鳄鱼肉烤烧，30元一串，张牙舞爪的鳄鱼被端上餐桌，引来不少顾客围观。据了解，被屠宰的鳄鱼为人工饲养长大，可进行商业贩售，鳄鱼肉可以提升人体免疫力，具有较高的营养价值</a:t>
            </a:r>
            <a:r>
              <a:rPr kumimoji="0" 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（不超过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13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字）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106738" y="50800"/>
            <a:ext cx="7453313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为下列新闻拟一个标题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2" name="图片 1" descr="额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3815" y="812800"/>
            <a:ext cx="2896870" cy="27647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647045" y="78740"/>
            <a:ext cx="730885" cy="673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山东聊城</a:t>
            </a:r>
            <a:r>
              <a:rPr lang="zh-CN" sz="36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街头</a:t>
            </a:r>
            <a:r>
              <a:rPr lang="zh-CN" sz="3600" b="1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惊现</a:t>
            </a:r>
            <a:r>
              <a:rPr lang="zh-CN" sz="3600" b="1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鳄鱼烧烤</a:t>
            </a:r>
            <a:endParaRPr lang="zh-CN" sz="3600" b="1" noProof="0" dirty="0" smtClean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6" name="图片 5" descr="额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635" y="3684270"/>
            <a:ext cx="2940050" cy="30200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74725" y="6234430"/>
            <a:ext cx="52717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sym typeface="+mn-ea"/>
              </a:rPr>
              <a:t>山东聊城</a:t>
            </a:r>
            <a:r>
              <a:rPr lang="zh-CN" sz="32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sym typeface="+mn-ea"/>
              </a:rPr>
              <a:t>街头惊现鳄鱼烧烤</a:t>
            </a:r>
            <a:endParaRPr lang="zh-CN" altLang="en-US" sz="3200" b="1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377931" y="1553845"/>
            <a:ext cx="736600" cy="33674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sym typeface="+mn-ea"/>
              </a:rPr>
              <a:t>新闻标题看导语</a:t>
            </a:r>
            <a:endParaRPr lang="zh-CN" altLang="en-US" sz="3600" b="1" dirty="0" smtClean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3" grpId="0" build="p"/>
      <p:bldP spid="4" grpId="0"/>
      <p:bldP spid="7" grpId="2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80365" y="5455285"/>
            <a:ext cx="2678430" cy="1148715"/>
          </a:xfrm>
        </p:spPr>
        <p:txBody>
          <a:bodyPr/>
          <a:lstStyle/>
          <a:p>
            <a:r>
              <a:rPr lang="en-US" altLang="zh-CN" sz="4000" b="1" dirty="0">
                <a:solidFill>
                  <a:srgbClr val="0000FF"/>
                </a:solidFill>
                <a:sym typeface="+mn-ea"/>
              </a:rPr>
              <a:t>C.</a:t>
            </a:r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傅园慧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7780" y="131445"/>
            <a:ext cx="11811000" cy="350456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b="1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新浪体育讯  近日英国《每日邮报》等媒体都报道了傅园慧接受采访时的搞笑言论和神态夸张的表情包，并惊呼这姑娘真的是太有趣了！傅园慧在接受采访时夸张的表情，                 一张也没有错过，他们不仅把图刊登了出来，还在每张照片下面做了详细的注释，并直呼：她真是太有趣了！而                  在看到傅园慧的照片之后也笑坏了，有网友评论道：“这个姑娘兴奋的已经有些魔性了，不行，一定得离她远点！”（不超过10字）</a:t>
            </a:r>
            <a:endParaRPr lang="zh-CN" altLang="en-US" sz="2800" b="1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0635" y="3126105"/>
            <a:ext cx="5478780" cy="37503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014540" y="6168687"/>
            <a:ext cx="442915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sym typeface="+mn-ea"/>
              </a:rPr>
              <a:t>概括对分是必须的</a:t>
            </a:r>
            <a:endParaRPr lang="zh-CN" altLang="en-US" sz="4000" b="1" dirty="0" smtClean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687570" y="839470"/>
            <a:ext cx="16637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ym typeface="+mn-ea"/>
              </a:rPr>
              <a:t>英国媒体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2625725" y="1622425"/>
            <a:ext cx="20618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英国网友</a:t>
            </a:r>
            <a:endParaRPr lang="zh-CN" altLang="en-US" sz="2800"/>
          </a:p>
        </p:txBody>
      </p:sp>
      <p:sp>
        <p:nvSpPr>
          <p:cNvPr id="9" name="标题 1"/>
          <p:cNvSpPr>
            <a:spLocks noGrp="1"/>
          </p:cNvSpPr>
          <p:nvPr/>
        </p:nvSpPr>
        <p:spPr>
          <a:xfrm>
            <a:off x="17780" y="3126105"/>
            <a:ext cx="6061710" cy="1148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0000FF"/>
                </a:solidFill>
                <a:sym typeface="+mn-ea"/>
              </a:rPr>
              <a:t>A.</a:t>
            </a:r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英国媒体报道傅园慧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10" name="标题 1"/>
          <p:cNvSpPr>
            <a:spLocks noGrp="1"/>
          </p:cNvSpPr>
          <p:nvPr/>
        </p:nvSpPr>
        <p:spPr>
          <a:xfrm>
            <a:off x="156210" y="4107180"/>
            <a:ext cx="4851400" cy="1148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0000FF"/>
                </a:solidFill>
                <a:sym typeface="+mn-ea"/>
              </a:rPr>
              <a:t>B.</a:t>
            </a:r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傅园慧的表情包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62530" y="5386705"/>
            <a:ext cx="20904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红到了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40505" y="5386705"/>
            <a:ext cx="13804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英国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2" grpId="0"/>
      <p:bldP spid="1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内容占位符 2"/>
          <p:cNvSpPr>
            <a:spLocks noGrp="1"/>
          </p:cNvSpPr>
          <p:nvPr>
            <p:ph idx="4294967295"/>
          </p:nvPr>
        </p:nvSpPr>
        <p:spPr>
          <a:xfrm>
            <a:off x="0" y="813435"/>
            <a:ext cx="7049135" cy="5341620"/>
          </a:xfrm>
        </p:spPr>
        <p:txBody>
          <a:bodyPr/>
          <a:lstStyle/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noProof="1"/>
              <a:t> </a:t>
            </a:r>
            <a:r>
              <a:rPr sz="2800" b="1" noProof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     </a:t>
            </a:r>
            <a:r>
              <a:rPr sz="2400" b="1" noProof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来源: 南方都市报 </a:t>
            </a:r>
            <a:endParaRPr sz="2400" b="1" noProof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 b="1" noProof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           阿里巴巴公关部确认4名工程师因写程序“刷月饼”，被发现后遭解除合同一事。据称，阿里为庆中秋，开展内部抢购月饼活动。而四位阿里安全部程序员“发挥特长”，利用系统漏洞，编写了可以无限抢购的程序，“刷”得了124盒月饼的购买权。此事被阿里发现后，四人被马上解雇。</a:t>
            </a:r>
            <a:endParaRPr sz="2400" b="1" noProof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              （不超过2</a:t>
            </a:r>
            <a:r>
              <a:rPr lang="en-US" altLang="zh-CN" sz="2400" b="1" dirty="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0</a:t>
            </a:r>
            <a:r>
              <a:rPr lang="zh-CN" altLang="en-US" sz="2400" b="1" dirty="0" smtClean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字）</a:t>
            </a:r>
            <a:endParaRPr lang="zh-CN" altLang="en-US" sz="2800" b="1" noProof="1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zh-CN" sz="4000" b="1" noProof="1"/>
              <a:t>  </a:t>
            </a:r>
            <a:endParaRPr lang="zh-CN" altLang="en-US" noProof="1"/>
          </a:p>
        </p:txBody>
      </p:sp>
      <p:sp>
        <p:nvSpPr>
          <p:cNvPr id="28675" name="文本框 1"/>
          <p:cNvSpPr txBox="1">
            <a:spLocks noChangeArrowheads="1"/>
          </p:cNvSpPr>
          <p:nvPr/>
        </p:nvSpPr>
        <p:spPr bwMode="auto">
          <a:xfrm>
            <a:off x="827405" y="5941695"/>
            <a:ext cx="9752330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sym typeface="宋体" panose="02010600030101010101" pitchFamily="2" charset="-122"/>
              </a:rPr>
              <a:t>9</a:t>
            </a:r>
            <a:r>
              <a:rPr lang="zh-CN" altLang="en-US" sz="4000" b="1">
                <a:solidFill>
                  <a:srgbClr val="FF0000"/>
                </a:solidFill>
                <a:sym typeface="宋体" panose="02010600030101010101" pitchFamily="2" charset="-122"/>
              </a:rPr>
              <a:t>月</a:t>
            </a:r>
            <a:r>
              <a:rPr lang="en-US" altLang="zh-CN" sz="4000" b="1">
                <a:solidFill>
                  <a:srgbClr val="FF0000"/>
                </a:solidFill>
                <a:sym typeface="宋体" panose="02010600030101010101" pitchFamily="2" charset="-122"/>
              </a:rPr>
              <a:t>13</a:t>
            </a:r>
            <a:r>
              <a:rPr lang="zh-CN" altLang="en-US" sz="4000" b="1">
                <a:solidFill>
                  <a:srgbClr val="FF0000"/>
                </a:solidFill>
                <a:sym typeface="宋体" panose="02010600030101010101" pitchFamily="2" charset="-122"/>
              </a:rPr>
              <a:t>日</a:t>
            </a:r>
            <a:r>
              <a:rPr lang="zh-CN" altLang="en-US" sz="4000" b="1">
                <a:solidFill>
                  <a:srgbClr val="0000FF"/>
                </a:solidFill>
              </a:rPr>
              <a:t>阿里4员工</a:t>
            </a:r>
            <a:r>
              <a:rPr lang="zh-CN" altLang="en-US" sz="4000" b="1">
                <a:solidFill>
                  <a:srgbClr val="CC00CC"/>
                </a:solidFill>
              </a:rPr>
              <a:t>因“刷月饼”</a:t>
            </a:r>
            <a:r>
              <a:rPr lang="zh-CN" altLang="en-US" sz="4000" b="1">
                <a:solidFill>
                  <a:srgbClr val="00B050"/>
                </a:solidFill>
              </a:rPr>
              <a:t>被开除</a:t>
            </a:r>
            <a:r>
              <a:rPr lang="en-US" sz="4000" b="1">
                <a:solidFill>
                  <a:srgbClr val="FF0000"/>
                </a:solidFill>
              </a:rPr>
              <a:t> </a:t>
            </a:r>
            <a:endParaRPr lang="en-US" sz="4000" b="1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7895" y="819150"/>
            <a:ext cx="4371975" cy="45389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144395" y="50800"/>
            <a:ext cx="8611870" cy="76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400" b="1" smtClean="0">
                <a:solidFill>
                  <a:srgbClr val="FF0000"/>
                </a:solidFill>
                <a:sym typeface="+mn-ea"/>
              </a:rPr>
              <a:t>用一句话概括新闻的主要内容</a:t>
            </a:r>
            <a:endParaRPr lang="zh-CN" altLang="en-US" sz="4400" b="1" dirty="0">
              <a:latin typeface="+mj-ea"/>
              <a:ea typeface="+mj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405" y="1019175"/>
            <a:ext cx="3042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>
                <a:sym typeface="+mn-ea"/>
              </a:rPr>
              <a:t>2016-09-14</a:t>
            </a:r>
            <a:endParaRPr lang="zh-CN" altLang="en-US" sz="3200" b="1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7405" y="1672590"/>
            <a:ext cx="214311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sym typeface="+mn-ea"/>
              </a:rPr>
              <a:t>昨日下午，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310445" y="5357826"/>
            <a:ext cx="335564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sym typeface="+mn-ea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sym typeface="+mn-ea"/>
              </a:rPr>
              <a:t>时态需要理一理</a:t>
            </a:r>
            <a:endParaRPr lang="zh-CN" altLang="en-US" sz="3200" b="1" dirty="0" smtClean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28674" grpId="0" build="p"/>
      <p:bldP spid="28675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5"/>
            <a:ext cx="12188190" cy="6894195"/>
          </a:xfrm>
          <a:prstGeom prst="rect">
            <a:avLst/>
          </a:prstGeom>
        </p:spPr>
      </p:pic>
      <p:sp>
        <p:nvSpPr>
          <p:cNvPr id="14" name="标题 9218"/>
          <p:cNvSpPr>
            <a:spLocks noGrp="1" noChangeArrowheads="1"/>
          </p:cNvSpPr>
          <p:nvPr/>
        </p:nvSpPr>
        <p:spPr bwMode="auto">
          <a:xfrm>
            <a:off x="3868420" y="1298258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8800" b="1" dirty="0">
                <a:solidFill>
                  <a:srgbClr val="FF0000"/>
                </a:solidFill>
                <a:latin typeface="+mj-ea"/>
                <a:ea typeface="+mj-ea"/>
              </a:rPr>
              <a:t>学以致用</a:t>
            </a:r>
            <a:endParaRPr lang="zh-CN" altLang="en-US" sz="7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>
              <a:defRPr/>
            </a:pPr>
            <a:endParaRPr lang="en-US" altLang="zh-CN" sz="4000" b="1" dirty="0"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7200" b="1" dirty="0">
                <a:latin typeface="+mj-ea"/>
                <a:ea typeface="+mj-ea"/>
              </a:rPr>
              <a:t>—</a:t>
            </a:r>
            <a:r>
              <a:rPr lang="en-US" altLang="zh-CN" sz="7200" b="1" dirty="0">
                <a:solidFill>
                  <a:srgbClr val="FFFF00"/>
                </a:solidFill>
                <a:latin typeface="+mj-ea"/>
                <a:ea typeface="+mj-ea"/>
              </a:rPr>
              <a:t>—</a:t>
            </a:r>
            <a:r>
              <a:rPr lang="zh-CN" altLang="en-US" sz="7200" b="1" dirty="0">
                <a:solidFill>
                  <a:srgbClr val="FFFF00"/>
                </a:solidFill>
                <a:latin typeface="+mj-ea"/>
                <a:ea typeface="+mj-ea"/>
              </a:rPr>
              <a:t>晒一晒</a:t>
            </a:r>
            <a:endParaRPr lang="zh-CN" altLang="en-US" sz="7200" b="1" dirty="0">
              <a:solidFill>
                <a:srgbClr val="FFFF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9370" y="251460"/>
            <a:ext cx="6388100" cy="6400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 fontAlgn="auto">
              <a:lnSpc>
                <a:spcPts val="4920"/>
              </a:lnSpc>
            </a:pPr>
            <a:r>
              <a:rPr lang="en-US" sz="3600" b="1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3600" b="1" u="none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9月15日22时04分,我国第一个真正意义上的太空实验室——天宫二号,在长征二号F　T2运载火箭的托举下奔赴太空。22时24分,中国载人航天工程总指挥张又侠宣布:天宫二号空间实验室飞行任务发射成功。2016年的中秋之夜,中国向空间站时代大步迈进……</a:t>
            </a:r>
            <a:r>
              <a:rPr lang="zh-CN" altLang="en-US" sz="3600" b="1" u="none">
                <a:solidFill>
                  <a:srgbClr val="00B0F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（新闻标题，不超过</a:t>
            </a:r>
            <a:r>
              <a:rPr lang="en-US" altLang="zh-CN" sz="3600" b="1" u="none">
                <a:solidFill>
                  <a:srgbClr val="00B0F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14</a:t>
            </a:r>
            <a:r>
              <a:rPr lang="zh-CN" altLang="en-US" sz="3600" b="1" u="none">
                <a:solidFill>
                  <a:srgbClr val="00B0F0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字）</a:t>
            </a:r>
            <a:endParaRPr lang="zh-CN" altLang="en-US" sz="3600" b="1" u="none">
              <a:solidFill>
                <a:srgbClr val="00B0F0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43825" y="133350"/>
            <a:ext cx="38442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b="1" dirty="0">
                <a:solidFill>
                  <a:srgbClr val="FF0000"/>
                </a:solidFill>
              </a:rPr>
              <a:t>天宫二号</a:t>
            </a:r>
            <a:r>
              <a:rPr sz="4000" b="1" dirty="0">
                <a:solidFill>
                  <a:srgbClr val="0000FF"/>
                </a:solidFill>
              </a:rPr>
              <a:t>中秋之夜</a:t>
            </a:r>
            <a:r>
              <a:rPr sz="4000" b="1" dirty="0">
                <a:solidFill>
                  <a:srgbClr val="CC00CC"/>
                </a:solidFill>
              </a:rPr>
              <a:t>成功</a:t>
            </a:r>
            <a:r>
              <a:rPr sz="4000" b="1" dirty="0">
                <a:solidFill>
                  <a:srgbClr val="00B050"/>
                </a:solidFill>
              </a:rPr>
              <a:t>“飞天”</a:t>
            </a:r>
            <a:endParaRPr sz="4000" b="1" dirty="0">
              <a:solidFill>
                <a:srgbClr val="00B05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0680" y="1573530"/>
            <a:ext cx="5446395" cy="52774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-18415"/>
            <a:ext cx="12188190" cy="689419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57718" y="3797153"/>
            <a:ext cx="38404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>
              <a:defRPr/>
            </a:pPr>
            <a:r>
              <a:rPr lang="zh-CN" altLang="en-US" sz="4800" b="1" dirty="0" smtClean="0">
                <a:solidFill>
                  <a:srgbClr val="FFFF00"/>
                </a:solidFill>
              </a:rPr>
              <a:t>感谢支持配合</a:t>
            </a:r>
            <a:endParaRPr lang="zh-CN" altLang="en-US" sz="4800" b="1" dirty="0" smtClean="0">
              <a:solidFill>
                <a:srgbClr val="FFFF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1763" y="1368187"/>
            <a:ext cx="6583680" cy="119888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我们一起努力吧</a:t>
            </a:r>
            <a:endParaRPr kumimoji="0" lang="zh-CN" altLang="en-US" sz="7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56005" y="3777615"/>
            <a:ext cx="3977640" cy="19685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万户飞天_clip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955" y="854710"/>
            <a:ext cx="12179300" cy="60032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648710" y="68580"/>
            <a:ext cx="465582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万    户    飞    天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0">
              <p:cMediaNode>
                <p:cTn id="1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神舟五号发射成功的精彩瞬间回顾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35" y="894080"/>
            <a:ext cx="12164695" cy="59245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922270" y="68580"/>
            <a:ext cx="743331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800" b="1">
                <a:solidFill>
                  <a:srgbClr val="FF0000"/>
                </a:solidFill>
              </a:rPr>
              <a:t>神  州  五  号  成  功  发  射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0">
              <p:cMediaNode>
                <p:cTn id="8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13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175" y="-47625"/>
            <a:ext cx="12188190" cy="6894195"/>
          </a:xfrm>
          <a:prstGeom prst="rect">
            <a:avLst/>
          </a:prstGeom>
        </p:spPr>
      </p:pic>
      <p:sp>
        <p:nvSpPr>
          <p:cNvPr id="10245" name="标题 9218"/>
          <p:cNvSpPr>
            <a:spLocks noGrp="1" noChangeArrowheads="1"/>
          </p:cNvSpPr>
          <p:nvPr/>
        </p:nvSpPr>
        <p:spPr bwMode="auto">
          <a:xfrm>
            <a:off x="3878580" y="1032828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zh-CN" sz="8800" b="1">
                <a:solidFill>
                  <a:srgbClr val="FA124E"/>
                </a:solidFill>
                <a:latin typeface="宋体" panose="02010600030101010101" pitchFamily="2" charset="-122"/>
              </a:rPr>
              <a:t>检查预习</a:t>
            </a:r>
            <a:endParaRPr lang="zh-CN" altLang="zh-CN" sz="7200" b="1">
              <a:solidFill>
                <a:srgbClr val="FA124E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solidFill>
                  <a:srgbClr val="FFFF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7200" b="1">
                <a:solidFill>
                  <a:srgbClr val="FFFF00"/>
                </a:solidFill>
                <a:latin typeface="宋体" panose="02010600030101010101" pitchFamily="2" charset="-122"/>
              </a:rPr>
              <a:t>查一查</a:t>
            </a:r>
            <a:endParaRPr lang="zh-CN" altLang="en-US" sz="7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219"/>
          <p:cNvSpPr txBox="1">
            <a:spLocks noChangeArrowheads="1"/>
          </p:cNvSpPr>
          <p:nvPr/>
        </p:nvSpPr>
        <p:spPr bwMode="auto">
          <a:xfrm>
            <a:off x="160020" y="692785"/>
            <a:ext cx="6659880" cy="57467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ts val="882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读准字音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8820"/>
              </a:lnSpc>
            </a:pPr>
            <a:r>
              <a:rPr lang="zh-CN" altLang="en-US" sz="4400" b="1" dirty="0"/>
              <a:t> </a:t>
            </a:r>
            <a:r>
              <a:rPr lang="zh-CN" altLang="en-US" sz="3600" b="1" dirty="0"/>
              <a:t>翌年（    ）         横亘（    ）   </a:t>
            </a:r>
            <a:endParaRPr lang="zh-CN" altLang="en-US" sz="3600" b="1" dirty="0"/>
          </a:p>
          <a:p>
            <a:pPr fontAlgn="auto">
              <a:lnSpc>
                <a:spcPts val="8820"/>
              </a:lnSpc>
            </a:pPr>
            <a:r>
              <a:rPr lang="zh-CN" altLang="en-US" sz="3600" b="1" dirty="0"/>
              <a:t>  九霄（    ）        嫦娥（    ）</a:t>
            </a:r>
            <a:endParaRPr lang="zh-CN" altLang="en-US" sz="3600" b="1" dirty="0"/>
          </a:p>
          <a:p>
            <a:pPr fontAlgn="auto">
              <a:lnSpc>
                <a:spcPts val="8820"/>
              </a:lnSpc>
            </a:pPr>
            <a:r>
              <a:rPr lang="zh-CN" altLang="en-US" sz="3600" b="1" dirty="0"/>
              <a:t>  怦怦（    ）        目眩（    ）       </a:t>
            </a:r>
            <a:endParaRPr lang="zh-CN" altLang="en-US" sz="3600" b="1" dirty="0"/>
          </a:p>
          <a:p>
            <a:pPr fontAlgn="auto">
              <a:lnSpc>
                <a:spcPts val="8820"/>
              </a:lnSpc>
            </a:pPr>
            <a:r>
              <a:rPr lang="zh-CN" altLang="en-US" sz="3600" b="1" dirty="0"/>
              <a:t>  烧灼（    ）        矫正（    ）</a:t>
            </a:r>
            <a:endParaRPr lang="zh-CN" altLang="en-US" sz="3600" b="1" dirty="0"/>
          </a:p>
        </p:txBody>
      </p:sp>
      <p:pic>
        <p:nvPicPr>
          <p:cNvPr id="2" name="图片 1" descr="timg (8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05955" y="27940"/>
            <a:ext cx="5177155" cy="67868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219"/>
          <p:cNvSpPr txBox="1">
            <a:spLocks noChangeArrowheads="1"/>
          </p:cNvSpPr>
          <p:nvPr/>
        </p:nvSpPr>
        <p:spPr bwMode="auto">
          <a:xfrm>
            <a:off x="3851910" y="215900"/>
            <a:ext cx="8281035" cy="6426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ts val="4940"/>
              </a:lnSpc>
            </a:pP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4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改正下面语句中的错别字</a:t>
            </a:r>
            <a:endParaRPr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4940"/>
              </a:lnSpc>
            </a:pPr>
            <a:r>
              <a:rPr sz="32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（1）巨型运载火箭喷射出一团橘红色的烈焰，托举着载人飞船拔地而起，直刺九宵……</a:t>
            </a:r>
            <a:endParaRPr sz="32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lnSpc>
                <a:spcPts val="4940"/>
              </a:lnSpc>
            </a:pPr>
            <a:r>
              <a:rPr sz="32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（2）苏联成功发射人造卫星的消息，振动了最早具有飞天梦想的中国人。</a:t>
            </a:r>
            <a:endParaRPr sz="32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lnSpc>
                <a:spcPts val="4940"/>
              </a:lnSpc>
            </a:pPr>
            <a:r>
              <a:rPr sz="32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（3）由4位著名科学家连名上报党中央的“国家高新技术发展建议”被邓小平批准。</a:t>
            </a:r>
            <a:endParaRPr sz="32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fontAlgn="auto">
              <a:lnSpc>
                <a:spcPts val="4940"/>
              </a:lnSpc>
            </a:pPr>
            <a:r>
              <a:rPr sz="32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（4）1960年2月19日，中国自己设计研制的第一枚液体火箭树立在了上海南汇海滩20米高的发射架上。</a:t>
            </a:r>
            <a:endParaRPr sz="32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 descr="timg (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330" y="215900"/>
            <a:ext cx="3611245" cy="65347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img (17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-18415"/>
            <a:ext cx="12188190" cy="6894195"/>
          </a:xfrm>
          <a:prstGeom prst="rect">
            <a:avLst/>
          </a:prstGeom>
        </p:spPr>
      </p:pic>
      <p:sp>
        <p:nvSpPr>
          <p:cNvPr id="10245" name="标题 9218"/>
          <p:cNvSpPr>
            <a:spLocks noGrp="1" noChangeArrowheads="1"/>
          </p:cNvSpPr>
          <p:nvPr/>
        </p:nvSpPr>
        <p:spPr bwMode="auto">
          <a:xfrm>
            <a:off x="4192905" y="112236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zh-CN" sz="8800" b="1">
                <a:solidFill>
                  <a:srgbClr val="FF0000"/>
                </a:solidFill>
                <a:latin typeface="宋体" panose="02010600030101010101" pitchFamily="2" charset="-122"/>
              </a:rPr>
              <a:t>整体感知</a:t>
            </a:r>
            <a:endParaRPr lang="zh-CN" altLang="zh-CN" sz="7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solidFill>
                  <a:srgbClr val="FFFF00"/>
                </a:solidFill>
                <a:latin typeface="宋体" panose="02010600030101010101" pitchFamily="2" charset="-122"/>
              </a:rPr>
              <a:t>——</a:t>
            </a:r>
            <a:r>
              <a:rPr lang="zh-CN" altLang="en-US" sz="7200" b="1">
                <a:solidFill>
                  <a:srgbClr val="FFFF00"/>
                </a:solidFill>
                <a:latin typeface="宋体" panose="02010600030101010101" pitchFamily="2" charset="-122"/>
              </a:rPr>
              <a:t>理一理</a:t>
            </a:r>
            <a:endParaRPr lang="zh-CN" altLang="en-US" sz="7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219"/>
          <p:cNvSpPr txBox="1">
            <a:spLocks noChangeArrowheads="1"/>
          </p:cNvSpPr>
          <p:nvPr/>
        </p:nvSpPr>
        <p:spPr bwMode="auto">
          <a:xfrm>
            <a:off x="50800" y="295275"/>
            <a:ext cx="8536940" cy="6400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auto">
              <a:lnSpc>
                <a:spcPts val="4920"/>
              </a:lnSpc>
            </a:pPr>
            <a:r>
              <a:rPr lang="en-US" altLang="zh-CN" sz="3600" b="1" dirty="0"/>
              <a:t>     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导语：</a:t>
            </a: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（1—3）点明事件发生的时间、地点和场面，具体说明“神五”发射时间、地点、意义。（描述式+评论式）</a:t>
            </a:r>
            <a:endParaRPr lang="zh-CN" altLang="en-US" sz="3600" b="1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4920"/>
              </a:lnSpc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     </a:t>
            </a:r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主体：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（4—26）叙述半个世纪以来中国人的“飞天”航程。（时间为线索，特点为“时间为经，事件为纬”）</a:t>
            </a:r>
            <a:endParaRPr lang="zh-CN" altLang="en-US" sz="36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fontAlgn="auto">
              <a:lnSpc>
                <a:spcPts val="4920"/>
              </a:lnSpc>
            </a:pPr>
            <a:r>
              <a:rPr lang="zh-CN" altLang="en-US" sz="3600" b="1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     </a:t>
            </a:r>
            <a:r>
              <a:rPr lang="zh-CN" altLang="en-US" sz="3600" b="1" dirty="0">
                <a:solidFill>
                  <a:srgbClr val="7030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charset="-122"/>
              </a:rPr>
              <a:t>结尾：</a:t>
            </a:r>
            <a:r>
              <a:rPr lang="zh-CN" altLang="en-US" sz="3600" b="1" dirty="0">
                <a:solidFill>
                  <a:srgbClr val="7030A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（27—30）呼应开头，回到导语重点内容——中华民族迎来飞天梦圆的时刻！（干净利落、突出中心、深化主题、锦上添花）</a:t>
            </a:r>
            <a:endParaRPr lang="zh-CN" altLang="en-US" sz="3600" b="1" dirty="0">
              <a:solidFill>
                <a:srgbClr val="7030A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2" name="图片 1" descr="timg (1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87740" y="29845"/>
            <a:ext cx="3578860" cy="67779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theme/theme1.xml><?xml version="1.0" encoding="utf-8"?>
<a:theme xmlns:a="http://schemas.openxmlformats.org/drawingml/2006/main" name="包图主题2">
  <a:themeElements>
    <a:clrScheme name="自定义 179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E1126"/>
      </a:accent1>
      <a:accent2>
        <a:srgbClr val="CE1126"/>
      </a:accent2>
      <a:accent3>
        <a:srgbClr val="CE1126"/>
      </a:accent3>
      <a:accent4>
        <a:srgbClr val="CE1126"/>
      </a:accent4>
      <a:accent5>
        <a:srgbClr val="CE1126"/>
      </a:accent5>
      <a:accent6>
        <a:srgbClr val="CE1126"/>
      </a:accent6>
      <a:hlink>
        <a:srgbClr val="0085C3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0</TotalTime>
  <Words>2236</Words>
  <Application>WPS 演示</Application>
  <PresentationFormat>宽屏</PresentationFormat>
  <Paragraphs>150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仿宋_GB2312</vt:lpstr>
      <vt:lpstr>仿宋</vt:lpstr>
      <vt:lpstr>黑体</vt:lpstr>
      <vt:lpstr>Arial Unicode MS</vt:lpstr>
      <vt:lpstr>等线</vt:lpstr>
      <vt:lpstr>Times New Roman</vt:lpstr>
      <vt:lpstr>Calibri</vt:lpstr>
      <vt:lpstr>Arial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C.傅园慧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愚笨的樵夫</cp:lastModifiedBy>
  <cp:revision>27</cp:revision>
  <dcterms:created xsi:type="dcterms:W3CDTF">2017-09-19T03:01:00Z</dcterms:created>
  <dcterms:modified xsi:type="dcterms:W3CDTF">2018-07-05T08:01:20Z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