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wdp" ContentType="image/vnd.ms-photo"/>
  <Default Extension="png" ContentType="image/png"/>
  <Default Extension="wmv" ContentType="video/x-ms-wmv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87" r:id="rId3"/>
    <p:sldId id="324" r:id="rId4"/>
    <p:sldId id="288" r:id="rId5"/>
    <p:sldId id="289" r:id="rId6"/>
    <p:sldId id="290" r:id="rId7"/>
    <p:sldId id="292" r:id="rId8"/>
    <p:sldId id="286" r:id="rId9"/>
    <p:sldId id="326" r:id="rId10"/>
    <p:sldId id="291" r:id="rId11"/>
    <p:sldId id="293" r:id="rId12"/>
    <p:sldId id="295" r:id="rId14"/>
    <p:sldId id="284" r:id="rId15"/>
    <p:sldId id="296" r:id="rId16"/>
    <p:sldId id="297" r:id="rId17"/>
    <p:sldId id="298" r:id="rId18"/>
    <p:sldId id="299" r:id="rId19"/>
    <p:sldId id="283" r:id="rId20"/>
    <p:sldId id="301" r:id="rId21"/>
    <p:sldId id="281" r:id="rId22"/>
    <p:sldId id="300" r:id="rId23"/>
    <p:sldId id="275" r:id="rId24"/>
    <p:sldId id="302" r:id="rId25"/>
    <p:sldId id="303" r:id="rId26"/>
    <p:sldId id="304" r:id="rId27"/>
    <p:sldId id="305" r:id="rId28"/>
    <p:sldId id="325" r:id="rId29"/>
    <p:sldId id="276" r:id="rId30"/>
    <p:sldId id="318" r:id="rId31"/>
    <p:sldId id="306" r:id="rId32"/>
    <p:sldId id="307" r:id="rId33"/>
    <p:sldId id="308" r:id="rId34"/>
    <p:sldId id="309" r:id="rId35"/>
    <p:sldId id="310" r:id="rId36"/>
    <p:sldId id="311" r:id="rId3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66CCFF"/>
    <a:srgbClr val="0000FF"/>
    <a:srgbClr val="0000CC"/>
    <a:srgbClr val="00CC00"/>
    <a:srgbClr val="33CC33"/>
    <a:srgbClr val="008000"/>
    <a:srgbClr val="006600"/>
    <a:srgbClr val="0099FF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2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0" Type="http://schemas.openxmlformats.org/officeDocument/2006/relationships/tableStyles" Target="tableStyles.xml"/><Relationship Id="rId4" Type="http://schemas.openxmlformats.org/officeDocument/2006/relationships/slide" Target="slides/slide2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370F0-1931-4E55-8C82-98893D08A2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77453-9052-4188-8E2E-A9093145D47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77453-9052-4188-8E2E-A9093145D4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77453-9052-4188-8E2E-A9093145D4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C0E-8071-4078-BACC-7E35EC4EE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BD9C-F211-4B79-A2E0-FF1F505013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C0E-8071-4078-BACC-7E35EC4EE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BD9C-F211-4B79-A2E0-FF1F505013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C0E-8071-4078-BACC-7E35EC4EE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BD9C-F211-4B79-A2E0-FF1F505013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C0E-8071-4078-BACC-7E35EC4EE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BD9C-F211-4B79-A2E0-FF1F505013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C0E-8071-4078-BACC-7E35EC4EE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BD9C-F211-4B79-A2E0-FF1F505013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C0E-8071-4078-BACC-7E35EC4EE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BD9C-F211-4B79-A2E0-FF1F505013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C0E-8071-4078-BACC-7E35EC4EE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BD9C-F211-4B79-A2E0-FF1F505013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C0E-8071-4078-BACC-7E35EC4EE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BD9C-F211-4B79-A2E0-FF1F505013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C0E-8071-4078-BACC-7E35EC4EE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BD9C-F211-4B79-A2E0-FF1F505013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C0E-8071-4078-BACC-7E35EC4EE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BD9C-F211-4B79-A2E0-FF1F505013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83C0E-8071-4078-BACC-7E35EC4EE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3BD9C-F211-4B79-A2E0-FF1F505013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83C0E-8071-4078-BACC-7E35EC4EE7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3BD9C-F211-4B79-A2E0-FF1F505013F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hdphoto1.wdp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16.png"/><Relationship Id="rId4" Type="http://schemas.openxmlformats.org/officeDocument/2006/relationships/slide" Target="slide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png"/><Relationship Id="rId2" Type="http://schemas.openxmlformats.org/officeDocument/2006/relationships/slide" Target="slide2.xml"/><Relationship Id="rId1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jpe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slide" Target="slide18.xml"/><Relationship Id="rId7" Type="http://schemas.openxmlformats.org/officeDocument/2006/relationships/image" Target="../media/image5.png"/><Relationship Id="rId6" Type="http://schemas.openxmlformats.org/officeDocument/2006/relationships/slide" Target="slide3.xml"/><Relationship Id="rId5" Type="http://schemas.openxmlformats.org/officeDocument/2006/relationships/image" Target="../media/image4.png"/><Relationship Id="rId4" Type="http://schemas.openxmlformats.org/officeDocument/2006/relationships/slide" Target="slide11.xml"/><Relationship Id="rId3" Type="http://schemas.openxmlformats.org/officeDocument/2006/relationships/image" Target="../media/image3.png"/><Relationship Id="rId2" Type="http://schemas.openxmlformats.org/officeDocument/2006/relationships/slide" Target="slide26.x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jpeg"/><Relationship Id="rId1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1.png"/><Relationship Id="rId2" Type="http://schemas.openxmlformats.org/officeDocument/2006/relationships/image" Target="../media/image12.png"/><Relationship Id="rId1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png"/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microsoft.com/office/2007/relationships/media" Target="../media/media1.wmv"/><Relationship Id="rId3" Type="http://schemas.openxmlformats.org/officeDocument/2006/relationships/video" Target="../media/media1.wmv"/><Relationship Id="rId2" Type="http://schemas.openxmlformats.org/officeDocument/2006/relationships/image" Target="../media/image7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339"/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293391" y="663079"/>
            <a:ext cx="42066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统编</a:t>
            </a:r>
            <a:r>
              <a:rPr lang="zh-CN" altLang="en-US" sz="2400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教材二</a:t>
            </a:r>
            <a:r>
              <a:rPr lang="zh-CN" altLang="en-US" sz="2400" b="1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年级下册第四单元</a:t>
            </a:r>
            <a:endParaRPr lang="zh-CN" altLang="en-US" sz="2400" b="1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2339752" y="5517232"/>
            <a:ext cx="64801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03848" y="2636912"/>
            <a:ext cx="533351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altLang="zh-CN" sz="6000" b="1" cap="none" spc="0" dirty="0" smtClean="0">
                <a:solidFill>
                  <a:srgbClr val="006600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9.</a:t>
            </a:r>
            <a:r>
              <a:rPr lang="zh-CN" altLang="en-US" sz="6000" b="1" cap="none" spc="0" dirty="0" smtClean="0">
                <a:solidFill>
                  <a:srgbClr val="006600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枫树上的喜鹊</a:t>
            </a:r>
            <a:endParaRPr lang="zh-CN" altLang="en-US" sz="6000" b="1" cap="none" spc="0" dirty="0">
              <a:solidFill>
                <a:srgbClr val="006600"/>
              </a:solidFill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16" y="-1"/>
            <a:ext cx="8634764" cy="6840495"/>
          </a:xfrm>
          <a:prstGeom prst="rect">
            <a:avLst/>
          </a:prstGeom>
        </p:spPr>
      </p:pic>
      <p:grpSp>
        <p:nvGrpSpPr>
          <p:cNvPr id="5" name="Group 13"/>
          <p:cNvGrpSpPr/>
          <p:nvPr/>
        </p:nvGrpSpPr>
        <p:grpSpPr bwMode="auto">
          <a:xfrm>
            <a:off x="971600" y="1718816"/>
            <a:ext cx="3241948" cy="2862312"/>
            <a:chOff x="884" y="1480"/>
            <a:chExt cx="1316" cy="1225"/>
          </a:xfrm>
        </p:grpSpPr>
        <p:sp>
          <p:nvSpPr>
            <p:cNvPr id="6" name="Rectangle 14"/>
            <p:cNvSpPr>
              <a:spLocks noChangeArrowheads="1"/>
            </p:cNvSpPr>
            <p:nvPr/>
          </p:nvSpPr>
          <p:spPr bwMode="auto">
            <a:xfrm>
              <a:off x="884" y="1480"/>
              <a:ext cx="1316" cy="122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7" name="Line 15"/>
            <p:cNvSpPr>
              <a:spLocks noChangeShapeType="1"/>
            </p:cNvSpPr>
            <p:nvPr/>
          </p:nvSpPr>
          <p:spPr bwMode="auto">
            <a:xfrm>
              <a:off x="884" y="2076"/>
              <a:ext cx="131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8" name="Line 16"/>
            <p:cNvSpPr>
              <a:spLocks noChangeShapeType="1"/>
            </p:cNvSpPr>
            <p:nvPr/>
          </p:nvSpPr>
          <p:spPr bwMode="auto">
            <a:xfrm>
              <a:off x="1549" y="1480"/>
              <a:ext cx="0" cy="12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331640" y="1616020"/>
            <a:ext cx="316835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母</a:t>
            </a:r>
            <a:endParaRPr lang="zh-CN" altLang="en-US" sz="18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835" y="1835208"/>
            <a:ext cx="2657846" cy="274358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844824"/>
            <a:ext cx="2657846" cy="2743583"/>
          </a:xfrm>
          <a:prstGeom prst="rect">
            <a:avLst/>
          </a:prstGeom>
        </p:spPr>
      </p:pic>
      <p:pic>
        <p:nvPicPr>
          <p:cNvPr id="10" name="Picture 4" descr="返回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884" y="5999881"/>
            <a:ext cx="1670050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343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343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104844"/>
            <a:ext cx="8856984" cy="662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1043608" y="260648"/>
            <a:ext cx="4320480" cy="1080120"/>
            <a:chOff x="1547664" y="2298501"/>
            <a:chExt cx="4320480" cy="1080120"/>
          </a:xfrm>
        </p:grpSpPr>
        <p:sp>
          <p:nvSpPr>
            <p:cNvPr id="5" name="圆角矩形 4"/>
            <p:cNvSpPr/>
            <p:nvPr/>
          </p:nvSpPr>
          <p:spPr>
            <a:xfrm>
              <a:off x="1792998" y="2298501"/>
              <a:ext cx="3643098" cy="1080120"/>
            </a:xfrm>
            <a:prstGeom prst="round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47664" y="2298501"/>
              <a:ext cx="43204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喜鹊阿姨</a:t>
              </a:r>
              <a:endPara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43808" y="3717032"/>
            <a:ext cx="4320480" cy="1080120"/>
            <a:chOff x="1547664" y="2298501"/>
            <a:chExt cx="4320480" cy="1080120"/>
          </a:xfrm>
        </p:grpSpPr>
        <p:sp>
          <p:nvSpPr>
            <p:cNvPr id="8" name="圆角矩形 7"/>
            <p:cNvSpPr/>
            <p:nvPr/>
          </p:nvSpPr>
          <p:spPr>
            <a:xfrm>
              <a:off x="1792998" y="2298501"/>
              <a:ext cx="3643098" cy="1080120"/>
            </a:xfrm>
            <a:prstGeom prst="round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547664" y="2298501"/>
              <a:ext cx="43204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喜鹊弟弟</a:t>
              </a:r>
              <a:endPara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标注 1"/>
          <p:cNvSpPr/>
          <p:nvPr/>
        </p:nvSpPr>
        <p:spPr>
          <a:xfrm>
            <a:off x="611560" y="890131"/>
            <a:ext cx="7992888" cy="3546981"/>
          </a:xfrm>
          <a:prstGeom prst="wedgeRoundRectCallout">
            <a:avLst>
              <a:gd name="adj1" fmla="val -36509"/>
              <a:gd name="adj2" fmla="val 61424"/>
              <a:gd name="adj3" fmla="val 16667"/>
            </a:avLst>
          </a:prstGeom>
          <a:solidFill>
            <a:schemeClr val="bg1">
              <a:alpha val="0"/>
            </a:schemeClr>
          </a:solidFill>
          <a:ln w="571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51542" y="508639"/>
            <a:ext cx="777686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40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indent="457200">
              <a:lnSpc>
                <a:spcPts val="6300"/>
              </a:lnSpc>
            </a:pPr>
            <a:r>
              <a:rPr lang="zh-CN" altLang="en-US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我们</a:t>
            </a:r>
            <a:r>
              <a:rPr lang="zh-CN" altLang="en-US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村的渡口</a:t>
            </a:r>
            <a:r>
              <a:rPr lang="zh-CN" altLang="en-US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旁有</a:t>
            </a:r>
            <a:r>
              <a:rPr lang="zh-CN" altLang="en-US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一棵枫树，我很喜欢它</a:t>
            </a:r>
            <a:r>
              <a:rPr lang="zh-CN" altLang="en-US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。它</a:t>
            </a:r>
            <a:r>
              <a:rPr lang="zh-CN" altLang="en-US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好像一把很大又很高的绿色太阳伞，一直打开着。它的绿荫遮蔽了村里的渡口。</a:t>
            </a:r>
            <a:endParaRPr lang="zh-CN" altLang="en-US" sz="4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4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" t="4022" r="3536" b="4126"/>
          <a:stretch>
            <a:fillRect/>
          </a:stretch>
        </p:blipFill>
        <p:spPr>
          <a:xfrm>
            <a:off x="251520" y="4615503"/>
            <a:ext cx="1944216" cy="2180964"/>
          </a:xfrm>
          <a:prstGeom prst="rect">
            <a:avLst/>
          </a:prstGeom>
        </p:spPr>
      </p:pic>
      <p:sp>
        <p:nvSpPr>
          <p:cNvPr id="6" name="文本框 11268"/>
          <p:cNvSpPr txBox="1">
            <a:spLocks noChangeArrowheads="1"/>
          </p:cNvSpPr>
          <p:nvPr/>
        </p:nvSpPr>
        <p:spPr bwMode="auto">
          <a:xfrm>
            <a:off x="1187624" y="3284984"/>
            <a:ext cx="648072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r>
              <a:rPr lang="en-US" altLang="zh-CN" sz="3200" b="1" dirty="0" smtClean="0">
                <a:latin typeface="宋体" panose="02010600030101010101" pitchFamily="2" charset="-122"/>
              </a:rPr>
              <a:t>  </a:t>
            </a:r>
            <a:r>
              <a:rPr lang="en-US" altLang="zh-CN" sz="2300" b="1" dirty="0" err="1" smtClean="0">
                <a:latin typeface="+mn-ea"/>
                <a:ea typeface="+mn-ea"/>
              </a:rPr>
              <a:t>y</a:t>
            </a:r>
            <a:r>
              <a:rPr lang="en-US" altLang="zh-CN" sz="2300" b="1" dirty="0" err="1" smtClean="0">
                <a:latin typeface="+mn-ea"/>
                <a:ea typeface="+mn-ea"/>
                <a:cs typeface="Times New Roman" panose="02020603050405020304"/>
              </a:rPr>
              <a:t>ī</a:t>
            </a:r>
            <a:r>
              <a:rPr lang="en-US" altLang="zh-CN" sz="2300" b="1" dirty="0" err="1" smtClean="0">
                <a:latin typeface="+mn-ea"/>
                <a:ea typeface="+mn-ea"/>
              </a:rPr>
              <a:t>n</a:t>
            </a:r>
            <a:r>
              <a:rPr lang="en-US" altLang="zh-CN" sz="2300" b="1" dirty="0" smtClean="0">
                <a:latin typeface="+mn-ea"/>
                <a:ea typeface="+mn-ea"/>
              </a:rPr>
              <a:t>     </a:t>
            </a:r>
            <a:r>
              <a:rPr lang="en-US" altLang="zh-CN" sz="2300" b="1" dirty="0" err="1" smtClean="0">
                <a:latin typeface="+mn-ea"/>
                <a:ea typeface="+mn-ea"/>
              </a:rPr>
              <a:t>b</a:t>
            </a:r>
            <a:r>
              <a:rPr lang="en-US" altLang="zh-CN" sz="2300" b="1" dirty="0" err="1" smtClean="0">
                <a:latin typeface="+mn-ea"/>
                <a:ea typeface="+mn-ea"/>
                <a:cs typeface="Times New Roman" panose="02020603050405020304"/>
              </a:rPr>
              <a:t>ì</a:t>
            </a:r>
            <a:r>
              <a:rPr lang="en-US" altLang="zh-CN" sz="2300" b="1" dirty="0" smtClean="0">
                <a:latin typeface="+mn-ea"/>
                <a:ea typeface="+mn-ea"/>
                <a:cs typeface="Times New Roman" panose="02020603050405020304"/>
              </a:rPr>
              <a:t>               </a:t>
            </a:r>
            <a:r>
              <a:rPr lang="en-US" altLang="zh-CN" sz="2300" b="1" dirty="0" smtClean="0">
                <a:latin typeface="+mn-ea"/>
                <a:ea typeface="+mn-ea"/>
              </a:rPr>
              <a:t> </a:t>
            </a:r>
            <a:endParaRPr lang="en-US" altLang="zh-CN" sz="2300" b="1" dirty="0">
              <a:latin typeface="+mn-ea"/>
              <a:ea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79912" y="966500"/>
            <a:ext cx="1377300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b="1" dirty="0" smtClean="0">
                <a:solidFill>
                  <a:prstClr val="black"/>
                </a:solidFill>
                <a:latin typeface="宋体" panose="02010600030101010101" pitchFamily="2" charset="-122"/>
                <a:cs typeface="Times New Roman" panose="02020603050405020304"/>
              </a:rPr>
              <a:t>  </a:t>
            </a:r>
            <a:r>
              <a:rPr lang="en-US" altLang="zh-CN" sz="2300" b="1" dirty="0" err="1" smtClean="0">
                <a:solidFill>
                  <a:prstClr val="black"/>
                </a:solidFill>
                <a:latin typeface="宋体" panose="02010600030101010101" pitchFamily="2" charset="-122"/>
                <a:cs typeface="Times New Roman" panose="02020603050405020304"/>
              </a:rPr>
              <a:t>dù</a:t>
            </a:r>
            <a:r>
              <a:rPr lang="en-US" altLang="zh-CN" sz="2300" b="1" dirty="0" smtClean="0">
                <a:solidFill>
                  <a:prstClr val="black"/>
                </a:solidFill>
                <a:latin typeface="宋体" panose="02010600030101010101" pitchFamily="2" charset="-122"/>
                <a:cs typeface="Times New Roman" panose="02020603050405020304"/>
              </a:rPr>
              <a:t>   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标注 8"/>
          <p:cNvSpPr/>
          <p:nvPr/>
        </p:nvSpPr>
        <p:spPr>
          <a:xfrm>
            <a:off x="649818" y="980728"/>
            <a:ext cx="7992888" cy="3546981"/>
          </a:xfrm>
          <a:prstGeom prst="wedgeRoundRectCallout">
            <a:avLst>
              <a:gd name="adj1" fmla="val 41212"/>
              <a:gd name="adj2" fmla="val 70836"/>
              <a:gd name="adj3" fmla="val 16667"/>
            </a:avLst>
          </a:prstGeom>
          <a:solidFill>
            <a:schemeClr val="bg1">
              <a:alpha val="0"/>
            </a:schemeClr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71600" y="1633007"/>
            <a:ext cx="7488832" cy="2516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300"/>
              </a:lnSpc>
            </a:pPr>
            <a:r>
              <a:rPr lang="zh-CN" altLang="en-US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枫树上有一个喜鹊的窝，我喜欢极了。</a:t>
            </a:r>
            <a:endParaRPr lang="zh-CN" altLang="en-US" sz="40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ts val="6300"/>
              </a:lnSpc>
            </a:pPr>
            <a:r>
              <a:rPr lang="zh-CN" altLang="en-US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我真是喜欢极了。</a:t>
            </a:r>
            <a:endParaRPr lang="zh-CN" altLang="en-US" sz="40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16216" y="4941168"/>
            <a:ext cx="2419688" cy="2095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标注 6"/>
          <p:cNvSpPr/>
          <p:nvPr/>
        </p:nvSpPr>
        <p:spPr>
          <a:xfrm>
            <a:off x="649818" y="764704"/>
            <a:ext cx="7992888" cy="4320480"/>
          </a:xfrm>
          <a:prstGeom prst="wedgeRoundRectCallout">
            <a:avLst>
              <a:gd name="adj1" fmla="val 42483"/>
              <a:gd name="adj2" fmla="val 55719"/>
              <a:gd name="adj3" fmla="val 16667"/>
            </a:avLst>
          </a:prstGeom>
          <a:solidFill>
            <a:schemeClr val="bg1">
              <a:alpha val="0"/>
            </a:schemeClr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16216" y="4941168"/>
            <a:ext cx="2419688" cy="209579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942505" y="980728"/>
            <a:ext cx="7700202" cy="413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300"/>
              </a:lnSpc>
            </a:pPr>
            <a:r>
              <a:rPr lang="zh-CN" altLang="en-US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我喜欢站在枫树下，抬头看喜鹊的窝。</a:t>
            </a:r>
            <a:endParaRPr lang="zh-CN" altLang="en-US" sz="40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ts val="6300"/>
              </a:lnSpc>
            </a:pPr>
            <a:r>
              <a:rPr lang="zh-CN" altLang="en-US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从那天起，我一有空，便来到渡口边，站在枫树下看望我的喜鹊弟弟。</a:t>
            </a:r>
            <a:endParaRPr lang="zh-CN" altLang="en-US" sz="40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标注 4"/>
          <p:cNvSpPr/>
          <p:nvPr/>
        </p:nvSpPr>
        <p:spPr>
          <a:xfrm>
            <a:off x="649818" y="1196753"/>
            <a:ext cx="7882622" cy="3168351"/>
          </a:xfrm>
          <a:prstGeom prst="wedgeRoundRectCallout">
            <a:avLst>
              <a:gd name="adj1" fmla="val 41764"/>
              <a:gd name="adj2" fmla="val 77249"/>
              <a:gd name="adj3" fmla="val 16667"/>
            </a:avLst>
          </a:prstGeom>
          <a:solidFill>
            <a:schemeClr val="bg1">
              <a:alpha val="0"/>
            </a:schemeClr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16216" y="4941168"/>
            <a:ext cx="2419688" cy="209579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65820" y="1689189"/>
            <a:ext cx="786662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300"/>
              </a:lnSpc>
            </a:pPr>
            <a:r>
              <a:rPr lang="zh-CN" altLang="en-US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我常常觉得喜鹊会跟我说话，我像童话书里那样，在心中称呼她喜鹊阿姨。</a:t>
            </a:r>
            <a:endParaRPr lang="zh-CN" altLang="en-US" sz="40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ts val="6300"/>
              </a:lnSpc>
            </a:pPr>
            <a:r>
              <a:rPr lang="zh-CN" altLang="en-US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endParaRPr lang="zh-CN" altLang="en-US" sz="4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标注 4"/>
          <p:cNvSpPr/>
          <p:nvPr/>
        </p:nvSpPr>
        <p:spPr>
          <a:xfrm>
            <a:off x="602686" y="1196752"/>
            <a:ext cx="7992888" cy="3236152"/>
          </a:xfrm>
          <a:prstGeom prst="wedgeRoundRectCallout">
            <a:avLst>
              <a:gd name="adj1" fmla="val 41212"/>
              <a:gd name="adj2" fmla="val 70836"/>
              <a:gd name="adj3" fmla="val 16667"/>
            </a:avLst>
          </a:prstGeom>
          <a:solidFill>
            <a:schemeClr val="bg1">
              <a:alpha val="0"/>
            </a:schemeClr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16216" y="4941168"/>
            <a:ext cx="2419688" cy="209579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65820" y="1700808"/>
            <a:ext cx="7866620" cy="2516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300"/>
              </a:lnSpc>
            </a:pPr>
            <a:r>
              <a:rPr lang="zh-CN" altLang="en-US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我真是像童话书里那样，在心中称呼他们喜鹊弟弟。</a:t>
            </a:r>
            <a:endParaRPr lang="zh-CN" altLang="en-US" sz="40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ts val="6300"/>
              </a:lnSpc>
            </a:pPr>
            <a:r>
              <a:rPr lang="zh-CN" altLang="en-US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喜鹊弟弟长得真快，好极了。</a:t>
            </a:r>
            <a:endParaRPr lang="zh-CN" altLang="en-US" sz="4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83568" y="476672"/>
            <a:ext cx="8064896" cy="6017032"/>
            <a:chOff x="683568" y="476672"/>
            <a:chExt cx="8064896" cy="6017032"/>
          </a:xfrm>
        </p:grpSpPr>
        <p:sp>
          <p:nvSpPr>
            <p:cNvPr id="3" name="TextBox 2"/>
            <p:cNvSpPr txBox="1"/>
            <p:nvPr/>
          </p:nvSpPr>
          <p:spPr>
            <a:xfrm>
              <a:off x="683568" y="476672"/>
              <a:ext cx="8064896" cy="6017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ts val="4200"/>
                </a:lnSpc>
              </a:pPr>
              <a:r>
                <a:rPr lang="zh-CN" altLang="en-US" sz="2800" b="1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 “</a:t>
              </a: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鹊！鹊！鹊！”喜鹊阿姨教道。</a:t>
              </a:r>
              <a:endParaRPr lang="en-US" altLang="zh-CN" sz="28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  <a:p>
              <a:pPr indent="457200">
                <a:lnSpc>
                  <a:spcPts val="4200"/>
                </a:lnSpc>
              </a:pPr>
              <a:r>
                <a:rPr lang="zh-CN" altLang="en-US" sz="2800" b="1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   我</a:t>
              </a: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知道，这便是</a:t>
              </a:r>
              <a:r>
                <a:rPr lang="en-US" altLang="zh-CN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ɑ</a:t>
              </a: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、</a:t>
              </a:r>
              <a:r>
                <a:rPr lang="en-US" altLang="zh-CN" sz="28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o</a:t>
              </a: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、</a:t>
              </a:r>
              <a:r>
                <a:rPr lang="en-US" altLang="zh-CN" sz="28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e</a:t>
              </a: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。</a:t>
              </a:r>
              <a:endParaRPr lang="en-US" altLang="zh-CN" sz="28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  <a:p>
              <a:pPr indent="457200">
                <a:lnSpc>
                  <a:spcPts val="4200"/>
                </a:lnSpc>
              </a:pPr>
              <a:r>
                <a:rPr lang="zh-CN" altLang="en-US" sz="2800" b="1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   喜鹊</a:t>
              </a: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弟弟也跟着学：“鹊，鹊，鹊</a:t>
              </a:r>
              <a:r>
                <a:rPr lang="en-US" altLang="zh-CN" sz="28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……</a:t>
              </a: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”</a:t>
              </a:r>
              <a:endParaRPr lang="en-US" altLang="zh-CN" sz="28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  <a:p>
              <a:pPr indent="457200">
                <a:lnSpc>
                  <a:spcPts val="4200"/>
                </a:lnSpc>
              </a:pPr>
              <a:r>
                <a:rPr lang="zh-CN" altLang="en-US" sz="2800" b="1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   今天早上</a:t>
              </a: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，太阳从渡口对岸山冈后面升上来了，我看见喜鹊阿姨站在窝边，指着上升的太阳，问喜鹊弟弟：“鹊！鹊鹊鹊？”</a:t>
              </a:r>
              <a:endParaRPr lang="en-US" altLang="zh-CN" sz="28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  <a:p>
              <a:pPr indent="457200">
                <a:lnSpc>
                  <a:spcPts val="4200"/>
                </a:lnSpc>
              </a:pPr>
              <a:r>
                <a:rPr lang="zh-CN" altLang="en-US" sz="2800" b="1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   我</a:t>
              </a: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懂得，她问话的意思是：“看！那是什么</a:t>
              </a:r>
              <a:r>
                <a:rPr lang="zh-CN" altLang="en-US" sz="2800" b="1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？</a:t>
              </a: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 </a:t>
              </a:r>
              <a:r>
                <a:rPr lang="zh-CN" altLang="en-US" sz="2800" b="1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   </a:t>
              </a:r>
              <a:endParaRPr lang="en-US" altLang="zh-CN" sz="2800" b="1" dirty="0" smtClean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  <a:p>
              <a:pPr indent="457200">
                <a:lnSpc>
                  <a:spcPts val="4200"/>
                </a:lnSpc>
              </a:pPr>
              <a:r>
                <a:rPr lang="en-US" altLang="zh-CN" sz="28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 </a:t>
              </a:r>
              <a:r>
                <a:rPr lang="en-US" altLang="zh-CN" sz="2800" b="1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  </a:t>
              </a:r>
              <a:r>
                <a:rPr lang="zh-CN" altLang="en-US" sz="2800" b="1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喜鹊</a:t>
              </a: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弟弟一齐快乐地回答：“鹊！鹊鹊！鹊鹊鹊！”</a:t>
              </a:r>
              <a:endParaRPr lang="en-US" altLang="zh-CN" sz="28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  <a:p>
              <a:pPr indent="457200">
                <a:lnSpc>
                  <a:spcPts val="4200"/>
                </a:lnSpc>
              </a:pPr>
              <a:r>
                <a:rPr lang="zh-CN" altLang="en-US" sz="2800" b="1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   我</a:t>
              </a:r>
              <a:r>
                <a:rPr lang="zh-CN" altLang="en-US" sz="28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懂得，喜鹊弟弟很快给出了答案：“妈妈，那是太阳！太阳升上来了！”</a:t>
              </a:r>
              <a:endPara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652120" y="1916832"/>
              <a:ext cx="1410964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300" b="1" dirty="0" smtClean="0">
                  <a:solidFill>
                    <a:prstClr val="black"/>
                  </a:solidFill>
                  <a:latin typeface="宋体" panose="02010600030101010101" pitchFamily="2" charset="-122"/>
                  <a:cs typeface="Times New Roman" panose="02020603050405020304"/>
                </a:rPr>
                <a:t>  </a:t>
              </a:r>
              <a:r>
                <a:rPr lang="en-US" altLang="zh-CN" b="1" dirty="0" err="1" smtClean="0">
                  <a:solidFill>
                    <a:prstClr val="black"/>
                  </a:solidFill>
                  <a:latin typeface="Calibri" panose="020F05020202040A0204"/>
                  <a:cs typeface="Times New Roman" panose="02020603050405020304"/>
                </a:rPr>
                <a:t>ɡ</a:t>
              </a:r>
              <a:r>
                <a:rPr lang="en-US" altLang="zh-CN" b="1" dirty="0" err="1" smtClean="0">
                  <a:solidFill>
                    <a:prstClr val="black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cs typeface="Times New Roman" panose="02020603050405020304"/>
                </a:rPr>
                <a:t>ā</a:t>
              </a:r>
              <a:r>
                <a:rPr lang="en-US" altLang="zh-CN" b="1" dirty="0" err="1" smtClean="0">
                  <a:solidFill>
                    <a:prstClr val="black"/>
                  </a:solidFill>
                  <a:latin typeface="宋体" panose="02010600030101010101" pitchFamily="2" charset="-122"/>
                  <a:cs typeface="Times New Roman" panose="02020603050405020304"/>
                </a:rPr>
                <a:t>n</a:t>
              </a:r>
              <a:r>
                <a:rPr lang="en-US" altLang="zh-CN" b="1" dirty="0" err="1">
                  <a:solidFill>
                    <a:prstClr val="black"/>
                  </a:solidFill>
                  <a:cs typeface="Times New Roman" panose="02020603050405020304"/>
                </a:rPr>
                <a:t>ɡ</a:t>
              </a:r>
              <a:r>
                <a:rPr lang="en-US" altLang="zh-CN" sz="2300" b="1" dirty="0" smtClean="0">
                  <a:solidFill>
                    <a:prstClr val="black"/>
                  </a:solidFill>
                  <a:latin typeface="宋体" panose="02010600030101010101" pitchFamily="2" charset="-122"/>
                  <a:cs typeface="Times New Roman" panose="02020603050405020304"/>
                </a:rPr>
                <a:t>   </a:t>
              </a:r>
              <a:endParaRPr lang="zh-CN" altLang="en-US" dirty="0"/>
            </a:p>
          </p:txBody>
        </p:sp>
        <p:sp>
          <p:nvSpPr>
            <p:cNvPr id="5" name="矩形 4"/>
            <p:cNvSpPr/>
            <p:nvPr/>
          </p:nvSpPr>
          <p:spPr>
            <a:xfrm>
              <a:off x="1403648" y="3501008"/>
              <a:ext cx="1423788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300" b="1" dirty="0" smtClean="0">
                  <a:solidFill>
                    <a:prstClr val="black"/>
                  </a:solidFill>
                  <a:latin typeface="宋体" panose="02010600030101010101" pitchFamily="2" charset="-122"/>
                  <a:cs typeface="Times New Roman" panose="02020603050405020304"/>
                </a:rPr>
                <a:t>  </a:t>
              </a:r>
              <a:r>
                <a:rPr lang="en-US" altLang="zh-CN" b="1" dirty="0" err="1" smtClean="0">
                  <a:solidFill>
                    <a:prstClr val="black"/>
                  </a:solidFill>
                  <a:latin typeface="Calibri" panose="020F05020202040A0204"/>
                  <a:cs typeface="Times New Roman" panose="02020603050405020304"/>
                </a:rPr>
                <a:t>dǒnɡ</a:t>
              </a:r>
              <a:r>
                <a:rPr lang="en-US" altLang="zh-CN" sz="2300" b="1" dirty="0" smtClean="0">
                  <a:solidFill>
                    <a:prstClr val="black"/>
                  </a:solidFill>
                  <a:latin typeface="宋体" panose="02010600030101010101" pitchFamily="2" charset="-122"/>
                  <a:cs typeface="Times New Roman" panose="02020603050405020304"/>
                </a:rPr>
                <a:t>   </a:t>
              </a:r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6156176" y="5085184"/>
              <a:ext cx="1167307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300" b="1" dirty="0" smtClean="0">
                  <a:solidFill>
                    <a:prstClr val="black"/>
                  </a:solidFill>
                  <a:latin typeface="宋体" panose="02010600030101010101" pitchFamily="2" charset="-122"/>
                  <a:cs typeface="Times New Roman" panose="02020603050405020304"/>
                </a:rPr>
                <a:t>  </a:t>
              </a:r>
              <a:r>
                <a:rPr lang="en-US" altLang="zh-CN" b="1" dirty="0" err="1" smtClean="0">
                  <a:solidFill>
                    <a:prstClr val="black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cs typeface="Times New Roman" panose="02020603050405020304"/>
                </a:rPr>
                <a:t>à</a:t>
              </a:r>
              <a:r>
                <a:rPr lang="en-US" altLang="zh-CN" b="1" dirty="0" err="1" smtClean="0">
                  <a:solidFill>
                    <a:prstClr val="black"/>
                  </a:solidFill>
                  <a:latin typeface="Calibri" panose="020F05020202040A0204"/>
                  <a:cs typeface="Times New Roman" panose="02020603050405020304"/>
                </a:rPr>
                <a:t>n</a:t>
              </a:r>
              <a:r>
                <a:rPr lang="en-US" altLang="zh-CN" sz="2300" b="1" dirty="0" smtClean="0">
                  <a:solidFill>
                    <a:prstClr val="black"/>
                  </a:solidFill>
                  <a:latin typeface="宋体" panose="02010600030101010101" pitchFamily="2" charset="-122"/>
                  <a:cs typeface="Times New Roman" panose="02020603050405020304"/>
                </a:rPr>
                <a:t>   </a:t>
              </a:r>
              <a:endParaRPr lang="zh-CN" altLang="en-US" dirty="0"/>
            </a:p>
          </p:txBody>
        </p:sp>
      </p:grpSp>
      <p:pic>
        <p:nvPicPr>
          <p:cNvPr id="7" name="Picture 4" descr="返回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884" y="6215905"/>
            <a:ext cx="1670050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71600" y="412790"/>
            <a:ext cx="77768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  <a:r>
              <a:rPr lang="zh-CN" altLang="zh-CN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我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看见喜鹊阿姨站在窝边，</a:t>
            </a:r>
            <a:r>
              <a:rPr lang="zh-CN" altLang="zh-CN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一会儿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教喜鹊弟弟唱歌，</a:t>
            </a:r>
            <a:r>
              <a:rPr lang="zh-CN" altLang="zh-CN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一会儿</a:t>
            </a:r>
            <a:r>
              <a:rPr lang="zh-CN" altLang="zh-CN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教</a:t>
            </a:r>
            <a:r>
              <a:rPr lang="zh-CN" altLang="en-US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他们</a:t>
            </a:r>
            <a:r>
              <a:rPr lang="zh-CN" altLang="zh-CN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做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游戏，</a:t>
            </a:r>
            <a:r>
              <a:rPr lang="zh-CN" altLang="zh-CN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一会儿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教</a:t>
            </a:r>
            <a:r>
              <a:rPr lang="zh-CN" altLang="zh-CN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他们学自己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发明的拼音字母……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文本框 11268"/>
          <p:cNvSpPr txBox="1">
            <a:spLocks noChangeArrowheads="1"/>
          </p:cNvSpPr>
          <p:nvPr/>
        </p:nvSpPr>
        <p:spPr bwMode="auto">
          <a:xfrm>
            <a:off x="2411760" y="1913458"/>
            <a:ext cx="648072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r>
              <a:rPr lang="en-US" altLang="zh-CN" sz="3200" b="1" dirty="0" smtClean="0">
                <a:latin typeface="宋体" panose="02010600030101010101" pitchFamily="2" charset="-122"/>
              </a:rPr>
              <a:t>  </a:t>
            </a:r>
            <a:r>
              <a:rPr lang="en-US" altLang="zh-CN" sz="2000" dirty="0" err="1" smtClean="0">
                <a:latin typeface="宋体" panose="02010600030101010101" pitchFamily="2" charset="-122"/>
              </a:rPr>
              <a:t>p</a:t>
            </a:r>
            <a:r>
              <a:rPr lang="en-US" altLang="zh-CN" sz="2000" dirty="0" err="1" smtClean="0">
                <a:latin typeface="+mn-ea"/>
                <a:ea typeface="+mn-ea"/>
                <a:cs typeface="Times New Roman" panose="02020603050405020304"/>
              </a:rPr>
              <a:t>ī</a:t>
            </a:r>
            <a:r>
              <a:rPr lang="en-US" altLang="zh-CN" sz="2000" dirty="0" err="1" smtClean="0">
                <a:latin typeface="+mn-ea"/>
                <a:ea typeface="+mn-ea"/>
              </a:rPr>
              <a:t>n</a:t>
            </a:r>
            <a:r>
              <a:rPr lang="en-US" altLang="zh-CN" sz="2000" dirty="0" smtClean="0">
                <a:latin typeface="+mn-ea"/>
                <a:ea typeface="+mn-ea"/>
              </a:rPr>
              <a:t>         </a:t>
            </a:r>
            <a:r>
              <a:rPr lang="en-US" altLang="zh-CN" sz="2000" dirty="0" err="1" smtClean="0">
                <a:latin typeface="+mn-ea"/>
                <a:ea typeface="+mn-ea"/>
              </a:rPr>
              <a:t>mǔ</a:t>
            </a:r>
            <a:r>
              <a:rPr lang="en-US" altLang="zh-CN" sz="2000" dirty="0" smtClean="0">
                <a:latin typeface="+mn-ea"/>
                <a:ea typeface="+mn-ea"/>
              </a:rPr>
              <a:t> </a:t>
            </a:r>
            <a:endParaRPr lang="en-US" altLang="zh-CN" sz="2000" dirty="0">
              <a:latin typeface="+mn-ea"/>
              <a:ea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25661"/>
            <a:ext cx="7344816" cy="3299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" t="4941" r="1270" b="6250"/>
          <a:stretch>
            <a:fillRect/>
          </a:stretch>
        </p:blipFill>
        <p:spPr>
          <a:xfrm>
            <a:off x="251520" y="260648"/>
            <a:ext cx="8712968" cy="46805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83568" y="5457418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189" y="4905080"/>
            <a:ext cx="4571622" cy="1548256"/>
          </a:xfrm>
          <a:prstGeom prst="rect">
            <a:avLst/>
          </a:prstGeom>
        </p:spPr>
      </p:pic>
      <p:pic>
        <p:nvPicPr>
          <p:cNvPr id="2" name="图片 1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634" y="1916832"/>
            <a:ext cx="4571622" cy="1554351"/>
          </a:xfrm>
          <a:prstGeom prst="rect">
            <a:avLst/>
          </a:prstGeom>
        </p:spPr>
      </p:pic>
      <p:pic>
        <p:nvPicPr>
          <p:cNvPr id="3" name="图片 2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634" y="440584"/>
            <a:ext cx="4571622" cy="1548256"/>
          </a:xfrm>
          <a:prstGeom prst="rect">
            <a:avLst/>
          </a:prstGeom>
        </p:spPr>
      </p:pic>
      <p:pic>
        <p:nvPicPr>
          <p:cNvPr id="5" name="图片 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634" y="3429000"/>
            <a:ext cx="4571622" cy="15543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" t="6667" r="3684" b="6650"/>
          <a:stretch>
            <a:fillRect/>
          </a:stretch>
        </p:blipFill>
        <p:spPr>
          <a:xfrm>
            <a:off x="107504" y="116633"/>
            <a:ext cx="8863376" cy="67413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83568" y="3153162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云形标注 5"/>
          <p:cNvSpPr/>
          <p:nvPr/>
        </p:nvSpPr>
        <p:spPr>
          <a:xfrm>
            <a:off x="3275856" y="4149080"/>
            <a:ext cx="5400600" cy="2160240"/>
          </a:xfrm>
          <a:prstGeom prst="cloudCallout">
            <a:avLst>
              <a:gd name="adj1" fmla="val -20608"/>
              <a:gd name="adj2" fmla="val -9043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707904" y="4797152"/>
            <a:ext cx="48157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鹊，鹊，鹊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云形标注 7"/>
          <p:cNvSpPr/>
          <p:nvPr/>
        </p:nvSpPr>
        <p:spPr>
          <a:xfrm>
            <a:off x="395536" y="308518"/>
            <a:ext cx="3993525" cy="1824338"/>
          </a:xfrm>
          <a:prstGeom prst="cloudCallout">
            <a:avLst>
              <a:gd name="adj1" fmla="val 61156"/>
              <a:gd name="adj2" fmla="val 2823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51520" y="764704"/>
            <a:ext cx="43011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“鹊！鹊！鹊！”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云形标注 4"/>
          <p:cNvSpPr/>
          <p:nvPr/>
        </p:nvSpPr>
        <p:spPr>
          <a:xfrm>
            <a:off x="395536" y="308518"/>
            <a:ext cx="3993525" cy="1824338"/>
          </a:xfrm>
          <a:prstGeom prst="cloudCallout">
            <a:avLst>
              <a:gd name="adj1" fmla="val 61156"/>
              <a:gd name="adj2" fmla="val 2823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云形标注 5"/>
          <p:cNvSpPr/>
          <p:nvPr/>
        </p:nvSpPr>
        <p:spPr>
          <a:xfrm>
            <a:off x="3059832" y="4149080"/>
            <a:ext cx="5904656" cy="2160240"/>
          </a:xfrm>
          <a:prstGeom prst="cloudCallout">
            <a:avLst>
              <a:gd name="adj1" fmla="val -20608"/>
              <a:gd name="adj2" fmla="val -9043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203848" y="4797152"/>
            <a:ext cx="58448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“鹊！鹊鹊！鹊鹊鹊！”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1520" y="851355"/>
            <a:ext cx="43011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“鹊！鹊鹊鹊？”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33722">
            <a:off x="5027111" y="1713012"/>
            <a:ext cx="710328" cy="274966"/>
          </a:xfrm>
          <a:prstGeom prst="rect">
            <a:avLst/>
          </a:prstGeom>
        </p:spPr>
      </p:pic>
      <p:sp>
        <p:nvSpPr>
          <p:cNvPr id="8" name="云形标注 7"/>
          <p:cNvSpPr/>
          <p:nvPr/>
        </p:nvSpPr>
        <p:spPr>
          <a:xfrm>
            <a:off x="3059832" y="4149080"/>
            <a:ext cx="5904656" cy="2160240"/>
          </a:xfrm>
          <a:prstGeom prst="cloudCallout">
            <a:avLst>
              <a:gd name="adj1" fmla="val -20608"/>
              <a:gd name="adj2" fmla="val -9043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490167" y="4797152"/>
            <a:ext cx="53303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“鹊！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鹊！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鹊鹊鹊！”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云形标注 4"/>
          <p:cNvSpPr/>
          <p:nvPr/>
        </p:nvSpPr>
        <p:spPr>
          <a:xfrm>
            <a:off x="146942" y="293129"/>
            <a:ext cx="4560279" cy="1824338"/>
          </a:xfrm>
          <a:prstGeom prst="cloudCallout">
            <a:avLst>
              <a:gd name="adj1" fmla="val 52045"/>
              <a:gd name="adj2" fmla="val 2743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4290" y="851355"/>
            <a:ext cx="48157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鹊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鹊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鹊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33722">
            <a:off x="4471444" y="2290097"/>
            <a:ext cx="478764" cy="18532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92312">
            <a:off x="5594604" y="2192682"/>
            <a:ext cx="465684" cy="180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云形标注 4"/>
          <p:cNvSpPr/>
          <p:nvPr/>
        </p:nvSpPr>
        <p:spPr>
          <a:xfrm>
            <a:off x="395536" y="308518"/>
            <a:ext cx="3993525" cy="1824338"/>
          </a:xfrm>
          <a:prstGeom prst="cloudCallout">
            <a:avLst>
              <a:gd name="adj1" fmla="val 61156"/>
              <a:gd name="adj2" fmla="val 2823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云形标注 5"/>
          <p:cNvSpPr/>
          <p:nvPr/>
        </p:nvSpPr>
        <p:spPr>
          <a:xfrm>
            <a:off x="3059832" y="4077072"/>
            <a:ext cx="5904656" cy="2160240"/>
          </a:xfrm>
          <a:prstGeom prst="cloudCallout">
            <a:avLst>
              <a:gd name="adj1" fmla="val -20608"/>
              <a:gd name="adj2" fmla="val -9043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915816" y="4797152"/>
            <a:ext cx="5832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1520" y="851355"/>
            <a:ext cx="3960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Picture 4" descr="返回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884" y="6215905"/>
            <a:ext cx="1670050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1"/>
          <a:stretch>
            <a:fillRect/>
          </a:stretch>
        </p:blipFill>
        <p:spPr>
          <a:xfrm>
            <a:off x="251520" y="260648"/>
            <a:ext cx="8688644" cy="62314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1916832"/>
            <a:ext cx="77048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伞 姨 弟 便</a:t>
            </a:r>
            <a:endParaRPr lang="en-US" altLang="zh-CN" sz="5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5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5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教 游 戏 母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1"/>
          <a:stretch>
            <a:fillRect/>
          </a:stretch>
        </p:blipFill>
        <p:spPr>
          <a:xfrm>
            <a:off x="251520" y="260648"/>
            <a:ext cx="8688644" cy="6231451"/>
          </a:xfrm>
          <a:prstGeom prst="rect">
            <a:avLst/>
          </a:prstGeom>
        </p:spPr>
      </p:pic>
      <p:grpSp>
        <p:nvGrpSpPr>
          <p:cNvPr id="5" name="Group 13"/>
          <p:cNvGrpSpPr/>
          <p:nvPr/>
        </p:nvGrpSpPr>
        <p:grpSpPr bwMode="auto">
          <a:xfrm>
            <a:off x="2770212" y="2073628"/>
            <a:ext cx="3241948" cy="2862312"/>
            <a:chOff x="884" y="1480"/>
            <a:chExt cx="1316" cy="1225"/>
          </a:xfrm>
        </p:grpSpPr>
        <p:sp>
          <p:nvSpPr>
            <p:cNvPr id="6" name="Rectangle 14"/>
            <p:cNvSpPr>
              <a:spLocks noChangeArrowheads="1"/>
            </p:cNvSpPr>
            <p:nvPr/>
          </p:nvSpPr>
          <p:spPr bwMode="auto">
            <a:xfrm>
              <a:off x="884" y="1480"/>
              <a:ext cx="1316" cy="122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7" name="Line 15"/>
            <p:cNvSpPr>
              <a:spLocks noChangeShapeType="1"/>
            </p:cNvSpPr>
            <p:nvPr/>
          </p:nvSpPr>
          <p:spPr bwMode="auto">
            <a:xfrm>
              <a:off x="884" y="2076"/>
              <a:ext cx="131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8" name="Line 16"/>
            <p:cNvSpPr>
              <a:spLocks noChangeShapeType="1"/>
            </p:cNvSpPr>
            <p:nvPr/>
          </p:nvSpPr>
          <p:spPr bwMode="auto">
            <a:xfrm>
              <a:off x="1549" y="1480"/>
              <a:ext cx="0" cy="12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059832" y="1988840"/>
            <a:ext cx="316835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便</a:t>
            </a:r>
            <a:endParaRPr lang="zh-CN" altLang="en-US" sz="18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1"/>
          <a:stretch>
            <a:fillRect/>
          </a:stretch>
        </p:blipFill>
        <p:spPr>
          <a:xfrm>
            <a:off x="251520" y="260648"/>
            <a:ext cx="8688644" cy="6231451"/>
          </a:xfrm>
          <a:prstGeom prst="rect">
            <a:avLst/>
          </a:prstGeom>
        </p:spPr>
      </p:pic>
      <p:grpSp>
        <p:nvGrpSpPr>
          <p:cNvPr id="3" name="Group 13"/>
          <p:cNvGrpSpPr/>
          <p:nvPr/>
        </p:nvGrpSpPr>
        <p:grpSpPr bwMode="auto">
          <a:xfrm>
            <a:off x="2770212" y="2073628"/>
            <a:ext cx="3241948" cy="2862312"/>
            <a:chOff x="884" y="1480"/>
            <a:chExt cx="1316" cy="1225"/>
          </a:xfrm>
        </p:grpSpPr>
        <p:sp>
          <p:nvSpPr>
            <p:cNvPr id="4" name="Rectangle 14"/>
            <p:cNvSpPr>
              <a:spLocks noChangeArrowheads="1"/>
            </p:cNvSpPr>
            <p:nvPr/>
          </p:nvSpPr>
          <p:spPr bwMode="auto">
            <a:xfrm>
              <a:off x="884" y="1480"/>
              <a:ext cx="1316" cy="122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" name="Line 15"/>
            <p:cNvSpPr>
              <a:spLocks noChangeShapeType="1"/>
            </p:cNvSpPr>
            <p:nvPr/>
          </p:nvSpPr>
          <p:spPr bwMode="auto">
            <a:xfrm>
              <a:off x="884" y="2076"/>
              <a:ext cx="131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" name="Line 16"/>
            <p:cNvSpPr>
              <a:spLocks noChangeShapeType="1"/>
            </p:cNvSpPr>
            <p:nvPr/>
          </p:nvSpPr>
          <p:spPr bwMode="auto">
            <a:xfrm>
              <a:off x="1549" y="1480"/>
              <a:ext cx="0" cy="12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131840" y="1988840"/>
            <a:ext cx="316835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姨</a:t>
            </a:r>
            <a:endParaRPr lang="zh-CN" altLang="en-US" sz="18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1"/>
          <a:stretch>
            <a:fillRect/>
          </a:stretch>
        </p:blipFill>
        <p:spPr>
          <a:xfrm>
            <a:off x="251520" y="260648"/>
            <a:ext cx="8688644" cy="6231451"/>
          </a:xfrm>
          <a:prstGeom prst="rect">
            <a:avLst/>
          </a:prstGeom>
        </p:spPr>
      </p:pic>
      <p:grpSp>
        <p:nvGrpSpPr>
          <p:cNvPr id="3" name="Group 13"/>
          <p:cNvGrpSpPr/>
          <p:nvPr/>
        </p:nvGrpSpPr>
        <p:grpSpPr bwMode="auto">
          <a:xfrm>
            <a:off x="2770212" y="2073628"/>
            <a:ext cx="3241948" cy="2862312"/>
            <a:chOff x="884" y="1480"/>
            <a:chExt cx="1316" cy="1225"/>
          </a:xfrm>
        </p:grpSpPr>
        <p:sp>
          <p:nvSpPr>
            <p:cNvPr id="4" name="Rectangle 14"/>
            <p:cNvSpPr>
              <a:spLocks noChangeArrowheads="1"/>
            </p:cNvSpPr>
            <p:nvPr/>
          </p:nvSpPr>
          <p:spPr bwMode="auto">
            <a:xfrm>
              <a:off x="884" y="1480"/>
              <a:ext cx="1316" cy="122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" name="Line 15"/>
            <p:cNvSpPr>
              <a:spLocks noChangeShapeType="1"/>
            </p:cNvSpPr>
            <p:nvPr/>
          </p:nvSpPr>
          <p:spPr bwMode="auto">
            <a:xfrm>
              <a:off x="884" y="2076"/>
              <a:ext cx="131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" name="Line 16"/>
            <p:cNvSpPr>
              <a:spLocks noChangeShapeType="1"/>
            </p:cNvSpPr>
            <p:nvPr/>
          </p:nvSpPr>
          <p:spPr bwMode="auto">
            <a:xfrm>
              <a:off x="1549" y="1480"/>
              <a:ext cx="0" cy="12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131840" y="1988840"/>
            <a:ext cx="316835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戏</a:t>
            </a:r>
            <a:endParaRPr lang="zh-CN" altLang="en-US" sz="18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" t="4022" r="3536" b="4126"/>
          <a:stretch>
            <a:fillRect/>
          </a:stretch>
        </p:blipFill>
        <p:spPr>
          <a:xfrm>
            <a:off x="1043608" y="2031030"/>
            <a:ext cx="3407244" cy="406226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99592" y="764704"/>
            <a:ext cx="79723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它好像一把很大又很高的绿色太阳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伞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，一直打开着。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" name="Group 13"/>
          <p:cNvGrpSpPr/>
          <p:nvPr/>
        </p:nvGrpSpPr>
        <p:grpSpPr bwMode="auto">
          <a:xfrm>
            <a:off x="4858444" y="2654920"/>
            <a:ext cx="3241948" cy="2862312"/>
            <a:chOff x="884" y="1480"/>
            <a:chExt cx="1316" cy="1225"/>
          </a:xfrm>
        </p:grpSpPr>
        <p:sp>
          <p:nvSpPr>
            <p:cNvPr id="12" name="Rectangle 14"/>
            <p:cNvSpPr>
              <a:spLocks noChangeArrowheads="1"/>
            </p:cNvSpPr>
            <p:nvPr/>
          </p:nvSpPr>
          <p:spPr bwMode="auto">
            <a:xfrm>
              <a:off x="884" y="1480"/>
              <a:ext cx="1316" cy="122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884" y="2076"/>
              <a:ext cx="131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>
              <a:off x="1549" y="1480"/>
              <a:ext cx="0" cy="12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292080" y="2570132"/>
            <a:ext cx="316835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200" dirty="0">
                <a:latin typeface="华文楷体" panose="02010600040101010101" pitchFamily="2" charset="-122"/>
                <a:ea typeface="华文楷体" panose="02010600040101010101" pitchFamily="2" charset="-122"/>
              </a:rPr>
              <a:t>伞</a:t>
            </a:r>
            <a:endParaRPr lang="zh-CN" altLang="en-US" sz="18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1"/>
          <a:stretch>
            <a:fillRect/>
          </a:stretch>
        </p:blipFill>
        <p:spPr>
          <a:xfrm>
            <a:off x="251520" y="260648"/>
            <a:ext cx="8688644" cy="6231451"/>
          </a:xfrm>
          <a:prstGeom prst="rect">
            <a:avLst/>
          </a:prstGeom>
        </p:spPr>
      </p:pic>
      <p:grpSp>
        <p:nvGrpSpPr>
          <p:cNvPr id="3" name="Group 13"/>
          <p:cNvGrpSpPr/>
          <p:nvPr/>
        </p:nvGrpSpPr>
        <p:grpSpPr bwMode="auto">
          <a:xfrm>
            <a:off x="2770212" y="2073628"/>
            <a:ext cx="3241948" cy="2862312"/>
            <a:chOff x="884" y="1480"/>
            <a:chExt cx="1316" cy="1225"/>
          </a:xfrm>
        </p:grpSpPr>
        <p:sp>
          <p:nvSpPr>
            <p:cNvPr id="4" name="Rectangle 14"/>
            <p:cNvSpPr>
              <a:spLocks noChangeArrowheads="1"/>
            </p:cNvSpPr>
            <p:nvPr/>
          </p:nvSpPr>
          <p:spPr bwMode="auto">
            <a:xfrm>
              <a:off x="884" y="1480"/>
              <a:ext cx="1316" cy="122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" name="Line 15"/>
            <p:cNvSpPr>
              <a:spLocks noChangeShapeType="1"/>
            </p:cNvSpPr>
            <p:nvPr/>
          </p:nvSpPr>
          <p:spPr bwMode="auto">
            <a:xfrm>
              <a:off x="884" y="2076"/>
              <a:ext cx="131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" name="Line 16"/>
            <p:cNvSpPr>
              <a:spLocks noChangeShapeType="1"/>
            </p:cNvSpPr>
            <p:nvPr/>
          </p:nvSpPr>
          <p:spPr bwMode="auto">
            <a:xfrm>
              <a:off x="1549" y="1480"/>
              <a:ext cx="0" cy="12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131840" y="1988840"/>
            <a:ext cx="316835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教</a:t>
            </a:r>
            <a:endParaRPr lang="zh-CN" altLang="en-US" sz="18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1"/>
          <a:stretch>
            <a:fillRect/>
          </a:stretch>
        </p:blipFill>
        <p:spPr>
          <a:xfrm>
            <a:off x="251520" y="260648"/>
            <a:ext cx="8688644" cy="6231451"/>
          </a:xfrm>
          <a:prstGeom prst="rect">
            <a:avLst/>
          </a:prstGeom>
        </p:spPr>
      </p:pic>
      <p:grpSp>
        <p:nvGrpSpPr>
          <p:cNvPr id="3" name="Group 13"/>
          <p:cNvGrpSpPr/>
          <p:nvPr/>
        </p:nvGrpSpPr>
        <p:grpSpPr bwMode="auto">
          <a:xfrm>
            <a:off x="2770212" y="2073628"/>
            <a:ext cx="3241948" cy="2862312"/>
            <a:chOff x="884" y="1480"/>
            <a:chExt cx="1316" cy="1225"/>
          </a:xfrm>
        </p:grpSpPr>
        <p:sp>
          <p:nvSpPr>
            <p:cNvPr id="4" name="Rectangle 14"/>
            <p:cNvSpPr>
              <a:spLocks noChangeArrowheads="1"/>
            </p:cNvSpPr>
            <p:nvPr/>
          </p:nvSpPr>
          <p:spPr bwMode="auto">
            <a:xfrm>
              <a:off x="884" y="1480"/>
              <a:ext cx="1316" cy="122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" name="Line 15"/>
            <p:cNvSpPr>
              <a:spLocks noChangeShapeType="1"/>
            </p:cNvSpPr>
            <p:nvPr/>
          </p:nvSpPr>
          <p:spPr bwMode="auto">
            <a:xfrm>
              <a:off x="884" y="2076"/>
              <a:ext cx="131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" name="Line 16"/>
            <p:cNvSpPr>
              <a:spLocks noChangeShapeType="1"/>
            </p:cNvSpPr>
            <p:nvPr/>
          </p:nvSpPr>
          <p:spPr bwMode="auto">
            <a:xfrm>
              <a:off x="1549" y="1480"/>
              <a:ext cx="0" cy="12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203848" y="1988840"/>
            <a:ext cx="316835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游</a:t>
            </a:r>
            <a:endParaRPr lang="zh-CN" altLang="en-US" sz="18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1"/>
          <a:stretch>
            <a:fillRect/>
          </a:stretch>
        </p:blipFill>
        <p:spPr>
          <a:xfrm>
            <a:off x="251520" y="260648"/>
            <a:ext cx="8688644" cy="6231451"/>
          </a:xfrm>
          <a:prstGeom prst="rect">
            <a:avLst/>
          </a:prstGeom>
        </p:spPr>
      </p:pic>
      <p:grpSp>
        <p:nvGrpSpPr>
          <p:cNvPr id="3" name="Group 13"/>
          <p:cNvGrpSpPr/>
          <p:nvPr/>
        </p:nvGrpSpPr>
        <p:grpSpPr bwMode="auto">
          <a:xfrm>
            <a:off x="2770212" y="2073628"/>
            <a:ext cx="3241948" cy="2862312"/>
            <a:chOff x="884" y="1480"/>
            <a:chExt cx="1316" cy="1225"/>
          </a:xfrm>
        </p:grpSpPr>
        <p:sp>
          <p:nvSpPr>
            <p:cNvPr id="4" name="Rectangle 14"/>
            <p:cNvSpPr>
              <a:spLocks noChangeArrowheads="1"/>
            </p:cNvSpPr>
            <p:nvPr/>
          </p:nvSpPr>
          <p:spPr bwMode="auto">
            <a:xfrm>
              <a:off x="884" y="1480"/>
              <a:ext cx="1316" cy="122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" name="Line 15"/>
            <p:cNvSpPr>
              <a:spLocks noChangeShapeType="1"/>
            </p:cNvSpPr>
            <p:nvPr/>
          </p:nvSpPr>
          <p:spPr bwMode="auto">
            <a:xfrm>
              <a:off x="884" y="2076"/>
              <a:ext cx="131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" name="Line 16"/>
            <p:cNvSpPr>
              <a:spLocks noChangeShapeType="1"/>
            </p:cNvSpPr>
            <p:nvPr/>
          </p:nvSpPr>
          <p:spPr bwMode="auto">
            <a:xfrm>
              <a:off x="1549" y="1480"/>
              <a:ext cx="0" cy="12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203848" y="1988840"/>
            <a:ext cx="316835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200" dirty="0">
                <a:latin typeface="华文楷体" panose="02010600040101010101" pitchFamily="2" charset="-122"/>
                <a:ea typeface="华文楷体" panose="02010600040101010101" pitchFamily="2" charset="-122"/>
              </a:rPr>
              <a:t>伞</a:t>
            </a:r>
            <a:endParaRPr lang="zh-CN" altLang="en-US" sz="18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1"/>
          <a:stretch>
            <a:fillRect/>
          </a:stretch>
        </p:blipFill>
        <p:spPr>
          <a:xfrm>
            <a:off x="251520" y="260648"/>
            <a:ext cx="8688644" cy="6231451"/>
          </a:xfrm>
          <a:prstGeom prst="rect">
            <a:avLst/>
          </a:prstGeom>
        </p:spPr>
      </p:pic>
      <p:grpSp>
        <p:nvGrpSpPr>
          <p:cNvPr id="3" name="Group 13"/>
          <p:cNvGrpSpPr/>
          <p:nvPr/>
        </p:nvGrpSpPr>
        <p:grpSpPr bwMode="auto">
          <a:xfrm>
            <a:off x="2770212" y="2073628"/>
            <a:ext cx="3241948" cy="2862312"/>
            <a:chOff x="884" y="1480"/>
            <a:chExt cx="1316" cy="1225"/>
          </a:xfrm>
        </p:grpSpPr>
        <p:sp>
          <p:nvSpPr>
            <p:cNvPr id="4" name="Rectangle 14"/>
            <p:cNvSpPr>
              <a:spLocks noChangeArrowheads="1"/>
            </p:cNvSpPr>
            <p:nvPr/>
          </p:nvSpPr>
          <p:spPr bwMode="auto">
            <a:xfrm>
              <a:off x="884" y="1480"/>
              <a:ext cx="1316" cy="122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" name="Line 15"/>
            <p:cNvSpPr>
              <a:spLocks noChangeShapeType="1"/>
            </p:cNvSpPr>
            <p:nvPr/>
          </p:nvSpPr>
          <p:spPr bwMode="auto">
            <a:xfrm>
              <a:off x="884" y="2076"/>
              <a:ext cx="131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" name="Line 16"/>
            <p:cNvSpPr>
              <a:spLocks noChangeShapeType="1"/>
            </p:cNvSpPr>
            <p:nvPr/>
          </p:nvSpPr>
          <p:spPr bwMode="auto">
            <a:xfrm>
              <a:off x="1549" y="1480"/>
              <a:ext cx="0" cy="12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059832" y="1988840"/>
            <a:ext cx="316835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母</a:t>
            </a:r>
            <a:endParaRPr lang="zh-CN" altLang="en-US" sz="18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1"/>
          <a:stretch>
            <a:fillRect/>
          </a:stretch>
        </p:blipFill>
        <p:spPr>
          <a:xfrm>
            <a:off x="251520" y="260648"/>
            <a:ext cx="8688644" cy="6231451"/>
          </a:xfrm>
          <a:prstGeom prst="rect">
            <a:avLst/>
          </a:prstGeom>
        </p:spPr>
      </p:pic>
      <p:grpSp>
        <p:nvGrpSpPr>
          <p:cNvPr id="3" name="Group 13"/>
          <p:cNvGrpSpPr/>
          <p:nvPr/>
        </p:nvGrpSpPr>
        <p:grpSpPr bwMode="auto">
          <a:xfrm>
            <a:off x="2770212" y="2073628"/>
            <a:ext cx="3241948" cy="2862312"/>
            <a:chOff x="884" y="1480"/>
            <a:chExt cx="1316" cy="1225"/>
          </a:xfrm>
        </p:grpSpPr>
        <p:sp>
          <p:nvSpPr>
            <p:cNvPr id="4" name="Rectangle 14"/>
            <p:cNvSpPr>
              <a:spLocks noChangeArrowheads="1"/>
            </p:cNvSpPr>
            <p:nvPr/>
          </p:nvSpPr>
          <p:spPr bwMode="auto">
            <a:xfrm>
              <a:off x="884" y="1480"/>
              <a:ext cx="1316" cy="122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" name="Line 15"/>
            <p:cNvSpPr>
              <a:spLocks noChangeShapeType="1"/>
            </p:cNvSpPr>
            <p:nvPr/>
          </p:nvSpPr>
          <p:spPr bwMode="auto">
            <a:xfrm>
              <a:off x="884" y="2076"/>
              <a:ext cx="131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" name="Line 16"/>
            <p:cNvSpPr>
              <a:spLocks noChangeShapeType="1"/>
            </p:cNvSpPr>
            <p:nvPr/>
          </p:nvSpPr>
          <p:spPr bwMode="auto">
            <a:xfrm>
              <a:off x="1549" y="1480"/>
              <a:ext cx="0" cy="12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Text" lastClr="00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131840" y="1988840"/>
            <a:ext cx="316835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2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弟</a:t>
            </a:r>
            <a:endParaRPr lang="zh-CN" altLang="en-US" sz="18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" t="4022" r="3536" b="4126"/>
          <a:stretch>
            <a:fillRect/>
          </a:stretch>
        </p:blipFill>
        <p:spPr>
          <a:xfrm>
            <a:off x="1043608" y="2103038"/>
            <a:ext cx="3407244" cy="406226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99592" y="764704"/>
            <a:ext cx="79723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它好像一把很大又很高的绿色太阳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伞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，一直打开着。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“伞”的演变.wmv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4697558" y="2138445"/>
            <a:ext cx="3563720" cy="4026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03648" y="848906"/>
            <a:ext cx="64087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它的绿荫遮</a:t>
            </a:r>
            <a:r>
              <a:rPr lang="zh-CN" altLang="en-US" sz="40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蔽</a:t>
            </a:r>
            <a:r>
              <a:rPr lang="zh-CN" altLang="en-US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了村里的</a:t>
            </a:r>
            <a:r>
              <a:rPr lang="zh-CN" altLang="en-US" sz="40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渡</a:t>
            </a:r>
            <a:r>
              <a:rPr lang="zh-CN" altLang="en-US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口。</a:t>
            </a:r>
            <a:endParaRPr lang="zh-CN" altLang="en-US" sz="4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916832"/>
            <a:ext cx="5184576" cy="4249408"/>
          </a:xfrm>
          <a:prstGeom prst="rect">
            <a:avLst/>
          </a:prstGeom>
        </p:spPr>
      </p:pic>
      <p:sp>
        <p:nvSpPr>
          <p:cNvPr id="7" name="文本框 11268"/>
          <p:cNvSpPr txBox="1">
            <a:spLocks noChangeArrowheads="1"/>
          </p:cNvSpPr>
          <p:nvPr/>
        </p:nvSpPr>
        <p:spPr bwMode="auto">
          <a:xfrm>
            <a:off x="1763688" y="401290"/>
            <a:ext cx="648072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r>
              <a:rPr lang="en-US" altLang="zh-CN" sz="3200" b="1" dirty="0" smtClean="0">
                <a:latin typeface="宋体" panose="02010600030101010101" pitchFamily="2" charset="-122"/>
              </a:rPr>
              <a:t>  </a:t>
            </a:r>
            <a:r>
              <a:rPr lang="en-US" altLang="zh-CN" sz="2000" dirty="0" err="1" smtClean="0">
                <a:latin typeface="+mn-ea"/>
                <a:ea typeface="+mn-ea"/>
              </a:rPr>
              <a:t>y</a:t>
            </a:r>
            <a:r>
              <a:rPr lang="en-US" altLang="zh-CN" sz="2000" dirty="0" err="1" smtClean="0">
                <a:latin typeface="+mn-ea"/>
                <a:ea typeface="+mn-ea"/>
                <a:cs typeface="Times New Roman" panose="02020603050405020304"/>
              </a:rPr>
              <a:t>ī</a:t>
            </a:r>
            <a:r>
              <a:rPr lang="en-US" altLang="zh-CN" sz="2000" dirty="0" err="1" smtClean="0">
                <a:latin typeface="+mn-ea"/>
                <a:ea typeface="+mn-ea"/>
              </a:rPr>
              <a:t>n</a:t>
            </a:r>
            <a:r>
              <a:rPr lang="en-US" altLang="zh-CN" sz="2000" dirty="0" smtClean="0">
                <a:latin typeface="+mn-ea"/>
                <a:ea typeface="+mn-ea"/>
              </a:rPr>
              <a:t>      </a:t>
            </a:r>
            <a:r>
              <a:rPr lang="en-US" altLang="zh-CN" sz="2000" dirty="0" err="1" smtClean="0">
                <a:latin typeface="+mn-ea"/>
                <a:ea typeface="+mn-ea"/>
              </a:rPr>
              <a:t>b</a:t>
            </a:r>
            <a:r>
              <a:rPr lang="en-US" altLang="zh-CN" sz="2000" dirty="0" err="1" smtClean="0">
                <a:latin typeface="+mn-ea"/>
                <a:ea typeface="+mn-ea"/>
                <a:cs typeface="Times New Roman" panose="02020603050405020304"/>
              </a:rPr>
              <a:t>ì</a:t>
            </a:r>
            <a:r>
              <a:rPr lang="en-US" altLang="zh-CN" sz="2000" dirty="0" smtClean="0">
                <a:latin typeface="+mn-ea"/>
                <a:ea typeface="+mn-ea"/>
                <a:cs typeface="Times New Roman" panose="02020603050405020304"/>
              </a:rPr>
              <a:t>                 </a:t>
            </a:r>
            <a:r>
              <a:rPr lang="en-US" altLang="zh-CN" sz="2000" dirty="0" err="1" smtClean="0">
                <a:latin typeface="+mn-ea"/>
                <a:ea typeface="+mn-ea"/>
                <a:cs typeface="Times New Roman" panose="02020603050405020304"/>
              </a:rPr>
              <a:t>dù</a:t>
            </a:r>
            <a:r>
              <a:rPr lang="en-US" altLang="zh-CN" sz="2000" dirty="0" smtClean="0">
                <a:latin typeface="+mn-ea"/>
                <a:ea typeface="+mn-ea"/>
              </a:rPr>
              <a:t> </a:t>
            </a:r>
            <a:endParaRPr lang="en-US" altLang="zh-CN" sz="200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云形标注 13"/>
          <p:cNvSpPr/>
          <p:nvPr/>
        </p:nvSpPr>
        <p:spPr>
          <a:xfrm>
            <a:off x="827584" y="919139"/>
            <a:ext cx="7416824" cy="3783038"/>
          </a:xfrm>
          <a:prstGeom prst="cloudCallout">
            <a:avLst>
              <a:gd name="adj1" fmla="val 36993"/>
              <a:gd name="adj2" fmla="val 53970"/>
            </a:avLst>
          </a:prstGeom>
          <a:solidFill>
            <a:schemeClr val="bg1"/>
          </a:solidFill>
          <a:ln w="57150"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429"/>
          <a:stretch>
            <a:fillRect/>
          </a:stretch>
        </p:blipFill>
        <p:spPr>
          <a:xfrm>
            <a:off x="6228184" y="3409306"/>
            <a:ext cx="3118757" cy="34290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195736" y="1520785"/>
            <a:ext cx="495899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读一读</a:t>
            </a:r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6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遮蔽</a:t>
            </a:r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4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95736" y="2628201"/>
            <a:ext cx="34820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你发现了什么？</a:t>
            </a:r>
            <a:endParaRPr lang="en-US" altLang="zh-CN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195736" y="3420289"/>
            <a:ext cx="5310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你还能说这样的词语吗？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1268"/>
          <p:cNvSpPr txBox="1">
            <a:spLocks noChangeArrowheads="1"/>
          </p:cNvSpPr>
          <p:nvPr/>
        </p:nvSpPr>
        <p:spPr bwMode="auto">
          <a:xfrm>
            <a:off x="2987824" y="1116033"/>
            <a:ext cx="64807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 smtClean="0">
                <a:latin typeface="+mn-ea"/>
                <a:ea typeface="+mn-ea"/>
              </a:rPr>
              <a:t>             </a:t>
            </a:r>
            <a:r>
              <a:rPr lang="en-US" altLang="zh-CN" sz="3200" b="1" dirty="0" err="1" smtClean="0">
                <a:latin typeface="+mn-ea"/>
                <a:ea typeface="+mn-ea"/>
              </a:rPr>
              <a:t>b</a:t>
            </a:r>
            <a:r>
              <a:rPr lang="en-US" altLang="zh-CN" sz="3200" b="1" dirty="0" err="1" smtClean="0">
                <a:latin typeface="+mn-ea"/>
                <a:ea typeface="+mn-ea"/>
                <a:cs typeface="Times New Roman" panose="02020603050405020304"/>
              </a:rPr>
              <a:t>ì</a:t>
            </a:r>
            <a:r>
              <a:rPr lang="en-US" altLang="zh-CN" sz="2300" b="1" dirty="0" smtClean="0">
                <a:latin typeface="+mn-ea"/>
                <a:ea typeface="+mn-ea"/>
                <a:cs typeface="Times New Roman" panose="02020603050405020304"/>
              </a:rPr>
              <a:t>               </a:t>
            </a:r>
            <a:endParaRPr lang="en-US" altLang="zh-CN" sz="23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7376"/>
            <a:ext cx="8928992" cy="66600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6156176" y="4941168"/>
            <a:ext cx="2520280" cy="1080120"/>
            <a:chOff x="3419872" y="3789040"/>
            <a:chExt cx="2520280" cy="1080120"/>
          </a:xfrm>
        </p:grpSpPr>
        <p:sp>
          <p:nvSpPr>
            <p:cNvPr id="7" name="圆角矩形 6"/>
            <p:cNvSpPr/>
            <p:nvPr/>
          </p:nvSpPr>
          <p:spPr>
            <a:xfrm>
              <a:off x="3635896" y="3789040"/>
              <a:ext cx="1944216" cy="1080120"/>
            </a:xfrm>
            <a:prstGeom prst="round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19872" y="3789040"/>
              <a:ext cx="25202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渡口</a:t>
              </a:r>
              <a:endPara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195736" y="3789040"/>
            <a:ext cx="2520280" cy="1080120"/>
            <a:chOff x="1547664" y="2298501"/>
            <a:chExt cx="2520280" cy="1080120"/>
          </a:xfrm>
        </p:grpSpPr>
        <p:sp>
          <p:nvSpPr>
            <p:cNvPr id="9" name="圆角矩形 8"/>
            <p:cNvSpPr/>
            <p:nvPr/>
          </p:nvSpPr>
          <p:spPr>
            <a:xfrm>
              <a:off x="1792998" y="2298501"/>
              <a:ext cx="1944216" cy="1080120"/>
            </a:xfrm>
            <a:prstGeom prst="round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47664" y="2298501"/>
              <a:ext cx="25202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渡船</a:t>
              </a:r>
              <a:endPara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-36512" y="2420888"/>
            <a:ext cx="2520280" cy="1087671"/>
            <a:chOff x="179512" y="829161"/>
            <a:chExt cx="2520280" cy="1087671"/>
          </a:xfrm>
        </p:grpSpPr>
        <p:sp>
          <p:nvSpPr>
            <p:cNvPr id="8" name="圆角矩形 7"/>
            <p:cNvSpPr/>
            <p:nvPr/>
          </p:nvSpPr>
          <p:spPr>
            <a:xfrm>
              <a:off x="395536" y="836712"/>
              <a:ext cx="1944216" cy="1080120"/>
            </a:xfrm>
            <a:prstGeom prst="round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79512" y="829161"/>
              <a:ext cx="252028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渡河</a:t>
              </a:r>
              <a:endPara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429"/>
          <a:stretch>
            <a:fillRect/>
          </a:stretch>
        </p:blipFill>
        <p:spPr>
          <a:xfrm>
            <a:off x="6228184" y="3409306"/>
            <a:ext cx="3118757" cy="3429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755576" y="861177"/>
            <a:ext cx="2736304" cy="933117"/>
            <a:chOff x="1259632" y="861177"/>
            <a:chExt cx="2736304" cy="933117"/>
          </a:xfrm>
        </p:grpSpPr>
        <p:sp>
          <p:nvSpPr>
            <p:cNvPr id="6" name="云形 5"/>
            <p:cNvSpPr/>
            <p:nvPr/>
          </p:nvSpPr>
          <p:spPr>
            <a:xfrm>
              <a:off x="1259632" y="861177"/>
              <a:ext cx="1872208" cy="933117"/>
            </a:xfrm>
            <a:prstGeom prst="cloud">
              <a:avLst/>
            </a:prstGeom>
            <a:solidFill>
              <a:srgbClr val="66CCFF"/>
            </a:solidFill>
            <a:ln w="50800" cmpd="thickThin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475656" y="980728"/>
              <a:ext cx="25202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我会</a:t>
              </a:r>
              <a:r>
                <a:rPr lang="zh-CN" altLang="en-US" sz="32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认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619154" y="2232585"/>
            <a:ext cx="53103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zh-CN" sz="5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撑</a:t>
            </a:r>
            <a:r>
              <a:rPr lang="en-US" altLang="zh-CN" sz="5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拼</a:t>
            </a:r>
            <a:r>
              <a:rPr lang="en-US" altLang="zh-CN" sz="5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懂</a:t>
            </a:r>
            <a:r>
              <a:rPr lang="en-US" altLang="zh-CN" sz="5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姨</a:t>
            </a:r>
            <a:endParaRPr lang="en-US" altLang="zh-CN" sz="54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ctr"/>
            <a:endParaRPr lang="en-US" altLang="zh-CN" sz="54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ctr"/>
            <a:r>
              <a:rPr lang="zh-CN" altLang="zh-CN" sz="5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游</a:t>
            </a:r>
            <a:r>
              <a:rPr lang="en-US" altLang="zh-CN" sz="5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</a:t>
            </a:r>
            <a:r>
              <a:rPr lang="en-US" altLang="zh-CN" sz="5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荫</a:t>
            </a:r>
            <a:r>
              <a:rPr lang="en-US" altLang="zh-CN" sz="5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5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案</a:t>
            </a:r>
            <a:endParaRPr lang="zh-CN" altLang="en-US" sz="5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71600" y="412790"/>
            <a:ext cx="77768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  <a:r>
              <a:rPr lang="zh-CN" altLang="zh-CN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我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看见喜鹊阿姨站在窝边，一会儿教喜鹊</a:t>
            </a:r>
            <a:r>
              <a:rPr lang="zh-CN" altLang="zh-CN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弟弟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唱歌，一会儿</a:t>
            </a:r>
            <a:r>
              <a:rPr lang="zh-CN" altLang="zh-CN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教</a:t>
            </a:r>
            <a:r>
              <a:rPr lang="zh-CN" altLang="en-US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他们</a:t>
            </a:r>
            <a:r>
              <a:rPr lang="zh-CN" altLang="zh-CN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做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游</a:t>
            </a:r>
            <a:r>
              <a:rPr lang="zh-CN" altLang="zh-CN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戏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，一会儿教</a:t>
            </a:r>
            <a:r>
              <a:rPr lang="zh-CN" altLang="zh-CN" sz="4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他们学自己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发明的</a:t>
            </a:r>
            <a:r>
              <a:rPr lang="zh-CN" altLang="zh-CN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拼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音字</a:t>
            </a:r>
            <a:r>
              <a:rPr lang="zh-CN" altLang="zh-CN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母</a:t>
            </a:r>
            <a:r>
              <a:rPr lang="zh-CN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  <a:endParaRPr lang="zh-CN" altLang="zh-CN" sz="4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文本框 11268"/>
          <p:cNvSpPr txBox="1">
            <a:spLocks noChangeArrowheads="1"/>
          </p:cNvSpPr>
          <p:nvPr/>
        </p:nvSpPr>
        <p:spPr bwMode="auto">
          <a:xfrm>
            <a:off x="2411760" y="1913458"/>
            <a:ext cx="547260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宋体" panose="02010600030101010101" pitchFamily="2" charset="-122"/>
              </a:rPr>
              <a:t>    </a:t>
            </a:r>
            <a:r>
              <a:rPr lang="en-US" altLang="zh-CN" sz="3200" b="1" dirty="0" smtClean="0">
                <a:latin typeface="宋体" panose="02010600030101010101" pitchFamily="2" charset="-122"/>
              </a:rPr>
              <a:t>  </a:t>
            </a:r>
            <a:r>
              <a:rPr lang="en-US" altLang="zh-CN" sz="2000" dirty="0" err="1" smtClean="0">
                <a:latin typeface="宋体" panose="02010600030101010101" pitchFamily="2" charset="-122"/>
              </a:rPr>
              <a:t>p</a:t>
            </a:r>
            <a:r>
              <a:rPr lang="en-US" altLang="zh-CN" sz="2000" dirty="0" err="1" smtClean="0">
                <a:latin typeface="+mn-ea"/>
                <a:ea typeface="+mn-ea"/>
                <a:cs typeface="Times New Roman" panose="02020603050405020304"/>
              </a:rPr>
              <a:t>ī</a:t>
            </a:r>
            <a:r>
              <a:rPr lang="en-US" altLang="zh-CN" sz="2000" dirty="0" err="1" smtClean="0">
                <a:latin typeface="+mn-ea"/>
                <a:ea typeface="+mn-ea"/>
              </a:rPr>
              <a:t>n</a:t>
            </a:r>
            <a:r>
              <a:rPr lang="en-US" altLang="zh-CN" sz="2000" dirty="0" smtClean="0">
                <a:latin typeface="+mn-ea"/>
                <a:ea typeface="+mn-ea"/>
              </a:rPr>
              <a:t>         </a:t>
            </a:r>
            <a:r>
              <a:rPr lang="en-US" altLang="zh-CN" sz="2000" dirty="0" err="1" smtClean="0">
                <a:latin typeface="+mn-ea"/>
                <a:ea typeface="+mn-ea"/>
              </a:rPr>
              <a:t>mǔ</a:t>
            </a:r>
            <a:r>
              <a:rPr lang="en-US" altLang="zh-CN" sz="2000" dirty="0" smtClean="0">
                <a:latin typeface="+mn-ea"/>
                <a:ea typeface="+mn-ea"/>
              </a:rPr>
              <a:t> </a:t>
            </a:r>
            <a:endParaRPr lang="en-US" altLang="zh-CN" sz="2000" dirty="0">
              <a:latin typeface="+mn-ea"/>
              <a:ea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25661"/>
            <a:ext cx="7344816" cy="3299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1071</Words>
  <Application>WPS 演示</Application>
  <PresentationFormat>全屏显示(4:3)</PresentationFormat>
  <Paragraphs>123</Paragraphs>
  <Slides>34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7" baseType="lpstr">
      <vt:lpstr>Arial</vt:lpstr>
      <vt:lpstr>宋体</vt:lpstr>
      <vt:lpstr>Wingdings</vt:lpstr>
      <vt:lpstr>方正姚体</vt:lpstr>
      <vt:lpstr>华文新魏</vt:lpstr>
      <vt:lpstr>华文楷体</vt:lpstr>
      <vt:lpstr>楷体</vt:lpstr>
      <vt:lpstr>Times New Roman</vt:lpstr>
      <vt:lpstr>微软雅黑</vt:lpstr>
      <vt:lpstr>Arial Unicode MS</vt:lpstr>
      <vt:lpstr>Calibri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wsy</dc:creator>
  <cp:lastModifiedBy>爽哥哥</cp:lastModifiedBy>
  <cp:revision>109</cp:revision>
  <dcterms:created xsi:type="dcterms:W3CDTF">2017-12-27T12:30:00Z</dcterms:created>
  <dcterms:modified xsi:type="dcterms:W3CDTF">2018-02-19T04:51:45Z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