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320" r:id="rId4"/>
    <p:sldId id="322" r:id="rId6"/>
    <p:sldId id="351" r:id="rId7"/>
    <p:sldId id="324" r:id="rId8"/>
    <p:sldId id="325" r:id="rId9"/>
    <p:sldId id="326" r:id="rId10"/>
    <p:sldId id="327" r:id="rId11"/>
    <p:sldId id="329" r:id="rId12"/>
    <p:sldId id="330" r:id="rId13"/>
    <p:sldId id="332" r:id="rId14"/>
    <p:sldId id="339" r:id="rId15"/>
    <p:sldId id="333" r:id="rId16"/>
    <p:sldId id="334" r:id="rId17"/>
    <p:sldId id="335" r:id="rId18"/>
    <p:sldId id="336" r:id="rId19"/>
    <p:sldId id="349" r:id="rId20"/>
    <p:sldId id="337" r:id="rId21"/>
    <p:sldId id="340" r:id="rId22"/>
    <p:sldId id="341" r:id="rId23"/>
    <p:sldId id="342" r:id="rId24"/>
    <p:sldId id="343" r:id="rId25"/>
    <p:sldId id="350" r:id="rId26"/>
    <p:sldId id="344" r:id="rId27"/>
    <p:sldId id="345" r:id="rId28"/>
    <p:sldId id="346" r:id="rId29"/>
    <p:sldId id="347" r:id="rId30"/>
    <p:sldId id="348" r:id="rId31"/>
    <p:sldId id="285" r:id="rId32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B3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70685" autoAdjust="0"/>
  </p:normalViewPr>
  <p:slideViewPr>
    <p:cSldViewPr>
      <p:cViewPr>
        <p:scale>
          <a:sx n="100" d="100"/>
          <a:sy n="100" d="100"/>
        </p:scale>
        <p:origin x="-1374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E08351C-1948-4FE5-93AB-6287AE8FBE57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110DF49-28A9-446F-A2D6-61BD94022E4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r>
              <a:rPr lang="zh-CN" altLang="zh-CN" smtClean="0"/>
              <a:t>一、图片导入，激发兴趣</a:t>
            </a:r>
            <a:endParaRPr lang="zh-CN" altLang="zh-CN" smtClean="0"/>
          </a:p>
          <a:p>
            <a:r>
              <a:rPr lang="en-US" altLang="zh-CN" smtClean="0"/>
              <a:t>1</a:t>
            </a:r>
            <a:r>
              <a:rPr lang="zh-CN" altLang="zh-CN" smtClean="0"/>
              <a:t>．【课件出示大象的图片】，同学们仔细看一看，大象有什么样的外形特点？（引导学生从大象的耳朵、鼻子、身材高大等方面理解。）</a:t>
            </a:r>
            <a:endParaRPr lang="zh-CN" altLang="zh-CN" smtClean="0"/>
          </a:p>
          <a:p>
            <a:r>
              <a:rPr lang="en-US" altLang="zh-CN" smtClean="0"/>
              <a:t>2</a:t>
            </a:r>
            <a:r>
              <a:rPr lang="zh-CN" altLang="zh-CN" smtClean="0"/>
              <a:t>．同学们观察得都很仔细，今天，我们就来学习一下《大象的耳朵》，看看大象的耳朵给大象带来了哪些困扰。（板书课题。齐读课题。）</a:t>
            </a:r>
            <a:endParaRPr lang="zh-CN" altLang="en-US" smtClean="0"/>
          </a:p>
        </p:txBody>
      </p:sp>
      <p:sp>
        <p:nvSpPr>
          <p:cNvPr id="368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DD881AF8-B5E2-4477-A565-55F8B6C3D210}" type="slidenum">
              <a:rPr lang="zh-CN" altLang="en-US" smtClean="0">
                <a:ea typeface="宋体" panose="02010600030101010101" pitchFamily="2" charset="-122"/>
              </a:rPr>
            </a:fld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zh-CN" smtClean="0"/>
          </a:p>
          <a:p>
            <a:endParaRPr lang="zh-CN" altLang="en-US" smtClean="0"/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B0949365-76B3-46E6-9011-24A94F1CD786}" type="slidenum">
              <a:rPr lang="zh-CN" altLang="en-US" smtClean="0">
                <a:ea typeface="宋体" panose="02010600030101010101" pitchFamily="2" charset="-122"/>
              </a:rPr>
            </a:fld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r>
              <a:rPr lang="zh-CN" altLang="zh-CN" dirty="0" smtClean="0"/>
              <a:t>一、认领动物，识字复习</a:t>
            </a:r>
            <a:endParaRPr lang="zh-CN" altLang="zh-CN" dirty="0" smtClean="0"/>
          </a:p>
          <a:p>
            <a:r>
              <a:rPr lang="en-US" altLang="zh-CN" dirty="0" smtClean="0"/>
              <a:t>1</a:t>
            </a:r>
            <a:r>
              <a:rPr lang="zh-CN" altLang="zh-CN" dirty="0" smtClean="0"/>
              <a:t>．动物九宫格识字。（似的  耷拉</a:t>
            </a:r>
            <a:r>
              <a:rPr lang="en-US" altLang="zh-CN" dirty="0" smtClean="0"/>
              <a:t>  </a:t>
            </a:r>
            <a:r>
              <a:rPr lang="zh-CN" altLang="zh-CN" dirty="0" smtClean="0"/>
              <a:t>咦</a:t>
            </a:r>
            <a:r>
              <a:rPr lang="en-US" altLang="zh-CN" dirty="0" smtClean="0"/>
              <a:t>  </a:t>
            </a:r>
            <a:r>
              <a:rPr lang="zh-CN" altLang="zh-CN" dirty="0" smtClean="0"/>
              <a:t>竖着</a:t>
            </a:r>
            <a:r>
              <a:rPr lang="en-US" altLang="zh-CN" dirty="0" smtClean="0"/>
              <a:t>  </a:t>
            </a:r>
            <a:r>
              <a:rPr lang="zh-CN" altLang="zh-CN" dirty="0" smtClean="0"/>
              <a:t>竹竿</a:t>
            </a:r>
            <a:r>
              <a:rPr lang="en-US" altLang="zh-CN" dirty="0" smtClean="0"/>
              <a:t>  </a:t>
            </a:r>
            <a:r>
              <a:rPr lang="zh-CN" altLang="zh-CN" dirty="0" smtClean="0"/>
              <a:t>跳舞</a:t>
            </a:r>
            <a:r>
              <a:rPr lang="en-US" altLang="zh-CN" dirty="0" smtClean="0"/>
              <a:t>.  </a:t>
            </a:r>
            <a:r>
              <a:rPr lang="zh-CN" altLang="zh-CN" dirty="0" smtClean="0"/>
              <a:t>头痛  心烦</a:t>
            </a:r>
            <a:r>
              <a:rPr lang="en-US" altLang="zh-CN" dirty="0" smtClean="0"/>
              <a:t>  </a:t>
            </a:r>
            <a:r>
              <a:rPr lang="zh-CN" altLang="zh-CN" dirty="0" smtClean="0"/>
              <a:t>扇）</a:t>
            </a:r>
            <a:endParaRPr lang="zh-CN" altLang="zh-CN" dirty="0" smtClean="0"/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58536F67-91DB-4EBF-BCB9-DD32A4D433AF}" type="slidenum">
              <a:rPr lang="zh-CN" altLang="en-US" smtClean="0">
                <a:ea typeface="宋体" panose="02010600030101010101" pitchFamily="2" charset="-122"/>
              </a:rPr>
            </a:fld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r>
              <a:rPr lang="en-US" altLang="zh-CN" smtClean="0"/>
              <a:t>2</a:t>
            </a:r>
            <a:r>
              <a:rPr lang="zh-CN" altLang="zh-CN" smtClean="0"/>
              <a:t>．用文中的一个词来表达大象耳朵的特点。（耷拉着）</a:t>
            </a:r>
            <a:endParaRPr lang="zh-CN" altLang="en-US" smtClean="0"/>
          </a:p>
          <a:p>
            <a:endParaRPr lang="zh-CN" altLang="en-US" smtClean="0"/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61665E3D-2165-4648-9BF7-8EF582F6E5A4}" type="slidenum">
              <a:rPr lang="zh-CN" altLang="en-US" smtClean="0">
                <a:ea typeface="宋体" panose="02010600030101010101" pitchFamily="2" charset="-122"/>
              </a:rPr>
            </a:fld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r>
              <a:rPr lang="zh-CN" altLang="zh-CN" smtClean="0"/>
              <a:t>二、研读课文，深入探究</a:t>
            </a:r>
            <a:endParaRPr lang="zh-CN" altLang="zh-CN" smtClean="0"/>
          </a:p>
          <a:p>
            <a:r>
              <a:rPr lang="en-US" altLang="zh-CN" smtClean="0"/>
              <a:t>1</a:t>
            </a:r>
            <a:r>
              <a:rPr lang="zh-CN" altLang="zh-CN" smtClean="0"/>
              <a:t>．默读课文，小动物们见到大象后，都说了些什么？（指生回答。）</a:t>
            </a:r>
            <a:endParaRPr lang="zh-CN" altLang="zh-CN" smtClean="0"/>
          </a:p>
          <a:p>
            <a:r>
              <a:rPr lang="en-US" altLang="zh-CN" smtClean="0"/>
              <a:t>2</a:t>
            </a:r>
            <a:r>
              <a:rPr lang="zh-CN" altLang="zh-CN" smtClean="0"/>
              <a:t>．交流自读自悟情况，教师随学生的回答相机总结。</a:t>
            </a:r>
            <a:endParaRPr lang="zh-CN" altLang="zh-CN" smtClean="0"/>
          </a:p>
        </p:txBody>
      </p:sp>
      <p:sp>
        <p:nvSpPr>
          <p:cNvPr id="501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DF2C411D-9884-4FC8-92A4-F33823B2F803}" type="slidenum">
              <a:rPr lang="zh-CN" altLang="en-US" smtClean="0">
                <a:ea typeface="宋体" panose="02010600030101010101" pitchFamily="2" charset="-122"/>
              </a:rPr>
            </a:fld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r>
              <a:rPr lang="zh-CN" altLang="zh-CN" smtClean="0"/>
              <a:t>小兔子见到大象说：“</a:t>
            </a:r>
            <a:r>
              <a:rPr lang="en-US" altLang="zh-CN" smtClean="0"/>
              <a:t>________________________________</a:t>
            </a:r>
            <a:r>
              <a:rPr lang="zh-CN" altLang="zh-CN" smtClean="0"/>
              <a:t>？”</a:t>
            </a:r>
            <a:endParaRPr lang="zh-CN" altLang="zh-CN" smtClean="0"/>
          </a:p>
          <a:p>
            <a:r>
              <a:rPr lang="zh-CN" altLang="zh-CN" smtClean="0"/>
              <a:t>小羊见到大象也说：“</a:t>
            </a:r>
            <a:r>
              <a:rPr lang="en-US" altLang="zh-CN" smtClean="0"/>
              <a:t>________________________________</a:t>
            </a:r>
            <a:r>
              <a:rPr lang="zh-CN" altLang="zh-CN" smtClean="0"/>
              <a:t>？”</a:t>
            </a:r>
            <a:endParaRPr lang="zh-CN" altLang="zh-CN" smtClean="0"/>
          </a:p>
        </p:txBody>
      </p:sp>
      <p:sp>
        <p:nvSpPr>
          <p:cNvPr id="512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8CDAC8CF-48BA-444E-A777-1704591209AC}" type="slidenum">
              <a:rPr lang="zh-CN" altLang="en-US" smtClean="0">
                <a:ea typeface="宋体" panose="02010600030101010101" pitchFamily="2" charset="-122"/>
              </a:rPr>
            </a:fld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r>
              <a:rPr lang="zh-CN" altLang="zh-CN" dirty="0" smtClean="0"/>
              <a:t>小鹿、小马、还有小老鼠，见到了大象，都要说：“</a:t>
            </a:r>
            <a:r>
              <a:rPr lang="en-US" altLang="zh-CN" dirty="0" smtClean="0"/>
              <a:t>________________________________</a:t>
            </a:r>
            <a:r>
              <a:rPr lang="zh-CN" altLang="zh-CN" dirty="0" smtClean="0"/>
              <a:t>？”</a:t>
            </a:r>
            <a:endParaRPr lang="zh-CN" altLang="zh-CN" dirty="0" smtClean="0"/>
          </a:p>
          <a:p>
            <a:r>
              <a:rPr lang="zh-CN" altLang="zh-CN" dirty="0" smtClean="0"/>
              <a:t>小驴、小花猫、小狗见到大象还会说：“</a:t>
            </a:r>
            <a:r>
              <a:rPr lang="en-US" altLang="zh-CN" dirty="0" smtClean="0"/>
              <a:t>________________________________</a:t>
            </a:r>
            <a:r>
              <a:rPr lang="zh-CN" altLang="zh-CN" dirty="0" smtClean="0"/>
              <a:t>？”</a:t>
            </a:r>
            <a:endParaRPr lang="zh-CN" altLang="zh-CN" dirty="0" smtClean="0"/>
          </a:p>
          <a:p>
            <a:r>
              <a:rPr lang="zh-CN" altLang="zh-CN" dirty="0" smtClean="0"/>
              <a:t>（</a:t>
            </a:r>
            <a:r>
              <a:rPr lang="en-US" altLang="zh-CN" dirty="0" smtClean="0"/>
              <a:t>1</a:t>
            </a:r>
            <a:r>
              <a:rPr lang="zh-CN" altLang="zh-CN" dirty="0" smtClean="0"/>
              <a:t>）思考：这些小动物对大象说了什么？说的是一个意思吗？（说大象的耳朵怎么是耷拉着的。）</a:t>
            </a:r>
            <a:endParaRPr lang="zh-CN" altLang="en-US" dirty="0" smtClean="0"/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B413D81D-A16A-42F0-B53B-4C4F54C79199}" type="slidenum">
              <a:rPr lang="zh-CN" altLang="en-US" smtClean="0">
                <a:ea typeface="宋体" panose="02010600030101010101" pitchFamily="2" charset="-122"/>
              </a:rPr>
            </a:fld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r>
              <a:rPr lang="zh-CN" altLang="zh-CN" dirty="0" smtClean="0"/>
              <a:t>（</a:t>
            </a:r>
            <a:r>
              <a:rPr lang="en-US" altLang="zh-CN" dirty="0" smtClean="0"/>
              <a:t>2</a:t>
            </a:r>
            <a:r>
              <a:rPr lang="zh-CN" altLang="zh-CN" dirty="0" smtClean="0"/>
              <a:t>）大家为什么都觉得大象的耳朵有问题？【课件出示大象、小兔子、小羊、小鹿、小马、小老鼠的图片】，帮助学生理解他们的耳朵是竖着的，所以怀疑大象的耳朵生病了。</a:t>
            </a:r>
            <a:endParaRPr lang="en-US" altLang="zh-CN" dirty="0" smtClean="0"/>
          </a:p>
          <a:p>
            <a:r>
              <a:rPr lang="zh-CN" altLang="zh-CN" dirty="0" smtClean="0"/>
              <a:t>（</a:t>
            </a:r>
            <a:r>
              <a:rPr lang="en-US" altLang="zh-CN" dirty="0" smtClean="0"/>
              <a:t>3</a:t>
            </a:r>
            <a:r>
              <a:rPr lang="zh-CN" altLang="zh-CN" dirty="0" smtClean="0"/>
              <a:t>）既然大家觉得大象的耳朵有问题，那大家应该用怎样的语气来问他呢？（惊讶、疑问的语气。）</a:t>
            </a:r>
            <a:endParaRPr lang="zh-CN" altLang="zh-CN" dirty="0" smtClean="0"/>
          </a:p>
          <a:p>
            <a:r>
              <a:rPr lang="zh-CN" altLang="zh-CN" dirty="0" smtClean="0"/>
              <a:t>（</a:t>
            </a:r>
            <a:r>
              <a:rPr lang="en-US" altLang="zh-CN" dirty="0" smtClean="0"/>
              <a:t>4</a:t>
            </a:r>
            <a:r>
              <a:rPr lang="zh-CN" altLang="zh-CN" dirty="0" smtClean="0"/>
              <a:t>）老师读旁白，学生读其他小动物的话。男生读旁白，女生角色朗读其他小动物的话。注意读出惊讶、疑问的语气。</a:t>
            </a:r>
            <a:endParaRPr lang="zh-CN" altLang="en-US" dirty="0" smtClean="0"/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A4E2EFA2-5F14-4F10-8477-09DD63AFD628}" type="slidenum">
              <a:rPr lang="zh-CN" altLang="en-US" smtClean="0">
                <a:ea typeface="宋体" panose="02010600030101010101" pitchFamily="2" charset="-122"/>
              </a:rPr>
            </a:fld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r>
              <a:rPr lang="en-US" altLang="zh-CN" smtClean="0"/>
              <a:t>3.</a:t>
            </a:r>
            <a:r>
              <a:rPr lang="zh-CN" altLang="zh-CN" smtClean="0"/>
              <a:t>小组探究讨论：这么多小动物都认为大象的耳朵有问题，他的耳朵是真的有问题吗？大象是怎么回应大家的呢？从中可以看出大象有怎样的变化？</a:t>
            </a:r>
            <a:endParaRPr lang="zh-CN" altLang="zh-CN" smtClean="0"/>
          </a:p>
          <a:p>
            <a:r>
              <a:rPr lang="en-US" altLang="zh-CN" smtClean="0"/>
              <a:t>4.</a:t>
            </a:r>
            <a:r>
              <a:rPr lang="zh-CN" altLang="zh-CN" smtClean="0"/>
              <a:t>小组代表反馈探究成果，教师相机点拨。</a:t>
            </a:r>
            <a:endParaRPr lang="zh-CN" altLang="zh-CN" smtClean="0"/>
          </a:p>
          <a:p>
            <a:endParaRPr lang="zh-CN" altLang="en-US" smtClean="0"/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6B523352-D72A-46DC-97ED-D1305CDAD2D3}" type="slidenum">
              <a:rPr lang="zh-CN" altLang="en-US" smtClean="0">
                <a:ea typeface="宋体" panose="02010600030101010101" pitchFamily="2" charset="-122"/>
              </a:rPr>
            </a:fld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r>
              <a:rPr lang="en-US" altLang="zh-CN" smtClean="0"/>
              <a:t>5.</a:t>
            </a:r>
            <a:r>
              <a:rPr lang="zh-CN" altLang="zh-CN" smtClean="0"/>
              <a:t>师出示表格，请生填空。</a:t>
            </a:r>
            <a:endParaRPr lang="zh-CN" altLang="zh-CN" smtClean="0"/>
          </a:p>
          <a:p>
            <a:endParaRPr lang="zh-CN" altLang="en-US" smtClean="0"/>
          </a:p>
        </p:txBody>
      </p:sp>
      <p:sp>
        <p:nvSpPr>
          <p:cNvPr id="553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EE2D5473-1A6A-412C-956F-C60EE3042EC8}" type="slidenum">
              <a:rPr lang="zh-CN" altLang="en-US" smtClean="0">
                <a:ea typeface="宋体" panose="02010600030101010101" pitchFamily="2" charset="-122"/>
              </a:rPr>
            </a:fld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r>
              <a:rPr lang="en-US" altLang="zh-CN" smtClean="0"/>
              <a:t>6.</a:t>
            </a:r>
            <a:r>
              <a:rPr lang="zh-CN" altLang="zh-CN" smtClean="0"/>
              <a:t>大象为什么会说“人家是人家，我是我”？结合课文内容和生活实际，谈谈你对这句话的理解。</a:t>
            </a:r>
            <a:endParaRPr lang="zh-CN" altLang="zh-CN" smtClean="0"/>
          </a:p>
          <a:p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D8F96752-8D35-4EC0-8287-9627D1AD1254}" type="slidenum">
              <a:rPr lang="zh-CN" altLang="en-US" smtClean="0">
                <a:ea typeface="宋体" panose="02010600030101010101" pitchFamily="2" charset="-122"/>
              </a:rPr>
            </a:fld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r>
              <a:rPr lang="en-US" altLang="zh-CN" smtClean="0"/>
              <a:t>2</a:t>
            </a:r>
            <a:r>
              <a:rPr lang="zh-CN" altLang="zh-CN" smtClean="0"/>
              <a:t>．生自由读，注意读准生字的字音，标出自然段序号。读后想想，课文讲了一个怎样的故事？</a:t>
            </a:r>
            <a:endParaRPr lang="zh-CN" altLang="zh-CN" smtClean="0"/>
          </a:p>
          <a:p>
            <a:endParaRPr lang="zh-CN" altLang="en-US" smtClean="0"/>
          </a:p>
        </p:txBody>
      </p:sp>
      <p:sp>
        <p:nvSpPr>
          <p:cNvPr id="389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7E0581F-5162-4827-81F1-37AE2453C949}" type="slidenum">
              <a:rPr lang="zh-CN" altLang="en-US" smtClean="0">
                <a:ea typeface="宋体" panose="02010600030101010101" pitchFamily="2" charset="-122"/>
              </a:rPr>
            </a:fld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r>
              <a:rPr lang="zh-CN" altLang="zh-CN" dirty="0" smtClean="0"/>
              <a:t>（</a:t>
            </a:r>
            <a:r>
              <a:rPr lang="en-US" altLang="zh-CN" dirty="0" smtClean="0"/>
              <a:t>1</a:t>
            </a:r>
            <a:r>
              <a:rPr lang="zh-CN" altLang="zh-CN" dirty="0" smtClean="0"/>
              <a:t>）大象面对动物们的质疑，做出改变：用两根竹竿，把耳朵撑起来，就可以使耳朵竖起来。</a:t>
            </a:r>
            <a:endParaRPr lang="zh-CN" altLang="zh-CN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dirty="0" smtClean="0"/>
              <a:t>（</a:t>
            </a:r>
            <a:r>
              <a:rPr lang="en-US" altLang="zh-CN" dirty="0" smtClean="0"/>
              <a:t>2</a:t>
            </a:r>
            <a:r>
              <a:rPr lang="zh-CN" altLang="zh-CN" dirty="0" smtClean="0"/>
              <a:t>）后果：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经常有小虫子飞进大象的耳朵眼儿里，吵得大象又头痛、又心烦。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zh-CN" dirty="0" smtClean="0"/>
          </a:p>
        </p:txBody>
      </p:sp>
      <p:sp>
        <p:nvSpPr>
          <p:cNvPr id="573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9A7E0E35-0979-4543-9DE2-F7C708F51305}" type="slidenum">
              <a:rPr lang="zh-CN" altLang="en-US" smtClean="0">
                <a:ea typeface="宋体" panose="02010600030101010101" pitchFamily="2" charset="-122"/>
              </a:rPr>
            </a:fld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r>
              <a:rPr lang="zh-CN" altLang="zh-CN" dirty="0" smtClean="0"/>
              <a:t>（</a:t>
            </a:r>
            <a:r>
              <a:rPr lang="en-US" altLang="zh-CN" dirty="0" smtClean="0"/>
              <a:t>3</a:t>
            </a:r>
            <a:r>
              <a:rPr lang="zh-CN" altLang="zh-CN" dirty="0" smtClean="0"/>
              <a:t>）结果：大象把耳朵放了下来。</a:t>
            </a:r>
            <a:endParaRPr lang="zh-CN" altLang="zh-CN" dirty="0" smtClean="0"/>
          </a:p>
          <a:p>
            <a:r>
              <a:rPr lang="zh-CN" altLang="zh-CN" dirty="0" smtClean="0"/>
              <a:t>（</a:t>
            </a:r>
            <a:r>
              <a:rPr lang="en-US" altLang="zh-CN" dirty="0" smtClean="0"/>
              <a:t>4</a:t>
            </a:r>
            <a:r>
              <a:rPr lang="zh-CN" altLang="zh-CN" dirty="0" smtClean="0"/>
              <a:t>）悟到做自己的道理。</a:t>
            </a:r>
            <a:endParaRPr lang="zh-CN" altLang="zh-CN" dirty="0" smtClean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A34D75DF-6B3C-4F4D-82D4-DBB27DFB4972}" type="slidenum">
              <a:rPr lang="zh-CN" altLang="en-US" smtClean="0">
                <a:ea typeface="宋体" panose="02010600030101010101" pitchFamily="2" charset="-122"/>
              </a:rPr>
            </a:fld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939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r>
              <a:rPr lang="zh-CN" altLang="zh-CN" smtClean="0"/>
              <a:t>三、拓展延伸，情感升华</a:t>
            </a:r>
            <a:endParaRPr lang="zh-CN" altLang="zh-CN" smtClean="0"/>
          </a:p>
          <a:p>
            <a:r>
              <a:rPr lang="zh-CN" altLang="zh-CN" smtClean="0"/>
              <a:t>课本剧表演：</a:t>
            </a:r>
            <a:endParaRPr lang="zh-CN" altLang="zh-CN" smtClean="0"/>
          </a:p>
          <a:p>
            <a:r>
              <a:rPr lang="en-US" altLang="zh-CN" smtClean="0"/>
              <a:t>1</a:t>
            </a:r>
            <a:r>
              <a:rPr lang="zh-CN" altLang="zh-CN" smtClean="0"/>
              <a:t>．熟读课文，使生完全了解课文内容。</a:t>
            </a:r>
            <a:endParaRPr lang="zh-CN" altLang="zh-CN" smtClean="0"/>
          </a:p>
          <a:p>
            <a:r>
              <a:rPr lang="en-US" altLang="zh-CN" smtClean="0"/>
              <a:t>2</a:t>
            </a:r>
            <a:r>
              <a:rPr lang="zh-CN" altLang="zh-CN" smtClean="0"/>
              <a:t>．认真阅读有关的书籍，准确把握大象、小兔子、小羊、小鹿、小马、小老鼠的性格特点，使生演得更生动、更到位。</a:t>
            </a:r>
            <a:endParaRPr lang="zh-CN" altLang="zh-CN" smtClean="0"/>
          </a:p>
          <a:p>
            <a:r>
              <a:rPr lang="en-US" altLang="zh-CN" smtClean="0"/>
              <a:t>3</a:t>
            </a:r>
            <a:r>
              <a:rPr lang="zh-CN" altLang="zh-CN" smtClean="0"/>
              <a:t>．准备相关的道具，表演时动作自然大方，语言可以改编，但要符合动物的特点，使学生看到更加鲜活的动物形象。</a:t>
            </a:r>
            <a:endParaRPr lang="zh-CN" altLang="zh-CN" smtClean="0"/>
          </a:p>
          <a:p>
            <a:r>
              <a:rPr lang="en-US" altLang="zh-CN" smtClean="0"/>
              <a:t>4</a:t>
            </a:r>
            <a:r>
              <a:rPr lang="zh-CN" altLang="zh-CN" smtClean="0"/>
              <a:t>．在表演中，进一步体会大象最后一句话所传达的道理。</a:t>
            </a:r>
            <a:endParaRPr lang="zh-CN" altLang="zh-CN" smtClean="0"/>
          </a:p>
          <a:p>
            <a:endParaRPr lang="zh-CN" altLang="en-US" smtClean="0"/>
          </a:p>
        </p:txBody>
      </p:sp>
      <p:sp>
        <p:nvSpPr>
          <p:cNvPr id="593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E074033B-3742-4DB0-A382-861ED4A170E1}" type="slidenum">
              <a:rPr lang="zh-CN" altLang="en-US" smtClean="0">
                <a:ea typeface="宋体" panose="02010600030101010101" pitchFamily="2" charset="-122"/>
              </a:rPr>
            </a:fld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6041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r>
              <a:rPr lang="zh-CN" altLang="zh-CN" smtClean="0"/>
              <a:t>四、探究学习，自主写字</a:t>
            </a:r>
            <a:endParaRPr lang="zh-CN" altLang="zh-CN" smtClean="0"/>
          </a:p>
          <a:p>
            <a:r>
              <a:rPr lang="en-US" altLang="zh-CN" smtClean="0"/>
              <a:t>1</a:t>
            </a:r>
            <a:r>
              <a:rPr lang="zh-CN" altLang="zh-CN" smtClean="0"/>
              <a:t>．课件出示田字格中的生字：扇、慢、遇、兔、安、根、痛、最。</a:t>
            </a:r>
            <a:endParaRPr lang="zh-CN" altLang="zh-CN" smtClean="0"/>
          </a:p>
          <a:p>
            <a:r>
              <a:rPr lang="en-US" altLang="zh-CN" smtClean="0"/>
              <a:t>2</a:t>
            </a:r>
            <a:r>
              <a:rPr lang="zh-CN" altLang="zh-CN" smtClean="0"/>
              <a:t>．小组合作探究，说说我们应该怎样记住并且会写这些生字。</a:t>
            </a:r>
            <a:endParaRPr lang="zh-CN" altLang="zh-CN" smtClean="0"/>
          </a:p>
          <a:p>
            <a:r>
              <a:rPr lang="en-US" altLang="zh-CN" smtClean="0"/>
              <a:t>3</a:t>
            </a:r>
            <a:r>
              <a:rPr lang="zh-CN" altLang="zh-CN" smtClean="0"/>
              <a:t>．学生根据之前学习生字的经验总结学习方法。（以多种方式朗读生字、识记生字、提醒书写注意事项。）</a:t>
            </a:r>
            <a:endParaRPr lang="zh-CN" altLang="en-US" smtClean="0"/>
          </a:p>
        </p:txBody>
      </p:sp>
      <p:sp>
        <p:nvSpPr>
          <p:cNvPr id="604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2A728BA6-3E88-4003-ACB1-181577B2924B}" type="slidenum">
              <a:rPr lang="zh-CN" altLang="en-US" smtClean="0">
                <a:ea typeface="宋体" panose="02010600030101010101" pitchFamily="2" charset="-122"/>
              </a:rPr>
            </a:fld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614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r>
              <a:rPr lang="en-US" altLang="zh-CN" smtClean="0"/>
              <a:t>4</a:t>
            </a:r>
            <a:r>
              <a:rPr lang="zh-CN" altLang="zh-CN" smtClean="0"/>
              <a:t>．教师适时点拨，提醒易写错的字。</a:t>
            </a:r>
            <a:endParaRPr lang="zh-CN" altLang="zh-CN" smtClean="0"/>
          </a:p>
          <a:p>
            <a:r>
              <a:rPr lang="zh-CN" altLang="zh-CN" smtClean="0"/>
              <a:t>（</a:t>
            </a:r>
            <a:r>
              <a:rPr lang="en-US" altLang="zh-CN" smtClean="0"/>
              <a:t>1</a:t>
            </a:r>
            <a:r>
              <a:rPr lang="zh-CN" altLang="zh-CN" smtClean="0"/>
              <a:t>）“遇”：半包围结构，先写右上，后写偏旁。</a:t>
            </a:r>
            <a:endParaRPr lang="zh-CN" altLang="zh-CN" smtClean="0"/>
          </a:p>
          <a:p>
            <a:r>
              <a:rPr lang="zh-CN" altLang="zh-CN" smtClean="0"/>
              <a:t>（</a:t>
            </a:r>
            <a:r>
              <a:rPr lang="en-US" altLang="zh-CN" smtClean="0"/>
              <a:t>2</a:t>
            </a:r>
            <a:r>
              <a:rPr lang="zh-CN" altLang="zh-CN" smtClean="0"/>
              <a:t>）“兔”：注意与“免”相区分，不要漏掉点。</a:t>
            </a:r>
            <a:endParaRPr lang="zh-CN" altLang="zh-CN" smtClean="0"/>
          </a:p>
          <a:p>
            <a:r>
              <a:rPr lang="en-US" altLang="zh-CN" smtClean="0"/>
              <a:t>5</a:t>
            </a:r>
            <a:r>
              <a:rPr lang="zh-CN" altLang="zh-CN" smtClean="0"/>
              <a:t>．学生练写，教师在巡查的过程中指导。</a:t>
            </a:r>
            <a:endParaRPr lang="zh-CN" altLang="zh-CN" smtClean="0"/>
          </a:p>
          <a:p>
            <a:endParaRPr lang="zh-CN" altLang="en-US" smtClean="0"/>
          </a:p>
        </p:txBody>
      </p:sp>
      <p:sp>
        <p:nvSpPr>
          <p:cNvPr id="614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08717A80-D885-4037-98BB-D76060ED7E1D}" type="slidenum">
              <a:rPr lang="zh-CN" altLang="en-US" smtClean="0">
                <a:ea typeface="宋体" panose="02010600030101010101" pitchFamily="2" charset="-122"/>
              </a:rPr>
            </a:fld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6246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r>
              <a:rPr lang="zh-CN" altLang="zh-CN" smtClean="0"/>
              <a:t>五、布置作业</a:t>
            </a:r>
            <a:endParaRPr lang="zh-CN" altLang="zh-CN" smtClean="0"/>
          </a:p>
          <a:p>
            <a:endParaRPr lang="zh-CN" altLang="en-US" smtClean="0"/>
          </a:p>
        </p:txBody>
      </p:sp>
      <p:sp>
        <p:nvSpPr>
          <p:cNvPr id="624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51EA1B02-7AC0-468F-9C87-95DED6946E7F}" type="slidenum">
              <a:rPr lang="zh-CN" altLang="en-US" smtClean="0">
                <a:ea typeface="宋体" panose="02010600030101010101" pitchFamily="2" charset="-122"/>
              </a:rPr>
            </a:fld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6349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634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F70D54D0-1474-4CE5-8C72-E6BB975F8CDD}" type="slidenum">
              <a:rPr lang="zh-CN" altLang="en-US" smtClean="0">
                <a:ea typeface="宋体" panose="02010600030101010101" pitchFamily="2" charset="-122"/>
              </a:rPr>
            </a:fld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r>
              <a:rPr lang="en-US" altLang="zh-CN" dirty="0" smtClean="0"/>
              <a:t>3</a:t>
            </a:r>
            <a:r>
              <a:rPr lang="zh-CN" altLang="zh-CN" dirty="0" smtClean="0"/>
              <a:t>．检查识字情况。出示不带拼音的字词：（课件标红本课需会认的生字）</a:t>
            </a:r>
            <a:endParaRPr lang="zh-CN" altLang="zh-CN" dirty="0" smtClean="0"/>
          </a:p>
          <a:p>
            <a:r>
              <a:rPr lang="zh-CN" altLang="zh-CN" dirty="0" smtClean="0"/>
              <a:t>似的</a:t>
            </a:r>
            <a:r>
              <a:rPr lang="en-US" altLang="zh-CN" dirty="0" smtClean="0"/>
              <a:t>     </a:t>
            </a:r>
            <a:r>
              <a:rPr lang="zh-CN" altLang="zh-CN" dirty="0" smtClean="0"/>
              <a:t>耷拉</a:t>
            </a:r>
            <a:r>
              <a:rPr lang="en-US" altLang="zh-CN" dirty="0" smtClean="0"/>
              <a:t>   </a:t>
            </a:r>
            <a:r>
              <a:rPr lang="zh-CN" altLang="zh-CN" dirty="0" smtClean="0"/>
              <a:t>咦</a:t>
            </a:r>
            <a:r>
              <a:rPr lang="en-US" altLang="zh-CN" dirty="0" smtClean="0"/>
              <a:t>     </a:t>
            </a:r>
            <a:r>
              <a:rPr lang="zh-CN" altLang="zh-CN" dirty="0" smtClean="0"/>
              <a:t>竖着   竹竿</a:t>
            </a:r>
            <a:endParaRPr lang="zh-CN" altLang="zh-CN" dirty="0" smtClean="0"/>
          </a:p>
          <a:p>
            <a:r>
              <a:rPr lang="zh-CN" altLang="zh-CN" dirty="0" smtClean="0"/>
              <a:t>跳舞</a:t>
            </a:r>
            <a:r>
              <a:rPr lang="en-US" altLang="zh-CN" dirty="0" smtClean="0"/>
              <a:t>   </a:t>
            </a:r>
            <a:r>
              <a:rPr lang="zh-CN" altLang="zh-CN" dirty="0" smtClean="0"/>
              <a:t>头痛</a:t>
            </a:r>
            <a:r>
              <a:rPr lang="en-US" altLang="zh-CN" dirty="0" smtClean="0"/>
              <a:t>   </a:t>
            </a:r>
            <a:r>
              <a:rPr lang="zh-CN" altLang="zh-CN" dirty="0" smtClean="0"/>
              <a:t>心烦</a:t>
            </a:r>
            <a:r>
              <a:rPr lang="en-US" altLang="zh-CN" dirty="0" smtClean="0"/>
              <a:t>   </a:t>
            </a:r>
            <a:r>
              <a:rPr lang="zh-CN" altLang="zh-CN" dirty="0" smtClean="0"/>
              <a:t>扇子</a:t>
            </a:r>
            <a:endParaRPr lang="zh-CN" altLang="zh-CN" dirty="0" smtClean="0"/>
          </a:p>
          <a:p>
            <a:r>
              <a:rPr lang="zh-CN" altLang="zh-CN" dirty="0" smtClean="0"/>
              <a:t>（</a:t>
            </a:r>
            <a:r>
              <a:rPr lang="en-US" altLang="zh-CN" dirty="0" smtClean="0"/>
              <a:t>1</a:t>
            </a:r>
            <a:r>
              <a:rPr lang="zh-CN" altLang="zh-CN" dirty="0" smtClean="0"/>
              <a:t>）读准字音。（自由读，指名领读，指名读）</a:t>
            </a:r>
            <a:endParaRPr lang="zh-CN" altLang="zh-CN" dirty="0" smtClean="0"/>
          </a:p>
          <a:p>
            <a:r>
              <a:rPr lang="zh-CN" altLang="zh-CN" dirty="0" smtClean="0"/>
              <a:t>师随机指导：“似”“竖” “扇”是翘舌音，读的时候要卷舌。</a:t>
            </a:r>
            <a:endParaRPr lang="zh-CN" altLang="zh-CN" dirty="0" smtClean="0"/>
          </a:p>
          <a:p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B4232A1-523A-405B-8158-7B6E688480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r>
              <a:rPr lang="zh-CN" altLang="zh-CN" dirty="0" smtClean="0"/>
              <a:t>（</a:t>
            </a:r>
            <a:r>
              <a:rPr lang="en-US" altLang="zh-CN" dirty="0" smtClean="0"/>
              <a:t>2</a:t>
            </a:r>
            <a:r>
              <a:rPr lang="zh-CN" altLang="zh-CN" dirty="0" smtClean="0"/>
              <a:t>）形近字组词辨析，加强识记效果。</a:t>
            </a:r>
            <a:endParaRPr lang="zh-CN" altLang="zh-CN" dirty="0" smtClean="0"/>
          </a:p>
          <a:p>
            <a:r>
              <a:rPr lang="zh-CN" altLang="en-US" dirty="0" smtClean="0"/>
              <a:t>兔</a:t>
            </a:r>
            <a:r>
              <a:rPr lang="zh-CN" altLang="zh-CN" dirty="0" smtClean="0"/>
              <a:t>（</a:t>
            </a:r>
            <a:r>
              <a:rPr lang="en-US" altLang="zh-CN" dirty="0" smtClean="0"/>
              <a:t>    </a:t>
            </a:r>
            <a:r>
              <a:rPr lang="zh-CN" altLang="zh-CN" dirty="0" smtClean="0"/>
              <a:t>）</a:t>
            </a:r>
            <a:r>
              <a:rPr lang="en-US" altLang="zh-CN" dirty="0" smtClean="0"/>
              <a:t>  </a:t>
            </a:r>
            <a:r>
              <a:rPr lang="zh-CN" altLang="zh-CN" dirty="0" smtClean="0"/>
              <a:t>竿（</a:t>
            </a:r>
            <a:r>
              <a:rPr lang="en-US" altLang="zh-CN" dirty="0" smtClean="0"/>
              <a:t>    </a:t>
            </a:r>
            <a:r>
              <a:rPr lang="zh-CN" altLang="zh-CN" dirty="0" smtClean="0"/>
              <a:t>）</a:t>
            </a:r>
            <a:r>
              <a:rPr lang="en-US" altLang="zh-CN" dirty="0" smtClean="0"/>
              <a:t>  </a:t>
            </a:r>
            <a:r>
              <a:rPr lang="zh-CN" altLang="en-US" dirty="0" smtClean="0"/>
              <a:t>似</a:t>
            </a:r>
            <a:r>
              <a:rPr lang="zh-CN" altLang="zh-CN" dirty="0" smtClean="0"/>
              <a:t>（</a:t>
            </a:r>
            <a:r>
              <a:rPr lang="en-US" altLang="zh-CN" dirty="0" smtClean="0"/>
              <a:t>    </a:t>
            </a:r>
            <a:r>
              <a:rPr lang="zh-CN" altLang="zh-CN" dirty="0" smtClean="0"/>
              <a:t>）</a:t>
            </a:r>
            <a:r>
              <a:rPr lang="en-US" altLang="zh-CN" dirty="0" smtClean="0"/>
              <a:t>  </a:t>
            </a:r>
            <a:r>
              <a:rPr lang="zh-CN" altLang="zh-CN" dirty="0" smtClean="0"/>
              <a:t>烦（</a:t>
            </a:r>
            <a:r>
              <a:rPr lang="en-US" altLang="zh-CN" dirty="0" smtClean="0"/>
              <a:t>    </a:t>
            </a:r>
            <a:r>
              <a:rPr lang="zh-CN" altLang="zh-CN" dirty="0" smtClean="0"/>
              <a:t>）</a:t>
            </a:r>
            <a:endParaRPr lang="zh-CN" altLang="zh-CN" dirty="0" smtClean="0"/>
          </a:p>
          <a:p>
            <a:r>
              <a:rPr lang="zh-CN" altLang="en-US" dirty="0" smtClean="0"/>
              <a:t>免</a:t>
            </a:r>
            <a:r>
              <a:rPr lang="zh-CN" altLang="zh-CN" dirty="0" smtClean="0"/>
              <a:t>（</a:t>
            </a:r>
            <a:r>
              <a:rPr lang="en-US" altLang="zh-CN" dirty="0" smtClean="0"/>
              <a:t>    </a:t>
            </a:r>
            <a:r>
              <a:rPr lang="zh-CN" altLang="zh-CN" dirty="0" smtClean="0"/>
              <a:t>）</a:t>
            </a:r>
            <a:r>
              <a:rPr lang="en-US" altLang="zh-CN" dirty="0" smtClean="0"/>
              <a:t>  </a:t>
            </a:r>
            <a:r>
              <a:rPr lang="zh-CN" altLang="zh-CN" dirty="0" smtClean="0"/>
              <a:t>杆（</a:t>
            </a:r>
            <a:r>
              <a:rPr lang="en-US" altLang="zh-CN" dirty="0" smtClean="0"/>
              <a:t>    </a:t>
            </a:r>
            <a:r>
              <a:rPr lang="zh-CN" altLang="zh-CN" dirty="0" smtClean="0"/>
              <a:t>）</a:t>
            </a:r>
            <a:r>
              <a:rPr lang="en-US" altLang="zh-CN" dirty="0" smtClean="0"/>
              <a:t>  </a:t>
            </a:r>
            <a:r>
              <a:rPr lang="zh-CN" altLang="en-US" dirty="0" smtClean="0"/>
              <a:t>以</a:t>
            </a:r>
            <a:r>
              <a:rPr lang="zh-CN" altLang="zh-CN" dirty="0" smtClean="0"/>
              <a:t>（ </a:t>
            </a:r>
            <a:r>
              <a:rPr lang="en-US" altLang="zh-CN" dirty="0" smtClean="0"/>
              <a:t>   </a:t>
            </a:r>
            <a:r>
              <a:rPr lang="zh-CN" altLang="zh-CN" dirty="0" smtClean="0"/>
              <a:t>）</a:t>
            </a:r>
            <a:r>
              <a:rPr lang="en-US" altLang="zh-CN" dirty="0" smtClean="0"/>
              <a:t>  </a:t>
            </a:r>
            <a:r>
              <a:rPr lang="zh-CN" altLang="zh-CN" dirty="0" smtClean="0"/>
              <a:t>顶（</a:t>
            </a:r>
            <a:r>
              <a:rPr lang="en-US" altLang="zh-CN" dirty="0" smtClean="0"/>
              <a:t>    </a:t>
            </a:r>
            <a:r>
              <a:rPr lang="zh-CN" altLang="zh-CN" dirty="0" smtClean="0"/>
              <a:t>）</a:t>
            </a:r>
            <a:endParaRPr lang="zh-CN" altLang="zh-CN" dirty="0" smtClean="0"/>
          </a:p>
          <a:p>
            <a:endParaRPr lang="zh-CN" altLang="en-US" dirty="0" smtClean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208E8065-68F6-4700-9B1B-C9A7AA2D50BA}" type="slidenum">
              <a:rPr lang="zh-CN" altLang="en-US" smtClean="0">
                <a:ea typeface="宋体" panose="02010600030101010101" pitchFamily="2" charset="-122"/>
              </a:rPr>
            </a:fld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r>
              <a:rPr lang="zh-CN" altLang="zh-CN" dirty="0" smtClean="0"/>
              <a:t>（</a:t>
            </a:r>
            <a:r>
              <a:rPr lang="en-US" altLang="zh-CN" dirty="0" smtClean="0"/>
              <a:t>3</a:t>
            </a:r>
            <a:r>
              <a:rPr lang="zh-CN" altLang="zh-CN" dirty="0" smtClean="0"/>
              <a:t>）记住字形。小组内交流识记方法，指名一组汇报，其他同学补充更好的识记方法。</a:t>
            </a:r>
            <a:endParaRPr lang="zh-CN" altLang="zh-CN" dirty="0" smtClean="0"/>
          </a:p>
          <a:p>
            <a:r>
              <a:rPr lang="zh-CN" altLang="zh-CN" dirty="0" smtClean="0"/>
              <a:t>师随机指导：“扇”“痛”都是半包围结构的。能给“耷拉”找个近义词吗？（低垂、垂下）</a:t>
            </a:r>
            <a:endParaRPr lang="zh-CN" altLang="zh-CN" dirty="0" smtClean="0"/>
          </a:p>
          <a:p>
            <a:endParaRPr lang="zh-CN" altLang="en-US" dirty="0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CF834964-C795-4696-A4BC-96D0DECCBA30}" type="slidenum">
              <a:rPr lang="zh-CN" altLang="en-US" smtClean="0">
                <a:ea typeface="宋体" panose="02010600030101010101" pitchFamily="2" charset="-122"/>
              </a:rPr>
            </a:fld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r>
              <a:rPr lang="zh-CN" altLang="zh-CN" smtClean="0"/>
              <a:t>三、再读课文，整体感知</a:t>
            </a:r>
            <a:endParaRPr lang="zh-CN" altLang="zh-CN" smtClean="0"/>
          </a:p>
          <a:p>
            <a:r>
              <a:rPr lang="en-US" altLang="zh-CN" smtClean="0"/>
              <a:t>1</a:t>
            </a:r>
            <a:r>
              <a:rPr lang="zh-CN" altLang="zh-CN" smtClean="0"/>
              <a:t>．快速朗读课文。</a:t>
            </a:r>
            <a:endParaRPr lang="zh-CN" altLang="zh-CN" smtClean="0"/>
          </a:p>
          <a:p>
            <a:r>
              <a:rPr lang="en-US" altLang="zh-CN" smtClean="0"/>
              <a:t>2</a:t>
            </a:r>
            <a:r>
              <a:rPr lang="zh-CN" altLang="zh-CN" smtClean="0"/>
              <a:t>．小组探究：</a:t>
            </a:r>
            <a:endParaRPr lang="zh-CN" altLang="zh-CN" smtClean="0"/>
          </a:p>
          <a:p>
            <a:r>
              <a:rPr lang="zh-CN" altLang="zh-CN" smtClean="0"/>
              <a:t>（</a:t>
            </a:r>
            <a:r>
              <a:rPr lang="en-US" altLang="zh-CN" smtClean="0"/>
              <a:t>1</a:t>
            </a:r>
            <a:r>
              <a:rPr lang="zh-CN" altLang="zh-CN" smtClean="0"/>
              <a:t>）课文主要有</a:t>
            </a:r>
            <a:r>
              <a:rPr lang="zh-CN" altLang="en-US" smtClean="0"/>
              <a:t>哪</a:t>
            </a:r>
            <a:r>
              <a:rPr lang="zh-CN" altLang="zh-CN" smtClean="0"/>
              <a:t>几</a:t>
            </a:r>
            <a:r>
              <a:rPr lang="zh-CN" altLang="en-US" smtClean="0"/>
              <a:t>种小动物</a:t>
            </a:r>
            <a:r>
              <a:rPr lang="zh-CN" altLang="zh-CN" smtClean="0"/>
              <a:t>？</a:t>
            </a:r>
            <a:endParaRPr lang="zh-CN" altLang="zh-CN" smtClean="0"/>
          </a:p>
          <a:p>
            <a:r>
              <a:rPr lang="zh-CN" altLang="zh-CN" smtClean="0"/>
              <a:t>（</a:t>
            </a:r>
            <a:r>
              <a:rPr lang="en-US" altLang="zh-CN" smtClean="0"/>
              <a:t>2</a:t>
            </a:r>
            <a:r>
              <a:rPr lang="zh-CN" altLang="zh-CN" smtClean="0"/>
              <a:t>）他们都在议论什么？</a:t>
            </a:r>
            <a:endParaRPr lang="zh-CN" altLang="zh-CN" smtClean="0"/>
          </a:p>
          <a:p>
            <a:r>
              <a:rPr lang="zh-CN" altLang="zh-CN" smtClean="0"/>
              <a:t>（</a:t>
            </a:r>
            <a:r>
              <a:rPr lang="en-US" altLang="zh-CN" smtClean="0"/>
              <a:t>3</a:t>
            </a:r>
            <a:r>
              <a:rPr lang="zh-CN" altLang="zh-CN" smtClean="0"/>
              <a:t>）大象采取了什么方法尝试改变呢？</a:t>
            </a:r>
            <a:endParaRPr lang="zh-CN" altLang="zh-CN" smtClean="0"/>
          </a:p>
          <a:p>
            <a:r>
              <a:rPr lang="zh-CN" altLang="zh-CN" smtClean="0"/>
              <a:t>（</a:t>
            </a:r>
            <a:r>
              <a:rPr lang="en-US" altLang="zh-CN" smtClean="0"/>
              <a:t>4</a:t>
            </a:r>
            <a:r>
              <a:rPr lang="zh-CN" altLang="zh-CN" smtClean="0"/>
              <a:t>）最后他为什么把耳朵放了下来？</a:t>
            </a:r>
            <a:endParaRPr lang="zh-CN" altLang="zh-CN" smtClean="0"/>
          </a:p>
          <a:p>
            <a:r>
              <a:rPr lang="en-US" altLang="zh-CN" smtClean="0"/>
              <a:t>3.</a:t>
            </a:r>
            <a:r>
              <a:rPr lang="zh-CN" altLang="zh-CN" smtClean="0"/>
              <a:t>小组代表汇报探究成果，师相机指导。</a:t>
            </a:r>
            <a:endParaRPr lang="zh-CN" altLang="zh-CN" smtClean="0"/>
          </a:p>
          <a:p>
            <a:endParaRPr lang="zh-CN" altLang="en-US" smtClean="0"/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BA142D1-2F3C-4900-8203-6F24DB744838}" type="slidenum">
              <a:rPr lang="zh-CN" altLang="en-US" smtClean="0">
                <a:ea typeface="宋体" panose="02010600030101010101" pitchFamily="2" charset="-122"/>
              </a:rPr>
            </a:fld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r>
              <a:rPr lang="en-US" altLang="zh-CN" smtClean="0"/>
              <a:t>4.</a:t>
            </a:r>
            <a:r>
              <a:rPr lang="zh-CN" altLang="zh-CN" smtClean="0"/>
              <a:t>师课件出示表格，请生填空。</a:t>
            </a:r>
            <a:endParaRPr lang="zh-CN" altLang="zh-CN" smtClean="0"/>
          </a:p>
          <a:p>
            <a:endParaRPr lang="zh-CN" altLang="en-US" smtClean="0"/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83971F1E-5203-415E-8FAD-647E1A6B0CA5}" type="slidenum">
              <a:rPr lang="zh-CN" altLang="en-US" smtClean="0">
                <a:ea typeface="宋体" panose="02010600030101010101" pitchFamily="2" charset="-122"/>
              </a:rPr>
            </a:fld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r>
              <a:rPr lang="zh-CN" altLang="zh-CN" smtClean="0"/>
              <a:t>四、研读课文，局部探究</a:t>
            </a:r>
            <a:endParaRPr lang="zh-CN" altLang="zh-CN" smtClean="0"/>
          </a:p>
          <a:p>
            <a:r>
              <a:rPr lang="en-US" altLang="zh-CN" smtClean="0"/>
              <a:t>1.</a:t>
            </a:r>
            <a:r>
              <a:rPr lang="zh-CN" altLang="zh-CN" smtClean="0"/>
              <a:t>分角色朗读课文。</a:t>
            </a:r>
            <a:endParaRPr lang="en-US" altLang="zh-CN" smtClean="0"/>
          </a:p>
          <a:p>
            <a:r>
              <a:rPr lang="en-US" altLang="zh-CN" smtClean="0"/>
              <a:t>2.</a:t>
            </a:r>
            <a:r>
              <a:rPr lang="zh-CN" altLang="zh-CN" smtClean="0"/>
              <a:t>小组展示探究成果，师总结。</a:t>
            </a:r>
            <a:endParaRPr lang="zh-CN" altLang="zh-CN" smtClean="0"/>
          </a:p>
          <a:p>
            <a:r>
              <a:rPr lang="zh-CN" altLang="zh-CN" smtClean="0"/>
              <a:t>（</a:t>
            </a:r>
            <a:r>
              <a:rPr lang="en-US" altLang="zh-CN" smtClean="0"/>
              <a:t>1</a:t>
            </a:r>
            <a:r>
              <a:rPr lang="zh-CN" altLang="zh-CN" smtClean="0"/>
              <a:t>）描写大象耳朵的句子：</a:t>
            </a:r>
            <a:endParaRPr lang="zh-CN" altLang="zh-CN" smtClean="0"/>
          </a:p>
          <a:p>
            <a:r>
              <a:rPr lang="zh-CN" altLang="zh-CN" smtClean="0"/>
              <a:t>“大象有一对大耳朵，像扇子似的耷拉着。”</a:t>
            </a:r>
            <a:endParaRPr lang="zh-CN" altLang="zh-CN" smtClean="0"/>
          </a:p>
          <a:p>
            <a:r>
              <a:rPr lang="zh-CN" altLang="zh-CN" smtClean="0"/>
              <a:t>①这一句把大象的耳朵比作什么？（扇子）</a:t>
            </a:r>
            <a:endParaRPr lang="zh-CN" altLang="zh-CN" smtClean="0"/>
          </a:p>
          <a:p>
            <a:r>
              <a:rPr lang="zh-CN" altLang="zh-CN" smtClean="0"/>
              <a:t>②【课件出示大象的图片】，引生看大象的耳朵，帮助学生理解“耷拉”的意思。你还给“耷拉”找个好朋友吗？（垂下、低垂）</a:t>
            </a:r>
            <a:endParaRPr lang="zh-CN" altLang="zh-CN" smtClean="0"/>
          </a:p>
          <a:p>
            <a:r>
              <a:rPr lang="zh-CN" altLang="zh-CN" smtClean="0"/>
              <a:t>③想象大象耳朵的样子，读一读。</a:t>
            </a:r>
            <a:endParaRPr lang="zh-CN" altLang="zh-CN" smtClean="0"/>
          </a:p>
          <a:p>
            <a:endParaRPr lang="zh-CN" altLang="en-US" smtClean="0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E06EB1B-0132-4E81-9617-35079AED2C62}" type="slidenum">
              <a:rPr lang="zh-CN" altLang="en-US" smtClean="0">
                <a:ea typeface="宋体" panose="02010600030101010101" pitchFamily="2" charset="-122"/>
              </a:rPr>
            </a:fld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r>
              <a:rPr lang="zh-CN" altLang="zh-CN" smtClean="0"/>
              <a:t>（</a:t>
            </a:r>
            <a:r>
              <a:rPr lang="en-US" altLang="zh-CN" smtClean="0"/>
              <a:t>2</a:t>
            </a:r>
            <a:r>
              <a:rPr lang="zh-CN" altLang="zh-CN" smtClean="0"/>
              <a:t>）描写大象遇到小兔子的句子：</a:t>
            </a:r>
            <a:endParaRPr lang="zh-CN" altLang="zh-CN" smtClean="0"/>
          </a:p>
          <a:p>
            <a:r>
              <a:rPr lang="zh-CN" altLang="zh-CN" smtClean="0"/>
              <a:t>“这一天，大象正在路上慢慢地散步，遇到了小兔子。”</a:t>
            </a:r>
            <a:endParaRPr lang="zh-CN" altLang="zh-CN" smtClean="0"/>
          </a:p>
          <a:p>
            <a:r>
              <a:rPr lang="zh-CN" altLang="zh-CN" smtClean="0"/>
              <a:t>①大象是什么时候遇到小兔子的？（散步的时候）</a:t>
            </a:r>
            <a:endParaRPr lang="zh-CN" altLang="zh-CN" smtClean="0"/>
          </a:p>
          <a:p>
            <a:r>
              <a:rPr lang="zh-CN" altLang="en-US" smtClean="0"/>
              <a:t>②慢慢可以换成什么词？</a:t>
            </a:r>
            <a:endParaRPr lang="zh-CN" altLang="zh-CN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0884AA65-06C1-41AA-8DD4-478066884A25}" type="slidenum">
              <a:rPr lang="zh-CN" altLang="en-US" smtClean="0">
                <a:ea typeface="宋体" panose="02010600030101010101" pitchFamily="2" charset="-122"/>
              </a:rPr>
            </a:fld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pattFill prst="pct80">
          <a:fgClr>
            <a:srgbClr val="FFC00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0288" y="120650"/>
            <a:ext cx="7599362" cy="515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37013" y="317500"/>
            <a:ext cx="1209675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43775" y="4549775"/>
            <a:ext cx="1800225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14975" y="4538663"/>
            <a:ext cx="1800225" cy="60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22675" y="4549775"/>
            <a:ext cx="1800225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2288" y="4538663"/>
            <a:ext cx="1800225" cy="60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38663"/>
            <a:ext cx="1800225" cy="60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49650" y="2928938"/>
            <a:ext cx="1192213" cy="84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14" descr="动物1_副本.png"/>
          <p:cNvPicPr>
            <a:picLocks noChangeAspect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35825" y="3292475"/>
            <a:ext cx="684213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6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1560" y="2643758"/>
            <a:ext cx="2673708" cy="180020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0" y="4721225"/>
            <a:ext cx="9158288" cy="381000"/>
          </a:xfrm>
          <a:custGeom>
            <a:avLst/>
            <a:gdLst>
              <a:gd name="connsiteX0" fmla="*/ 4584701 w 9158977"/>
              <a:gd name="connsiteY0" fmla="*/ 0 h 523993"/>
              <a:gd name="connsiteX1" fmla="*/ 9126954 w 9158977"/>
              <a:gd name="connsiteY1" fmla="*/ 215060 h 523993"/>
              <a:gd name="connsiteX2" fmla="*/ 9158977 w 9158977"/>
              <a:gd name="connsiteY2" fmla="*/ 219230 h 523993"/>
              <a:gd name="connsiteX3" fmla="*/ 9158977 w 9158977"/>
              <a:gd name="connsiteY3" fmla="*/ 523993 h 523993"/>
              <a:gd name="connsiteX4" fmla="*/ 0 w 9158977"/>
              <a:gd name="connsiteY4" fmla="*/ 523993 h 523993"/>
              <a:gd name="connsiteX5" fmla="*/ 0 w 9158977"/>
              <a:gd name="connsiteY5" fmla="*/ 220588 h 523993"/>
              <a:gd name="connsiteX6" fmla="*/ 42448 w 9158977"/>
              <a:gd name="connsiteY6" fmla="*/ 215060 h 523993"/>
              <a:gd name="connsiteX7" fmla="*/ 4584701 w 9158977"/>
              <a:gd name="connsiteY7" fmla="*/ 0 h 523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58977" h="523993">
                <a:moveTo>
                  <a:pt x="4584701" y="0"/>
                </a:moveTo>
                <a:cubicBezTo>
                  <a:pt x="6399030" y="0"/>
                  <a:pt x="8025494" y="83329"/>
                  <a:pt x="9126954" y="215060"/>
                </a:cubicBezTo>
                <a:lnTo>
                  <a:pt x="9158977" y="219230"/>
                </a:lnTo>
                <a:lnTo>
                  <a:pt x="9158977" y="523993"/>
                </a:lnTo>
                <a:lnTo>
                  <a:pt x="0" y="523993"/>
                </a:lnTo>
                <a:lnTo>
                  <a:pt x="0" y="220588"/>
                </a:lnTo>
                <a:lnTo>
                  <a:pt x="42448" y="215060"/>
                </a:lnTo>
                <a:cubicBezTo>
                  <a:pt x="1143909" y="83329"/>
                  <a:pt x="2770372" y="0"/>
                  <a:pt x="4584701" y="0"/>
                </a:cubicBezTo>
                <a:close/>
              </a:path>
            </a:pathLst>
          </a:custGeom>
          <a:solidFill>
            <a:srgbClr val="FFBE00">
              <a:alpha val="3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0" y="4884738"/>
            <a:ext cx="9144000" cy="266700"/>
          </a:xfrm>
          <a:custGeom>
            <a:avLst/>
            <a:gdLst>
              <a:gd name="connsiteX0" fmla="*/ 4584701 w 9144000"/>
              <a:gd name="connsiteY0" fmla="*/ 0 h 369040"/>
              <a:gd name="connsiteX1" fmla="*/ 9126954 w 9144000"/>
              <a:gd name="connsiteY1" fmla="*/ 151463 h 369040"/>
              <a:gd name="connsiteX2" fmla="*/ 9144000 w 9144000"/>
              <a:gd name="connsiteY2" fmla="*/ 153027 h 369040"/>
              <a:gd name="connsiteX3" fmla="*/ 9144000 w 9144000"/>
              <a:gd name="connsiteY3" fmla="*/ 369040 h 369040"/>
              <a:gd name="connsiteX4" fmla="*/ 0 w 9144000"/>
              <a:gd name="connsiteY4" fmla="*/ 369040 h 369040"/>
              <a:gd name="connsiteX5" fmla="*/ 0 w 9144000"/>
              <a:gd name="connsiteY5" fmla="*/ 155356 h 369040"/>
              <a:gd name="connsiteX6" fmla="*/ 42448 w 9144000"/>
              <a:gd name="connsiteY6" fmla="*/ 151463 h 369040"/>
              <a:gd name="connsiteX7" fmla="*/ 4584701 w 9144000"/>
              <a:gd name="connsiteY7" fmla="*/ 0 h 369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369040">
                <a:moveTo>
                  <a:pt x="4584701" y="0"/>
                </a:moveTo>
                <a:cubicBezTo>
                  <a:pt x="6399030" y="0"/>
                  <a:pt x="8025494" y="58687"/>
                  <a:pt x="9126954" y="151463"/>
                </a:cubicBezTo>
                <a:lnTo>
                  <a:pt x="9144000" y="153027"/>
                </a:lnTo>
                <a:lnTo>
                  <a:pt x="9144000" y="369040"/>
                </a:lnTo>
                <a:lnTo>
                  <a:pt x="0" y="369040"/>
                </a:lnTo>
                <a:lnTo>
                  <a:pt x="0" y="155356"/>
                </a:lnTo>
                <a:lnTo>
                  <a:pt x="42448" y="151463"/>
                </a:lnTo>
                <a:cubicBezTo>
                  <a:pt x="1143909" y="58687"/>
                  <a:pt x="2770372" y="0"/>
                  <a:pt x="4584701" y="0"/>
                </a:cubicBezTo>
                <a:close/>
              </a:path>
            </a:pathLst>
          </a:custGeom>
          <a:solidFill>
            <a:srgbClr val="FFB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5" name="组合 9"/>
          <p:cNvGrpSpPr/>
          <p:nvPr/>
        </p:nvGrpSpPr>
        <p:grpSpPr bwMode="auto">
          <a:xfrm>
            <a:off x="541338" y="525463"/>
            <a:ext cx="8602662" cy="107950"/>
            <a:chOff x="541020" y="525780"/>
            <a:chExt cx="8602980" cy="108167"/>
          </a:xfrm>
        </p:grpSpPr>
        <p:sp>
          <p:nvSpPr>
            <p:cNvPr id="6" name="矩形 5"/>
            <p:cNvSpPr/>
            <p:nvPr/>
          </p:nvSpPr>
          <p:spPr>
            <a:xfrm>
              <a:off x="541020" y="525780"/>
              <a:ext cx="816005" cy="108167"/>
            </a:xfrm>
            <a:prstGeom prst="rect">
              <a:avLst/>
            </a:prstGeom>
            <a:solidFill>
              <a:srgbClr val="FFB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357025" y="525780"/>
              <a:ext cx="1123992" cy="108167"/>
            </a:xfrm>
            <a:prstGeom prst="rect">
              <a:avLst/>
            </a:prstGeom>
            <a:solidFill>
              <a:srgbClr val="ED7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2481017" y="525780"/>
              <a:ext cx="1782828" cy="108167"/>
            </a:xfrm>
            <a:prstGeom prst="rect">
              <a:avLst/>
            </a:prstGeom>
            <a:solidFill>
              <a:srgbClr val="3CBC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263845" y="525780"/>
              <a:ext cx="4880155" cy="108167"/>
            </a:xfrm>
            <a:prstGeom prst="rect">
              <a:avLst/>
            </a:prstGeom>
            <a:solidFill>
              <a:srgbClr val="CEDE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0" name="椭圆 9"/>
          <p:cNvSpPr/>
          <p:nvPr/>
        </p:nvSpPr>
        <p:spPr>
          <a:xfrm>
            <a:off x="8432800" y="4721225"/>
            <a:ext cx="322263" cy="323850"/>
          </a:xfrm>
          <a:prstGeom prst="ellipse">
            <a:avLst/>
          </a:prstGeom>
          <a:solidFill>
            <a:schemeClr val="bg1"/>
          </a:solidFill>
          <a:ln w="25400">
            <a:solidFill>
              <a:srgbClr val="FFBE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397875" y="4721225"/>
            <a:ext cx="390525" cy="3000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fld id="{7090715A-3418-4A45-9C04-0545F8BC4E93}" type="slidenum">
              <a:rPr lang="zh-CN" altLang="en-US">
                <a:solidFill>
                  <a:srgbClr val="A6A6A6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>
              <a:solidFill>
                <a:srgbClr val="A6A6A6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2" name="图片 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688" y="131763"/>
            <a:ext cx="960437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文本占位符 12"/>
          <p:cNvSpPr>
            <a:spLocks noGrp="1"/>
          </p:cNvSpPr>
          <p:nvPr>
            <p:ph type="body" sz="quarter" idx="10" hasCustomPrompt="1"/>
          </p:nvPr>
        </p:nvSpPr>
        <p:spPr>
          <a:xfrm>
            <a:off x="773298" y="71720"/>
            <a:ext cx="5185072" cy="483518"/>
          </a:xfrm>
        </p:spPr>
        <p:txBody>
          <a:bodyPr/>
          <a:lstStyle>
            <a:lvl1pPr>
              <a:buNone/>
              <a:defRPr sz="3200" b="0">
                <a:latin typeface="华文新魏" pitchFamily="2" charset="-122"/>
                <a:ea typeface="华文新魏" pitchFamily="2" charset="-122"/>
              </a:defRPr>
            </a:lvl1pPr>
          </a:lstStyle>
          <a:p>
            <a:pPr lvl="0"/>
            <a:r>
              <a:rPr lang="zh-CN" altLang="en-US" dirty="0" smtClean="0"/>
              <a:t>单击此处编辑母版文</a:t>
            </a:r>
            <a:endParaRPr lang="zh-CN" altLang="en-US" dirty="0" smtClean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bg>
      <p:bgPr>
        <a:pattFill prst="pct80">
          <a:fgClr>
            <a:srgbClr val="FFBE0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0288" y="120650"/>
            <a:ext cx="7599362" cy="515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任意多边形 2"/>
          <p:cNvSpPr/>
          <p:nvPr/>
        </p:nvSpPr>
        <p:spPr>
          <a:xfrm>
            <a:off x="0" y="4178300"/>
            <a:ext cx="9290050" cy="979488"/>
          </a:xfrm>
          <a:custGeom>
            <a:avLst/>
            <a:gdLst>
              <a:gd name="connsiteX0" fmla="*/ 3264055 w 6528110"/>
              <a:gd name="connsiteY0" fmla="*/ 0 h 592972"/>
              <a:gd name="connsiteX1" fmla="*/ 6413511 w 6528110"/>
              <a:gd name="connsiteY1" fmla="*/ 537511 h 592972"/>
              <a:gd name="connsiteX2" fmla="*/ 6528110 w 6528110"/>
              <a:gd name="connsiteY2" fmla="*/ 592972 h 592972"/>
              <a:gd name="connsiteX3" fmla="*/ 0 w 6528110"/>
              <a:gd name="connsiteY3" fmla="*/ 592972 h 592972"/>
              <a:gd name="connsiteX4" fmla="*/ 114600 w 6528110"/>
              <a:gd name="connsiteY4" fmla="*/ 537511 h 592972"/>
              <a:gd name="connsiteX5" fmla="*/ 3264055 w 6528110"/>
              <a:gd name="connsiteY5" fmla="*/ 0 h 592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528110" h="592972">
                <a:moveTo>
                  <a:pt x="3264055" y="0"/>
                </a:moveTo>
                <a:cubicBezTo>
                  <a:pt x="4532003" y="0"/>
                  <a:pt x="5664910" y="209240"/>
                  <a:pt x="6413511" y="537511"/>
                </a:cubicBezTo>
                <a:lnTo>
                  <a:pt x="6528110" y="592972"/>
                </a:lnTo>
                <a:lnTo>
                  <a:pt x="0" y="592972"/>
                </a:lnTo>
                <a:lnTo>
                  <a:pt x="114600" y="537511"/>
                </a:lnTo>
                <a:cubicBezTo>
                  <a:pt x="863200" y="209240"/>
                  <a:pt x="1996107" y="0"/>
                  <a:pt x="3264055" y="0"/>
                </a:cubicBezTo>
                <a:close/>
              </a:path>
            </a:pathLst>
          </a:cu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403225" y="1487488"/>
            <a:ext cx="2540000" cy="3562350"/>
            <a:chOff x="735" y="639"/>
            <a:chExt cx="1600" cy="2244"/>
          </a:xfrm>
        </p:grpSpPr>
        <p:sp>
          <p:nvSpPr>
            <p:cNvPr id="5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735" y="639"/>
              <a:ext cx="1600" cy="22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" name="Freeform 5"/>
            <p:cNvSpPr/>
            <p:nvPr userDrawn="1"/>
          </p:nvSpPr>
          <p:spPr bwMode="auto">
            <a:xfrm>
              <a:off x="1013" y="929"/>
              <a:ext cx="92" cy="114"/>
            </a:xfrm>
            <a:custGeom>
              <a:avLst/>
              <a:gdLst>
                <a:gd name="T0" fmla="*/ 92 w 92"/>
                <a:gd name="T1" fmla="*/ 3 h 114"/>
                <a:gd name="T2" fmla="*/ 4 w 92"/>
                <a:gd name="T3" fmla="*/ 114 h 114"/>
                <a:gd name="T4" fmla="*/ 0 w 92"/>
                <a:gd name="T5" fmla="*/ 111 h 114"/>
                <a:gd name="T6" fmla="*/ 88 w 92"/>
                <a:gd name="T7" fmla="*/ 0 h 114"/>
                <a:gd name="T8" fmla="*/ 92 w 92"/>
                <a:gd name="T9" fmla="*/ 3 h 1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2" h="114">
                  <a:moveTo>
                    <a:pt x="92" y="3"/>
                  </a:moveTo>
                  <a:lnTo>
                    <a:pt x="4" y="114"/>
                  </a:lnTo>
                  <a:lnTo>
                    <a:pt x="0" y="111"/>
                  </a:lnTo>
                  <a:lnTo>
                    <a:pt x="88" y="0"/>
                  </a:lnTo>
                  <a:lnTo>
                    <a:pt x="92" y="3"/>
                  </a:lnTo>
                  <a:close/>
                </a:path>
              </a:pathLst>
            </a:custGeom>
            <a:solidFill>
              <a:srgbClr val="9B503A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7" name="Freeform 6"/>
            <p:cNvSpPr/>
            <p:nvPr userDrawn="1"/>
          </p:nvSpPr>
          <p:spPr bwMode="auto">
            <a:xfrm>
              <a:off x="1011" y="763"/>
              <a:ext cx="32" cy="282"/>
            </a:xfrm>
            <a:custGeom>
              <a:avLst/>
              <a:gdLst>
                <a:gd name="T0" fmla="*/ 32 w 32"/>
                <a:gd name="T1" fmla="*/ 0 h 282"/>
                <a:gd name="T2" fmla="*/ 10 w 32"/>
                <a:gd name="T3" fmla="*/ 282 h 282"/>
                <a:gd name="T4" fmla="*/ 0 w 32"/>
                <a:gd name="T5" fmla="*/ 281 h 282"/>
                <a:gd name="T6" fmla="*/ 23 w 32"/>
                <a:gd name="T7" fmla="*/ 0 h 282"/>
                <a:gd name="T8" fmla="*/ 32 w 32"/>
                <a:gd name="T9" fmla="*/ 0 h 2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" h="282">
                  <a:moveTo>
                    <a:pt x="32" y="0"/>
                  </a:moveTo>
                  <a:lnTo>
                    <a:pt x="10" y="282"/>
                  </a:lnTo>
                  <a:lnTo>
                    <a:pt x="0" y="281"/>
                  </a:lnTo>
                  <a:lnTo>
                    <a:pt x="23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9B503A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8" name="Freeform 7"/>
            <p:cNvSpPr/>
            <p:nvPr userDrawn="1"/>
          </p:nvSpPr>
          <p:spPr bwMode="auto">
            <a:xfrm>
              <a:off x="1029" y="1228"/>
              <a:ext cx="54" cy="70"/>
            </a:xfrm>
            <a:custGeom>
              <a:avLst/>
              <a:gdLst>
                <a:gd name="T0" fmla="*/ 54 w 54"/>
                <a:gd name="T1" fmla="*/ 3 h 70"/>
                <a:gd name="T2" fmla="*/ 4 w 54"/>
                <a:gd name="T3" fmla="*/ 70 h 70"/>
                <a:gd name="T4" fmla="*/ 0 w 54"/>
                <a:gd name="T5" fmla="*/ 67 h 70"/>
                <a:gd name="T6" fmla="*/ 50 w 54"/>
                <a:gd name="T7" fmla="*/ 0 h 70"/>
                <a:gd name="T8" fmla="*/ 54 w 54"/>
                <a:gd name="T9" fmla="*/ 3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4" h="70">
                  <a:moveTo>
                    <a:pt x="54" y="3"/>
                  </a:moveTo>
                  <a:lnTo>
                    <a:pt x="4" y="70"/>
                  </a:lnTo>
                  <a:lnTo>
                    <a:pt x="0" y="67"/>
                  </a:lnTo>
                  <a:lnTo>
                    <a:pt x="50" y="0"/>
                  </a:lnTo>
                  <a:lnTo>
                    <a:pt x="54" y="3"/>
                  </a:lnTo>
                  <a:close/>
                </a:path>
              </a:pathLst>
            </a:custGeom>
            <a:solidFill>
              <a:srgbClr val="9B503A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9" name="Freeform 8"/>
            <p:cNvSpPr/>
            <p:nvPr userDrawn="1"/>
          </p:nvSpPr>
          <p:spPr bwMode="auto">
            <a:xfrm>
              <a:off x="1164" y="1800"/>
              <a:ext cx="47" cy="98"/>
            </a:xfrm>
            <a:custGeom>
              <a:avLst/>
              <a:gdLst>
                <a:gd name="T0" fmla="*/ 0 w 47"/>
                <a:gd name="T1" fmla="*/ 95 h 98"/>
                <a:gd name="T2" fmla="*/ 42 w 47"/>
                <a:gd name="T3" fmla="*/ 0 h 98"/>
                <a:gd name="T4" fmla="*/ 47 w 47"/>
                <a:gd name="T5" fmla="*/ 2 h 98"/>
                <a:gd name="T6" fmla="*/ 5 w 47"/>
                <a:gd name="T7" fmla="*/ 98 h 98"/>
                <a:gd name="T8" fmla="*/ 0 w 47"/>
                <a:gd name="T9" fmla="*/ 95 h 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7" h="98">
                  <a:moveTo>
                    <a:pt x="0" y="95"/>
                  </a:moveTo>
                  <a:lnTo>
                    <a:pt x="42" y="0"/>
                  </a:lnTo>
                  <a:lnTo>
                    <a:pt x="47" y="2"/>
                  </a:lnTo>
                  <a:lnTo>
                    <a:pt x="5" y="98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9B503A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0" name="Freeform 9"/>
            <p:cNvSpPr/>
            <p:nvPr userDrawn="1"/>
          </p:nvSpPr>
          <p:spPr bwMode="auto">
            <a:xfrm>
              <a:off x="1079" y="1779"/>
              <a:ext cx="188" cy="81"/>
            </a:xfrm>
            <a:custGeom>
              <a:avLst/>
              <a:gdLst>
                <a:gd name="T0" fmla="*/ 188 w 188"/>
                <a:gd name="T1" fmla="*/ 9 h 81"/>
                <a:gd name="T2" fmla="*/ 4 w 188"/>
                <a:gd name="T3" fmla="*/ 81 h 81"/>
                <a:gd name="T4" fmla="*/ 0 w 188"/>
                <a:gd name="T5" fmla="*/ 71 h 81"/>
                <a:gd name="T6" fmla="*/ 185 w 188"/>
                <a:gd name="T7" fmla="*/ 0 h 81"/>
                <a:gd name="T8" fmla="*/ 188 w 188"/>
                <a:gd name="T9" fmla="*/ 9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8" h="81">
                  <a:moveTo>
                    <a:pt x="188" y="9"/>
                  </a:moveTo>
                  <a:lnTo>
                    <a:pt x="4" y="81"/>
                  </a:lnTo>
                  <a:lnTo>
                    <a:pt x="0" y="71"/>
                  </a:lnTo>
                  <a:lnTo>
                    <a:pt x="185" y="0"/>
                  </a:lnTo>
                  <a:lnTo>
                    <a:pt x="188" y="9"/>
                  </a:lnTo>
                  <a:close/>
                </a:path>
              </a:pathLst>
            </a:custGeom>
            <a:solidFill>
              <a:srgbClr val="9B503A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1" name="Freeform 10"/>
            <p:cNvSpPr/>
            <p:nvPr userDrawn="1"/>
          </p:nvSpPr>
          <p:spPr bwMode="auto">
            <a:xfrm>
              <a:off x="2113" y="1582"/>
              <a:ext cx="121" cy="82"/>
            </a:xfrm>
            <a:custGeom>
              <a:avLst/>
              <a:gdLst>
                <a:gd name="T0" fmla="*/ 121 w 121"/>
                <a:gd name="T1" fmla="*/ 4 h 82"/>
                <a:gd name="T2" fmla="*/ 3 w 121"/>
                <a:gd name="T3" fmla="*/ 82 h 82"/>
                <a:gd name="T4" fmla="*/ 0 w 121"/>
                <a:gd name="T5" fmla="*/ 78 h 82"/>
                <a:gd name="T6" fmla="*/ 118 w 121"/>
                <a:gd name="T7" fmla="*/ 0 h 82"/>
                <a:gd name="T8" fmla="*/ 121 w 121"/>
                <a:gd name="T9" fmla="*/ 4 h 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" h="82">
                  <a:moveTo>
                    <a:pt x="121" y="4"/>
                  </a:moveTo>
                  <a:lnTo>
                    <a:pt x="3" y="82"/>
                  </a:lnTo>
                  <a:lnTo>
                    <a:pt x="0" y="78"/>
                  </a:lnTo>
                  <a:lnTo>
                    <a:pt x="118" y="0"/>
                  </a:lnTo>
                  <a:lnTo>
                    <a:pt x="121" y="4"/>
                  </a:lnTo>
                  <a:close/>
                </a:path>
              </a:pathLst>
            </a:custGeom>
            <a:solidFill>
              <a:srgbClr val="9B503A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2" name="Freeform 11"/>
            <p:cNvSpPr/>
            <p:nvPr userDrawn="1"/>
          </p:nvSpPr>
          <p:spPr bwMode="auto">
            <a:xfrm>
              <a:off x="2070" y="1524"/>
              <a:ext cx="87" cy="275"/>
            </a:xfrm>
            <a:custGeom>
              <a:avLst/>
              <a:gdLst>
                <a:gd name="T0" fmla="*/ 87 w 87"/>
                <a:gd name="T1" fmla="*/ 3 h 275"/>
                <a:gd name="T2" fmla="*/ 10 w 87"/>
                <a:gd name="T3" fmla="*/ 275 h 275"/>
                <a:gd name="T4" fmla="*/ 0 w 87"/>
                <a:gd name="T5" fmla="*/ 272 h 275"/>
                <a:gd name="T6" fmla="*/ 77 w 87"/>
                <a:gd name="T7" fmla="*/ 0 h 275"/>
                <a:gd name="T8" fmla="*/ 87 w 87"/>
                <a:gd name="T9" fmla="*/ 3 h 2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7" h="275">
                  <a:moveTo>
                    <a:pt x="87" y="3"/>
                  </a:moveTo>
                  <a:lnTo>
                    <a:pt x="10" y="275"/>
                  </a:lnTo>
                  <a:lnTo>
                    <a:pt x="0" y="272"/>
                  </a:lnTo>
                  <a:lnTo>
                    <a:pt x="77" y="0"/>
                  </a:lnTo>
                  <a:lnTo>
                    <a:pt x="87" y="3"/>
                  </a:lnTo>
                  <a:close/>
                </a:path>
              </a:pathLst>
            </a:custGeom>
            <a:solidFill>
              <a:srgbClr val="9B503A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3" name="Oval 12"/>
            <p:cNvSpPr>
              <a:spLocks noChangeArrowheads="1"/>
            </p:cNvSpPr>
            <p:nvPr userDrawn="1"/>
          </p:nvSpPr>
          <p:spPr bwMode="auto">
            <a:xfrm>
              <a:off x="1618" y="2369"/>
              <a:ext cx="33" cy="34"/>
            </a:xfrm>
            <a:prstGeom prst="ellipse">
              <a:avLst/>
            </a:prstGeom>
            <a:solidFill>
              <a:srgbClr val="4C302F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" name="Oval 13"/>
            <p:cNvSpPr>
              <a:spLocks noChangeArrowheads="1"/>
            </p:cNvSpPr>
            <p:nvPr userDrawn="1"/>
          </p:nvSpPr>
          <p:spPr bwMode="auto">
            <a:xfrm>
              <a:off x="1618" y="2361"/>
              <a:ext cx="33" cy="33"/>
            </a:xfrm>
            <a:prstGeom prst="ellipse">
              <a:avLst/>
            </a:prstGeom>
            <a:solidFill>
              <a:srgbClr val="EDB2AE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" name="Oval 14"/>
            <p:cNvSpPr>
              <a:spLocks noChangeArrowheads="1"/>
            </p:cNvSpPr>
            <p:nvPr userDrawn="1"/>
          </p:nvSpPr>
          <p:spPr bwMode="auto">
            <a:xfrm>
              <a:off x="1577" y="2372"/>
              <a:ext cx="34" cy="34"/>
            </a:xfrm>
            <a:prstGeom prst="ellipse">
              <a:avLst/>
            </a:prstGeom>
            <a:solidFill>
              <a:srgbClr val="4C302F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" name="Oval 15"/>
            <p:cNvSpPr>
              <a:spLocks noChangeArrowheads="1"/>
            </p:cNvSpPr>
            <p:nvPr userDrawn="1"/>
          </p:nvSpPr>
          <p:spPr bwMode="auto">
            <a:xfrm>
              <a:off x="1577" y="2364"/>
              <a:ext cx="34" cy="33"/>
            </a:xfrm>
            <a:prstGeom prst="ellipse">
              <a:avLst/>
            </a:prstGeom>
            <a:solidFill>
              <a:srgbClr val="EDB2AE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" name="Oval 16"/>
            <p:cNvSpPr>
              <a:spLocks noChangeArrowheads="1"/>
            </p:cNvSpPr>
            <p:nvPr userDrawn="1"/>
          </p:nvSpPr>
          <p:spPr bwMode="auto">
            <a:xfrm>
              <a:off x="1536" y="2369"/>
              <a:ext cx="34" cy="34"/>
            </a:xfrm>
            <a:prstGeom prst="ellipse">
              <a:avLst/>
            </a:prstGeom>
            <a:solidFill>
              <a:srgbClr val="4C302F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" name="Oval 17"/>
            <p:cNvSpPr>
              <a:spLocks noChangeArrowheads="1"/>
            </p:cNvSpPr>
            <p:nvPr userDrawn="1"/>
          </p:nvSpPr>
          <p:spPr bwMode="auto">
            <a:xfrm>
              <a:off x="1536" y="2361"/>
              <a:ext cx="34" cy="33"/>
            </a:xfrm>
            <a:prstGeom prst="ellipse">
              <a:avLst/>
            </a:prstGeom>
            <a:solidFill>
              <a:srgbClr val="EDB2AE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" name="Oval 18"/>
            <p:cNvSpPr>
              <a:spLocks noChangeArrowheads="1"/>
            </p:cNvSpPr>
            <p:nvPr userDrawn="1"/>
          </p:nvSpPr>
          <p:spPr bwMode="auto">
            <a:xfrm>
              <a:off x="1338" y="1953"/>
              <a:ext cx="468" cy="567"/>
            </a:xfrm>
            <a:prstGeom prst="ellipse">
              <a:avLst/>
            </a:prstGeom>
            <a:solidFill>
              <a:srgbClr val="4C302F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" name="Oval 19"/>
            <p:cNvSpPr>
              <a:spLocks noChangeArrowheads="1"/>
            </p:cNvSpPr>
            <p:nvPr userDrawn="1"/>
          </p:nvSpPr>
          <p:spPr bwMode="auto">
            <a:xfrm>
              <a:off x="1422" y="2102"/>
              <a:ext cx="326" cy="370"/>
            </a:xfrm>
            <a:prstGeom prst="ellipse">
              <a:avLst/>
            </a:prstGeom>
            <a:solidFill>
              <a:srgbClr val="3892C7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" name="Freeform 20"/>
            <p:cNvSpPr/>
            <p:nvPr userDrawn="1"/>
          </p:nvSpPr>
          <p:spPr bwMode="auto">
            <a:xfrm>
              <a:off x="1428" y="2077"/>
              <a:ext cx="312" cy="363"/>
            </a:xfrm>
            <a:custGeom>
              <a:avLst/>
              <a:gdLst>
                <a:gd name="T0" fmla="*/ 0 w 314"/>
                <a:gd name="T1" fmla="*/ 147 h 365"/>
                <a:gd name="T2" fmla="*/ 51 w 314"/>
                <a:gd name="T3" fmla="*/ 361 h 365"/>
                <a:gd name="T4" fmla="*/ 270 w 314"/>
                <a:gd name="T5" fmla="*/ 361 h 365"/>
                <a:gd name="T6" fmla="*/ 310 w 314"/>
                <a:gd name="T7" fmla="*/ 135 h 365"/>
                <a:gd name="T8" fmla="*/ 158 w 314"/>
                <a:gd name="T9" fmla="*/ 7 h 365"/>
                <a:gd name="T10" fmla="*/ 0 w 314"/>
                <a:gd name="T11" fmla="*/ 147 h 3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14" h="365">
                  <a:moveTo>
                    <a:pt x="0" y="149"/>
                  </a:moveTo>
                  <a:cubicBezTo>
                    <a:pt x="0" y="149"/>
                    <a:pt x="59" y="325"/>
                    <a:pt x="51" y="365"/>
                  </a:cubicBezTo>
                  <a:cubicBezTo>
                    <a:pt x="274" y="365"/>
                    <a:pt x="274" y="365"/>
                    <a:pt x="274" y="365"/>
                  </a:cubicBezTo>
                  <a:cubicBezTo>
                    <a:pt x="274" y="365"/>
                    <a:pt x="248" y="331"/>
                    <a:pt x="314" y="137"/>
                  </a:cubicBezTo>
                  <a:cubicBezTo>
                    <a:pt x="314" y="137"/>
                    <a:pt x="297" y="18"/>
                    <a:pt x="160" y="7"/>
                  </a:cubicBezTo>
                  <a:cubicBezTo>
                    <a:pt x="160" y="7"/>
                    <a:pt x="29" y="0"/>
                    <a:pt x="0" y="149"/>
                  </a:cubicBezTo>
                  <a:close/>
                </a:path>
              </a:pathLst>
            </a:custGeom>
            <a:solidFill>
              <a:srgbClr val="EDB2AE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2" name="Freeform 21"/>
            <p:cNvSpPr>
              <a:spLocks noEditPoints="1"/>
            </p:cNvSpPr>
            <p:nvPr userDrawn="1"/>
          </p:nvSpPr>
          <p:spPr bwMode="auto">
            <a:xfrm>
              <a:off x="900" y="652"/>
              <a:ext cx="1411" cy="2099"/>
            </a:xfrm>
            <a:custGeom>
              <a:avLst/>
              <a:gdLst>
                <a:gd name="T0" fmla="*/ 992 w 1418"/>
                <a:gd name="T1" fmla="*/ 1278 h 2110"/>
                <a:gd name="T2" fmla="*/ 1358 w 1418"/>
                <a:gd name="T3" fmla="*/ 1084 h 2110"/>
                <a:gd name="T4" fmla="*/ 1344 w 1418"/>
                <a:gd name="T5" fmla="*/ 1047 h 2110"/>
                <a:gd name="T6" fmla="*/ 998 w 1418"/>
                <a:gd name="T7" fmla="*/ 1214 h 2110"/>
                <a:gd name="T8" fmla="*/ 922 w 1418"/>
                <a:gd name="T9" fmla="*/ 1198 h 2110"/>
                <a:gd name="T10" fmla="*/ 886 w 1418"/>
                <a:gd name="T11" fmla="*/ 1080 h 2110"/>
                <a:gd name="T12" fmla="*/ 858 w 1418"/>
                <a:gd name="T13" fmla="*/ 862 h 2110"/>
                <a:gd name="T14" fmla="*/ 1404 w 1418"/>
                <a:gd name="T15" fmla="*/ 538 h 2110"/>
                <a:gd name="T16" fmla="*/ 1394 w 1418"/>
                <a:gd name="T17" fmla="*/ 514 h 2110"/>
                <a:gd name="T18" fmla="*/ 872 w 1418"/>
                <a:gd name="T19" fmla="*/ 740 h 2110"/>
                <a:gd name="T20" fmla="*/ 832 w 1418"/>
                <a:gd name="T21" fmla="*/ 706 h 2110"/>
                <a:gd name="T22" fmla="*/ 903 w 1418"/>
                <a:gd name="T23" fmla="*/ 0 h 2110"/>
                <a:gd name="T24" fmla="*/ 870 w 1418"/>
                <a:gd name="T25" fmla="*/ 0 h 2110"/>
                <a:gd name="T26" fmla="*/ 700 w 1418"/>
                <a:gd name="T27" fmla="*/ 584 h 2110"/>
                <a:gd name="T28" fmla="*/ 510 w 1418"/>
                <a:gd name="T29" fmla="*/ 622 h 2110"/>
                <a:gd name="T30" fmla="*/ 236 w 1418"/>
                <a:gd name="T31" fmla="*/ 454 h 2110"/>
                <a:gd name="T32" fmla="*/ 16 w 1418"/>
                <a:gd name="T33" fmla="*/ 298 h 2110"/>
                <a:gd name="T34" fmla="*/ 0 w 1418"/>
                <a:gd name="T35" fmla="*/ 322 h 2110"/>
                <a:gd name="T36" fmla="*/ 498 w 1418"/>
                <a:gd name="T37" fmla="*/ 752 h 2110"/>
                <a:gd name="T38" fmla="*/ 468 w 1418"/>
                <a:gd name="T39" fmla="*/ 1024 h 2110"/>
                <a:gd name="T40" fmla="*/ 398 w 1418"/>
                <a:gd name="T41" fmla="*/ 1066 h 2110"/>
                <a:gd name="T42" fmla="*/ 64 w 1418"/>
                <a:gd name="T43" fmla="*/ 1034 h 2110"/>
                <a:gd name="T44" fmla="*/ 62 w 1418"/>
                <a:gd name="T45" fmla="*/ 1056 h 2110"/>
                <a:gd name="T46" fmla="*/ 460 w 1418"/>
                <a:gd name="T47" fmla="*/ 1246 h 2110"/>
                <a:gd name="T48" fmla="*/ 344 w 1418"/>
                <a:gd name="T49" fmla="*/ 2032 h 2110"/>
                <a:gd name="T50" fmla="*/ 571 w 1418"/>
                <a:gd name="T51" fmla="*/ 1994 h 2110"/>
                <a:gd name="T52" fmla="*/ 773 w 1418"/>
                <a:gd name="T53" fmla="*/ 1997 h 2110"/>
                <a:gd name="T54" fmla="*/ 993 w 1418"/>
                <a:gd name="T55" fmla="*/ 2031 h 2110"/>
                <a:gd name="T56" fmla="*/ 910 w 1418"/>
                <a:gd name="T57" fmla="*/ 1352 h 2110"/>
                <a:gd name="T58" fmla="*/ 992 w 1418"/>
                <a:gd name="T59" fmla="*/ 1278 h 2110"/>
                <a:gd name="T60" fmla="*/ 681 w 1418"/>
                <a:gd name="T61" fmla="*/ 1768 h 2110"/>
                <a:gd name="T62" fmla="*/ 494 w 1418"/>
                <a:gd name="T63" fmla="*/ 1546 h 2110"/>
                <a:gd name="T64" fmla="*/ 681 w 1418"/>
                <a:gd name="T65" fmla="*/ 1324 h 2110"/>
                <a:gd name="T66" fmla="*/ 868 w 1418"/>
                <a:gd name="T67" fmla="*/ 1546 h 2110"/>
                <a:gd name="T68" fmla="*/ 681 w 1418"/>
                <a:gd name="T69" fmla="*/ 1768 h 211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418" h="2110">
                  <a:moveTo>
                    <a:pt x="1002" y="1292"/>
                  </a:moveTo>
                  <a:cubicBezTo>
                    <a:pt x="1372" y="1096"/>
                    <a:pt x="1372" y="1096"/>
                    <a:pt x="1372" y="1096"/>
                  </a:cubicBezTo>
                  <a:cubicBezTo>
                    <a:pt x="1358" y="1058"/>
                    <a:pt x="1358" y="1058"/>
                    <a:pt x="1358" y="1058"/>
                  </a:cubicBezTo>
                  <a:cubicBezTo>
                    <a:pt x="1008" y="1226"/>
                    <a:pt x="1008" y="1226"/>
                    <a:pt x="1008" y="1226"/>
                  </a:cubicBezTo>
                  <a:cubicBezTo>
                    <a:pt x="1008" y="1226"/>
                    <a:pt x="966" y="1252"/>
                    <a:pt x="932" y="1210"/>
                  </a:cubicBezTo>
                  <a:cubicBezTo>
                    <a:pt x="932" y="1210"/>
                    <a:pt x="890" y="1168"/>
                    <a:pt x="894" y="1092"/>
                  </a:cubicBezTo>
                  <a:cubicBezTo>
                    <a:pt x="894" y="1092"/>
                    <a:pt x="878" y="890"/>
                    <a:pt x="866" y="872"/>
                  </a:cubicBezTo>
                  <a:cubicBezTo>
                    <a:pt x="866" y="872"/>
                    <a:pt x="904" y="786"/>
                    <a:pt x="1418" y="544"/>
                  </a:cubicBezTo>
                  <a:cubicBezTo>
                    <a:pt x="1408" y="520"/>
                    <a:pt x="1408" y="520"/>
                    <a:pt x="1408" y="520"/>
                  </a:cubicBezTo>
                  <a:cubicBezTo>
                    <a:pt x="880" y="748"/>
                    <a:pt x="880" y="748"/>
                    <a:pt x="880" y="748"/>
                  </a:cubicBezTo>
                  <a:cubicBezTo>
                    <a:pt x="880" y="748"/>
                    <a:pt x="830" y="782"/>
                    <a:pt x="840" y="714"/>
                  </a:cubicBezTo>
                  <a:cubicBezTo>
                    <a:pt x="912" y="0"/>
                    <a:pt x="912" y="0"/>
                    <a:pt x="912" y="0"/>
                  </a:cubicBezTo>
                  <a:cubicBezTo>
                    <a:pt x="878" y="0"/>
                    <a:pt x="878" y="0"/>
                    <a:pt x="878" y="0"/>
                  </a:cubicBezTo>
                  <a:cubicBezTo>
                    <a:pt x="878" y="0"/>
                    <a:pt x="724" y="580"/>
                    <a:pt x="706" y="590"/>
                  </a:cubicBezTo>
                  <a:cubicBezTo>
                    <a:pt x="706" y="590"/>
                    <a:pt x="624" y="690"/>
                    <a:pt x="516" y="628"/>
                  </a:cubicBezTo>
                  <a:cubicBezTo>
                    <a:pt x="516" y="628"/>
                    <a:pt x="290" y="508"/>
                    <a:pt x="238" y="458"/>
                  </a:cubicBezTo>
                  <a:cubicBezTo>
                    <a:pt x="16" y="302"/>
                    <a:pt x="16" y="302"/>
                    <a:pt x="16" y="302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0" y="326"/>
                    <a:pt x="486" y="672"/>
                    <a:pt x="502" y="760"/>
                  </a:cubicBezTo>
                  <a:cubicBezTo>
                    <a:pt x="502" y="760"/>
                    <a:pt x="482" y="1032"/>
                    <a:pt x="472" y="1034"/>
                  </a:cubicBezTo>
                  <a:cubicBezTo>
                    <a:pt x="472" y="1034"/>
                    <a:pt x="458" y="1094"/>
                    <a:pt x="402" y="1078"/>
                  </a:cubicBezTo>
                  <a:cubicBezTo>
                    <a:pt x="64" y="1044"/>
                    <a:pt x="64" y="1044"/>
                    <a:pt x="64" y="1044"/>
                  </a:cubicBezTo>
                  <a:cubicBezTo>
                    <a:pt x="62" y="1068"/>
                    <a:pt x="62" y="1068"/>
                    <a:pt x="62" y="1068"/>
                  </a:cubicBezTo>
                  <a:cubicBezTo>
                    <a:pt x="62" y="1068"/>
                    <a:pt x="442" y="1094"/>
                    <a:pt x="464" y="1260"/>
                  </a:cubicBezTo>
                  <a:cubicBezTo>
                    <a:pt x="464" y="1260"/>
                    <a:pt x="410" y="1950"/>
                    <a:pt x="348" y="2054"/>
                  </a:cubicBezTo>
                  <a:cubicBezTo>
                    <a:pt x="348" y="2054"/>
                    <a:pt x="450" y="1928"/>
                    <a:pt x="577" y="2014"/>
                  </a:cubicBezTo>
                  <a:cubicBezTo>
                    <a:pt x="577" y="2014"/>
                    <a:pt x="678" y="2110"/>
                    <a:pt x="781" y="2018"/>
                  </a:cubicBezTo>
                  <a:cubicBezTo>
                    <a:pt x="781" y="2018"/>
                    <a:pt x="867" y="1932"/>
                    <a:pt x="1003" y="2053"/>
                  </a:cubicBezTo>
                  <a:cubicBezTo>
                    <a:pt x="1003" y="2053"/>
                    <a:pt x="904" y="1470"/>
                    <a:pt x="920" y="1366"/>
                  </a:cubicBezTo>
                  <a:cubicBezTo>
                    <a:pt x="920" y="1366"/>
                    <a:pt x="964" y="1308"/>
                    <a:pt x="1002" y="1292"/>
                  </a:cubicBezTo>
                  <a:close/>
                  <a:moveTo>
                    <a:pt x="687" y="1786"/>
                  </a:moveTo>
                  <a:cubicBezTo>
                    <a:pt x="583" y="1786"/>
                    <a:pt x="498" y="1686"/>
                    <a:pt x="498" y="1562"/>
                  </a:cubicBezTo>
                  <a:cubicBezTo>
                    <a:pt x="498" y="1439"/>
                    <a:pt x="583" y="1338"/>
                    <a:pt x="687" y="1338"/>
                  </a:cubicBezTo>
                  <a:cubicBezTo>
                    <a:pt x="791" y="1338"/>
                    <a:pt x="876" y="1439"/>
                    <a:pt x="876" y="1562"/>
                  </a:cubicBezTo>
                  <a:cubicBezTo>
                    <a:pt x="876" y="1686"/>
                    <a:pt x="791" y="1786"/>
                    <a:pt x="687" y="1786"/>
                  </a:cubicBezTo>
                  <a:close/>
                </a:path>
              </a:pathLst>
            </a:custGeom>
            <a:solidFill>
              <a:srgbClr val="9D5540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3" name="Oval 22"/>
            <p:cNvSpPr>
              <a:spLocks noChangeArrowheads="1"/>
            </p:cNvSpPr>
            <p:nvPr userDrawn="1"/>
          </p:nvSpPr>
          <p:spPr bwMode="auto">
            <a:xfrm>
              <a:off x="1424" y="1517"/>
              <a:ext cx="318" cy="394"/>
            </a:xfrm>
            <a:prstGeom prst="ellipse">
              <a:avLst/>
            </a:prstGeom>
            <a:solidFill>
              <a:srgbClr val="4C302F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" name="Oval 23"/>
            <p:cNvSpPr>
              <a:spLocks noChangeArrowheads="1"/>
            </p:cNvSpPr>
            <p:nvPr userDrawn="1"/>
          </p:nvSpPr>
          <p:spPr bwMode="auto">
            <a:xfrm>
              <a:off x="1457" y="2111"/>
              <a:ext cx="255" cy="211"/>
            </a:xfrm>
            <a:prstGeom prst="ellipse">
              <a:avLst/>
            </a:prstGeom>
            <a:solidFill>
              <a:srgbClr val="A4604A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" name="Freeform 24"/>
            <p:cNvSpPr/>
            <p:nvPr userDrawn="1"/>
          </p:nvSpPr>
          <p:spPr bwMode="auto">
            <a:xfrm>
              <a:off x="1557" y="2243"/>
              <a:ext cx="55" cy="51"/>
            </a:xfrm>
            <a:custGeom>
              <a:avLst/>
              <a:gdLst>
                <a:gd name="T0" fmla="*/ 0 w 55"/>
                <a:gd name="T1" fmla="*/ 0 h 51"/>
                <a:gd name="T2" fmla="*/ 55 w 55"/>
                <a:gd name="T3" fmla="*/ 0 h 51"/>
                <a:gd name="T4" fmla="*/ 29 w 55"/>
                <a:gd name="T5" fmla="*/ 51 h 51"/>
                <a:gd name="T6" fmla="*/ 0 w 55"/>
                <a:gd name="T7" fmla="*/ 0 h 5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5" h="51">
                  <a:moveTo>
                    <a:pt x="0" y="0"/>
                  </a:moveTo>
                  <a:lnTo>
                    <a:pt x="55" y="0"/>
                  </a:lnTo>
                  <a:lnTo>
                    <a:pt x="29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C302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6" name="Oval 25"/>
            <p:cNvSpPr>
              <a:spLocks noChangeArrowheads="1"/>
            </p:cNvSpPr>
            <p:nvPr userDrawn="1"/>
          </p:nvSpPr>
          <p:spPr bwMode="auto">
            <a:xfrm>
              <a:off x="1594" y="2151"/>
              <a:ext cx="107" cy="115"/>
            </a:xfrm>
            <a:prstGeom prst="ellipse">
              <a:avLst/>
            </a:prstGeom>
            <a:solidFill>
              <a:srgbClr val="FEFEFE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" name="Oval 26"/>
            <p:cNvSpPr>
              <a:spLocks noChangeArrowheads="1"/>
            </p:cNvSpPr>
            <p:nvPr userDrawn="1"/>
          </p:nvSpPr>
          <p:spPr bwMode="auto">
            <a:xfrm>
              <a:off x="1605" y="2165"/>
              <a:ext cx="81" cy="81"/>
            </a:xfrm>
            <a:prstGeom prst="ellipse">
              <a:avLst/>
            </a:prstGeom>
            <a:solidFill>
              <a:srgbClr val="EDB2AE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" name="Oval 27"/>
            <p:cNvSpPr>
              <a:spLocks noChangeArrowheads="1"/>
            </p:cNvSpPr>
            <p:nvPr userDrawn="1"/>
          </p:nvSpPr>
          <p:spPr bwMode="auto">
            <a:xfrm>
              <a:off x="1603" y="2169"/>
              <a:ext cx="58" cy="58"/>
            </a:xfrm>
            <a:prstGeom prst="ellipse">
              <a:avLst/>
            </a:prstGeom>
            <a:solidFill>
              <a:srgbClr val="4C302F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" name="Oval 28"/>
            <p:cNvSpPr>
              <a:spLocks noChangeArrowheads="1"/>
            </p:cNvSpPr>
            <p:nvPr userDrawn="1"/>
          </p:nvSpPr>
          <p:spPr bwMode="auto">
            <a:xfrm>
              <a:off x="1466" y="2150"/>
              <a:ext cx="108" cy="115"/>
            </a:xfrm>
            <a:prstGeom prst="ellipse">
              <a:avLst/>
            </a:prstGeom>
            <a:solidFill>
              <a:srgbClr val="FEFEFE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" name="Oval 29"/>
            <p:cNvSpPr>
              <a:spLocks noChangeArrowheads="1"/>
            </p:cNvSpPr>
            <p:nvPr userDrawn="1"/>
          </p:nvSpPr>
          <p:spPr bwMode="auto">
            <a:xfrm>
              <a:off x="1476" y="2165"/>
              <a:ext cx="82" cy="81"/>
            </a:xfrm>
            <a:prstGeom prst="ellipse">
              <a:avLst/>
            </a:prstGeom>
            <a:solidFill>
              <a:srgbClr val="EDB2AE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" name="Oval 30"/>
            <p:cNvSpPr>
              <a:spLocks noChangeArrowheads="1"/>
            </p:cNvSpPr>
            <p:nvPr userDrawn="1"/>
          </p:nvSpPr>
          <p:spPr bwMode="auto">
            <a:xfrm>
              <a:off x="1474" y="2168"/>
              <a:ext cx="59" cy="58"/>
            </a:xfrm>
            <a:prstGeom prst="ellipse">
              <a:avLst/>
            </a:prstGeom>
            <a:solidFill>
              <a:srgbClr val="4C302F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" name="Oval 31"/>
            <p:cNvSpPr>
              <a:spLocks noChangeArrowheads="1"/>
            </p:cNvSpPr>
            <p:nvPr userDrawn="1"/>
          </p:nvSpPr>
          <p:spPr bwMode="auto">
            <a:xfrm>
              <a:off x="1552" y="2338"/>
              <a:ext cx="34" cy="34"/>
            </a:xfrm>
            <a:prstGeom prst="ellipse">
              <a:avLst/>
            </a:prstGeom>
            <a:solidFill>
              <a:srgbClr val="4C302F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3" name="Oval 32"/>
            <p:cNvSpPr>
              <a:spLocks noChangeArrowheads="1"/>
            </p:cNvSpPr>
            <p:nvPr userDrawn="1"/>
          </p:nvSpPr>
          <p:spPr bwMode="auto">
            <a:xfrm>
              <a:off x="1553" y="2329"/>
              <a:ext cx="33" cy="34"/>
            </a:xfrm>
            <a:prstGeom prst="ellipse">
              <a:avLst/>
            </a:prstGeom>
            <a:solidFill>
              <a:srgbClr val="EDB2AE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4" name="Oval 33"/>
            <p:cNvSpPr>
              <a:spLocks noChangeArrowheads="1"/>
            </p:cNvSpPr>
            <p:nvPr userDrawn="1"/>
          </p:nvSpPr>
          <p:spPr bwMode="auto">
            <a:xfrm>
              <a:off x="1594" y="2341"/>
              <a:ext cx="34" cy="34"/>
            </a:xfrm>
            <a:prstGeom prst="ellipse">
              <a:avLst/>
            </a:prstGeom>
            <a:solidFill>
              <a:srgbClr val="4C302F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" name="Oval 34"/>
            <p:cNvSpPr>
              <a:spLocks noChangeArrowheads="1"/>
            </p:cNvSpPr>
            <p:nvPr userDrawn="1"/>
          </p:nvSpPr>
          <p:spPr bwMode="auto">
            <a:xfrm>
              <a:off x="1595" y="2332"/>
              <a:ext cx="33" cy="33"/>
            </a:xfrm>
            <a:prstGeom prst="ellipse">
              <a:avLst/>
            </a:prstGeom>
            <a:solidFill>
              <a:srgbClr val="EDB2AE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" name="Oval 35"/>
            <p:cNvSpPr>
              <a:spLocks noChangeArrowheads="1"/>
            </p:cNvSpPr>
            <p:nvPr userDrawn="1"/>
          </p:nvSpPr>
          <p:spPr bwMode="auto">
            <a:xfrm>
              <a:off x="1633" y="2338"/>
              <a:ext cx="33" cy="34"/>
            </a:xfrm>
            <a:prstGeom prst="ellipse">
              <a:avLst/>
            </a:prstGeom>
            <a:solidFill>
              <a:srgbClr val="4C302F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7" name="Oval 36"/>
            <p:cNvSpPr>
              <a:spLocks noChangeArrowheads="1"/>
            </p:cNvSpPr>
            <p:nvPr userDrawn="1"/>
          </p:nvSpPr>
          <p:spPr bwMode="auto">
            <a:xfrm>
              <a:off x="1633" y="2329"/>
              <a:ext cx="33" cy="34"/>
            </a:xfrm>
            <a:prstGeom prst="ellipse">
              <a:avLst/>
            </a:prstGeom>
            <a:solidFill>
              <a:srgbClr val="EDB2AE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" name="Freeform 37"/>
            <p:cNvSpPr/>
            <p:nvPr userDrawn="1"/>
          </p:nvSpPr>
          <p:spPr bwMode="auto">
            <a:xfrm>
              <a:off x="1759" y="955"/>
              <a:ext cx="94" cy="89"/>
            </a:xfrm>
            <a:custGeom>
              <a:avLst/>
              <a:gdLst>
                <a:gd name="T0" fmla="*/ 94 w 94"/>
                <a:gd name="T1" fmla="*/ 7 h 89"/>
                <a:gd name="T2" fmla="*/ 7 w 94"/>
                <a:gd name="T3" fmla="*/ 89 h 89"/>
                <a:gd name="T4" fmla="*/ 0 w 94"/>
                <a:gd name="T5" fmla="*/ 82 h 89"/>
                <a:gd name="T6" fmla="*/ 87 w 94"/>
                <a:gd name="T7" fmla="*/ 0 h 89"/>
                <a:gd name="T8" fmla="*/ 94 w 94"/>
                <a:gd name="T9" fmla="*/ 7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4" h="89">
                  <a:moveTo>
                    <a:pt x="94" y="7"/>
                  </a:moveTo>
                  <a:lnTo>
                    <a:pt x="7" y="89"/>
                  </a:lnTo>
                  <a:lnTo>
                    <a:pt x="0" y="82"/>
                  </a:lnTo>
                  <a:lnTo>
                    <a:pt x="87" y="0"/>
                  </a:lnTo>
                  <a:lnTo>
                    <a:pt x="94" y="7"/>
                  </a:lnTo>
                  <a:close/>
                </a:path>
              </a:pathLst>
            </a:custGeom>
            <a:solidFill>
              <a:srgbClr val="9B503A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9" name="Rectangle 38"/>
            <p:cNvSpPr>
              <a:spLocks noChangeArrowheads="1"/>
            </p:cNvSpPr>
            <p:nvPr userDrawn="1"/>
          </p:nvSpPr>
          <p:spPr bwMode="auto">
            <a:xfrm>
              <a:off x="1801" y="1006"/>
              <a:ext cx="65" cy="5"/>
            </a:xfrm>
            <a:prstGeom prst="rect">
              <a:avLst/>
            </a:prstGeom>
            <a:solidFill>
              <a:srgbClr val="9B503A"/>
            </a:solidFill>
            <a:ln w="9525">
              <a:noFill/>
              <a:miter lim="800000"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0" name="Oval 39"/>
            <p:cNvSpPr>
              <a:spLocks noChangeArrowheads="1"/>
            </p:cNvSpPr>
            <p:nvPr userDrawn="1"/>
          </p:nvSpPr>
          <p:spPr bwMode="auto">
            <a:xfrm>
              <a:off x="1835" y="905"/>
              <a:ext cx="63" cy="63"/>
            </a:xfrm>
            <a:prstGeom prst="ellipse">
              <a:avLst/>
            </a:prstGeom>
            <a:solidFill>
              <a:srgbClr val="3892C7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" name="Oval 40"/>
            <p:cNvSpPr>
              <a:spLocks noChangeArrowheads="1"/>
            </p:cNvSpPr>
            <p:nvPr userDrawn="1"/>
          </p:nvSpPr>
          <p:spPr bwMode="auto">
            <a:xfrm>
              <a:off x="1856" y="989"/>
              <a:ext cx="42" cy="42"/>
            </a:xfrm>
            <a:prstGeom prst="ellipse">
              <a:avLst/>
            </a:prstGeom>
            <a:solidFill>
              <a:srgbClr val="3892C7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" name="Freeform 41"/>
            <p:cNvSpPr/>
            <p:nvPr userDrawn="1"/>
          </p:nvSpPr>
          <p:spPr bwMode="auto">
            <a:xfrm>
              <a:off x="2139" y="1261"/>
              <a:ext cx="144" cy="71"/>
            </a:xfrm>
            <a:custGeom>
              <a:avLst/>
              <a:gdLst>
                <a:gd name="T0" fmla="*/ 139 w 144"/>
                <a:gd name="T1" fmla="*/ 71 h 71"/>
                <a:gd name="T2" fmla="*/ 0 w 144"/>
                <a:gd name="T3" fmla="*/ 9 h 71"/>
                <a:gd name="T4" fmla="*/ 4 w 144"/>
                <a:gd name="T5" fmla="*/ 0 h 71"/>
                <a:gd name="T6" fmla="*/ 144 w 144"/>
                <a:gd name="T7" fmla="*/ 61 h 71"/>
                <a:gd name="T8" fmla="*/ 139 w 144"/>
                <a:gd name="T9" fmla="*/ 71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4" h="71">
                  <a:moveTo>
                    <a:pt x="139" y="71"/>
                  </a:moveTo>
                  <a:lnTo>
                    <a:pt x="0" y="9"/>
                  </a:lnTo>
                  <a:lnTo>
                    <a:pt x="4" y="0"/>
                  </a:lnTo>
                  <a:lnTo>
                    <a:pt x="144" y="61"/>
                  </a:lnTo>
                  <a:lnTo>
                    <a:pt x="139" y="71"/>
                  </a:lnTo>
                  <a:close/>
                </a:path>
              </a:pathLst>
            </a:custGeom>
            <a:solidFill>
              <a:srgbClr val="9B503A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43" name="Oval 42"/>
            <p:cNvSpPr>
              <a:spLocks noChangeArrowheads="1"/>
            </p:cNvSpPr>
            <p:nvPr userDrawn="1"/>
          </p:nvSpPr>
          <p:spPr bwMode="auto">
            <a:xfrm>
              <a:off x="2227" y="1289"/>
              <a:ext cx="80" cy="81"/>
            </a:xfrm>
            <a:prstGeom prst="ellipse">
              <a:avLst/>
            </a:prstGeom>
            <a:solidFill>
              <a:srgbClr val="3892C7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4" name="Rectangle 43"/>
            <p:cNvSpPr>
              <a:spLocks noChangeArrowheads="1"/>
            </p:cNvSpPr>
            <p:nvPr userDrawn="1"/>
          </p:nvSpPr>
          <p:spPr bwMode="auto">
            <a:xfrm>
              <a:off x="2180" y="1279"/>
              <a:ext cx="5" cy="69"/>
            </a:xfrm>
            <a:prstGeom prst="rect">
              <a:avLst/>
            </a:prstGeom>
            <a:solidFill>
              <a:srgbClr val="9B503A"/>
            </a:solidFill>
            <a:ln w="9525">
              <a:noFill/>
              <a:miter lim="800000"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5" name="Oval 44"/>
            <p:cNvSpPr>
              <a:spLocks noChangeArrowheads="1"/>
            </p:cNvSpPr>
            <p:nvPr userDrawn="1"/>
          </p:nvSpPr>
          <p:spPr bwMode="auto">
            <a:xfrm>
              <a:off x="2162" y="1323"/>
              <a:ext cx="42" cy="42"/>
            </a:xfrm>
            <a:prstGeom prst="ellipse">
              <a:avLst/>
            </a:prstGeom>
            <a:solidFill>
              <a:srgbClr val="3892C7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6" name="Oval 45"/>
            <p:cNvSpPr>
              <a:spLocks noChangeArrowheads="1"/>
            </p:cNvSpPr>
            <p:nvPr userDrawn="1"/>
          </p:nvSpPr>
          <p:spPr bwMode="auto">
            <a:xfrm>
              <a:off x="2114" y="1454"/>
              <a:ext cx="94" cy="93"/>
            </a:xfrm>
            <a:prstGeom prst="ellipse">
              <a:avLst/>
            </a:prstGeom>
            <a:solidFill>
              <a:srgbClr val="3892C7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7" name="Oval 46"/>
            <p:cNvSpPr>
              <a:spLocks noChangeArrowheads="1"/>
            </p:cNvSpPr>
            <p:nvPr userDrawn="1"/>
          </p:nvSpPr>
          <p:spPr bwMode="auto">
            <a:xfrm>
              <a:off x="2212" y="1567"/>
              <a:ext cx="46" cy="48"/>
            </a:xfrm>
            <a:prstGeom prst="ellipse">
              <a:avLst/>
            </a:prstGeom>
            <a:solidFill>
              <a:srgbClr val="3892C7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8" name="Oval 47"/>
            <p:cNvSpPr>
              <a:spLocks noChangeArrowheads="1"/>
            </p:cNvSpPr>
            <p:nvPr userDrawn="1"/>
          </p:nvSpPr>
          <p:spPr bwMode="auto">
            <a:xfrm>
              <a:off x="1005" y="1815"/>
              <a:ext cx="93" cy="93"/>
            </a:xfrm>
            <a:prstGeom prst="ellipse">
              <a:avLst/>
            </a:prstGeom>
            <a:solidFill>
              <a:srgbClr val="3892C7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9" name="Oval 48"/>
            <p:cNvSpPr>
              <a:spLocks noChangeArrowheads="1"/>
            </p:cNvSpPr>
            <p:nvPr userDrawn="1"/>
          </p:nvSpPr>
          <p:spPr bwMode="auto">
            <a:xfrm>
              <a:off x="1137" y="1897"/>
              <a:ext cx="47" cy="48"/>
            </a:xfrm>
            <a:prstGeom prst="ellipse">
              <a:avLst/>
            </a:prstGeom>
            <a:solidFill>
              <a:srgbClr val="3892C7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0" name="Freeform 49"/>
            <p:cNvSpPr/>
            <p:nvPr userDrawn="1"/>
          </p:nvSpPr>
          <p:spPr bwMode="auto">
            <a:xfrm>
              <a:off x="907" y="1188"/>
              <a:ext cx="335" cy="72"/>
            </a:xfrm>
            <a:custGeom>
              <a:avLst/>
              <a:gdLst>
                <a:gd name="T0" fmla="*/ 335 w 335"/>
                <a:gd name="T1" fmla="*/ 10 h 72"/>
                <a:gd name="T2" fmla="*/ 2 w 335"/>
                <a:gd name="T3" fmla="*/ 72 h 72"/>
                <a:gd name="T4" fmla="*/ 0 w 335"/>
                <a:gd name="T5" fmla="*/ 62 h 72"/>
                <a:gd name="T6" fmla="*/ 333 w 335"/>
                <a:gd name="T7" fmla="*/ 0 h 72"/>
                <a:gd name="T8" fmla="*/ 335 w 335"/>
                <a:gd name="T9" fmla="*/ 10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5" h="72">
                  <a:moveTo>
                    <a:pt x="335" y="10"/>
                  </a:moveTo>
                  <a:lnTo>
                    <a:pt x="2" y="72"/>
                  </a:lnTo>
                  <a:lnTo>
                    <a:pt x="0" y="62"/>
                  </a:lnTo>
                  <a:lnTo>
                    <a:pt x="333" y="0"/>
                  </a:lnTo>
                  <a:lnTo>
                    <a:pt x="335" y="10"/>
                  </a:lnTo>
                  <a:close/>
                </a:path>
              </a:pathLst>
            </a:custGeom>
            <a:solidFill>
              <a:srgbClr val="9B503A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51" name="Oval 50"/>
            <p:cNvSpPr>
              <a:spLocks noChangeArrowheads="1"/>
            </p:cNvSpPr>
            <p:nvPr userDrawn="1"/>
          </p:nvSpPr>
          <p:spPr bwMode="auto">
            <a:xfrm>
              <a:off x="845" y="1210"/>
              <a:ext cx="94" cy="93"/>
            </a:xfrm>
            <a:prstGeom prst="ellipse">
              <a:avLst/>
            </a:prstGeom>
            <a:solidFill>
              <a:srgbClr val="3892C7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" name="Oval 51"/>
            <p:cNvSpPr>
              <a:spLocks noChangeArrowheads="1"/>
            </p:cNvSpPr>
            <p:nvPr userDrawn="1"/>
          </p:nvSpPr>
          <p:spPr bwMode="auto">
            <a:xfrm>
              <a:off x="971" y="1281"/>
              <a:ext cx="80" cy="81"/>
            </a:xfrm>
            <a:prstGeom prst="ellipse">
              <a:avLst/>
            </a:prstGeom>
            <a:solidFill>
              <a:srgbClr val="3892C7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3" name="Freeform 52"/>
            <p:cNvSpPr/>
            <p:nvPr userDrawn="1"/>
          </p:nvSpPr>
          <p:spPr bwMode="auto">
            <a:xfrm>
              <a:off x="936" y="1143"/>
              <a:ext cx="150" cy="91"/>
            </a:xfrm>
            <a:custGeom>
              <a:avLst/>
              <a:gdLst>
                <a:gd name="T0" fmla="*/ 148 w 150"/>
                <a:gd name="T1" fmla="*/ 91 h 91"/>
                <a:gd name="T2" fmla="*/ 0 w 150"/>
                <a:gd name="T3" fmla="*/ 5 h 91"/>
                <a:gd name="T4" fmla="*/ 3 w 150"/>
                <a:gd name="T5" fmla="*/ 0 h 91"/>
                <a:gd name="T6" fmla="*/ 150 w 150"/>
                <a:gd name="T7" fmla="*/ 87 h 91"/>
                <a:gd name="T8" fmla="*/ 148 w 150"/>
                <a:gd name="T9" fmla="*/ 91 h 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0" h="91">
                  <a:moveTo>
                    <a:pt x="148" y="91"/>
                  </a:moveTo>
                  <a:lnTo>
                    <a:pt x="0" y="5"/>
                  </a:lnTo>
                  <a:lnTo>
                    <a:pt x="3" y="0"/>
                  </a:lnTo>
                  <a:lnTo>
                    <a:pt x="150" y="87"/>
                  </a:lnTo>
                  <a:lnTo>
                    <a:pt x="148" y="91"/>
                  </a:lnTo>
                  <a:close/>
                </a:path>
              </a:pathLst>
            </a:custGeom>
            <a:solidFill>
              <a:srgbClr val="9B503A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54" name="Oval 53"/>
            <p:cNvSpPr>
              <a:spLocks noChangeArrowheads="1"/>
            </p:cNvSpPr>
            <p:nvPr userDrawn="1"/>
          </p:nvSpPr>
          <p:spPr bwMode="auto">
            <a:xfrm>
              <a:off x="926" y="1129"/>
              <a:ext cx="47" cy="48"/>
            </a:xfrm>
            <a:prstGeom prst="ellipse">
              <a:avLst/>
            </a:prstGeom>
            <a:solidFill>
              <a:srgbClr val="3892C7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5" name="Oval 54"/>
            <p:cNvSpPr>
              <a:spLocks noChangeArrowheads="1"/>
            </p:cNvSpPr>
            <p:nvPr userDrawn="1"/>
          </p:nvSpPr>
          <p:spPr bwMode="auto">
            <a:xfrm>
              <a:off x="1000" y="753"/>
              <a:ext cx="93" cy="94"/>
            </a:xfrm>
            <a:prstGeom prst="ellipse">
              <a:avLst/>
            </a:prstGeom>
            <a:solidFill>
              <a:srgbClr val="3892C7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" name="Freeform 55"/>
            <p:cNvSpPr/>
            <p:nvPr userDrawn="1"/>
          </p:nvSpPr>
          <p:spPr bwMode="auto">
            <a:xfrm>
              <a:off x="1445" y="1614"/>
              <a:ext cx="245" cy="300"/>
            </a:xfrm>
            <a:custGeom>
              <a:avLst/>
              <a:gdLst>
                <a:gd name="T0" fmla="*/ 214 w 246"/>
                <a:gd name="T1" fmla="*/ 274 h 302"/>
                <a:gd name="T2" fmla="*/ 177 w 246"/>
                <a:gd name="T3" fmla="*/ 222 h 302"/>
                <a:gd name="T4" fmla="*/ 235 w 246"/>
                <a:gd name="T5" fmla="*/ 126 h 302"/>
                <a:gd name="T6" fmla="*/ 225 w 246"/>
                <a:gd name="T7" fmla="*/ 88 h 302"/>
                <a:gd name="T8" fmla="*/ 244 w 246"/>
                <a:gd name="T9" fmla="*/ 17 h 302"/>
                <a:gd name="T10" fmla="*/ 188 w 246"/>
                <a:gd name="T11" fmla="*/ 52 h 302"/>
                <a:gd name="T12" fmla="*/ 118 w 246"/>
                <a:gd name="T13" fmla="*/ 46 h 302"/>
                <a:gd name="T14" fmla="*/ 90 w 246"/>
                <a:gd name="T15" fmla="*/ 0 h 302"/>
                <a:gd name="T16" fmla="*/ 76 w 246"/>
                <a:gd name="T17" fmla="*/ 72 h 302"/>
                <a:gd name="T18" fmla="*/ 0 w 246"/>
                <a:gd name="T19" fmla="*/ 144 h 302"/>
                <a:gd name="T20" fmla="*/ 161 w 246"/>
                <a:gd name="T21" fmla="*/ 298 h 302"/>
                <a:gd name="T22" fmla="*/ 214 w 246"/>
                <a:gd name="T23" fmla="*/ 274 h 3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46" h="302">
                  <a:moveTo>
                    <a:pt x="216" y="278"/>
                  </a:moveTo>
                  <a:cubicBezTo>
                    <a:pt x="216" y="278"/>
                    <a:pt x="191" y="239"/>
                    <a:pt x="179" y="224"/>
                  </a:cubicBezTo>
                  <a:cubicBezTo>
                    <a:pt x="179" y="224"/>
                    <a:pt x="235" y="207"/>
                    <a:pt x="237" y="128"/>
                  </a:cubicBezTo>
                  <a:cubicBezTo>
                    <a:pt x="237" y="128"/>
                    <a:pt x="239" y="106"/>
                    <a:pt x="227" y="90"/>
                  </a:cubicBezTo>
                  <a:cubicBezTo>
                    <a:pt x="246" y="17"/>
                    <a:pt x="246" y="17"/>
                    <a:pt x="246" y="17"/>
                  </a:cubicBezTo>
                  <a:cubicBezTo>
                    <a:pt x="190" y="52"/>
                    <a:pt x="190" y="52"/>
                    <a:pt x="190" y="52"/>
                  </a:cubicBezTo>
                  <a:cubicBezTo>
                    <a:pt x="190" y="52"/>
                    <a:pt x="173" y="39"/>
                    <a:pt x="118" y="46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42" y="81"/>
                    <a:pt x="0" y="146"/>
                  </a:cubicBezTo>
                  <a:cubicBezTo>
                    <a:pt x="0" y="146"/>
                    <a:pt x="150" y="149"/>
                    <a:pt x="163" y="302"/>
                  </a:cubicBezTo>
                  <a:cubicBezTo>
                    <a:pt x="163" y="302"/>
                    <a:pt x="203" y="298"/>
                    <a:pt x="216" y="278"/>
                  </a:cubicBezTo>
                  <a:close/>
                </a:path>
              </a:pathLst>
            </a:custGeom>
            <a:solidFill>
              <a:srgbClr val="9B503A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57" name="Freeform 56"/>
            <p:cNvSpPr/>
            <p:nvPr userDrawn="1"/>
          </p:nvSpPr>
          <p:spPr bwMode="auto">
            <a:xfrm>
              <a:off x="1430" y="1752"/>
              <a:ext cx="180" cy="175"/>
            </a:xfrm>
            <a:custGeom>
              <a:avLst/>
              <a:gdLst>
                <a:gd name="T0" fmla="*/ 17 w 181"/>
                <a:gd name="T1" fmla="*/ 6 h 176"/>
                <a:gd name="T2" fmla="*/ 179 w 181"/>
                <a:gd name="T3" fmla="*/ 161 h 176"/>
                <a:gd name="T4" fmla="*/ 110 w 181"/>
                <a:gd name="T5" fmla="*/ 154 h 176"/>
                <a:gd name="T6" fmla="*/ 128 w 181"/>
                <a:gd name="T7" fmla="*/ 102 h 176"/>
                <a:gd name="T8" fmla="*/ 0 w 181"/>
                <a:gd name="T9" fmla="*/ 71 h 176"/>
                <a:gd name="T10" fmla="*/ 17 w 181"/>
                <a:gd name="T11" fmla="*/ 6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81" h="176">
                  <a:moveTo>
                    <a:pt x="17" y="6"/>
                  </a:moveTo>
                  <a:cubicBezTo>
                    <a:pt x="17" y="6"/>
                    <a:pt x="155" y="0"/>
                    <a:pt x="181" y="163"/>
                  </a:cubicBezTo>
                  <a:cubicBezTo>
                    <a:pt x="181" y="163"/>
                    <a:pt x="139" y="176"/>
                    <a:pt x="112" y="156"/>
                  </a:cubicBezTo>
                  <a:cubicBezTo>
                    <a:pt x="112" y="156"/>
                    <a:pt x="126" y="106"/>
                    <a:pt x="130" y="104"/>
                  </a:cubicBezTo>
                  <a:cubicBezTo>
                    <a:pt x="130" y="104"/>
                    <a:pt x="34" y="106"/>
                    <a:pt x="0" y="71"/>
                  </a:cubicBezTo>
                  <a:cubicBezTo>
                    <a:pt x="0" y="71"/>
                    <a:pt x="26" y="38"/>
                    <a:pt x="17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58" name="Oval 57"/>
            <p:cNvSpPr>
              <a:spLocks noChangeArrowheads="1"/>
            </p:cNvSpPr>
            <p:nvPr userDrawn="1"/>
          </p:nvSpPr>
          <p:spPr bwMode="auto">
            <a:xfrm>
              <a:off x="1523" y="1708"/>
              <a:ext cx="72" cy="71"/>
            </a:xfrm>
            <a:prstGeom prst="ellipse">
              <a:avLst/>
            </a:prstGeom>
            <a:solidFill>
              <a:srgbClr val="E9ADAE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9" name="Oval 58"/>
            <p:cNvSpPr>
              <a:spLocks noChangeArrowheads="1"/>
            </p:cNvSpPr>
            <p:nvPr userDrawn="1"/>
          </p:nvSpPr>
          <p:spPr bwMode="auto">
            <a:xfrm>
              <a:off x="1527" y="1708"/>
              <a:ext cx="59" cy="55"/>
            </a:xfrm>
            <a:prstGeom prst="ellipse">
              <a:avLst/>
            </a:prstGeom>
            <a:solidFill>
              <a:srgbClr val="4C302F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0" name="Freeform 59"/>
            <p:cNvSpPr/>
            <p:nvPr userDrawn="1"/>
          </p:nvSpPr>
          <p:spPr bwMode="auto">
            <a:xfrm>
              <a:off x="1402" y="1758"/>
              <a:ext cx="56" cy="66"/>
            </a:xfrm>
            <a:custGeom>
              <a:avLst/>
              <a:gdLst>
                <a:gd name="T0" fmla="*/ 43 w 57"/>
                <a:gd name="T1" fmla="*/ 0 h 66"/>
                <a:gd name="T2" fmla="*/ 8 w 57"/>
                <a:gd name="T3" fmla="*/ 32 h 66"/>
                <a:gd name="T4" fmla="*/ 30 w 57"/>
                <a:gd name="T5" fmla="*/ 66 h 66"/>
                <a:gd name="T6" fmla="*/ 43 w 57"/>
                <a:gd name="T7" fmla="*/ 0 h 6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7" h="66">
                  <a:moveTo>
                    <a:pt x="45" y="0"/>
                  </a:moveTo>
                  <a:cubicBezTo>
                    <a:pt x="45" y="0"/>
                    <a:pt x="13" y="15"/>
                    <a:pt x="8" y="32"/>
                  </a:cubicBezTo>
                  <a:cubicBezTo>
                    <a:pt x="8" y="32"/>
                    <a:pt x="0" y="54"/>
                    <a:pt x="32" y="66"/>
                  </a:cubicBezTo>
                  <a:cubicBezTo>
                    <a:pt x="32" y="66"/>
                    <a:pt x="57" y="24"/>
                    <a:pt x="45" y="0"/>
                  </a:cubicBezTo>
                  <a:close/>
                </a:path>
              </a:pathLst>
            </a:custGeom>
            <a:solidFill>
              <a:srgbClr val="4C302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1" name="Freeform 60"/>
            <p:cNvSpPr/>
            <p:nvPr userDrawn="1"/>
          </p:nvSpPr>
          <p:spPr bwMode="auto">
            <a:xfrm>
              <a:off x="2126" y="2702"/>
              <a:ext cx="113" cy="50"/>
            </a:xfrm>
            <a:custGeom>
              <a:avLst/>
              <a:gdLst>
                <a:gd name="T0" fmla="*/ 113 w 113"/>
                <a:gd name="T1" fmla="*/ 1 h 50"/>
                <a:gd name="T2" fmla="*/ 113 w 113"/>
                <a:gd name="T3" fmla="*/ 48 h 50"/>
                <a:gd name="T4" fmla="*/ 0 w 113"/>
                <a:gd name="T5" fmla="*/ 50 h 50"/>
                <a:gd name="T6" fmla="*/ 0 w 113"/>
                <a:gd name="T7" fmla="*/ 38 h 50"/>
                <a:gd name="T8" fmla="*/ 84 w 113"/>
                <a:gd name="T9" fmla="*/ 28 h 50"/>
                <a:gd name="T10" fmla="*/ 85 w 113"/>
                <a:gd name="T11" fmla="*/ 0 h 50"/>
                <a:gd name="T12" fmla="*/ 113 w 113"/>
                <a:gd name="T13" fmla="*/ 1 h 5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3" h="50">
                  <a:moveTo>
                    <a:pt x="113" y="1"/>
                  </a:moveTo>
                  <a:cubicBezTo>
                    <a:pt x="113" y="48"/>
                    <a:pt x="113" y="48"/>
                    <a:pt x="113" y="48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43" y="6"/>
                    <a:pt x="84" y="28"/>
                  </a:cubicBezTo>
                  <a:cubicBezTo>
                    <a:pt x="85" y="0"/>
                    <a:pt x="85" y="0"/>
                    <a:pt x="85" y="0"/>
                  </a:cubicBezTo>
                  <a:lnTo>
                    <a:pt x="113" y="1"/>
                  </a:lnTo>
                  <a:close/>
                </a:path>
              </a:pathLst>
            </a:custGeom>
            <a:solidFill>
              <a:srgbClr val="9D5540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2" name="Freeform 61"/>
            <p:cNvSpPr/>
            <p:nvPr userDrawn="1"/>
          </p:nvSpPr>
          <p:spPr bwMode="auto">
            <a:xfrm>
              <a:off x="1991" y="2659"/>
              <a:ext cx="114" cy="91"/>
            </a:xfrm>
            <a:custGeom>
              <a:avLst/>
              <a:gdLst>
                <a:gd name="T0" fmla="*/ 83 w 115"/>
                <a:gd name="T1" fmla="*/ 0 h 91"/>
                <a:gd name="T2" fmla="*/ 83 w 115"/>
                <a:gd name="T3" fmla="*/ 67 h 91"/>
                <a:gd name="T4" fmla="*/ 1 w 115"/>
                <a:gd name="T5" fmla="*/ 80 h 91"/>
                <a:gd name="T6" fmla="*/ 0 w 115"/>
                <a:gd name="T7" fmla="*/ 91 h 91"/>
                <a:gd name="T8" fmla="*/ 111 w 115"/>
                <a:gd name="T9" fmla="*/ 91 h 91"/>
                <a:gd name="T10" fmla="*/ 113 w 115"/>
                <a:gd name="T11" fmla="*/ 18 h 91"/>
                <a:gd name="T12" fmla="*/ 83 w 115"/>
                <a:gd name="T13" fmla="*/ 0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5" h="91">
                  <a:moveTo>
                    <a:pt x="85" y="0"/>
                  </a:moveTo>
                  <a:cubicBezTo>
                    <a:pt x="85" y="67"/>
                    <a:pt x="85" y="67"/>
                    <a:pt x="85" y="67"/>
                  </a:cubicBezTo>
                  <a:cubicBezTo>
                    <a:pt x="85" y="67"/>
                    <a:pt x="24" y="52"/>
                    <a:pt x="1" y="8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115" y="18"/>
                    <a:pt x="115" y="18"/>
                    <a:pt x="115" y="18"/>
                  </a:cubicBezTo>
                  <a:cubicBezTo>
                    <a:pt x="115" y="18"/>
                    <a:pt x="89" y="8"/>
                    <a:pt x="85" y="0"/>
                  </a:cubicBezTo>
                  <a:close/>
                </a:path>
              </a:pathLst>
            </a:custGeom>
            <a:solidFill>
              <a:srgbClr val="9D5540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3" name="Freeform 62"/>
            <p:cNvSpPr/>
            <p:nvPr userDrawn="1"/>
          </p:nvSpPr>
          <p:spPr bwMode="auto">
            <a:xfrm>
              <a:off x="1966" y="2165"/>
              <a:ext cx="402" cy="561"/>
            </a:xfrm>
            <a:custGeom>
              <a:avLst/>
              <a:gdLst>
                <a:gd name="T0" fmla="*/ 348 w 404"/>
                <a:gd name="T1" fmla="*/ 558 h 564"/>
                <a:gd name="T2" fmla="*/ 280 w 404"/>
                <a:gd name="T3" fmla="*/ 535 h 564"/>
                <a:gd name="T4" fmla="*/ 102 w 404"/>
                <a:gd name="T5" fmla="*/ 489 h 564"/>
                <a:gd name="T6" fmla="*/ 19 w 404"/>
                <a:gd name="T7" fmla="*/ 270 h 564"/>
                <a:gd name="T8" fmla="*/ 132 w 404"/>
                <a:gd name="T9" fmla="*/ 11 h 564"/>
                <a:gd name="T10" fmla="*/ 335 w 404"/>
                <a:gd name="T11" fmla="*/ 199 h 564"/>
                <a:gd name="T12" fmla="*/ 348 w 404"/>
                <a:gd name="T13" fmla="*/ 558 h 5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04" h="564">
                  <a:moveTo>
                    <a:pt x="352" y="564"/>
                  </a:moveTo>
                  <a:cubicBezTo>
                    <a:pt x="352" y="564"/>
                    <a:pt x="328" y="541"/>
                    <a:pt x="282" y="541"/>
                  </a:cubicBezTo>
                  <a:cubicBezTo>
                    <a:pt x="282" y="541"/>
                    <a:pt x="178" y="547"/>
                    <a:pt x="104" y="495"/>
                  </a:cubicBezTo>
                  <a:cubicBezTo>
                    <a:pt x="104" y="495"/>
                    <a:pt x="20" y="445"/>
                    <a:pt x="19" y="272"/>
                  </a:cubicBezTo>
                  <a:cubicBezTo>
                    <a:pt x="19" y="272"/>
                    <a:pt x="0" y="24"/>
                    <a:pt x="134" y="11"/>
                  </a:cubicBezTo>
                  <a:cubicBezTo>
                    <a:pt x="134" y="11"/>
                    <a:pt x="270" y="0"/>
                    <a:pt x="339" y="201"/>
                  </a:cubicBezTo>
                  <a:cubicBezTo>
                    <a:pt x="339" y="201"/>
                    <a:pt x="404" y="404"/>
                    <a:pt x="352" y="564"/>
                  </a:cubicBezTo>
                  <a:close/>
                </a:path>
              </a:pathLst>
            </a:custGeom>
            <a:solidFill>
              <a:srgbClr val="4C302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4" name="Freeform 63"/>
            <p:cNvSpPr/>
            <p:nvPr userDrawn="1"/>
          </p:nvSpPr>
          <p:spPr bwMode="auto">
            <a:xfrm>
              <a:off x="2021" y="2389"/>
              <a:ext cx="259" cy="326"/>
            </a:xfrm>
            <a:custGeom>
              <a:avLst/>
              <a:gdLst>
                <a:gd name="T0" fmla="*/ 0 w 261"/>
                <a:gd name="T1" fmla="*/ 90 h 328"/>
                <a:gd name="T2" fmla="*/ 105 w 261"/>
                <a:gd name="T3" fmla="*/ 0 h 328"/>
                <a:gd name="T4" fmla="*/ 182 w 261"/>
                <a:gd name="T5" fmla="*/ 42 h 328"/>
                <a:gd name="T6" fmla="*/ 121 w 261"/>
                <a:gd name="T7" fmla="*/ 176 h 328"/>
                <a:gd name="T8" fmla="*/ 236 w 261"/>
                <a:gd name="T9" fmla="*/ 128 h 328"/>
                <a:gd name="T10" fmla="*/ 189 w 261"/>
                <a:gd name="T11" fmla="*/ 272 h 328"/>
                <a:gd name="T12" fmla="*/ 15 w 261"/>
                <a:gd name="T13" fmla="*/ 189 h 328"/>
                <a:gd name="T14" fmla="*/ 113 w 261"/>
                <a:gd name="T15" fmla="*/ 201 h 328"/>
                <a:gd name="T16" fmla="*/ 0 w 261"/>
                <a:gd name="T17" fmla="*/ 90 h 3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1" h="328">
                  <a:moveTo>
                    <a:pt x="0" y="92"/>
                  </a:moveTo>
                  <a:cubicBezTo>
                    <a:pt x="0" y="92"/>
                    <a:pt x="12" y="2"/>
                    <a:pt x="107" y="0"/>
                  </a:cubicBezTo>
                  <a:cubicBezTo>
                    <a:pt x="107" y="0"/>
                    <a:pt x="152" y="2"/>
                    <a:pt x="184" y="42"/>
                  </a:cubicBezTo>
                  <a:cubicBezTo>
                    <a:pt x="184" y="42"/>
                    <a:pt x="165" y="132"/>
                    <a:pt x="123" y="178"/>
                  </a:cubicBezTo>
                  <a:cubicBezTo>
                    <a:pt x="123" y="178"/>
                    <a:pt x="185" y="168"/>
                    <a:pt x="240" y="130"/>
                  </a:cubicBezTo>
                  <a:cubicBezTo>
                    <a:pt x="240" y="130"/>
                    <a:pt x="261" y="242"/>
                    <a:pt x="191" y="276"/>
                  </a:cubicBezTo>
                  <a:cubicBezTo>
                    <a:pt x="191" y="276"/>
                    <a:pt x="77" y="328"/>
                    <a:pt x="15" y="191"/>
                  </a:cubicBezTo>
                  <a:cubicBezTo>
                    <a:pt x="15" y="191"/>
                    <a:pt x="51" y="206"/>
                    <a:pt x="115" y="203"/>
                  </a:cubicBezTo>
                  <a:cubicBezTo>
                    <a:pt x="115" y="203"/>
                    <a:pt x="24" y="147"/>
                    <a:pt x="0" y="9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5" name="Freeform 64"/>
            <p:cNvSpPr/>
            <p:nvPr userDrawn="1"/>
          </p:nvSpPr>
          <p:spPr bwMode="auto">
            <a:xfrm>
              <a:off x="2140" y="2235"/>
              <a:ext cx="61" cy="77"/>
            </a:xfrm>
            <a:custGeom>
              <a:avLst/>
              <a:gdLst>
                <a:gd name="T0" fmla="*/ 5 w 61"/>
                <a:gd name="T1" fmla="*/ 24 h 77"/>
                <a:gd name="T2" fmla="*/ 47 w 61"/>
                <a:gd name="T3" fmla="*/ 29 h 77"/>
                <a:gd name="T4" fmla="*/ 45 w 61"/>
                <a:gd name="T5" fmla="*/ 0 h 77"/>
                <a:gd name="T6" fmla="*/ 61 w 61"/>
                <a:gd name="T7" fmla="*/ 37 h 77"/>
                <a:gd name="T8" fmla="*/ 19 w 61"/>
                <a:gd name="T9" fmla="*/ 57 h 77"/>
                <a:gd name="T10" fmla="*/ 5 w 61"/>
                <a:gd name="T11" fmla="*/ 24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1" h="77">
                  <a:moveTo>
                    <a:pt x="5" y="24"/>
                  </a:moveTo>
                  <a:cubicBezTo>
                    <a:pt x="5" y="24"/>
                    <a:pt x="35" y="58"/>
                    <a:pt x="47" y="29"/>
                  </a:cubicBezTo>
                  <a:cubicBezTo>
                    <a:pt x="47" y="29"/>
                    <a:pt x="53" y="18"/>
                    <a:pt x="45" y="0"/>
                  </a:cubicBezTo>
                  <a:cubicBezTo>
                    <a:pt x="45" y="0"/>
                    <a:pt x="61" y="0"/>
                    <a:pt x="61" y="37"/>
                  </a:cubicBezTo>
                  <a:cubicBezTo>
                    <a:pt x="61" y="37"/>
                    <a:pt x="52" y="77"/>
                    <a:pt x="19" y="57"/>
                  </a:cubicBezTo>
                  <a:cubicBezTo>
                    <a:pt x="19" y="57"/>
                    <a:pt x="0" y="53"/>
                    <a:pt x="5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6" name="Freeform 65"/>
            <p:cNvSpPr/>
            <p:nvPr userDrawn="1"/>
          </p:nvSpPr>
          <p:spPr bwMode="auto">
            <a:xfrm>
              <a:off x="2024" y="2233"/>
              <a:ext cx="61" cy="76"/>
            </a:xfrm>
            <a:custGeom>
              <a:avLst/>
              <a:gdLst>
                <a:gd name="T0" fmla="*/ 6 w 62"/>
                <a:gd name="T1" fmla="*/ 24 h 77"/>
                <a:gd name="T2" fmla="*/ 45 w 62"/>
                <a:gd name="T3" fmla="*/ 29 h 77"/>
                <a:gd name="T4" fmla="*/ 44 w 62"/>
                <a:gd name="T5" fmla="*/ 0 h 77"/>
                <a:gd name="T6" fmla="*/ 60 w 62"/>
                <a:gd name="T7" fmla="*/ 37 h 77"/>
                <a:gd name="T8" fmla="*/ 19 w 62"/>
                <a:gd name="T9" fmla="*/ 55 h 77"/>
                <a:gd name="T10" fmla="*/ 6 w 62"/>
                <a:gd name="T11" fmla="*/ 24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2" h="77">
                  <a:moveTo>
                    <a:pt x="6" y="24"/>
                  </a:moveTo>
                  <a:cubicBezTo>
                    <a:pt x="6" y="24"/>
                    <a:pt x="35" y="59"/>
                    <a:pt x="47" y="29"/>
                  </a:cubicBezTo>
                  <a:cubicBezTo>
                    <a:pt x="47" y="29"/>
                    <a:pt x="54" y="19"/>
                    <a:pt x="46" y="0"/>
                  </a:cubicBezTo>
                  <a:cubicBezTo>
                    <a:pt x="46" y="0"/>
                    <a:pt x="62" y="0"/>
                    <a:pt x="62" y="37"/>
                  </a:cubicBezTo>
                  <a:cubicBezTo>
                    <a:pt x="62" y="37"/>
                    <a:pt x="52" y="77"/>
                    <a:pt x="19" y="57"/>
                  </a:cubicBezTo>
                  <a:cubicBezTo>
                    <a:pt x="19" y="57"/>
                    <a:pt x="0" y="53"/>
                    <a:pt x="6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7" name="Freeform 66"/>
            <p:cNvSpPr/>
            <p:nvPr userDrawn="1"/>
          </p:nvSpPr>
          <p:spPr bwMode="auto">
            <a:xfrm>
              <a:off x="1936" y="2311"/>
              <a:ext cx="203" cy="64"/>
            </a:xfrm>
            <a:custGeom>
              <a:avLst/>
              <a:gdLst>
                <a:gd name="T0" fmla="*/ 202 w 204"/>
                <a:gd name="T1" fmla="*/ 0 h 64"/>
                <a:gd name="T2" fmla="*/ 86 w 204"/>
                <a:gd name="T3" fmla="*/ 2 h 64"/>
                <a:gd name="T4" fmla="*/ 5 w 204"/>
                <a:gd name="T5" fmla="*/ 48 h 64"/>
                <a:gd name="T6" fmla="*/ 102 w 204"/>
                <a:gd name="T7" fmla="*/ 46 h 64"/>
                <a:gd name="T8" fmla="*/ 202 w 204"/>
                <a:gd name="T9" fmla="*/ 0 h 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4" h="64">
                  <a:moveTo>
                    <a:pt x="204" y="0"/>
                  </a:moveTo>
                  <a:cubicBezTo>
                    <a:pt x="86" y="2"/>
                    <a:pt x="86" y="2"/>
                    <a:pt x="86" y="2"/>
                  </a:cubicBezTo>
                  <a:cubicBezTo>
                    <a:pt x="86" y="2"/>
                    <a:pt x="0" y="32"/>
                    <a:pt x="5" y="48"/>
                  </a:cubicBezTo>
                  <a:cubicBezTo>
                    <a:pt x="5" y="48"/>
                    <a:pt x="12" y="64"/>
                    <a:pt x="103" y="46"/>
                  </a:cubicBezTo>
                  <a:cubicBezTo>
                    <a:pt x="103" y="46"/>
                    <a:pt x="188" y="26"/>
                    <a:pt x="204" y="0"/>
                  </a:cubicBezTo>
                  <a:close/>
                </a:path>
              </a:pathLst>
            </a:custGeom>
            <a:solidFill>
              <a:srgbClr val="EDB2AD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8" name="Freeform 67"/>
            <p:cNvSpPr/>
            <p:nvPr userDrawn="1"/>
          </p:nvSpPr>
          <p:spPr bwMode="auto">
            <a:xfrm>
              <a:off x="1947" y="2311"/>
              <a:ext cx="196" cy="89"/>
            </a:xfrm>
            <a:custGeom>
              <a:avLst/>
              <a:gdLst>
                <a:gd name="T0" fmla="*/ 0 w 197"/>
                <a:gd name="T1" fmla="*/ 51 h 89"/>
                <a:gd name="T2" fmla="*/ 195 w 197"/>
                <a:gd name="T3" fmla="*/ 0 h 89"/>
                <a:gd name="T4" fmla="*/ 188 w 197"/>
                <a:gd name="T5" fmla="*/ 0 h 89"/>
                <a:gd name="T6" fmla="*/ 35 w 197"/>
                <a:gd name="T7" fmla="*/ 52 h 89"/>
                <a:gd name="T8" fmla="*/ 0 w 197"/>
                <a:gd name="T9" fmla="*/ 51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7" h="89">
                  <a:moveTo>
                    <a:pt x="0" y="51"/>
                  </a:moveTo>
                  <a:cubicBezTo>
                    <a:pt x="0" y="51"/>
                    <a:pt x="116" y="89"/>
                    <a:pt x="19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0"/>
                    <a:pt x="142" y="48"/>
                    <a:pt x="35" y="52"/>
                  </a:cubicBezTo>
                  <a:cubicBezTo>
                    <a:pt x="35" y="52"/>
                    <a:pt x="10" y="54"/>
                    <a:pt x="0" y="51"/>
                  </a:cubicBezTo>
                  <a:close/>
                </a:path>
              </a:pathLst>
            </a:custGeom>
            <a:solidFill>
              <a:srgbClr val="9D5540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" name="Freeform 68"/>
            <p:cNvSpPr/>
            <p:nvPr userDrawn="1"/>
          </p:nvSpPr>
          <p:spPr bwMode="auto">
            <a:xfrm>
              <a:off x="1057" y="2760"/>
              <a:ext cx="129" cy="121"/>
            </a:xfrm>
            <a:custGeom>
              <a:avLst/>
              <a:gdLst>
                <a:gd name="T0" fmla="*/ 79 w 129"/>
                <a:gd name="T1" fmla="*/ 0 h 122"/>
                <a:gd name="T2" fmla="*/ 104 w 129"/>
                <a:gd name="T3" fmla="*/ 66 h 122"/>
                <a:gd name="T4" fmla="*/ 71 w 129"/>
                <a:gd name="T5" fmla="*/ 99 h 122"/>
                <a:gd name="T6" fmla="*/ 73 w 129"/>
                <a:gd name="T7" fmla="*/ 104 h 122"/>
                <a:gd name="T8" fmla="*/ 94 w 129"/>
                <a:gd name="T9" fmla="*/ 107 h 122"/>
                <a:gd name="T10" fmla="*/ 96 w 129"/>
                <a:gd name="T11" fmla="*/ 119 h 122"/>
                <a:gd name="T12" fmla="*/ 59 w 129"/>
                <a:gd name="T13" fmla="*/ 120 h 122"/>
                <a:gd name="T14" fmla="*/ 12 w 129"/>
                <a:gd name="T15" fmla="*/ 107 h 122"/>
                <a:gd name="T16" fmla="*/ 0 w 129"/>
                <a:gd name="T17" fmla="*/ 85 h 122"/>
                <a:gd name="T18" fmla="*/ 23 w 129"/>
                <a:gd name="T19" fmla="*/ 18 h 122"/>
                <a:gd name="T20" fmla="*/ 79 w 129"/>
                <a:gd name="T21" fmla="*/ 0 h 1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29" h="122">
                  <a:moveTo>
                    <a:pt x="79" y="0"/>
                  </a:moveTo>
                  <a:cubicBezTo>
                    <a:pt x="79" y="0"/>
                    <a:pt x="129" y="31"/>
                    <a:pt x="104" y="68"/>
                  </a:cubicBezTo>
                  <a:cubicBezTo>
                    <a:pt x="104" y="68"/>
                    <a:pt x="94" y="86"/>
                    <a:pt x="71" y="101"/>
                  </a:cubicBezTo>
                  <a:cubicBezTo>
                    <a:pt x="73" y="106"/>
                    <a:pt x="73" y="106"/>
                    <a:pt x="73" y="106"/>
                  </a:cubicBezTo>
                  <a:cubicBezTo>
                    <a:pt x="94" y="109"/>
                    <a:pt x="94" y="109"/>
                    <a:pt x="94" y="109"/>
                  </a:cubicBezTo>
                  <a:cubicBezTo>
                    <a:pt x="96" y="121"/>
                    <a:pt x="96" y="121"/>
                    <a:pt x="96" y="121"/>
                  </a:cubicBezTo>
                  <a:cubicBezTo>
                    <a:pt x="59" y="122"/>
                    <a:pt x="59" y="122"/>
                    <a:pt x="59" y="122"/>
                  </a:cubicBezTo>
                  <a:cubicBezTo>
                    <a:pt x="12" y="109"/>
                    <a:pt x="12" y="109"/>
                    <a:pt x="12" y="109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69" y="9"/>
                    <a:pt x="79" y="0"/>
                  </a:cubicBezTo>
                  <a:close/>
                </a:path>
              </a:pathLst>
            </a:custGeom>
            <a:solidFill>
              <a:srgbClr val="9D5540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70" name="Freeform 69"/>
            <p:cNvSpPr/>
            <p:nvPr userDrawn="1"/>
          </p:nvSpPr>
          <p:spPr bwMode="auto">
            <a:xfrm>
              <a:off x="1179" y="2690"/>
              <a:ext cx="63" cy="192"/>
            </a:xfrm>
            <a:custGeom>
              <a:avLst/>
              <a:gdLst>
                <a:gd name="T0" fmla="*/ 0 w 64"/>
                <a:gd name="T1" fmla="*/ 30 h 193"/>
                <a:gd name="T2" fmla="*/ 17 w 64"/>
                <a:gd name="T3" fmla="*/ 190 h 193"/>
                <a:gd name="T4" fmla="*/ 60 w 64"/>
                <a:gd name="T5" fmla="*/ 191 h 193"/>
                <a:gd name="T6" fmla="*/ 60 w 64"/>
                <a:gd name="T7" fmla="*/ 181 h 193"/>
                <a:gd name="T8" fmla="*/ 31 w 64"/>
                <a:gd name="T9" fmla="*/ 174 h 193"/>
                <a:gd name="T10" fmla="*/ 26 w 64"/>
                <a:gd name="T11" fmla="*/ 0 h 193"/>
                <a:gd name="T12" fmla="*/ 0 w 64"/>
                <a:gd name="T13" fmla="*/ 30 h 19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4" h="193">
                  <a:moveTo>
                    <a:pt x="0" y="30"/>
                  </a:moveTo>
                  <a:cubicBezTo>
                    <a:pt x="17" y="192"/>
                    <a:pt x="17" y="192"/>
                    <a:pt x="17" y="192"/>
                  </a:cubicBezTo>
                  <a:cubicBezTo>
                    <a:pt x="62" y="193"/>
                    <a:pt x="62" y="193"/>
                    <a:pt x="62" y="193"/>
                  </a:cubicBezTo>
                  <a:cubicBezTo>
                    <a:pt x="62" y="183"/>
                    <a:pt x="62" y="183"/>
                    <a:pt x="62" y="183"/>
                  </a:cubicBezTo>
                  <a:cubicBezTo>
                    <a:pt x="62" y="183"/>
                    <a:pt x="64" y="167"/>
                    <a:pt x="31" y="176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EDB2AE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71" name="Freeform 70"/>
            <p:cNvSpPr/>
            <p:nvPr userDrawn="1"/>
          </p:nvSpPr>
          <p:spPr bwMode="auto">
            <a:xfrm>
              <a:off x="1083" y="2527"/>
              <a:ext cx="159" cy="250"/>
            </a:xfrm>
            <a:custGeom>
              <a:avLst/>
              <a:gdLst>
                <a:gd name="T0" fmla="*/ 15 w 160"/>
                <a:gd name="T1" fmla="*/ 249 h 251"/>
                <a:gd name="T2" fmla="*/ 145 w 160"/>
                <a:gd name="T3" fmla="*/ 117 h 251"/>
                <a:gd name="T4" fmla="*/ 140 w 160"/>
                <a:gd name="T5" fmla="*/ 0 h 251"/>
                <a:gd name="T6" fmla="*/ 58 w 160"/>
                <a:gd name="T7" fmla="*/ 100 h 251"/>
                <a:gd name="T8" fmla="*/ 15 w 160"/>
                <a:gd name="T9" fmla="*/ 249 h 2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0" h="251">
                  <a:moveTo>
                    <a:pt x="15" y="251"/>
                  </a:moveTo>
                  <a:cubicBezTo>
                    <a:pt x="15" y="251"/>
                    <a:pt x="97" y="244"/>
                    <a:pt x="147" y="117"/>
                  </a:cubicBezTo>
                  <a:cubicBezTo>
                    <a:pt x="147" y="117"/>
                    <a:pt x="160" y="53"/>
                    <a:pt x="142" y="0"/>
                  </a:cubicBezTo>
                  <a:cubicBezTo>
                    <a:pt x="142" y="0"/>
                    <a:pt x="80" y="63"/>
                    <a:pt x="58" y="100"/>
                  </a:cubicBezTo>
                  <a:cubicBezTo>
                    <a:pt x="58" y="100"/>
                    <a:pt x="0" y="219"/>
                    <a:pt x="15" y="251"/>
                  </a:cubicBezTo>
                  <a:close/>
                </a:path>
              </a:pathLst>
            </a:custGeom>
            <a:solidFill>
              <a:srgbClr val="FEFEFE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72" name="Freeform 71"/>
            <p:cNvSpPr/>
            <p:nvPr userDrawn="1"/>
          </p:nvSpPr>
          <p:spPr bwMode="auto">
            <a:xfrm>
              <a:off x="1222" y="2432"/>
              <a:ext cx="183" cy="108"/>
            </a:xfrm>
            <a:custGeom>
              <a:avLst/>
              <a:gdLst>
                <a:gd name="T0" fmla="*/ 0 w 184"/>
                <a:gd name="T1" fmla="*/ 102 h 108"/>
                <a:gd name="T2" fmla="*/ 92 w 184"/>
                <a:gd name="T3" fmla="*/ 96 h 108"/>
                <a:gd name="T4" fmla="*/ 64 w 184"/>
                <a:gd name="T5" fmla="*/ 62 h 108"/>
                <a:gd name="T6" fmla="*/ 182 w 184"/>
                <a:gd name="T7" fmla="*/ 66 h 108"/>
                <a:gd name="T8" fmla="*/ 182 w 184"/>
                <a:gd name="T9" fmla="*/ 19 h 108"/>
                <a:gd name="T10" fmla="*/ 40 w 184"/>
                <a:gd name="T11" fmla="*/ 56 h 108"/>
                <a:gd name="T12" fmla="*/ 0 w 184"/>
                <a:gd name="T13" fmla="*/ 102 h 10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84" h="108">
                  <a:moveTo>
                    <a:pt x="0" y="102"/>
                  </a:moveTo>
                  <a:cubicBezTo>
                    <a:pt x="0" y="102"/>
                    <a:pt x="57" y="108"/>
                    <a:pt x="92" y="96"/>
                  </a:cubicBezTo>
                  <a:cubicBezTo>
                    <a:pt x="92" y="96"/>
                    <a:pt x="62" y="84"/>
                    <a:pt x="64" y="62"/>
                  </a:cubicBezTo>
                  <a:cubicBezTo>
                    <a:pt x="64" y="62"/>
                    <a:pt x="158" y="78"/>
                    <a:pt x="184" y="66"/>
                  </a:cubicBezTo>
                  <a:cubicBezTo>
                    <a:pt x="184" y="66"/>
                    <a:pt x="174" y="49"/>
                    <a:pt x="184" y="19"/>
                  </a:cubicBezTo>
                  <a:cubicBezTo>
                    <a:pt x="184" y="19"/>
                    <a:pt x="90" y="0"/>
                    <a:pt x="40" y="56"/>
                  </a:cubicBezTo>
                  <a:lnTo>
                    <a:pt x="0" y="102"/>
                  </a:lnTo>
                  <a:close/>
                </a:path>
              </a:pathLst>
            </a:custGeom>
            <a:solidFill>
              <a:srgbClr val="FEFEFE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73" name="Freeform 72"/>
            <p:cNvSpPr/>
            <p:nvPr userDrawn="1"/>
          </p:nvSpPr>
          <p:spPr bwMode="auto">
            <a:xfrm>
              <a:off x="808" y="2162"/>
              <a:ext cx="597" cy="723"/>
            </a:xfrm>
            <a:custGeom>
              <a:avLst/>
              <a:gdLst>
                <a:gd name="T0" fmla="*/ 594 w 600"/>
                <a:gd name="T1" fmla="*/ 287 h 727"/>
                <a:gd name="T2" fmla="*/ 550 w 600"/>
                <a:gd name="T3" fmla="*/ 286 h 727"/>
                <a:gd name="T4" fmla="*/ 470 w 600"/>
                <a:gd name="T5" fmla="*/ 313 h 727"/>
                <a:gd name="T6" fmla="*/ 411 w 600"/>
                <a:gd name="T7" fmla="*/ 371 h 727"/>
                <a:gd name="T8" fmla="*/ 358 w 600"/>
                <a:gd name="T9" fmla="*/ 430 h 727"/>
                <a:gd name="T10" fmla="*/ 340 w 600"/>
                <a:gd name="T11" fmla="*/ 459 h 727"/>
                <a:gd name="T12" fmla="*/ 344 w 600"/>
                <a:gd name="T13" fmla="*/ 696 h 727"/>
                <a:gd name="T14" fmla="*/ 375 w 600"/>
                <a:gd name="T15" fmla="*/ 706 h 727"/>
                <a:gd name="T16" fmla="*/ 375 w 600"/>
                <a:gd name="T17" fmla="*/ 714 h 727"/>
                <a:gd name="T18" fmla="*/ 327 w 600"/>
                <a:gd name="T19" fmla="*/ 714 h 727"/>
                <a:gd name="T20" fmla="*/ 314 w 600"/>
                <a:gd name="T21" fmla="*/ 516 h 727"/>
                <a:gd name="T22" fmla="*/ 292 w 600"/>
                <a:gd name="T23" fmla="*/ 617 h 727"/>
                <a:gd name="T24" fmla="*/ 299 w 600"/>
                <a:gd name="T25" fmla="*/ 666 h 727"/>
                <a:gd name="T26" fmla="*/ 268 w 600"/>
                <a:gd name="T27" fmla="*/ 690 h 727"/>
                <a:gd name="T28" fmla="*/ 269 w 600"/>
                <a:gd name="T29" fmla="*/ 698 h 727"/>
                <a:gd name="T30" fmla="*/ 309 w 600"/>
                <a:gd name="T31" fmla="*/ 715 h 727"/>
                <a:gd name="T32" fmla="*/ 155 w 600"/>
                <a:gd name="T33" fmla="*/ 714 h 727"/>
                <a:gd name="T34" fmla="*/ 22 w 600"/>
                <a:gd name="T35" fmla="*/ 639 h 727"/>
                <a:gd name="T36" fmla="*/ 9 w 600"/>
                <a:gd name="T37" fmla="*/ 500 h 727"/>
                <a:gd name="T38" fmla="*/ 8 w 600"/>
                <a:gd name="T39" fmla="*/ 466 h 727"/>
                <a:gd name="T40" fmla="*/ 129 w 600"/>
                <a:gd name="T41" fmla="*/ 430 h 727"/>
                <a:gd name="T42" fmla="*/ 134 w 600"/>
                <a:gd name="T43" fmla="*/ 487 h 727"/>
                <a:gd name="T44" fmla="*/ 142 w 600"/>
                <a:gd name="T45" fmla="*/ 614 h 727"/>
                <a:gd name="T46" fmla="*/ 181 w 600"/>
                <a:gd name="T47" fmla="*/ 700 h 727"/>
                <a:gd name="T48" fmla="*/ 310 w 600"/>
                <a:gd name="T49" fmla="*/ 358 h 727"/>
                <a:gd name="T50" fmla="*/ 216 w 600"/>
                <a:gd name="T51" fmla="*/ 223 h 727"/>
                <a:gd name="T52" fmla="*/ 195 w 600"/>
                <a:gd name="T53" fmla="*/ 49 h 727"/>
                <a:gd name="T54" fmla="*/ 266 w 600"/>
                <a:gd name="T55" fmla="*/ 135 h 727"/>
                <a:gd name="T56" fmla="*/ 361 w 600"/>
                <a:gd name="T57" fmla="*/ 99 h 727"/>
                <a:gd name="T58" fmla="*/ 449 w 600"/>
                <a:gd name="T59" fmla="*/ 0 h 727"/>
                <a:gd name="T60" fmla="*/ 456 w 600"/>
                <a:gd name="T61" fmla="*/ 11 h 727"/>
                <a:gd name="T62" fmla="*/ 455 w 600"/>
                <a:gd name="T63" fmla="*/ 136 h 727"/>
                <a:gd name="T64" fmla="*/ 496 w 600"/>
                <a:gd name="T65" fmla="*/ 251 h 727"/>
                <a:gd name="T66" fmla="*/ 594 w 600"/>
                <a:gd name="T67" fmla="*/ 287 h 72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600" h="727">
                  <a:moveTo>
                    <a:pt x="600" y="291"/>
                  </a:moveTo>
                  <a:cubicBezTo>
                    <a:pt x="586" y="288"/>
                    <a:pt x="570" y="289"/>
                    <a:pt x="556" y="290"/>
                  </a:cubicBezTo>
                  <a:cubicBezTo>
                    <a:pt x="528" y="292"/>
                    <a:pt x="497" y="299"/>
                    <a:pt x="474" y="317"/>
                  </a:cubicBezTo>
                  <a:cubicBezTo>
                    <a:pt x="452" y="333"/>
                    <a:pt x="435" y="356"/>
                    <a:pt x="415" y="375"/>
                  </a:cubicBezTo>
                  <a:cubicBezTo>
                    <a:pt x="396" y="393"/>
                    <a:pt x="378" y="412"/>
                    <a:pt x="362" y="434"/>
                  </a:cubicBezTo>
                  <a:cubicBezTo>
                    <a:pt x="355" y="443"/>
                    <a:pt x="348" y="454"/>
                    <a:pt x="344" y="465"/>
                  </a:cubicBezTo>
                  <a:cubicBezTo>
                    <a:pt x="348" y="704"/>
                    <a:pt x="348" y="704"/>
                    <a:pt x="348" y="704"/>
                  </a:cubicBezTo>
                  <a:cubicBezTo>
                    <a:pt x="348" y="704"/>
                    <a:pt x="382" y="698"/>
                    <a:pt x="379" y="714"/>
                  </a:cubicBezTo>
                  <a:cubicBezTo>
                    <a:pt x="379" y="722"/>
                    <a:pt x="379" y="722"/>
                    <a:pt x="379" y="722"/>
                  </a:cubicBezTo>
                  <a:cubicBezTo>
                    <a:pt x="331" y="722"/>
                    <a:pt x="331" y="722"/>
                    <a:pt x="331" y="722"/>
                  </a:cubicBezTo>
                  <a:cubicBezTo>
                    <a:pt x="318" y="522"/>
                    <a:pt x="318" y="522"/>
                    <a:pt x="318" y="522"/>
                  </a:cubicBezTo>
                  <a:cubicBezTo>
                    <a:pt x="318" y="522"/>
                    <a:pt x="282" y="581"/>
                    <a:pt x="294" y="623"/>
                  </a:cubicBezTo>
                  <a:cubicBezTo>
                    <a:pt x="294" y="623"/>
                    <a:pt x="331" y="648"/>
                    <a:pt x="303" y="674"/>
                  </a:cubicBezTo>
                  <a:cubicBezTo>
                    <a:pt x="270" y="698"/>
                    <a:pt x="270" y="698"/>
                    <a:pt x="270" y="698"/>
                  </a:cubicBezTo>
                  <a:cubicBezTo>
                    <a:pt x="271" y="706"/>
                    <a:pt x="271" y="706"/>
                    <a:pt x="271" y="706"/>
                  </a:cubicBezTo>
                  <a:cubicBezTo>
                    <a:pt x="271" y="706"/>
                    <a:pt x="315" y="701"/>
                    <a:pt x="313" y="723"/>
                  </a:cubicBezTo>
                  <a:cubicBezTo>
                    <a:pt x="157" y="722"/>
                    <a:pt x="157" y="722"/>
                    <a:pt x="157" y="722"/>
                  </a:cubicBezTo>
                  <a:cubicBezTo>
                    <a:pt x="157" y="722"/>
                    <a:pt x="60" y="727"/>
                    <a:pt x="22" y="647"/>
                  </a:cubicBezTo>
                  <a:cubicBezTo>
                    <a:pt x="22" y="647"/>
                    <a:pt x="0" y="629"/>
                    <a:pt x="9" y="506"/>
                  </a:cubicBezTo>
                  <a:cubicBezTo>
                    <a:pt x="9" y="506"/>
                    <a:pt x="11" y="483"/>
                    <a:pt x="8" y="472"/>
                  </a:cubicBezTo>
                  <a:cubicBezTo>
                    <a:pt x="8" y="472"/>
                    <a:pt x="88" y="481"/>
                    <a:pt x="131" y="434"/>
                  </a:cubicBezTo>
                  <a:cubicBezTo>
                    <a:pt x="131" y="434"/>
                    <a:pt x="137" y="461"/>
                    <a:pt x="136" y="493"/>
                  </a:cubicBezTo>
                  <a:cubicBezTo>
                    <a:pt x="136" y="493"/>
                    <a:pt x="135" y="606"/>
                    <a:pt x="144" y="620"/>
                  </a:cubicBezTo>
                  <a:cubicBezTo>
                    <a:pt x="144" y="620"/>
                    <a:pt x="160" y="695"/>
                    <a:pt x="183" y="708"/>
                  </a:cubicBezTo>
                  <a:cubicBezTo>
                    <a:pt x="183" y="708"/>
                    <a:pt x="177" y="479"/>
                    <a:pt x="314" y="362"/>
                  </a:cubicBezTo>
                  <a:cubicBezTo>
                    <a:pt x="314" y="362"/>
                    <a:pt x="207" y="335"/>
                    <a:pt x="218" y="225"/>
                  </a:cubicBezTo>
                  <a:cubicBezTo>
                    <a:pt x="218" y="225"/>
                    <a:pt x="152" y="129"/>
                    <a:pt x="197" y="49"/>
                  </a:cubicBezTo>
                  <a:cubicBezTo>
                    <a:pt x="268" y="137"/>
                    <a:pt x="268" y="137"/>
                    <a:pt x="268" y="137"/>
                  </a:cubicBezTo>
                  <a:cubicBezTo>
                    <a:pt x="268" y="137"/>
                    <a:pt x="311" y="97"/>
                    <a:pt x="365" y="101"/>
                  </a:cubicBezTo>
                  <a:cubicBezTo>
                    <a:pt x="453" y="0"/>
                    <a:pt x="453" y="0"/>
                    <a:pt x="453" y="0"/>
                  </a:cubicBezTo>
                  <a:cubicBezTo>
                    <a:pt x="453" y="0"/>
                    <a:pt x="458" y="2"/>
                    <a:pt x="460" y="11"/>
                  </a:cubicBezTo>
                  <a:cubicBezTo>
                    <a:pt x="459" y="138"/>
                    <a:pt x="459" y="138"/>
                    <a:pt x="459" y="138"/>
                  </a:cubicBezTo>
                  <a:cubicBezTo>
                    <a:pt x="459" y="138"/>
                    <a:pt x="496" y="170"/>
                    <a:pt x="500" y="253"/>
                  </a:cubicBezTo>
                  <a:cubicBezTo>
                    <a:pt x="500" y="253"/>
                    <a:pt x="520" y="273"/>
                    <a:pt x="600" y="291"/>
                  </a:cubicBezTo>
                  <a:close/>
                </a:path>
              </a:pathLst>
            </a:custGeom>
            <a:solidFill>
              <a:srgbClr val="EDB2AE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74" name="Oval 73"/>
            <p:cNvSpPr>
              <a:spLocks noChangeArrowheads="1"/>
            </p:cNvSpPr>
            <p:nvPr userDrawn="1"/>
          </p:nvSpPr>
          <p:spPr bwMode="auto">
            <a:xfrm>
              <a:off x="1380" y="2454"/>
              <a:ext cx="53" cy="42"/>
            </a:xfrm>
            <a:prstGeom prst="ellipse">
              <a:avLst/>
            </a:prstGeom>
            <a:solidFill>
              <a:srgbClr val="4C302F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5" name="Oval 74"/>
            <p:cNvSpPr>
              <a:spLocks noChangeArrowheads="1"/>
            </p:cNvSpPr>
            <p:nvPr userDrawn="1"/>
          </p:nvSpPr>
          <p:spPr bwMode="auto">
            <a:xfrm>
              <a:off x="1128" y="2327"/>
              <a:ext cx="104" cy="123"/>
            </a:xfrm>
            <a:prstGeom prst="ellipse">
              <a:avLst/>
            </a:prstGeom>
            <a:solidFill>
              <a:srgbClr val="FEFEFE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6" name="Oval 75"/>
            <p:cNvSpPr>
              <a:spLocks noChangeArrowheads="1"/>
            </p:cNvSpPr>
            <p:nvPr userDrawn="1"/>
          </p:nvSpPr>
          <p:spPr bwMode="auto">
            <a:xfrm>
              <a:off x="1149" y="2338"/>
              <a:ext cx="82" cy="92"/>
            </a:xfrm>
            <a:prstGeom prst="ellipse">
              <a:avLst/>
            </a:prstGeom>
            <a:solidFill>
              <a:srgbClr val="4C302F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7" name="Freeform 76"/>
            <p:cNvSpPr/>
            <p:nvPr userDrawn="1"/>
          </p:nvSpPr>
          <p:spPr bwMode="auto">
            <a:xfrm>
              <a:off x="990" y="2246"/>
              <a:ext cx="73" cy="109"/>
            </a:xfrm>
            <a:custGeom>
              <a:avLst/>
              <a:gdLst>
                <a:gd name="T0" fmla="*/ 29 w 74"/>
                <a:gd name="T1" fmla="*/ 0 h 109"/>
                <a:gd name="T2" fmla="*/ 41 w 74"/>
                <a:gd name="T3" fmla="*/ 109 h 109"/>
                <a:gd name="T4" fmla="*/ 72 w 74"/>
                <a:gd name="T5" fmla="*/ 60 h 109"/>
                <a:gd name="T6" fmla="*/ 29 w 74"/>
                <a:gd name="T7" fmla="*/ 0 h 10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4" h="109">
                  <a:moveTo>
                    <a:pt x="29" y="0"/>
                  </a:moveTo>
                  <a:cubicBezTo>
                    <a:pt x="29" y="0"/>
                    <a:pt x="0" y="63"/>
                    <a:pt x="43" y="109"/>
                  </a:cubicBezTo>
                  <a:cubicBezTo>
                    <a:pt x="43" y="109"/>
                    <a:pt x="67" y="65"/>
                    <a:pt x="74" y="60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rgbClr val="9D5540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78" name="Freeform 77"/>
            <p:cNvSpPr/>
            <p:nvPr userDrawn="1"/>
          </p:nvSpPr>
          <p:spPr bwMode="auto">
            <a:xfrm>
              <a:off x="735" y="2495"/>
              <a:ext cx="204" cy="156"/>
            </a:xfrm>
            <a:custGeom>
              <a:avLst/>
              <a:gdLst>
                <a:gd name="T0" fmla="*/ 82 w 205"/>
                <a:gd name="T1" fmla="*/ 139 h 157"/>
                <a:gd name="T2" fmla="*/ 0 w 205"/>
                <a:gd name="T3" fmla="*/ 53 h 157"/>
                <a:gd name="T4" fmla="*/ 122 w 205"/>
                <a:gd name="T5" fmla="*/ 3 h 157"/>
                <a:gd name="T6" fmla="*/ 203 w 205"/>
                <a:gd name="T7" fmla="*/ 102 h 157"/>
                <a:gd name="T8" fmla="*/ 82 w 205"/>
                <a:gd name="T9" fmla="*/ 139 h 1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5" h="157">
                  <a:moveTo>
                    <a:pt x="82" y="141"/>
                  </a:moveTo>
                  <a:cubicBezTo>
                    <a:pt x="82" y="141"/>
                    <a:pt x="73" y="34"/>
                    <a:pt x="0" y="53"/>
                  </a:cubicBezTo>
                  <a:cubicBezTo>
                    <a:pt x="0" y="53"/>
                    <a:pt x="37" y="0"/>
                    <a:pt x="124" y="3"/>
                  </a:cubicBezTo>
                  <a:cubicBezTo>
                    <a:pt x="124" y="3"/>
                    <a:pt x="189" y="4"/>
                    <a:pt x="205" y="104"/>
                  </a:cubicBezTo>
                  <a:cubicBezTo>
                    <a:pt x="205" y="104"/>
                    <a:pt x="146" y="157"/>
                    <a:pt x="82" y="141"/>
                  </a:cubicBezTo>
                  <a:close/>
                </a:path>
              </a:pathLst>
            </a:custGeom>
            <a:solidFill>
              <a:srgbClr val="FEFEFE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79" name="Freeform 78"/>
            <p:cNvSpPr/>
            <p:nvPr userDrawn="1"/>
          </p:nvSpPr>
          <p:spPr bwMode="auto">
            <a:xfrm>
              <a:off x="1062" y="1697"/>
              <a:ext cx="63" cy="41"/>
            </a:xfrm>
            <a:custGeom>
              <a:avLst/>
              <a:gdLst>
                <a:gd name="T0" fmla="*/ 0 w 63"/>
                <a:gd name="T1" fmla="*/ 0 h 41"/>
                <a:gd name="T2" fmla="*/ 18 w 63"/>
                <a:gd name="T3" fmla="*/ 29 h 41"/>
                <a:gd name="T4" fmla="*/ 18 w 63"/>
                <a:gd name="T5" fmla="*/ 41 h 41"/>
                <a:gd name="T6" fmla="*/ 23 w 63"/>
                <a:gd name="T7" fmla="*/ 40 h 41"/>
                <a:gd name="T8" fmla="*/ 25 w 63"/>
                <a:gd name="T9" fmla="*/ 28 h 41"/>
                <a:gd name="T10" fmla="*/ 34 w 63"/>
                <a:gd name="T11" fmla="*/ 37 h 41"/>
                <a:gd name="T12" fmla="*/ 38 w 63"/>
                <a:gd name="T13" fmla="*/ 39 h 41"/>
                <a:gd name="T14" fmla="*/ 44 w 63"/>
                <a:gd name="T15" fmla="*/ 25 h 41"/>
                <a:gd name="T16" fmla="*/ 48 w 63"/>
                <a:gd name="T17" fmla="*/ 39 h 41"/>
                <a:gd name="T18" fmla="*/ 58 w 63"/>
                <a:gd name="T19" fmla="*/ 30 h 41"/>
                <a:gd name="T20" fmla="*/ 54 w 63"/>
                <a:gd name="T21" fmla="*/ 7 h 41"/>
                <a:gd name="T22" fmla="*/ 0 w 63"/>
                <a:gd name="T23" fmla="*/ 0 h 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3" h="41">
                  <a:moveTo>
                    <a:pt x="0" y="0"/>
                  </a:moveTo>
                  <a:cubicBezTo>
                    <a:pt x="0" y="0"/>
                    <a:pt x="2" y="20"/>
                    <a:pt x="18" y="29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1" y="28"/>
                    <a:pt x="25" y="28"/>
                  </a:cubicBezTo>
                  <a:cubicBezTo>
                    <a:pt x="25" y="28"/>
                    <a:pt x="36" y="23"/>
                    <a:pt x="34" y="37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9"/>
                    <a:pt x="36" y="25"/>
                    <a:pt x="44" y="25"/>
                  </a:cubicBezTo>
                  <a:cubicBezTo>
                    <a:pt x="44" y="25"/>
                    <a:pt x="52" y="21"/>
                    <a:pt x="48" y="39"/>
                  </a:cubicBezTo>
                  <a:cubicBezTo>
                    <a:pt x="48" y="39"/>
                    <a:pt x="56" y="41"/>
                    <a:pt x="58" y="30"/>
                  </a:cubicBezTo>
                  <a:cubicBezTo>
                    <a:pt x="58" y="30"/>
                    <a:pt x="63" y="9"/>
                    <a:pt x="54" y="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C302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80" name="Freeform 79"/>
            <p:cNvSpPr/>
            <p:nvPr userDrawn="1"/>
          </p:nvSpPr>
          <p:spPr bwMode="auto">
            <a:xfrm>
              <a:off x="1134" y="1701"/>
              <a:ext cx="58" cy="41"/>
            </a:xfrm>
            <a:custGeom>
              <a:avLst/>
              <a:gdLst>
                <a:gd name="T0" fmla="*/ 0 w 58"/>
                <a:gd name="T1" fmla="*/ 3 h 41"/>
                <a:gd name="T2" fmla="*/ 17 w 58"/>
                <a:gd name="T3" fmla="*/ 26 h 41"/>
                <a:gd name="T4" fmla="*/ 21 w 58"/>
                <a:gd name="T5" fmla="*/ 41 h 41"/>
                <a:gd name="T6" fmla="*/ 27 w 58"/>
                <a:gd name="T7" fmla="*/ 40 h 41"/>
                <a:gd name="T8" fmla="*/ 29 w 58"/>
                <a:gd name="T9" fmla="*/ 27 h 41"/>
                <a:gd name="T10" fmla="*/ 35 w 58"/>
                <a:gd name="T11" fmla="*/ 37 h 41"/>
                <a:gd name="T12" fmla="*/ 38 w 58"/>
                <a:gd name="T13" fmla="*/ 37 h 41"/>
                <a:gd name="T14" fmla="*/ 45 w 58"/>
                <a:gd name="T15" fmla="*/ 23 h 41"/>
                <a:gd name="T16" fmla="*/ 50 w 58"/>
                <a:gd name="T17" fmla="*/ 35 h 41"/>
                <a:gd name="T18" fmla="*/ 58 w 58"/>
                <a:gd name="T19" fmla="*/ 30 h 41"/>
                <a:gd name="T20" fmla="*/ 47 w 58"/>
                <a:gd name="T21" fmla="*/ 0 h 41"/>
                <a:gd name="T22" fmla="*/ 0 w 58"/>
                <a:gd name="T23" fmla="*/ 3 h 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" h="41">
                  <a:moveTo>
                    <a:pt x="0" y="3"/>
                  </a:moveTo>
                  <a:cubicBezTo>
                    <a:pt x="0" y="3"/>
                    <a:pt x="7" y="24"/>
                    <a:pt x="17" y="26"/>
                  </a:cubicBezTo>
                  <a:cubicBezTo>
                    <a:pt x="17" y="26"/>
                    <a:pt x="22" y="35"/>
                    <a:pt x="21" y="41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40"/>
                    <a:pt x="24" y="29"/>
                    <a:pt x="29" y="27"/>
                  </a:cubicBezTo>
                  <a:cubicBezTo>
                    <a:pt x="29" y="27"/>
                    <a:pt x="34" y="26"/>
                    <a:pt x="35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7"/>
                    <a:pt x="36" y="24"/>
                    <a:pt x="45" y="23"/>
                  </a:cubicBezTo>
                  <a:cubicBezTo>
                    <a:pt x="45" y="23"/>
                    <a:pt x="52" y="25"/>
                    <a:pt x="50" y="35"/>
                  </a:cubicBezTo>
                  <a:cubicBezTo>
                    <a:pt x="50" y="35"/>
                    <a:pt x="56" y="35"/>
                    <a:pt x="58" y="30"/>
                  </a:cubicBezTo>
                  <a:cubicBezTo>
                    <a:pt x="58" y="30"/>
                    <a:pt x="57" y="8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4C302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81" name="Freeform 80"/>
            <p:cNvSpPr/>
            <p:nvPr userDrawn="1"/>
          </p:nvSpPr>
          <p:spPr bwMode="auto">
            <a:xfrm>
              <a:off x="910" y="1362"/>
              <a:ext cx="465" cy="357"/>
            </a:xfrm>
            <a:custGeom>
              <a:avLst/>
              <a:gdLst>
                <a:gd name="T0" fmla="*/ 0 w 467"/>
                <a:gd name="T1" fmla="*/ 288 h 359"/>
                <a:gd name="T2" fmla="*/ 275 w 467"/>
                <a:gd name="T3" fmla="*/ 337 h 359"/>
                <a:gd name="T4" fmla="*/ 443 w 467"/>
                <a:gd name="T5" fmla="*/ 184 h 359"/>
                <a:gd name="T6" fmla="*/ 406 w 467"/>
                <a:gd name="T7" fmla="*/ 62 h 359"/>
                <a:gd name="T8" fmla="*/ 264 w 467"/>
                <a:gd name="T9" fmla="*/ 28 h 359"/>
                <a:gd name="T10" fmla="*/ 68 w 467"/>
                <a:gd name="T11" fmla="*/ 215 h 359"/>
                <a:gd name="T12" fmla="*/ 0 w 467"/>
                <a:gd name="T13" fmla="*/ 288 h 3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67" h="359">
                  <a:moveTo>
                    <a:pt x="0" y="292"/>
                  </a:moveTo>
                  <a:cubicBezTo>
                    <a:pt x="0" y="292"/>
                    <a:pt x="156" y="359"/>
                    <a:pt x="277" y="341"/>
                  </a:cubicBezTo>
                  <a:cubicBezTo>
                    <a:pt x="277" y="341"/>
                    <a:pt x="398" y="345"/>
                    <a:pt x="447" y="186"/>
                  </a:cubicBezTo>
                  <a:cubicBezTo>
                    <a:pt x="447" y="186"/>
                    <a:pt x="467" y="117"/>
                    <a:pt x="410" y="62"/>
                  </a:cubicBezTo>
                  <a:cubicBezTo>
                    <a:pt x="410" y="62"/>
                    <a:pt x="352" y="0"/>
                    <a:pt x="266" y="28"/>
                  </a:cubicBezTo>
                  <a:cubicBezTo>
                    <a:pt x="266" y="28"/>
                    <a:pt x="168" y="58"/>
                    <a:pt x="68" y="217"/>
                  </a:cubicBezTo>
                  <a:cubicBezTo>
                    <a:pt x="68" y="217"/>
                    <a:pt x="28" y="291"/>
                    <a:pt x="0" y="292"/>
                  </a:cubicBezTo>
                  <a:close/>
                </a:path>
              </a:pathLst>
            </a:custGeom>
            <a:solidFill>
              <a:srgbClr val="3892C7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82" name="Freeform 81"/>
            <p:cNvSpPr/>
            <p:nvPr userDrawn="1"/>
          </p:nvSpPr>
          <p:spPr bwMode="auto">
            <a:xfrm>
              <a:off x="1239" y="1432"/>
              <a:ext cx="112" cy="126"/>
            </a:xfrm>
            <a:custGeom>
              <a:avLst/>
              <a:gdLst>
                <a:gd name="T0" fmla="*/ 104 w 113"/>
                <a:gd name="T1" fmla="*/ 73 h 127"/>
                <a:gd name="T2" fmla="*/ 43 w 113"/>
                <a:gd name="T3" fmla="*/ 119 h 127"/>
                <a:gd name="T4" fmla="*/ 7 w 113"/>
                <a:gd name="T5" fmla="*/ 52 h 127"/>
                <a:gd name="T6" fmla="*/ 68 w 113"/>
                <a:gd name="T7" fmla="*/ 6 h 127"/>
                <a:gd name="T8" fmla="*/ 104 w 113"/>
                <a:gd name="T9" fmla="*/ 73 h 1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3" h="127">
                  <a:moveTo>
                    <a:pt x="106" y="75"/>
                  </a:moveTo>
                  <a:cubicBezTo>
                    <a:pt x="99" y="107"/>
                    <a:pt x="71" y="127"/>
                    <a:pt x="43" y="121"/>
                  </a:cubicBezTo>
                  <a:cubicBezTo>
                    <a:pt x="16" y="115"/>
                    <a:pt x="0" y="84"/>
                    <a:pt x="7" y="52"/>
                  </a:cubicBezTo>
                  <a:cubicBezTo>
                    <a:pt x="15" y="20"/>
                    <a:pt x="43" y="0"/>
                    <a:pt x="70" y="6"/>
                  </a:cubicBezTo>
                  <a:cubicBezTo>
                    <a:pt x="97" y="12"/>
                    <a:pt x="113" y="43"/>
                    <a:pt x="106" y="7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83" name="Freeform 82"/>
            <p:cNvSpPr/>
            <p:nvPr userDrawn="1"/>
          </p:nvSpPr>
          <p:spPr bwMode="auto">
            <a:xfrm>
              <a:off x="1099" y="1432"/>
              <a:ext cx="112" cy="125"/>
            </a:xfrm>
            <a:custGeom>
              <a:avLst/>
              <a:gdLst>
                <a:gd name="T0" fmla="*/ 106 w 112"/>
                <a:gd name="T1" fmla="*/ 54 h 126"/>
                <a:gd name="T2" fmla="*/ 67 w 112"/>
                <a:gd name="T3" fmla="*/ 119 h 126"/>
                <a:gd name="T4" fmla="*/ 6 w 112"/>
                <a:gd name="T5" fmla="*/ 70 h 126"/>
                <a:gd name="T6" fmla="*/ 45 w 112"/>
                <a:gd name="T7" fmla="*/ 5 h 126"/>
                <a:gd name="T8" fmla="*/ 106 w 112"/>
                <a:gd name="T9" fmla="*/ 54 h 1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2" h="126">
                  <a:moveTo>
                    <a:pt x="106" y="54"/>
                  </a:moveTo>
                  <a:cubicBezTo>
                    <a:pt x="112" y="86"/>
                    <a:pt x="94" y="116"/>
                    <a:pt x="67" y="121"/>
                  </a:cubicBezTo>
                  <a:cubicBezTo>
                    <a:pt x="39" y="126"/>
                    <a:pt x="12" y="104"/>
                    <a:pt x="6" y="72"/>
                  </a:cubicBezTo>
                  <a:cubicBezTo>
                    <a:pt x="0" y="40"/>
                    <a:pt x="18" y="10"/>
                    <a:pt x="45" y="5"/>
                  </a:cubicBezTo>
                  <a:cubicBezTo>
                    <a:pt x="73" y="0"/>
                    <a:pt x="100" y="22"/>
                    <a:pt x="106" y="5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84" name="Oval 83"/>
            <p:cNvSpPr>
              <a:spLocks noChangeArrowheads="1"/>
            </p:cNvSpPr>
            <p:nvPr userDrawn="1"/>
          </p:nvSpPr>
          <p:spPr bwMode="auto">
            <a:xfrm>
              <a:off x="1257" y="1456"/>
              <a:ext cx="78" cy="77"/>
            </a:xfrm>
            <a:prstGeom prst="ellipse">
              <a:avLst/>
            </a:prstGeom>
            <a:solidFill>
              <a:srgbClr val="E7B5B1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5" name="Oval 84"/>
            <p:cNvSpPr>
              <a:spLocks noChangeArrowheads="1"/>
            </p:cNvSpPr>
            <p:nvPr userDrawn="1"/>
          </p:nvSpPr>
          <p:spPr bwMode="auto">
            <a:xfrm>
              <a:off x="1267" y="1466"/>
              <a:ext cx="59" cy="57"/>
            </a:xfrm>
            <a:prstGeom prst="ellipse">
              <a:avLst/>
            </a:prstGeom>
            <a:solidFill>
              <a:srgbClr val="513733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6" name="Oval 85"/>
            <p:cNvSpPr>
              <a:spLocks noChangeArrowheads="1"/>
            </p:cNvSpPr>
            <p:nvPr userDrawn="1"/>
          </p:nvSpPr>
          <p:spPr bwMode="auto">
            <a:xfrm>
              <a:off x="1118" y="1456"/>
              <a:ext cx="79" cy="78"/>
            </a:xfrm>
            <a:prstGeom prst="ellipse">
              <a:avLst/>
            </a:prstGeom>
            <a:solidFill>
              <a:srgbClr val="E7B5B1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7" name="Oval 86"/>
            <p:cNvSpPr>
              <a:spLocks noChangeArrowheads="1"/>
            </p:cNvSpPr>
            <p:nvPr userDrawn="1"/>
          </p:nvSpPr>
          <p:spPr bwMode="auto">
            <a:xfrm>
              <a:off x="1129" y="1466"/>
              <a:ext cx="59" cy="58"/>
            </a:xfrm>
            <a:prstGeom prst="ellipse">
              <a:avLst/>
            </a:prstGeom>
            <a:solidFill>
              <a:srgbClr val="513733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8" name="Freeform 87"/>
            <p:cNvSpPr/>
            <p:nvPr userDrawn="1"/>
          </p:nvSpPr>
          <p:spPr bwMode="auto">
            <a:xfrm>
              <a:off x="1198" y="1527"/>
              <a:ext cx="68" cy="50"/>
            </a:xfrm>
            <a:custGeom>
              <a:avLst/>
              <a:gdLst>
                <a:gd name="T0" fmla="*/ 0 w 69"/>
                <a:gd name="T1" fmla="*/ 0 h 50"/>
                <a:gd name="T2" fmla="*/ 52 w 69"/>
                <a:gd name="T3" fmla="*/ 2 h 50"/>
                <a:gd name="T4" fmla="*/ 64 w 69"/>
                <a:gd name="T5" fmla="*/ 50 h 50"/>
                <a:gd name="T6" fmla="*/ 22 w 69"/>
                <a:gd name="T7" fmla="*/ 23 h 50"/>
                <a:gd name="T8" fmla="*/ 21 w 69"/>
                <a:gd name="T9" fmla="*/ 44 h 50"/>
                <a:gd name="T10" fmla="*/ 0 w 69"/>
                <a:gd name="T11" fmla="*/ 0 h 5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9" h="50">
                  <a:moveTo>
                    <a:pt x="0" y="0"/>
                  </a:moveTo>
                  <a:cubicBezTo>
                    <a:pt x="54" y="2"/>
                    <a:pt x="54" y="2"/>
                    <a:pt x="54" y="2"/>
                  </a:cubicBezTo>
                  <a:cubicBezTo>
                    <a:pt x="54" y="2"/>
                    <a:pt x="69" y="34"/>
                    <a:pt x="66" y="50"/>
                  </a:cubicBezTo>
                  <a:cubicBezTo>
                    <a:pt x="66" y="50"/>
                    <a:pt x="32" y="36"/>
                    <a:pt x="22" y="23"/>
                  </a:cubicBezTo>
                  <a:cubicBezTo>
                    <a:pt x="22" y="23"/>
                    <a:pt x="16" y="40"/>
                    <a:pt x="21" y="44"/>
                  </a:cubicBezTo>
                  <a:cubicBezTo>
                    <a:pt x="21" y="44"/>
                    <a:pt x="6" y="44"/>
                    <a:pt x="0" y="0"/>
                  </a:cubicBezTo>
                  <a:close/>
                </a:path>
              </a:pathLst>
            </a:custGeom>
            <a:solidFill>
              <a:srgbClr val="4C302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89" name="Freeform 88"/>
            <p:cNvSpPr/>
            <p:nvPr userDrawn="1"/>
          </p:nvSpPr>
          <p:spPr bwMode="auto">
            <a:xfrm>
              <a:off x="1018" y="1549"/>
              <a:ext cx="23" cy="32"/>
            </a:xfrm>
            <a:custGeom>
              <a:avLst/>
              <a:gdLst>
                <a:gd name="T0" fmla="*/ 19 w 24"/>
                <a:gd name="T1" fmla="*/ 20 h 32"/>
                <a:gd name="T2" fmla="*/ 5 w 24"/>
                <a:gd name="T3" fmla="*/ 29 h 32"/>
                <a:gd name="T4" fmla="*/ 4 w 24"/>
                <a:gd name="T5" fmla="*/ 11 h 32"/>
                <a:gd name="T6" fmla="*/ 17 w 24"/>
                <a:gd name="T7" fmla="*/ 3 h 32"/>
                <a:gd name="T8" fmla="*/ 19 w 24"/>
                <a:gd name="T9" fmla="*/ 2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32">
                  <a:moveTo>
                    <a:pt x="21" y="20"/>
                  </a:moveTo>
                  <a:cubicBezTo>
                    <a:pt x="17" y="28"/>
                    <a:pt x="10" y="32"/>
                    <a:pt x="5" y="29"/>
                  </a:cubicBezTo>
                  <a:cubicBezTo>
                    <a:pt x="0" y="27"/>
                    <a:pt x="0" y="19"/>
                    <a:pt x="4" y="11"/>
                  </a:cubicBezTo>
                  <a:cubicBezTo>
                    <a:pt x="7" y="4"/>
                    <a:pt x="14" y="0"/>
                    <a:pt x="19" y="3"/>
                  </a:cubicBezTo>
                  <a:cubicBezTo>
                    <a:pt x="24" y="5"/>
                    <a:pt x="24" y="13"/>
                    <a:pt x="21" y="20"/>
                  </a:cubicBezTo>
                  <a:close/>
                </a:path>
              </a:pathLst>
            </a:custGeom>
            <a:solidFill>
              <a:srgbClr val="4C302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90" name="Freeform 89"/>
            <p:cNvSpPr/>
            <p:nvPr userDrawn="1"/>
          </p:nvSpPr>
          <p:spPr bwMode="auto">
            <a:xfrm>
              <a:off x="1044" y="1571"/>
              <a:ext cx="24" cy="32"/>
            </a:xfrm>
            <a:custGeom>
              <a:avLst/>
              <a:gdLst>
                <a:gd name="T0" fmla="*/ 21 w 24"/>
                <a:gd name="T1" fmla="*/ 19 h 32"/>
                <a:gd name="T2" fmla="*/ 7 w 24"/>
                <a:gd name="T3" fmla="*/ 30 h 32"/>
                <a:gd name="T4" fmla="*/ 3 w 24"/>
                <a:gd name="T5" fmla="*/ 12 h 32"/>
                <a:gd name="T6" fmla="*/ 18 w 24"/>
                <a:gd name="T7" fmla="*/ 2 h 32"/>
                <a:gd name="T8" fmla="*/ 21 w 24"/>
                <a:gd name="T9" fmla="*/ 19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32">
                  <a:moveTo>
                    <a:pt x="21" y="19"/>
                  </a:moveTo>
                  <a:cubicBezTo>
                    <a:pt x="18" y="27"/>
                    <a:pt x="12" y="32"/>
                    <a:pt x="7" y="30"/>
                  </a:cubicBezTo>
                  <a:cubicBezTo>
                    <a:pt x="2" y="28"/>
                    <a:pt x="0" y="20"/>
                    <a:pt x="3" y="12"/>
                  </a:cubicBezTo>
                  <a:cubicBezTo>
                    <a:pt x="6" y="5"/>
                    <a:pt x="13" y="0"/>
                    <a:pt x="18" y="2"/>
                  </a:cubicBezTo>
                  <a:cubicBezTo>
                    <a:pt x="23" y="4"/>
                    <a:pt x="24" y="12"/>
                    <a:pt x="21" y="19"/>
                  </a:cubicBezTo>
                  <a:close/>
                </a:path>
              </a:pathLst>
            </a:custGeom>
            <a:solidFill>
              <a:srgbClr val="4C302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91" name="Freeform 90"/>
            <p:cNvSpPr/>
            <p:nvPr userDrawn="1"/>
          </p:nvSpPr>
          <p:spPr bwMode="auto">
            <a:xfrm>
              <a:off x="1074" y="1590"/>
              <a:ext cx="23" cy="31"/>
            </a:xfrm>
            <a:custGeom>
              <a:avLst/>
              <a:gdLst>
                <a:gd name="T0" fmla="*/ 21 w 23"/>
                <a:gd name="T1" fmla="*/ 18 h 31"/>
                <a:gd name="T2" fmla="*/ 8 w 23"/>
                <a:gd name="T3" fmla="*/ 30 h 31"/>
                <a:gd name="T4" fmla="*/ 2 w 23"/>
                <a:gd name="T5" fmla="*/ 13 h 31"/>
                <a:gd name="T6" fmla="*/ 16 w 23"/>
                <a:gd name="T7" fmla="*/ 1 h 31"/>
                <a:gd name="T8" fmla="*/ 21 w 23"/>
                <a:gd name="T9" fmla="*/ 18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" h="31">
                  <a:moveTo>
                    <a:pt x="21" y="18"/>
                  </a:moveTo>
                  <a:cubicBezTo>
                    <a:pt x="19" y="26"/>
                    <a:pt x="13" y="31"/>
                    <a:pt x="8" y="30"/>
                  </a:cubicBezTo>
                  <a:cubicBezTo>
                    <a:pt x="3" y="29"/>
                    <a:pt x="0" y="21"/>
                    <a:pt x="2" y="13"/>
                  </a:cubicBezTo>
                  <a:cubicBezTo>
                    <a:pt x="5" y="5"/>
                    <a:pt x="10" y="0"/>
                    <a:pt x="16" y="1"/>
                  </a:cubicBezTo>
                  <a:cubicBezTo>
                    <a:pt x="21" y="2"/>
                    <a:pt x="23" y="10"/>
                    <a:pt x="21" y="18"/>
                  </a:cubicBezTo>
                  <a:close/>
                </a:path>
              </a:pathLst>
            </a:custGeom>
            <a:solidFill>
              <a:srgbClr val="4C302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92" name="Freeform 91"/>
            <p:cNvSpPr/>
            <p:nvPr userDrawn="1"/>
          </p:nvSpPr>
          <p:spPr bwMode="auto">
            <a:xfrm>
              <a:off x="1103" y="1609"/>
              <a:ext cx="24" cy="32"/>
            </a:xfrm>
            <a:custGeom>
              <a:avLst/>
              <a:gdLst>
                <a:gd name="T0" fmla="*/ 21 w 24"/>
                <a:gd name="T1" fmla="*/ 18 h 32"/>
                <a:gd name="T2" fmla="*/ 8 w 24"/>
                <a:gd name="T3" fmla="*/ 30 h 32"/>
                <a:gd name="T4" fmla="*/ 3 w 24"/>
                <a:gd name="T5" fmla="*/ 13 h 32"/>
                <a:gd name="T6" fmla="*/ 16 w 24"/>
                <a:gd name="T7" fmla="*/ 1 h 32"/>
                <a:gd name="T8" fmla="*/ 21 w 24"/>
                <a:gd name="T9" fmla="*/ 18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32">
                  <a:moveTo>
                    <a:pt x="21" y="18"/>
                  </a:moveTo>
                  <a:cubicBezTo>
                    <a:pt x="19" y="26"/>
                    <a:pt x="13" y="32"/>
                    <a:pt x="8" y="30"/>
                  </a:cubicBezTo>
                  <a:cubicBezTo>
                    <a:pt x="3" y="29"/>
                    <a:pt x="0" y="21"/>
                    <a:pt x="3" y="13"/>
                  </a:cubicBezTo>
                  <a:cubicBezTo>
                    <a:pt x="5" y="5"/>
                    <a:pt x="11" y="0"/>
                    <a:pt x="16" y="1"/>
                  </a:cubicBezTo>
                  <a:cubicBezTo>
                    <a:pt x="21" y="3"/>
                    <a:pt x="24" y="10"/>
                    <a:pt x="21" y="18"/>
                  </a:cubicBezTo>
                  <a:close/>
                </a:path>
              </a:pathLst>
            </a:custGeom>
            <a:solidFill>
              <a:srgbClr val="4C302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93" name="Freeform 92"/>
            <p:cNvSpPr/>
            <p:nvPr userDrawn="1"/>
          </p:nvSpPr>
          <p:spPr bwMode="auto">
            <a:xfrm>
              <a:off x="1138" y="1618"/>
              <a:ext cx="23" cy="32"/>
            </a:xfrm>
            <a:custGeom>
              <a:avLst/>
              <a:gdLst>
                <a:gd name="T0" fmla="*/ 21 w 23"/>
                <a:gd name="T1" fmla="*/ 18 h 32"/>
                <a:gd name="T2" fmla="*/ 8 w 23"/>
                <a:gd name="T3" fmla="*/ 31 h 32"/>
                <a:gd name="T4" fmla="*/ 2 w 23"/>
                <a:gd name="T5" fmla="*/ 14 h 32"/>
                <a:gd name="T6" fmla="*/ 15 w 23"/>
                <a:gd name="T7" fmla="*/ 1 h 32"/>
                <a:gd name="T8" fmla="*/ 21 w 23"/>
                <a:gd name="T9" fmla="*/ 18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" h="32">
                  <a:moveTo>
                    <a:pt x="21" y="18"/>
                  </a:moveTo>
                  <a:cubicBezTo>
                    <a:pt x="19" y="26"/>
                    <a:pt x="14" y="32"/>
                    <a:pt x="8" y="31"/>
                  </a:cubicBezTo>
                  <a:cubicBezTo>
                    <a:pt x="3" y="30"/>
                    <a:pt x="0" y="22"/>
                    <a:pt x="2" y="14"/>
                  </a:cubicBezTo>
                  <a:cubicBezTo>
                    <a:pt x="4" y="6"/>
                    <a:pt x="10" y="0"/>
                    <a:pt x="15" y="1"/>
                  </a:cubicBezTo>
                  <a:cubicBezTo>
                    <a:pt x="20" y="3"/>
                    <a:pt x="23" y="10"/>
                    <a:pt x="21" y="18"/>
                  </a:cubicBezTo>
                  <a:close/>
                </a:path>
              </a:pathLst>
            </a:custGeom>
            <a:solidFill>
              <a:srgbClr val="4C302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94" name="Freeform 93"/>
            <p:cNvSpPr/>
            <p:nvPr userDrawn="1"/>
          </p:nvSpPr>
          <p:spPr bwMode="auto">
            <a:xfrm>
              <a:off x="1171" y="1626"/>
              <a:ext cx="23" cy="32"/>
            </a:xfrm>
            <a:custGeom>
              <a:avLst/>
              <a:gdLst>
                <a:gd name="T0" fmla="*/ 21 w 23"/>
                <a:gd name="T1" fmla="*/ 18 h 32"/>
                <a:gd name="T2" fmla="*/ 8 w 23"/>
                <a:gd name="T3" fmla="*/ 31 h 32"/>
                <a:gd name="T4" fmla="*/ 2 w 23"/>
                <a:gd name="T5" fmla="*/ 14 h 32"/>
                <a:gd name="T6" fmla="*/ 15 w 23"/>
                <a:gd name="T7" fmla="*/ 1 h 32"/>
                <a:gd name="T8" fmla="*/ 21 w 23"/>
                <a:gd name="T9" fmla="*/ 18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" h="32">
                  <a:moveTo>
                    <a:pt x="21" y="18"/>
                  </a:moveTo>
                  <a:cubicBezTo>
                    <a:pt x="19" y="26"/>
                    <a:pt x="13" y="32"/>
                    <a:pt x="8" y="31"/>
                  </a:cubicBezTo>
                  <a:cubicBezTo>
                    <a:pt x="3" y="30"/>
                    <a:pt x="0" y="22"/>
                    <a:pt x="2" y="14"/>
                  </a:cubicBezTo>
                  <a:cubicBezTo>
                    <a:pt x="4" y="6"/>
                    <a:pt x="9" y="0"/>
                    <a:pt x="15" y="1"/>
                  </a:cubicBezTo>
                  <a:cubicBezTo>
                    <a:pt x="20" y="3"/>
                    <a:pt x="23" y="10"/>
                    <a:pt x="21" y="18"/>
                  </a:cubicBezTo>
                  <a:close/>
                </a:path>
              </a:pathLst>
            </a:custGeom>
            <a:solidFill>
              <a:srgbClr val="4C302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95" name="Freeform 94"/>
            <p:cNvSpPr/>
            <p:nvPr userDrawn="1"/>
          </p:nvSpPr>
          <p:spPr bwMode="auto">
            <a:xfrm>
              <a:off x="1204" y="1627"/>
              <a:ext cx="23" cy="32"/>
            </a:xfrm>
            <a:custGeom>
              <a:avLst/>
              <a:gdLst>
                <a:gd name="T0" fmla="*/ 21 w 23"/>
                <a:gd name="T1" fmla="*/ 18 h 32"/>
                <a:gd name="T2" fmla="*/ 8 w 23"/>
                <a:gd name="T3" fmla="*/ 30 h 32"/>
                <a:gd name="T4" fmla="*/ 2 w 23"/>
                <a:gd name="T5" fmla="*/ 14 h 32"/>
                <a:gd name="T6" fmla="*/ 15 w 23"/>
                <a:gd name="T7" fmla="*/ 1 h 32"/>
                <a:gd name="T8" fmla="*/ 21 w 23"/>
                <a:gd name="T9" fmla="*/ 18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" h="32">
                  <a:moveTo>
                    <a:pt x="21" y="18"/>
                  </a:moveTo>
                  <a:cubicBezTo>
                    <a:pt x="19" y="26"/>
                    <a:pt x="14" y="32"/>
                    <a:pt x="8" y="30"/>
                  </a:cubicBezTo>
                  <a:cubicBezTo>
                    <a:pt x="3" y="29"/>
                    <a:pt x="0" y="22"/>
                    <a:pt x="2" y="14"/>
                  </a:cubicBezTo>
                  <a:cubicBezTo>
                    <a:pt x="4" y="6"/>
                    <a:pt x="10" y="0"/>
                    <a:pt x="15" y="1"/>
                  </a:cubicBezTo>
                  <a:cubicBezTo>
                    <a:pt x="20" y="2"/>
                    <a:pt x="23" y="10"/>
                    <a:pt x="21" y="18"/>
                  </a:cubicBezTo>
                  <a:close/>
                </a:path>
              </a:pathLst>
            </a:custGeom>
            <a:solidFill>
              <a:srgbClr val="4C302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96" name="Freeform 95"/>
            <p:cNvSpPr/>
            <p:nvPr userDrawn="1"/>
          </p:nvSpPr>
          <p:spPr bwMode="auto">
            <a:xfrm>
              <a:off x="1241" y="1627"/>
              <a:ext cx="21" cy="30"/>
            </a:xfrm>
            <a:custGeom>
              <a:avLst/>
              <a:gdLst>
                <a:gd name="T0" fmla="*/ 20 w 21"/>
                <a:gd name="T1" fmla="*/ 17 h 30"/>
                <a:gd name="T2" fmla="*/ 8 w 21"/>
                <a:gd name="T3" fmla="*/ 29 h 30"/>
                <a:gd name="T4" fmla="*/ 2 w 21"/>
                <a:gd name="T5" fmla="*/ 13 h 30"/>
                <a:gd name="T6" fmla="*/ 14 w 21"/>
                <a:gd name="T7" fmla="*/ 1 h 30"/>
                <a:gd name="T8" fmla="*/ 20 w 21"/>
                <a:gd name="T9" fmla="*/ 17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" h="30">
                  <a:moveTo>
                    <a:pt x="20" y="17"/>
                  </a:moveTo>
                  <a:cubicBezTo>
                    <a:pt x="18" y="24"/>
                    <a:pt x="13" y="30"/>
                    <a:pt x="8" y="29"/>
                  </a:cubicBezTo>
                  <a:cubicBezTo>
                    <a:pt x="3" y="27"/>
                    <a:pt x="0" y="20"/>
                    <a:pt x="2" y="13"/>
                  </a:cubicBezTo>
                  <a:cubicBezTo>
                    <a:pt x="3" y="5"/>
                    <a:pt x="9" y="0"/>
                    <a:pt x="14" y="1"/>
                  </a:cubicBezTo>
                  <a:cubicBezTo>
                    <a:pt x="19" y="2"/>
                    <a:pt x="21" y="9"/>
                    <a:pt x="20" y="17"/>
                  </a:cubicBezTo>
                  <a:close/>
                </a:path>
              </a:pathLst>
            </a:custGeom>
            <a:solidFill>
              <a:srgbClr val="4C302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97" name="Freeform 96"/>
            <p:cNvSpPr/>
            <p:nvPr userDrawn="1"/>
          </p:nvSpPr>
          <p:spPr bwMode="auto">
            <a:xfrm>
              <a:off x="1278" y="1622"/>
              <a:ext cx="21" cy="29"/>
            </a:xfrm>
            <a:custGeom>
              <a:avLst/>
              <a:gdLst>
                <a:gd name="T0" fmla="*/ 19 w 21"/>
                <a:gd name="T1" fmla="*/ 16 h 29"/>
                <a:gd name="T2" fmla="*/ 7 w 21"/>
                <a:gd name="T3" fmla="*/ 28 h 29"/>
                <a:gd name="T4" fmla="*/ 1 w 21"/>
                <a:gd name="T5" fmla="*/ 12 h 29"/>
                <a:gd name="T6" fmla="*/ 13 w 21"/>
                <a:gd name="T7" fmla="*/ 1 h 29"/>
                <a:gd name="T8" fmla="*/ 19 w 21"/>
                <a:gd name="T9" fmla="*/ 16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" h="29">
                  <a:moveTo>
                    <a:pt x="19" y="16"/>
                  </a:moveTo>
                  <a:cubicBezTo>
                    <a:pt x="18" y="24"/>
                    <a:pt x="12" y="29"/>
                    <a:pt x="7" y="28"/>
                  </a:cubicBezTo>
                  <a:cubicBezTo>
                    <a:pt x="2" y="27"/>
                    <a:pt x="0" y="20"/>
                    <a:pt x="1" y="12"/>
                  </a:cubicBezTo>
                  <a:cubicBezTo>
                    <a:pt x="3" y="5"/>
                    <a:pt x="8" y="0"/>
                    <a:pt x="13" y="1"/>
                  </a:cubicBezTo>
                  <a:cubicBezTo>
                    <a:pt x="18" y="2"/>
                    <a:pt x="21" y="9"/>
                    <a:pt x="19" y="16"/>
                  </a:cubicBezTo>
                  <a:close/>
                </a:path>
              </a:pathLst>
            </a:custGeom>
            <a:solidFill>
              <a:srgbClr val="4C302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98" name="Freeform 97"/>
            <p:cNvSpPr/>
            <p:nvPr userDrawn="1"/>
          </p:nvSpPr>
          <p:spPr bwMode="auto">
            <a:xfrm>
              <a:off x="1810" y="671"/>
              <a:ext cx="417" cy="643"/>
            </a:xfrm>
            <a:custGeom>
              <a:avLst/>
              <a:gdLst>
                <a:gd name="T0" fmla="*/ 173 w 419"/>
                <a:gd name="T1" fmla="*/ 208 h 647"/>
                <a:gd name="T2" fmla="*/ 118 w 419"/>
                <a:gd name="T3" fmla="*/ 29 h 647"/>
                <a:gd name="T4" fmla="*/ 162 w 419"/>
                <a:gd name="T5" fmla="*/ 59 h 647"/>
                <a:gd name="T6" fmla="*/ 191 w 419"/>
                <a:gd name="T7" fmla="*/ 206 h 647"/>
                <a:gd name="T8" fmla="*/ 266 w 419"/>
                <a:gd name="T9" fmla="*/ 200 h 647"/>
                <a:gd name="T10" fmla="*/ 257 w 419"/>
                <a:gd name="T11" fmla="*/ 98 h 647"/>
                <a:gd name="T12" fmla="*/ 252 w 419"/>
                <a:gd name="T13" fmla="*/ 49 h 647"/>
                <a:gd name="T14" fmla="*/ 300 w 419"/>
                <a:gd name="T15" fmla="*/ 12 h 647"/>
                <a:gd name="T16" fmla="*/ 324 w 419"/>
                <a:gd name="T17" fmla="*/ 56 h 647"/>
                <a:gd name="T18" fmla="*/ 318 w 419"/>
                <a:gd name="T19" fmla="*/ 114 h 647"/>
                <a:gd name="T20" fmla="*/ 285 w 419"/>
                <a:gd name="T21" fmla="*/ 204 h 647"/>
                <a:gd name="T22" fmla="*/ 351 w 419"/>
                <a:gd name="T23" fmla="*/ 286 h 647"/>
                <a:gd name="T24" fmla="*/ 293 w 419"/>
                <a:gd name="T25" fmla="*/ 358 h 647"/>
                <a:gd name="T26" fmla="*/ 408 w 419"/>
                <a:gd name="T27" fmla="*/ 374 h 647"/>
                <a:gd name="T28" fmla="*/ 375 w 419"/>
                <a:gd name="T29" fmla="*/ 389 h 647"/>
                <a:gd name="T30" fmla="*/ 280 w 419"/>
                <a:gd name="T31" fmla="*/ 395 h 647"/>
                <a:gd name="T32" fmla="*/ 217 w 419"/>
                <a:gd name="T33" fmla="*/ 586 h 647"/>
                <a:gd name="T34" fmla="*/ 292 w 419"/>
                <a:gd name="T35" fmla="*/ 578 h 647"/>
                <a:gd name="T36" fmla="*/ 157 w 419"/>
                <a:gd name="T37" fmla="*/ 639 h 647"/>
                <a:gd name="T38" fmla="*/ 169 w 419"/>
                <a:gd name="T39" fmla="*/ 610 h 647"/>
                <a:gd name="T40" fmla="*/ 187 w 419"/>
                <a:gd name="T41" fmla="*/ 550 h 647"/>
                <a:gd name="T42" fmla="*/ 72 w 419"/>
                <a:gd name="T43" fmla="*/ 559 h 647"/>
                <a:gd name="T44" fmla="*/ 39 w 419"/>
                <a:gd name="T45" fmla="*/ 530 h 647"/>
                <a:gd name="T46" fmla="*/ 1 w 419"/>
                <a:gd name="T47" fmla="*/ 473 h 647"/>
                <a:gd name="T48" fmla="*/ 40 w 419"/>
                <a:gd name="T49" fmla="*/ 483 h 647"/>
                <a:gd name="T50" fmla="*/ 69 w 419"/>
                <a:gd name="T51" fmla="*/ 522 h 647"/>
                <a:gd name="T52" fmla="*/ 199 w 419"/>
                <a:gd name="T53" fmla="*/ 395 h 647"/>
                <a:gd name="T54" fmla="*/ 104 w 419"/>
                <a:gd name="T55" fmla="*/ 427 h 647"/>
                <a:gd name="T56" fmla="*/ 78 w 419"/>
                <a:gd name="T57" fmla="*/ 410 h 647"/>
                <a:gd name="T58" fmla="*/ 212 w 419"/>
                <a:gd name="T59" fmla="*/ 357 h 647"/>
                <a:gd name="T60" fmla="*/ 127 w 419"/>
                <a:gd name="T61" fmla="*/ 294 h 647"/>
                <a:gd name="T62" fmla="*/ 173 w 419"/>
                <a:gd name="T63" fmla="*/ 208 h 64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419" h="647">
                  <a:moveTo>
                    <a:pt x="175" y="210"/>
                  </a:moveTo>
                  <a:cubicBezTo>
                    <a:pt x="175" y="210"/>
                    <a:pt x="47" y="79"/>
                    <a:pt x="120" y="29"/>
                  </a:cubicBezTo>
                  <a:cubicBezTo>
                    <a:pt x="120" y="29"/>
                    <a:pt x="158" y="11"/>
                    <a:pt x="164" y="59"/>
                  </a:cubicBezTo>
                  <a:cubicBezTo>
                    <a:pt x="193" y="208"/>
                    <a:pt x="193" y="208"/>
                    <a:pt x="193" y="208"/>
                  </a:cubicBezTo>
                  <a:cubicBezTo>
                    <a:pt x="193" y="208"/>
                    <a:pt x="221" y="201"/>
                    <a:pt x="268" y="202"/>
                  </a:cubicBezTo>
                  <a:cubicBezTo>
                    <a:pt x="268" y="202"/>
                    <a:pt x="268" y="131"/>
                    <a:pt x="259" y="100"/>
                  </a:cubicBezTo>
                  <a:cubicBezTo>
                    <a:pt x="254" y="85"/>
                    <a:pt x="253" y="65"/>
                    <a:pt x="254" y="49"/>
                  </a:cubicBezTo>
                  <a:cubicBezTo>
                    <a:pt x="256" y="22"/>
                    <a:pt x="272" y="0"/>
                    <a:pt x="302" y="12"/>
                  </a:cubicBezTo>
                  <a:cubicBezTo>
                    <a:pt x="318" y="19"/>
                    <a:pt x="326" y="39"/>
                    <a:pt x="328" y="56"/>
                  </a:cubicBezTo>
                  <a:cubicBezTo>
                    <a:pt x="331" y="76"/>
                    <a:pt x="327" y="97"/>
                    <a:pt x="322" y="116"/>
                  </a:cubicBezTo>
                  <a:cubicBezTo>
                    <a:pt x="322" y="116"/>
                    <a:pt x="297" y="185"/>
                    <a:pt x="287" y="206"/>
                  </a:cubicBezTo>
                  <a:cubicBezTo>
                    <a:pt x="287" y="206"/>
                    <a:pt x="356" y="221"/>
                    <a:pt x="355" y="290"/>
                  </a:cubicBezTo>
                  <a:cubicBezTo>
                    <a:pt x="355" y="290"/>
                    <a:pt x="354" y="346"/>
                    <a:pt x="295" y="362"/>
                  </a:cubicBezTo>
                  <a:cubicBezTo>
                    <a:pt x="295" y="362"/>
                    <a:pt x="410" y="364"/>
                    <a:pt x="412" y="378"/>
                  </a:cubicBezTo>
                  <a:cubicBezTo>
                    <a:pt x="412" y="378"/>
                    <a:pt x="419" y="390"/>
                    <a:pt x="379" y="393"/>
                  </a:cubicBezTo>
                  <a:cubicBezTo>
                    <a:pt x="379" y="393"/>
                    <a:pt x="345" y="402"/>
                    <a:pt x="282" y="399"/>
                  </a:cubicBezTo>
                  <a:cubicBezTo>
                    <a:pt x="282" y="399"/>
                    <a:pt x="307" y="483"/>
                    <a:pt x="219" y="594"/>
                  </a:cubicBezTo>
                  <a:cubicBezTo>
                    <a:pt x="219" y="594"/>
                    <a:pt x="278" y="564"/>
                    <a:pt x="294" y="586"/>
                  </a:cubicBezTo>
                  <a:cubicBezTo>
                    <a:pt x="159" y="647"/>
                    <a:pt x="159" y="647"/>
                    <a:pt x="159" y="647"/>
                  </a:cubicBezTo>
                  <a:cubicBezTo>
                    <a:pt x="163" y="638"/>
                    <a:pt x="167" y="628"/>
                    <a:pt x="171" y="618"/>
                  </a:cubicBezTo>
                  <a:cubicBezTo>
                    <a:pt x="180" y="596"/>
                    <a:pt x="195" y="581"/>
                    <a:pt x="189" y="556"/>
                  </a:cubicBezTo>
                  <a:cubicBezTo>
                    <a:pt x="177" y="510"/>
                    <a:pt x="94" y="552"/>
                    <a:pt x="72" y="565"/>
                  </a:cubicBezTo>
                  <a:cubicBezTo>
                    <a:pt x="65" y="570"/>
                    <a:pt x="43" y="540"/>
                    <a:pt x="39" y="536"/>
                  </a:cubicBezTo>
                  <a:cubicBezTo>
                    <a:pt x="33" y="529"/>
                    <a:pt x="0" y="480"/>
                    <a:pt x="1" y="479"/>
                  </a:cubicBezTo>
                  <a:cubicBezTo>
                    <a:pt x="1" y="479"/>
                    <a:pt x="29" y="470"/>
                    <a:pt x="40" y="489"/>
                  </a:cubicBezTo>
                  <a:cubicBezTo>
                    <a:pt x="69" y="528"/>
                    <a:pt x="69" y="528"/>
                    <a:pt x="69" y="528"/>
                  </a:cubicBezTo>
                  <a:cubicBezTo>
                    <a:pt x="69" y="528"/>
                    <a:pt x="179" y="453"/>
                    <a:pt x="201" y="399"/>
                  </a:cubicBezTo>
                  <a:cubicBezTo>
                    <a:pt x="201" y="399"/>
                    <a:pt x="118" y="433"/>
                    <a:pt x="105" y="433"/>
                  </a:cubicBezTo>
                  <a:cubicBezTo>
                    <a:pt x="105" y="433"/>
                    <a:pt x="48" y="440"/>
                    <a:pt x="78" y="416"/>
                  </a:cubicBezTo>
                  <a:cubicBezTo>
                    <a:pt x="78" y="416"/>
                    <a:pt x="136" y="374"/>
                    <a:pt x="214" y="361"/>
                  </a:cubicBezTo>
                  <a:cubicBezTo>
                    <a:pt x="214" y="361"/>
                    <a:pt x="146" y="362"/>
                    <a:pt x="129" y="298"/>
                  </a:cubicBezTo>
                  <a:cubicBezTo>
                    <a:pt x="129" y="298"/>
                    <a:pt x="113" y="249"/>
                    <a:pt x="175" y="210"/>
                  </a:cubicBezTo>
                  <a:close/>
                </a:path>
              </a:pathLst>
            </a:custGeom>
            <a:solidFill>
              <a:srgbClr val="EEB1AD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99" name="Freeform 98"/>
            <p:cNvSpPr/>
            <p:nvPr userDrawn="1"/>
          </p:nvSpPr>
          <p:spPr bwMode="auto">
            <a:xfrm>
              <a:off x="1982" y="1070"/>
              <a:ext cx="98" cy="133"/>
            </a:xfrm>
            <a:custGeom>
              <a:avLst/>
              <a:gdLst>
                <a:gd name="T0" fmla="*/ 35 w 99"/>
                <a:gd name="T1" fmla="*/ 22 h 134"/>
                <a:gd name="T2" fmla="*/ 82 w 99"/>
                <a:gd name="T3" fmla="*/ 16 h 134"/>
                <a:gd name="T4" fmla="*/ 72 w 99"/>
                <a:gd name="T5" fmla="*/ 91 h 134"/>
                <a:gd name="T6" fmla="*/ 18 w 99"/>
                <a:gd name="T7" fmla="*/ 121 h 134"/>
                <a:gd name="T8" fmla="*/ 0 w 99"/>
                <a:gd name="T9" fmla="*/ 81 h 134"/>
                <a:gd name="T10" fmla="*/ 33 w 99"/>
                <a:gd name="T11" fmla="*/ 23 h 134"/>
                <a:gd name="T12" fmla="*/ 35 w 99"/>
                <a:gd name="T13" fmla="*/ 22 h 1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9" h="134">
                  <a:moveTo>
                    <a:pt x="35" y="22"/>
                  </a:moveTo>
                  <a:cubicBezTo>
                    <a:pt x="48" y="12"/>
                    <a:pt x="71" y="0"/>
                    <a:pt x="84" y="16"/>
                  </a:cubicBezTo>
                  <a:cubicBezTo>
                    <a:pt x="99" y="36"/>
                    <a:pt x="85" y="74"/>
                    <a:pt x="74" y="93"/>
                  </a:cubicBezTo>
                  <a:cubicBezTo>
                    <a:pt x="64" y="109"/>
                    <a:pt x="39" y="134"/>
                    <a:pt x="18" y="123"/>
                  </a:cubicBezTo>
                  <a:cubicBezTo>
                    <a:pt x="7" y="117"/>
                    <a:pt x="0" y="95"/>
                    <a:pt x="0" y="83"/>
                  </a:cubicBezTo>
                  <a:cubicBezTo>
                    <a:pt x="0" y="64"/>
                    <a:pt x="19" y="35"/>
                    <a:pt x="33" y="23"/>
                  </a:cubicBezTo>
                  <a:cubicBezTo>
                    <a:pt x="34" y="23"/>
                    <a:pt x="35" y="22"/>
                    <a:pt x="35" y="2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00" name="Oval 99"/>
            <p:cNvSpPr>
              <a:spLocks noChangeArrowheads="1"/>
            </p:cNvSpPr>
            <p:nvPr userDrawn="1"/>
          </p:nvSpPr>
          <p:spPr bwMode="auto">
            <a:xfrm>
              <a:off x="2079" y="906"/>
              <a:ext cx="48" cy="50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1" name="Oval 100"/>
            <p:cNvSpPr>
              <a:spLocks noChangeArrowheads="1"/>
            </p:cNvSpPr>
            <p:nvPr userDrawn="1"/>
          </p:nvSpPr>
          <p:spPr bwMode="auto">
            <a:xfrm>
              <a:off x="1970" y="918"/>
              <a:ext cx="48" cy="50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" name="Oval 101"/>
            <p:cNvSpPr>
              <a:spLocks noChangeArrowheads="1"/>
            </p:cNvSpPr>
            <p:nvPr userDrawn="1"/>
          </p:nvSpPr>
          <p:spPr bwMode="auto">
            <a:xfrm>
              <a:off x="2079" y="915"/>
              <a:ext cx="39" cy="38"/>
            </a:xfrm>
            <a:prstGeom prst="ellipse">
              <a:avLst/>
            </a:prstGeom>
            <a:solidFill>
              <a:srgbClr val="4C302F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3" name="Oval 102"/>
            <p:cNvSpPr>
              <a:spLocks noChangeArrowheads="1"/>
            </p:cNvSpPr>
            <p:nvPr userDrawn="1"/>
          </p:nvSpPr>
          <p:spPr bwMode="auto">
            <a:xfrm>
              <a:off x="1970" y="926"/>
              <a:ext cx="40" cy="39"/>
            </a:xfrm>
            <a:prstGeom prst="ellipse">
              <a:avLst/>
            </a:prstGeom>
            <a:solidFill>
              <a:srgbClr val="4C302F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4" name="Freeform 103"/>
            <p:cNvSpPr/>
            <p:nvPr userDrawn="1"/>
          </p:nvSpPr>
          <p:spPr bwMode="auto">
            <a:xfrm>
              <a:off x="2026" y="946"/>
              <a:ext cx="48" cy="36"/>
            </a:xfrm>
            <a:custGeom>
              <a:avLst/>
              <a:gdLst>
                <a:gd name="T0" fmla="*/ 11 w 49"/>
                <a:gd name="T1" fmla="*/ 10 h 36"/>
                <a:gd name="T2" fmla="*/ 45 w 49"/>
                <a:gd name="T3" fmla="*/ 12 h 36"/>
                <a:gd name="T4" fmla="*/ 40 w 49"/>
                <a:gd name="T5" fmla="*/ 24 h 36"/>
                <a:gd name="T6" fmla="*/ 28 w 49"/>
                <a:gd name="T7" fmla="*/ 36 h 36"/>
                <a:gd name="T8" fmla="*/ 22 w 49"/>
                <a:gd name="T9" fmla="*/ 33 h 36"/>
                <a:gd name="T10" fmla="*/ 11 w 49"/>
                <a:gd name="T11" fmla="*/ 10 h 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9" h="36">
                  <a:moveTo>
                    <a:pt x="11" y="10"/>
                  </a:moveTo>
                  <a:cubicBezTo>
                    <a:pt x="11" y="10"/>
                    <a:pt x="36" y="0"/>
                    <a:pt x="47" y="12"/>
                  </a:cubicBezTo>
                  <a:cubicBezTo>
                    <a:pt x="47" y="12"/>
                    <a:pt x="49" y="16"/>
                    <a:pt x="42" y="24"/>
                  </a:cubicBezTo>
                  <a:cubicBezTo>
                    <a:pt x="42" y="24"/>
                    <a:pt x="32" y="36"/>
                    <a:pt x="30" y="36"/>
                  </a:cubicBezTo>
                  <a:cubicBezTo>
                    <a:pt x="30" y="36"/>
                    <a:pt x="24" y="36"/>
                    <a:pt x="22" y="33"/>
                  </a:cubicBezTo>
                  <a:cubicBezTo>
                    <a:pt x="22" y="33"/>
                    <a:pt x="0" y="17"/>
                    <a:pt x="11" y="10"/>
                  </a:cubicBezTo>
                  <a:close/>
                </a:path>
              </a:pathLst>
            </a:custGeom>
            <a:solidFill>
              <a:srgbClr val="4C302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05" name="Freeform 104"/>
            <p:cNvSpPr/>
            <p:nvPr userDrawn="1"/>
          </p:nvSpPr>
          <p:spPr bwMode="auto">
            <a:xfrm>
              <a:off x="2035" y="986"/>
              <a:ext cx="40" cy="24"/>
            </a:xfrm>
            <a:custGeom>
              <a:avLst/>
              <a:gdLst>
                <a:gd name="T0" fmla="*/ 0 w 41"/>
                <a:gd name="T1" fmla="*/ 6 h 24"/>
                <a:gd name="T2" fmla="*/ 7 w 41"/>
                <a:gd name="T3" fmla="*/ 2 h 24"/>
                <a:gd name="T4" fmla="*/ 20 w 41"/>
                <a:gd name="T5" fmla="*/ 12 h 24"/>
                <a:gd name="T6" fmla="*/ 33 w 41"/>
                <a:gd name="T7" fmla="*/ 2 h 24"/>
                <a:gd name="T8" fmla="*/ 38 w 41"/>
                <a:gd name="T9" fmla="*/ 6 h 24"/>
                <a:gd name="T10" fmla="*/ 15 w 41"/>
                <a:gd name="T11" fmla="*/ 19 h 24"/>
                <a:gd name="T12" fmla="*/ 0 w 41"/>
                <a:gd name="T13" fmla="*/ 6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1" h="24">
                  <a:moveTo>
                    <a:pt x="0" y="6"/>
                  </a:moveTo>
                  <a:cubicBezTo>
                    <a:pt x="0" y="6"/>
                    <a:pt x="1" y="0"/>
                    <a:pt x="7" y="2"/>
                  </a:cubicBezTo>
                  <a:cubicBezTo>
                    <a:pt x="7" y="2"/>
                    <a:pt x="11" y="14"/>
                    <a:pt x="21" y="12"/>
                  </a:cubicBezTo>
                  <a:cubicBezTo>
                    <a:pt x="21" y="12"/>
                    <a:pt x="30" y="11"/>
                    <a:pt x="35" y="2"/>
                  </a:cubicBezTo>
                  <a:cubicBezTo>
                    <a:pt x="35" y="2"/>
                    <a:pt x="41" y="0"/>
                    <a:pt x="40" y="6"/>
                  </a:cubicBezTo>
                  <a:cubicBezTo>
                    <a:pt x="40" y="6"/>
                    <a:pt x="29" y="24"/>
                    <a:pt x="15" y="19"/>
                  </a:cubicBezTo>
                  <a:cubicBezTo>
                    <a:pt x="15" y="19"/>
                    <a:pt x="1" y="14"/>
                    <a:pt x="0" y="6"/>
                  </a:cubicBezTo>
                  <a:close/>
                </a:path>
              </a:pathLst>
            </a:custGeom>
            <a:solidFill>
              <a:srgbClr val="4C302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06" name="Freeform 105"/>
            <p:cNvSpPr/>
            <p:nvPr userDrawn="1"/>
          </p:nvSpPr>
          <p:spPr bwMode="auto">
            <a:xfrm>
              <a:off x="1781" y="1696"/>
              <a:ext cx="90" cy="25"/>
            </a:xfrm>
            <a:custGeom>
              <a:avLst/>
              <a:gdLst>
                <a:gd name="T0" fmla="*/ 5 w 90"/>
                <a:gd name="T1" fmla="*/ 16 h 25"/>
                <a:gd name="T2" fmla="*/ 68 w 90"/>
                <a:gd name="T3" fmla="*/ 25 h 25"/>
                <a:gd name="T4" fmla="*/ 90 w 90"/>
                <a:gd name="T5" fmla="*/ 5 h 25"/>
                <a:gd name="T6" fmla="*/ 88 w 90"/>
                <a:gd name="T7" fmla="*/ 0 h 25"/>
                <a:gd name="T8" fmla="*/ 67 w 90"/>
                <a:gd name="T9" fmla="*/ 20 h 25"/>
                <a:gd name="T10" fmla="*/ 0 w 90"/>
                <a:gd name="T11" fmla="*/ 10 h 25"/>
                <a:gd name="T12" fmla="*/ 5 w 90"/>
                <a:gd name="T13" fmla="*/ 16 h 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0" h="25">
                  <a:moveTo>
                    <a:pt x="5" y="16"/>
                  </a:moveTo>
                  <a:lnTo>
                    <a:pt x="68" y="25"/>
                  </a:lnTo>
                  <a:lnTo>
                    <a:pt x="90" y="5"/>
                  </a:lnTo>
                  <a:lnTo>
                    <a:pt x="88" y="0"/>
                  </a:lnTo>
                  <a:lnTo>
                    <a:pt x="67" y="20"/>
                  </a:lnTo>
                  <a:lnTo>
                    <a:pt x="0" y="10"/>
                  </a:lnTo>
                  <a:lnTo>
                    <a:pt x="5" y="16"/>
                  </a:lnTo>
                  <a:close/>
                </a:path>
              </a:pathLst>
            </a:custGeom>
            <a:solidFill>
              <a:srgbClr val="9D5540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07" name="Freeform 106"/>
            <p:cNvSpPr/>
            <p:nvPr userDrawn="1"/>
          </p:nvSpPr>
          <p:spPr bwMode="auto">
            <a:xfrm>
              <a:off x="1779" y="1657"/>
              <a:ext cx="85" cy="14"/>
            </a:xfrm>
            <a:custGeom>
              <a:avLst/>
              <a:gdLst>
                <a:gd name="T0" fmla="*/ 1 w 85"/>
                <a:gd name="T1" fmla="*/ 0 h 14"/>
                <a:gd name="T2" fmla="*/ 84 w 85"/>
                <a:gd name="T3" fmla="*/ 9 h 14"/>
                <a:gd name="T4" fmla="*/ 85 w 85"/>
                <a:gd name="T5" fmla="*/ 14 h 14"/>
                <a:gd name="T6" fmla="*/ 0 w 85"/>
                <a:gd name="T7" fmla="*/ 4 h 14"/>
                <a:gd name="T8" fmla="*/ 1 w 85"/>
                <a:gd name="T9" fmla="*/ 0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5" h="14">
                  <a:moveTo>
                    <a:pt x="1" y="0"/>
                  </a:moveTo>
                  <a:lnTo>
                    <a:pt x="84" y="9"/>
                  </a:lnTo>
                  <a:lnTo>
                    <a:pt x="85" y="14"/>
                  </a:lnTo>
                  <a:lnTo>
                    <a:pt x="0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9D5540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08" name="Freeform 107"/>
            <p:cNvSpPr/>
            <p:nvPr userDrawn="1"/>
          </p:nvSpPr>
          <p:spPr bwMode="auto">
            <a:xfrm>
              <a:off x="1783" y="1517"/>
              <a:ext cx="131" cy="52"/>
            </a:xfrm>
            <a:custGeom>
              <a:avLst/>
              <a:gdLst>
                <a:gd name="T0" fmla="*/ 108 w 131"/>
                <a:gd name="T1" fmla="*/ 1 h 52"/>
                <a:gd name="T2" fmla="*/ 0 w 131"/>
                <a:gd name="T3" fmla="*/ 52 h 52"/>
                <a:gd name="T4" fmla="*/ 131 w 131"/>
                <a:gd name="T5" fmla="*/ 47 h 52"/>
                <a:gd name="T6" fmla="*/ 106 w 131"/>
                <a:gd name="T7" fmla="*/ 0 h 52"/>
                <a:gd name="T8" fmla="*/ 108 w 131"/>
                <a:gd name="T9" fmla="*/ 1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1" h="52">
                  <a:moveTo>
                    <a:pt x="108" y="1"/>
                  </a:moveTo>
                  <a:lnTo>
                    <a:pt x="0" y="52"/>
                  </a:lnTo>
                  <a:lnTo>
                    <a:pt x="131" y="47"/>
                  </a:lnTo>
                  <a:lnTo>
                    <a:pt x="106" y="0"/>
                  </a:lnTo>
                  <a:lnTo>
                    <a:pt x="108" y="1"/>
                  </a:lnTo>
                  <a:close/>
                </a:path>
              </a:pathLst>
            </a:custGeom>
            <a:solidFill>
              <a:srgbClr val="A1513E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09" name="Freeform 108"/>
            <p:cNvSpPr/>
            <p:nvPr userDrawn="1"/>
          </p:nvSpPr>
          <p:spPr bwMode="auto">
            <a:xfrm>
              <a:off x="1783" y="1517"/>
              <a:ext cx="131" cy="52"/>
            </a:xfrm>
            <a:custGeom>
              <a:avLst/>
              <a:gdLst>
                <a:gd name="T0" fmla="*/ 108 w 131"/>
                <a:gd name="T1" fmla="*/ 1 h 52"/>
                <a:gd name="T2" fmla="*/ 0 w 131"/>
                <a:gd name="T3" fmla="*/ 52 h 52"/>
                <a:gd name="T4" fmla="*/ 131 w 131"/>
                <a:gd name="T5" fmla="*/ 47 h 52"/>
                <a:gd name="T6" fmla="*/ 106 w 131"/>
                <a:gd name="T7" fmla="*/ 0 h 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1" h="52">
                  <a:moveTo>
                    <a:pt x="108" y="1"/>
                  </a:moveTo>
                  <a:lnTo>
                    <a:pt x="0" y="52"/>
                  </a:lnTo>
                  <a:lnTo>
                    <a:pt x="131" y="47"/>
                  </a:lnTo>
                  <a:lnTo>
                    <a:pt x="106" y="0"/>
                  </a:lnTo>
                </a:path>
              </a:pathLst>
            </a:custGeom>
            <a:no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10" name="Freeform 109"/>
            <p:cNvSpPr/>
            <p:nvPr userDrawn="1"/>
          </p:nvSpPr>
          <p:spPr bwMode="auto">
            <a:xfrm>
              <a:off x="1854" y="1559"/>
              <a:ext cx="108" cy="195"/>
            </a:xfrm>
            <a:custGeom>
              <a:avLst/>
              <a:gdLst>
                <a:gd name="T0" fmla="*/ 108 w 108"/>
                <a:gd name="T1" fmla="*/ 11 h 196"/>
                <a:gd name="T2" fmla="*/ 11 w 108"/>
                <a:gd name="T3" fmla="*/ 76 h 196"/>
                <a:gd name="T4" fmla="*/ 35 w 108"/>
                <a:gd name="T5" fmla="*/ 176 h 196"/>
                <a:gd name="T6" fmla="*/ 36 w 108"/>
                <a:gd name="T7" fmla="*/ 194 h 196"/>
                <a:gd name="T8" fmla="*/ 44 w 108"/>
                <a:gd name="T9" fmla="*/ 190 h 196"/>
                <a:gd name="T10" fmla="*/ 69 w 108"/>
                <a:gd name="T11" fmla="*/ 137 h 196"/>
                <a:gd name="T12" fmla="*/ 108 w 108"/>
                <a:gd name="T13" fmla="*/ 11 h 19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8" h="196">
                  <a:moveTo>
                    <a:pt x="108" y="11"/>
                  </a:moveTo>
                  <a:cubicBezTo>
                    <a:pt x="108" y="11"/>
                    <a:pt x="30" y="0"/>
                    <a:pt x="11" y="76"/>
                  </a:cubicBezTo>
                  <a:cubicBezTo>
                    <a:pt x="11" y="76"/>
                    <a:pt x="0" y="134"/>
                    <a:pt x="35" y="178"/>
                  </a:cubicBezTo>
                  <a:cubicBezTo>
                    <a:pt x="35" y="178"/>
                    <a:pt x="37" y="192"/>
                    <a:pt x="36" y="196"/>
                  </a:cubicBezTo>
                  <a:cubicBezTo>
                    <a:pt x="44" y="192"/>
                    <a:pt x="44" y="192"/>
                    <a:pt x="44" y="192"/>
                  </a:cubicBezTo>
                  <a:cubicBezTo>
                    <a:pt x="69" y="139"/>
                    <a:pt x="69" y="139"/>
                    <a:pt x="69" y="139"/>
                  </a:cubicBezTo>
                  <a:lnTo>
                    <a:pt x="108" y="11"/>
                  </a:lnTo>
                  <a:close/>
                </a:path>
              </a:pathLst>
            </a:custGeom>
            <a:solidFill>
              <a:srgbClr val="E9ADAE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11" name="Oval 110"/>
            <p:cNvSpPr>
              <a:spLocks noChangeArrowheads="1"/>
            </p:cNvSpPr>
            <p:nvPr userDrawn="1"/>
          </p:nvSpPr>
          <p:spPr bwMode="auto">
            <a:xfrm>
              <a:off x="1891" y="1453"/>
              <a:ext cx="132" cy="131"/>
            </a:xfrm>
            <a:prstGeom prst="ellipse">
              <a:avLst/>
            </a:prstGeom>
            <a:solidFill>
              <a:srgbClr val="4C302F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" name="Freeform 111"/>
            <p:cNvSpPr/>
            <p:nvPr userDrawn="1"/>
          </p:nvSpPr>
          <p:spPr bwMode="auto">
            <a:xfrm>
              <a:off x="1914" y="1566"/>
              <a:ext cx="102" cy="232"/>
            </a:xfrm>
            <a:custGeom>
              <a:avLst/>
              <a:gdLst>
                <a:gd name="T0" fmla="*/ 84 w 102"/>
                <a:gd name="T1" fmla="*/ 0 h 233"/>
                <a:gd name="T2" fmla="*/ 91 w 102"/>
                <a:gd name="T3" fmla="*/ 111 h 233"/>
                <a:gd name="T4" fmla="*/ 94 w 102"/>
                <a:gd name="T5" fmla="*/ 231 h 233"/>
                <a:gd name="T6" fmla="*/ 0 w 102"/>
                <a:gd name="T7" fmla="*/ 108 h 233"/>
                <a:gd name="T8" fmla="*/ 84 w 102"/>
                <a:gd name="T9" fmla="*/ 0 h 2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2" h="233">
                  <a:moveTo>
                    <a:pt x="84" y="0"/>
                  </a:moveTo>
                  <a:cubicBezTo>
                    <a:pt x="84" y="0"/>
                    <a:pt x="102" y="49"/>
                    <a:pt x="91" y="111"/>
                  </a:cubicBezTo>
                  <a:cubicBezTo>
                    <a:pt x="91" y="111"/>
                    <a:pt x="84" y="224"/>
                    <a:pt x="94" y="233"/>
                  </a:cubicBezTo>
                  <a:cubicBezTo>
                    <a:pt x="94" y="233"/>
                    <a:pt x="0" y="207"/>
                    <a:pt x="0" y="108"/>
                  </a:cubicBezTo>
                  <a:cubicBezTo>
                    <a:pt x="0" y="108"/>
                    <a:pt x="6" y="19"/>
                    <a:pt x="84" y="0"/>
                  </a:cubicBezTo>
                  <a:close/>
                </a:path>
              </a:pathLst>
            </a:custGeom>
            <a:solidFill>
              <a:srgbClr val="4C302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13" name="Oval 112"/>
            <p:cNvSpPr>
              <a:spLocks noChangeArrowheads="1"/>
            </p:cNvSpPr>
            <p:nvPr userDrawn="1"/>
          </p:nvSpPr>
          <p:spPr bwMode="auto">
            <a:xfrm>
              <a:off x="1907" y="1483"/>
              <a:ext cx="68" cy="6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4" name="Oval 113"/>
            <p:cNvSpPr>
              <a:spLocks noChangeArrowheads="1"/>
            </p:cNvSpPr>
            <p:nvPr userDrawn="1"/>
          </p:nvSpPr>
          <p:spPr bwMode="auto">
            <a:xfrm>
              <a:off x="1907" y="1493"/>
              <a:ext cx="52" cy="52"/>
            </a:xfrm>
            <a:prstGeom prst="ellipse">
              <a:avLst/>
            </a:prstGeom>
            <a:solidFill>
              <a:srgbClr val="4C302F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5" name="Freeform 114"/>
            <p:cNvSpPr/>
            <p:nvPr userDrawn="1"/>
          </p:nvSpPr>
          <p:spPr bwMode="auto">
            <a:xfrm>
              <a:off x="1785" y="1547"/>
              <a:ext cx="129" cy="20"/>
            </a:xfrm>
            <a:custGeom>
              <a:avLst/>
              <a:gdLst>
                <a:gd name="T0" fmla="*/ 117 w 129"/>
                <a:gd name="T1" fmla="*/ 0 h 20"/>
                <a:gd name="T2" fmla="*/ 0 w 129"/>
                <a:gd name="T3" fmla="*/ 20 h 20"/>
                <a:gd name="T4" fmla="*/ 129 w 129"/>
                <a:gd name="T5" fmla="*/ 17 h 20"/>
                <a:gd name="T6" fmla="*/ 117 w 129"/>
                <a:gd name="T7" fmla="*/ 0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9" h="20">
                  <a:moveTo>
                    <a:pt x="117" y="0"/>
                  </a:moveTo>
                  <a:lnTo>
                    <a:pt x="0" y="20"/>
                  </a:lnTo>
                  <a:lnTo>
                    <a:pt x="129" y="17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4C302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16" name="Freeform 115"/>
            <p:cNvSpPr/>
            <p:nvPr userDrawn="1"/>
          </p:nvSpPr>
          <p:spPr bwMode="auto">
            <a:xfrm>
              <a:off x="1878" y="1750"/>
              <a:ext cx="60" cy="111"/>
            </a:xfrm>
            <a:custGeom>
              <a:avLst/>
              <a:gdLst>
                <a:gd name="T0" fmla="*/ 12 w 60"/>
                <a:gd name="T1" fmla="*/ 4 h 111"/>
                <a:gd name="T2" fmla="*/ 0 w 60"/>
                <a:gd name="T3" fmla="*/ 111 h 111"/>
                <a:gd name="T4" fmla="*/ 60 w 60"/>
                <a:gd name="T5" fmla="*/ 88 h 111"/>
                <a:gd name="T6" fmla="*/ 20 w 60"/>
                <a:gd name="T7" fmla="*/ 6 h 111"/>
                <a:gd name="T8" fmla="*/ 20 w 60"/>
                <a:gd name="T9" fmla="*/ 0 h 111"/>
                <a:gd name="T10" fmla="*/ 12 w 60"/>
                <a:gd name="T11" fmla="*/ 4 h 1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" h="111">
                  <a:moveTo>
                    <a:pt x="12" y="4"/>
                  </a:moveTo>
                  <a:lnTo>
                    <a:pt x="0" y="111"/>
                  </a:lnTo>
                  <a:lnTo>
                    <a:pt x="60" y="88"/>
                  </a:lnTo>
                  <a:lnTo>
                    <a:pt x="20" y="6"/>
                  </a:lnTo>
                  <a:lnTo>
                    <a:pt x="20" y="0"/>
                  </a:lnTo>
                  <a:lnTo>
                    <a:pt x="12" y="4"/>
                  </a:lnTo>
                  <a:close/>
                </a:path>
              </a:pathLst>
            </a:custGeom>
            <a:solidFill>
              <a:srgbClr val="9D5540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17" name="Freeform 116"/>
            <p:cNvSpPr/>
            <p:nvPr userDrawn="1"/>
          </p:nvSpPr>
          <p:spPr bwMode="auto">
            <a:xfrm>
              <a:off x="1176" y="631"/>
              <a:ext cx="555" cy="690"/>
            </a:xfrm>
            <a:custGeom>
              <a:avLst/>
              <a:gdLst>
                <a:gd name="T0" fmla="*/ 511 w 558"/>
                <a:gd name="T1" fmla="*/ 12 h 694"/>
                <a:gd name="T2" fmla="*/ 446 w 558"/>
                <a:gd name="T3" fmla="*/ 35 h 694"/>
                <a:gd name="T4" fmla="*/ 444 w 558"/>
                <a:gd name="T5" fmla="*/ 63 h 694"/>
                <a:gd name="T6" fmla="*/ 443 w 558"/>
                <a:gd name="T7" fmla="*/ 63 h 694"/>
                <a:gd name="T8" fmla="*/ 242 w 558"/>
                <a:gd name="T9" fmla="*/ 68 h 694"/>
                <a:gd name="T10" fmla="*/ 244 w 558"/>
                <a:gd name="T11" fmla="*/ 56 h 694"/>
                <a:gd name="T12" fmla="*/ 194 w 558"/>
                <a:gd name="T13" fmla="*/ 9 h 694"/>
                <a:gd name="T14" fmla="*/ 143 w 558"/>
                <a:gd name="T15" fmla="*/ 56 h 694"/>
                <a:gd name="T16" fmla="*/ 194 w 558"/>
                <a:gd name="T17" fmla="*/ 100 h 694"/>
                <a:gd name="T18" fmla="*/ 197 w 558"/>
                <a:gd name="T19" fmla="*/ 100 h 694"/>
                <a:gd name="T20" fmla="*/ 191 w 558"/>
                <a:gd name="T21" fmla="*/ 107 h 694"/>
                <a:gd name="T22" fmla="*/ 228 w 558"/>
                <a:gd name="T23" fmla="*/ 326 h 694"/>
                <a:gd name="T24" fmla="*/ 215 w 558"/>
                <a:gd name="T25" fmla="*/ 368 h 694"/>
                <a:gd name="T26" fmla="*/ 164 w 558"/>
                <a:gd name="T27" fmla="*/ 320 h 694"/>
                <a:gd name="T28" fmla="*/ 139 w 558"/>
                <a:gd name="T29" fmla="*/ 259 h 694"/>
                <a:gd name="T30" fmla="*/ 134 w 558"/>
                <a:gd name="T31" fmla="*/ 238 h 694"/>
                <a:gd name="T32" fmla="*/ 114 w 558"/>
                <a:gd name="T33" fmla="*/ 256 h 694"/>
                <a:gd name="T34" fmla="*/ 25 w 558"/>
                <a:gd name="T35" fmla="*/ 240 h 694"/>
                <a:gd name="T36" fmla="*/ 86 w 558"/>
                <a:gd name="T37" fmla="*/ 322 h 694"/>
                <a:gd name="T38" fmla="*/ 195 w 558"/>
                <a:gd name="T39" fmla="*/ 451 h 694"/>
                <a:gd name="T40" fmla="*/ 190 w 558"/>
                <a:gd name="T41" fmla="*/ 491 h 694"/>
                <a:gd name="T42" fmla="*/ 179 w 558"/>
                <a:gd name="T43" fmla="*/ 497 h 694"/>
                <a:gd name="T44" fmla="*/ 159 w 558"/>
                <a:gd name="T45" fmla="*/ 464 h 694"/>
                <a:gd name="T46" fmla="*/ 109 w 558"/>
                <a:gd name="T47" fmla="*/ 494 h 694"/>
                <a:gd name="T48" fmla="*/ 91 w 558"/>
                <a:gd name="T49" fmla="*/ 481 h 694"/>
                <a:gd name="T50" fmla="*/ 76 w 558"/>
                <a:gd name="T51" fmla="*/ 421 h 694"/>
                <a:gd name="T52" fmla="*/ 18 w 558"/>
                <a:gd name="T53" fmla="*/ 409 h 694"/>
                <a:gd name="T54" fmla="*/ 3 w 558"/>
                <a:gd name="T55" fmla="*/ 482 h 694"/>
                <a:gd name="T56" fmla="*/ 50 w 558"/>
                <a:gd name="T57" fmla="*/ 536 h 694"/>
                <a:gd name="T58" fmla="*/ 169 w 558"/>
                <a:gd name="T59" fmla="*/ 607 h 694"/>
                <a:gd name="T60" fmla="*/ 241 w 558"/>
                <a:gd name="T61" fmla="*/ 647 h 694"/>
                <a:gd name="T62" fmla="*/ 378 w 558"/>
                <a:gd name="T63" fmla="*/ 643 h 694"/>
                <a:gd name="T64" fmla="*/ 366 w 558"/>
                <a:gd name="T65" fmla="*/ 601 h 694"/>
                <a:gd name="T66" fmla="*/ 368 w 558"/>
                <a:gd name="T67" fmla="*/ 589 h 694"/>
                <a:gd name="T68" fmla="*/ 339 w 558"/>
                <a:gd name="T69" fmla="*/ 586 h 694"/>
                <a:gd name="T70" fmla="*/ 336 w 558"/>
                <a:gd name="T71" fmla="*/ 571 h 694"/>
                <a:gd name="T72" fmla="*/ 372 w 558"/>
                <a:gd name="T73" fmla="*/ 544 h 694"/>
                <a:gd name="T74" fmla="*/ 426 w 558"/>
                <a:gd name="T75" fmla="*/ 389 h 694"/>
                <a:gd name="T76" fmla="*/ 435 w 558"/>
                <a:gd name="T77" fmla="*/ 390 h 694"/>
                <a:gd name="T78" fmla="*/ 394 w 558"/>
                <a:gd name="T79" fmla="*/ 544 h 694"/>
                <a:gd name="T80" fmla="*/ 353 w 558"/>
                <a:gd name="T81" fmla="*/ 572 h 694"/>
                <a:gd name="T82" fmla="*/ 378 w 558"/>
                <a:gd name="T83" fmla="*/ 579 h 694"/>
                <a:gd name="T84" fmla="*/ 385 w 558"/>
                <a:gd name="T85" fmla="*/ 590 h 694"/>
                <a:gd name="T86" fmla="*/ 390 w 558"/>
                <a:gd name="T87" fmla="*/ 638 h 694"/>
                <a:gd name="T88" fmla="*/ 484 w 558"/>
                <a:gd name="T89" fmla="*/ 421 h 694"/>
                <a:gd name="T90" fmla="*/ 456 w 558"/>
                <a:gd name="T91" fmla="*/ 327 h 694"/>
                <a:gd name="T92" fmla="*/ 486 w 558"/>
                <a:gd name="T93" fmla="*/ 102 h 694"/>
                <a:gd name="T94" fmla="*/ 540 w 558"/>
                <a:gd name="T95" fmla="*/ 76 h 694"/>
                <a:gd name="T96" fmla="*/ 511 w 558"/>
                <a:gd name="T97" fmla="*/ 12 h 69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558" h="694">
                  <a:moveTo>
                    <a:pt x="517" y="12"/>
                  </a:moveTo>
                  <a:cubicBezTo>
                    <a:pt x="491" y="0"/>
                    <a:pt x="461" y="11"/>
                    <a:pt x="450" y="35"/>
                  </a:cubicBezTo>
                  <a:cubicBezTo>
                    <a:pt x="447" y="44"/>
                    <a:pt x="446" y="54"/>
                    <a:pt x="448" y="63"/>
                  </a:cubicBezTo>
                  <a:cubicBezTo>
                    <a:pt x="448" y="63"/>
                    <a:pt x="447" y="63"/>
                    <a:pt x="447" y="63"/>
                  </a:cubicBezTo>
                  <a:cubicBezTo>
                    <a:pt x="356" y="25"/>
                    <a:pt x="287" y="44"/>
                    <a:pt x="244" y="68"/>
                  </a:cubicBezTo>
                  <a:cubicBezTo>
                    <a:pt x="245" y="64"/>
                    <a:pt x="246" y="60"/>
                    <a:pt x="246" y="56"/>
                  </a:cubicBezTo>
                  <a:cubicBezTo>
                    <a:pt x="246" y="30"/>
                    <a:pt x="223" y="9"/>
                    <a:pt x="196" y="9"/>
                  </a:cubicBezTo>
                  <a:cubicBezTo>
                    <a:pt x="168" y="9"/>
                    <a:pt x="145" y="30"/>
                    <a:pt x="145" y="56"/>
                  </a:cubicBezTo>
                  <a:cubicBezTo>
                    <a:pt x="145" y="82"/>
                    <a:pt x="168" y="102"/>
                    <a:pt x="196" y="102"/>
                  </a:cubicBezTo>
                  <a:cubicBezTo>
                    <a:pt x="197" y="102"/>
                    <a:pt x="198" y="102"/>
                    <a:pt x="199" y="102"/>
                  </a:cubicBezTo>
                  <a:cubicBezTo>
                    <a:pt x="195" y="106"/>
                    <a:pt x="193" y="109"/>
                    <a:pt x="193" y="109"/>
                  </a:cubicBezTo>
                  <a:cubicBezTo>
                    <a:pt x="114" y="225"/>
                    <a:pt x="230" y="330"/>
                    <a:pt x="230" y="330"/>
                  </a:cubicBezTo>
                  <a:cubicBezTo>
                    <a:pt x="217" y="372"/>
                    <a:pt x="217" y="372"/>
                    <a:pt x="217" y="372"/>
                  </a:cubicBezTo>
                  <a:cubicBezTo>
                    <a:pt x="166" y="324"/>
                    <a:pt x="166" y="324"/>
                    <a:pt x="166" y="324"/>
                  </a:cubicBezTo>
                  <a:cubicBezTo>
                    <a:pt x="151" y="321"/>
                    <a:pt x="141" y="263"/>
                    <a:pt x="141" y="263"/>
                  </a:cubicBezTo>
                  <a:cubicBezTo>
                    <a:pt x="143" y="241"/>
                    <a:pt x="136" y="240"/>
                    <a:pt x="136" y="240"/>
                  </a:cubicBezTo>
                  <a:cubicBezTo>
                    <a:pt x="121" y="228"/>
                    <a:pt x="116" y="258"/>
                    <a:pt x="116" y="258"/>
                  </a:cubicBezTo>
                  <a:cubicBezTo>
                    <a:pt x="62" y="206"/>
                    <a:pt x="25" y="242"/>
                    <a:pt x="25" y="242"/>
                  </a:cubicBezTo>
                  <a:cubicBezTo>
                    <a:pt x="0" y="291"/>
                    <a:pt x="86" y="326"/>
                    <a:pt x="86" y="326"/>
                  </a:cubicBezTo>
                  <a:cubicBezTo>
                    <a:pt x="107" y="331"/>
                    <a:pt x="197" y="457"/>
                    <a:pt x="197" y="457"/>
                  </a:cubicBezTo>
                  <a:cubicBezTo>
                    <a:pt x="192" y="497"/>
                    <a:pt x="192" y="497"/>
                    <a:pt x="192" y="497"/>
                  </a:cubicBezTo>
                  <a:cubicBezTo>
                    <a:pt x="190" y="511"/>
                    <a:pt x="181" y="503"/>
                    <a:pt x="181" y="503"/>
                  </a:cubicBezTo>
                  <a:cubicBezTo>
                    <a:pt x="178" y="486"/>
                    <a:pt x="161" y="470"/>
                    <a:pt x="161" y="470"/>
                  </a:cubicBezTo>
                  <a:cubicBezTo>
                    <a:pt x="126" y="452"/>
                    <a:pt x="111" y="500"/>
                    <a:pt x="111" y="500"/>
                  </a:cubicBezTo>
                  <a:cubicBezTo>
                    <a:pt x="91" y="487"/>
                    <a:pt x="91" y="487"/>
                    <a:pt x="91" y="487"/>
                  </a:cubicBezTo>
                  <a:cubicBezTo>
                    <a:pt x="90" y="465"/>
                    <a:pt x="76" y="425"/>
                    <a:pt x="76" y="425"/>
                  </a:cubicBezTo>
                  <a:cubicBezTo>
                    <a:pt x="49" y="375"/>
                    <a:pt x="18" y="413"/>
                    <a:pt x="18" y="413"/>
                  </a:cubicBezTo>
                  <a:cubicBezTo>
                    <a:pt x="1" y="434"/>
                    <a:pt x="4" y="462"/>
                    <a:pt x="3" y="488"/>
                  </a:cubicBezTo>
                  <a:cubicBezTo>
                    <a:pt x="1" y="522"/>
                    <a:pt x="25" y="527"/>
                    <a:pt x="50" y="542"/>
                  </a:cubicBezTo>
                  <a:cubicBezTo>
                    <a:pt x="90" y="567"/>
                    <a:pt x="129" y="593"/>
                    <a:pt x="171" y="615"/>
                  </a:cubicBezTo>
                  <a:cubicBezTo>
                    <a:pt x="197" y="629"/>
                    <a:pt x="220" y="642"/>
                    <a:pt x="243" y="655"/>
                  </a:cubicBezTo>
                  <a:cubicBezTo>
                    <a:pt x="305" y="694"/>
                    <a:pt x="382" y="651"/>
                    <a:pt x="382" y="651"/>
                  </a:cubicBezTo>
                  <a:cubicBezTo>
                    <a:pt x="361" y="647"/>
                    <a:pt x="370" y="607"/>
                    <a:pt x="370" y="607"/>
                  </a:cubicBezTo>
                  <a:cubicBezTo>
                    <a:pt x="382" y="599"/>
                    <a:pt x="372" y="595"/>
                    <a:pt x="372" y="595"/>
                  </a:cubicBezTo>
                  <a:cubicBezTo>
                    <a:pt x="343" y="592"/>
                    <a:pt x="343" y="592"/>
                    <a:pt x="343" y="592"/>
                  </a:cubicBezTo>
                  <a:cubicBezTo>
                    <a:pt x="335" y="589"/>
                    <a:pt x="340" y="577"/>
                    <a:pt x="340" y="577"/>
                  </a:cubicBezTo>
                  <a:cubicBezTo>
                    <a:pt x="376" y="550"/>
                    <a:pt x="376" y="550"/>
                    <a:pt x="376" y="550"/>
                  </a:cubicBezTo>
                  <a:cubicBezTo>
                    <a:pt x="386" y="560"/>
                    <a:pt x="430" y="393"/>
                    <a:pt x="430" y="393"/>
                  </a:cubicBezTo>
                  <a:cubicBezTo>
                    <a:pt x="436" y="386"/>
                    <a:pt x="439" y="394"/>
                    <a:pt x="439" y="394"/>
                  </a:cubicBezTo>
                  <a:cubicBezTo>
                    <a:pt x="438" y="406"/>
                    <a:pt x="398" y="550"/>
                    <a:pt x="398" y="550"/>
                  </a:cubicBezTo>
                  <a:cubicBezTo>
                    <a:pt x="357" y="578"/>
                    <a:pt x="357" y="578"/>
                    <a:pt x="357" y="578"/>
                  </a:cubicBezTo>
                  <a:cubicBezTo>
                    <a:pt x="341" y="595"/>
                    <a:pt x="382" y="585"/>
                    <a:pt x="382" y="585"/>
                  </a:cubicBezTo>
                  <a:cubicBezTo>
                    <a:pt x="397" y="586"/>
                    <a:pt x="389" y="596"/>
                    <a:pt x="389" y="596"/>
                  </a:cubicBezTo>
                  <a:cubicBezTo>
                    <a:pt x="363" y="643"/>
                    <a:pt x="394" y="646"/>
                    <a:pt x="394" y="646"/>
                  </a:cubicBezTo>
                  <a:cubicBezTo>
                    <a:pt x="435" y="648"/>
                    <a:pt x="490" y="425"/>
                    <a:pt x="490" y="425"/>
                  </a:cubicBezTo>
                  <a:cubicBezTo>
                    <a:pt x="487" y="358"/>
                    <a:pt x="460" y="331"/>
                    <a:pt x="460" y="331"/>
                  </a:cubicBezTo>
                  <a:cubicBezTo>
                    <a:pt x="558" y="228"/>
                    <a:pt x="528" y="149"/>
                    <a:pt x="492" y="104"/>
                  </a:cubicBezTo>
                  <a:cubicBezTo>
                    <a:pt x="514" y="108"/>
                    <a:pt x="537" y="97"/>
                    <a:pt x="546" y="76"/>
                  </a:cubicBezTo>
                  <a:cubicBezTo>
                    <a:pt x="556" y="52"/>
                    <a:pt x="543" y="23"/>
                    <a:pt x="517" y="12"/>
                  </a:cubicBezTo>
                  <a:close/>
                </a:path>
              </a:pathLst>
            </a:custGeom>
            <a:solidFill>
              <a:srgbClr val="4C302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18" name="Oval 117"/>
            <p:cNvSpPr>
              <a:spLocks noChangeArrowheads="1"/>
            </p:cNvSpPr>
            <p:nvPr userDrawn="1"/>
          </p:nvSpPr>
          <p:spPr bwMode="auto">
            <a:xfrm>
              <a:off x="1343" y="659"/>
              <a:ext cx="56" cy="56"/>
            </a:xfrm>
            <a:prstGeom prst="ellipse">
              <a:avLst/>
            </a:prstGeom>
            <a:solidFill>
              <a:srgbClr val="EFB7AF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9" name="Oval 118"/>
            <p:cNvSpPr>
              <a:spLocks noChangeArrowheads="1"/>
            </p:cNvSpPr>
            <p:nvPr userDrawn="1"/>
          </p:nvSpPr>
          <p:spPr bwMode="auto">
            <a:xfrm>
              <a:off x="1640" y="659"/>
              <a:ext cx="56" cy="56"/>
            </a:xfrm>
            <a:prstGeom prst="ellipse">
              <a:avLst/>
            </a:prstGeom>
            <a:solidFill>
              <a:srgbClr val="EFB7AF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0" name="Oval 119"/>
            <p:cNvSpPr>
              <a:spLocks noChangeArrowheads="1"/>
            </p:cNvSpPr>
            <p:nvPr userDrawn="1"/>
          </p:nvSpPr>
          <p:spPr bwMode="auto">
            <a:xfrm>
              <a:off x="1407" y="729"/>
              <a:ext cx="43" cy="56"/>
            </a:xfrm>
            <a:prstGeom prst="ellipse">
              <a:avLst/>
            </a:prstGeom>
            <a:solidFill>
              <a:srgbClr val="FEF7F2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1" name="Oval 120"/>
            <p:cNvSpPr>
              <a:spLocks noChangeArrowheads="1"/>
            </p:cNvSpPr>
            <p:nvPr userDrawn="1"/>
          </p:nvSpPr>
          <p:spPr bwMode="auto">
            <a:xfrm>
              <a:off x="1579" y="727"/>
              <a:ext cx="44" cy="56"/>
            </a:xfrm>
            <a:prstGeom prst="ellipse">
              <a:avLst/>
            </a:prstGeom>
            <a:solidFill>
              <a:srgbClr val="FEF7F2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2" name="Oval 121"/>
            <p:cNvSpPr>
              <a:spLocks noChangeArrowheads="1"/>
            </p:cNvSpPr>
            <p:nvPr userDrawn="1"/>
          </p:nvSpPr>
          <p:spPr bwMode="auto">
            <a:xfrm>
              <a:off x="1421" y="738"/>
              <a:ext cx="35" cy="37"/>
            </a:xfrm>
            <a:prstGeom prst="ellipse">
              <a:avLst/>
            </a:prstGeom>
            <a:solidFill>
              <a:srgbClr val="4C302F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" name="Oval 122"/>
            <p:cNvSpPr>
              <a:spLocks noChangeArrowheads="1"/>
            </p:cNvSpPr>
            <p:nvPr userDrawn="1"/>
          </p:nvSpPr>
          <p:spPr bwMode="auto">
            <a:xfrm>
              <a:off x="1595" y="737"/>
              <a:ext cx="36" cy="36"/>
            </a:xfrm>
            <a:prstGeom prst="ellipse">
              <a:avLst/>
            </a:prstGeom>
            <a:solidFill>
              <a:srgbClr val="4C302F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4" name="Oval 123"/>
            <p:cNvSpPr>
              <a:spLocks noChangeArrowheads="1"/>
            </p:cNvSpPr>
            <p:nvPr userDrawn="1"/>
          </p:nvSpPr>
          <p:spPr bwMode="auto">
            <a:xfrm>
              <a:off x="1194" y="1044"/>
              <a:ext cx="50" cy="97"/>
            </a:xfrm>
            <a:prstGeom prst="ellipse">
              <a:avLst/>
            </a:prstGeom>
            <a:solidFill>
              <a:srgbClr val="F5B6B3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5" name="Oval 124"/>
            <p:cNvSpPr>
              <a:spLocks noChangeArrowheads="1"/>
            </p:cNvSpPr>
            <p:nvPr userDrawn="1"/>
          </p:nvSpPr>
          <p:spPr bwMode="auto">
            <a:xfrm>
              <a:off x="1294" y="1111"/>
              <a:ext cx="51" cy="97"/>
            </a:xfrm>
            <a:prstGeom prst="ellipse">
              <a:avLst/>
            </a:prstGeom>
            <a:solidFill>
              <a:srgbClr val="F5B6B3"/>
            </a:solidFill>
            <a:ln w="9525">
              <a:noFill/>
              <a:rou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6" name="Freeform 125"/>
            <p:cNvSpPr/>
            <p:nvPr userDrawn="1"/>
          </p:nvSpPr>
          <p:spPr bwMode="auto">
            <a:xfrm>
              <a:off x="1432" y="771"/>
              <a:ext cx="219" cy="144"/>
            </a:xfrm>
            <a:custGeom>
              <a:avLst/>
              <a:gdLst>
                <a:gd name="T0" fmla="*/ 1 w 221"/>
                <a:gd name="T1" fmla="*/ 65 h 144"/>
                <a:gd name="T2" fmla="*/ 8 w 221"/>
                <a:gd name="T3" fmla="*/ 28 h 144"/>
                <a:gd name="T4" fmla="*/ 53 w 221"/>
                <a:gd name="T5" fmla="*/ 6 h 144"/>
                <a:gd name="T6" fmla="*/ 144 w 221"/>
                <a:gd name="T7" fmla="*/ 12 h 144"/>
                <a:gd name="T8" fmla="*/ 96 w 221"/>
                <a:gd name="T9" fmla="*/ 143 h 144"/>
                <a:gd name="T10" fmla="*/ 14 w 221"/>
                <a:gd name="T11" fmla="*/ 100 h 144"/>
                <a:gd name="T12" fmla="*/ 1 w 221"/>
                <a:gd name="T13" fmla="*/ 68 h 144"/>
                <a:gd name="T14" fmla="*/ 1 w 221"/>
                <a:gd name="T15" fmla="*/ 65 h 14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21" h="144">
                  <a:moveTo>
                    <a:pt x="1" y="65"/>
                  </a:moveTo>
                  <a:cubicBezTo>
                    <a:pt x="0" y="52"/>
                    <a:pt x="0" y="37"/>
                    <a:pt x="8" y="28"/>
                  </a:cubicBezTo>
                  <a:cubicBezTo>
                    <a:pt x="19" y="15"/>
                    <a:pt x="38" y="9"/>
                    <a:pt x="53" y="6"/>
                  </a:cubicBezTo>
                  <a:cubicBezTo>
                    <a:pt x="83" y="0"/>
                    <a:pt x="118" y="1"/>
                    <a:pt x="146" y="12"/>
                  </a:cubicBezTo>
                  <a:cubicBezTo>
                    <a:pt x="221" y="42"/>
                    <a:pt x="157" y="141"/>
                    <a:pt x="98" y="143"/>
                  </a:cubicBezTo>
                  <a:cubicBezTo>
                    <a:pt x="65" y="144"/>
                    <a:pt x="33" y="126"/>
                    <a:pt x="14" y="100"/>
                  </a:cubicBezTo>
                  <a:cubicBezTo>
                    <a:pt x="7" y="90"/>
                    <a:pt x="3" y="80"/>
                    <a:pt x="1" y="68"/>
                  </a:cubicBezTo>
                  <a:cubicBezTo>
                    <a:pt x="1" y="67"/>
                    <a:pt x="1" y="66"/>
                    <a:pt x="1" y="65"/>
                  </a:cubicBezTo>
                  <a:close/>
                </a:path>
              </a:pathLst>
            </a:custGeom>
            <a:solidFill>
              <a:srgbClr val="F5B6B3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27" name="Freeform 126"/>
            <p:cNvSpPr/>
            <p:nvPr userDrawn="1"/>
          </p:nvSpPr>
          <p:spPr bwMode="auto">
            <a:xfrm>
              <a:off x="1463" y="767"/>
              <a:ext cx="113" cy="94"/>
            </a:xfrm>
            <a:custGeom>
              <a:avLst/>
              <a:gdLst>
                <a:gd name="T0" fmla="*/ 36 w 113"/>
                <a:gd name="T1" fmla="*/ 8 h 94"/>
                <a:gd name="T2" fmla="*/ 24 w 113"/>
                <a:gd name="T3" fmla="*/ 47 h 94"/>
                <a:gd name="T4" fmla="*/ 94 w 113"/>
                <a:gd name="T5" fmla="*/ 44 h 94"/>
                <a:gd name="T6" fmla="*/ 81 w 113"/>
                <a:gd name="T7" fmla="*/ 5 h 94"/>
                <a:gd name="T8" fmla="*/ 36 w 113"/>
                <a:gd name="T9" fmla="*/ 8 h 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3" h="94">
                  <a:moveTo>
                    <a:pt x="36" y="8"/>
                  </a:moveTo>
                  <a:cubicBezTo>
                    <a:pt x="36" y="8"/>
                    <a:pt x="0" y="21"/>
                    <a:pt x="24" y="47"/>
                  </a:cubicBezTo>
                  <a:cubicBezTo>
                    <a:pt x="24" y="47"/>
                    <a:pt x="56" y="94"/>
                    <a:pt x="94" y="44"/>
                  </a:cubicBezTo>
                  <a:cubicBezTo>
                    <a:pt x="94" y="44"/>
                    <a:pt x="113" y="23"/>
                    <a:pt x="81" y="5"/>
                  </a:cubicBezTo>
                  <a:cubicBezTo>
                    <a:pt x="81" y="5"/>
                    <a:pt x="43" y="0"/>
                    <a:pt x="36" y="8"/>
                  </a:cubicBezTo>
                  <a:close/>
                </a:path>
              </a:pathLst>
            </a:custGeom>
            <a:solidFill>
              <a:srgbClr val="4C302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28" name="Rectangle 127"/>
            <p:cNvSpPr>
              <a:spLocks noChangeArrowheads="1"/>
            </p:cNvSpPr>
            <p:nvPr userDrawn="1"/>
          </p:nvSpPr>
          <p:spPr bwMode="auto">
            <a:xfrm>
              <a:off x="1517" y="827"/>
              <a:ext cx="9" cy="51"/>
            </a:xfrm>
            <a:prstGeom prst="rect">
              <a:avLst/>
            </a:prstGeom>
            <a:solidFill>
              <a:srgbClr val="4C302F"/>
            </a:solidFill>
            <a:ln w="9525">
              <a:noFill/>
              <a:miter lim="800000"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9" name="Freeform 128"/>
            <p:cNvSpPr/>
            <p:nvPr userDrawn="1"/>
          </p:nvSpPr>
          <p:spPr bwMode="auto">
            <a:xfrm>
              <a:off x="1473" y="845"/>
              <a:ext cx="99" cy="42"/>
            </a:xfrm>
            <a:custGeom>
              <a:avLst/>
              <a:gdLst>
                <a:gd name="T0" fmla="*/ 0 w 99"/>
                <a:gd name="T1" fmla="*/ 6 h 42"/>
                <a:gd name="T2" fmla="*/ 6 w 99"/>
                <a:gd name="T3" fmla="*/ 3 h 42"/>
                <a:gd name="T4" fmla="*/ 65 w 99"/>
                <a:gd name="T5" fmla="*/ 27 h 42"/>
                <a:gd name="T6" fmla="*/ 92 w 99"/>
                <a:gd name="T7" fmla="*/ 5 h 42"/>
                <a:gd name="T8" fmla="*/ 98 w 99"/>
                <a:gd name="T9" fmla="*/ 8 h 42"/>
                <a:gd name="T10" fmla="*/ 51 w 99"/>
                <a:gd name="T11" fmla="*/ 36 h 42"/>
                <a:gd name="T12" fmla="*/ 0 w 99"/>
                <a:gd name="T13" fmla="*/ 6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9" h="42">
                  <a:moveTo>
                    <a:pt x="0" y="6"/>
                  </a:moveTo>
                  <a:cubicBezTo>
                    <a:pt x="0" y="6"/>
                    <a:pt x="1" y="0"/>
                    <a:pt x="6" y="3"/>
                  </a:cubicBezTo>
                  <a:cubicBezTo>
                    <a:pt x="6" y="3"/>
                    <a:pt x="27" y="42"/>
                    <a:pt x="65" y="27"/>
                  </a:cubicBezTo>
                  <a:cubicBezTo>
                    <a:pt x="65" y="27"/>
                    <a:pt x="92" y="14"/>
                    <a:pt x="92" y="5"/>
                  </a:cubicBezTo>
                  <a:cubicBezTo>
                    <a:pt x="92" y="5"/>
                    <a:pt x="99" y="2"/>
                    <a:pt x="98" y="8"/>
                  </a:cubicBezTo>
                  <a:cubicBezTo>
                    <a:pt x="98" y="8"/>
                    <a:pt x="79" y="34"/>
                    <a:pt x="51" y="36"/>
                  </a:cubicBezTo>
                  <a:cubicBezTo>
                    <a:pt x="51" y="36"/>
                    <a:pt x="23" y="40"/>
                    <a:pt x="0" y="6"/>
                  </a:cubicBezTo>
                  <a:close/>
                </a:path>
              </a:pathLst>
            </a:custGeom>
            <a:solidFill>
              <a:srgbClr val="4C302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</p:grpSp>
      <p:pic>
        <p:nvPicPr>
          <p:cNvPr id="130" name="图片 13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88213" y="4008438"/>
            <a:ext cx="16129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1" name="图片 13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79725" y="1093788"/>
            <a:ext cx="4217988" cy="189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2" name="图片 136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43775" y="4549775"/>
            <a:ext cx="1800225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" name="图片 137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14975" y="4538663"/>
            <a:ext cx="1800225" cy="60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4" name="图片 138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22675" y="4549775"/>
            <a:ext cx="1800225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5" name="图片 139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2288" y="4538663"/>
            <a:ext cx="1800225" cy="60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6" name="图片 140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38663"/>
            <a:ext cx="1800225" cy="60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370013"/>
            <a:ext cx="7886700" cy="326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9D604DD-09D5-46E8-BF87-81551DDCEFE1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9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F6649FF-4276-474A-828C-C4AD9997224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med">
    <p:fade/>
  </p:transition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image" Target="../media/image21.jpeg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2" Type="http://schemas.openxmlformats.org/officeDocument/2006/relationships/notesSlide" Target="../notesSlides/notesSlide11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3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0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3"/>
          <p:cNvSpPr>
            <a:spLocks noChangeArrowheads="1"/>
          </p:cNvSpPr>
          <p:nvPr/>
        </p:nvSpPr>
        <p:spPr bwMode="auto">
          <a:xfrm>
            <a:off x="2555875" y="1347788"/>
            <a:ext cx="4032250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6000">
                <a:latin typeface="华文新魏" pitchFamily="2" charset="-122"/>
                <a:ea typeface="华文新魏" pitchFamily="2" charset="-122"/>
              </a:rPr>
              <a:t>大象的耳朵</a:t>
            </a:r>
            <a:endParaRPr lang="zh-CN" altLang="en-US" sz="6000">
              <a:latin typeface="Calibri" panose="020F0502020204030204" pitchFamily="34" charset="0"/>
            </a:endParaRPr>
          </a:p>
        </p:txBody>
      </p:sp>
      <p:sp>
        <p:nvSpPr>
          <p:cNvPr id="5123" name="文本框 9"/>
          <p:cNvSpPr txBox="1">
            <a:spLocks noChangeArrowheads="1"/>
          </p:cNvSpPr>
          <p:nvPr/>
        </p:nvSpPr>
        <p:spPr bwMode="auto">
          <a:xfrm>
            <a:off x="4214813" y="2428875"/>
            <a:ext cx="18573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defTabSz="685800"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第一课时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73113" y="71438"/>
            <a:ext cx="5184775" cy="484187"/>
          </a:xfrm>
        </p:spPr>
        <p:txBody>
          <a:bodyPr/>
          <a:lstStyle/>
          <a:p>
            <a:r>
              <a:rPr lang="zh-CN" altLang="zh-CN" smtClean="0"/>
              <a:t>研读课文，局部探究</a:t>
            </a:r>
            <a:endParaRPr lang="zh-CN" altLang="en-US" smtClean="0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960438" y="1174750"/>
            <a:ext cx="7200900" cy="1385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这一天，大象正在路上慢慢地散步，遇到了小兔子。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432550" y="1257300"/>
            <a:ext cx="720725" cy="576263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273675" y="1300163"/>
            <a:ext cx="90487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慢慢</a:t>
            </a:r>
            <a:endParaRPr lang="zh-CN" altLang="en-US">
              <a:solidFill>
                <a:srgbClr val="C00000"/>
              </a:solidFill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 rot="16200000" flipH="1">
            <a:off x="4939506" y="2510632"/>
            <a:ext cx="1539875" cy="11112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267325" y="3286125"/>
            <a:ext cx="9064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缓慢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animBg="1"/>
      <p:bldP spid="9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73113" y="71438"/>
            <a:ext cx="5184775" cy="484187"/>
          </a:xfrm>
        </p:spPr>
        <p:txBody>
          <a:bodyPr/>
          <a:lstStyle/>
          <a:p>
            <a:r>
              <a:rPr lang="zh-CN" altLang="zh-CN" smtClean="0"/>
              <a:t>布置作业</a:t>
            </a:r>
            <a:endParaRPr lang="zh-CN" altLang="en-US" smtClean="0"/>
          </a:p>
        </p:txBody>
      </p:sp>
      <p:sp>
        <p:nvSpPr>
          <p:cNvPr id="16387" name="矩形 2"/>
          <p:cNvSpPr>
            <a:spLocks noChangeArrowheads="1"/>
          </p:cNvSpPr>
          <p:nvPr/>
        </p:nvSpPr>
        <p:spPr bwMode="auto">
          <a:xfrm>
            <a:off x="3014663" y="1431925"/>
            <a:ext cx="5256212" cy="2676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1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．分角色朗读课文，注意读好文中的问句。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2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．找出大象和小动物对话的相关语句。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388" name="图片 3" descr="演讲.png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71550" y="1347788"/>
            <a:ext cx="1512888" cy="296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3"/>
          <p:cNvSpPr>
            <a:spLocks noChangeArrowheads="1"/>
          </p:cNvSpPr>
          <p:nvPr/>
        </p:nvSpPr>
        <p:spPr bwMode="auto">
          <a:xfrm>
            <a:off x="2555875" y="1347788"/>
            <a:ext cx="4032250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6000">
                <a:latin typeface="华文新魏" pitchFamily="2" charset="-122"/>
                <a:ea typeface="华文新魏" pitchFamily="2" charset="-122"/>
              </a:rPr>
              <a:t>大象的耳朵</a:t>
            </a:r>
            <a:endParaRPr lang="zh-CN" altLang="en-US" sz="6000">
              <a:latin typeface="Calibri" panose="020F0502020204030204" pitchFamily="34" charset="0"/>
            </a:endParaRPr>
          </a:p>
        </p:txBody>
      </p:sp>
      <p:sp>
        <p:nvSpPr>
          <p:cNvPr id="17411" name="文本框 9"/>
          <p:cNvSpPr txBox="1">
            <a:spLocks noChangeArrowheads="1"/>
          </p:cNvSpPr>
          <p:nvPr/>
        </p:nvSpPr>
        <p:spPr bwMode="auto">
          <a:xfrm>
            <a:off x="4214813" y="2428875"/>
            <a:ext cx="18573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defTabSz="685800" eaLnBrk="1" hangingPunct="1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第二课时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73113" y="71438"/>
            <a:ext cx="5184775" cy="484187"/>
          </a:xfrm>
        </p:spPr>
        <p:txBody>
          <a:bodyPr/>
          <a:lstStyle/>
          <a:p>
            <a:r>
              <a:rPr lang="zh-CN" altLang="zh-CN" smtClean="0"/>
              <a:t>认领动物，识字复习</a:t>
            </a:r>
            <a:endParaRPr lang="zh-CN" altLang="en-US" smtClean="0"/>
          </a:p>
        </p:txBody>
      </p:sp>
      <p:pic>
        <p:nvPicPr>
          <p:cNvPr id="18435" name="图片 2"/>
          <p:cNvPicPr>
            <a:picLocks noChangeAspect="1"/>
          </p:cNvPicPr>
          <p:nvPr/>
        </p:nvPicPr>
        <p:blipFill>
          <a:blip r:embed="rId1" cstate="print"/>
          <a:srcRect l="2301" t="13933" r="53584" b="23943"/>
          <a:stretch>
            <a:fillRect/>
          </a:stretch>
        </p:blipFill>
        <p:spPr bwMode="auto">
          <a:xfrm>
            <a:off x="1571625" y="700088"/>
            <a:ext cx="6384925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矩形 3"/>
          <p:cNvSpPr>
            <a:spLocks noChangeArrowheads="1"/>
          </p:cNvSpPr>
          <p:nvPr/>
        </p:nvSpPr>
        <p:spPr bwMode="auto">
          <a:xfrm>
            <a:off x="1992313" y="976313"/>
            <a:ext cx="1173162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似的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437" name="矩形 4"/>
          <p:cNvSpPr>
            <a:spLocks noChangeArrowheads="1"/>
          </p:cNvSpPr>
          <p:nvPr/>
        </p:nvSpPr>
        <p:spPr bwMode="auto">
          <a:xfrm>
            <a:off x="4141788" y="1030288"/>
            <a:ext cx="121920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耷拉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438" name="矩形 5"/>
          <p:cNvSpPr>
            <a:spLocks noChangeArrowheads="1"/>
          </p:cNvSpPr>
          <p:nvPr/>
        </p:nvSpPr>
        <p:spPr bwMode="auto">
          <a:xfrm>
            <a:off x="6069013" y="1008063"/>
            <a:ext cx="1655762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439" name="矩形 21"/>
          <p:cNvSpPr>
            <a:spLocks noChangeArrowheads="1"/>
          </p:cNvSpPr>
          <p:nvPr/>
        </p:nvSpPr>
        <p:spPr bwMode="auto">
          <a:xfrm>
            <a:off x="2017713" y="2395538"/>
            <a:ext cx="117316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竖着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440" name="矩形 22"/>
          <p:cNvSpPr>
            <a:spLocks noChangeArrowheads="1"/>
          </p:cNvSpPr>
          <p:nvPr/>
        </p:nvSpPr>
        <p:spPr bwMode="auto">
          <a:xfrm>
            <a:off x="4156075" y="2341563"/>
            <a:ext cx="121920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竹竿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441" name="矩形 23"/>
          <p:cNvSpPr>
            <a:spLocks noChangeArrowheads="1"/>
          </p:cNvSpPr>
          <p:nvPr/>
        </p:nvSpPr>
        <p:spPr bwMode="auto">
          <a:xfrm>
            <a:off x="5940425" y="2403475"/>
            <a:ext cx="177482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扇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442" name="矩形 24"/>
          <p:cNvSpPr>
            <a:spLocks noChangeArrowheads="1"/>
          </p:cNvSpPr>
          <p:nvPr/>
        </p:nvSpPr>
        <p:spPr bwMode="auto">
          <a:xfrm>
            <a:off x="2084388" y="3703638"/>
            <a:ext cx="117316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跳舞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443" name="矩形 25"/>
          <p:cNvSpPr>
            <a:spLocks noChangeArrowheads="1"/>
          </p:cNvSpPr>
          <p:nvPr/>
        </p:nvSpPr>
        <p:spPr bwMode="auto">
          <a:xfrm>
            <a:off x="4160838" y="3714750"/>
            <a:ext cx="1217612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头痛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444" name="矩形 26"/>
          <p:cNvSpPr>
            <a:spLocks noChangeArrowheads="1"/>
          </p:cNvSpPr>
          <p:nvPr/>
        </p:nvSpPr>
        <p:spPr bwMode="auto">
          <a:xfrm>
            <a:off x="6235700" y="3746500"/>
            <a:ext cx="1347788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心烦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2" cstate="print"/>
          <a:srcRect t="9877" b="11111"/>
          <a:stretch>
            <a:fillRect/>
          </a:stretch>
        </p:blipFill>
        <p:spPr bwMode="auto">
          <a:xfrm>
            <a:off x="1609725" y="720725"/>
            <a:ext cx="2098675" cy="129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9988" y="720725"/>
            <a:ext cx="2108200" cy="129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714362"/>
            <a:ext cx="2087562" cy="129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98613" y="2001838"/>
            <a:ext cx="2087562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90938" y="2001838"/>
            <a:ext cx="2116137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86446" y="2000246"/>
            <a:ext cx="2087563" cy="136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98613" y="3357563"/>
            <a:ext cx="2087562" cy="137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17925" y="3363913"/>
            <a:ext cx="2076450" cy="136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784850" y="3378200"/>
            <a:ext cx="2109788" cy="135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73113" y="71438"/>
            <a:ext cx="5184775" cy="484187"/>
          </a:xfrm>
        </p:spPr>
        <p:txBody>
          <a:bodyPr/>
          <a:lstStyle/>
          <a:p>
            <a:r>
              <a:rPr lang="zh-CN" altLang="zh-CN" smtClean="0"/>
              <a:t>认领动物，识字复习</a:t>
            </a:r>
            <a:endParaRPr lang="zh-CN" altLang="en-US" smtClean="0"/>
          </a:p>
        </p:txBody>
      </p:sp>
      <p:pic>
        <p:nvPicPr>
          <p:cNvPr id="12" name="图片 11" descr="xes_a8bddcd6681daa3300145eb022db6532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90294" y="1045920"/>
            <a:ext cx="4776217" cy="3582163"/>
          </a:xfrm>
          <a:prstGeom prst="round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6300788" y="1779588"/>
            <a:ext cx="1987550" cy="52228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大象的耳朵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6634163" y="2987675"/>
            <a:ext cx="12668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耷拉着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47664" y="3075806"/>
            <a:ext cx="1477485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3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923678"/>
            <a:ext cx="1480252" cy="1356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1923678"/>
            <a:ext cx="1080120" cy="910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73113" y="71438"/>
            <a:ext cx="5184775" cy="484187"/>
          </a:xfrm>
        </p:spPr>
        <p:txBody>
          <a:bodyPr/>
          <a:lstStyle/>
          <a:p>
            <a:r>
              <a:rPr lang="zh-CN" altLang="zh-CN" smtClean="0"/>
              <a:t>研读课文，深入探究</a:t>
            </a:r>
            <a:endParaRPr lang="zh-CN" altLang="en-US" smtClean="0"/>
          </a:p>
        </p:txBody>
      </p:sp>
      <p:sp>
        <p:nvSpPr>
          <p:cNvPr id="20483" name="矩形 2"/>
          <p:cNvSpPr>
            <a:spLocks noChangeArrowheads="1"/>
          </p:cNvSpPr>
          <p:nvPr/>
        </p:nvSpPr>
        <p:spPr bwMode="auto">
          <a:xfrm>
            <a:off x="1495697" y="1059582"/>
            <a:ext cx="6316663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小动物们见到大象后，都说了些什么？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489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093527">
            <a:off x="3822627" y="2462117"/>
            <a:ext cx="1805171" cy="1282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2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91037" y="1995686"/>
            <a:ext cx="2409355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43808" y="2931790"/>
            <a:ext cx="1368152" cy="1337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73113" y="71438"/>
            <a:ext cx="5184775" cy="484187"/>
          </a:xfrm>
        </p:spPr>
        <p:txBody>
          <a:bodyPr/>
          <a:lstStyle/>
          <a:p>
            <a:r>
              <a:rPr lang="zh-CN" altLang="zh-CN" smtClean="0"/>
              <a:t>研读课文，深入探究</a:t>
            </a:r>
            <a:endParaRPr lang="zh-CN" altLang="en-US" smtClean="0"/>
          </a:p>
        </p:txBody>
      </p:sp>
      <p:sp>
        <p:nvSpPr>
          <p:cNvPr id="21507" name="矩形 2"/>
          <p:cNvSpPr>
            <a:spLocks noChangeArrowheads="1"/>
          </p:cNvSpPr>
          <p:nvPr/>
        </p:nvSpPr>
        <p:spPr bwMode="auto">
          <a:xfrm>
            <a:off x="611188" y="1225550"/>
            <a:ext cx="7920037" cy="2676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小兔子见到大象说：“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___________________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_________________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？”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小羊见到大象也说：“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___________________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________________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84213" y="1198563"/>
            <a:ext cx="7723187" cy="1385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咦，大象啊，你的耳朵怎么耷拉下来了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779463" y="2439988"/>
            <a:ext cx="7777162" cy="138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大象啊，你的耳朵怎么是耷拉着的呢</a:t>
            </a:r>
            <a:endParaRPr lang="zh-CN" altLang="en-US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73113" y="71438"/>
            <a:ext cx="5184775" cy="484187"/>
          </a:xfrm>
        </p:spPr>
        <p:txBody>
          <a:bodyPr/>
          <a:lstStyle/>
          <a:p>
            <a:r>
              <a:rPr lang="zh-CN" altLang="zh-CN" smtClean="0"/>
              <a:t>研读课文，深入探究</a:t>
            </a:r>
            <a:endParaRPr lang="zh-CN" altLang="en-US" smtClean="0"/>
          </a:p>
        </p:txBody>
      </p:sp>
      <p:sp>
        <p:nvSpPr>
          <p:cNvPr id="22531" name="矩形 2"/>
          <p:cNvSpPr>
            <a:spLocks noChangeArrowheads="1"/>
          </p:cNvSpPr>
          <p:nvPr/>
        </p:nvSpPr>
        <p:spPr bwMode="auto">
          <a:xfrm>
            <a:off x="500034" y="1214428"/>
            <a:ext cx="8210580" cy="2677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小鹿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、小马、还有小老鼠，见到了大象，都要说：“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_______________________________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？”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小驴、小花猫、小狗见到大象还会说：“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__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______________________________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？”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73113" y="71438"/>
            <a:ext cx="5184775" cy="484187"/>
          </a:xfrm>
        </p:spPr>
        <p:txBody>
          <a:bodyPr/>
          <a:lstStyle/>
          <a:p>
            <a:r>
              <a:rPr lang="zh-CN" altLang="zh-CN" smtClean="0"/>
              <a:t>研读课文，深入探究</a:t>
            </a:r>
            <a:endParaRPr lang="zh-CN" altLang="en-US" smtClean="0"/>
          </a:p>
        </p:txBody>
      </p:sp>
      <p:pic>
        <p:nvPicPr>
          <p:cNvPr id="3" name="图片 2" descr="1348212355243p177jreisg4it1fojkss6gpo9tl.jpg"/>
          <p:cNvPicPr>
            <a:picLocks noChangeAspect="1"/>
          </p:cNvPicPr>
          <p:nvPr/>
        </p:nvPicPr>
        <p:blipFill>
          <a:blip r:embed="rId1" cstate="print"/>
          <a:srcRect l="10000" r="6667"/>
          <a:stretch>
            <a:fillRect/>
          </a:stretch>
        </p:blipFill>
        <p:spPr>
          <a:xfrm>
            <a:off x="611560" y="915566"/>
            <a:ext cx="2430610" cy="1640662"/>
          </a:xfrm>
          <a:prstGeom prst="roundRect">
            <a:avLst/>
          </a:prstGeom>
        </p:spPr>
      </p:pic>
      <p:pic>
        <p:nvPicPr>
          <p:cNvPr id="4" name="图片 3" descr="1396064032120-13340.jpg"/>
          <p:cNvPicPr>
            <a:picLocks noChangeAspect="1"/>
          </p:cNvPicPr>
          <p:nvPr/>
        </p:nvPicPr>
        <p:blipFill>
          <a:blip r:embed="rId2" cstate="print"/>
          <a:srcRect l="12728" t="41843" r="52568" b="26931"/>
          <a:stretch>
            <a:fillRect/>
          </a:stretch>
        </p:blipFill>
        <p:spPr>
          <a:xfrm>
            <a:off x="6084168" y="915566"/>
            <a:ext cx="2430370" cy="1656184"/>
          </a:xfrm>
          <a:prstGeom prst="roundRect">
            <a:avLst/>
          </a:prstGeom>
        </p:spPr>
      </p:pic>
      <p:pic>
        <p:nvPicPr>
          <p:cNvPr id="5" name="图片 4" descr="537eaa7968711.jpg"/>
          <p:cNvPicPr>
            <a:picLocks noChangeAspect="1"/>
          </p:cNvPicPr>
          <p:nvPr/>
        </p:nvPicPr>
        <p:blipFill>
          <a:blip r:embed="rId3" cstate="print"/>
          <a:srcRect l="29875" t="13601" r="41250" b="49085"/>
          <a:stretch>
            <a:fillRect/>
          </a:stretch>
        </p:blipFill>
        <p:spPr>
          <a:xfrm>
            <a:off x="611559" y="2779773"/>
            <a:ext cx="2408087" cy="1736193"/>
          </a:xfrm>
          <a:prstGeom prst="roundRect">
            <a:avLst/>
          </a:prstGeom>
        </p:spPr>
      </p:pic>
      <p:pic>
        <p:nvPicPr>
          <p:cNvPr id="6" name="图片 5" descr="561219df1ee979.27778578.png"/>
          <p:cNvPicPr>
            <a:picLocks noChangeAspect="1"/>
          </p:cNvPicPr>
          <p:nvPr/>
        </p:nvPicPr>
        <p:blipFill>
          <a:blip r:embed="rId4" cstate="print"/>
          <a:srcRect l="28009" t="10801" r="15467" b="32568"/>
          <a:stretch>
            <a:fillRect/>
          </a:stretch>
        </p:blipFill>
        <p:spPr>
          <a:xfrm>
            <a:off x="3345441" y="2870415"/>
            <a:ext cx="2448272" cy="1635278"/>
          </a:xfrm>
          <a:prstGeom prst="roundRect">
            <a:avLst/>
          </a:prstGeom>
        </p:spPr>
      </p:pic>
      <p:pic>
        <p:nvPicPr>
          <p:cNvPr id="8" name="图片 7" descr="21622249_101245710000_2.jpg"/>
          <p:cNvPicPr>
            <a:picLocks noChangeAspect="1"/>
          </p:cNvPicPr>
          <p:nvPr/>
        </p:nvPicPr>
        <p:blipFill>
          <a:blip r:embed="rId5" cstate="print"/>
          <a:srcRect l="1067" t="9401" b="35192"/>
          <a:stretch>
            <a:fillRect/>
          </a:stretch>
        </p:blipFill>
        <p:spPr>
          <a:xfrm>
            <a:off x="3361861" y="915565"/>
            <a:ext cx="2417855" cy="1623295"/>
          </a:xfrm>
          <a:prstGeom prst="roundRect">
            <a:avLst/>
          </a:prstGeom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4168" y="2859782"/>
            <a:ext cx="2488352" cy="165618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1643042" y="1643056"/>
            <a:ext cx="63161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大家为什么都觉得大象的耳朵有问题？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73113" y="71438"/>
            <a:ext cx="5184775" cy="484187"/>
          </a:xfrm>
        </p:spPr>
        <p:txBody>
          <a:bodyPr/>
          <a:lstStyle/>
          <a:p>
            <a:r>
              <a:rPr lang="zh-CN" altLang="zh-CN" smtClean="0"/>
              <a:t>研读课文，深入探究</a:t>
            </a:r>
            <a:endParaRPr lang="zh-CN" altLang="en-US" smtClean="0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755576" y="1851670"/>
            <a:ext cx="7993063" cy="203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这么多小动物都认为大象的耳朵有问题，他的耳朵是</a:t>
            </a:r>
            <a:r>
              <a:rPr lang="zh-CN" altLang="zh-CN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真的有问题吗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？大象是</a:t>
            </a:r>
            <a:r>
              <a:rPr lang="zh-CN" altLang="zh-CN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怎么回应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大家的呢？从中可以看出大象有怎样的</a:t>
            </a:r>
            <a:r>
              <a:rPr lang="zh-CN" altLang="zh-CN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变化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63963" y="1014413"/>
            <a:ext cx="1627187" cy="5238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小组探究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73113" y="71438"/>
            <a:ext cx="5184775" cy="484187"/>
          </a:xfrm>
        </p:spPr>
        <p:txBody>
          <a:bodyPr/>
          <a:lstStyle/>
          <a:p>
            <a:r>
              <a:rPr lang="zh-CN" altLang="zh-CN" smtClean="0"/>
              <a:t>图片导入，激发兴趣</a:t>
            </a:r>
            <a:endParaRPr lang="zh-CN" altLang="en-US" smtClean="0"/>
          </a:p>
        </p:txBody>
      </p:sp>
      <p:pic>
        <p:nvPicPr>
          <p:cNvPr id="5" name="图片 4" descr="186021116720121128143446680708141.jpg"/>
          <p:cNvPicPr>
            <a:picLocks noChangeAspect="1"/>
          </p:cNvPicPr>
          <p:nvPr/>
        </p:nvPicPr>
        <p:blipFill>
          <a:blip r:embed="rId1" cstate="print"/>
          <a:srcRect r="32360"/>
          <a:stretch>
            <a:fillRect/>
          </a:stretch>
        </p:blipFill>
        <p:spPr>
          <a:xfrm>
            <a:off x="1340250" y="1163489"/>
            <a:ext cx="4536504" cy="3337462"/>
          </a:xfrm>
          <a:prstGeom prst="round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300788" y="2571750"/>
            <a:ext cx="1987550" cy="52228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大象的耳朵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73113" y="71438"/>
            <a:ext cx="5184775" cy="484187"/>
          </a:xfrm>
        </p:spPr>
        <p:txBody>
          <a:bodyPr/>
          <a:lstStyle/>
          <a:p>
            <a:r>
              <a:rPr lang="zh-CN" altLang="zh-CN" smtClean="0"/>
              <a:t>研读课文，深入探究</a:t>
            </a:r>
            <a:endParaRPr lang="zh-CN" altLang="en-US" smtClean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000125" y="642938"/>
          <a:ext cx="7848872" cy="403069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15677"/>
                <a:gridCol w="3358934"/>
                <a:gridCol w="1874261"/>
              </a:tblGrid>
              <a:tr h="51806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大象</a:t>
                      </a:r>
                      <a:endParaRPr lang="zh-CN" sz="24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大象的想法</a:t>
                      </a:r>
                      <a:endParaRPr lang="zh-CN" sz="24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情感变化</a:t>
                      </a:r>
                      <a:endParaRPr lang="zh-CN" sz="24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896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小兔子</a:t>
                      </a:r>
                      <a:endParaRPr lang="zh-CN" sz="24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4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4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65794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4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altLang="zh-CN" sz="2400" b="1" kern="100" dirty="0" smtClean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altLang="zh-CN" sz="2400" b="1" kern="100" dirty="0" smtClean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4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4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188068">
                <a:tc>
                  <a:txBody>
                    <a:bodyPr/>
                    <a:lstStyle/>
                    <a:p>
                      <a:endParaRPr lang="en-US" altLang="zh-CN" sz="2400" dirty="0" smtClean="0"/>
                    </a:p>
                    <a:p>
                      <a:endParaRPr lang="zh-CN" altLang="en-US" sz="2400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zh-CN" altLang="en-US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4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733425" y="2182813"/>
            <a:ext cx="2466975" cy="11144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小羊、小鹿、</a:t>
            </a:r>
            <a:endParaRPr lang="en-US" altLang="zh-CN" sz="2400" b="1" kern="1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小马、小老鼠</a:t>
            </a:r>
            <a:endParaRPr lang="zh-CN" altLang="en-US" sz="2400" b="1" kern="1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47813" y="3867150"/>
            <a:ext cx="803275" cy="560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最后</a:t>
            </a:r>
            <a:endParaRPr lang="zh-CN" altLang="en-US" sz="2400" b="1" kern="1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280275" y="2292350"/>
            <a:ext cx="142240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怀疑</a:t>
            </a:r>
            <a:r>
              <a:rPr lang="zh-CN" altLang="en-US" sz="24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自己</a:t>
            </a:r>
            <a:endParaRPr lang="zh-CN" altLang="en-US" sz="24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80275" y="1211263"/>
            <a:ext cx="1422400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相信</a:t>
            </a:r>
            <a:r>
              <a:rPr lang="zh-CN" altLang="en-US" sz="24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自己</a:t>
            </a:r>
            <a:endParaRPr lang="zh-CN" altLang="en-US" sz="24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07250" y="3732213"/>
            <a:ext cx="1422400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相信</a:t>
            </a:r>
            <a:r>
              <a:rPr lang="zh-CN" altLang="en-US" sz="24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自己</a:t>
            </a:r>
            <a:endParaRPr lang="zh-CN" altLang="en-US" sz="24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84588" y="1733550"/>
            <a:ext cx="3382962" cy="1666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他们都这么说，是不是我的耳朵真的有毛病啦？我得让我的耳朵竖起来。</a:t>
            </a:r>
            <a:endParaRPr lang="zh-CN" altLang="en-US" sz="24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51263" y="1139825"/>
            <a:ext cx="3097212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我生来就是这样啊。</a:t>
            </a:r>
            <a:endParaRPr lang="zh-CN" altLang="en-US" sz="24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17913" y="3441700"/>
            <a:ext cx="3457575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我还是让耳朵耷拉着吧。人家是人家，我是我。</a:t>
            </a:r>
            <a:endParaRPr lang="zh-CN" altLang="en-US" sz="24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0141119141718_zXAaK.png"/>
          <p:cNvPicPr>
            <a:picLocks noChangeAspect="1"/>
          </p:cNvPicPr>
          <p:nvPr/>
        </p:nvPicPr>
        <p:blipFill>
          <a:blip r:embed="rId1" cstate="print"/>
          <a:srcRect l="26199" t="12201" r="19200" b="18840"/>
          <a:stretch>
            <a:fillRect/>
          </a:stretch>
        </p:blipFill>
        <p:spPr bwMode="auto">
          <a:xfrm>
            <a:off x="3796262" y="2584860"/>
            <a:ext cx="1543422" cy="1951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73113" y="71438"/>
            <a:ext cx="5184775" cy="484187"/>
          </a:xfrm>
        </p:spPr>
        <p:txBody>
          <a:bodyPr/>
          <a:lstStyle/>
          <a:p>
            <a:r>
              <a:rPr lang="zh-CN" altLang="zh-CN" smtClean="0"/>
              <a:t>研读课文，深入探究</a:t>
            </a:r>
            <a:endParaRPr lang="zh-CN" altLang="en-US" smtClean="0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55902" y="928676"/>
            <a:ext cx="8088064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大象为什么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会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说“</a:t>
            </a:r>
            <a:r>
              <a:rPr lang="zh-CN" altLang="zh-CN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人家是人家，我是我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”？结合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课文内容和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生活实际，说说你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对这句话的理解。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73113" y="71438"/>
            <a:ext cx="5184775" cy="484187"/>
          </a:xfrm>
        </p:spPr>
        <p:txBody>
          <a:bodyPr/>
          <a:lstStyle/>
          <a:p>
            <a:r>
              <a:rPr lang="zh-CN" altLang="zh-CN" smtClean="0"/>
              <a:t>研读课文，深入探究</a:t>
            </a:r>
            <a:endParaRPr lang="zh-CN" altLang="en-US" smtClean="0"/>
          </a:p>
        </p:txBody>
      </p:sp>
      <p:sp>
        <p:nvSpPr>
          <p:cNvPr id="3" name="矩形 2"/>
          <p:cNvSpPr/>
          <p:nvPr/>
        </p:nvSpPr>
        <p:spPr>
          <a:xfrm>
            <a:off x="755576" y="1355874"/>
            <a:ext cx="1873250" cy="5238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1750"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做出改变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54388" y="987574"/>
            <a:ext cx="4475264" cy="1292225"/>
          </a:xfrm>
          <a:prstGeom prst="rect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用两根竹竿，把耳朵撑起来，就可以使耳朵竖起来。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57633" y="2651274"/>
            <a:ext cx="4505427" cy="1846659"/>
          </a:xfrm>
          <a:prstGeom prst="rect">
            <a:avLst/>
          </a:prstGeom>
          <a:ln w="4445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经常有小虫子飞进大象的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耳朵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眼儿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里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，吵得大象又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头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痛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又心烦。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2916163" y="1459061"/>
            <a:ext cx="863600" cy="360363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5576" y="3279924"/>
            <a:ext cx="1873250" cy="5238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1750"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后果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2916163" y="3384699"/>
            <a:ext cx="863600" cy="358775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73113" y="71438"/>
            <a:ext cx="5184775" cy="484187"/>
          </a:xfrm>
        </p:spPr>
        <p:txBody>
          <a:bodyPr/>
          <a:lstStyle/>
          <a:p>
            <a:r>
              <a:rPr lang="zh-CN" altLang="zh-CN" smtClean="0"/>
              <a:t>研读课文，深入探究</a:t>
            </a:r>
            <a:endParaRPr lang="zh-CN" altLang="en-US" smtClean="0"/>
          </a:p>
        </p:txBody>
      </p:sp>
      <p:sp>
        <p:nvSpPr>
          <p:cNvPr id="3" name="矩形 2"/>
          <p:cNvSpPr/>
          <p:nvPr/>
        </p:nvSpPr>
        <p:spPr>
          <a:xfrm>
            <a:off x="1311275" y="1255713"/>
            <a:ext cx="976313" cy="5238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1750"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结果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75125" y="1255713"/>
            <a:ext cx="3760788" cy="523875"/>
          </a:xfrm>
          <a:prstGeom prst="rect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大象把耳朵放了下来。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2679700" y="1400175"/>
            <a:ext cx="1079500" cy="360363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787900" y="3003550"/>
            <a:ext cx="343074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悟到做自己的</a:t>
            </a:r>
            <a:r>
              <a:rPr lang="zh-CN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道理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 descr="2531170_193217856000_2.jpg"/>
          <p:cNvPicPr>
            <a:picLocks noChangeAspect="1"/>
          </p:cNvPicPr>
          <p:nvPr/>
        </p:nvPicPr>
        <p:blipFill>
          <a:blip r:embed="rId1" cstate="print"/>
          <a:srcRect l="9933" t="4820" r="10593" b="5989"/>
          <a:stretch>
            <a:fillRect/>
          </a:stretch>
        </p:blipFill>
        <p:spPr bwMode="auto">
          <a:xfrm>
            <a:off x="1331913" y="2066925"/>
            <a:ext cx="272415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73113" y="71438"/>
            <a:ext cx="5184775" cy="484187"/>
          </a:xfrm>
        </p:spPr>
        <p:txBody>
          <a:bodyPr/>
          <a:lstStyle/>
          <a:p>
            <a:r>
              <a:rPr lang="zh-CN" altLang="zh-CN" smtClean="0"/>
              <a:t>拓展延伸，情感升华</a:t>
            </a:r>
            <a:endParaRPr lang="zh-CN" altLang="en-US" smtClean="0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36575" y="2636838"/>
            <a:ext cx="8066088" cy="1385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准确把握大象、小兔子、小羊、小鹿、小马、小老鼠的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性格特点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上凸带形 3"/>
          <p:cNvSpPr/>
          <p:nvPr/>
        </p:nvSpPr>
        <p:spPr>
          <a:xfrm>
            <a:off x="2335213" y="1131888"/>
            <a:ext cx="4464050" cy="792162"/>
          </a:xfrm>
          <a:prstGeom prst="ribbon2">
            <a:avLst/>
          </a:prstGeom>
          <a:solidFill>
            <a:srgbClr val="DD7453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9701" name="矩形 4"/>
          <p:cNvSpPr>
            <a:spLocks noChangeArrowheads="1"/>
          </p:cNvSpPr>
          <p:nvPr/>
        </p:nvSpPr>
        <p:spPr bwMode="auto">
          <a:xfrm>
            <a:off x="3578225" y="1203325"/>
            <a:ext cx="19875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课本剧表演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73113" y="71438"/>
            <a:ext cx="5184775" cy="484187"/>
          </a:xfrm>
        </p:spPr>
        <p:txBody>
          <a:bodyPr/>
          <a:lstStyle/>
          <a:p>
            <a:r>
              <a:rPr lang="zh-CN" altLang="zh-CN" smtClean="0"/>
              <a:t>探究学习，自主写字</a:t>
            </a:r>
            <a:endParaRPr lang="zh-CN" altLang="en-US" smtClean="0"/>
          </a:p>
        </p:txBody>
      </p:sp>
      <p:pic>
        <p:nvPicPr>
          <p:cNvPr id="3" name="Picture 2" descr="C:\Users\Administrator\Desktop\桌面文件\蓝色田字格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88988" y="1014413"/>
            <a:ext cx="1690687" cy="167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Users\Administrator\Desktop\桌面文件\蓝色田字格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741613" y="1023938"/>
            <a:ext cx="1690687" cy="167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Administrator\Desktop\桌面文件\蓝色田字格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713288" y="1033463"/>
            <a:ext cx="1690687" cy="167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Users\Administrator\Desktop\桌面文件\蓝色田字格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646863" y="1033463"/>
            <a:ext cx="1690687" cy="167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895350" y="1000125"/>
            <a:ext cx="1476375" cy="1570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9600" b="1">
                <a:latin typeface="楷体" panose="02010609060101010101" pitchFamily="49" charset="-122"/>
                <a:ea typeface="楷体" panose="02010609060101010101" pitchFamily="49" charset="-122"/>
              </a:rPr>
              <a:t>扇</a:t>
            </a:r>
            <a:endParaRPr lang="zh-CN" altLang="en-US" sz="9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867025" y="990600"/>
            <a:ext cx="1476375" cy="1570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9600" b="1">
                <a:latin typeface="楷体" panose="02010609060101010101" pitchFamily="49" charset="-122"/>
                <a:ea typeface="楷体" panose="02010609060101010101" pitchFamily="49" charset="-122"/>
              </a:rPr>
              <a:t>慢</a:t>
            </a:r>
            <a:endParaRPr lang="zh-CN" altLang="en-US" sz="9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829175" y="1038225"/>
            <a:ext cx="1476375" cy="1570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9600" b="1">
                <a:latin typeface="楷体" panose="02010609060101010101" pitchFamily="49" charset="-122"/>
                <a:ea typeface="楷体" panose="02010609060101010101" pitchFamily="49" charset="-122"/>
              </a:rPr>
              <a:t>遇</a:t>
            </a:r>
            <a:endParaRPr lang="zh-CN" altLang="en-US" sz="9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753225" y="1028700"/>
            <a:ext cx="1476375" cy="1570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9600" b="1">
                <a:latin typeface="楷体" panose="02010609060101010101" pitchFamily="49" charset="-122"/>
                <a:ea typeface="楷体" panose="02010609060101010101" pitchFamily="49" charset="-122"/>
              </a:rPr>
              <a:t>兔</a:t>
            </a:r>
            <a:endParaRPr lang="zh-CN" altLang="en-US" sz="9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2" descr="C:\Users\Administrator\Desktop\桌面文件\蓝色田字格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88988" y="2814638"/>
            <a:ext cx="1690687" cy="167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:\Users\Administrator\Desktop\桌面文件\蓝色田字格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741613" y="2824163"/>
            <a:ext cx="1690687" cy="167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:\Users\Administrator\Desktop\桌面文件\蓝色田字格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713288" y="2833688"/>
            <a:ext cx="1690687" cy="167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C:\Users\Administrator\Desktop\桌面文件\蓝色田字格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646863" y="2833688"/>
            <a:ext cx="1690687" cy="167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895350" y="2800350"/>
            <a:ext cx="1476375" cy="1570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9600" b="1">
                <a:latin typeface="楷体" panose="02010609060101010101" pitchFamily="49" charset="-122"/>
                <a:ea typeface="楷体" panose="02010609060101010101" pitchFamily="49" charset="-122"/>
              </a:rPr>
              <a:t>安</a:t>
            </a:r>
            <a:endParaRPr lang="zh-CN" altLang="en-US" sz="9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867025" y="2790825"/>
            <a:ext cx="1476375" cy="1570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9600" b="1">
                <a:latin typeface="楷体" panose="02010609060101010101" pitchFamily="49" charset="-122"/>
                <a:ea typeface="楷体" panose="02010609060101010101" pitchFamily="49" charset="-122"/>
              </a:rPr>
              <a:t>根</a:t>
            </a:r>
            <a:endParaRPr lang="zh-CN" altLang="en-US" sz="9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829175" y="2838450"/>
            <a:ext cx="1476375" cy="1570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9600" b="1">
                <a:latin typeface="楷体" panose="02010609060101010101" pitchFamily="49" charset="-122"/>
                <a:ea typeface="楷体" panose="02010609060101010101" pitchFamily="49" charset="-122"/>
              </a:rPr>
              <a:t>痛</a:t>
            </a:r>
            <a:endParaRPr lang="zh-CN" altLang="en-US" sz="9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753225" y="2828925"/>
            <a:ext cx="1476375" cy="1570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9600" b="1">
                <a:latin typeface="楷体" panose="02010609060101010101" pitchFamily="49" charset="-122"/>
                <a:ea typeface="楷体" panose="02010609060101010101" pitchFamily="49" charset="-122"/>
              </a:rPr>
              <a:t>最</a:t>
            </a:r>
            <a:endParaRPr lang="zh-CN" altLang="en-US" sz="9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73113" y="71438"/>
            <a:ext cx="5184775" cy="484187"/>
          </a:xfrm>
        </p:spPr>
        <p:txBody>
          <a:bodyPr/>
          <a:lstStyle/>
          <a:p>
            <a:r>
              <a:rPr lang="zh-CN" altLang="zh-CN" smtClean="0"/>
              <a:t>探究学习，自主写字</a:t>
            </a:r>
            <a:endParaRPr lang="zh-CN" altLang="en-US" smtClean="0"/>
          </a:p>
        </p:txBody>
      </p:sp>
      <p:pic>
        <p:nvPicPr>
          <p:cNvPr id="3" name="Picture 2" descr="C:\Users\Administrator\Desktop\桌面文件\蓝色田字格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03250" y="1423988"/>
            <a:ext cx="2305050" cy="227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815975" y="1366838"/>
            <a:ext cx="2011363" cy="221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3800" b="1">
                <a:latin typeface="楷体" panose="02010609060101010101" pitchFamily="49" charset="-122"/>
                <a:ea typeface="楷体" panose="02010609060101010101" pitchFamily="49" charset="-122"/>
              </a:rPr>
              <a:t>遇</a:t>
            </a:r>
            <a:endParaRPr lang="zh-CN" altLang="en-US" sz="13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2" descr="C:\Users\Administrator\Desktop\桌面文件\蓝色田字格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411538" y="1423988"/>
            <a:ext cx="2305050" cy="227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636963" y="1323975"/>
            <a:ext cx="2011362" cy="221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3800" b="1" dirty="0">
                <a:latin typeface="楷体" panose="02010609060101010101" pitchFamily="49" charset="-122"/>
                <a:ea typeface="楷体" panose="02010609060101010101" pitchFamily="49" charset="-122"/>
              </a:rPr>
              <a:t>兔</a:t>
            </a:r>
            <a:endParaRPr lang="zh-CN" altLang="en-US" sz="13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Picture 2" descr="C:\Users\Administrator\Desktop\桌面文件\蓝色田字格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227763" y="1447800"/>
            <a:ext cx="2305050" cy="227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500813" y="1347788"/>
            <a:ext cx="2011362" cy="221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3800" b="1" dirty="0">
                <a:latin typeface="楷体" panose="02010609060101010101" pitchFamily="49" charset="-122"/>
                <a:ea typeface="楷体" panose="02010609060101010101" pitchFamily="49" charset="-122"/>
              </a:rPr>
              <a:t>免</a:t>
            </a:r>
            <a:endParaRPr lang="zh-CN" altLang="en-US" sz="13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73113" y="71438"/>
            <a:ext cx="5184775" cy="484187"/>
          </a:xfrm>
        </p:spPr>
        <p:txBody>
          <a:bodyPr/>
          <a:lstStyle/>
          <a:p>
            <a:r>
              <a:rPr lang="zh-CN" altLang="zh-CN" smtClean="0"/>
              <a:t>布置作业</a:t>
            </a:r>
            <a:endParaRPr lang="zh-CN" altLang="en-US" smtClean="0"/>
          </a:p>
        </p:txBody>
      </p:sp>
      <p:sp>
        <p:nvSpPr>
          <p:cNvPr id="32771" name="矩形 2"/>
          <p:cNvSpPr>
            <a:spLocks noChangeArrowheads="1"/>
          </p:cNvSpPr>
          <p:nvPr/>
        </p:nvSpPr>
        <p:spPr bwMode="auto">
          <a:xfrm>
            <a:off x="971600" y="987574"/>
            <a:ext cx="7560840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1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．分角色朗读课文。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2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．课外推荐阅读：《一个有魔力的字》。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772" name="图片 3" descr="5677e8a684430_1024.jpg"/>
          <p:cNvPicPr>
            <a:picLocks noChangeAspect="1"/>
          </p:cNvPicPr>
          <p:nvPr/>
        </p:nvPicPr>
        <p:blipFill>
          <a:blip r:embed="rId1" cstate="print"/>
          <a:srcRect t="5576" b="4825"/>
          <a:stretch>
            <a:fillRect/>
          </a:stretch>
        </p:blipFill>
        <p:spPr bwMode="auto">
          <a:xfrm>
            <a:off x="3563888" y="2427733"/>
            <a:ext cx="2448272" cy="2194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73113" y="71438"/>
            <a:ext cx="5184775" cy="484187"/>
          </a:xfrm>
        </p:spPr>
        <p:txBody>
          <a:bodyPr/>
          <a:lstStyle/>
          <a:p>
            <a:r>
              <a:rPr lang="zh-CN" altLang="en-US" smtClean="0"/>
              <a:t>板书设计</a:t>
            </a:r>
            <a:endParaRPr lang="zh-CN" altLang="en-US" smtClean="0"/>
          </a:p>
        </p:txBody>
      </p:sp>
      <p:sp>
        <p:nvSpPr>
          <p:cNvPr id="33795" name="矩形 2"/>
          <p:cNvSpPr>
            <a:spLocks noChangeArrowheads="1"/>
          </p:cNvSpPr>
          <p:nvPr/>
        </p:nvSpPr>
        <p:spPr bwMode="auto">
          <a:xfrm>
            <a:off x="2286000" y="771525"/>
            <a:ext cx="4572000" cy="3970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大象的耳朵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动物们：大象的耳朵有问题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大象：做出改变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↓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造成困惑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↓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做自己</a:t>
            </a:r>
            <a:endParaRPr lang="zh-CN" altLang="zh-CN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矩形 3"/>
          <p:cNvSpPr>
            <a:spLocks noChangeArrowheads="1"/>
          </p:cNvSpPr>
          <p:nvPr/>
        </p:nvSpPr>
        <p:spPr bwMode="auto">
          <a:xfrm>
            <a:off x="2968625" y="1857375"/>
            <a:ext cx="4032250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6000">
                <a:latin typeface="华文新魏" pitchFamily="2" charset="-122"/>
                <a:ea typeface="华文新魏" pitchFamily="2" charset="-122"/>
              </a:rPr>
              <a:t>谢谢观看！</a:t>
            </a:r>
            <a:endParaRPr lang="zh-CN" altLang="en-US" sz="600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73113" y="71438"/>
            <a:ext cx="5184775" cy="484187"/>
          </a:xfrm>
        </p:spPr>
        <p:txBody>
          <a:bodyPr/>
          <a:lstStyle/>
          <a:p>
            <a:r>
              <a:rPr lang="zh-CN" altLang="zh-CN" smtClean="0"/>
              <a:t>自读自悟，学习生字</a:t>
            </a:r>
            <a:endParaRPr lang="zh-CN" altLang="en-US" smtClean="0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409825" y="1063625"/>
            <a:ext cx="4319588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课文讲了一个怎样的故事？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 descr="1348212355243p177jreisg4it1fojkss6gpo9tl.jpg"/>
          <p:cNvPicPr>
            <a:picLocks noChangeAspect="1"/>
          </p:cNvPicPr>
          <p:nvPr/>
        </p:nvPicPr>
        <p:blipFill>
          <a:blip r:embed="rId1" cstate="print"/>
          <a:srcRect l="10000" r="6667"/>
          <a:stretch>
            <a:fillRect/>
          </a:stretch>
        </p:blipFill>
        <p:spPr>
          <a:xfrm>
            <a:off x="2625361" y="1707654"/>
            <a:ext cx="3888432" cy="2846503"/>
          </a:xfrm>
          <a:prstGeom prst="round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187624" y="843558"/>
            <a:ext cx="6985000" cy="2894012"/>
          </a:xfrm>
          <a:prstGeom prst="rect">
            <a:avLst/>
          </a:prstGeom>
          <a:noFill/>
          <a:ln w="76200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似的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耷拉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咦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竖着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竹竿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跳舞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头痛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心烦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扇子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357290" y="1391245"/>
            <a:ext cx="5461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似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307617" y="1392793"/>
            <a:ext cx="72648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竖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929834" y="2678708"/>
            <a:ext cx="5461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扇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664075" y="3795886"/>
            <a:ext cx="198804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读好翘舌音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0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73113" y="71438"/>
            <a:ext cx="5184775" cy="484187"/>
          </a:xfrm>
        </p:spPr>
        <p:txBody>
          <a:bodyPr/>
          <a:lstStyle/>
          <a:p>
            <a:r>
              <a:rPr lang="zh-CN" altLang="zh-CN" dirty="0" smtClean="0"/>
              <a:t>自读自悟，学习生字</a:t>
            </a:r>
            <a:endParaRPr lang="zh-CN" altLang="en-US" dirty="0" smtClean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73113" y="71438"/>
            <a:ext cx="5184775" cy="484187"/>
          </a:xfrm>
        </p:spPr>
        <p:txBody>
          <a:bodyPr/>
          <a:lstStyle/>
          <a:p>
            <a:r>
              <a:rPr lang="zh-CN" altLang="zh-CN" smtClean="0"/>
              <a:t>自读自悟，学习生字</a:t>
            </a:r>
            <a:endParaRPr lang="zh-CN" altLang="en-US" smtClean="0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475656" y="1333797"/>
            <a:ext cx="6454775" cy="2678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兔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竿（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免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杆（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似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烦（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顶（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747244" y="2125960"/>
            <a:ext cx="90646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免费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737719" y="2726035"/>
            <a:ext cx="90601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似的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747244" y="3368972"/>
            <a:ext cx="90601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以为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131794" y="1478260"/>
            <a:ext cx="90646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竹竿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131794" y="2125960"/>
            <a:ext cx="90646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笔杆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131794" y="2754610"/>
            <a:ext cx="90646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心烦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131794" y="3403897"/>
            <a:ext cx="906462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头顶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747244" y="1406822"/>
            <a:ext cx="906462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兔子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73113" y="71438"/>
            <a:ext cx="5184775" cy="484187"/>
          </a:xfrm>
        </p:spPr>
        <p:txBody>
          <a:bodyPr/>
          <a:lstStyle/>
          <a:p>
            <a:r>
              <a:rPr lang="zh-CN" altLang="zh-CN" smtClean="0"/>
              <a:t>自读自悟，学习生字</a:t>
            </a:r>
            <a:endParaRPr lang="zh-CN" altLang="en-US" smtClean="0"/>
          </a:p>
        </p:txBody>
      </p:sp>
      <p:sp>
        <p:nvSpPr>
          <p:cNvPr id="4" name="矩形 3"/>
          <p:cNvSpPr/>
          <p:nvPr/>
        </p:nvSpPr>
        <p:spPr>
          <a:xfrm>
            <a:off x="3763963" y="1131888"/>
            <a:ext cx="1627187" cy="52228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记住字形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728788" y="2292350"/>
            <a:ext cx="26574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半包围结构：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793875" y="3232150"/>
            <a:ext cx="34798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近义词：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耷拉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127625" y="3222625"/>
            <a:ext cx="2244725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zh-CN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低垂、垂下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116388" y="2311400"/>
            <a:ext cx="3217862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zh-CN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扇</a:t>
            </a:r>
            <a:r>
              <a:rPr lang="en-US" altLang="zh-CN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痛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73113" y="71438"/>
            <a:ext cx="5184775" cy="484187"/>
          </a:xfrm>
        </p:spPr>
        <p:txBody>
          <a:bodyPr/>
          <a:lstStyle/>
          <a:p>
            <a:r>
              <a:rPr lang="zh-CN" altLang="zh-CN" smtClean="0"/>
              <a:t>再读课文，整体感知</a:t>
            </a:r>
            <a:endParaRPr lang="zh-CN" altLang="en-US" smtClean="0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365250" y="1804988"/>
            <a:ext cx="6408738" cy="2678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）课文主要有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哪几种小动物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）他们都在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议论什么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）大象采取了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什么方法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尝试改变呢？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）最后他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为什么把耳朵放了下来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63963" y="1014413"/>
            <a:ext cx="1627187" cy="5238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小组探究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73113" y="71438"/>
            <a:ext cx="5184775" cy="484187"/>
          </a:xfrm>
        </p:spPr>
        <p:txBody>
          <a:bodyPr/>
          <a:lstStyle/>
          <a:p>
            <a:r>
              <a:rPr lang="zh-CN" altLang="zh-CN" smtClean="0"/>
              <a:t>再读课文，整体感知</a:t>
            </a:r>
            <a:endParaRPr lang="zh-CN" altLang="en-US" smtClean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258888" y="842963"/>
          <a:ext cx="6840537" cy="365601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24237"/>
                <a:gridCol w="3816300"/>
              </a:tblGrid>
              <a:tr h="658581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大象的耳朵</a:t>
                      </a:r>
                      <a:endParaRPr lang="zh-CN" sz="2400" b="1" kern="100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/>
                </a:tc>
                <a:tc hMerge="1">
                  <a:tcPr/>
                </a:tc>
              </a:tr>
              <a:tr h="9842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400" b="1" kern="100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400" b="1" kern="100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/>
                </a:tc>
              </a:tr>
              <a:tr h="65858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议论的事情</a:t>
                      </a:r>
                      <a:endParaRPr lang="zh-CN" sz="2400" b="1" kern="10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400" b="1" kern="100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/>
                </a:tc>
              </a:tr>
              <a:tr h="69605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改变的方法</a:t>
                      </a:r>
                      <a:endParaRPr lang="zh-CN" sz="2400" b="1" kern="10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400" b="1" kern="100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/>
                </a:tc>
              </a:tr>
              <a:tr h="65858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把耳朵放下来的原因</a:t>
                      </a:r>
                      <a:endParaRPr lang="zh-CN" sz="2400" b="1" kern="100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400" b="1" kern="100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4214813" y="1398588"/>
            <a:ext cx="3887787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大象、小兔子、小羊、</a:t>
            </a:r>
            <a:endParaRPr lang="en-US" altLang="zh-CN" sz="2400" b="1" kern="1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小鹿、小马、小老鼠</a:t>
            </a:r>
            <a:endParaRPr lang="zh-CN" altLang="en-US" sz="2400" b="1" kern="1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79925" y="2500313"/>
            <a:ext cx="338455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大象的耳朵耷拉着</a:t>
            </a:r>
            <a:endParaRPr lang="zh-CN" altLang="en-US" sz="2400" b="1" kern="1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35450" y="3136900"/>
            <a:ext cx="3887788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用两根竹竿，把耳朵撑起来</a:t>
            </a:r>
            <a:endParaRPr lang="zh-CN" altLang="en-US" sz="2400" b="1" kern="1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08625" y="3867150"/>
            <a:ext cx="1112838" cy="6477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做自己</a:t>
            </a:r>
            <a:endParaRPr lang="zh-CN" altLang="en-US" sz="2400" b="1" kern="1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07704" y="1707654"/>
            <a:ext cx="1112838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主人公</a:t>
            </a:r>
            <a:endParaRPr lang="zh-CN" altLang="en-US" sz="24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73113" y="71438"/>
            <a:ext cx="5184775" cy="484187"/>
          </a:xfrm>
        </p:spPr>
        <p:txBody>
          <a:bodyPr/>
          <a:lstStyle/>
          <a:p>
            <a:r>
              <a:rPr lang="zh-CN" altLang="zh-CN" smtClean="0"/>
              <a:t>研读课文，局部探究</a:t>
            </a:r>
            <a:endParaRPr lang="zh-CN" altLang="en-US" smtClean="0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117600" y="1203325"/>
            <a:ext cx="69119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大象有一对大耳朵，像扇子似的耷拉着。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右箭头 3"/>
          <p:cNvSpPr/>
          <p:nvPr/>
        </p:nvSpPr>
        <p:spPr>
          <a:xfrm rot="5400000">
            <a:off x="1294607" y="3085306"/>
            <a:ext cx="719138" cy="28892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9038" y="2246313"/>
            <a:ext cx="906462" cy="522287"/>
          </a:xfrm>
          <a:prstGeom prst="rect">
            <a:avLst/>
          </a:prstGeom>
          <a:ln w="25400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耳朵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81100" y="3681413"/>
            <a:ext cx="922338" cy="523875"/>
          </a:xfrm>
          <a:prstGeom prst="rect">
            <a:avLst/>
          </a:prstGeom>
          <a:ln w="25400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扇子</a:t>
            </a:r>
            <a:r>
              <a:rPr lang="en-US" altLang="zh-CN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785813" y="2928938"/>
            <a:ext cx="1728787" cy="522287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比  作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/>
          </a:p>
        </p:txBody>
      </p:sp>
      <p:pic>
        <p:nvPicPr>
          <p:cNvPr id="8" name="图片 7" descr="20130627081957241.jpg"/>
          <p:cNvPicPr>
            <a:picLocks noChangeAspect="1"/>
          </p:cNvPicPr>
          <p:nvPr/>
        </p:nvPicPr>
        <p:blipFill>
          <a:blip r:embed="rId1" cstate="print"/>
          <a:srcRect l="12846" r="6410"/>
          <a:stretch>
            <a:fillRect/>
          </a:stretch>
        </p:blipFill>
        <p:spPr>
          <a:xfrm>
            <a:off x="2811909" y="1950731"/>
            <a:ext cx="3514386" cy="2448272"/>
          </a:xfrm>
          <a:prstGeom prst="roundRect">
            <a:avLst/>
          </a:prstGeom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875463" y="2500313"/>
            <a:ext cx="906462" cy="1384300"/>
          </a:xfrm>
          <a:prstGeom prst="rect">
            <a:avLst/>
          </a:prstGeom>
          <a:noFill/>
          <a:ln w="25400">
            <a:solidFill>
              <a:schemeClr val="accent6">
                <a:lumMod val="60000"/>
                <a:lumOff val="40000"/>
              </a:schemeClr>
            </a:solidFill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低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351588" y="1254125"/>
            <a:ext cx="719137" cy="431800"/>
          </a:xfrm>
          <a:prstGeom prst="ellipse">
            <a:avLst/>
          </a:prstGeom>
          <a:noFill/>
          <a:ln w="317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13" name="直接箭头连接符 12"/>
          <p:cNvCxnSpPr>
            <a:stCxn id="11" idx="4"/>
            <a:endCxn id="9" idx="0"/>
          </p:cNvCxnSpPr>
          <p:nvPr/>
        </p:nvCxnSpPr>
        <p:spPr>
          <a:xfrm>
            <a:off x="6710363" y="1685925"/>
            <a:ext cx="619125" cy="814388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/>
      <p:bldP spid="9" grpId="0" animBg="1"/>
      <p:bldP spid="11" grpId="0" animBg="1"/>
    </p:bldLst>
  </p:timing>
</p:sld>
</file>

<file path=ppt/theme/theme1.xml><?xml version="1.0" encoding="utf-8"?>
<a:theme xmlns:a="http://schemas.openxmlformats.org/drawingml/2006/main" name="小学语文111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小学语文111</Template>
  <TotalTime>0</TotalTime>
  <Words>1494</Words>
  <Application>WPS 演示</Application>
  <PresentationFormat>全屏显示(16:9)</PresentationFormat>
  <Paragraphs>291</Paragraphs>
  <Slides>29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0" baseType="lpstr">
      <vt:lpstr>Arial</vt:lpstr>
      <vt:lpstr>宋体</vt:lpstr>
      <vt:lpstr>Wingdings</vt:lpstr>
      <vt:lpstr>Calibri</vt:lpstr>
      <vt:lpstr>Calibri Light</vt:lpstr>
      <vt:lpstr>华文新魏</vt:lpstr>
      <vt:lpstr>楷体</vt:lpstr>
      <vt:lpstr>Times New Roman</vt:lpstr>
      <vt:lpstr>微软雅黑</vt:lpstr>
      <vt:lpstr>Arial Unicode MS</vt:lpstr>
      <vt:lpstr>小学语文111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320</cp:revision>
  <dcterms:created xsi:type="dcterms:W3CDTF">2017-11-29T07:17:00Z</dcterms:created>
  <dcterms:modified xsi:type="dcterms:W3CDTF">2018-04-29T08:14:24Z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2052-10.1.0.7245</vt:lpwstr>
  </property>
</Properties>
</file>