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62" r:id="rId3"/>
    <p:sldId id="352" r:id="rId4"/>
    <p:sldId id="334" r:id="rId5"/>
    <p:sldId id="353" r:id="rId6"/>
    <p:sldId id="354" r:id="rId7"/>
    <p:sldId id="355" r:id="rId8"/>
    <p:sldId id="356" r:id="rId9"/>
    <p:sldId id="357" r:id="rId10"/>
    <p:sldId id="358" r:id="rId11"/>
    <p:sldId id="359" r:id="rId12"/>
    <p:sldId id="337" r:id="rId13"/>
    <p:sldId id="333" r:id="rId14"/>
    <p:sldId id="311" r:id="rId15"/>
    <p:sldId id="346" r:id="rId16"/>
    <p:sldId id="318" r:id="rId17"/>
    <p:sldId id="345" r:id="rId18"/>
    <p:sldId id="315" r:id="rId19"/>
    <p:sldId id="342" r:id="rId20"/>
    <p:sldId id="348" r:id="rId21"/>
    <p:sldId id="349" r:id="rId22"/>
    <p:sldId id="350" r:id="rId23"/>
    <p:sldId id="351" r:id="rId24"/>
    <p:sldId id="347" r:id="rId25"/>
    <p:sldId id="285" r:id="rId26"/>
    <p:sldId id="287" r:id="rId27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421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48" d="100"/>
          <a:sy n="48" d="100"/>
        </p:scale>
        <p:origin x="-120" y="-4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2017/2/18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2017/2/18 Saturday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2017/2/18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2017/2/18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2017/2/18 Saturday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2017/2/18 Saturday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2017/2/18 Saturday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2017/2/18 Saturday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2017/2/18 Saturday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2017/2/18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pPr/>
              <a:t>2017/2/18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5.png"/><Relationship Id="rId7" Type="http://schemas.openxmlformats.org/officeDocument/2006/relationships/image" Target="../media/image3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35.png"/><Relationship Id="rId5" Type="http://schemas.openxmlformats.org/officeDocument/2006/relationships/image" Target="../media/image7.png"/><Relationship Id="rId10" Type="http://schemas.openxmlformats.org/officeDocument/2006/relationships/image" Target="../media/image34.png"/><Relationship Id="rId4" Type="http://schemas.openxmlformats.org/officeDocument/2006/relationships/image" Target="../media/image6.png"/><Relationship Id="rId9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5.png"/><Relationship Id="rId7" Type="http://schemas.openxmlformats.org/officeDocument/2006/relationships/image" Target="../media/image3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5" Type="http://schemas.openxmlformats.org/officeDocument/2006/relationships/image" Target="../media/image7.png"/><Relationship Id="rId10" Type="http://schemas.openxmlformats.org/officeDocument/2006/relationships/image" Target="../media/image40.png"/><Relationship Id="rId4" Type="http://schemas.openxmlformats.org/officeDocument/2006/relationships/image" Target="../media/image6.png"/><Relationship Id="rId9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8.png"/><Relationship Id="rId5" Type="http://schemas.openxmlformats.org/officeDocument/2006/relationships/image" Target="../media/image7.png"/><Relationship Id="rId10" Type="http://schemas.openxmlformats.org/officeDocument/2006/relationships/image" Target="../media/image17.png"/><Relationship Id="rId4" Type="http://schemas.openxmlformats.org/officeDocument/2006/relationships/image" Target="../media/image6.png"/><Relationship Id="rId9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5.png"/><Relationship Id="rId7" Type="http://schemas.openxmlformats.org/officeDocument/2006/relationships/image" Target="../media/image2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7.png"/><Relationship Id="rId10" Type="http://schemas.openxmlformats.org/officeDocument/2006/relationships/image" Target="../media/image23.png"/><Relationship Id="rId4" Type="http://schemas.openxmlformats.org/officeDocument/2006/relationships/image" Target="../media/image6.png"/><Relationship Id="rId9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5.png"/><Relationship Id="rId7" Type="http://schemas.openxmlformats.org/officeDocument/2006/relationships/image" Target="../media/image2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7.png"/><Relationship Id="rId10" Type="http://schemas.openxmlformats.org/officeDocument/2006/relationships/image" Target="../media/image29.png"/><Relationship Id="rId4" Type="http://schemas.openxmlformats.org/officeDocument/2006/relationships/image" Target="../media/image6.png"/><Relationship Id="rId9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G:\1486170178(1).png1486170178(1)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35560" y="-635"/>
            <a:ext cx="12262485" cy="685863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2555" y="475615"/>
            <a:ext cx="5477510" cy="119824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282575" y="475615"/>
            <a:ext cx="5157470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>
                <a:latin typeface="楷体" panose="02010609060101010101" charset="-122"/>
                <a:ea typeface="楷体" panose="02010609060101010101" charset="-122"/>
              </a:rPr>
              <a:t>17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、动物王国开大会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153353" y="1236663"/>
            <a:ext cx="528637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副标题 2"/>
          <p:cNvSpPr txBox="1"/>
          <p:nvPr/>
        </p:nvSpPr>
        <p:spPr bwMode="auto">
          <a:xfrm>
            <a:off x="1650614" y="1157468"/>
            <a:ext cx="2820035" cy="43688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第一课时</a:t>
            </a:r>
            <a:endParaRPr kumimoji="0" lang="zh-CN" alt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457201"/>
            <a:ext cx="869950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13701" y="838200"/>
            <a:ext cx="41783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78400" y="1828800"/>
            <a:ext cx="1549400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80000" y="3276600"/>
            <a:ext cx="13208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Picture 1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80000" y="4724401"/>
            <a:ext cx="1320800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9" name="Picture 2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32000" y="2819400"/>
            <a:ext cx="2133600" cy="155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20" name="Picture 2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36800" y="2047876"/>
            <a:ext cx="14732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21" name="Picture 2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978401" y="2495550"/>
            <a:ext cx="435610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22" name="Picture 30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978401" y="3905250"/>
            <a:ext cx="67691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23" name="Picture 3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137400" y="4724401"/>
            <a:ext cx="7874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457201"/>
            <a:ext cx="869950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13701" y="838200"/>
            <a:ext cx="41783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3200" y="1676400"/>
            <a:ext cx="1549400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84800" y="3124200"/>
            <a:ext cx="13208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83200" y="4495800"/>
            <a:ext cx="14224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46" name="Picture 3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930400" y="2667001"/>
            <a:ext cx="2235200" cy="159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47" name="Picture 3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032000" y="1905000"/>
            <a:ext cx="1676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48" name="Picture 3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97501" y="2286000"/>
            <a:ext cx="64897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49" name="Picture 3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334000" y="3733801"/>
            <a:ext cx="53340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50" name="Picture 34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251701" y="4648200"/>
            <a:ext cx="9779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518160" y="295275"/>
            <a:ext cx="2727960" cy="1172845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54380" y="531495"/>
            <a:ext cx="6925945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黑体" panose="02010609060101010101" pitchFamily="2" charset="-122"/>
                <a:ea typeface="黑体" panose="02010609060101010101" pitchFamily="2" charset="-122"/>
              </a:rPr>
              <a:t>课文解读  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25" y="1468120"/>
            <a:ext cx="3083560" cy="38671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6510" y="295275"/>
            <a:ext cx="4594225" cy="280479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1245" y="3367405"/>
            <a:ext cx="3670935" cy="340614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79180" y="295275"/>
            <a:ext cx="2778125" cy="336486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82180" y="3956050"/>
            <a:ext cx="4679315" cy="27946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518160" y="295275"/>
            <a:ext cx="2727960" cy="1172845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54380" y="531495"/>
            <a:ext cx="2254885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黑体" panose="02010609060101010101" pitchFamily="2" charset="-122"/>
                <a:ea typeface="黑体" panose="02010609060101010101" pitchFamily="2" charset="-122"/>
              </a:rPr>
              <a:t>想一想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02615" y="2272030"/>
            <a:ext cx="10986770" cy="3162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4800" b="1">
                <a:solidFill>
                  <a:srgbClr val="FF0000"/>
                </a:solidFill>
              </a:rPr>
              <a:t>        </a:t>
            </a:r>
            <a:r>
              <a:rPr lang="zh-CN" altLang="en-US" sz="4800" b="1">
                <a:solidFill>
                  <a:srgbClr val="FF0000"/>
                </a:solidFill>
              </a:rPr>
              <a:t>老虎让狗熊通知开大会，狗熊通知了几次，每次都遇到了什么动物，为什么又折回去？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518160" y="295275"/>
            <a:ext cx="2727960" cy="1172845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54380" y="531495"/>
            <a:ext cx="2254885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黑体" panose="02010609060101010101" pitchFamily="2" charset="-122"/>
                <a:ea typeface="黑体" panose="02010609060101010101" pitchFamily="2" charset="-122"/>
              </a:rPr>
              <a:t>总结</a:t>
            </a:r>
            <a:endParaRPr lang="zh-CN" altLang="en-US" sz="4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33" name="图片 32" descr="71bOOOPIC1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66960" y="5387340"/>
            <a:ext cx="1981200" cy="147828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736215" y="1874520"/>
            <a:ext cx="8749665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dirty="0" smtClean="0"/>
              <a:t>1.</a:t>
            </a:r>
            <a:r>
              <a:rPr lang="zh-CN" altLang="en-US" sz="4800" dirty="0" smtClean="0"/>
              <a:t>巩固认读本节课所学的生字。</a:t>
            </a:r>
          </a:p>
          <a:p>
            <a:r>
              <a:rPr lang="en-US" sz="4800" dirty="0" smtClean="0"/>
              <a:t>2.</a:t>
            </a:r>
            <a:r>
              <a:rPr lang="zh-CN" altLang="en-US" sz="4800" dirty="0" smtClean="0"/>
              <a:t>分组朗读课文。</a:t>
            </a:r>
            <a:endParaRPr lang="zh-CN" alt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888480" y="2758440"/>
            <a:ext cx="5532120" cy="1005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6000" b="1">
                <a:latin typeface="楷体" panose="02010609060101010101" charset="-122"/>
                <a:ea typeface="楷体" panose="02010609060101010101" charset="-122"/>
              </a:rPr>
              <a:t>第二课时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" y="656590"/>
            <a:ext cx="6468110" cy="554482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518160" y="295275"/>
            <a:ext cx="2438400" cy="1172845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18160" y="531495"/>
            <a:ext cx="8701405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4000" b="1">
                <a:latin typeface="黑体" panose="02010609060101010101" pitchFamily="2" charset="-122"/>
                <a:ea typeface="黑体" panose="02010609060101010101" pitchFamily="2" charset="-122"/>
              </a:rPr>
              <a:t>课文导入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18160" y="1675130"/>
            <a:ext cx="10466705" cy="1127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70000"/>
              </a:lnSpc>
            </a:pPr>
            <a:r>
              <a:rPr sz="4000" b="1">
                <a:solidFill>
                  <a:srgbClr val="00B0F0"/>
                </a:solidFill>
              </a:rPr>
              <a:t>狗熊在通知过程中都遇见了谁？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" y="3241040"/>
            <a:ext cx="2686050" cy="35464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5105" y="3241040"/>
            <a:ext cx="3472815" cy="354711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6580" y="3278505"/>
            <a:ext cx="3620770" cy="35096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518160" y="295275"/>
            <a:ext cx="2727960" cy="1172845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54380" y="531495"/>
            <a:ext cx="2254885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黑体" panose="02010609060101010101" pitchFamily="2" charset="-122"/>
                <a:ea typeface="黑体" panose="02010609060101010101" pitchFamily="2" charset="-122"/>
              </a:rPr>
              <a:t>感知课文</a:t>
            </a:r>
          </a:p>
        </p:txBody>
      </p:sp>
      <p:pic>
        <p:nvPicPr>
          <p:cNvPr id="33" name="图片 32" descr="71bOOOPIC1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66960" y="5387340"/>
            <a:ext cx="1981200" cy="147828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05435" y="1232535"/>
            <a:ext cx="11944985" cy="53568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80000"/>
              </a:lnSpc>
            </a:pPr>
            <a:r>
              <a:rPr lang="en-US" altLang="zh-CN" sz="3200" b="1">
                <a:solidFill>
                  <a:srgbClr val="FF0000"/>
                </a:solidFill>
              </a:rPr>
              <a:t>1</a:t>
            </a:r>
            <a:r>
              <a:rPr lang="zh-CN" altLang="en-US" sz="3200" b="1">
                <a:solidFill>
                  <a:srgbClr val="FF0000"/>
                </a:solidFill>
              </a:rPr>
              <a:t>、数数课文一个有几个自然段？</a:t>
            </a:r>
          </a:p>
          <a:p>
            <a:pPr>
              <a:lnSpc>
                <a:spcPct val="180000"/>
              </a:lnSpc>
            </a:pPr>
            <a:r>
              <a:rPr lang="en-US" altLang="zh-CN" sz="3200" b="1">
                <a:solidFill>
                  <a:srgbClr val="FF0000"/>
                </a:solidFill>
              </a:rPr>
              <a:t>2</a:t>
            </a:r>
            <a:r>
              <a:rPr lang="zh-CN" altLang="en-US" sz="3200" b="1">
                <a:solidFill>
                  <a:srgbClr val="FF0000"/>
                </a:solidFill>
              </a:rPr>
              <a:t>、把课文分层，提示：按狗熊遇到的小动物和通知次数进行分层。</a:t>
            </a:r>
          </a:p>
          <a:p>
            <a:pPr>
              <a:lnSpc>
                <a:spcPct val="180000"/>
              </a:lnSpc>
            </a:pPr>
            <a:r>
              <a:rPr lang="zh-CN" altLang="en-US" sz="3200" b="1">
                <a:solidFill>
                  <a:srgbClr val="FF0000"/>
                </a:solidFill>
              </a:rPr>
              <a:t>   课文分层：第一层：1-5自然段</a:t>
            </a:r>
          </a:p>
          <a:p>
            <a:pPr>
              <a:lnSpc>
                <a:spcPct val="180000"/>
              </a:lnSpc>
            </a:pPr>
            <a:r>
              <a:rPr lang="zh-CN" altLang="en-US" sz="3200" b="1">
                <a:solidFill>
                  <a:srgbClr val="FF0000"/>
                </a:solidFill>
              </a:rPr>
              <a:t>                         第二层：6-11自然段     </a:t>
            </a:r>
          </a:p>
          <a:p>
            <a:pPr>
              <a:lnSpc>
                <a:spcPct val="180000"/>
              </a:lnSpc>
            </a:pPr>
            <a:r>
              <a:rPr lang="zh-CN" altLang="en-US" sz="3200" b="1">
                <a:solidFill>
                  <a:srgbClr val="FF0000"/>
                </a:solidFill>
              </a:rPr>
              <a:t>                         第三层：12-15自然段</a:t>
            </a:r>
          </a:p>
          <a:p>
            <a:pPr>
              <a:lnSpc>
                <a:spcPct val="180000"/>
              </a:lnSpc>
            </a:pPr>
            <a:r>
              <a:rPr lang="zh-CN" altLang="en-US" sz="3200" b="1">
                <a:solidFill>
                  <a:srgbClr val="FF0000"/>
                </a:solidFill>
              </a:rPr>
              <a:t>                         第四层：16-18自然段。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518160" y="295275"/>
            <a:ext cx="2438400" cy="1172845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54380" y="531495"/>
            <a:ext cx="8701405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黑体" panose="02010609060101010101" pitchFamily="2" charset="-122"/>
                <a:ea typeface="黑体" panose="02010609060101010101" pitchFamily="2" charset="-122"/>
              </a:rPr>
              <a:t>学习课文：第一层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727075" y="4076700"/>
            <a:ext cx="10737850" cy="265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sz="4000" b="1">
                <a:solidFill>
                  <a:srgbClr val="00B0F0"/>
                </a:solidFill>
              </a:rPr>
              <a:t>①老虎为什么要狗熊去通知大家？</a:t>
            </a:r>
          </a:p>
          <a:p>
            <a:pPr>
              <a:lnSpc>
                <a:spcPct val="140000"/>
              </a:lnSpc>
            </a:pPr>
            <a:r>
              <a:rPr sz="4000" b="1">
                <a:solidFill>
                  <a:srgbClr val="00B0F0"/>
                </a:solidFill>
              </a:rPr>
              <a:t>②狗熊是怎么通知的？找出这句话</a:t>
            </a:r>
          </a:p>
          <a:p>
            <a:pPr>
              <a:lnSpc>
                <a:spcPct val="140000"/>
              </a:lnSpc>
            </a:pPr>
            <a:r>
              <a:rPr sz="4000" b="1">
                <a:solidFill>
                  <a:srgbClr val="00B0F0"/>
                </a:solidFill>
              </a:rPr>
              <a:t>③狐狸说大会开不起来，是为什么？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7390" y="531495"/>
            <a:ext cx="4174490" cy="3417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518160" y="295275"/>
            <a:ext cx="2438400" cy="1172845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54380" y="531495"/>
            <a:ext cx="8701405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学习课文：第二层</a:t>
            </a:r>
            <a:endParaRPr lang="zh-CN" altLang="en-US" sz="4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97940" y="3969385"/>
            <a:ext cx="9596755" cy="2834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sz="4000" b="1">
                <a:solidFill>
                  <a:srgbClr val="00B0F0"/>
                </a:solidFill>
              </a:rPr>
              <a:t>①老虎又告诉了狗熊什么？</a:t>
            </a:r>
          </a:p>
          <a:p>
            <a:pPr>
              <a:lnSpc>
                <a:spcPct val="150000"/>
              </a:lnSpc>
            </a:pPr>
            <a:r>
              <a:rPr sz="4000" b="1">
                <a:solidFill>
                  <a:srgbClr val="00B0F0"/>
                </a:solidFill>
              </a:rPr>
              <a:t>②狗熊是怎么通知的？找出这句话</a:t>
            </a:r>
          </a:p>
          <a:p>
            <a:pPr>
              <a:lnSpc>
                <a:spcPct val="150000"/>
              </a:lnSpc>
            </a:pPr>
            <a:r>
              <a:rPr sz="4000" b="1">
                <a:solidFill>
                  <a:srgbClr val="00B0F0"/>
                </a:solidFill>
              </a:rPr>
              <a:t>③大灰狼说大会开不起来，是为什么？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4135" y="905510"/>
            <a:ext cx="4249420" cy="3597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518160" y="295275"/>
            <a:ext cx="2727960" cy="1172845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54380" y="531495"/>
            <a:ext cx="2254885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黑体" panose="02010609060101010101" pitchFamily="2" charset="-122"/>
                <a:ea typeface="黑体" panose="02010609060101010101" pitchFamily="2" charset="-122"/>
              </a:rPr>
              <a:t>新课导入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114508" y="2275122"/>
            <a:ext cx="10375127" cy="304698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800" dirty="0" smtClean="0"/>
              <a:t>         同学们</a:t>
            </a:r>
            <a:r>
              <a:rPr lang="zh-CN" altLang="en-US" sz="4800" dirty="0" smtClean="0"/>
              <a:t>，动物王国要开大会了，老虎让狗熊去把这个消息告诉大家，那他是怎样通知王国里的动物们呢？一起去看看！</a:t>
            </a:r>
            <a:endParaRPr lang="zh-CN" alt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518160" y="295275"/>
            <a:ext cx="2438400" cy="1172845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54380" y="531495"/>
            <a:ext cx="8701405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学习课文：第三层</a:t>
            </a:r>
            <a:endParaRPr lang="zh-CN" altLang="en-US" sz="4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97940" y="3969385"/>
            <a:ext cx="9596755" cy="2834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sz="4000" b="1">
                <a:solidFill>
                  <a:srgbClr val="00B0F0"/>
                </a:solidFill>
              </a:rPr>
              <a:t>①老虎又告诉了狗熊什么？</a:t>
            </a:r>
          </a:p>
          <a:p>
            <a:pPr>
              <a:lnSpc>
                <a:spcPct val="150000"/>
              </a:lnSpc>
            </a:pPr>
            <a:r>
              <a:rPr sz="4000" b="1">
                <a:solidFill>
                  <a:srgbClr val="00B0F0"/>
                </a:solidFill>
              </a:rPr>
              <a:t>②狗熊是怎么通知的？找出这句话</a:t>
            </a:r>
          </a:p>
          <a:p>
            <a:pPr>
              <a:lnSpc>
                <a:spcPct val="150000"/>
              </a:lnSpc>
            </a:pPr>
            <a:r>
              <a:rPr sz="4000" b="1">
                <a:solidFill>
                  <a:srgbClr val="00B0F0"/>
                </a:solidFill>
              </a:rPr>
              <a:t>③梅花鹿对狗熊说了什么？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8285" y="531495"/>
            <a:ext cx="3936365" cy="3992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518160" y="295275"/>
            <a:ext cx="2438400" cy="1172845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54380" y="531495"/>
            <a:ext cx="8701405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学习课文：第四层</a:t>
            </a:r>
            <a:endParaRPr lang="zh-CN" altLang="en-US" sz="4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97940" y="3969385"/>
            <a:ext cx="9596755" cy="2834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sz="4000" b="1">
                <a:solidFill>
                  <a:srgbClr val="00B0F0"/>
                </a:solidFill>
              </a:rPr>
              <a:t>①老虎又告诉了狗熊什么？</a:t>
            </a:r>
          </a:p>
          <a:p>
            <a:pPr>
              <a:lnSpc>
                <a:spcPct val="150000"/>
              </a:lnSpc>
            </a:pPr>
            <a:r>
              <a:rPr sz="4000" b="1">
                <a:solidFill>
                  <a:srgbClr val="00B0F0"/>
                </a:solidFill>
              </a:rPr>
              <a:t>②狗熊是怎么通知的？找出这句话</a:t>
            </a:r>
          </a:p>
          <a:p>
            <a:pPr>
              <a:lnSpc>
                <a:spcPct val="150000"/>
              </a:lnSpc>
            </a:pPr>
            <a:r>
              <a:rPr sz="4000" b="1">
                <a:solidFill>
                  <a:srgbClr val="00B0F0"/>
                </a:solidFill>
              </a:rPr>
              <a:t>③这回狗熊通知清楚了吗？为什么？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8580" y="726440"/>
            <a:ext cx="5234940" cy="32429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518160" y="295275"/>
            <a:ext cx="2438400" cy="1172845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54380" y="531495"/>
            <a:ext cx="8701405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学习课文</a:t>
            </a:r>
            <a:endParaRPr lang="zh-CN" altLang="en-US" sz="4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97305" y="3136265"/>
            <a:ext cx="9596755" cy="1920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sz="4000" b="1">
                <a:solidFill>
                  <a:srgbClr val="00B0F0"/>
                </a:solidFill>
              </a:rPr>
              <a:t>狗熊一共通知了几次，为什么前三次都有小动物指出错误？</a:t>
            </a:r>
          </a:p>
        </p:txBody>
      </p:sp>
      <p:sp>
        <p:nvSpPr>
          <p:cNvPr id="2050" name=" 2050"/>
          <p:cNvSpPr/>
          <p:nvPr/>
        </p:nvSpPr>
        <p:spPr bwMode="auto">
          <a:xfrm>
            <a:off x="6944995" y="530225"/>
            <a:ext cx="4796790" cy="2273300"/>
          </a:xfrm>
          <a:custGeom>
            <a:avLst/>
            <a:gdLst>
              <a:gd name="T0" fmla="*/ 942322 w 3841"/>
              <a:gd name="T1" fmla="*/ 1696878 h 3861"/>
              <a:gd name="T2" fmla="*/ 612206 w 3841"/>
              <a:gd name="T3" fmla="*/ 1630196 h 3861"/>
              <a:gd name="T4" fmla="*/ 0 w 3841"/>
              <a:gd name="T5" fmla="*/ 1797599 h 3861"/>
              <a:gd name="T6" fmla="*/ 282090 w 3841"/>
              <a:gd name="T7" fmla="*/ 1380724 h 3861"/>
              <a:gd name="T8" fmla="*/ 93719 w 3841"/>
              <a:gd name="T9" fmla="*/ 848206 h 3861"/>
              <a:gd name="T10" fmla="*/ 942322 w 3841"/>
              <a:gd name="T11" fmla="*/ 0 h 3861"/>
              <a:gd name="T12" fmla="*/ 1790924 w 3841"/>
              <a:gd name="T13" fmla="*/ 848206 h 3861"/>
              <a:gd name="T14" fmla="*/ 942322 w 3841"/>
              <a:gd name="T15" fmla="*/ 1696878 h 3861"/>
              <a:gd name="T16" fmla="*/ 682146 w 3841"/>
              <a:gd name="T17" fmla="*/ 1245496 h 3861"/>
              <a:gd name="T18" fmla="*/ 803375 w 3841"/>
              <a:gd name="T19" fmla="*/ 1371398 h 3861"/>
              <a:gd name="T20" fmla="*/ 956776 w 3841"/>
              <a:gd name="T21" fmla="*/ 1221248 h 3861"/>
              <a:gd name="T22" fmla="*/ 830884 w 3841"/>
              <a:gd name="T23" fmla="*/ 1092082 h 3861"/>
              <a:gd name="T24" fmla="*/ 682146 w 3841"/>
              <a:gd name="T25" fmla="*/ 1245496 h 3861"/>
              <a:gd name="T26" fmla="*/ 988948 w 3841"/>
              <a:gd name="T27" fmla="*/ 301698 h 3861"/>
              <a:gd name="T28" fmla="*/ 729705 w 3841"/>
              <a:gd name="T29" fmla="*/ 367913 h 3861"/>
              <a:gd name="T30" fmla="*/ 758613 w 3841"/>
              <a:gd name="T31" fmla="*/ 522726 h 3861"/>
              <a:gd name="T32" fmla="*/ 926002 w 3841"/>
              <a:gd name="T33" fmla="*/ 479826 h 3861"/>
              <a:gd name="T34" fmla="*/ 1015059 w 3841"/>
              <a:gd name="T35" fmla="*/ 553502 h 3861"/>
              <a:gd name="T36" fmla="*/ 892431 w 3841"/>
              <a:gd name="T37" fmla="*/ 723703 h 3861"/>
              <a:gd name="T38" fmla="*/ 752552 w 3841"/>
              <a:gd name="T39" fmla="*/ 978771 h 3861"/>
              <a:gd name="T40" fmla="*/ 747889 w 3841"/>
              <a:gd name="T41" fmla="*/ 1018406 h 3861"/>
              <a:gd name="T42" fmla="*/ 962837 w 3841"/>
              <a:gd name="T43" fmla="*/ 1018406 h 3861"/>
              <a:gd name="T44" fmla="*/ 970298 w 3841"/>
              <a:gd name="T45" fmla="*/ 981568 h 3861"/>
              <a:gd name="T46" fmla="*/ 1074741 w 3841"/>
              <a:gd name="T47" fmla="*/ 800643 h 3861"/>
              <a:gd name="T48" fmla="*/ 1242130 w 3841"/>
              <a:gd name="T49" fmla="*/ 510602 h 3861"/>
              <a:gd name="T50" fmla="*/ 988948 w 3841"/>
              <a:gd name="T51" fmla="*/ 301698 h 3861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3841" h="3861">
                <a:moveTo>
                  <a:pt x="2021" y="3639"/>
                </a:moveTo>
                <a:cubicBezTo>
                  <a:pt x="1770" y="3639"/>
                  <a:pt x="1531" y="3588"/>
                  <a:pt x="1313" y="3496"/>
                </a:cubicBezTo>
                <a:cubicBezTo>
                  <a:pt x="830" y="3861"/>
                  <a:pt x="0" y="3855"/>
                  <a:pt x="0" y="3855"/>
                </a:cubicBezTo>
                <a:cubicBezTo>
                  <a:pt x="0" y="3855"/>
                  <a:pt x="417" y="3566"/>
                  <a:pt x="605" y="2961"/>
                </a:cubicBezTo>
                <a:cubicBezTo>
                  <a:pt x="352" y="2648"/>
                  <a:pt x="201" y="2252"/>
                  <a:pt x="201" y="1819"/>
                </a:cubicBezTo>
                <a:cubicBezTo>
                  <a:pt x="201" y="814"/>
                  <a:pt x="1016" y="0"/>
                  <a:pt x="2021" y="0"/>
                </a:cubicBezTo>
                <a:cubicBezTo>
                  <a:pt x="3026" y="0"/>
                  <a:pt x="3841" y="814"/>
                  <a:pt x="3841" y="1819"/>
                </a:cubicBezTo>
                <a:cubicBezTo>
                  <a:pt x="3841" y="2824"/>
                  <a:pt x="3026" y="3639"/>
                  <a:pt x="2021" y="3639"/>
                </a:cubicBezTo>
                <a:close/>
                <a:moveTo>
                  <a:pt x="1463" y="2671"/>
                </a:moveTo>
                <a:cubicBezTo>
                  <a:pt x="1463" y="2826"/>
                  <a:pt x="1568" y="2941"/>
                  <a:pt x="1723" y="2941"/>
                </a:cubicBezTo>
                <a:cubicBezTo>
                  <a:pt x="1917" y="2941"/>
                  <a:pt x="2052" y="2806"/>
                  <a:pt x="2052" y="2619"/>
                </a:cubicBezTo>
                <a:cubicBezTo>
                  <a:pt x="2052" y="2457"/>
                  <a:pt x="1940" y="2342"/>
                  <a:pt x="1782" y="2342"/>
                </a:cubicBezTo>
                <a:cubicBezTo>
                  <a:pt x="1595" y="2342"/>
                  <a:pt x="1463" y="2497"/>
                  <a:pt x="1463" y="2671"/>
                </a:cubicBezTo>
                <a:close/>
                <a:moveTo>
                  <a:pt x="2121" y="647"/>
                </a:moveTo>
                <a:cubicBezTo>
                  <a:pt x="1874" y="647"/>
                  <a:pt x="1687" y="716"/>
                  <a:pt x="1565" y="789"/>
                </a:cubicBezTo>
                <a:cubicBezTo>
                  <a:pt x="1627" y="1121"/>
                  <a:pt x="1627" y="1121"/>
                  <a:pt x="1627" y="1121"/>
                </a:cubicBezTo>
                <a:cubicBezTo>
                  <a:pt x="1720" y="1065"/>
                  <a:pt x="1838" y="1029"/>
                  <a:pt x="1986" y="1029"/>
                </a:cubicBezTo>
                <a:cubicBezTo>
                  <a:pt x="2134" y="1032"/>
                  <a:pt x="2177" y="1101"/>
                  <a:pt x="2177" y="1187"/>
                </a:cubicBezTo>
                <a:cubicBezTo>
                  <a:pt x="2177" y="1302"/>
                  <a:pt x="2042" y="1414"/>
                  <a:pt x="1914" y="1552"/>
                </a:cubicBezTo>
                <a:cubicBezTo>
                  <a:pt x="1729" y="1747"/>
                  <a:pt x="1641" y="1921"/>
                  <a:pt x="1614" y="2099"/>
                </a:cubicBezTo>
                <a:cubicBezTo>
                  <a:pt x="1611" y="2125"/>
                  <a:pt x="1608" y="2155"/>
                  <a:pt x="1604" y="2184"/>
                </a:cubicBezTo>
                <a:cubicBezTo>
                  <a:pt x="2065" y="2184"/>
                  <a:pt x="2065" y="2184"/>
                  <a:pt x="2065" y="2184"/>
                </a:cubicBezTo>
                <a:cubicBezTo>
                  <a:pt x="2072" y="2155"/>
                  <a:pt x="2075" y="2128"/>
                  <a:pt x="2081" y="2105"/>
                </a:cubicBezTo>
                <a:cubicBezTo>
                  <a:pt x="2111" y="1957"/>
                  <a:pt x="2177" y="1845"/>
                  <a:pt x="2305" y="1717"/>
                </a:cubicBezTo>
                <a:cubicBezTo>
                  <a:pt x="2490" y="1526"/>
                  <a:pt x="2664" y="1358"/>
                  <a:pt x="2664" y="1095"/>
                </a:cubicBezTo>
                <a:cubicBezTo>
                  <a:pt x="2664" y="825"/>
                  <a:pt x="2437" y="647"/>
                  <a:pt x="2121" y="6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518160" y="295275"/>
            <a:ext cx="2438400" cy="1172845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54380" y="531495"/>
            <a:ext cx="8701405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学习课文</a:t>
            </a:r>
            <a:endParaRPr lang="zh-CN" altLang="en-US" sz="4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3675" y="3361690"/>
            <a:ext cx="11548110" cy="228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80000"/>
              </a:lnSpc>
            </a:pPr>
            <a:r>
              <a:rPr sz="4000" b="1">
                <a:solidFill>
                  <a:srgbClr val="00B0F0"/>
                </a:solidFill>
              </a:rPr>
              <a:t>一则完整的通知包含哪些内容？</a:t>
            </a:r>
          </a:p>
          <a:p>
            <a:pPr>
              <a:lnSpc>
                <a:spcPct val="180000"/>
              </a:lnSpc>
            </a:pPr>
            <a:r>
              <a:rPr sz="4000" b="1">
                <a:solidFill>
                  <a:srgbClr val="00B0F0"/>
                </a:solidFill>
              </a:rPr>
              <a:t>（时间、地点、参加人、事情、通知人、通知时间）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2550" y="868680"/>
            <a:ext cx="4363720" cy="33959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518160" y="295275"/>
            <a:ext cx="2727960" cy="1172845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54380" y="531495"/>
            <a:ext cx="2254885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黑体" panose="02010609060101010101" pitchFamily="2" charset="-122"/>
                <a:ea typeface="黑体" panose="02010609060101010101" pitchFamily="2" charset="-122"/>
              </a:rPr>
              <a:t>角色扮演</a:t>
            </a:r>
          </a:p>
        </p:txBody>
      </p:sp>
      <p:pic>
        <p:nvPicPr>
          <p:cNvPr id="33" name="图片 32" descr="71bOOOPIC1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66960" y="5387340"/>
            <a:ext cx="1981200" cy="147828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268095" y="2225040"/>
            <a:ext cx="10298430" cy="24079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90000"/>
              </a:lnSpc>
            </a:pPr>
            <a:r>
              <a:rPr lang="zh-CN" altLang="en-US" sz="4000" b="1">
                <a:solidFill>
                  <a:srgbClr val="FF0000"/>
                </a:solidFill>
              </a:rPr>
              <a:t>同学分别扮演老虎、狗熊、狐狸、大灰狼、梅花鹿和旁白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518160" y="295275"/>
            <a:ext cx="2727960" cy="1172845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54380" y="531495"/>
            <a:ext cx="2254885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黑体" panose="02010609060101010101" pitchFamily="2" charset="-122"/>
                <a:ea typeface="黑体" panose="02010609060101010101" pitchFamily="2" charset="-122"/>
              </a:rPr>
              <a:t>总结</a:t>
            </a:r>
            <a:endParaRPr lang="zh-CN" altLang="en-US" sz="4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33" name="图片 32" descr="71bOOOPIC1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66960" y="5387340"/>
            <a:ext cx="1981200" cy="147828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36320" y="1725930"/>
            <a:ext cx="9890760" cy="3661410"/>
          </a:xfrm>
          <a:prstGeom prst="rect">
            <a:avLst/>
          </a:prstGeom>
          <a:solidFill>
            <a:schemeClr val="accent6"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1386840" y="1864995"/>
            <a:ext cx="9540875" cy="959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90000"/>
              </a:lnSpc>
            </a:pPr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</a:rPr>
              <a:t>说说你今天是收获。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328255-131223141I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140" y="577215"/>
            <a:ext cx="9951720" cy="570420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621280" y="3276600"/>
            <a:ext cx="5257800" cy="228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今天的你们很棒哦！明天继续加油！！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457201"/>
            <a:ext cx="869950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31200" y="762001"/>
            <a:ext cx="3702051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28801" y="1676399"/>
            <a:ext cx="8547100" cy="3074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518160" y="295275"/>
            <a:ext cx="2727960" cy="1172845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54380" y="531495"/>
            <a:ext cx="6925945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黑体" panose="02010609060101010101" pitchFamily="2" charset="-122"/>
                <a:ea typeface="黑体" panose="02010609060101010101" pitchFamily="2" charset="-122"/>
              </a:rPr>
              <a:t>自主识字       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95275" y="2286000"/>
            <a:ext cx="11602085" cy="236321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80000"/>
              </a:lnSpc>
            </a:pPr>
            <a:r>
              <a:rPr lang="zh-CN" altLang="en-US" sz="4400" b="1" dirty="0" smtClean="0">
                <a:solidFill>
                  <a:srgbClr val="FF0000"/>
                </a:solidFill>
              </a:rPr>
              <a:t>物</a:t>
            </a:r>
            <a:r>
              <a:rPr lang="zh-CN" sz="4400" b="1" dirty="0" smtClean="0">
                <a:solidFill>
                  <a:srgbClr val="FF0000"/>
                </a:solidFill>
              </a:rPr>
              <a:t>      </a:t>
            </a:r>
            <a:r>
              <a:rPr lang="en-US" altLang="zh-CN" sz="4400" b="1" dirty="0" smtClean="0">
                <a:solidFill>
                  <a:srgbClr val="FF0000"/>
                </a:solidFill>
              </a:rPr>
              <a:t> </a:t>
            </a:r>
            <a:r>
              <a:rPr lang="zh-CN" altLang="en-US" sz="4400" b="1" dirty="0" smtClean="0">
                <a:solidFill>
                  <a:srgbClr val="FF0000"/>
                </a:solidFill>
              </a:rPr>
              <a:t>虎       通       </a:t>
            </a:r>
            <a:r>
              <a:rPr lang="zh-CN" altLang="en-US" sz="4400" b="1" dirty="0" smtClean="0">
                <a:solidFill>
                  <a:srgbClr val="FF0000"/>
                </a:solidFill>
              </a:rPr>
              <a:t>注      </a:t>
            </a:r>
            <a:r>
              <a:rPr lang="zh-CN" altLang="en-US" sz="4400" b="1" dirty="0" smtClean="0">
                <a:solidFill>
                  <a:srgbClr val="FF0000"/>
                </a:solidFill>
              </a:rPr>
              <a:t>  意       遍</a:t>
            </a:r>
            <a:endParaRPr lang="en-US" altLang="zh-CN" sz="4400" b="1" dirty="0" smtClean="0">
              <a:solidFill>
                <a:srgbClr val="FF0000"/>
              </a:solidFill>
            </a:endParaRPr>
          </a:p>
          <a:p>
            <a:pPr>
              <a:lnSpc>
                <a:spcPct val="180000"/>
              </a:lnSpc>
            </a:pPr>
            <a:r>
              <a:rPr lang="zh-CN" altLang="en-US" sz="4400" b="1" dirty="0" smtClean="0">
                <a:solidFill>
                  <a:srgbClr val="FF0000"/>
                </a:solidFill>
              </a:rPr>
              <a:t>百       舌       鬼       脸        准       第   </a:t>
            </a:r>
            <a:endParaRPr lang="zh-CN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518160" y="295275"/>
            <a:ext cx="2727960" cy="1172845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54380" y="531495"/>
            <a:ext cx="6925945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黑体" panose="02010609060101010101" pitchFamily="2" charset="-122"/>
                <a:ea typeface="黑体" panose="02010609060101010101" pitchFamily="2" charset="-122"/>
              </a:rPr>
              <a:t>认识偏旁  </a:t>
            </a:r>
            <a:endParaRPr lang="zh-CN" altLang="en-US" sz="4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218477" y="2628108"/>
            <a:ext cx="103105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600" dirty="0" smtClean="0"/>
              <a:t>牜</a:t>
            </a:r>
            <a:endParaRPr lang="zh-CN" altLang="en-US" sz="6600" dirty="0"/>
          </a:p>
        </p:txBody>
      </p:sp>
      <p:sp>
        <p:nvSpPr>
          <p:cNvPr id="8" name="矩形 7"/>
          <p:cNvSpPr/>
          <p:nvPr/>
        </p:nvSpPr>
        <p:spPr>
          <a:xfrm>
            <a:off x="5987642" y="2628108"/>
            <a:ext cx="272382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600" dirty="0" smtClean="0"/>
              <a:t>牛字旁</a:t>
            </a:r>
            <a:endParaRPr lang="zh-CN" altLang="en-US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457201"/>
            <a:ext cx="869950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13701" y="838200"/>
            <a:ext cx="41783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78400" y="1676400"/>
            <a:ext cx="1549400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81600" y="3124200"/>
            <a:ext cx="13208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1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81600" y="4648201"/>
            <a:ext cx="1422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2" name="Picture 2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32000" y="2819401"/>
            <a:ext cx="2336800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23" name="Picture 2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73301" y="1905001"/>
            <a:ext cx="15875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24" name="Picture 2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80000" y="2305050"/>
            <a:ext cx="65024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25" name="Picture 2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092701" y="3810000"/>
            <a:ext cx="54737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26" name="Picture 30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112000" y="4724400"/>
            <a:ext cx="93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457201"/>
            <a:ext cx="869950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13701" y="838200"/>
            <a:ext cx="41783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3200" y="1676400"/>
            <a:ext cx="1549400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84800" y="3200400"/>
            <a:ext cx="13208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1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83200" y="4648201"/>
            <a:ext cx="1422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7" name="Picture 2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32000" y="2743201"/>
            <a:ext cx="233680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48" name="Picture 2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35200" y="1828801"/>
            <a:ext cx="17272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49" name="Picture 2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486400" y="2286001"/>
            <a:ext cx="5080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50" name="Picture 30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422901" y="3733800"/>
            <a:ext cx="54483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51" name="Picture 3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226301" y="4591050"/>
            <a:ext cx="11049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457201"/>
            <a:ext cx="869950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13701" y="838200"/>
            <a:ext cx="41783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75200" y="1676400"/>
            <a:ext cx="1549400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75200" y="3200400"/>
            <a:ext cx="13208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9" name="Picture 1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73601" y="4629150"/>
            <a:ext cx="15367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70" name="Picture 2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930400" y="2819400"/>
            <a:ext cx="2067984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71" name="Picture 2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49501" y="1962150"/>
            <a:ext cx="151130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72" name="Picture 2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572000" y="2286001"/>
            <a:ext cx="44450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73" name="Picture 2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673601" y="3810000"/>
            <a:ext cx="62103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74" name="Picture 30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705600" y="4724400"/>
            <a:ext cx="1066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457201"/>
            <a:ext cx="869950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13701" y="838200"/>
            <a:ext cx="41783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62400" y="1752600"/>
            <a:ext cx="1549400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64000" y="3200400"/>
            <a:ext cx="13208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1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64001" y="4648200"/>
            <a:ext cx="140123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95" name="Picture 2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24000" y="2667001"/>
            <a:ext cx="2260600" cy="153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96" name="Picture 2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828801" y="1676401"/>
            <a:ext cx="14859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97" name="Picture 2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165601" y="2438401"/>
            <a:ext cx="50165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98" name="Picture 30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267200" y="3886200"/>
            <a:ext cx="55372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99" name="Picture 3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197601" y="4724400"/>
            <a:ext cx="10287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317</Words>
  <Application>WPS 演示</Application>
  <PresentationFormat>自定义</PresentationFormat>
  <Paragraphs>52</Paragraphs>
  <Slides>26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27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MacBook</dc:creator>
  <cp:lastModifiedBy>xbany</cp:lastModifiedBy>
  <cp:revision>13</cp:revision>
  <dcterms:created xsi:type="dcterms:W3CDTF">2016-12-11T09:55:00Z</dcterms:created>
  <dcterms:modified xsi:type="dcterms:W3CDTF">2017-02-18T04:01:13Z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2052-10.1.0.6206</vt:lpwstr>
  </property>
</Properties>
</file>