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activeX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4" r:id="rId27"/>
    <p:sldId id="342" r:id="rId28"/>
    <p:sldId id="343" r:id="rId29"/>
    <p:sldId id="285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492" autoAdjust="0"/>
  </p:normalViewPr>
  <p:slideViewPr>
    <p:cSldViewPr>
      <p:cViewPr varScale="1">
        <p:scale>
          <a:sx n="80" d="100"/>
          <a:sy n="80" d="100"/>
        </p:scale>
        <p:origin x="-219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420068-8A24-471D-90EA-95F9293C4A70}" type="doc">
      <dgm:prSet loTypeId="urn:microsoft.com/office/officeart/2005/8/layout/hList9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4572E873-7B4F-4578-B033-846D6170B5D3}">
      <dgm:prSet phldrT="[文本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2800" b="1" dirty="0" smtClean="0">
              <a:latin typeface="楷体" pitchFamily="49" charset="-122"/>
              <a:ea typeface="楷体" pitchFamily="49" charset="-122"/>
            </a:rPr>
            <a:t>思考问题</a:t>
          </a:r>
          <a:endParaRPr lang="zh-CN" altLang="en-US" sz="2800" b="1" dirty="0">
            <a:latin typeface="楷体" pitchFamily="49" charset="-122"/>
            <a:ea typeface="楷体" pitchFamily="49" charset="-122"/>
          </a:endParaRPr>
        </a:p>
      </dgm:t>
    </dgm:pt>
    <dgm:pt modelId="{94283087-1498-4295-B1F5-F452D964DD0A}" type="parTrans" cxnId="{5206B8BA-EF77-481B-80DA-438C4261A511}">
      <dgm:prSet/>
      <dgm:spPr/>
      <dgm:t>
        <a:bodyPr/>
        <a:lstStyle/>
        <a:p>
          <a:endParaRPr lang="zh-CN" altLang="en-US"/>
        </a:p>
      </dgm:t>
    </dgm:pt>
    <dgm:pt modelId="{43223A3D-EB9A-48DB-B5D3-92CE0B06A37B}" type="sibTrans" cxnId="{5206B8BA-EF77-481B-80DA-438C4261A511}">
      <dgm:prSet/>
      <dgm:spPr/>
      <dgm:t>
        <a:bodyPr/>
        <a:lstStyle/>
        <a:p>
          <a:endParaRPr lang="zh-CN" altLang="en-US"/>
        </a:p>
      </dgm:t>
    </dgm:pt>
    <dgm:pt modelId="{11C6139C-626D-48E9-AB5F-6712AFBCE1AA}">
      <dgm:prSet custT="1"/>
      <dgm:spPr/>
      <dgm:t>
        <a:bodyPr/>
        <a:lstStyle/>
        <a:p>
          <a:r>
            <a:rPr lang="zh-CN" altLang="en-US" sz="2800" b="1" dirty="0" smtClean="0">
              <a:latin typeface="楷体" pitchFamily="49" charset="-122"/>
              <a:ea typeface="楷体" pitchFamily="49" charset="-122"/>
              <a:cs typeface="+mn-cs"/>
            </a:rPr>
            <a:t>整篇文章主要讲了什么内容？</a:t>
          </a:r>
          <a:endParaRPr lang="zh-CN" altLang="en-US" sz="2800" b="1" dirty="0">
            <a:latin typeface="楷体" pitchFamily="49" charset="-122"/>
            <a:ea typeface="楷体" pitchFamily="49" charset="-122"/>
          </a:endParaRPr>
        </a:p>
      </dgm:t>
    </dgm:pt>
    <dgm:pt modelId="{D5185A28-2E26-4DEF-B101-CB12C2D46B5C}" type="parTrans" cxnId="{D91076FA-7B8C-4583-9A33-35DDE20AA9EE}">
      <dgm:prSet/>
      <dgm:spPr/>
      <dgm:t>
        <a:bodyPr/>
        <a:lstStyle/>
        <a:p>
          <a:endParaRPr lang="zh-CN" altLang="en-US"/>
        </a:p>
      </dgm:t>
    </dgm:pt>
    <dgm:pt modelId="{373B2D5B-8830-4BD5-AE22-B8154A83B0A3}" type="sibTrans" cxnId="{D91076FA-7B8C-4583-9A33-35DDE20AA9EE}">
      <dgm:prSet/>
      <dgm:spPr/>
      <dgm:t>
        <a:bodyPr/>
        <a:lstStyle/>
        <a:p>
          <a:endParaRPr lang="zh-CN" altLang="en-US"/>
        </a:p>
      </dgm:t>
    </dgm:pt>
    <dgm:pt modelId="{06F9E2B1-5414-421C-A08B-A6CB37CF4972}">
      <dgm:prSet custT="1"/>
      <dgm:spPr/>
      <dgm:t>
        <a:bodyPr/>
        <a:lstStyle/>
        <a:p>
          <a:r>
            <a:rPr lang="zh-CN" altLang="en-US" sz="2800" b="1" dirty="0" smtClean="0">
              <a:latin typeface="楷体" pitchFamily="49" charset="-122"/>
              <a:ea typeface="楷体" pitchFamily="49" charset="-122"/>
            </a:rPr>
            <a:t>讲了哪些事物，它们学习了什么？</a:t>
          </a:r>
          <a:endParaRPr lang="zh-CN" altLang="en-US" sz="2800" b="1" dirty="0">
            <a:latin typeface="楷体" pitchFamily="49" charset="-122"/>
            <a:ea typeface="楷体" pitchFamily="49" charset="-122"/>
          </a:endParaRPr>
        </a:p>
      </dgm:t>
    </dgm:pt>
    <dgm:pt modelId="{920E5777-6D2F-4DD6-ACFB-60B5353B853B}" type="parTrans" cxnId="{EA5505B2-0373-4773-BB07-BB4EB8F782D4}">
      <dgm:prSet/>
      <dgm:spPr/>
      <dgm:t>
        <a:bodyPr/>
        <a:lstStyle/>
        <a:p>
          <a:endParaRPr lang="zh-CN" altLang="en-US"/>
        </a:p>
      </dgm:t>
    </dgm:pt>
    <dgm:pt modelId="{0086F8F1-5F9E-42E3-9A56-F8C6B31D85D7}" type="sibTrans" cxnId="{EA5505B2-0373-4773-BB07-BB4EB8F782D4}">
      <dgm:prSet/>
      <dgm:spPr/>
      <dgm:t>
        <a:bodyPr/>
        <a:lstStyle/>
        <a:p>
          <a:endParaRPr lang="zh-CN" altLang="en-US"/>
        </a:p>
      </dgm:t>
    </dgm:pt>
    <dgm:pt modelId="{79EA5348-9153-40DB-B771-7021CC062DF2}" type="pres">
      <dgm:prSet presAssocID="{80420068-8A24-471D-90EA-95F9293C4A70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52DB5AAE-9D47-424F-9CE5-35B508BDE1EC}" type="pres">
      <dgm:prSet presAssocID="{4572E873-7B4F-4578-B033-846D6170B5D3}" presName="posSpace" presStyleCnt="0"/>
      <dgm:spPr/>
      <dgm:t>
        <a:bodyPr/>
        <a:lstStyle/>
        <a:p>
          <a:endParaRPr lang="zh-CN" altLang="en-US"/>
        </a:p>
      </dgm:t>
    </dgm:pt>
    <dgm:pt modelId="{AA93FB37-C1DB-4C41-B009-2618BB734E82}" type="pres">
      <dgm:prSet presAssocID="{4572E873-7B4F-4578-B033-846D6170B5D3}" presName="vertFlow" presStyleCnt="0"/>
      <dgm:spPr/>
      <dgm:t>
        <a:bodyPr/>
        <a:lstStyle/>
        <a:p>
          <a:endParaRPr lang="zh-CN" altLang="en-US"/>
        </a:p>
      </dgm:t>
    </dgm:pt>
    <dgm:pt modelId="{CE5F73F6-77C2-432D-BBC9-4948C43F6D7C}" type="pres">
      <dgm:prSet presAssocID="{4572E873-7B4F-4578-B033-846D6170B5D3}" presName="topSpace" presStyleCnt="0"/>
      <dgm:spPr/>
      <dgm:t>
        <a:bodyPr/>
        <a:lstStyle/>
        <a:p>
          <a:endParaRPr lang="zh-CN" altLang="en-US"/>
        </a:p>
      </dgm:t>
    </dgm:pt>
    <dgm:pt modelId="{DC2949F6-04AD-418A-83FC-08CE0B205996}" type="pres">
      <dgm:prSet presAssocID="{4572E873-7B4F-4578-B033-846D6170B5D3}" presName="firstComp" presStyleCnt="0"/>
      <dgm:spPr/>
      <dgm:t>
        <a:bodyPr/>
        <a:lstStyle/>
        <a:p>
          <a:endParaRPr lang="zh-CN" altLang="en-US"/>
        </a:p>
      </dgm:t>
    </dgm:pt>
    <dgm:pt modelId="{4B38388C-F88E-4A03-A525-8A8463341E01}" type="pres">
      <dgm:prSet presAssocID="{4572E873-7B4F-4578-B033-846D6170B5D3}" presName="firstChild" presStyleLbl="bgAccFollowNode1" presStyleIdx="0" presStyleCnt="2" custScaleX="126763" custScaleY="42067" custLinFactNeighborX="-14618" custLinFactNeighborY="2729"/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3351A958-6657-4BC2-BBDB-6407BFFABEF1}" type="pres">
      <dgm:prSet presAssocID="{4572E873-7B4F-4578-B033-846D6170B5D3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96089C-D442-48C5-915D-212DA657D79D}" type="pres">
      <dgm:prSet presAssocID="{06F9E2B1-5414-421C-A08B-A6CB37CF4972}" presName="comp" presStyleCnt="0"/>
      <dgm:spPr/>
      <dgm:t>
        <a:bodyPr/>
        <a:lstStyle/>
        <a:p>
          <a:endParaRPr lang="zh-CN" altLang="en-US"/>
        </a:p>
      </dgm:t>
    </dgm:pt>
    <dgm:pt modelId="{E545771A-66DF-4CB0-A159-071C1667C7E3}" type="pres">
      <dgm:prSet presAssocID="{06F9E2B1-5414-421C-A08B-A6CB37CF4972}" presName="child" presStyleLbl="bgAccFollowNode1" presStyleIdx="1" presStyleCnt="2" custScaleX="129448" custScaleY="42067" custLinFactNeighborX="-12378" custLinFactNeighborY="4828"/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7C1951F8-0238-4870-BAC0-D93256842806}" type="pres">
      <dgm:prSet presAssocID="{06F9E2B1-5414-421C-A08B-A6CB37CF4972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84036D-294A-4682-9B32-2AD187DE121D}" type="pres">
      <dgm:prSet presAssocID="{4572E873-7B4F-4578-B033-846D6170B5D3}" presName="negSpace" presStyleCnt="0"/>
      <dgm:spPr/>
      <dgm:t>
        <a:bodyPr/>
        <a:lstStyle/>
        <a:p>
          <a:endParaRPr lang="zh-CN" altLang="en-US"/>
        </a:p>
      </dgm:t>
    </dgm:pt>
    <dgm:pt modelId="{89F44EBB-9CB8-4EFC-9D31-2358E0ADEAFE}" type="pres">
      <dgm:prSet presAssocID="{4572E873-7B4F-4578-B033-846D6170B5D3}" presName="circle" presStyleLbl="node1" presStyleIdx="0" presStyleCnt="1" custScaleX="74100" custScaleY="32994" custLinFactNeighborX="18979" custLinFactNeighborY="3384"/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6D87D327-E252-4972-B502-664899476BF6}" type="presOf" srcId="{11C6139C-626D-48E9-AB5F-6712AFBCE1AA}" destId="{4B38388C-F88E-4A03-A525-8A8463341E01}" srcOrd="0" destOrd="0" presId="urn:microsoft.com/office/officeart/2005/8/layout/hList9"/>
    <dgm:cxn modelId="{9DE2DF33-1C62-4738-A43D-00FDE607740D}" type="presOf" srcId="{11C6139C-626D-48E9-AB5F-6712AFBCE1AA}" destId="{3351A958-6657-4BC2-BBDB-6407BFFABEF1}" srcOrd="1" destOrd="0" presId="urn:microsoft.com/office/officeart/2005/8/layout/hList9"/>
    <dgm:cxn modelId="{D91076FA-7B8C-4583-9A33-35DDE20AA9EE}" srcId="{4572E873-7B4F-4578-B033-846D6170B5D3}" destId="{11C6139C-626D-48E9-AB5F-6712AFBCE1AA}" srcOrd="0" destOrd="0" parTransId="{D5185A28-2E26-4DEF-B101-CB12C2D46B5C}" sibTransId="{373B2D5B-8830-4BD5-AE22-B8154A83B0A3}"/>
    <dgm:cxn modelId="{EA5505B2-0373-4773-BB07-BB4EB8F782D4}" srcId="{4572E873-7B4F-4578-B033-846D6170B5D3}" destId="{06F9E2B1-5414-421C-A08B-A6CB37CF4972}" srcOrd="1" destOrd="0" parTransId="{920E5777-6D2F-4DD6-ACFB-60B5353B853B}" sibTransId="{0086F8F1-5F9E-42E3-9A56-F8C6B31D85D7}"/>
    <dgm:cxn modelId="{94A1E25F-5508-48F0-B26C-742BA8DCA7F1}" type="presOf" srcId="{80420068-8A24-471D-90EA-95F9293C4A70}" destId="{79EA5348-9153-40DB-B771-7021CC062DF2}" srcOrd="0" destOrd="0" presId="urn:microsoft.com/office/officeart/2005/8/layout/hList9"/>
    <dgm:cxn modelId="{30F4263F-2C4A-48D6-8302-5D54515AD9AB}" type="presOf" srcId="{06F9E2B1-5414-421C-A08B-A6CB37CF4972}" destId="{7C1951F8-0238-4870-BAC0-D93256842806}" srcOrd="1" destOrd="0" presId="urn:microsoft.com/office/officeart/2005/8/layout/hList9"/>
    <dgm:cxn modelId="{5112346C-AB59-4976-B6BB-D17F09274C2A}" type="presOf" srcId="{06F9E2B1-5414-421C-A08B-A6CB37CF4972}" destId="{E545771A-66DF-4CB0-A159-071C1667C7E3}" srcOrd="0" destOrd="0" presId="urn:microsoft.com/office/officeart/2005/8/layout/hList9"/>
    <dgm:cxn modelId="{5206B8BA-EF77-481B-80DA-438C4261A511}" srcId="{80420068-8A24-471D-90EA-95F9293C4A70}" destId="{4572E873-7B4F-4578-B033-846D6170B5D3}" srcOrd="0" destOrd="0" parTransId="{94283087-1498-4295-B1F5-F452D964DD0A}" sibTransId="{43223A3D-EB9A-48DB-B5D3-92CE0B06A37B}"/>
    <dgm:cxn modelId="{DB2E6BE3-A2B8-42EE-8BBE-012F0E5D151A}" type="presOf" srcId="{4572E873-7B4F-4578-B033-846D6170B5D3}" destId="{89F44EBB-9CB8-4EFC-9D31-2358E0ADEAFE}" srcOrd="0" destOrd="0" presId="urn:microsoft.com/office/officeart/2005/8/layout/hList9"/>
    <dgm:cxn modelId="{1C225193-9AAD-458E-A62A-289A4555842C}" type="presParOf" srcId="{79EA5348-9153-40DB-B771-7021CC062DF2}" destId="{52DB5AAE-9D47-424F-9CE5-35B508BDE1EC}" srcOrd="0" destOrd="0" presId="urn:microsoft.com/office/officeart/2005/8/layout/hList9"/>
    <dgm:cxn modelId="{E655CF37-D69C-4184-AAF6-967A5B5E4D27}" type="presParOf" srcId="{79EA5348-9153-40DB-B771-7021CC062DF2}" destId="{AA93FB37-C1DB-4C41-B009-2618BB734E82}" srcOrd="1" destOrd="0" presId="urn:microsoft.com/office/officeart/2005/8/layout/hList9"/>
    <dgm:cxn modelId="{A5FB1EC8-0731-4064-8CAE-EF603B547E32}" type="presParOf" srcId="{AA93FB37-C1DB-4C41-B009-2618BB734E82}" destId="{CE5F73F6-77C2-432D-BBC9-4948C43F6D7C}" srcOrd="0" destOrd="0" presId="urn:microsoft.com/office/officeart/2005/8/layout/hList9"/>
    <dgm:cxn modelId="{C888EE42-3BAB-452E-A899-11548B2A1F0B}" type="presParOf" srcId="{AA93FB37-C1DB-4C41-B009-2618BB734E82}" destId="{DC2949F6-04AD-418A-83FC-08CE0B205996}" srcOrd="1" destOrd="0" presId="urn:microsoft.com/office/officeart/2005/8/layout/hList9"/>
    <dgm:cxn modelId="{988EBF82-712A-4AB1-82A2-41A5353A2D0C}" type="presParOf" srcId="{DC2949F6-04AD-418A-83FC-08CE0B205996}" destId="{4B38388C-F88E-4A03-A525-8A8463341E01}" srcOrd="0" destOrd="0" presId="urn:microsoft.com/office/officeart/2005/8/layout/hList9"/>
    <dgm:cxn modelId="{C694A20B-90C3-4304-B9BA-1D1C584854A0}" type="presParOf" srcId="{DC2949F6-04AD-418A-83FC-08CE0B205996}" destId="{3351A958-6657-4BC2-BBDB-6407BFFABEF1}" srcOrd="1" destOrd="0" presId="urn:microsoft.com/office/officeart/2005/8/layout/hList9"/>
    <dgm:cxn modelId="{0F20202D-B1C8-4E41-BC96-25B457336A25}" type="presParOf" srcId="{AA93FB37-C1DB-4C41-B009-2618BB734E82}" destId="{F896089C-D442-48C5-915D-212DA657D79D}" srcOrd="2" destOrd="0" presId="urn:microsoft.com/office/officeart/2005/8/layout/hList9"/>
    <dgm:cxn modelId="{C5D27BB5-ECDF-41F6-8B09-670DDA523085}" type="presParOf" srcId="{F896089C-D442-48C5-915D-212DA657D79D}" destId="{E545771A-66DF-4CB0-A159-071C1667C7E3}" srcOrd="0" destOrd="0" presId="urn:microsoft.com/office/officeart/2005/8/layout/hList9"/>
    <dgm:cxn modelId="{76973CA4-97BB-4771-8D7C-91B7A013CBF0}" type="presParOf" srcId="{F896089C-D442-48C5-915D-212DA657D79D}" destId="{7C1951F8-0238-4870-BAC0-D93256842806}" srcOrd="1" destOrd="0" presId="urn:microsoft.com/office/officeart/2005/8/layout/hList9"/>
    <dgm:cxn modelId="{2A86D8F9-89F7-432F-B502-32876508AB10}" type="presParOf" srcId="{79EA5348-9153-40DB-B771-7021CC062DF2}" destId="{7C84036D-294A-4682-9B32-2AD187DE121D}" srcOrd="2" destOrd="0" presId="urn:microsoft.com/office/officeart/2005/8/layout/hList9"/>
    <dgm:cxn modelId="{24598FC0-72E8-4663-A909-A196606FEDD3}" type="presParOf" srcId="{79EA5348-9153-40DB-B771-7021CC062DF2}" destId="{89F44EBB-9CB8-4EFC-9D31-2358E0ADEAFE}" srcOrd="3" destOrd="0" presId="urn:microsoft.com/office/officeart/2005/8/layout/hList9"/>
  </dgm:cxnLst>
  <dgm:bg/>
  <dgm:whole/>
  <dgm:extLst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4ADCCC-D8DE-4F36-82BB-81586E04AD49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1E76D473-C09E-46F8-8FC6-655A9B66DA1B}">
      <dgm:prSet phldrT="[文本]" custT="1"/>
      <dgm:spPr/>
      <dgm:t>
        <a:bodyPr/>
        <a:lstStyle/>
        <a:p>
          <a:r>
            <a:rPr lang="zh-CN" altLang="en-US" sz="2800" b="1" dirty="0" smtClean="0">
              <a:latin typeface="楷体" pitchFamily="49" charset="-122"/>
              <a:ea typeface="楷体" pitchFamily="49" charset="-122"/>
            </a:rPr>
            <a:t>学完课文，你有什么想法？</a:t>
          </a:r>
          <a:endParaRPr lang="zh-CN" altLang="en-US" sz="2800" b="1" dirty="0">
            <a:latin typeface="楷体" pitchFamily="49" charset="-122"/>
            <a:ea typeface="楷体" pitchFamily="49" charset="-122"/>
          </a:endParaRPr>
        </a:p>
      </dgm:t>
    </dgm:pt>
    <dgm:pt modelId="{413A70B1-5D75-4D27-866C-E49F5E111C87}" type="parTrans" cxnId="{14B0952E-057E-41F6-92EB-D2E041652DF0}">
      <dgm:prSet/>
      <dgm:spPr/>
      <dgm:t>
        <a:bodyPr/>
        <a:lstStyle/>
        <a:p>
          <a:endParaRPr lang="zh-CN" altLang="en-US"/>
        </a:p>
      </dgm:t>
    </dgm:pt>
    <dgm:pt modelId="{A9EFB4B8-0F94-46FC-A3DC-B9704610E8EB}" type="sibTrans" cxnId="{14B0952E-057E-41F6-92EB-D2E041652DF0}">
      <dgm:prSet/>
      <dgm:spPr/>
      <dgm:t>
        <a:bodyPr/>
        <a:lstStyle/>
        <a:p>
          <a:endParaRPr lang="zh-CN" altLang="en-US"/>
        </a:p>
      </dgm:t>
    </dgm:pt>
    <dgm:pt modelId="{DCF550CD-8136-4E90-9C08-748176207904}">
      <dgm:prSet phldrT="[文本]" custT="1"/>
      <dgm:spPr/>
      <dgm:t>
        <a:bodyPr/>
        <a:lstStyle/>
        <a:p>
          <a:r>
            <a:rPr lang="zh-CN" altLang="en-US" sz="2800" b="1" dirty="0" smtClean="0">
              <a:latin typeface="楷体" pitchFamily="49" charset="-122"/>
              <a:ea typeface="楷体" pitchFamily="49" charset="-122"/>
            </a:rPr>
            <a:t>你最喜欢课文哪一部分？</a:t>
          </a:r>
          <a:endParaRPr lang="zh-CN" altLang="en-US" sz="2800" b="1" dirty="0">
            <a:latin typeface="楷体" pitchFamily="49" charset="-122"/>
            <a:ea typeface="楷体" pitchFamily="49" charset="-122"/>
          </a:endParaRPr>
        </a:p>
      </dgm:t>
    </dgm:pt>
    <dgm:pt modelId="{F3A01C41-BBE1-432E-80EF-9CCB3C28FCF0}" type="parTrans" cxnId="{D6CE096D-ECB9-482E-8D16-60855ABC29BE}">
      <dgm:prSet/>
      <dgm:spPr/>
      <dgm:t>
        <a:bodyPr/>
        <a:lstStyle/>
        <a:p>
          <a:endParaRPr lang="zh-CN" altLang="en-US"/>
        </a:p>
      </dgm:t>
    </dgm:pt>
    <dgm:pt modelId="{7429624E-768F-4545-8794-40386463CA4A}" type="sibTrans" cxnId="{D6CE096D-ECB9-482E-8D16-60855ABC29BE}">
      <dgm:prSet/>
      <dgm:spPr/>
      <dgm:t>
        <a:bodyPr/>
        <a:lstStyle/>
        <a:p>
          <a:endParaRPr lang="zh-CN" altLang="en-US"/>
        </a:p>
      </dgm:t>
    </dgm:pt>
    <dgm:pt modelId="{F8599942-AB52-4EF8-B99A-27C7EFDF42BD}" type="pres">
      <dgm:prSet presAssocID="{594ADCCC-D8DE-4F36-82BB-81586E04AD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8BA46C-2518-4FE6-8530-B81A1DDC89D2}" type="pres">
      <dgm:prSet presAssocID="{1E76D473-C09E-46F8-8FC6-655A9B66DA1B}" presName="parentLin" presStyleCnt="0"/>
      <dgm:spPr/>
    </dgm:pt>
    <dgm:pt modelId="{EA3F4A43-7B46-419D-858F-F563C235F674}" type="pres">
      <dgm:prSet presAssocID="{1E76D473-C09E-46F8-8FC6-655A9B66DA1B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5DADB798-1034-4FD7-BD01-22DBFFDB4F59}" type="pres">
      <dgm:prSet presAssocID="{1E76D473-C09E-46F8-8FC6-655A9B66DA1B}" presName="parentText" presStyleLbl="node1" presStyleIdx="0" presStyleCnt="2" custScaleX="142857" custLinFactNeighborX="51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81DDB9-B7DF-47AB-89A7-600192371C6D}" type="pres">
      <dgm:prSet presAssocID="{1E76D473-C09E-46F8-8FC6-655A9B66DA1B}" presName="negativeSpace" presStyleCnt="0"/>
      <dgm:spPr/>
    </dgm:pt>
    <dgm:pt modelId="{0301C05B-2FC9-4514-9D41-205AB146E603}" type="pres">
      <dgm:prSet presAssocID="{1E76D473-C09E-46F8-8FC6-655A9B66DA1B}" presName="childText" presStyleLbl="conFgAcc1" presStyleIdx="0" presStyleCnt="2">
        <dgm:presLayoutVars>
          <dgm:bulletEnabled val="1"/>
        </dgm:presLayoutVars>
      </dgm:prSet>
      <dgm:spPr/>
    </dgm:pt>
    <dgm:pt modelId="{A67EF13C-84EA-4967-BE8A-FFB1AC8C5942}" type="pres">
      <dgm:prSet presAssocID="{A9EFB4B8-0F94-46FC-A3DC-B9704610E8EB}" presName="spaceBetweenRectangles" presStyleCnt="0"/>
      <dgm:spPr/>
    </dgm:pt>
    <dgm:pt modelId="{EA1CDB99-AA48-4A03-9664-DD0B7B7259F6}" type="pres">
      <dgm:prSet presAssocID="{DCF550CD-8136-4E90-9C08-748176207904}" presName="parentLin" presStyleCnt="0"/>
      <dgm:spPr/>
    </dgm:pt>
    <dgm:pt modelId="{C0645EFB-603A-4135-AEF7-58FDD4E535AF}" type="pres">
      <dgm:prSet presAssocID="{DCF550CD-8136-4E90-9C08-748176207904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11EB72E6-453B-4AFB-BD8C-E07D1FA185C2}" type="pres">
      <dgm:prSet presAssocID="{DCF550CD-8136-4E90-9C08-748176207904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D22280-8473-4D0B-9F41-341C57CE959B}" type="pres">
      <dgm:prSet presAssocID="{DCF550CD-8136-4E90-9C08-748176207904}" presName="negativeSpace" presStyleCnt="0"/>
      <dgm:spPr/>
    </dgm:pt>
    <dgm:pt modelId="{3F3A65B4-1CD2-4DAD-AD99-C54BAEB63EFE}" type="pres">
      <dgm:prSet presAssocID="{DCF550CD-8136-4E90-9C08-74817620790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FB8ABF6-30A2-48A2-9954-4338ADA275C5}" type="presOf" srcId="{594ADCCC-D8DE-4F36-82BB-81586E04AD49}" destId="{F8599942-AB52-4EF8-B99A-27C7EFDF42BD}" srcOrd="0" destOrd="0" presId="urn:microsoft.com/office/officeart/2005/8/layout/list1"/>
    <dgm:cxn modelId="{C2A7328A-E791-4D4E-9347-BD885E4FA0EF}" type="presOf" srcId="{1E76D473-C09E-46F8-8FC6-655A9B66DA1B}" destId="{5DADB798-1034-4FD7-BD01-22DBFFDB4F59}" srcOrd="1" destOrd="0" presId="urn:microsoft.com/office/officeart/2005/8/layout/list1"/>
    <dgm:cxn modelId="{D6CE096D-ECB9-482E-8D16-60855ABC29BE}" srcId="{594ADCCC-D8DE-4F36-82BB-81586E04AD49}" destId="{DCF550CD-8136-4E90-9C08-748176207904}" srcOrd="1" destOrd="0" parTransId="{F3A01C41-BBE1-432E-80EF-9CCB3C28FCF0}" sibTransId="{7429624E-768F-4545-8794-40386463CA4A}"/>
    <dgm:cxn modelId="{6300121B-DDC6-44DC-8705-E1ADC37ECC89}" type="presOf" srcId="{DCF550CD-8136-4E90-9C08-748176207904}" destId="{C0645EFB-603A-4135-AEF7-58FDD4E535AF}" srcOrd="0" destOrd="0" presId="urn:microsoft.com/office/officeart/2005/8/layout/list1"/>
    <dgm:cxn modelId="{14B0952E-057E-41F6-92EB-D2E041652DF0}" srcId="{594ADCCC-D8DE-4F36-82BB-81586E04AD49}" destId="{1E76D473-C09E-46F8-8FC6-655A9B66DA1B}" srcOrd="0" destOrd="0" parTransId="{413A70B1-5D75-4D27-866C-E49F5E111C87}" sibTransId="{A9EFB4B8-0F94-46FC-A3DC-B9704610E8EB}"/>
    <dgm:cxn modelId="{C2EB8A8C-32DE-4CBA-98E3-2E465031C550}" type="presOf" srcId="{1E76D473-C09E-46F8-8FC6-655A9B66DA1B}" destId="{EA3F4A43-7B46-419D-858F-F563C235F674}" srcOrd="0" destOrd="0" presId="urn:microsoft.com/office/officeart/2005/8/layout/list1"/>
    <dgm:cxn modelId="{3BB1BB89-11E5-4111-8CF7-88B0FA33B966}" type="presOf" srcId="{DCF550CD-8136-4E90-9C08-748176207904}" destId="{11EB72E6-453B-4AFB-BD8C-E07D1FA185C2}" srcOrd="1" destOrd="0" presId="urn:microsoft.com/office/officeart/2005/8/layout/list1"/>
    <dgm:cxn modelId="{2E74BAD6-6EDA-4651-B569-D224F0A69799}" type="presParOf" srcId="{F8599942-AB52-4EF8-B99A-27C7EFDF42BD}" destId="{178BA46C-2518-4FE6-8530-B81A1DDC89D2}" srcOrd="0" destOrd="0" presId="urn:microsoft.com/office/officeart/2005/8/layout/list1"/>
    <dgm:cxn modelId="{8EAFE933-CEC0-4A22-8C2A-FFB996BC4816}" type="presParOf" srcId="{178BA46C-2518-4FE6-8530-B81A1DDC89D2}" destId="{EA3F4A43-7B46-419D-858F-F563C235F674}" srcOrd="0" destOrd="0" presId="urn:microsoft.com/office/officeart/2005/8/layout/list1"/>
    <dgm:cxn modelId="{27032D7D-782B-4995-8441-5E7FAB5CD792}" type="presParOf" srcId="{178BA46C-2518-4FE6-8530-B81A1DDC89D2}" destId="{5DADB798-1034-4FD7-BD01-22DBFFDB4F59}" srcOrd="1" destOrd="0" presId="urn:microsoft.com/office/officeart/2005/8/layout/list1"/>
    <dgm:cxn modelId="{A4338F8C-9B76-4228-A9FD-F5C4FE67BB28}" type="presParOf" srcId="{F8599942-AB52-4EF8-B99A-27C7EFDF42BD}" destId="{E381DDB9-B7DF-47AB-89A7-600192371C6D}" srcOrd="1" destOrd="0" presId="urn:microsoft.com/office/officeart/2005/8/layout/list1"/>
    <dgm:cxn modelId="{3DC777DF-0954-4F53-B459-0B61271A25A9}" type="presParOf" srcId="{F8599942-AB52-4EF8-B99A-27C7EFDF42BD}" destId="{0301C05B-2FC9-4514-9D41-205AB146E603}" srcOrd="2" destOrd="0" presId="urn:microsoft.com/office/officeart/2005/8/layout/list1"/>
    <dgm:cxn modelId="{B4802AC3-7876-4352-91B6-4D0F2A48D28E}" type="presParOf" srcId="{F8599942-AB52-4EF8-B99A-27C7EFDF42BD}" destId="{A67EF13C-84EA-4967-BE8A-FFB1AC8C5942}" srcOrd="3" destOrd="0" presId="urn:microsoft.com/office/officeart/2005/8/layout/list1"/>
    <dgm:cxn modelId="{1AF93C2D-8DE8-4EA3-8B57-E634D64DF0C0}" type="presParOf" srcId="{F8599942-AB52-4EF8-B99A-27C7EFDF42BD}" destId="{EA1CDB99-AA48-4A03-9664-DD0B7B7259F6}" srcOrd="4" destOrd="0" presId="urn:microsoft.com/office/officeart/2005/8/layout/list1"/>
    <dgm:cxn modelId="{4B9851CF-B74B-4512-AC20-597542C513AC}" type="presParOf" srcId="{EA1CDB99-AA48-4A03-9664-DD0B7B7259F6}" destId="{C0645EFB-603A-4135-AEF7-58FDD4E535AF}" srcOrd="0" destOrd="0" presId="urn:microsoft.com/office/officeart/2005/8/layout/list1"/>
    <dgm:cxn modelId="{A21B761A-8BB3-4E5B-BA2A-6CB4A642DAE7}" type="presParOf" srcId="{EA1CDB99-AA48-4A03-9664-DD0B7B7259F6}" destId="{11EB72E6-453B-4AFB-BD8C-E07D1FA185C2}" srcOrd="1" destOrd="0" presId="urn:microsoft.com/office/officeart/2005/8/layout/list1"/>
    <dgm:cxn modelId="{B6BA2420-F7E9-4AAB-93E4-0EE889460E20}" type="presParOf" srcId="{F8599942-AB52-4EF8-B99A-27C7EFDF42BD}" destId="{B9D22280-8473-4D0B-9F41-341C57CE959B}" srcOrd="5" destOrd="0" presId="urn:microsoft.com/office/officeart/2005/8/layout/list1"/>
    <dgm:cxn modelId="{80576650-9D74-4158-AD23-86FB424673B8}" type="presParOf" srcId="{F8599942-AB52-4EF8-B99A-27C7EFDF42BD}" destId="{3F3A65B4-1CD2-4DAD-AD99-C54BAEB63EFE}" srcOrd="6" destOrd="0" presId="urn:microsoft.com/office/officeart/2005/8/layout/list1"/>
  </dgm:cxnLst>
  <dgm:bg/>
  <dgm:whole/>
  <dgm:extLst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F3C7124-2539-4698-9E5E-4F7A554CAECE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229D8E0-FB67-41FC-86CE-7C8950EF6C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一、图片导入，激发兴趣。</a:t>
            </a:r>
          </a:p>
          <a:p>
            <a:r>
              <a:rPr lang="zh-CN" altLang="zh-CN" smtClean="0"/>
              <a:t>【出示太阳、月亮、流水的图片】太阳是生来就会发光的吗？月亮是自古就有阴晴圆缺的吗？流水怎么就只会往低处流呢？在你小小的脑海里，是不是有过这些问题呢？今天，就让我们插上想象的翅膀，随作者去看看当世界年纪还小的时候，世界万物是怎么学习生活的吧！（板书课题，齐读课题。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AC35B1-7AA6-4258-A846-4502D66B538A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（</a:t>
            </a:r>
            <a:r>
              <a:rPr lang="en-US" altLang="zh-CN" smtClean="0"/>
              <a:t>1</a:t>
            </a:r>
            <a:r>
              <a:rPr lang="zh-CN" altLang="zh-CN" smtClean="0"/>
              <a:t>）太阳</a:t>
            </a:r>
            <a:r>
              <a:rPr lang="en-US" altLang="zh-CN" smtClean="0"/>
              <a:t>:</a:t>
            </a:r>
            <a:endParaRPr lang="zh-CN" altLang="zh-CN" smtClean="0"/>
          </a:p>
          <a:p>
            <a:r>
              <a:rPr lang="zh-CN" altLang="zh-CN" smtClean="0"/>
              <a:t>①太阳都学习了哪些生活技能？（发光、上山下山）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491418-41CA-4461-A3F5-FD4B4F0F452B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dirty="0" smtClean="0"/>
              <a:t>②</a:t>
            </a:r>
            <a:r>
              <a:rPr lang="zh-CN" altLang="en-US" dirty="0" smtClean="0"/>
              <a:t>它</a:t>
            </a:r>
            <a:r>
              <a:rPr lang="zh-CN" altLang="zh-CN" dirty="0" smtClean="0"/>
              <a:t>为什么要学习这些？（因为</a:t>
            </a:r>
            <a:r>
              <a:rPr lang="zh-CN" altLang="en-US" dirty="0" smtClean="0"/>
              <a:t>它</a:t>
            </a:r>
            <a:r>
              <a:rPr lang="zh-CN" altLang="zh-CN" dirty="0" smtClean="0"/>
              <a:t>不会别的，</a:t>
            </a:r>
            <a:r>
              <a:rPr lang="zh-CN" altLang="en-US" dirty="0" smtClean="0"/>
              <a:t>它</a:t>
            </a:r>
            <a:r>
              <a:rPr lang="zh-CN" altLang="zh-CN" dirty="0" smtClean="0"/>
              <a:t>曾经尝试过唱歌，但声音太粗糙了。）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87E52A-395A-4AF2-8554-D404F4611322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③你能想象一下，太阳还有可能尝试过做什么？仿照文中语言说一说。</a:t>
            </a:r>
          </a:p>
          <a:p>
            <a:r>
              <a:rPr lang="zh-CN" altLang="zh-CN" smtClean="0"/>
              <a:t>它也试着做过别的事，但是都没有成功，譬如说……</a:t>
            </a:r>
          </a:p>
          <a:p>
            <a:r>
              <a:rPr lang="zh-CN" altLang="zh-CN" smtClean="0"/>
              <a:t>④指导学生朗读第二自然段，注意语气轻松愉悦，同时要把太阳尝试学习生活的心理状态读出来。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B9652-C5BE-48D1-8A11-B87193D2961B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）月亮：</a:t>
            </a:r>
          </a:p>
          <a:p>
            <a:r>
              <a:rPr lang="zh-CN" altLang="zh-CN" smtClean="0"/>
              <a:t>①它知道自己该学什么吗？（不知道）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B6A624-3D23-41B7-9884-91AAB9347DF1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②对于发光这个主意，为什么白天它觉得这主意不好，而夜晚就比较好？（因为白天太阳会发光，太阳发出的光会把月亮的光挡住。而晚上，太阳下山后，世界一片漆黑，这时候月亮就可以发光了。）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077A1-A1E8-4A9E-BBD0-120EAA94886D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③为什么月亮有时圆有时缺？（因为月亮对于是否要学习发光这件事一直犹豫不决，反反复复，所以一直变化，导致了圆有时缺的现象。）</a:t>
            </a:r>
          </a:p>
          <a:p>
            <a:r>
              <a:rPr lang="zh-CN" altLang="zh-CN" smtClean="0"/>
              <a:t>④指导学生有感情地朗读课文，体会作者合理、生动的想象。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4D1353-335B-4569-91C4-3EC65F73095F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dirty="0" smtClean="0"/>
              <a:t>（</a:t>
            </a:r>
            <a:r>
              <a:rPr lang="en-US" altLang="zh-CN" dirty="0" smtClean="0"/>
              <a:t>3</a:t>
            </a:r>
            <a:r>
              <a:rPr lang="zh-CN" altLang="zh-CN" dirty="0" smtClean="0"/>
              <a:t>）水学习了什么样的生活？（水开始学习流动。）</a:t>
            </a:r>
          </a:p>
          <a:p>
            <a:r>
              <a:rPr lang="zh-CN" altLang="zh-CN" dirty="0" smtClean="0"/>
              <a:t>课件出示：</a:t>
            </a:r>
          </a:p>
          <a:p>
            <a:r>
              <a:rPr lang="zh-CN" altLang="zh-CN" dirty="0" smtClean="0"/>
              <a:t>水开始学习流动。它很快就学会了，因为只有一种方式，那就是：一直往低处流，往低处流，往低处流……</a:t>
            </a:r>
          </a:p>
          <a:p>
            <a:r>
              <a:rPr lang="zh-CN" altLang="zh-CN" dirty="0" smtClean="0"/>
              <a:t>①生读句子。</a:t>
            </a:r>
            <a:endParaRPr lang="en-US" altLang="zh-CN" dirty="0" smtClean="0"/>
          </a:p>
          <a:p>
            <a:r>
              <a:rPr lang="zh-CN" altLang="zh-CN" dirty="0" smtClean="0"/>
              <a:t>②水学得快不快？（学得非常快。）</a:t>
            </a:r>
          </a:p>
          <a:p>
            <a:r>
              <a:rPr lang="zh-CN" altLang="zh-CN" dirty="0" smtClean="0"/>
              <a:t>③为什么水能够学得这么快？（因为流动只有一种方式，那就是往低处流。）</a:t>
            </a:r>
          </a:p>
          <a:p>
            <a:endParaRPr lang="zh-CN" altLang="zh-CN" dirty="0" smtClean="0"/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C2E89E-1101-4AE9-AE48-2986BDE13178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④作者为什么连用三个“往低处流”？（连用三个“往低处流”，是为了加强语气，强调水的流动只有一个方向，就是往低处流。）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140971-86E4-427C-BCC4-0058BEF8969F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．这三种事物学习生活的例子有什么共同点？（</a:t>
            </a:r>
            <a:r>
              <a:rPr lang="zh-CN" altLang="en-US" dirty="0" smtClean="0"/>
              <a:t>它</a:t>
            </a:r>
            <a:r>
              <a:rPr lang="zh-CN" altLang="zh-CN" dirty="0" smtClean="0"/>
              <a:t>们都学习怎样生活，弄懂自己做什么最容易。）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C5AC1D-9D2A-4562-91C7-38596F85AEA3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mtClean="0"/>
              <a:t>3</a:t>
            </a:r>
            <a:r>
              <a:rPr lang="zh-CN" altLang="zh-CN" smtClean="0"/>
              <a:t>．你觉得文中所说的简单的生活是指什么？（每样东西只要弄明白自己做什么最容易，那么生活就会变得很简单。）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5F0B5F-4D83-4436-ABFE-610A092B7B2C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二、初读课文，整体感知</a:t>
            </a:r>
          </a:p>
          <a:p>
            <a:r>
              <a:rPr lang="zh-CN" altLang="zh-CN" smtClean="0"/>
              <a:t>看了题目，你们有什么疑问呢？</a:t>
            </a:r>
          </a:p>
          <a:p>
            <a:r>
              <a:rPr lang="zh-CN" altLang="zh-CN" smtClean="0"/>
              <a:t>预设：当世界年纪还小的时候发生了什么？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200BFE-E204-40D9-94A7-6D790A0914BD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4</a:t>
            </a:r>
            <a:r>
              <a:rPr lang="zh-CN" altLang="zh-CN" dirty="0" smtClean="0"/>
              <a:t>．课件出示：</a:t>
            </a:r>
          </a:p>
          <a:p>
            <a:r>
              <a:rPr lang="zh-CN" altLang="zh-CN" dirty="0" smtClean="0"/>
              <a:t>雨从云里落下，滴进泥土里；人睁开眼睛，就可以看到一切有多美好……只要万物都做它最容易做的事，这世界就很秩序了。</a:t>
            </a:r>
          </a:p>
          <a:p>
            <a:r>
              <a:rPr lang="zh-CN" altLang="zh-CN" dirty="0" smtClean="0"/>
              <a:t>作者认为只要万物都做它最容易的事，这世界就会变得很有秩序，你能举出哪些例子？</a:t>
            </a:r>
          </a:p>
          <a:p>
            <a:r>
              <a:rPr lang="zh-CN" altLang="zh-CN" dirty="0" smtClean="0"/>
              <a:t>预设：</a:t>
            </a:r>
          </a:p>
          <a:p>
            <a:r>
              <a:rPr lang="zh-CN" altLang="zh-CN" dirty="0" smtClean="0"/>
              <a:t>生</a:t>
            </a:r>
            <a:r>
              <a:rPr lang="en-US" altLang="zh-CN" dirty="0" smtClean="0"/>
              <a:t>1</a:t>
            </a:r>
            <a:r>
              <a:rPr lang="zh-CN" altLang="zh-CN" dirty="0" smtClean="0"/>
              <a:t>：公鸡学会打鸣，母鸡学会下蛋。</a:t>
            </a:r>
          </a:p>
          <a:p>
            <a:r>
              <a:rPr lang="zh-CN" altLang="zh-CN" dirty="0" smtClean="0"/>
              <a:t>生</a:t>
            </a:r>
            <a:r>
              <a:rPr lang="en-US" altLang="zh-CN" dirty="0" smtClean="0"/>
              <a:t>2</a:t>
            </a:r>
            <a:r>
              <a:rPr lang="zh-CN" altLang="zh-CN" dirty="0" smtClean="0"/>
              <a:t>：蜜蜂学会采蜜，蛐蛐学会歌唱。</a:t>
            </a:r>
          </a:p>
          <a:p>
            <a:r>
              <a:rPr lang="zh-CN" altLang="zh-CN" dirty="0" smtClean="0"/>
              <a:t>生</a:t>
            </a:r>
            <a:r>
              <a:rPr lang="en-US" altLang="zh-CN" dirty="0" smtClean="0"/>
              <a:t>3</a:t>
            </a:r>
            <a:r>
              <a:rPr lang="zh-CN" altLang="zh-CN" dirty="0" smtClean="0"/>
              <a:t>：种子学会发芽，鲜花学会开放。</a:t>
            </a:r>
          </a:p>
          <a:p>
            <a:r>
              <a:rPr lang="zh-CN" altLang="zh-CN" dirty="0" smtClean="0"/>
              <a:t>……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F85B9A-FDAA-4A05-A694-1197B39A6304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 </a:t>
            </a:r>
            <a:r>
              <a:rPr lang="en-US" altLang="zh-CN" smtClean="0"/>
              <a:t>5</a:t>
            </a:r>
            <a:r>
              <a:rPr lang="zh-CN" altLang="zh-CN" smtClean="0"/>
              <a:t>．谁来读一下第</a:t>
            </a:r>
            <a:r>
              <a:rPr lang="en-US" altLang="zh-CN" smtClean="0"/>
              <a:t>6</a:t>
            </a:r>
            <a:r>
              <a:rPr lang="zh-CN" altLang="zh-CN" smtClean="0"/>
              <a:t>自然段，并说一说你能从这一段中读出什么？</a:t>
            </a:r>
          </a:p>
          <a:p>
            <a:r>
              <a:rPr lang="zh-CN" altLang="zh-CN" smtClean="0"/>
              <a:t>（预设：只要万物都做自己最容易做的事，世界就会很有秩序。）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2ACB23-FFED-4490-9313-B53E61528FF9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三、拓展延伸</a:t>
            </a:r>
          </a:p>
          <a:p>
            <a:r>
              <a:rPr lang="en-US" altLang="zh-CN" smtClean="0"/>
              <a:t>1</a:t>
            </a:r>
            <a:r>
              <a:rPr lang="zh-CN" altLang="zh-CN" smtClean="0"/>
              <a:t>．选一个开头，进行续讲。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1</a:t>
            </a:r>
            <a:r>
              <a:rPr lang="zh-CN" altLang="zh-CN" smtClean="0"/>
              <a:t>）这世界还相当有秩序……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）很久很久以前，当世界还小的时候……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743E36-C783-4730-9842-D81242D818BA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．学完这篇课文，你有哪些想法？请学生以小组为单位分享自己的想法。</a:t>
            </a:r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．这篇文章充满了神奇的想象，你最喜欢哪一部分呢</a:t>
            </a:r>
            <a:r>
              <a:rPr lang="en-US" altLang="zh-CN" dirty="0" smtClean="0"/>
              <a:t>?</a:t>
            </a:r>
            <a:r>
              <a:rPr lang="zh-CN" altLang="zh-CN" dirty="0" smtClean="0"/>
              <a:t>并说明理由。（学生回答）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022CF3-3976-43E7-87E7-60D683D8223A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4</a:t>
            </a:r>
            <a:r>
              <a:rPr lang="zh-CN" altLang="zh-CN" dirty="0" smtClean="0"/>
              <a:t>．你能仿照文章中描写描写太阳月亮以及水的描写，自己想一个事物说一说它是怎样学习生活的？</a:t>
            </a: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预设：大树</a:t>
            </a:r>
            <a:endParaRPr lang="zh-CN" altLang="zh-CN" dirty="0" smtClean="0"/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大树不知道自己该学什么。学唱歌吗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它的声音很粗糙，曾经把它旁边的小草吓得将叶子合拢。它想来想去，决定要学着生长枝芽，这样能给世界一抹绿色，为大地添些光荫。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29D8E0-FB67-41FC-86CE-7C8950EF6CE6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四、作业布置</a:t>
            </a:r>
          </a:p>
          <a:p>
            <a:r>
              <a:rPr lang="en-US" altLang="zh-CN" smtClean="0"/>
              <a:t>1</a:t>
            </a:r>
            <a:r>
              <a:rPr lang="zh-CN" altLang="zh-CN" smtClean="0"/>
              <a:t>．将续讲的题目整理成书面语言。</a:t>
            </a:r>
          </a:p>
          <a:p>
            <a:r>
              <a:rPr lang="en-US" altLang="zh-CN" smtClean="0"/>
              <a:t>2</a:t>
            </a:r>
            <a:r>
              <a:rPr lang="zh-CN" altLang="zh-CN" smtClean="0"/>
              <a:t>．把今天学的故事复述给父母听。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73C76B-2E50-4C38-8B05-CF1F50A5464D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b="1" smtClean="0"/>
              <a:t>【板书设计】</a:t>
            </a:r>
            <a:endParaRPr lang="zh-CN" altLang="zh-CN" smtClean="0"/>
          </a:p>
          <a:p>
            <a:r>
              <a:rPr lang="zh-CN" altLang="zh-CN" smtClean="0"/>
              <a:t>当世界年纪还小的时候</a:t>
            </a:r>
          </a:p>
          <a:p>
            <a:r>
              <a:rPr lang="en-US" altLang="zh-CN" smtClean="0"/>
              <a:t>  </a:t>
            </a:r>
            <a:r>
              <a:rPr lang="zh-CN" altLang="zh-CN" smtClean="0"/>
              <a:t>太阳</a:t>
            </a:r>
            <a:r>
              <a:rPr lang="en-US" altLang="zh-CN" smtClean="0"/>
              <a:t>         </a:t>
            </a:r>
            <a:r>
              <a:rPr lang="zh-CN" altLang="zh-CN" smtClean="0"/>
              <a:t>发光、上山下山</a:t>
            </a:r>
          </a:p>
          <a:p>
            <a:r>
              <a:rPr lang="zh-CN" altLang="zh-CN" smtClean="0"/>
              <a:t>月亮</a:t>
            </a:r>
            <a:r>
              <a:rPr lang="en-US" altLang="zh-CN" smtClean="0"/>
              <a:t>           </a:t>
            </a:r>
            <a:r>
              <a:rPr lang="zh-CN" altLang="zh-CN" smtClean="0"/>
              <a:t>不断变化</a:t>
            </a:r>
          </a:p>
          <a:p>
            <a:r>
              <a:rPr lang="zh-CN" altLang="zh-CN" smtClean="0"/>
              <a:t>水</a:t>
            </a:r>
            <a:r>
              <a:rPr lang="en-US" altLang="zh-CN" smtClean="0"/>
              <a:t>              </a:t>
            </a:r>
            <a:r>
              <a:rPr lang="zh-CN" altLang="zh-CN" smtClean="0"/>
              <a:t>流动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7B9EE9-BBE3-4153-9ECD-83444E120BA4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2</a:t>
            </a:r>
            <a:r>
              <a:rPr lang="zh-CN" altLang="zh-CN" dirty="0" smtClean="0"/>
              <a:t>．学生带着问题自由朗读诗歌。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）学生自由朗读课文，把不认识的字词圈出来。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）小组内讨论交流不认识的字或不理解的词语。</a:t>
            </a:r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．课件出示生字：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纪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必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须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功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糙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敏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式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由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睁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序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哦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）认读生字，注意读准字音。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）指名认读生字。（教师相机正音）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3</a:t>
            </a:r>
            <a:r>
              <a:rPr lang="zh-CN" altLang="zh-CN" dirty="0" smtClean="0"/>
              <a:t>）男生、女生比赛读。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4</a:t>
            </a:r>
            <a:r>
              <a:rPr lang="zh-CN" altLang="zh-CN" dirty="0" smtClean="0"/>
              <a:t>）你觉得在读生字的时候应该注意哪些问题？（学生回答）</a:t>
            </a:r>
          </a:p>
          <a:p>
            <a:r>
              <a:rPr lang="zh-CN" altLang="zh-CN" dirty="0" smtClean="0"/>
              <a:t>预设一：“糙”读</a:t>
            </a:r>
            <a:r>
              <a:rPr lang="en-US" altLang="zh-CN" dirty="0" smtClean="0"/>
              <a:t>c</a:t>
            </a:r>
            <a:r>
              <a:rPr lang="zh-CN" altLang="zh-CN" dirty="0" smtClean="0"/>
              <a:t>ā</a:t>
            </a:r>
            <a:r>
              <a:rPr lang="en-US" altLang="zh-CN" dirty="0" smtClean="0"/>
              <a:t>o</a:t>
            </a:r>
            <a:r>
              <a:rPr lang="zh-CN" altLang="zh-CN" dirty="0" smtClean="0"/>
              <a:t>，而不是读</a:t>
            </a:r>
            <a:r>
              <a:rPr lang="en-US" altLang="zh-CN" dirty="0" smtClean="0"/>
              <a:t>z</a:t>
            </a:r>
            <a:r>
              <a:rPr lang="zh-CN" altLang="zh-CN" dirty="0" smtClean="0"/>
              <a:t>ā</a:t>
            </a:r>
            <a:r>
              <a:rPr lang="en-US" altLang="zh-CN" dirty="0" smtClean="0"/>
              <a:t>o</a:t>
            </a:r>
            <a:r>
              <a:rPr lang="zh-CN" altLang="zh-CN" dirty="0" smtClean="0"/>
              <a:t>，不能根据字的半边来读。</a:t>
            </a:r>
          </a:p>
          <a:p>
            <a:r>
              <a:rPr lang="zh-CN" altLang="zh-CN" dirty="0" smtClean="0"/>
              <a:t>预设二：“哦”应该读四声，而不是轻声。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0EB88E-2943-4622-B3CA-D64D2A3221F6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三、朗读诗歌，整体感知</a:t>
            </a:r>
          </a:p>
          <a:p>
            <a:r>
              <a:rPr lang="zh-CN" altLang="zh-CN" smtClean="0"/>
              <a:t>播放</a:t>
            </a:r>
            <a:r>
              <a:rPr lang="zh-CN" altLang="zh-CN" b="1" smtClean="0"/>
              <a:t>动画课文《当世界年纪还小的时候》，</a:t>
            </a:r>
            <a:r>
              <a:rPr lang="zh-CN" altLang="zh-CN" smtClean="0"/>
              <a:t>了解诗歌内容，思考以下问题。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53C1BE-B043-4F04-B577-5FFC84F3D15D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1</a:t>
            </a:r>
            <a:r>
              <a:rPr lang="zh-CN" altLang="zh-CN" dirty="0" smtClean="0"/>
              <a:t>．整篇文章讲了什么内容？</a:t>
            </a:r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．文章主要讲了哪些我们熟悉的事物，</a:t>
            </a:r>
            <a:r>
              <a:rPr lang="zh-CN" altLang="en-US" dirty="0" smtClean="0"/>
              <a:t>它</a:t>
            </a:r>
            <a:r>
              <a:rPr lang="zh-CN" altLang="zh-CN" dirty="0" smtClean="0"/>
              <a:t>们又各自学习了什么东西？</a:t>
            </a:r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．小组内每人一小节，进行有感情朗读。</a:t>
            </a:r>
          </a:p>
          <a:p>
            <a:r>
              <a:rPr lang="en-US" altLang="zh-CN" dirty="0" smtClean="0"/>
              <a:t>4</a:t>
            </a:r>
            <a:r>
              <a:rPr lang="zh-CN" altLang="zh-CN" dirty="0" smtClean="0"/>
              <a:t>．全班齐读第二、三、四段。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12CB56-0901-41A0-9892-7312E081ECB7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四、指导写字。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．师出示“世、界、由”等生字卡，生观察其字体结构，交流识记方法，自主记忆。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．引生说说每个生字书写时需要注意的地方。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例：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世：注意书写的笔顺。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反：写好笔画撇和捺。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简：注意“竹字头“的书写。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．老师以“简”为例示范。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“简”：是上下结构，上边是部首“竹字头”，下边是一个“间”。在写的时候注意上边写的小一点，下边的“间”是整个字的主体部分，所以要写的稍微大一点。“简”可组词为简单、简洁。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．学生在田字格上描红，练写。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EDA432-EE85-4B8E-8758-784848EE33DB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/>
              <a:t>五、作业布置</a:t>
            </a:r>
          </a:p>
          <a:p>
            <a:r>
              <a:rPr lang="en-US" altLang="zh-CN" smtClean="0"/>
              <a:t>1</a:t>
            </a:r>
            <a:r>
              <a:rPr lang="zh-CN" altLang="zh-CN" smtClean="0"/>
              <a:t>．熟记重点字词。</a:t>
            </a:r>
          </a:p>
          <a:p>
            <a:r>
              <a:rPr lang="en-US" altLang="zh-CN" smtClean="0"/>
              <a:t>2</a:t>
            </a:r>
            <a:r>
              <a:rPr lang="zh-CN" altLang="zh-CN" smtClean="0"/>
              <a:t>．熟读二、三、四自然段。</a:t>
            </a:r>
          </a:p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233D8D-FA3F-4F2E-A9FC-A66528A88C84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dirty="0" smtClean="0"/>
              <a:t>一、质疑导入</a:t>
            </a:r>
          </a:p>
          <a:p>
            <a:r>
              <a:rPr lang="zh-CN" altLang="zh-CN" dirty="0" smtClean="0"/>
              <a:t>当世界年纪还小的时候，每样东西都是怎样学习生活的呢？我们继续学习课文。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CE695D-BC1D-4920-899C-7FA3E140F877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dirty="0" smtClean="0"/>
              <a:t>二、研读课文，局部探究</a:t>
            </a:r>
          </a:p>
          <a:p>
            <a:r>
              <a:rPr lang="zh-CN" altLang="zh-CN" dirty="0" smtClean="0"/>
              <a:t>大家先自由朗读，</a:t>
            </a:r>
            <a:r>
              <a:rPr lang="zh-CN" altLang="en-US" dirty="0" smtClean="0"/>
              <a:t>然后</a:t>
            </a:r>
            <a:r>
              <a:rPr lang="zh-CN" altLang="zh-CN" dirty="0" smtClean="0"/>
              <a:t>思考问题。</a:t>
            </a:r>
          </a:p>
          <a:p>
            <a:r>
              <a:rPr lang="en-US" altLang="zh-CN" dirty="0" smtClean="0"/>
              <a:t>1</a:t>
            </a:r>
            <a:r>
              <a:rPr lang="zh-CN" altLang="zh-CN" dirty="0" smtClean="0"/>
              <a:t>．文中主要讲了哪些事物学习生活的情况？</a:t>
            </a:r>
          </a:p>
          <a:p>
            <a:r>
              <a:rPr lang="zh-CN" altLang="zh-CN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 smtClean="0"/>
              <a:t>）太阳</a:t>
            </a:r>
            <a:r>
              <a:rPr lang="en-US" altLang="zh-CN" dirty="0" smtClean="0"/>
              <a:t>:</a:t>
            </a:r>
            <a:endParaRPr lang="zh-CN" altLang="zh-CN" dirty="0" smtClean="0"/>
          </a:p>
          <a:p>
            <a:r>
              <a:rPr lang="zh-CN" altLang="zh-CN" dirty="0" smtClean="0"/>
              <a:t>①太阳都学习了哪些生活技能？（发光、上山下山）</a:t>
            </a:r>
          </a:p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49E75B-3C4D-4B40-8490-2B469C617E71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 cstate="print"/>
          <a:srcRect l="6818" t="13165" r="16840" b="14070"/>
          <a:stretch>
            <a:fillRect/>
          </a:stretch>
        </p:blipFill>
        <p:spPr bwMode="auto">
          <a:xfrm>
            <a:off x="-4763" y="0"/>
            <a:ext cx="9147176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427413"/>
            <a:ext cx="1166813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8"/>
          <p:cNvPicPr>
            <a:picLocks noChangeAspect="1"/>
          </p:cNvPicPr>
          <p:nvPr/>
        </p:nvPicPr>
        <p:blipFill>
          <a:blip r:embed="rId4" cstate="print"/>
          <a:srcRect b="23926"/>
          <a:stretch>
            <a:fillRect/>
          </a:stretch>
        </p:blipFill>
        <p:spPr bwMode="auto">
          <a:xfrm>
            <a:off x="-26988" y="3724275"/>
            <a:ext cx="9170988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0"/>
          <p:cNvPicPr>
            <a:picLocks noChangeAspect="1"/>
          </p:cNvPicPr>
          <p:nvPr/>
        </p:nvPicPr>
        <p:blipFill>
          <a:blip r:embed="rId5" cstate="print"/>
          <a:srcRect l="42760" t="4012" b="47008"/>
          <a:stretch>
            <a:fillRect/>
          </a:stretch>
        </p:blipFill>
        <p:spPr bwMode="auto">
          <a:xfrm>
            <a:off x="-3175" y="0"/>
            <a:ext cx="1671638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-4897" y="4876007"/>
            <a:ext cx="9146605" cy="290315"/>
          </a:xfrm>
          <a:prstGeom prst="rect">
            <a:avLst/>
          </a:prstGeom>
          <a:blipFill>
            <a:blip r:embed="rId6" cstate="print"/>
            <a:srcRect/>
            <a:stretch>
              <a:fillRect l="-2629" t="-121885" r="-10097" b="-136918"/>
            </a:stretch>
          </a:blipFill>
          <a:ln cap="rnd"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35175" y="3581400"/>
            <a:ext cx="57499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20850" y="2374900"/>
            <a:ext cx="3143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4775" y="2582863"/>
            <a:ext cx="904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25863" y="3983038"/>
            <a:ext cx="225425" cy="9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接连接符 10"/>
          <p:cNvCxnSpPr/>
          <p:nvPr/>
        </p:nvCxnSpPr>
        <p:spPr>
          <a:xfrm>
            <a:off x="2084388" y="1779588"/>
            <a:ext cx="551180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63BC-5148-434D-9D53-E224E8A80D8D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93C5-3FD4-43FB-B745-1003EE6063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205980"/>
            <a:ext cx="1478756" cy="326826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90" y="205980"/>
            <a:ext cx="4321969" cy="326826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51796-5B8F-4771-9358-7108E6985915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36CB7-74D4-4124-8F1E-2B2F45981F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B9EC-1A25-4202-AB70-F5C7F5F775C2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ED2D-ACA9-49AD-8E4B-1AAA2B187C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H="1" flipV="1">
            <a:off x="2484438" y="0"/>
            <a:ext cx="6657975" cy="361950"/>
          </a:xfrm>
          <a:prstGeom prst="rtTriangle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6516688" cy="36195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4897" y="4876007"/>
            <a:ext cx="9146605" cy="290315"/>
          </a:xfrm>
          <a:prstGeom prst="rect">
            <a:avLst/>
          </a:prstGeom>
          <a:blipFill>
            <a:blip r:embed="rId2" cstate="print">
              <a:extLst>
                <a:ext uri="{BEBA8EAE-BF5A-486C-A8C5-ECC9F3942E4B}"/>
              </a:extLst>
            </a:blip>
            <a:srcRect/>
            <a:stretch>
              <a:fillRect l="-2629" t="-121885" r="-10097" b="-136918"/>
            </a:stretch>
          </a:blipFill>
          <a:ln cap="rnd"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2355850" cy="290513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274638"/>
            <a:ext cx="617537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1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2713" y="3973513"/>
            <a:ext cx="1412875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" y="617538"/>
            <a:ext cx="11271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椭圆 9"/>
          <p:cNvSpPr/>
          <p:nvPr/>
        </p:nvSpPr>
        <p:spPr>
          <a:xfrm>
            <a:off x="8621713" y="4700588"/>
            <a:ext cx="360362" cy="360362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604250" y="4735513"/>
            <a:ext cx="4572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08B75DA-066E-40BA-A131-F7CDA0D615DE}" type="slidenum">
              <a:rPr lang="zh-CN" altLang="en-US"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648144" y="327206"/>
            <a:ext cx="5127106" cy="476482"/>
          </a:xfrm>
        </p:spPr>
        <p:txBody>
          <a:bodyPr anchor="b">
            <a:normAutofit/>
          </a:bodyPr>
          <a:lstStyle>
            <a:lvl1pPr>
              <a:defRPr sz="3200" b="0"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85F2-65FF-4BC6-A01F-419FC8923012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1C78-9A23-4D56-8F7A-491C719797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9" y="1027510"/>
            <a:ext cx="2900363" cy="24467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2" y="1027510"/>
            <a:ext cx="2900363" cy="24467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24C13-8F70-4534-AD13-7A2D99951428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137AE-B161-4065-A53F-E25AF11BD0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BC87D-4751-498E-8093-EC6FF56AA825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73501-DF31-4DDB-819E-C8EFDDC298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3FBE0-1EA5-4025-BB40-AE08B52071BD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98DB3-D00A-4198-8052-239BBC5EE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50B6A-AAD6-464B-A70C-30277363EA5A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66F60-1595-4C9E-A1A9-C845B139BC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DA720-93B2-4FED-BC58-EEB970CEBE17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0C6A7-E2B4-4B83-84BB-E5453353DA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9255-64E6-4D6A-BD7D-083E211BA54E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2B3B-CC2B-4495-80E0-1009A835B8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74543A-D99B-4B0E-B6FD-DF7C031FA9F6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54673C-AE2F-4F8C-8584-008BC60902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04900" y="1000125"/>
            <a:ext cx="69421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>
                <a:latin typeface="华文新魏" pitchFamily="2" charset="-122"/>
                <a:ea typeface="华文新魏" pitchFamily="2" charset="-122"/>
              </a:rPr>
              <a:t>    当世界年纪还小的时候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3643313" y="2125663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685800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第一课时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499742"/>
            <a:ext cx="337061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质疑导入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43608" y="1059582"/>
            <a:ext cx="6985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当世界年纪还小的时候，每样东西都是怎样学习生活的呢？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1835150"/>
            <a:ext cx="2379662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773238"/>
            <a:ext cx="2984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36663" y="987425"/>
            <a:ext cx="664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文中主要讲了哪些事物学习生活的情况？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1690688"/>
            <a:ext cx="25939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58888" y="4029075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太阳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40200" y="4029075"/>
            <a:ext cx="1223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月亮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04025" y="4029075"/>
            <a:ext cx="5762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 r="18620" b="3740"/>
          <a:stretch>
            <a:fillRect/>
          </a:stretch>
        </p:blipFill>
        <p:spPr bwMode="auto">
          <a:xfrm>
            <a:off x="1357290" y="1838516"/>
            <a:ext cx="2965829" cy="235745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17930"/>
            <a:ext cx="2738794" cy="233799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24075" y="1039813"/>
            <a:ext cx="485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太阳都学习了哪些生活技能？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39975" y="4281488"/>
            <a:ext cx="903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发光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608638" y="4281488"/>
            <a:ext cx="16271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上山下山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84438" y="1131888"/>
            <a:ext cx="41513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太阳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为什么要学习这些？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00246"/>
            <a:ext cx="3105142" cy="200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97227" y="1995488"/>
            <a:ext cx="43561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因为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它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不会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别的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它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曾经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尝试过唱歌，但声音太粗糙了。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11510"/>
            <a:ext cx="16637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43608" y="1635646"/>
            <a:ext cx="781866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720000">
              <a:lnSpc>
                <a:spcPct val="150000"/>
              </a:lnSpc>
            </a:pP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想象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一下，太阳还有可能尝试过做什么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仿照文中语言说一说。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71600" y="3075806"/>
            <a:ext cx="73437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它也试着做过别的事，但是都没有成功，譬如说……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4738" y="1679575"/>
            <a:ext cx="32480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25" y="2255838"/>
            <a:ext cx="1219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11400" y="1131888"/>
            <a:ext cx="4492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月亮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知道自己该学什么吗？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00113" y="1058863"/>
            <a:ext cx="7343775" cy="1284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对于发光这个主意，为什么白天</a:t>
            </a:r>
            <a:r>
              <a:rPr lang="zh-CN" altLang="en-US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月亮</a:t>
            </a:r>
            <a:r>
              <a:rPr lang="zh-CN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觉得这主意不好，而夜晚就比较好？</a:t>
            </a:r>
            <a:endParaRPr lang="zh-CN" altLang="en-US" sz="28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0113" y="2500313"/>
            <a:ext cx="7343775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因为白天太阳会发光，太阳发出的光会把月亮的光挡住。而晚上，太阳下山后，世界一片漆黑，这时候月亮就可以发光了。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39975" y="968375"/>
            <a:ext cx="4492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为什么月亮有时圆有时缺？</a:t>
            </a:r>
            <a:endParaRPr lang="zh-CN" altLang="en-US" sz="28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571868" y="1708150"/>
            <a:ext cx="4716462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因为月亮对于是否要学习发光这件事一直犹豫不决，反反复复，所以一直变化，导致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了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有时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圆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有时缺的现象。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1857370"/>
            <a:ext cx="2889439" cy="2471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横卷形 5"/>
          <p:cNvSpPr/>
          <p:nvPr/>
        </p:nvSpPr>
        <p:spPr>
          <a:xfrm>
            <a:off x="539750" y="1708150"/>
            <a:ext cx="7993063" cy="2519363"/>
          </a:xfrm>
          <a:prstGeom prst="horizontalScroll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07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84438" y="1131888"/>
            <a:ext cx="41338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水学习了什么样的生活？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0113" y="1981200"/>
            <a:ext cx="74168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水开始学习流动。它很快就学会了，因为只有一种方式，那就是：一直往低处流，往低处流，往低处流……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91092" y="1988077"/>
            <a:ext cx="7416800" cy="19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                           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因为</a:t>
            </a:r>
            <a:endParaRPr lang="en-US" altLang="zh-CN" sz="2800" b="1" dirty="0" smtClean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只有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一种方式，那就是：一直往低处流，往低处流，往低处流……</a:t>
            </a:r>
          </a:p>
        </p:txBody>
      </p:sp>
      <p:sp>
        <p:nvSpPr>
          <p:cNvPr id="9" name="等腰三角形 8"/>
          <p:cNvSpPr/>
          <p:nvPr/>
        </p:nvSpPr>
        <p:spPr>
          <a:xfrm>
            <a:off x="5072066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357818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5786446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6143636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6500826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6858016" y="2643188"/>
            <a:ext cx="142876" cy="71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0" y="2478088"/>
            <a:ext cx="4716463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35696" y="1059582"/>
            <a:ext cx="593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作者为什么连用三个“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往低处流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”？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5616" y="1635646"/>
            <a:ext cx="67675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加强语气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强调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水的流动只有一个方向，就是往低处流。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图片导入，激发兴趣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29095"/>
            <a:ext cx="2520280" cy="22850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3248" y="1340230"/>
            <a:ext cx="2473171" cy="226624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87450" y="3705225"/>
            <a:ext cx="10175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太阳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167188" y="3705225"/>
            <a:ext cx="10239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月亮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48488" y="3705225"/>
            <a:ext cx="6175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水</a:t>
            </a: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329095"/>
            <a:ext cx="2520280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87624" y="1131590"/>
            <a:ext cx="70072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这三种事物学习生活的例子有什么共同点？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03848" y="2355726"/>
            <a:ext cx="51114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它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们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都学习怎样生活，弄懂自己做什么最容易。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95686"/>
            <a:ext cx="2880320" cy="24039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43758"/>
            <a:ext cx="2877953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58888" y="1131888"/>
            <a:ext cx="66484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你觉得文中所说的</a:t>
            </a:r>
            <a:r>
              <a:rPr lang="zh-CN" altLang="zh-CN" sz="28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简单的生活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是指什么？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39552" y="1779662"/>
            <a:ext cx="78486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每样东西只要弄明白自己做什么最容易，那么生活就会变得很简单。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323850" y="771525"/>
            <a:ext cx="8208963" cy="3024188"/>
          </a:xfrm>
          <a:prstGeom prst="horizontalScroll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27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27088" y="1276350"/>
            <a:ext cx="74168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雨从云里落下，滴进泥土里；人睁开眼睛，就可以看到一切有多美好……只要万物都做它最容易做的事，这世界就很秩序了。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43808" y="3939902"/>
            <a:ext cx="341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你能举出哪些例子？</a:t>
            </a:r>
            <a:endParaRPr lang="zh-CN" altLang="en-US" sz="2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研读课文，局部探究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51050" y="1112838"/>
            <a:ext cx="5041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你能从第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自然段中读出什么？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714744" y="2284413"/>
            <a:ext cx="496094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只要万物都做自己最容易做的事，世界就会很有秩序。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95686"/>
            <a:ext cx="303231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143254"/>
            <a:ext cx="63341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拓展延伸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03350" y="1635125"/>
            <a:ext cx="640873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这世界还相当有秩序……</a:t>
            </a:r>
          </a:p>
          <a:p>
            <a:pPr>
              <a:lnSpc>
                <a:spcPct val="150000"/>
              </a:lnSpc>
            </a:pP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很久很久以前，当世界还小的时候……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03350" y="1131888"/>
            <a:ext cx="19880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续编故事：</a:t>
            </a:r>
            <a:endParaRPr lang="zh-CN" altLang="en-US" sz="2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拓展延伸</a:t>
            </a:r>
          </a:p>
        </p:txBody>
      </p:sp>
      <p:graphicFrame>
        <p:nvGraphicFramePr>
          <p:cNvPr id="4" name="图示 3"/>
          <p:cNvGraphicFramePr/>
          <p:nvPr/>
        </p:nvGraphicFramePr>
        <p:xfrm>
          <a:off x="2051720" y="1131590"/>
          <a:ext cx="5040560" cy="3184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ADB798-1034-4FD7-BD01-22DBFFDB4F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5DADB798-1034-4FD7-BD01-22DBFFDB4F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01C05B-2FC9-4514-9D41-205AB146E6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0301C05B-2FC9-4514-9D41-205AB146E6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EB72E6-453B-4AFB-BD8C-E07D1FA18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11EB72E6-453B-4AFB-BD8C-E07D1FA185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3A65B4-1CD2-4DAD-AD99-C54BAEB63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3F3A65B4-1CD2-4DAD-AD99-C54BAEB63E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771550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>
              <a:lnSpc>
                <a:spcPct val="150000"/>
              </a:lnSpc>
            </a:pP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你能仿照文章中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关于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太阳月亮以及水的描写，自己想一个事物说一说它是怎样学习生活的？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拓展延伸</a:t>
            </a:r>
          </a:p>
        </p:txBody>
      </p:sp>
      <p:sp>
        <p:nvSpPr>
          <p:cNvPr id="5" name="矩形 4"/>
          <p:cNvSpPr/>
          <p:nvPr/>
        </p:nvSpPr>
        <p:spPr>
          <a:xfrm>
            <a:off x="611560" y="2067694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大树不知道自己该学什么。学唱歌吗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它的声音很粗糙，曾经把它旁边的小草吓得将叶子合拢。它想来想去，决定要学着生长枝芽，这样能给世界一抹绿色，为大地添些光荫。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作业布置</a:t>
            </a:r>
          </a:p>
        </p:txBody>
      </p:sp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1763713" y="3376613"/>
            <a:ext cx="5616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．将续讲的题目整理成书面语言。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．把今天学的故事复述给父母听。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5363" y="700088"/>
            <a:ext cx="46831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板书设计</a:t>
            </a:r>
          </a:p>
        </p:txBody>
      </p:sp>
      <p:sp>
        <p:nvSpPr>
          <p:cNvPr id="31747" name="矩形 2"/>
          <p:cNvSpPr>
            <a:spLocks noChangeArrowheads="1"/>
          </p:cNvSpPr>
          <p:nvPr/>
        </p:nvSpPr>
        <p:spPr bwMode="auto">
          <a:xfrm>
            <a:off x="1258888" y="1262063"/>
            <a:ext cx="66262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当世界年纪还小的时候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太阳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    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发光、上山下山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月亮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       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不断变化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水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           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流动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54313" y="908050"/>
            <a:ext cx="4032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新魏" pitchFamily="2" charset="-122"/>
                <a:ea typeface="华文新魏" pitchFamily="2" charset="-122"/>
              </a:rPr>
              <a:t>谢谢观看！</a:t>
            </a:r>
            <a:endParaRPr lang="zh-CN" altLang="en-US" sz="6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初读课文，整体感知</a:t>
            </a:r>
          </a:p>
        </p:txBody>
      </p:sp>
      <p:sp>
        <p:nvSpPr>
          <p:cNvPr id="6147" name="矩形 3"/>
          <p:cNvSpPr>
            <a:spLocks noChangeArrowheads="1"/>
          </p:cNvSpPr>
          <p:nvPr/>
        </p:nvSpPr>
        <p:spPr bwMode="auto">
          <a:xfrm>
            <a:off x="1930400" y="1039813"/>
            <a:ext cx="5233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看了题目，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你们有什么疑问呢？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" name="图片 4" descr="timg (3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6335" y="1779662"/>
            <a:ext cx="2471330" cy="2992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初读课文，整体感知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28728" y="1071552"/>
            <a:ext cx="6450039" cy="311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纪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必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须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功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譬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糙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敏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式   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简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由     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秩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序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zh-CN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哦</a:t>
            </a:r>
            <a:endParaRPr lang="zh-CN" altLang="en-US" sz="2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28728" y="1000114"/>
            <a:ext cx="63626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j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ì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               b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ì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               </a:t>
            </a:r>
            <a:r>
              <a:rPr lang="en-US" altLang="zh-CN" sz="2400" b="1" dirty="0" err="1">
                <a:latin typeface="华文细黑" pitchFamily="2" charset="-122"/>
                <a:ea typeface="华文细黑" pitchFamily="2" charset="-122"/>
              </a:rPr>
              <a:t>x</a:t>
            </a:r>
            <a:r>
              <a:rPr lang="en-US" altLang="zh-CN" sz="2400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              g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ō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ng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            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p</a:t>
            </a:r>
            <a:r>
              <a:rPr lang="zh-CN" altLang="zh-CN" sz="2400" b="1" dirty="0" smtClean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ì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400" b="1" dirty="0">
              <a:solidFill>
                <a:srgbClr val="C0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59632" y="2067694"/>
            <a:ext cx="685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c</a:t>
            </a:r>
            <a:r>
              <a:rPr lang="zh-CN" altLang="zh-CN" sz="2400" b="1" dirty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ā</a:t>
            </a:r>
            <a:r>
              <a:rPr lang="en-US" altLang="zh-CN" sz="2400" b="1" dirty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o        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m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ǐ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n        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    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shì</a:t>
            </a:r>
            <a:r>
              <a:rPr lang="zh-CN" altLang="en-US" sz="2400" b="1" dirty="0" smtClean="0">
                <a:latin typeface="华文细黑" pitchFamily="2" charset="-122"/>
                <a:ea typeface="华文细黑" pitchFamily="2" charset="-122"/>
              </a:rPr>
              <a:t>               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ji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ǎ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n          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zh</a:t>
            </a:r>
            <a:r>
              <a:rPr lang="zh-CN" altLang="zh-CN" sz="2400" b="1" dirty="0" smtClean="0">
                <a:latin typeface="华文细黑" pitchFamily="2" charset="-122"/>
                <a:ea typeface="华文细黑" pitchFamily="2" charset="-122"/>
              </a:rPr>
              <a:t>ē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ng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28728" y="3286130"/>
            <a:ext cx="48526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yó</a:t>
            </a:r>
            <a:r>
              <a:rPr lang="en-US" altLang="zh-CN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</a:t>
            </a:r>
            <a:r>
              <a:rPr lang="zh-CN" alt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     </a:t>
            </a:r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zh</a:t>
            </a:r>
            <a:r>
              <a:rPr lang="zh-CN" altLang="zh-CN" sz="2400" b="1" dirty="0">
                <a:latin typeface="华文细黑" pitchFamily="2" charset="-122"/>
                <a:ea typeface="华文细黑" pitchFamily="2" charset="-122"/>
              </a:rPr>
              <a:t>ì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      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      </a:t>
            </a:r>
            <a:r>
              <a:rPr lang="en-US" altLang="zh-CN" sz="2400" b="1" dirty="0" err="1">
                <a:latin typeface="华文细黑" pitchFamily="2" charset="-122"/>
                <a:ea typeface="华文细黑" pitchFamily="2" charset="-122"/>
              </a:rPr>
              <a:t>x</a:t>
            </a:r>
            <a:r>
              <a:rPr lang="en-US" altLang="zh-CN" sz="2400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ù</a:t>
            </a:r>
            <a:r>
              <a:rPr lang="en-US" altLang="zh-CN" sz="2400" b="1" dirty="0">
                <a:latin typeface="华文细黑" pitchFamily="2" charset="-122"/>
                <a:ea typeface="华文细黑" pitchFamily="2" charset="-122"/>
              </a:rPr>
              <a:t>         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        </a:t>
            </a:r>
            <a:r>
              <a:rPr lang="zh-CN" altLang="zh-CN" sz="2400" b="1" dirty="0" smtClean="0">
                <a:solidFill>
                  <a:srgbClr val="C00000"/>
                </a:solidFill>
                <a:latin typeface="华文细黑" pitchFamily="2" charset="-122"/>
                <a:ea typeface="华文细黑" pitchFamily="2" charset="-122"/>
              </a:rPr>
              <a:t>ò</a:t>
            </a:r>
            <a:endParaRPr lang="zh-CN" altLang="en-US" sz="2400" b="1" dirty="0">
              <a:solidFill>
                <a:srgbClr val="C0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1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初读课文，整体感知</a:t>
            </a:r>
          </a:p>
        </p:txBody>
      </p:sp>
      <p:sp>
        <p:nvSpPr>
          <p:cNvPr id="8196" name="矩形 4"/>
          <p:cNvSpPr>
            <a:spLocks noChangeArrowheads="1"/>
          </p:cNvSpPr>
          <p:nvPr/>
        </p:nvSpPr>
        <p:spPr bwMode="auto">
          <a:xfrm>
            <a:off x="1641475" y="4084638"/>
            <a:ext cx="5954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动画课文《当世界年纪还小的时候》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</p:spTree>
    <p:controls>
      <p:control spid="1026" name="ShockwaveFlash1" r:id="rId2" imgW="5472458" imgH="302457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/>
        </p:nvGraphicFramePr>
        <p:xfrm>
          <a:off x="659058" y="857238"/>
          <a:ext cx="700928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19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初读课文，整体感知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指导写字</a:t>
            </a:r>
          </a:p>
        </p:txBody>
      </p:sp>
      <p:pic>
        <p:nvPicPr>
          <p:cNvPr id="10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714626"/>
            <a:ext cx="1015089" cy="1004883"/>
          </a:xfrm>
          <a:prstGeom prst="rect">
            <a:avLst/>
          </a:prstGeom>
          <a:noFill/>
        </p:spPr>
      </p:pic>
      <p:pic>
        <p:nvPicPr>
          <p:cNvPr id="11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2077" y="2714626"/>
            <a:ext cx="1015089" cy="1004883"/>
          </a:xfrm>
          <a:prstGeom prst="rect">
            <a:avLst/>
          </a:prstGeom>
          <a:noFill/>
        </p:spPr>
      </p:pic>
      <p:pic>
        <p:nvPicPr>
          <p:cNvPr id="12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7661" y="2714626"/>
            <a:ext cx="1015089" cy="1004883"/>
          </a:xfrm>
          <a:prstGeom prst="rect">
            <a:avLst/>
          </a:prstGeom>
          <a:noFill/>
        </p:spPr>
      </p:pic>
      <p:pic>
        <p:nvPicPr>
          <p:cNvPr id="13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9241" y="2714626"/>
            <a:ext cx="1015089" cy="1004883"/>
          </a:xfrm>
          <a:prstGeom prst="rect">
            <a:avLst/>
          </a:prstGeom>
          <a:noFill/>
        </p:spPr>
      </p:pic>
      <p:pic>
        <p:nvPicPr>
          <p:cNvPr id="14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6017" y="1571618"/>
            <a:ext cx="1015089" cy="1004883"/>
          </a:xfrm>
          <a:prstGeom prst="rect">
            <a:avLst/>
          </a:prstGeom>
          <a:noFill/>
        </p:spPr>
      </p:pic>
      <p:pic>
        <p:nvPicPr>
          <p:cNvPr id="15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571618"/>
            <a:ext cx="1015089" cy="1004883"/>
          </a:xfrm>
          <a:prstGeom prst="rect">
            <a:avLst/>
          </a:prstGeom>
          <a:noFill/>
        </p:spPr>
      </p:pic>
      <p:pic>
        <p:nvPicPr>
          <p:cNvPr id="16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6413" y="1571618"/>
            <a:ext cx="1015089" cy="1004883"/>
          </a:xfrm>
          <a:prstGeom prst="rect">
            <a:avLst/>
          </a:prstGeom>
          <a:noFill/>
        </p:spPr>
      </p:pic>
      <p:pic>
        <p:nvPicPr>
          <p:cNvPr id="17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1571618"/>
            <a:ext cx="1015089" cy="1004883"/>
          </a:xfrm>
          <a:prstGeom prst="rect">
            <a:avLst/>
          </a:prstGeom>
          <a:noFill/>
        </p:spPr>
      </p:pic>
      <p:pic>
        <p:nvPicPr>
          <p:cNvPr id="18" name="Picture 2" descr="E:\工作标准\灰色田字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71618"/>
            <a:ext cx="1015089" cy="1004883"/>
          </a:xfrm>
          <a:prstGeom prst="rect">
            <a:avLst/>
          </a:prstGeom>
          <a:noFill/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 flipH="1">
            <a:off x="2677042" y="2786064"/>
            <a:ext cx="12112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latin typeface="楷体" pitchFamily="49" charset="-122"/>
                <a:ea typeface="楷体" pitchFamily="49" charset="-122"/>
              </a:rPr>
              <a:t>简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72277" y="1445676"/>
            <a:ext cx="7858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800" b="1" dirty="0" smtClean="0">
                <a:latin typeface="楷体" pitchFamily="49" charset="-122"/>
                <a:ea typeface="楷体" pitchFamily="49" charset="-122"/>
              </a:rPr>
              <a:t>界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092174" y="1438094"/>
            <a:ext cx="7143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800" b="1" dirty="0" smtClean="0">
                <a:latin typeface="楷体" pitchFamily="49" charset="-122"/>
                <a:ea typeface="楷体" pitchFamily="49" charset="-122"/>
              </a:rPr>
              <a:t>世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088868" y="1432444"/>
            <a:ext cx="8572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功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677438" y="1448315"/>
            <a:ext cx="7858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反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181338" y="1444613"/>
            <a:ext cx="857256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复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101037" y="2599790"/>
            <a:ext cx="857256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弄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110171" y="2596088"/>
            <a:ext cx="857256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式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677438" y="2604555"/>
            <a:ext cx="857256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由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7574"/>
            <a:ext cx="3605799" cy="316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标题 1"/>
          <p:cNvSpPr>
            <a:spLocks noGrp="1"/>
          </p:cNvSpPr>
          <p:nvPr>
            <p:ph type="title"/>
          </p:nvPr>
        </p:nvSpPr>
        <p:spPr>
          <a:xfrm>
            <a:off x="647700" y="327025"/>
            <a:ext cx="5127625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smtClean="0"/>
              <a:t>布置作业</a:t>
            </a:r>
          </a:p>
        </p:txBody>
      </p:sp>
      <p:sp>
        <p:nvSpPr>
          <p:cNvPr id="11268" name="矩形 2"/>
          <p:cNvSpPr>
            <a:spLocks noChangeArrowheads="1"/>
          </p:cNvSpPr>
          <p:nvPr/>
        </p:nvSpPr>
        <p:spPr bwMode="auto">
          <a:xfrm>
            <a:off x="3779912" y="2067694"/>
            <a:ext cx="457200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．熟记重点字词。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．熟读二、三、四自然段。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87513" y="1000125"/>
            <a:ext cx="6340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>
                <a:latin typeface="华文新魏" pitchFamily="2" charset="-122"/>
                <a:ea typeface="华文新魏" pitchFamily="2" charset="-122"/>
              </a:rPr>
              <a:t>当世界年纪还小的时候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3643313" y="2125663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685800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第二课时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-2年级儿歌模板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1-2年级儿歌模板</Template>
  <TotalTime>549</TotalTime>
  <Words>2273</Words>
  <Application>Microsoft Office PowerPoint</Application>
  <PresentationFormat>全屏显示(16:9)</PresentationFormat>
  <Paragraphs>214</Paragraphs>
  <Slides>29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1-2年级儿歌模板</vt:lpstr>
      <vt:lpstr>幻灯片 1</vt:lpstr>
      <vt:lpstr>图片导入，激发兴趣</vt:lpstr>
      <vt:lpstr>初读课文，整体感知</vt:lpstr>
      <vt:lpstr>初读课文，整体感知</vt:lpstr>
      <vt:lpstr>初读课文，整体感知</vt:lpstr>
      <vt:lpstr>初读课文，整体感知</vt:lpstr>
      <vt:lpstr>指导写字</vt:lpstr>
      <vt:lpstr>布置作业</vt:lpstr>
      <vt:lpstr>幻灯片 9</vt:lpstr>
      <vt:lpstr>质疑导入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研读课文，局部探究</vt:lpstr>
      <vt:lpstr>拓展延伸</vt:lpstr>
      <vt:lpstr>拓展延伸</vt:lpstr>
      <vt:lpstr>拓展延伸</vt:lpstr>
      <vt:lpstr>作业布置</vt:lpstr>
      <vt:lpstr>板书设计</vt:lpstr>
      <vt:lpstr>幻灯片 29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S</cp:lastModifiedBy>
  <cp:revision>206</cp:revision>
  <dcterms:created xsi:type="dcterms:W3CDTF">2017-11-29T09:52:50Z</dcterms:created>
  <dcterms:modified xsi:type="dcterms:W3CDTF">2018-01-27T07:54:25Z</dcterms:modified>
</cp:coreProperties>
</file>