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 id="2147483665" r:id="rId4"/>
    <p:sldMasterId id="2147483687" r:id="rId5"/>
  </p:sldMasterIdLst>
  <p:notesMasterIdLst>
    <p:notesMasterId r:id="rId7"/>
  </p:notesMasterIdLst>
  <p:sldIdLst>
    <p:sldId id="257" r:id="rId6"/>
    <p:sldId id="258" r:id="rId8"/>
    <p:sldId id="259" r:id="rId9"/>
    <p:sldId id="261" r:id="rId10"/>
    <p:sldId id="263" r:id="rId11"/>
    <p:sldId id="444" r:id="rId12"/>
    <p:sldId id="265" r:id="rId13"/>
    <p:sldId id="450" r:id="rId14"/>
    <p:sldId id="451" r:id="rId15"/>
    <p:sldId id="269" r:id="rId16"/>
    <p:sldId id="445" r:id="rId17"/>
    <p:sldId id="270" r:id="rId18"/>
    <p:sldId id="452" r:id="rId19"/>
    <p:sldId id="294" r:id="rId20"/>
    <p:sldId id="446" r:id="rId21"/>
    <p:sldId id="295" r:id="rId22"/>
    <p:sldId id="453" r:id="rId23"/>
    <p:sldId id="297" r:id="rId24"/>
    <p:sldId id="298" r:id="rId25"/>
    <p:sldId id="304" r:id="rId26"/>
    <p:sldId id="391" r:id="rId27"/>
    <p:sldId id="454" r:id="rId28"/>
    <p:sldId id="456" r:id="rId29"/>
    <p:sldId id="457" r:id="rId30"/>
    <p:sldId id="306" r:id="rId31"/>
    <p:sldId id="307" r:id="rId32"/>
    <p:sldId id="308" r:id="rId33"/>
    <p:sldId id="309" r:id="rId34"/>
    <p:sldId id="310" r:id="rId35"/>
    <p:sldId id="311" r:id="rId36"/>
    <p:sldId id="458" r:id="rId37"/>
    <p:sldId id="312" r:id="rId38"/>
    <p:sldId id="449" r:id="rId39"/>
    <p:sldId id="319" r:id="rId40"/>
    <p:sldId id="321" r:id="rId41"/>
    <p:sldId id="322" r:id="rId42"/>
    <p:sldId id="323" r:id="rId43"/>
    <p:sldId id="324" r:id="rId44"/>
    <p:sldId id="325" r:id="rId45"/>
    <p:sldId id="326" r:id="rId46"/>
    <p:sldId id="328" r:id="rId47"/>
    <p:sldId id="329" r:id="rId48"/>
    <p:sldId id="330" r:id="rId49"/>
    <p:sldId id="331" r:id="rId50"/>
    <p:sldId id="336"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noTextEdit="1"/>
          </p:cNvSpPr>
          <p:nvPr>
            <p:ph type="sldImg"/>
          </p:nvPr>
        </p:nvSpPr>
        <p:spPr>
          <a:ln>
            <a:solidFill>
              <a:srgbClr val="000000"/>
            </a:solidFill>
            <a:miter/>
          </a:ln>
        </p:spPr>
      </p:sp>
      <p:sp>
        <p:nvSpPr>
          <p:cNvPr id="33794"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37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58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幻灯片图像占位符 1"/>
          <p:cNvSpPr>
            <a:spLocks noGrp="1" noRot="1" noChangeAspect="1" noTextEdit="1"/>
          </p:cNvSpPr>
          <p:nvPr>
            <p:ph type="sldImg"/>
          </p:nvPr>
        </p:nvSpPr>
        <p:spPr>
          <a:ln>
            <a:solidFill>
              <a:srgbClr val="000000"/>
            </a:solidFill>
            <a:miter/>
          </a:ln>
        </p:spPr>
      </p:sp>
      <p:sp>
        <p:nvSpPr>
          <p:cNvPr id="37890"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78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a:ln>
            <a:solidFill>
              <a:srgbClr val="000000"/>
            </a:solidFill>
            <a:miter/>
          </a:ln>
        </p:spPr>
      </p:sp>
      <p:sp>
        <p:nvSpPr>
          <p:cNvPr id="89090"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890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a:ln>
            <a:solidFill>
              <a:srgbClr val="000000"/>
            </a:solidFill>
            <a:miter/>
          </a:ln>
        </p:spPr>
      </p:sp>
      <p:sp>
        <p:nvSpPr>
          <p:cNvPr id="120834"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208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2.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854199"/>
            <a:ext cx="6858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143000" y="3602038"/>
            <a:ext cx="6858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28650" y="551543"/>
            <a:ext cx="78867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9144000" cy="4176184"/>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4099" name="Picture 39" descr="구름"/>
          <p:cNvPicPr>
            <a:picLocks noChangeAspect="1"/>
          </p:cNvPicPr>
          <p:nvPr userDrawn="1"/>
        </p:nvPicPr>
        <p:blipFill>
          <a:blip r:embed="rId2"/>
          <a:stretch>
            <a:fillRect/>
          </a:stretch>
        </p:blipFill>
        <p:spPr>
          <a:xfrm>
            <a:off x="4795838" y="179917"/>
            <a:ext cx="682625" cy="364067"/>
          </a:xfrm>
          <a:prstGeom prst="rect">
            <a:avLst/>
          </a:prstGeom>
          <a:noFill/>
          <a:ln w="9525">
            <a:noFill/>
          </a:ln>
        </p:spPr>
      </p:pic>
      <p:pic>
        <p:nvPicPr>
          <p:cNvPr id="4100" name="Picture 40" descr="구름"/>
          <p:cNvPicPr>
            <a:picLocks noChangeAspect="1"/>
          </p:cNvPicPr>
          <p:nvPr userDrawn="1"/>
        </p:nvPicPr>
        <p:blipFill>
          <a:blip r:embed="rId3"/>
          <a:stretch>
            <a:fillRect/>
          </a:stretch>
        </p:blipFill>
        <p:spPr>
          <a:xfrm>
            <a:off x="7235825" y="503767"/>
            <a:ext cx="1042988" cy="554567"/>
          </a:xfrm>
          <a:prstGeom prst="rect">
            <a:avLst/>
          </a:prstGeom>
          <a:noFill/>
          <a:ln w="9525">
            <a:noFill/>
          </a:ln>
        </p:spPr>
      </p:pic>
      <p:pic>
        <p:nvPicPr>
          <p:cNvPr id="6" name="图片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 y="4252381"/>
            <a:ext cx="9220200" cy="2681819"/>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5122" name="矩形 1"/>
          <p:cNvSpPr/>
          <p:nvPr userDrawn="1"/>
        </p:nvSpPr>
        <p:spPr>
          <a:xfrm>
            <a:off x="0" y="0"/>
            <a:ext cx="9144000" cy="394546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dirty="0">
              <a:solidFill>
                <a:srgbClr val="FFFFFF"/>
              </a:solidFill>
              <a:latin typeface="Calibri" panose="020F0502020204030204" pitchFamily="34" charset="0"/>
              <a:ea typeface="宋体" panose="02010600030101010101" pitchFamily="2" charset="-122"/>
            </a:endParaRPr>
          </a:p>
        </p:txBody>
      </p:sp>
      <p:pic>
        <p:nvPicPr>
          <p:cNvPr id="5123" name="图片 5"/>
          <p:cNvPicPr>
            <a:picLocks noChangeAspect="1"/>
          </p:cNvPicPr>
          <p:nvPr userDrawn="1"/>
        </p:nvPicPr>
        <p:blipFill>
          <a:blip r:embed="rId2"/>
          <a:stretch>
            <a:fillRect/>
          </a:stretch>
        </p:blipFill>
        <p:spPr>
          <a:xfrm>
            <a:off x="0" y="4497917"/>
            <a:ext cx="9144000" cy="2681816"/>
          </a:xfrm>
          <a:prstGeom prst="rect">
            <a:avLst/>
          </a:prstGeom>
          <a:noFill/>
          <a:ln w="9525">
            <a:noFill/>
          </a:ln>
        </p:spPr>
      </p:pic>
      <p:pic>
        <p:nvPicPr>
          <p:cNvPr id="5124" name="Picture 39" descr="구름"/>
          <p:cNvPicPr>
            <a:picLocks noChangeAspect="1"/>
          </p:cNvPicPr>
          <p:nvPr userDrawn="1"/>
        </p:nvPicPr>
        <p:blipFill>
          <a:blip r:embed="rId3"/>
          <a:stretch>
            <a:fillRect/>
          </a:stretch>
        </p:blipFill>
        <p:spPr>
          <a:xfrm>
            <a:off x="4795838" y="179917"/>
            <a:ext cx="682625" cy="364067"/>
          </a:xfrm>
          <a:prstGeom prst="rect">
            <a:avLst/>
          </a:prstGeom>
          <a:noFill/>
          <a:ln w="9525">
            <a:noFill/>
          </a:ln>
        </p:spPr>
      </p:pic>
      <p:pic>
        <p:nvPicPr>
          <p:cNvPr id="5125" name="Picture 40" descr="구름"/>
          <p:cNvPicPr>
            <a:picLocks noChangeAspect="1"/>
          </p:cNvPicPr>
          <p:nvPr userDrawn="1"/>
        </p:nvPicPr>
        <p:blipFill>
          <a:blip r:embed="rId4"/>
          <a:stretch>
            <a:fillRect/>
          </a:stretch>
        </p:blipFill>
        <p:spPr>
          <a:xfrm>
            <a:off x="7235825" y="503767"/>
            <a:ext cx="1042988" cy="554567"/>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146" name="Picture 2" descr="C:\Users\Administrator\Desktop\宽屏语文绿.jpg"/>
          <p:cNvPicPr>
            <a:picLocks noChangeAspect="1"/>
          </p:cNvPicPr>
          <p:nvPr userDrawn="1"/>
        </p:nvPicPr>
        <p:blipFill>
          <a:blip r:embed="rId2"/>
          <a:stretch>
            <a:fillRect/>
          </a:stretch>
        </p:blipFill>
        <p:spPr>
          <a:xfrm>
            <a:off x="0" y="0"/>
            <a:ext cx="9144000" cy="6858000"/>
          </a:xfrm>
          <a:prstGeom prst="rect">
            <a:avLst/>
          </a:prstGeom>
          <a:noFill/>
          <a:ln w="9525">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7171" name="图片 5"/>
          <p:cNvPicPr>
            <a:picLocks noChangeAspect="1"/>
          </p:cNvPicPr>
          <p:nvPr userDrawn="1"/>
        </p:nvPicPr>
        <p:blipFill>
          <a:blip r:embed="rId2"/>
          <a:stretch>
            <a:fillRect/>
          </a:stretch>
        </p:blipFill>
        <p:spPr>
          <a:xfrm>
            <a:off x="0" y="4497917"/>
            <a:ext cx="9144000" cy="2681816"/>
          </a:xfrm>
          <a:prstGeom prst="rect">
            <a:avLst/>
          </a:prstGeom>
          <a:noFill/>
          <a:ln w="9525">
            <a:noFill/>
          </a:ln>
        </p:spPr>
      </p:pic>
      <p:pic>
        <p:nvPicPr>
          <p:cNvPr id="7172" name="Picture 39" descr="구름"/>
          <p:cNvPicPr>
            <a:picLocks noChangeAspect="1"/>
          </p:cNvPicPr>
          <p:nvPr userDrawn="1"/>
        </p:nvPicPr>
        <p:blipFill>
          <a:blip r:embed="rId3"/>
          <a:stretch>
            <a:fillRect/>
          </a:stretch>
        </p:blipFill>
        <p:spPr>
          <a:xfrm>
            <a:off x="4795838" y="239184"/>
            <a:ext cx="682625" cy="484716"/>
          </a:xfrm>
          <a:prstGeom prst="rect">
            <a:avLst/>
          </a:prstGeom>
          <a:noFill/>
          <a:ln w="9525">
            <a:noFill/>
          </a:ln>
        </p:spPr>
      </p:pic>
      <p:pic>
        <p:nvPicPr>
          <p:cNvPr id="7173" name="Picture 40" descr="구름"/>
          <p:cNvPicPr>
            <a:picLocks noChangeAspect="1"/>
          </p:cNvPicPr>
          <p:nvPr userDrawn="1"/>
        </p:nvPicPr>
        <p:blipFill>
          <a:blip r:embed="rId4"/>
          <a:stretch>
            <a:fillRect/>
          </a:stretch>
        </p:blipFill>
        <p:spPr>
          <a:xfrm>
            <a:off x="7235825" y="670984"/>
            <a:ext cx="1042988" cy="740833"/>
          </a:xfrm>
          <a:prstGeom prst="rect">
            <a:avLst/>
          </a:prstGeom>
          <a:noFill/>
          <a:ln w="9525">
            <a:noFill/>
          </a:ln>
        </p:spPr>
      </p:pic>
      <p:grpSp>
        <p:nvGrpSpPr>
          <p:cNvPr id="7174" name="组合 5"/>
          <p:cNvGrpSpPr/>
          <p:nvPr userDrawn="1"/>
        </p:nvGrpSpPr>
        <p:grpSpPr>
          <a:xfrm>
            <a:off x="2371725" y="2749551"/>
            <a:ext cx="4398963" cy="4025900"/>
            <a:chOff x="2371725" y="2061566"/>
            <a:chExt cx="4398963" cy="3019838"/>
          </a:xfrm>
        </p:grpSpPr>
        <p:sp>
          <p:nvSpPr>
            <p:cNvPr id="7175"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dirty="0">
                <a:latin typeface="Calibri" panose="020F0502020204030204" pitchFamily="34" charset="0"/>
                <a:ea typeface="Malgun Gothic" panose="020B0503020000020004" pitchFamily="34" charset="-127"/>
              </a:endParaRPr>
            </a:p>
          </p:txBody>
        </p:sp>
        <p:pic>
          <p:nvPicPr>
            <p:cNvPr id="7176"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7177" name="矩形 3"/>
          <p:cNvSpPr/>
          <p:nvPr userDrawn="1"/>
        </p:nvSpPr>
        <p:spPr>
          <a:xfrm>
            <a:off x="5580063" y="6773333"/>
            <a:ext cx="220980" cy="260350"/>
          </a:xfrm>
          <a:prstGeom prst="rect">
            <a:avLst/>
          </a:prstGeom>
          <a:noFill/>
          <a:ln w="9525">
            <a:noFill/>
          </a:ln>
        </p:spPr>
        <p:txBody>
          <a:bodyPr wrap="none" anchor="t">
            <a:spAutoFit/>
          </a:bodyPr>
          <a:p>
            <a:pPr lvl="0" indent="0"/>
            <a:r>
              <a:rPr lang="zh-CN" altLang="en-US" sz="1100" dirty="0">
                <a:solidFill>
                  <a:srgbClr val="414141"/>
                </a:solidFill>
                <a:latin typeface="Calibri" panose="020F0502020204030204" pitchFamily="34" charset="0"/>
                <a:ea typeface="宋体" panose="02010600030101010101" pitchFamily="2" charset="-122"/>
              </a:rPr>
              <a:t> </a:t>
            </a:r>
            <a:endParaRPr lang="zh-CN" altLang="en-US" sz="1100" dirty="0">
              <a:solidFill>
                <a:srgbClr val="414141"/>
              </a:solidFill>
              <a:latin typeface="Calibri" panose="020F0502020204030204" pitchFamily="34" charset="0"/>
              <a:ea typeface="宋体" panose="02010600030101010101" pitchFamily="2" charset="-122"/>
            </a:endParaRPr>
          </a:p>
        </p:txBody>
      </p:sp>
      <p:sp>
        <p:nvSpPr>
          <p:cNvPr id="7178" name="TextBox 3"/>
          <p:cNvSpPr/>
          <p:nvPr userDrawn="1"/>
        </p:nvSpPr>
        <p:spPr>
          <a:xfrm>
            <a:off x="2087563" y="1341967"/>
            <a:ext cx="4968875" cy="673100"/>
          </a:xfrm>
          <a:prstGeom prst="rect">
            <a:avLst/>
          </a:prstGeom>
          <a:noFill/>
          <a:ln w="9525">
            <a:noFill/>
          </a:ln>
        </p:spPr>
        <p:txBody>
          <a:bodyPr anchor="t"/>
          <a:p>
            <a:pPr lvl="0" indent="0" defTabSz="914400"/>
            <a:r>
              <a:rPr lang="zh-CN" altLang="en-US" sz="2800"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2800" dirty="0">
              <a:solidFill>
                <a:srgbClr val="014079"/>
              </a:solidFill>
              <a:latin typeface="Calibri" panose="020F0502020204030204" pitchFamily="34" charset="0"/>
              <a:ea typeface="宋体" panose="02010600030101010101" pitchFamily="2" charset="-122"/>
            </a:endParaRPr>
          </a:p>
        </p:txBody>
      </p:sp>
      <p:sp>
        <p:nvSpPr>
          <p:cNvPr id="7179" name="TextBox 3"/>
          <p:cNvSpPr/>
          <p:nvPr userDrawn="1"/>
        </p:nvSpPr>
        <p:spPr>
          <a:xfrm>
            <a:off x="1833563" y="1962151"/>
            <a:ext cx="5399087" cy="673100"/>
          </a:xfrm>
          <a:prstGeom prst="rect">
            <a:avLst/>
          </a:prstGeom>
          <a:noFill/>
          <a:ln w="9525">
            <a:noFill/>
          </a:ln>
        </p:spPr>
        <p:txBody>
          <a:bodyPr anchor="t"/>
          <a:p>
            <a:pPr lvl="0" indent="0" algn="ctr" defTabSz="914400"/>
            <a:r>
              <a:rPr lang="en-US" altLang="zh-CN" sz="1600" dirty="0">
                <a:solidFill>
                  <a:srgbClr val="014079"/>
                </a:solidFill>
                <a:latin typeface="Calibri" panose="020F0502020204030204" pitchFamily="34" charset="0"/>
                <a:ea typeface="宋体" panose="02010600030101010101" pitchFamily="2" charset="-122"/>
              </a:rPr>
              <a:t>GAN SHOU MEI HAO ZI RAN</a:t>
            </a:r>
            <a:r>
              <a:rPr lang="zh-CN" altLang="en-US" sz="1600" dirty="0">
                <a:solidFill>
                  <a:srgbClr val="014079"/>
                </a:solidFill>
                <a:latin typeface="Calibri" panose="020F0502020204030204" pitchFamily="34" charset="0"/>
                <a:ea typeface="宋体" panose="02010600030101010101" pitchFamily="2" charset="-122"/>
              </a:rPr>
              <a:t>   </a:t>
            </a:r>
            <a:r>
              <a:rPr lang="en-US" altLang="zh-CN" sz="1600" dirty="0">
                <a:solidFill>
                  <a:srgbClr val="014079"/>
                </a:solidFill>
                <a:latin typeface="Calibri" panose="020F0502020204030204" pitchFamily="34" charset="0"/>
                <a:ea typeface="宋体" panose="02010600030101010101" pitchFamily="2" charset="-122"/>
              </a:rPr>
              <a:t> PEI YANG YU WEN SU YANG</a:t>
            </a:r>
            <a:endParaRPr lang="zh-CN" altLang="en-US" sz="1600"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06579" y="188640"/>
            <a:ext cx="1901925" cy="86409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110420"/>
            <a:ext cx="720080" cy="687315"/>
          </a:xfrm>
          <a:prstGeom prst="rect">
            <a:avLst/>
          </a:prstGeom>
        </p:spPr>
      </p:pic>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9144000" cy="21865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8195" name="图片 5"/>
          <p:cNvPicPr>
            <a:picLocks noChangeAspect="1"/>
          </p:cNvPicPr>
          <p:nvPr userDrawn="1"/>
        </p:nvPicPr>
        <p:blipFill>
          <a:blip r:embed="rId2"/>
          <a:stretch>
            <a:fillRect/>
          </a:stretch>
        </p:blipFill>
        <p:spPr>
          <a:xfrm>
            <a:off x="0" y="4176184"/>
            <a:ext cx="9144000" cy="2681816"/>
          </a:xfrm>
          <a:prstGeom prst="rect">
            <a:avLst/>
          </a:prstGeom>
          <a:noFill/>
          <a:ln w="9525">
            <a:noFill/>
          </a:ln>
        </p:spPr>
      </p:pic>
      <p:pic>
        <p:nvPicPr>
          <p:cNvPr id="8196" name="Picture 39" descr="구름"/>
          <p:cNvPicPr>
            <a:picLocks noChangeAspect="1"/>
          </p:cNvPicPr>
          <p:nvPr userDrawn="1"/>
        </p:nvPicPr>
        <p:blipFill>
          <a:blip r:embed="rId3"/>
          <a:stretch>
            <a:fillRect/>
          </a:stretch>
        </p:blipFill>
        <p:spPr>
          <a:xfrm>
            <a:off x="4795838" y="179917"/>
            <a:ext cx="682625" cy="364067"/>
          </a:xfrm>
          <a:prstGeom prst="rect">
            <a:avLst/>
          </a:prstGeom>
          <a:noFill/>
          <a:ln w="9525">
            <a:noFill/>
          </a:ln>
        </p:spPr>
      </p:pic>
      <p:pic>
        <p:nvPicPr>
          <p:cNvPr id="8197" name="Picture 40" descr="구름"/>
          <p:cNvPicPr>
            <a:picLocks noChangeAspect="1"/>
          </p:cNvPicPr>
          <p:nvPr userDrawn="1"/>
        </p:nvPicPr>
        <p:blipFill>
          <a:blip r:embed="rId4"/>
          <a:stretch>
            <a:fillRect/>
          </a:stretch>
        </p:blipFill>
        <p:spPr>
          <a:xfrm>
            <a:off x="7235825" y="503767"/>
            <a:ext cx="1042988" cy="554567"/>
          </a:xfrm>
          <a:prstGeom prst="rect">
            <a:avLst/>
          </a:prstGeom>
          <a:noFill/>
          <a:ln w="9525">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9218" name="矩形 1"/>
          <p:cNvSpPr/>
          <p:nvPr userDrawn="1"/>
        </p:nvSpPr>
        <p:spPr>
          <a:xfrm>
            <a:off x="0" y="0"/>
            <a:ext cx="9144000" cy="717761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dirty="0">
              <a:solidFill>
                <a:srgbClr val="FFFFFF"/>
              </a:solidFill>
              <a:latin typeface="Calibri" panose="020F0502020204030204" pitchFamily="34" charset="0"/>
              <a:ea typeface="宋体" panose="02010600030101010101" pitchFamily="2" charset="-122"/>
            </a:endParaRPr>
          </a:p>
        </p:txBody>
      </p:sp>
      <p:pic>
        <p:nvPicPr>
          <p:cNvPr id="9219" name="图片 5"/>
          <p:cNvPicPr>
            <a:picLocks noChangeAspect="1"/>
          </p:cNvPicPr>
          <p:nvPr userDrawn="1"/>
        </p:nvPicPr>
        <p:blipFill>
          <a:blip r:embed="rId2"/>
          <a:stretch>
            <a:fillRect/>
          </a:stretch>
        </p:blipFill>
        <p:spPr>
          <a:xfrm>
            <a:off x="0" y="4497917"/>
            <a:ext cx="9144000" cy="2681816"/>
          </a:xfrm>
          <a:prstGeom prst="rect">
            <a:avLst/>
          </a:prstGeom>
          <a:noFill/>
          <a:ln w="9525">
            <a:noFill/>
          </a:ln>
        </p:spPr>
      </p:pic>
      <p:pic>
        <p:nvPicPr>
          <p:cNvPr id="9220" name="Picture 39" descr="구름"/>
          <p:cNvPicPr>
            <a:picLocks noChangeAspect="1"/>
          </p:cNvPicPr>
          <p:nvPr userDrawn="1"/>
        </p:nvPicPr>
        <p:blipFill>
          <a:blip r:embed="rId3"/>
          <a:stretch>
            <a:fillRect/>
          </a:stretch>
        </p:blipFill>
        <p:spPr>
          <a:xfrm>
            <a:off x="4795838" y="179917"/>
            <a:ext cx="682625" cy="364067"/>
          </a:xfrm>
          <a:prstGeom prst="rect">
            <a:avLst/>
          </a:prstGeom>
          <a:noFill/>
          <a:ln w="9525">
            <a:noFill/>
          </a:ln>
        </p:spPr>
      </p:pic>
      <p:pic>
        <p:nvPicPr>
          <p:cNvPr id="9221" name="Picture 40" descr="구름"/>
          <p:cNvPicPr>
            <a:picLocks noChangeAspect="1"/>
          </p:cNvPicPr>
          <p:nvPr userDrawn="1"/>
        </p:nvPicPr>
        <p:blipFill>
          <a:blip r:embed="rId4"/>
          <a:stretch>
            <a:fillRect/>
          </a:stretch>
        </p:blipFill>
        <p:spPr>
          <a:xfrm>
            <a:off x="7235825" y="503767"/>
            <a:ext cx="1042988" cy="554567"/>
          </a:xfrm>
          <a:prstGeom prst="rect">
            <a:avLst/>
          </a:prstGeom>
          <a:noFill/>
          <a:ln w="9525">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0242" name="Picture 2" descr="C:\Users\Administrator\Desktop\宽屏语文绿.jpg"/>
          <p:cNvPicPr>
            <a:picLocks noChangeAspect="1"/>
          </p:cNvPicPr>
          <p:nvPr userDrawn="1"/>
        </p:nvPicPr>
        <p:blipFill>
          <a:blip r:embed="rId2"/>
          <a:stretch>
            <a:fillRect/>
          </a:stretch>
        </p:blipFill>
        <p:spPr>
          <a:xfrm>
            <a:off x="0" y="0"/>
            <a:ext cx="9144000" cy="6858000"/>
          </a:xfrm>
          <a:prstGeom prst="rect">
            <a:avLst/>
          </a:prstGeom>
          <a:noFill/>
          <a:ln w="9525">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11267" name="图片 5"/>
          <p:cNvPicPr>
            <a:picLocks noChangeAspect="1"/>
          </p:cNvPicPr>
          <p:nvPr userDrawn="1"/>
        </p:nvPicPr>
        <p:blipFill>
          <a:blip r:embed="rId2"/>
          <a:stretch>
            <a:fillRect/>
          </a:stretch>
        </p:blipFill>
        <p:spPr>
          <a:xfrm>
            <a:off x="0" y="4497917"/>
            <a:ext cx="9144000" cy="2681816"/>
          </a:xfrm>
          <a:prstGeom prst="rect">
            <a:avLst/>
          </a:prstGeom>
          <a:noFill/>
          <a:ln w="9525">
            <a:noFill/>
          </a:ln>
        </p:spPr>
      </p:pic>
      <p:pic>
        <p:nvPicPr>
          <p:cNvPr id="11268" name="Picture 39" descr="구름"/>
          <p:cNvPicPr>
            <a:picLocks noChangeAspect="1"/>
          </p:cNvPicPr>
          <p:nvPr userDrawn="1"/>
        </p:nvPicPr>
        <p:blipFill>
          <a:blip r:embed="rId3"/>
          <a:stretch>
            <a:fillRect/>
          </a:stretch>
        </p:blipFill>
        <p:spPr>
          <a:xfrm>
            <a:off x="4795838" y="239184"/>
            <a:ext cx="682625" cy="484716"/>
          </a:xfrm>
          <a:prstGeom prst="rect">
            <a:avLst/>
          </a:prstGeom>
          <a:noFill/>
          <a:ln w="9525">
            <a:noFill/>
          </a:ln>
        </p:spPr>
      </p:pic>
      <p:pic>
        <p:nvPicPr>
          <p:cNvPr id="11269" name="Picture 40" descr="구름"/>
          <p:cNvPicPr>
            <a:picLocks noChangeAspect="1"/>
          </p:cNvPicPr>
          <p:nvPr userDrawn="1"/>
        </p:nvPicPr>
        <p:blipFill>
          <a:blip r:embed="rId4"/>
          <a:stretch>
            <a:fillRect/>
          </a:stretch>
        </p:blipFill>
        <p:spPr>
          <a:xfrm>
            <a:off x="7235825" y="670984"/>
            <a:ext cx="1042988" cy="740833"/>
          </a:xfrm>
          <a:prstGeom prst="rect">
            <a:avLst/>
          </a:prstGeom>
          <a:noFill/>
          <a:ln w="9525">
            <a:noFill/>
          </a:ln>
        </p:spPr>
      </p:pic>
      <p:grpSp>
        <p:nvGrpSpPr>
          <p:cNvPr id="11270" name="组合 5"/>
          <p:cNvGrpSpPr/>
          <p:nvPr userDrawn="1"/>
        </p:nvGrpSpPr>
        <p:grpSpPr>
          <a:xfrm>
            <a:off x="2371725" y="2749551"/>
            <a:ext cx="4398963" cy="4025900"/>
            <a:chOff x="2371725" y="2061566"/>
            <a:chExt cx="4398963" cy="3019838"/>
          </a:xfrm>
        </p:grpSpPr>
        <p:sp>
          <p:nvSpPr>
            <p:cNvPr id="11271"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dirty="0">
                <a:latin typeface="Calibri" panose="020F0502020204030204" pitchFamily="34" charset="0"/>
                <a:ea typeface="Malgun Gothic" panose="020B0503020000020004" pitchFamily="34" charset="-127"/>
              </a:endParaRPr>
            </a:p>
          </p:txBody>
        </p:sp>
        <p:pic>
          <p:nvPicPr>
            <p:cNvPr id="11272"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11273" name="矩形 3"/>
          <p:cNvSpPr/>
          <p:nvPr userDrawn="1"/>
        </p:nvSpPr>
        <p:spPr>
          <a:xfrm>
            <a:off x="5580063" y="6773333"/>
            <a:ext cx="220980" cy="260350"/>
          </a:xfrm>
          <a:prstGeom prst="rect">
            <a:avLst/>
          </a:prstGeom>
          <a:noFill/>
          <a:ln w="9525">
            <a:noFill/>
          </a:ln>
        </p:spPr>
        <p:txBody>
          <a:bodyPr wrap="none" anchor="t">
            <a:spAutoFit/>
          </a:bodyPr>
          <a:p>
            <a:pPr lvl="0" indent="0"/>
            <a:r>
              <a:rPr lang="zh-CN" altLang="en-US" sz="1100" dirty="0">
                <a:solidFill>
                  <a:srgbClr val="414141"/>
                </a:solidFill>
                <a:latin typeface="Calibri" panose="020F0502020204030204" pitchFamily="34" charset="0"/>
                <a:ea typeface="宋体" panose="02010600030101010101" pitchFamily="2" charset="-122"/>
              </a:rPr>
              <a:t> </a:t>
            </a:r>
            <a:endParaRPr lang="zh-CN" altLang="en-US" sz="1100" dirty="0">
              <a:solidFill>
                <a:srgbClr val="414141"/>
              </a:solidFill>
              <a:latin typeface="Calibri" panose="020F0502020204030204" pitchFamily="34" charset="0"/>
              <a:ea typeface="宋体" panose="02010600030101010101" pitchFamily="2" charset="-122"/>
            </a:endParaRPr>
          </a:p>
        </p:txBody>
      </p:sp>
      <p:sp>
        <p:nvSpPr>
          <p:cNvPr id="11274" name="TextBox 3"/>
          <p:cNvSpPr/>
          <p:nvPr userDrawn="1"/>
        </p:nvSpPr>
        <p:spPr>
          <a:xfrm>
            <a:off x="2087563" y="1341967"/>
            <a:ext cx="4968875" cy="673100"/>
          </a:xfrm>
          <a:prstGeom prst="rect">
            <a:avLst/>
          </a:prstGeom>
          <a:noFill/>
          <a:ln w="9525">
            <a:noFill/>
          </a:ln>
        </p:spPr>
        <p:txBody>
          <a:bodyPr anchor="t"/>
          <a:p>
            <a:pPr lvl="0" indent="0" defTabSz="914400"/>
            <a:r>
              <a:rPr lang="zh-CN" altLang="en-US" sz="2800"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2800" dirty="0">
              <a:solidFill>
                <a:srgbClr val="014079"/>
              </a:solidFill>
              <a:latin typeface="Calibri" panose="020F0502020204030204" pitchFamily="34" charset="0"/>
              <a:ea typeface="宋体" panose="02010600030101010101" pitchFamily="2" charset="-122"/>
            </a:endParaRPr>
          </a:p>
        </p:txBody>
      </p:sp>
      <p:sp>
        <p:nvSpPr>
          <p:cNvPr id="11275" name="TextBox 3"/>
          <p:cNvSpPr/>
          <p:nvPr userDrawn="1"/>
        </p:nvSpPr>
        <p:spPr>
          <a:xfrm>
            <a:off x="1833563" y="1962151"/>
            <a:ext cx="5399087" cy="673100"/>
          </a:xfrm>
          <a:prstGeom prst="rect">
            <a:avLst/>
          </a:prstGeom>
          <a:noFill/>
          <a:ln w="9525">
            <a:noFill/>
          </a:ln>
        </p:spPr>
        <p:txBody>
          <a:bodyPr anchor="t"/>
          <a:p>
            <a:pPr lvl="0" indent="0" algn="ctr" defTabSz="914400"/>
            <a:r>
              <a:rPr lang="en-US" altLang="zh-CN" sz="1600" dirty="0">
                <a:solidFill>
                  <a:srgbClr val="014079"/>
                </a:solidFill>
                <a:latin typeface="Calibri" panose="020F0502020204030204" pitchFamily="34" charset="0"/>
                <a:ea typeface="宋体" panose="02010600030101010101" pitchFamily="2" charset="-122"/>
              </a:rPr>
              <a:t>GAN SHOU MEI HAO ZI RAN</a:t>
            </a:r>
            <a:r>
              <a:rPr lang="zh-CN" altLang="en-US" sz="1600" dirty="0">
                <a:solidFill>
                  <a:srgbClr val="014079"/>
                </a:solidFill>
                <a:latin typeface="Calibri" panose="020F0502020204030204" pitchFamily="34" charset="0"/>
                <a:ea typeface="宋体" panose="02010600030101010101" pitchFamily="2" charset="-122"/>
              </a:rPr>
              <a:t>   </a:t>
            </a:r>
            <a:r>
              <a:rPr lang="en-US" altLang="zh-CN" sz="1600" dirty="0">
                <a:solidFill>
                  <a:srgbClr val="014079"/>
                </a:solidFill>
                <a:latin typeface="Calibri" panose="020F0502020204030204" pitchFamily="34" charset="0"/>
                <a:ea typeface="宋体" panose="02010600030101010101" pitchFamily="2" charset="-122"/>
              </a:rPr>
              <a:t> PEI YANG YU WEN SU YANG</a:t>
            </a:r>
            <a:endParaRPr lang="zh-CN" altLang="en-US" sz="1600"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457200" y="6356351"/>
            <a:ext cx="2133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3124200" y="6356351"/>
            <a:ext cx="2895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6553200" y="6356351"/>
            <a:ext cx="21336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9144000" cy="21865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prstClr val="white"/>
              </a:solidFill>
              <a:effectLst/>
              <a:uLnTx/>
              <a:uFillTx/>
              <a:latin typeface="+mn-lt"/>
              <a:ea typeface="+mn-ea"/>
              <a:cs typeface="+mn-cs"/>
            </a:endParaRPr>
          </a:p>
        </p:txBody>
      </p:sp>
      <p:pic>
        <p:nvPicPr>
          <p:cNvPr id="16387" name="Picture 12"/>
          <p:cNvPicPr>
            <a:picLocks noChangeAspect="1"/>
          </p:cNvPicPr>
          <p:nvPr userDrawn="1"/>
        </p:nvPicPr>
        <p:blipFill>
          <a:blip r:embed="rId2">
            <a:clrChange>
              <a:clrFrom>
                <a:srgbClr val="818181"/>
              </a:clrFrom>
              <a:clrTo>
                <a:srgbClr val="818181">
                  <a:alpha val="0"/>
                </a:srgbClr>
              </a:clrTo>
            </a:clrChange>
          </a:blip>
          <a:stretch>
            <a:fillRect/>
          </a:stretch>
        </p:blipFill>
        <p:spPr>
          <a:xfrm>
            <a:off x="-34925" y="5096933"/>
            <a:ext cx="9178925" cy="1761067"/>
          </a:xfrm>
          <a:prstGeom prst="rect">
            <a:avLst/>
          </a:prstGeom>
          <a:noFill/>
          <a:ln w="9525">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628650" y="2187443"/>
            <a:ext cx="78867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457200" y="6356351"/>
            <a:ext cx="2133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3124200" y="6356351"/>
            <a:ext cx="2895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6553200" y="6356351"/>
            <a:ext cx="21336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24578" name="Picture 12"/>
          <p:cNvPicPr>
            <a:picLocks noChangeAspect="1"/>
          </p:cNvPicPr>
          <p:nvPr userDrawn="1"/>
        </p:nvPicPr>
        <p:blipFill>
          <a:blip r:embed="rId2">
            <a:clrChange>
              <a:clrFrom>
                <a:srgbClr val="818181"/>
              </a:clrFrom>
              <a:clrTo>
                <a:srgbClr val="818181">
                  <a:alpha val="0"/>
                </a:srgbClr>
              </a:clrTo>
            </a:clrChange>
          </a:blip>
          <a:stretch>
            <a:fillRect/>
          </a:stretch>
        </p:blipFill>
        <p:spPr>
          <a:xfrm>
            <a:off x="-34925" y="5096933"/>
            <a:ext cx="9178925" cy="1761067"/>
          </a:xfrm>
          <a:prstGeom prst="rect">
            <a:avLst/>
          </a:prstGeom>
          <a:noFill/>
          <a:ln w="9525">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457200" y="6356351"/>
            <a:ext cx="2133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3124200" y="6356351"/>
            <a:ext cx="28956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6553200" y="6356351"/>
            <a:ext cx="21336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06579" y="188640"/>
            <a:ext cx="1901925" cy="86409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110420"/>
            <a:ext cx="720080" cy="687315"/>
          </a:xfrm>
          <a:prstGeom prst="rect">
            <a:avLst/>
          </a:prstGeom>
        </p:spPr>
      </p:pic>
    </p:spTree>
  </p:cSld>
  <p:clrMapOvr>
    <a:masterClrMapping/>
  </p:clrMapOvr>
  <p:transition spd="med">
    <p:pull di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9144000" cy="6858000"/>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28675" name="Picture 39" descr="구름"/>
          <p:cNvPicPr>
            <a:picLocks noChangeAspect="1"/>
          </p:cNvPicPr>
          <p:nvPr userDrawn="1"/>
        </p:nvPicPr>
        <p:blipFill>
          <a:blip r:embed="rId2"/>
          <a:stretch>
            <a:fillRect/>
          </a:stretch>
        </p:blipFill>
        <p:spPr>
          <a:xfrm>
            <a:off x="4795838" y="179917"/>
            <a:ext cx="682625" cy="364067"/>
          </a:xfrm>
          <a:prstGeom prst="rect">
            <a:avLst/>
          </a:prstGeom>
          <a:noFill/>
          <a:ln w="9525">
            <a:noFill/>
          </a:ln>
        </p:spPr>
      </p:pic>
      <p:pic>
        <p:nvPicPr>
          <p:cNvPr id="5" name="图片 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4252381"/>
            <a:ext cx="9220199" cy="2681819"/>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图片 3" descr="小花.png"/>
          <p:cNvPicPr>
            <a:picLocks noChangeAspect="1"/>
          </p:cNvPicPr>
          <p:nvPr userDrawn="1"/>
        </p:nvPicPr>
        <p:blipFill>
          <a:blip r:embed="rId4"/>
          <a:stretch>
            <a:fillRect/>
          </a:stretch>
        </p:blipFill>
        <p:spPr>
          <a:xfrm>
            <a:off x="6948488" y="4940300"/>
            <a:ext cx="1311275" cy="1286933"/>
          </a:xfrm>
          <a:prstGeom prst="rect">
            <a:avLst/>
          </a:prstGeom>
          <a:noFill/>
          <a:ln w="9525">
            <a:noFill/>
          </a:ln>
        </p:spPr>
      </p:pic>
      <p:pic>
        <p:nvPicPr>
          <p:cNvPr id="28678" name="图片 4" descr="小花2.png"/>
          <p:cNvPicPr>
            <a:picLocks noChangeAspect="1"/>
          </p:cNvPicPr>
          <p:nvPr userDrawn="1"/>
        </p:nvPicPr>
        <p:blipFill>
          <a:blip r:embed="rId5"/>
          <a:stretch>
            <a:fillRect/>
          </a:stretch>
        </p:blipFill>
        <p:spPr>
          <a:xfrm>
            <a:off x="5434013" y="5554133"/>
            <a:ext cx="938212" cy="755651"/>
          </a:xfrm>
          <a:prstGeom prst="rect">
            <a:avLst/>
          </a:prstGeom>
          <a:noFill/>
          <a:ln w="9525">
            <a:noFill/>
          </a:ln>
        </p:spPr>
      </p:pic>
      <p:pic>
        <p:nvPicPr>
          <p:cNvPr id="28679" name="图片 28" descr="蝴蝶.png"/>
          <p:cNvPicPr>
            <a:picLocks noChangeAspect="1"/>
          </p:cNvPicPr>
          <p:nvPr userDrawn="1"/>
        </p:nvPicPr>
        <p:blipFill>
          <a:blip r:embed="rId6"/>
          <a:stretch>
            <a:fillRect/>
          </a:stretch>
        </p:blipFill>
        <p:spPr>
          <a:xfrm rot="-3308464" flipH="1">
            <a:off x="5470525" y="787400"/>
            <a:ext cx="944563" cy="1471084"/>
          </a:xfrm>
          <a:prstGeom prst="rect">
            <a:avLst/>
          </a:prstGeom>
          <a:noFill/>
          <a:ln w="9525">
            <a:noFill/>
          </a:ln>
        </p:spPr>
      </p:pic>
      <p:pic>
        <p:nvPicPr>
          <p:cNvPr id="28680" name="Picture 763" descr="구름"/>
          <p:cNvPicPr>
            <a:picLocks noChangeAspect="1"/>
          </p:cNvPicPr>
          <p:nvPr userDrawn="1"/>
        </p:nvPicPr>
        <p:blipFill>
          <a:blip r:embed="rId7"/>
          <a:stretch>
            <a:fillRect/>
          </a:stretch>
        </p:blipFill>
        <p:spPr>
          <a:xfrm>
            <a:off x="374650" y="996951"/>
            <a:ext cx="984250" cy="524933"/>
          </a:xfrm>
          <a:prstGeom prst="rect">
            <a:avLst/>
          </a:prstGeom>
          <a:noFill/>
          <a:ln w="9525">
            <a:noFill/>
          </a:ln>
        </p:spPr>
      </p:pic>
      <p:pic>
        <p:nvPicPr>
          <p:cNvPr id="28681" name="Picture 39" descr="구름"/>
          <p:cNvPicPr>
            <a:picLocks noChangeAspect="1"/>
          </p:cNvPicPr>
          <p:nvPr userDrawn="1"/>
        </p:nvPicPr>
        <p:blipFill>
          <a:blip r:embed="rId8"/>
          <a:stretch>
            <a:fillRect/>
          </a:stretch>
        </p:blipFill>
        <p:spPr>
          <a:xfrm>
            <a:off x="2700338" y="436033"/>
            <a:ext cx="1295400" cy="692151"/>
          </a:xfrm>
          <a:prstGeom prst="rect">
            <a:avLst/>
          </a:prstGeom>
          <a:noFill/>
          <a:ln w="9525">
            <a:noFill/>
          </a:ln>
        </p:spPr>
      </p:pic>
      <p:pic>
        <p:nvPicPr>
          <p:cNvPr id="28682" name="图片 3" descr="小花.png"/>
          <p:cNvPicPr>
            <a:picLocks noChangeAspect="1"/>
          </p:cNvPicPr>
          <p:nvPr userDrawn="1"/>
        </p:nvPicPr>
        <p:blipFill>
          <a:blip r:embed="rId4"/>
          <a:stretch>
            <a:fillRect/>
          </a:stretch>
        </p:blipFill>
        <p:spPr>
          <a:xfrm>
            <a:off x="1389063" y="5289551"/>
            <a:ext cx="1311275" cy="1284816"/>
          </a:xfrm>
          <a:prstGeom prst="rect">
            <a:avLst/>
          </a:prstGeom>
          <a:noFill/>
          <a:ln w="9525">
            <a:noFill/>
          </a:ln>
        </p:spPr>
      </p:pic>
      <p:pic>
        <p:nvPicPr>
          <p:cNvPr id="28683" name="图片 4" descr="小花2.png"/>
          <p:cNvPicPr>
            <a:picLocks noChangeAspect="1"/>
          </p:cNvPicPr>
          <p:nvPr userDrawn="1"/>
        </p:nvPicPr>
        <p:blipFill>
          <a:blip r:embed="rId5"/>
          <a:stretch>
            <a:fillRect/>
          </a:stretch>
        </p:blipFill>
        <p:spPr>
          <a:xfrm>
            <a:off x="2338388" y="5649384"/>
            <a:ext cx="938212" cy="755649"/>
          </a:xfrm>
          <a:prstGeom prst="rect">
            <a:avLst/>
          </a:prstGeom>
          <a:noFill/>
          <a:ln w="9525">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9698" name="Picture 2" descr="C:\Users\Administrator\Desktop\宽屏语文绿.jpg"/>
          <p:cNvPicPr>
            <a:picLocks noChangeAspect="1"/>
          </p:cNvPicPr>
          <p:nvPr userDrawn="1"/>
        </p:nvPicPr>
        <p:blipFill>
          <a:blip r:embed="rId2"/>
          <a:stretch>
            <a:fillRect/>
          </a:stretch>
        </p:blipFill>
        <p:spPr>
          <a:xfrm>
            <a:off x="0" y="0"/>
            <a:ext cx="9144000" cy="6858000"/>
          </a:xfrm>
          <a:prstGeom prst="rect">
            <a:avLst/>
          </a:prstGeom>
          <a:noFill/>
          <a:ln w="9525">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30723" name="图片 5"/>
          <p:cNvPicPr>
            <a:picLocks noChangeAspect="1"/>
          </p:cNvPicPr>
          <p:nvPr userDrawn="1"/>
        </p:nvPicPr>
        <p:blipFill>
          <a:blip r:embed="rId2"/>
          <a:stretch>
            <a:fillRect/>
          </a:stretch>
        </p:blipFill>
        <p:spPr>
          <a:xfrm>
            <a:off x="0" y="4497917"/>
            <a:ext cx="9144000" cy="2681816"/>
          </a:xfrm>
          <a:prstGeom prst="rect">
            <a:avLst/>
          </a:prstGeom>
          <a:noFill/>
          <a:ln w="9525">
            <a:noFill/>
          </a:ln>
        </p:spPr>
      </p:pic>
      <p:pic>
        <p:nvPicPr>
          <p:cNvPr id="30724" name="Picture 39" descr="구름"/>
          <p:cNvPicPr>
            <a:picLocks noChangeAspect="1"/>
          </p:cNvPicPr>
          <p:nvPr userDrawn="1"/>
        </p:nvPicPr>
        <p:blipFill>
          <a:blip r:embed="rId3"/>
          <a:stretch>
            <a:fillRect/>
          </a:stretch>
        </p:blipFill>
        <p:spPr>
          <a:xfrm>
            <a:off x="4795838" y="239184"/>
            <a:ext cx="682625" cy="484716"/>
          </a:xfrm>
          <a:prstGeom prst="rect">
            <a:avLst/>
          </a:prstGeom>
          <a:noFill/>
          <a:ln w="9525">
            <a:noFill/>
          </a:ln>
        </p:spPr>
      </p:pic>
      <p:pic>
        <p:nvPicPr>
          <p:cNvPr id="30725" name="Picture 40" descr="구름"/>
          <p:cNvPicPr>
            <a:picLocks noChangeAspect="1"/>
          </p:cNvPicPr>
          <p:nvPr userDrawn="1"/>
        </p:nvPicPr>
        <p:blipFill>
          <a:blip r:embed="rId4"/>
          <a:stretch>
            <a:fillRect/>
          </a:stretch>
        </p:blipFill>
        <p:spPr>
          <a:xfrm>
            <a:off x="7235825" y="670984"/>
            <a:ext cx="1042988" cy="740833"/>
          </a:xfrm>
          <a:prstGeom prst="rect">
            <a:avLst/>
          </a:prstGeom>
          <a:noFill/>
          <a:ln w="9525">
            <a:noFill/>
          </a:ln>
        </p:spPr>
      </p:pic>
      <p:grpSp>
        <p:nvGrpSpPr>
          <p:cNvPr id="30726" name="组合 5"/>
          <p:cNvGrpSpPr/>
          <p:nvPr userDrawn="1"/>
        </p:nvGrpSpPr>
        <p:grpSpPr>
          <a:xfrm>
            <a:off x="2371725" y="2749551"/>
            <a:ext cx="4398963" cy="4025900"/>
            <a:chOff x="2371725" y="2061566"/>
            <a:chExt cx="4398963" cy="3019838"/>
          </a:xfrm>
        </p:grpSpPr>
        <p:sp>
          <p:nvSpPr>
            <p:cNvPr id="30727"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dirty="0">
                <a:latin typeface="Arial" panose="020B0604020202020204" pitchFamily="34" charset="0"/>
                <a:ea typeface="Malgun Gothic" panose="020B0503020000020004" pitchFamily="34" charset="-127"/>
              </a:endParaRPr>
            </a:p>
          </p:txBody>
        </p:sp>
        <p:pic>
          <p:nvPicPr>
            <p:cNvPr id="30728"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30729" name="矩形 3"/>
          <p:cNvSpPr/>
          <p:nvPr userDrawn="1"/>
        </p:nvSpPr>
        <p:spPr>
          <a:xfrm>
            <a:off x="5580063" y="6773333"/>
            <a:ext cx="221615" cy="260350"/>
          </a:xfrm>
          <a:prstGeom prst="rect">
            <a:avLst/>
          </a:prstGeom>
          <a:noFill/>
          <a:ln w="9525">
            <a:noFill/>
          </a:ln>
        </p:spPr>
        <p:txBody>
          <a:bodyPr wrap="none" anchor="t">
            <a:spAutoFit/>
          </a:bodyPr>
          <a:p>
            <a:pPr lvl="0" indent="0"/>
            <a:r>
              <a:rPr lang="zh-CN" altLang="en-US" sz="1100" dirty="0">
                <a:solidFill>
                  <a:srgbClr val="414141"/>
                </a:solidFill>
                <a:latin typeface="Arial" panose="020B0604020202020204" pitchFamily="34" charset="0"/>
                <a:ea typeface="宋体" panose="02010600030101010101" pitchFamily="2" charset="-122"/>
              </a:rPr>
              <a:t> </a:t>
            </a:r>
            <a:endParaRPr lang="zh-CN" altLang="en-US" sz="1100" dirty="0">
              <a:solidFill>
                <a:srgbClr val="414141"/>
              </a:solidFill>
              <a:latin typeface="Arial" panose="020B0604020202020204" pitchFamily="34" charset="0"/>
              <a:ea typeface="宋体" panose="02010600030101010101" pitchFamily="2" charset="-122"/>
            </a:endParaRPr>
          </a:p>
        </p:txBody>
      </p:sp>
      <p:sp>
        <p:nvSpPr>
          <p:cNvPr id="30730" name="TextBox 3"/>
          <p:cNvSpPr/>
          <p:nvPr userDrawn="1"/>
        </p:nvSpPr>
        <p:spPr>
          <a:xfrm>
            <a:off x="2016125" y="1341967"/>
            <a:ext cx="5508625" cy="673100"/>
          </a:xfrm>
          <a:prstGeom prst="rect">
            <a:avLst/>
          </a:prstGeom>
          <a:noFill/>
          <a:ln w="9525">
            <a:noFill/>
          </a:ln>
        </p:spPr>
        <p:txBody>
          <a:bodyPr anchor="t"/>
          <a:p>
            <a:pPr lvl="0" indent="0" algn="dist"/>
            <a:r>
              <a:rPr lang="zh-CN" altLang="en-US" sz="2800" dirty="0">
                <a:solidFill>
                  <a:srgbClr val="014079"/>
                </a:solidFill>
                <a:latin typeface="Arial" panose="020B0604020202020204" pitchFamily="34" charset="0"/>
                <a:ea typeface="微软雅黑" panose="020B0503020204020204" pitchFamily="34" charset="-122"/>
                <a:sym typeface="Calibri" panose="020F0502020204030204" pitchFamily="34" charset="0"/>
              </a:rPr>
              <a:t>感受美好自然，培养语文素养！</a:t>
            </a:r>
            <a:endParaRPr lang="zh-CN" altLang="en-US" sz="2800" dirty="0">
              <a:solidFill>
                <a:srgbClr val="014079"/>
              </a:solidFill>
              <a:latin typeface="Arial" panose="020B0604020202020204" pitchFamily="34" charset="0"/>
              <a:ea typeface="宋体" panose="02010600030101010101" pitchFamily="2" charset="-122"/>
            </a:endParaRPr>
          </a:p>
        </p:txBody>
      </p:sp>
      <p:sp>
        <p:nvSpPr>
          <p:cNvPr id="30731" name="TextBox 3"/>
          <p:cNvSpPr/>
          <p:nvPr userDrawn="1"/>
        </p:nvSpPr>
        <p:spPr>
          <a:xfrm>
            <a:off x="1692275" y="1962151"/>
            <a:ext cx="6122988" cy="673100"/>
          </a:xfrm>
          <a:prstGeom prst="rect">
            <a:avLst/>
          </a:prstGeom>
          <a:noFill/>
          <a:ln w="9525">
            <a:noFill/>
          </a:ln>
        </p:spPr>
        <p:txBody>
          <a:bodyPr anchor="t"/>
          <a:p>
            <a:pPr lvl="0" indent="0" algn="ctr"/>
            <a:r>
              <a:rPr lang="en-US" altLang="zh-CN" sz="1600" dirty="0">
                <a:solidFill>
                  <a:srgbClr val="014079"/>
                </a:solidFill>
                <a:latin typeface="Arial" panose="020B0604020202020204" pitchFamily="34" charset="0"/>
                <a:ea typeface="宋体" panose="02010600030101010101" pitchFamily="2" charset="-122"/>
              </a:rPr>
              <a:t>GAN SHOU MEI HAO ZI RAN</a:t>
            </a:r>
            <a:r>
              <a:rPr lang="zh-CN" altLang="en-US" sz="1600" dirty="0">
                <a:solidFill>
                  <a:srgbClr val="014079"/>
                </a:solidFill>
                <a:latin typeface="Arial" panose="020B0604020202020204" pitchFamily="34" charset="0"/>
                <a:ea typeface="宋体" panose="02010600030101010101" pitchFamily="2" charset="-122"/>
              </a:rPr>
              <a:t>   </a:t>
            </a:r>
            <a:r>
              <a:rPr lang="en-US" altLang="zh-CN" sz="1600" dirty="0">
                <a:solidFill>
                  <a:srgbClr val="014079"/>
                </a:solidFill>
                <a:latin typeface="Arial" panose="020B0604020202020204" pitchFamily="34" charset="0"/>
                <a:ea typeface="宋体" panose="02010600030101010101" pitchFamily="2" charset="-122"/>
              </a:rPr>
              <a:t> PEI YANG YU WEN SU YANG</a:t>
            </a:r>
            <a:endParaRPr lang="zh-CN" altLang="en-US" sz="1600" dirty="0">
              <a:solidFill>
                <a:srgbClr val="014079"/>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29150" y="1825625"/>
            <a:ext cx="38862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629841" y="1744961"/>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629841" y="2615609"/>
            <a:ext cx="3868340"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29150" y="1744961"/>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29150" y="2615609"/>
            <a:ext cx="3887391"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428875" y="2159000"/>
            <a:ext cx="428625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2428875" y="3733201"/>
            <a:ext cx="428625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0" y="713673"/>
            <a:ext cx="3511241"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4231888" y="713673"/>
            <a:ext cx="428391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28650" y="2313873"/>
            <a:ext cx="3511241"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833674" y="365125"/>
            <a:ext cx="681676"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628649" y="365125"/>
            <a:ext cx="7084832"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2" Type="http://schemas.openxmlformats.org/officeDocument/2006/relationships/theme" Target="../theme/theme3.xml"/><Relationship Id="rId21" Type="http://schemas.openxmlformats.org/officeDocument/2006/relationships/slideLayout" Target="../slideLayouts/slideLayout36.xml"/><Relationship Id="rId20" Type="http://schemas.openxmlformats.org/officeDocument/2006/relationships/slideLayout" Target="../slideLayouts/slideLayout35.xml"/><Relationship Id="rId2" Type="http://schemas.openxmlformats.org/officeDocument/2006/relationships/slideLayout" Target="../slideLayouts/slideLayout17.xml"/><Relationship Id="rId19" Type="http://schemas.openxmlformats.org/officeDocument/2006/relationships/slideLayout" Target="../slideLayouts/slideLayout34.xml"/><Relationship Id="rId18" Type="http://schemas.openxmlformats.org/officeDocument/2006/relationships/slideLayout" Target="../slideLayouts/slideLayout33.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628650" y="365125"/>
            <a:ext cx="78867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2.png"/><Relationship Id="rId1" Type="http://schemas.openxmlformats.org/officeDocument/2006/relationships/image" Target="../media/image3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3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6.xml"/><Relationship Id="rId5" Type="http://schemas.openxmlformats.org/officeDocument/2006/relationships/image" Target="../media/image30.emf"/><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5.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2.png"/><Relationship Id="rId11" Type="http://schemas.openxmlformats.org/officeDocument/2006/relationships/notesSlide" Target="../notesSlides/notesSlide2.xml"/><Relationship Id="rId10" Type="http://schemas.openxmlformats.org/officeDocument/2006/relationships/slideLayout" Target="../slideLayouts/slideLayout1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1.xml"/><Relationship Id="rId2" Type="http://schemas.openxmlformats.org/officeDocument/2006/relationships/image" Target="../media/image2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2.jpeg"/></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7.xml"/><Relationship Id="rId1" Type="http://schemas.openxmlformats.org/officeDocument/2006/relationships/image" Target="../media/image4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5.png"/><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hyperlink" Target="1.&#22823;&#38738;&#26641;&#19979;&#30340;&#23567;&#23398;&#65288;&#26391;&#35835;&#35270;&#39057;&#65289;.mp4"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6.jpeg"/><Relationship Id="rId1" Type="http://schemas.openxmlformats.org/officeDocument/2006/relationships/image" Target="../media/image2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image" Target="../media/image27.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2309" name="Picture 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00520" y="2404685"/>
            <a:ext cx="2595775" cy="2673844"/>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 name="圆角矩形 66"/>
          <p:cNvSpPr/>
          <p:nvPr/>
        </p:nvSpPr>
        <p:spPr bwMode="auto">
          <a:xfrm>
            <a:off x="958850" y="2271713"/>
            <a:ext cx="7226300" cy="101600"/>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32772" name="Picture 39" descr="구름"/>
          <p:cNvPicPr>
            <a:picLocks noChangeAspect="1"/>
          </p:cNvPicPr>
          <p:nvPr/>
        </p:nvPicPr>
        <p:blipFill>
          <a:blip r:embed="rId2"/>
          <a:stretch>
            <a:fillRect/>
          </a:stretch>
        </p:blipFill>
        <p:spPr>
          <a:xfrm>
            <a:off x="4795838" y="992188"/>
            <a:ext cx="682625" cy="273050"/>
          </a:xfrm>
          <a:prstGeom prst="rect">
            <a:avLst/>
          </a:prstGeom>
          <a:noFill/>
          <a:ln w="9525">
            <a:noFill/>
          </a:ln>
        </p:spPr>
      </p:pic>
      <p:pic>
        <p:nvPicPr>
          <p:cNvPr id="32773" name="Picture 40" descr="구름"/>
          <p:cNvPicPr>
            <a:picLocks noChangeAspect="1"/>
          </p:cNvPicPr>
          <p:nvPr/>
        </p:nvPicPr>
        <p:blipFill>
          <a:blip r:embed="rId3"/>
          <a:stretch>
            <a:fillRect/>
          </a:stretch>
        </p:blipFill>
        <p:spPr>
          <a:xfrm>
            <a:off x="7235825" y="1235075"/>
            <a:ext cx="1042988" cy="415925"/>
          </a:xfrm>
          <a:prstGeom prst="rect">
            <a:avLst/>
          </a:prstGeom>
          <a:noFill/>
          <a:ln w="9525">
            <a:noFill/>
          </a:ln>
        </p:spPr>
      </p:pic>
      <p:grpSp>
        <p:nvGrpSpPr>
          <p:cNvPr id="32774" name="组合 13338"/>
          <p:cNvGrpSpPr/>
          <p:nvPr/>
        </p:nvGrpSpPr>
        <p:grpSpPr>
          <a:xfrm>
            <a:off x="1435100" y="1362075"/>
            <a:ext cx="6489700" cy="1069975"/>
            <a:chOff x="2121651" y="967721"/>
            <a:chExt cx="6490243" cy="1429221"/>
          </a:xfrm>
        </p:grpSpPr>
        <p:sp>
          <p:nvSpPr>
            <p:cNvPr id="62" name="Text Box 2"/>
            <p:cNvSpPr txBox="1">
              <a:spLocks noChangeArrowheads="1"/>
            </p:cNvSpPr>
            <p:nvPr/>
          </p:nvSpPr>
          <p:spPr bwMode="auto">
            <a:xfrm>
              <a:off x="3460026" y="1128879"/>
              <a:ext cx="5151868" cy="1231590"/>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54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大青树下的小学</a:t>
              </a:r>
              <a:endParaRPr kumimoji="0" lang="zh-CN" altLang="en-US" sz="54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32776" name="组合 13337"/>
            <p:cNvGrpSpPr/>
            <p:nvPr/>
          </p:nvGrpSpPr>
          <p:grpSpPr>
            <a:xfrm>
              <a:off x="2121651" y="967721"/>
              <a:ext cx="1181117" cy="1429221"/>
              <a:chOff x="2276026" y="799096"/>
              <a:chExt cx="1181117" cy="1429221"/>
            </a:xfrm>
          </p:grpSpPr>
          <p:sp>
            <p:nvSpPr>
              <p:cNvPr id="32777" name="AutoShape 11"/>
              <p:cNvSpPr/>
              <p:nvPr/>
            </p:nvSpPr>
            <p:spPr>
              <a:xfrm>
                <a:off x="2276026" y="799096"/>
                <a:ext cx="1181117" cy="1429221"/>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2800" b="1" dirty="0">
                  <a:solidFill>
                    <a:srgbClr val="FFFFFF"/>
                  </a:solidFill>
                  <a:latin typeface="Calibri" panose="020F0502020204030204" pitchFamily="34" charset="0"/>
                  <a:ea typeface="Gulim" panose="020B0600000101010101" pitchFamily="34" charset="-127"/>
                </a:endParaRPr>
              </a:p>
            </p:txBody>
          </p:sp>
          <p:sp>
            <p:nvSpPr>
              <p:cNvPr id="32778" name="文本框 13"/>
              <p:cNvSpPr txBox="1"/>
              <p:nvPr/>
            </p:nvSpPr>
            <p:spPr>
              <a:xfrm>
                <a:off x="2561473" y="888943"/>
                <a:ext cx="528999" cy="1231590"/>
              </a:xfrm>
              <a:prstGeom prst="rect">
                <a:avLst/>
              </a:prstGeom>
              <a:noFill/>
              <a:ln w="9525">
                <a:noFill/>
              </a:ln>
            </p:spPr>
            <p:txBody>
              <a:bodyPr wrap="none" anchor="t">
                <a:spAutoFit/>
              </a:bodyPr>
              <a:p>
                <a:pPr>
                  <a:buFont typeface="Arial" panose="020B0604020202020204" pitchFamily="34" charset="0"/>
                  <a:buNone/>
                </a:pPr>
                <a:r>
                  <a:rPr lang="en-US" altLang="zh-CN" sz="5400" b="1" dirty="0">
                    <a:solidFill>
                      <a:schemeClr val="bg1"/>
                    </a:solidFill>
                    <a:latin typeface="方正大黑简体" pitchFamily="65" charset="-122"/>
                    <a:ea typeface="方正大黑简体" pitchFamily="65" charset="-122"/>
                  </a:rPr>
                  <a:t>1</a:t>
                </a:r>
                <a:endParaRPr lang="zh-CN" altLang="en-US" sz="5400" b="1" dirty="0">
                  <a:solidFill>
                    <a:schemeClr val="bg1"/>
                  </a:solidFill>
                  <a:latin typeface="方正大黑简体" pitchFamily="65" charset="-122"/>
                  <a:ea typeface="方正大黑简体" pitchFamily="65" charset="-122"/>
                </a:endParaRPr>
              </a:p>
            </p:txBody>
          </p:sp>
        </p:grpSp>
      </p:grpSp>
      <p:pic>
        <p:nvPicPr>
          <p:cNvPr id="21" name="图片 46" descr="枫叶副本"/>
          <p:cNvPicPr>
            <a:picLocks noChangeAspect="1"/>
          </p:cNvPicPr>
          <p:nvPr/>
        </p:nvPicPr>
        <p:blipFill>
          <a:blip r:embed="rId4"/>
          <a:stretch>
            <a:fillRect/>
          </a:stretch>
        </p:blipFill>
        <p:spPr>
          <a:xfrm>
            <a:off x="3854450" y="3241675"/>
            <a:ext cx="1058863" cy="1014413"/>
          </a:xfrm>
          <a:prstGeom prst="rect">
            <a:avLst/>
          </a:prstGeom>
          <a:noFill/>
          <a:ln w="9525">
            <a:noFill/>
          </a:ln>
        </p:spPr>
      </p:pic>
      <p:grpSp>
        <p:nvGrpSpPr>
          <p:cNvPr id="32781" name="组合 1"/>
          <p:cNvGrpSpPr/>
          <p:nvPr/>
        </p:nvGrpSpPr>
        <p:grpSpPr>
          <a:xfrm>
            <a:off x="255588" y="4679950"/>
            <a:ext cx="7316311" cy="623888"/>
            <a:chOff x="185982" y="4180457"/>
            <a:chExt cx="7316108" cy="623887"/>
          </a:xfrm>
        </p:grpSpPr>
        <p:pic>
          <p:nvPicPr>
            <p:cNvPr id="32785" name="图片 4" descr="小花2.png"/>
            <p:cNvPicPr>
              <a:picLocks noChangeAspect="1"/>
            </p:cNvPicPr>
            <p:nvPr/>
          </p:nvPicPr>
          <p:blipFill>
            <a:blip r:embed="rId5"/>
            <a:stretch>
              <a:fillRect/>
            </a:stretch>
          </p:blipFill>
          <p:spPr>
            <a:xfrm>
              <a:off x="2311400" y="4180457"/>
              <a:ext cx="792047" cy="623887"/>
            </a:xfrm>
            <a:prstGeom prst="rect">
              <a:avLst/>
            </a:prstGeom>
            <a:noFill/>
            <a:ln w="9525">
              <a:noFill/>
            </a:ln>
          </p:spPr>
        </p:pic>
        <p:pic>
          <p:nvPicPr>
            <p:cNvPr id="32786" name="图片 4" descr="小花2.png"/>
            <p:cNvPicPr>
              <a:picLocks noChangeAspect="1"/>
            </p:cNvPicPr>
            <p:nvPr/>
          </p:nvPicPr>
          <p:blipFill>
            <a:blip r:embed="rId5"/>
            <a:stretch>
              <a:fillRect/>
            </a:stretch>
          </p:blipFill>
          <p:spPr>
            <a:xfrm>
              <a:off x="4509853" y="4180457"/>
              <a:ext cx="792047" cy="623887"/>
            </a:xfrm>
            <a:prstGeom prst="rect">
              <a:avLst/>
            </a:prstGeom>
            <a:noFill/>
            <a:ln w="9525">
              <a:noFill/>
            </a:ln>
          </p:spPr>
        </p:pic>
        <p:pic>
          <p:nvPicPr>
            <p:cNvPr id="32787" name="图片 4" descr="小花2.png"/>
            <p:cNvPicPr>
              <a:picLocks noChangeAspect="1"/>
            </p:cNvPicPr>
            <p:nvPr/>
          </p:nvPicPr>
          <p:blipFill>
            <a:blip r:embed="rId5"/>
            <a:stretch>
              <a:fillRect/>
            </a:stretch>
          </p:blipFill>
          <p:spPr>
            <a:xfrm>
              <a:off x="6710043" y="4180457"/>
              <a:ext cx="792047" cy="623887"/>
            </a:xfrm>
            <a:prstGeom prst="rect">
              <a:avLst/>
            </a:prstGeom>
            <a:noFill/>
            <a:ln w="9525">
              <a:noFill/>
            </a:ln>
          </p:spPr>
        </p:pic>
        <p:pic>
          <p:nvPicPr>
            <p:cNvPr id="32789" name="图片 4" descr="小花2.png"/>
            <p:cNvPicPr>
              <a:picLocks noChangeAspect="1"/>
            </p:cNvPicPr>
            <p:nvPr/>
          </p:nvPicPr>
          <p:blipFill>
            <a:blip r:embed="rId5"/>
            <a:stretch>
              <a:fillRect/>
            </a:stretch>
          </p:blipFill>
          <p:spPr>
            <a:xfrm>
              <a:off x="185982" y="4180457"/>
              <a:ext cx="792047" cy="62388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000000"/>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13"/>
          <p:cNvSpPr txBox="1"/>
          <p:nvPr/>
        </p:nvSpPr>
        <p:spPr>
          <a:xfrm>
            <a:off x="2387600" y="3533775"/>
            <a:ext cx="569913" cy="521970"/>
          </a:xfrm>
          <a:prstGeom prst="rect">
            <a:avLst/>
          </a:prstGeom>
          <a:noFill/>
          <a:ln w="9525">
            <a:noFill/>
          </a:ln>
        </p:spPr>
        <p:txBody>
          <a:bodyPr anchor="t">
            <a:spAutoFit/>
          </a:bodyPr>
          <a:p>
            <a:pPr defTabSz="457200"/>
            <a:r>
              <a:rPr lang="zh-CN" altLang="en-US" sz="2800" b="1" dirty="0">
                <a:solidFill>
                  <a:srgbClr val="FF0000"/>
                </a:solidFill>
                <a:latin typeface="宋体" panose="02010600030101010101" pitchFamily="2" charset="-122"/>
                <a:ea typeface="宋体" panose="02010600030101010101" pitchFamily="2" charset="-122"/>
              </a:rPr>
              <a:t>好</a:t>
            </a:r>
            <a:endParaRPr lang="zh-CN" altLang="en-US" sz="2800" b="1" dirty="0">
              <a:solidFill>
                <a:srgbClr val="FF0000"/>
              </a:solidFill>
              <a:latin typeface="宋体" panose="02010600030101010101" pitchFamily="2" charset="-122"/>
              <a:ea typeface="宋体" panose="02010600030101010101" pitchFamily="2" charset="-122"/>
            </a:endParaRPr>
          </a:p>
        </p:txBody>
      </p:sp>
      <p:grpSp>
        <p:nvGrpSpPr>
          <p:cNvPr id="2" name="组合 5"/>
          <p:cNvGrpSpPr/>
          <p:nvPr/>
        </p:nvGrpSpPr>
        <p:grpSpPr>
          <a:xfrm>
            <a:off x="2928938" y="3197225"/>
            <a:ext cx="2782887" cy="1198880"/>
            <a:chOff x="2130118" y="4441538"/>
            <a:chExt cx="2783940" cy="1600015"/>
          </a:xfrm>
        </p:grpSpPr>
        <p:sp>
          <p:nvSpPr>
            <p:cNvPr id="15" name="左大括号 14"/>
            <p:cNvSpPr/>
            <p:nvPr/>
          </p:nvSpPr>
          <p:spPr>
            <a:xfrm>
              <a:off x="2130118" y="4791118"/>
              <a:ext cx="179455" cy="989415"/>
            </a:xfrm>
            <a:prstGeom prst="leftBrac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48132" name="TextBox 15"/>
            <p:cNvSpPr txBox="1"/>
            <p:nvPr/>
          </p:nvSpPr>
          <p:spPr>
            <a:xfrm>
              <a:off x="2306397" y="4441538"/>
              <a:ext cx="2607661" cy="1600015"/>
            </a:xfrm>
            <a:prstGeom prst="rect">
              <a:avLst/>
            </a:prstGeom>
            <a:noFill/>
            <a:ln w="9525">
              <a:noFill/>
            </a:ln>
          </p:spPr>
          <p:txBody>
            <a:bodyPr anchor="t">
              <a:spAutoFit/>
            </a:bodyPr>
            <a:p>
              <a:pPr defTabSz="457200">
                <a:lnSpc>
                  <a:spcPct val="150000"/>
                </a:lnSpc>
              </a:pPr>
              <a:r>
                <a:rPr lang="vi-VN" altLang="zh-CN" sz="2400" b="1" dirty="0">
                  <a:solidFill>
                    <a:srgbClr val="FF0000"/>
                  </a:solidFill>
                  <a:latin typeface="方正姚体" panose="02010601030101010101" pitchFamily="2" charset="-122"/>
                  <a:ea typeface="方正姚体" panose="02010601030101010101" pitchFamily="2" charset="-122"/>
                </a:rPr>
                <a:t>h</a:t>
              </a:r>
              <a:r>
                <a:rPr lang="en-US" altLang="zh-CN" sz="2400" b="1" dirty="0">
                  <a:solidFill>
                    <a:srgbClr val="FF0000"/>
                  </a:solidFill>
                  <a:latin typeface="方正姚体" panose="02010601030101010101" pitchFamily="2" charset="-122"/>
                  <a:ea typeface="方正姚体" panose="02010601030101010101" pitchFamily="2" charset="-122"/>
                </a:rPr>
                <a:t>ǎ</a:t>
              </a:r>
              <a:r>
                <a:rPr lang="vi-VN" altLang="zh-CN" sz="2400" b="1" dirty="0">
                  <a:solidFill>
                    <a:srgbClr val="FF0000"/>
                  </a:solidFill>
                  <a:latin typeface="方正姚体" panose="02010601030101010101" pitchFamily="2" charset="-122"/>
                  <a:ea typeface="方正姚体" panose="02010601030101010101" pitchFamily="2" charset="-122"/>
                </a:rPr>
                <a:t>o</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好像</a:t>
              </a:r>
              <a:r>
                <a:rPr lang="en-US" altLang="zh-CN" sz="2400" b="1" dirty="0">
                  <a:solidFill>
                    <a:srgbClr val="FF0000"/>
                  </a:solidFill>
                  <a:latin typeface="宋体" panose="02010600030101010101" pitchFamily="2" charset="-122"/>
                  <a:ea typeface="宋体" panose="02010600030101010101" pitchFamily="2" charset="-122"/>
                </a:rPr>
                <a:t>)</a:t>
              </a:r>
              <a:endParaRPr lang="en-US" altLang="zh-CN" sz="2400" b="1" dirty="0">
                <a:solidFill>
                  <a:srgbClr val="FF0000"/>
                </a:solidFill>
                <a:latin typeface="宋体" panose="02010600030101010101" pitchFamily="2" charset="-122"/>
                <a:ea typeface="宋体" panose="02010600030101010101" pitchFamily="2" charset="-122"/>
              </a:endParaRPr>
            </a:p>
            <a:p>
              <a:pPr defTabSz="457200">
                <a:lnSpc>
                  <a:spcPct val="150000"/>
                </a:lnSpc>
              </a:pPr>
              <a:r>
                <a:rPr lang="en-US" altLang="zh-CN" sz="2400" b="1" dirty="0" err="1">
                  <a:solidFill>
                    <a:srgbClr val="FF0000"/>
                  </a:solidFill>
                  <a:latin typeface="方正姚体" panose="02010601030101010101" pitchFamily="2" charset="-122"/>
                  <a:ea typeface="方正姚体" panose="02010601030101010101" pitchFamily="2" charset="-122"/>
                </a:rPr>
                <a:t>hào</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好奇</a:t>
              </a:r>
              <a:r>
                <a:rPr lang="en-US" altLang="zh-CN" sz="2400" b="1" dirty="0">
                  <a:solidFill>
                    <a:srgbClr val="FF0000"/>
                  </a:solidFill>
                  <a:latin typeface="宋体" panose="02010600030101010101" pitchFamily="2" charset="-122"/>
                  <a:ea typeface="宋体" panose="02010600030101010101" pitchFamily="2" charset="-122"/>
                </a:rPr>
                <a:t>)</a:t>
              </a:r>
              <a:endParaRPr lang="en-US" altLang="zh-CN" sz="2400" b="1" dirty="0">
                <a:solidFill>
                  <a:srgbClr val="FF0000"/>
                </a:solidFill>
                <a:latin typeface="宋体" panose="02010600030101010101" pitchFamily="2" charset="-122"/>
                <a:ea typeface="宋体" panose="02010600030101010101" pitchFamily="2" charset="-122"/>
              </a:endParaRPr>
            </a:p>
          </p:txBody>
        </p:sp>
      </p:grpSp>
      <p:sp>
        <p:nvSpPr>
          <p:cNvPr id="12" name="Rectangle 6"/>
          <p:cNvSpPr>
            <a:spLocks noChangeArrowheads="1"/>
          </p:cNvSpPr>
          <p:nvPr/>
        </p:nvSpPr>
        <p:spPr bwMode="auto">
          <a:xfrm>
            <a:off x="679450" y="2144713"/>
            <a:ext cx="7429500" cy="700088"/>
          </a:xfrm>
          <a:prstGeom prst="rect">
            <a:avLst/>
          </a:prstGeom>
          <a:solidFill>
            <a:srgbClr val="FFFFFF"/>
          </a:solidFill>
          <a:ln w="3175" cap="rnd">
            <a:noFill/>
            <a:prstDash val="sysDot"/>
            <a:miter lim="800000"/>
          </a:ln>
        </p:spPr>
        <p:txBody>
          <a:bodyPr lIns="91438" tIns="45718" rIns="91438" bIns="45718"/>
          <a:lstStyle/>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读一读下面的句子，看看你有什么发现？</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大家穿戴不同，来到学校，都成了好朋友。</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48134" name="TextBox 2"/>
          <p:cNvSpPr txBox="1"/>
          <p:nvPr/>
        </p:nvSpPr>
        <p:spPr>
          <a:xfrm>
            <a:off x="5978525" y="2901950"/>
            <a:ext cx="555625" cy="521970"/>
          </a:xfrm>
          <a:prstGeom prst="rect">
            <a:avLst/>
          </a:prstGeom>
          <a:noFill/>
          <a:ln w="9525">
            <a:noFill/>
          </a:ln>
        </p:spPr>
        <p:txBody>
          <a:bodyPr anchor="t">
            <a:spAutoFit/>
          </a:bodyPr>
          <a:p>
            <a:r>
              <a:rPr lang="en-US" altLang="zh-CN" sz="2800" b="1" dirty="0">
                <a:solidFill>
                  <a:srgbClr val="FF0000"/>
                </a:solidFill>
                <a:latin typeface="Calibri" panose="020F0502020204030204" pitchFamily="34" charset="0"/>
                <a:ea typeface="宋体" panose="02010600030101010101" pitchFamily="2" charset="-122"/>
              </a:rPr>
              <a:t>.</a:t>
            </a:r>
            <a:endParaRPr lang="zh-CN" altLang="en-US" sz="2800" b="1" dirty="0">
              <a:solidFill>
                <a:srgbClr val="FF0000"/>
              </a:solidFill>
              <a:latin typeface="Calibri" panose="020F0502020204030204" pitchFamily="34" charset="0"/>
              <a:ea typeface="宋体" panose="02010600030101010101" pitchFamily="2" charset="-122"/>
            </a:endParaRPr>
          </a:p>
        </p:txBody>
      </p:sp>
      <p:grpSp>
        <p:nvGrpSpPr>
          <p:cNvPr id="3" name="组合 20"/>
          <p:cNvGrpSpPr/>
          <p:nvPr/>
        </p:nvGrpSpPr>
        <p:grpSpPr>
          <a:xfrm>
            <a:off x="736600" y="4475163"/>
            <a:ext cx="8102600" cy="1123634"/>
            <a:chOff x="682625" y="4067175"/>
            <a:chExt cx="8103156" cy="1123637"/>
          </a:xfrm>
        </p:grpSpPr>
        <p:sp>
          <p:nvSpPr>
            <p:cNvPr id="48136" name="矩形 17"/>
            <p:cNvSpPr/>
            <p:nvPr/>
          </p:nvSpPr>
          <p:spPr>
            <a:xfrm>
              <a:off x="682625" y="4067175"/>
              <a:ext cx="8103156" cy="1014733"/>
            </a:xfrm>
            <a:prstGeom prst="rect">
              <a:avLst/>
            </a:prstGeom>
            <a:noFill/>
            <a:ln w="9525">
              <a:noFill/>
            </a:ln>
          </p:spPr>
          <p:txBody>
            <a:bodyPr anchor="t">
              <a:spAutoFit/>
            </a:bodyPr>
            <a:p>
              <a:pPr algn="just">
                <a:lnSpc>
                  <a:spcPct val="150000"/>
                </a:lnSpc>
              </a:pPr>
              <a:r>
                <a:rPr lang="zh-CN" altLang="en-US" sz="2000" b="1" dirty="0">
                  <a:solidFill>
                    <a:srgbClr val="000000"/>
                  </a:solidFill>
                  <a:latin typeface="黑体" panose="02010609060101010101" pitchFamily="49" charset="-122"/>
                  <a:ea typeface="黑体" panose="02010609060101010101" pitchFamily="49" charset="-122"/>
                </a:rPr>
                <a:t>读一读</a:t>
              </a:r>
              <a:r>
                <a:rPr lang="zh-CN" altLang="en-US" sz="2000" b="1" dirty="0">
                  <a:solidFill>
                    <a:srgbClr val="000000"/>
                  </a:solidFill>
                  <a:latin typeface="楷体" panose="02010609060101010101" pitchFamily="49" charset="-122"/>
                  <a:ea typeface="楷体" panose="02010609060101010101" pitchFamily="49" charset="-122"/>
                </a:rPr>
                <a:t>：看着天空中火红的太阳好</a:t>
              </a:r>
              <a:r>
                <a:rPr lang="en-US" altLang="zh-CN" sz="2000" b="1" dirty="0">
                  <a:solidFill>
                    <a:srgbClr val="000000"/>
                  </a:solidFill>
                  <a:latin typeface="楷体" panose="02010609060101010101" pitchFamily="49" charset="-122"/>
                  <a:ea typeface="楷体" panose="02010609060101010101" pitchFamily="49" charset="-122"/>
                </a:rPr>
                <a:t>(</a:t>
              </a:r>
              <a:r>
                <a:rPr lang="en-US" altLang="zh-CN" sz="2000" b="1" dirty="0">
                  <a:solidFill>
                    <a:srgbClr val="000000"/>
                  </a:solidFill>
                  <a:latin typeface="方正姚体" panose="02010601030101010101" pitchFamily="2" charset="-122"/>
                  <a:ea typeface="方正姚体" panose="02010601030101010101" pitchFamily="2" charset="-122"/>
                </a:rPr>
                <a:t>hǎo</a:t>
              </a:r>
              <a:r>
                <a:rPr lang="en-US" altLang="zh-CN" sz="2000" b="1" dirty="0">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像一个大气球，三岁的小姑</a:t>
              </a:r>
              <a:endParaRPr lang="en-US" altLang="zh-CN" sz="2000" b="1" dirty="0">
                <a:solidFill>
                  <a:srgbClr val="000000"/>
                </a:solidFill>
                <a:latin typeface="楷体" panose="02010609060101010101" pitchFamily="49" charset="-122"/>
                <a:ea typeface="楷体" panose="02010609060101010101" pitchFamily="49" charset="-122"/>
              </a:endParaRPr>
            </a:p>
            <a:p>
              <a:pPr algn="just">
                <a:lnSpc>
                  <a:spcPct val="150000"/>
                </a:lnSpc>
              </a:pPr>
              <a:r>
                <a:rPr lang="en-US" altLang="zh-CN" sz="2000" b="1" dirty="0">
                  <a:solidFill>
                    <a:srgbClr val="000000"/>
                  </a:solidFill>
                  <a:latin typeface="楷体" panose="02010609060101010101" pitchFamily="49" charset="-122"/>
                  <a:ea typeface="楷体" panose="02010609060101010101" pitchFamily="49" charset="-122"/>
                </a:rPr>
                <a:t>        </a:t>
              </a:r>
              <a:r>
                <a:rPr lang="zh-CN" altLang="en-US" sz="2000" b="1" dirty="0">
                  <a:solidFill>
                    <a:srgbClr val="000000"/>
                  </a:solidFill>
                  <a:latin typeface="楷体" panose="02010609060101010101" pitchFamily="49" charset="-122"/>
                  <a:ea typeface="楷体" panose="02010609060101010101" pitchFamily="49" charset="-122"/>
                </a:rPr>
                <a:t>娘睁着大眼睛好</a:t>
              </a:r>
              <a:r>
                <a:rPr lang="en-US" altLang="zh-CN" sz="2000" b="1" dirty="0">
                  <a:solidFill>
                    <a:srgbClr val="000000"/>
                  </a:solidFill>
                  <a:latin typeface="楷体" panose="02010609060101010101" pitchFamily="49" charset="-122"/>
                  <a:ea typeface="楷体" panose="02010609060101010101" pitchFamily="49" charset="-122"/>
                </a:rPr>
                <a:t>(</a:t>
              </a:r>
              <a:r>
                <a:rPr lang="en-US" altLang="zh-CN" sz="2000" b="1" dirty="0">
                  <a:solidFill>
                    <a:srgbClr val="000000"/>
                  </a:solidFill>
                  <a:latin typeface="方正姚体" panose="02010601030101010101" pitchFamily="2" charset="-122"/>
                  <a:ea typeface="方正姚体" panose="02010601030101010101" pitchFamily="2" charset="-122"/>
                </a:rPr>
                <a:t>hào</a:t>
              </a:r>
              <a:r>
                <a:rPr lang="en-US" altLang="zh-CN" sz="2000" b="1" dirty="0">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奇地看着，妈妈发现了急忙拉她进屋。</a:t>
              </a:r>
              <a:endParaRPr lang="zh-CN" altLang="en-US" sz="2000" b="1" dirty="0">
                <a:solidFill>
                  <a:srgbClr val="000000"/>
                </a:solidFill>
                <a:latin typeface="楷体" panose="02010609060101010101" pitchFamily="49" charset="-122"/>
                <a:ea typeface="楷体" panose="02010609060101010101" pitchFamily="49" charset="-122"/>
              </a:endParaRPr>
            </a:p>
          </p:txBody>
        </p:sp>
        <p:sp>
          <p:nvSpPr>
            <p:cNvPr id="48137" name="TextBox 17"/>
            <p:cNvSpPr txBox="1"/>
            <p:nvPr/>
          </p:nvSpPr>
          <p:spPr>
            <a:xfrm>
              <a:off x="3387712" y="4668840"/>
              <a:ext cx="555625" cy="521972"/>
            </a:xfrm>
            <a:prstGeom prst="rect">
              <a:avLst/>
            </a:prstGeom>
            <a:noFill/>
            <a:ln w="9525">
              <a:noFill/>
            </a:ln>
          </p:spPr>
          <p:txBody>
            <a:bodyPr anchor="t">
              <a:spAutoFit/>
            </a:bodyPr>
            <a:p>
              <a:r>
                <a:rPr lang="en-US" altLang="zh-CN" sz="2800" b="1" dirty="0">
                  <a:solidFill>
                    <a:srgbClr val="FF0000"/>
                  </a:solidFill>
                  <a:latin typeface="Calibri" panose="020F0502020204030204" pitchFamily="34" charset="0"/>
                  <a:ea typeface="宋体" panose="02010600030101010101" pitchFamily="2" charset="-122"/>
                </a:rPr>
                <a:t>.</a:t>
              </a:r>
              <a:endParaRPr lang="zh-CN" altLang="en-US" sz="2800" b="1" dirty="0">
                <a:solidFill>
                  <a:srgbClr val="FF0000"/>
                </a:solidFill>
                <a:latin typeface="Calibri" panose="020F0502020204030204" pitchFamily="34" charset="0"/>
                <a:ea typeface="宋体" panose="02010600030101010101" pitchFamily="2" charset="-122"/>
              </a:endParaRPr>
            </a:p>
          </p:txBody>
        </p:sp>
        <p:sp>
          <p:nvSpPr>
            <p:cNvPr id="48138" name="TextBox 17"/>
            <p:cNvSpPr txBox="1"/>
            <p:nvPr/>
          </p:nvSpPr>
          <p:spPr>
            <a:xfrm>
              <a:off x="4411285" y="4200721"/>
              <a:ext cx="555625" cy="521972"/>
            </a:xfrm>
            <a:prstGeom prst="rect">
              <a:avLst/>
            </a:prstGeom>
            <a:noFill/>
            <a:ln w="9525">
              <a:noFill/>
            </a:ln>
          </p:spPr>
          <p:txBody>
            <a:bodyPr anchor="t">
              <a:spAutoFit/>
            </a:bodyPr>
            <a:p>
              <a:r>
                <a:rPr lang="en-US" altLang="zh-CN" sz="2800" b="1" dirty="0">
                  <a:solidFill>
                    <a:srgbClr val="FF0000"/>
                  </a:solidFill>
                  <a:latin typeface="Calibri" panose="020F0502020204030204" pitchFamily="34" charset="0"/>
                  <a:ea typeface="宋体" panose="02010600030101010101" pitchFamily="2" charset="-122"/>
                </a:rPr>
                <a:t>.</a:t>
              </a:r>
              <a:endParaRPr lang="zh-CN" altLang="en-US" sz="2800" b="1" dirty="0">
                <a:solidFill>
                  <a:srgbClr val="FF0000"/>
                </a:solidFill>
                <a:latin typeface="Calibri" panose="020F0502020204030204" pitchFamily="34" charset="0"/>
                <a:ea typeface="宋体" panose="02010600030101010101" pitchFamily="2" charset="-122"/>
              </a:endParaRPr>
            </a:p>
          </p:txBody>
        </p:sp>
      </p:grpSp>
      <p:grpSp>
        <p:nvGrpSpPr>
          <p:cNvPr id="5" name="组合 23"/>
          <p:cNvGrpSpPr/>
          <p:nvPr/>
        </p:nvGrpSpPr>
        <p:grpSpPr>
          <a:xfrm>
            <a:off x="6711950" y="3133725"/>
            <a:ext cx="1793875" cy="1360488"/>
            <a:chOff x="6788695" y="1080879"/>
            <a:chExt cx="1793385" cy="1360214"/>
          </a:xfrm>
        </p:grpSpPr>
        <p:pic>
          <p:nvPicPr>
            <p:cNvPr id="25" name="Picture 14" descr="C:\Users\Administrator\Desktop\21579cb2206b352.jpg"/>
            <p:cNvPicPr>
              <a:picLocks noChangeAspect="1" noChangeArrowheads="1"/>
            </p:cNvPicPr>
            <p:nvPr/>
          </p:nvPicPr>
          <p:blipFill>
            <a:blip r:embed="rId1" cstate="print">
              <a:clrChange>
                <a:clrFrom>
                  <a:srgbClr val="F6F6F6"/>
                </a:clrFrom>
                <a:clrTo>
                  <a:srgbClr val="F6F6F6">
                    <a:alpha val="0"/>
                  </a:srgbClr>
                </a:clrTo>
              </a:clrChange>
              <a:duotone>
                <a:schemeClr val="accent1">
                  <a:shade val="45000"/>
                  <a:satMod val="135000"/>
                </a:schemeClr>
                <a:prstClr val="white"/>
              </a:duotone>
            </a:blip>
            <a:srcRect/>
            <a:stretch>
              <a:fillRect/>
            </a:stretch>
          </p:blipFill>
          <p:spPr bwMode="auto">
            <a:xfrm>
              <a:off x="6788695" y="1080879"/>
              <a:ext cx="1793385" cy="1360214"/>
            </a:xfrm>
            <a:prstGeom prst="rect">
              <a:avLst/>
            </a:prstGeom>
            <a:noFill/>
          </p:spPr>
        </p:pic>
        <p:sp>
          <p:nvSpPr>
            <p:cNvPr id="48141" name="矩形 72"/>
            <p:cNvSpPr/>
            <p:nvPr/>
          </p:nvSpPr>
          <p:spPr>
            <a:xfrm>
              <a:off x="7019122" y="1414395"/>
              <a:ext cx="1488266" cy="645030"/>
            </a:xfrm>
            <a:prstGeom prst="rect">
              <a:avLst/>
            </a:prstGeom>
            <a:noFill/>
            <a:ln w="9525">
              <a:noFill/>
            </a:ln>
          </p:spPr>
          <p:txBody>
            <a:bodyPr anchor="t">
              <a:spAutoFit/>
            </a:bodyPr>
            <a:p>
              <a:pPr algn="ctr"/>
              <a:r>
                <a:rPr lang="zh-CN" altLang="en-US" b="1" dirty="0">
                  <a:latin typeface="Calibri" panose="020F0502020204030204" pitchFamily="34" charset="0"/>
                  <a:ea typeface="宋体" panose="02010600030101010101" pitchFamily="2" charset="-122"/>
                </a:rPr>
                <a:t>注意加点字的读音！</a:t>
              </a:r>
              <a:endParaRPr lang="zh-CN" altLang="en-US" b="1" dirty="0">
                <a:latin typeface="Calibri" panose="020F0502020204030204" pitchFamily="34" charset="0"/>
                <a:ea typeface="宋体" panose="02010600030101010101" pitchFamily="2" charset="-122"/>
              </a:endParaRPr>
            </a:p>
          </p:txBody>
        </p:sp>
      </p:grpSp>
      <p:grpSp>
        <p:nvGrpSpPr>
          <p:cNvPr id="6" name="组合 26"/>
          <p:cNvGrpSpPr/>
          <p:nvPr/>
        </p:nvGrpSpPr>
        <p:grpSpPr>
          <a:xfrm>
            <a:off x="6369049" y="1660976"/>
            <a:ext cx="2654241" cy="1048661"/>
            <a:chOff x="6712495" y="-330511"/>
            <a:chExt cx="2654241" cy="1048661"/>
          </a:xfrm>
          <a:effectLst>
            <a:outerShdw blurRad="63500" sx="102000" sy="102000" algn="ctr" rotWithShape="0">
              <a:prstClr val="black">
                <a:alpha val="40000"/>
              </a:prstClr>
            </a:outerShdw>
          </a:effectLst>
        </p:grpSpPr>
        <p:pic>
          <p:nvPicPr>
            <p:cNvPr id="28" name="Picture 15" descr="C:\Users\Administrator\Desktop\1.png"/>
            <p:cNvPicPr>
              <a:picLocks noChangeAspect="1" noChangeArrowheads="1"/>
            </p:cNvPicPr>
            <p:nvPr/>
          </p:nvPicPr>
          <p:blipFill>
            <a:blip r:embed="rId2" cstate="print"/>
            <a:srcRect/>
            <a:stretch>
              <a:fillRect/>
            </a:stretch>
          </p:blipFill>
          <p:spPr bwMode="auto">
            <a:xfrm>
              <a:off x="6712495" y="-330511"/>
              <a:ext cx="2654241" cy="1048661"/>
            </a:xfrm>
            <a:prstGeom prst="rect">
              <a:avLst/>
            </a:prstGeom>
            <a:noFill/>
          </p:spPr>
        </p:pic>
        <p:sp>
          <p:nvSpPr>
            <p:cNvPr id="29" name="矩形 28"/>
            <p:cNvSpPr/>
            <p:nvPr/>
          </p:nvSpPr>
          <p:spPr>
            <a:xfrm>
              <a:off x="7022614" y="-221680"/>
              <a:ext cx="1589063" cy="829945"/>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加点的字是多音字！</a:t>
              </a:r>
              <a:endParaRPr kumimoji="0" lang="zh-CN" altLang="en-US" sz="2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grpSp>
        <p:nvGrpSpPr>
          <p:cNvPr id="48143" name="组合 23"/>
          <p:cNvGrpSpPr/>
          <p:nvPr/>
        </p:nvGrpSpPr>
        <p:grpSpPr>
          <a:xfrm>
            <a:off x="579438" y="1628775"/>
            <a:ext cx="1331912" cy="527753"/>
            <a:chOff x="579880" y="770997"/>
            <a:chExt cx="1331484" cy="528733"/>
          </a:xfrm>
        </p:grpSpPr>
        <p:sp>
          <p:nvSpPr>
            <p:cNvPr id="26" name="圆角矩形 25"/>
            <p:cNvSpPr/>
            <p:nvPr/>
          </p:nvSpPr>
          <p:spPr>
            <a:xfrm>
              <a:off x="590550" y="770997"/>
              <a:ext cx="1300764" cy="528733"/>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多音字</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4" name="组合 23"/>
          <p:cNvGrpSpPr/>
          <p:nvPr/>
        </p:nvGrpSpPr>
        <p:grpSpPr>
          <a:xfrm>
            <a:off x="4885055" y="5490210"/>
            <a:ext cx="1793875" cy="1360488"/>
            <a:chOff x="6788695" y="1080879"/>
            <a:chExt cx="1793385" cy="1360214"/>
          </a:xfrm>
        </p:grpSpPr>
        <p:pic>
          <p:nvPicPr>
            <p:cNvPr id="7" name="Picture 14" descr="C:\Users\Administrator\Desktop\21579cb2206b352.jpg"/>
            <p:cNvPicPr>
              <a:picLocks noChangeAspect="1" noChangeArrowheads="1"/>
            </p:cNvPicPr>
            <p:nvPr/>
          </p:nvPicPr>
          <p:blipFill>
            <a:blip r:embed="rId1" cstate="print">
              <a:clrChange>
                <a:clrFrom>
                  <a:srgbClr val="F6F6F6"/>
                </a:clrFrom>
                <a:clrTo>
                  <a:srgbClr val="F6F6F6">
                    <a:alpha val="0"/>
                  </a:srgbClr>
                </a:clrTo>
              </a:clrChange>
              <a:duotone>
                <a:schemeClr val="accent1">
                  <a:shade val="45000"/>
                  <a:satMod val="135000"/>
                </a:schemeClr>
                <a:prstClr val="white"/>
              </a:duotone>
            </a:blip>
            <a:srcRect/>
            <a:stretch>
              <a:fillRect/>
            </a:stretch>
          </p:blipFill>
          <p:spPr bwMode="auto">
            <a:xfrm>
              <a:off x="6788695" y="1080879"/>
              <a:ext cx="1793385" cy="1360214"/>
            </a:xfrm>
            <a:prstGeom prst="rect">
              <a:avLst/>
            </a:prstGeom>
            <a:noFill/>
          </p:spPr>
        </p:pic>
        <p:sp>
          <p:nvSpPr>
            <p:cNvPr id="8" name="矩形 72"/>
            <p:cNvSpPr/>
            <p:nvPr/>
          </p:nvSpPr>
          <p:spPr>
            <a:xfrm>
              <a:off x="7019122" y="1414395"/>
              <a:ext cx="1488266" cy="921834"/>
            </a:xfrm>
            <a:prstGeom prst="rect">
              <a:avLst/>
            </a:prstGeom>
            <a:noFill/>
            <a:ln w="9525">
              <a:noFill/>
            </a:ln>
          </p:spPr>
          <p:txBody>
            <a:bodyPr anchor="t">
              <a:spAutoFit/>
            </a:bodyPr>
            <a:p>
              <a:pPr algn="ctr"/>
              <a:r>
                <a:rPr lang="zh-CN" altLang="en-US" b="1" dirty="0">
                  <a:latin typeface="Calibri" panose="020F0502020204030204" pitchFamily="34" charset="0"/>
                  <a:ea typeface="宋体" panose="02010600030101010101" pitchFamily="2" charset="-122"/>
                </a:rPr>
                <a:t>试着找出文章其他多音字</a:t>
              </a:r>
              <a:endParaRPr lang="zh-CN" altLang="en-US" b="1" dirty="0">
                <a:latin typeface="Calibri" panose="020F050202020403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randombar(horizontal)">
                                      <p:cBhvr>
                                        <p:cTn id="16" dur="500"/>
                                        <p:tgtEl>
                                          <p:spTgt spid="2048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000000"/>
                                          </p:val>
                                        </p:tav>
                                        <p:tav tm="100000">
                                          <p:val>
                                            <p:strVal val="#ppt_w"/>
                                          </p:val>
                                        </p:tav>
                                      </p:tavLst>
                                    </p:anim>
                                    <p:anim calcmode="lin" valueType="num">
                                      <p:cBhvr>
                                        <p:cTn id="29" dur="500" fill="hold"/>
                                        <p:tgtEl>
                                          <p:spTgt spid="5"/>
                                        </p:tgtEl>
                                        <p:attrNameLst>
                                          <p:attrName>ppt_h</p:attrName>
                                        </p:attrNameLst>
                                      </p:cBhvr>
                                      <p:tavLst>
                                        <p:tav tm="0">
                                          <p:val>
                                            <p:fltVal val="0.000000"/>
                                          </p:val>
                                        </p:tav>
                                        <p:tav tm="100000">
                                          <p:val>
                                            <p:strVal val="#ppt_h"/>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000000"/>
                                          </p:val>
                                        </p:tav>
                                        <p:tav tm="100000">
                                          <p:val>
                                            <p:strVal val="#ppt_w"/>
                                          </p:val>
                                        </p:tav>
                                      </p:tavLst>
                                    </p:anim>
                                    <p:anim calcmode="lin" valueType="num">
                                      <p:cBhvr>
                                        <p:cTn id="36" dur="500" fill="hold"/>
                                        <p:tgtEl>
                                          <p:spTgt spid="4"/>
                                        </p:tgtEl>
                                        <p:attrNameLst>
                                          <p:attrName>ppt_h</p:attrName>
                                        </p:attrNameLst>
                                      </p:cBhvr>
                                      <p:tavLst>
                                        <p:tav tm="0">
                                          <p:val>
                                            <p:fltVal val="0.000000"/>
                                          </p:val>
                                        </p:tav>
                                        <p:tav tm="100000">
                                          <p:val>
                                            <p:strVal val="#ppt_h"/>
                                          </p:val>
                                        </p:tav>
                                      </p:tavLst>
                                    </p:anim>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对角圆角矩形 2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p>
            <a:pPr algn="ctr"/>
            <a:r>
              <a:rPr lang="zh-CN"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多音字</a:t>
            </a:r>
            <a:endParaRPr lang="zh-CN"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5" name="文本框 4"/>
          <p:cNvSpPr txBox="1"/>
          <p:nvPr/>
        </p:nvSpPr>
        <p:spPr>
          <a:xfrm>
            <a:off x="1442085" y="1962785"/>
            <a:ext cx="698500" cy="583565"/>
          </a:xfrm>
          <a:prstGeom prst="rect">
            <a:avLst/>
          </a:prstGeom>
          <a:noFill/>
        </p:spPr>
        <p:txBody>
          <a:bodyPr wrap="square" rtlCol="0">
            <a:spAutoFit/>
          </a:bodyPr>
          <a:p>
            <a:r>
              <a:rPr lang="zh-CN" altLang="en-US" sz="3200"/>
              <a:t>鲜</a:t>
            </a:r>
            <a:endParaRPr lang="zh-CN" altLang="en-US" sz="3200"/>
          </a:p>
        </p:txBody>
      </p:sp>
      <p:sp>
        <p:nvSpPr>
          <p:cNvPr id="6" name="左大括号 5"/>
          <p:cNvSpPr/>
          <p:nvPr/>
        </p:nvSpPr>
        <p:spPr>
          <a:xfrm>
            <a:off x="2341880" y="1678305"/>
            <a:ext cx="144145" cy="1152525"/>
          </a:xfrm>
          <a:prstGeom prst="leftBrace">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p:spPr>
        <p:style>
          <a:lnRef idx="1">
            <a:schemeClr val="accent3"/>
          </a:lnRef>
          <a:fillRef idx="0">
            <a:schemeClr val="accent3"/>
          </a:fillRef>
          <a:effectRef idx="0">
            <a:schemeClr val="accent3"/>
          </a:effectRef>
          <a:fontRef idx="minor">
            <a:schemeClr val="tx1"/>
          </a:fontRef>
        </p:style>
        <p:txBody>
          <a:bodyPr/>
          <a:p>
            <a:endParaRPr lang="zh-CN" altLang="en-US"/>
          </a:p>
        </p:txBody>
      </p:sp>
      <p:sp>
        <p:nvSpPr>
          <p:cNvPr id="7" name="文本框 6"/>
          <p:cNvSpPr txBox="1"/>
          <p:nvPr/>
        </p:nvSpPr>
        <p:spPr>
          <a:xfrm>
            <a:off x="2856865" y="1439545"/>
            <a:ext cx="3039110" cy="1814830"/>
          </a:xfrm>
          <a:prstGeom prst="rect">
            <a:avLst/>
          </a:prstGeom>
          <a:noFill/>
        </p:spPr>
        <p:txBody>
          <a:bodyPr wrap="square" rtlCol="0">
            <a:spAutoFit/>
          </a:bodyPr>
          <a:p>
            <a:r>
              <a:rPr lang="en-US" altLang="zh-CN" sz="2800"/>
              <a:t>xiān</a:t>
            </a:r>
            <a:r>
              <a:rPr lang="zh-CN" altLang="en-US" sz="2800"/>
              <a:t>（鲜艳）</a:t>
            </a:r>
            <a:endParaRPr lang="zh-CN" altLang="en-US" sz="2800"/>
          </a:p>
          <a:p>
            <a:endParaRPr lang="en-US" altLang="zh-CN" sz="2800"/>
          </a:p>
          <a:p>
            <a:endParaRPr lang="en-US" altLang="zh-CN" sz="2800"/>
          </a:p>
          <a:p>
            <a:r>
              <a:rPr lang="en-US" altLang="zh-CN" sz="2800"/>
              <a:t>xiǎn</a:t>
            </a:r>
            <a:r>
              <a:rPr lang="zh-CN" altLang="en-US" sz="2800"/>
              <a:t>（鲜有）</a:t>
            </a:r>
            <a:endParaRPr lang="zh-CN" altLang="en-US" sz="2800"/>
          </a:p>
        </p:txBody>
      </p:sp>
      <p:sp>
        <p:nvSpPr>
          <p:cNvPr id="8" name="文本框 7"/>
          <p:cNvSpPr txBox="1"/>
          <p:nvPr/>
        </p:nvSpPr>
        <p:spPr>
          <a:xfrm>
            <a:off x="1560830" y="3949700"/>
            <a:ext cx="698500" cy="583565"/>
          </a:xfrm>
          <a:prstGeom prst="rect">
            <a:avLst/>
          </a:prstGeom>
          <a:noFill/>
        </p:spPr>
        <p:txBody>
          <a:bodyPr wrap="square" rtlCol="0">
            <a:spAutoFit/>
          </a:bodyPr>
          <a:p>
            <a:r>
              <a:rPr lang="zh-CN" altLang="en-US" sz="3200"/>
              <a:t>奇</a:t>
            </a:r>
            <a:endParaRPr lang="zh-CN" altLang="en-US" sz="3200"/>
          </a:p>
        </p:txBody>
      </p:sp>
      <p:sp>
        <p:nvSpPr>
          <p:cNvPr id="9" name="左大括号 8"/>
          <p:cNvSpPr/>
          <p:nvPr/>
        </p:nvSpPr>
        <p:spPr>
          <a:xfrm>
            <a:off x="2486025" y="3665220"/>
            <a:ext cx="144145" cy="1152525"/>
          </a:xfrm>
          <a:prstGeom prst="leftBrace">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p:spPr>
        <p:style>
          <a:lnRef idx="1">
            <a:schemeClr val="accent3"/>
          </a:lnRef>
          <a:fillRef idx="0">
            <a:schemeClr val="accent3"/>
          </a:fillRef>
          <a:effectRef idx="0">
            <a:schemeClr val="accent3"/>
          </a:effectRef>
          <a:fontRef idx="minor">
            <a:schemeClr val="tx1"/>
          </a:fontRef>
        </p:style>
        <p:txBody>
          <a:bodyPr/>
          <a:p>
            <a:endParaRPr lang="zh-CN" altLang="en-US"/>
          </a:p>
        </p:txBody>
      </p:sp>
      <p:sp>
        <p:nvSpPr>
          <p:cNvPr id="10" name="文本框 9"/>
          <p:cNvSpPr txBox="1"/>
          <p:nvPr/>
        </p:nvSpPr>
        <p:spPr>
          <a:xfrm>
            <a:off x="2856865" y="3596005"/>
            <a:ext cx="3039110" cy="1383665"/>
          </a:xfrm>
          <a:prstGeom prst="rect">
            <a:avLst/>
          </a:prstGeom>
          <a:noFill/>
        </p:spPr>
        <p:txBody>
          <a:bodyPr wrap="square" rtlCol="0">
            <a:spAutoFit/>
          </a:bodyPr>
          <a:p>
            <a:r>
              <a:rPr lang="en-US" altLang="zh-CN" sz="2800"/>
              <a:t>qí(</a:t>
            </a:r>
            <a:r>
              <a:rPr lang="zh-CN" altLang="en-US" sz="2800"/>
              <a:t>好奇</a:t>
            </a:r>
            <a:r>
              <a:rPr lang="en-US" altLang="zh-CN" sz="2800"/>
              <a:t>)</a:t>
            </a:r>
            <a:endParaRPr lang="en-US" altLang="zh-CN" sz="2800"/>
          </a:p>
          <a:p>
            <a:endParaRPr lang="en-US" altLang="zh-CN" sz="2800"/>
          </a:p>
          <a:p>
            <a:r>
              <a:rPr lang="en-US" altLang="zh-CN" sz="2800"/>
              <a:t>jī(</a:t>
            </a:r>
            <a:r>
              <a:rPr lang="zh-CN" altLang="en-US" sz="2800"/>
              <a:t>奇数</a:t>
            </a:r>
            <a:r>
              <a:rPr lang="en-US" altLang="zh-CN" sz="2800"/>
              <a:t>)</a:t>
            </a:r>
            <a:endParaRPr lang="en-US" altLang="zh-CN" sz="2800"/>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矩形 5"/>
          <p:cNvSpPr/>
          <p:nvPr/>
        </p:nvSpPr>
        <p:spPr>
          <a:xfrm>
            <a:off x="3848100" y="3689350"/>
            <a:ext cx="5218113" cy="539750"/>
          </a:xfrm>
          <a:prstGeom prst="rect">
            <a:avLst/>
          </a:prstGeom>
          <a:solidFill>
            <a:schemeClr val="bg1">
              <a:alpha val="0"/>
            </a:schemeClr>
          </a:solidFill>
          <a:ln w="9525">
            <a:noFill/>
          </a:ln>
        </p:spPr>
        <p:txBody>
          <a:bodyPr anchor="t">
            <a:spAutoFit/>
          </a:bodyPr>
          <a:p>
            <a:pPr>
              <a:lnSpc>
                <a:spcPts val="3500"/>
              </a:lnSpc>
            </a:pPr>
            <a:r>
              <a:rPr lang="zh-CN" altLang="en-US" sz="2000" b="1" dirty="0">
                <a:latin typeface="黑体" panose="02010609060101010101" pitchFamily="49" charset="-122"/>
                <a:ea typeface="黑体" panose="02010609060101010101" pitchFamily="49" charset="-122"/>
              </a:rPr>
              <a:t>指粗大而结实。</a:t>
            </a:r>
            <a:endParaRPr lang="zh-CN" altLang="en-US" sz="2000" b="1" dirty="0">
              <a:latin typeface="黑体" panose="02010609060101010101" pitchFamily="49" charset="-122"/>
              <a:ea typeface="黑体" panose="02010609060101010101" pitchFamily="49" charset="-122"/>
            </a:endParaRPr>
          </a:p>
        </p:txBody>
      </p:sp>
      <p:sp>
        <p:nvSpPr>
          <p:cNvPr id="49154" name="矩形 4"/>
          <p:cNvSpPr/>
          <p:nvPr/>
        </p:nvSpPr>
        <p:spPr>
          <a:xfrm>
            <a:off x="614363" y="2036763"/>
            <a:ext cx="1925637" cy="3753485"/>
          </a:xfrm>
          <a:prstGeom prst="rect">
            <a:avLst/>
          </a:prstGeom>
          <a:noFill/>
          <a:ln w="9525">
            <a:noFill/>
          </a:ln>
        </p:spPr>
        <p:txBody>
          <a:bodyPr anchor="t">
            <a:spAutoFit/>
          </a:bodyPr>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鲜艳</a:t>
            </a:r>
            <a:r>
              <a:rPr lang="en-US" altLang="zh-CN" sz="2000" b="1" dirty="0">
                <a:solidFill>
                  <a:srgbClr val="0000FF"/>
                </a:solidFill>
                <a:latin typeface="黑体" panose="02010609060101010101" pitchFamily="49" charset="-122"/>
                <a:ea typeface="黑体" panose="02010609060101010101" pitchFamily="49" charset="-122"/>
              </a:rPr>
              <a:t>】</a:t>
            </a:r>
            <a:endParaRPr lang="en-US" altLang="zh-CN"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打扮</a:t>
            </a:r>
            <a:r>
              <a:rPr lang="en-US" altLang="zh-CN" sz="2000" b="1" dirty="0">
                <a:solidFill>
                  <a:srgbClr val="0000FF"/>
                </a:solidFill>
                <a:latin typeface="黑体" panose="02010609060101010101" pitchFamily="49" charset="-122"/>
                <a:ea typeface="黑体" panose="02010609060101010101" pitchFamily="49" charset="-122"/>
              </a:rPr>
              <a:t>】</a:t>
            </a:r>
            <a:endParaRPr lang="en-US" altLang="zh-CN"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绚丽多彩</a:t>
            </a:r>
            <a:r>
              <a:rPr lang="en-US" altLang="zh-CN" sz="2000" b="1" dirty="0">
                <a:solidFill>
                  <a:srgbClr val="0000FF"/>
                </a:solidFill>
                <a:latin typeface="黑体" panose="02010609060101010101" pitchFamily="49" charset="-122"/>
                <a:ea typeface="黑体" panose="02010609060101010101" pitchFamily="49" charset="-122"/>
              </a:rPr>
              <a:t>】</a:t>
            </a:r>
            <a:endParaRPr lang="zh-CN" altLang="en-US"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好奇</a:t>
            </a:r>
            <a:r>
              <a:rPr lang="en-US" altLang="zh-CN" sz="2000" b="1" dirty="0">
                <a:solidFill>
                  <a:srgbClr val="0000FF"/>
                </a:solidFill>
                <a:latin typeface="黑体" panose="02010609060101010101" pitchFamily="49" charset="-122"/>
                <a:ea typeface="黑体" panose="02010609060101010101" pitchFamily="49" charset="-122"/>
              </a:rPr>
              <a:t>】</a:t>
            </a:r>
            <a:endParaRPr lang="en-US" altLang="zh-CN"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招引</a:t>
            </a:r>
            <a:r>
              <a:rPr lang="en-US" altLang="zh-CN" sz="2000" b="1" dirty="0">
                <a:solidFill>
                  <a:srgbClr val="0000FF"/>
                </a:solidFill>
                <a:latin typeface="黑体" panose="02010609060101010101" pitchFamily="49" charset="-122"/>
                <a:ea typeface="黑体" panose="02010609060101010101" pitchFamily="49" charset="-122"/>
              </a:rPr>
              <a:t>】</a:t>
            </a:r>
            <a:endParaRPr lang="zh-CN" altLang="en-US"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粗壮</a:t>
            </a:r>
            <a:r>
              <a:rPr lang="en-US" altLang="zh-CN" sz="2000" b="1" dirty="0">
                <a:solidFill>
                  <a:srgbClr val="0000FF"/>
                </a:solidFill>
                <a:latin typeface="黑体" panose="02010609060101010101" pitchFamily="49" charset="-122"/>
                <a:ea typeface="黑体" panose="02010609060101010101" pitchFamily="49" charset="-122"/>
              </a:rPr>
              <a:t>】</a:t>
            </a:r>
            <a:endParaRPr lang="en-US" altLang="zh-CN" sz="2000"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000" b="1" dirty="0">
                <a:solidFill>
                  <a:srgbClr val="0000FF"/>
                </a:solidFill>
                <a:latin typeface="黑体" panose="02010609060101010101" pitchFamily="49" charset="-122"/>
                <a:ea typeface="黑体" panose="02010609060101010101" pitchFamily="49" charset="-122"/>
              </a:rPr>
              <a:t>【</a:t>
            </a:r>
            <a:r>
              <a:rPr lang="zh-CN" altLang="en-US" sz="2000" b="1" dirty="0">
                <a:solidFill>
                  <a:srgbClr val="0000FF"/>
                </a:solidFill>
                <a:latin typeface="黑体" panose="02010609060101010101" pitchFamily="49" charset="-122"/>
                <a:ea typeface="黑体" panose="02010609060101010101" pitchFamily="49" charset="-122"/>
              </a:rPr>
              <a:t>枝干</a:t>
            </a:r>
            <a:r>
              <a:rPr lang="en-US" altLang="zh-CN" sz="2000" b="1" dirty="0">
                <a:solidFill>
                  <a:srgbClr val="0000FF"/>
                </a:solidFill>
                <a:latin typeface="黑体" panose="02010609060101010101" pitchFamily="49" charset="-122"/>
                <a:ea typeface="黑体" panose="02010609060101010101" pitchFamily="49" charset="-122"/>
              </a:rPr>
              <a:t>】</a:t>
            </a:r>
            <a:endParaRPr lang="zh-CN" altLang="en-US" sz="2000" b="1" dirty="0">
              <a:solidFill>
                <a:srgbClr val="0000FF"/>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1717675" y="2409825"/>
            <a:ext cx="2179638" cy="58261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 name="直接连接符 4"/>
          <p:cNvCxnSpPr>
            <a:endCxn id="49164" idx="1"/>
          </p:cNvCxnSpPr>
          <p:nvPr/>
        </p:nvCxnSpPr>
        <p:spPr>
          <a:xfrm>
            <a:off x="1576388" y="2820512"/>
            <a:ext cx="2271713" cy="213995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6" name="直接连接符 5"/>
          <p:cNvCxnSpPr/>
          <p:nvPr/>
        </p:nvCxnSpPr>
        <p:spPr>
          <a:xfrm>
            <a:off x="2116614" y="3411220"/>
            <a:ext cx="1781175" cy="985838"/>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49158" name="矩形 5"/>
          <p:cNvSpPr/>
          <p:nvPr/>
        </p:nvSpPr>
        <p:spPr>
          <a:xfrm>
            <a:off x="4513263" y="1663700"/>
            <a:ext cx="5227637" cy="539750"/>
          </a:xfrm>
          <a:prstGeom prst="rect">
            <a:avLst/>
          </a:prstGeom>
          <a:solidFill>
            <a:schemeClr val="bg1">
              <a:alpha val="0"/>
            </a:schemeClr>
          </a:solidFill>
          <a:ln w="9525">
            <a:noFill/>
          </a:ln>
        </p:spPr>
        <p:txBody>
          <a:bodyPr anchor="t">
            <a:spAutoFit/>
          </a:bodyPr>
          <a:p>
            <a:pPr>
              <a:lnSpc>
                <a:spcPts val="3500"/>
              </a:lnSpc>
            </a:pPr>
            <a:endParaRPr lang="zh-CN" altLang="en-US" sz="2600" b="1" dirty="0">
              <a:latin typeface="黑体" panose="02010609060101010101" pitchFamily="49" charset="-122"/>
              <a:ea typeface="黑体" panose="02010609060101010101" pitchFamily="49" charset="-122"/>
            </a:endParaRPr>
          </a:p>
        </p:txBody>
      </p:sp>
      <p:sp>
        <p:nvSpPr>
          <p:cNvPr id="49159" name="矩形 5"/>
          <p:cNvSpPr/>
          <p:nvPr/>
        </p:nvSpPr>
        <p:spPr>
          <a:xfrm>
            <a:off x="3848100" y="4192588"/>
            <a:ext cx="4902200" cy="539750"/>
          </a:xfrm>
          <a:prstGeom prst="rect">
            <a:avLst/>
          </a:prstGeom>
          <a:solidFill>
            <a:schemeClr val="bg1">
              <a:alpha val="0"/>
            </a:schemeClr>
          </a:solidFill>
          <a:ln w="9525">
            <a:noFill/>
          </a:ln>
        </p:spPr>
        <p:txBody>
          <a:bodyPr anchor="t">
            <a:spAutoFit/>
          </a:bodyPr>
          <a:p>
            <a:pPr>
              <a:lnSpc>
                <a:spcPts val="3500"/>
              </a:lnSpc>
            </a:pPr>
            <a:r>
              <a:rPr lang="zh-CN" altLang="en-US" sz="2000" b="1" dirty="0">
                <a:latin typeface="黑体" panose="02010609060101010101" pitchFamily="49" charset="-122"/>
                <a:ea typeface="黑体" panose="02010609060101010101" pitchFamily="49" charset="-122"/>
              </a:rPr>
              <a:t>绚丽，灿烂美丽。形容色彩丰富华丽。 </a:t>
            </a:r>
            <a:endParaRPr lang="zh-CN" altLang="en-US" sz="2000" b="1" dirty="0">
              <a:latin typeface="黑体" panose="02010609060101010101" pitchFamily="49" charset="-122"/>
              <a:ea typeface="黑体" panose="02010609060101010101" pitchFamily="49" charset="-122"/>
            </a:endParaRPr>
          </a:p>
        </p:txBody>
      </p:sp>
      <p:sp>
        <p:nvSpPr>
          <p:cNvPr id="49160" name="矩形 5"/>
          <p:cNvSpPr/>
          <p:nvPr/>
        </p:nvSpPr>
        <p:spPr>
          <a:xfrm>
            <a:off x="3848100" y="2713038"/>
            <a:ext cx="5218113" cy="539750"/>
          </a:xfrm>
          <a:prstGeom prst="rect">
            <a:avLst/>
          </a:prstGeom>
          <a:solidFill>
            <a:schemeClr val="bg1">
              <a:alpha val="0"/>
            </a:schemeClr>
          </a:solidFill>
          <a:ln w="9525">
            <a:noFill/>
          </a:ln>
        </p:spPr>
        <p:txBody>
          <a:bodyPr anchor="t">
            <a:spAutoFit/>
          </a:bodyPr>
          <a:p>
            <a:pPr>
              <a:lnSpc>
                <a:spcPts val="3500"/>
              </a:lnSpc>
            </a:pPr>
            <a:r>
              <a:rPr lang="zh-CN" altLang="en-US" sz="2000" b="1" dirty="0">
                <a:latin typeface="黑体" panose="02010609060101010101" pitchFamily="49" charset="-122"/>
                <a:ea typeface="黑体" panose="02010609060101010101" pitchFamily="49" charset="-122"/>
              </a:rPr>
              <a:t>鲜明而美丽。</a:t>
            </a:r>
            <a:endParaRPr lang="zh-CN" altLang="en-US" sz="2000" b="1" dirty="0">
              <a:latin typeface="黑体" panose="02010609060101010101" pitchFamily="49" charset="-122"/>
              <a:ea typeface="黑体" panose="02010609060101010101" pitchFamily="49" charset="-122"/>
            </a:endParaRPr>
          </a:p>
        </p:txBody>
      </p:sp>
      <p:sp>
        <p:nvSpPr>
          <p:cNvPr id="49161" name="矩形 5"/>
          <p:cNvSpPr/>
          <p:nvPr/>
        </p:nvSpPr>
        <p:spPr>
          <a:xfrm>
            <a:off x="3848100" y="3201988"/>
            <a:ext cx="5218113" cy="539750"/>
          </a:xfrm>
          <a:prstGeom prst="rect">
            <a:avLst/>
          </a:prstGeom>
          <a:solidFill>
            <a:schemeClr val="bg1">
              <a:alpha val="0"/>
            </a:schemeClr>
          </a:solidFill>
          <a:ln w="9525">
            <a:noFill/>
          </a:ln>
        </p:spPr>
        <p:txBody>
          <a:bodyPr anchor="t">
            <a:spAutoFit/>
          </a:bodyPr>
          <a:p>
            <a:pPr>
              <a:lnSpc>
                <a:spcPts val="3500"/>
              </a:lnSpc>
            </a:pPr>
            <a:r>
              <a:rPr lang="zh-CN" altLang="en-US" sz="2000" b="1" dirty="0">
                <a:latin typeface="黑体" panose="02010609060101010101" pitchFamily="49" charset="-122"/>
                <a:ea typeface="黑体" panose="02010609060101010101" pitchFamily="49" charset="-122"/>
              </a:rPr>
              <a:t>吸引。</a:t>
            </a:r>
            <a:endParaRPr lang="zh-CN" altLang="en-US" sz="2000" b="1" dirty="0">
              <a:latin typeface="黑体" panose="02010609060101010101" pitchFamily="49" charset="-122"/>
              <a:ea typeface="黑体" panose="02010609060101010101" pitchFamily="49" charset="-122"/>
            </a:endParaRPr>
          </a:p>
        </p:txBody>
      </p:sp>
      <p:sp>
        <p:nvSpPr>
          <p:cNvPr id="49162" name="矩形 5"/>
          <p:cNvSpPr/>
          <p:nvPr/>
        </p:nvSpPr>
        <p:spPr>
          <a:xfrm>
            <a:off x="3848100" y="2181225"/>
            <a:ext cx="5218113" cy="539750"/>
          </a:xfrm>
          <a:prstGeom prst="rect">
            <a:avLst/>
          </a:prstGeom>
          <a:solidFill>
            <a:schemeClr val="bg1">
              <a:alpha val="0"/>
            </a:schemeClr>
          </a:solidFill>
          <a:ln w="9525">
            <a:noFill/>
          </a:ln>
        </p:spPr>
        <p:txBody>
          <a:bodyPr anchor="t">
            <a:spAutoFit/>
          </a:bodyPr>
          <a:p>
            <a:pPr>
              <a:lnSpc>
                <a:spcPts val="3500"/>
              </a:lnSpc>
            </a:pPr>
            <a:r>
              <a:rPr lang="zh-CN" altLang="en-US" sz="2000" b="1" dirty="0">
                <a:latin typeface="黑体" panose="02010609060101010101" pitchFamily="49" charset="-122"/>
                <a:ea typeface="黑体" panose="02010609060101010101" pitchFamily="49" charset="-122"/>
              </a:rPr>
              <a:t>对自己所不了解的事物觉得新奇而感兴趣。</a:t>
            </a:r>
            <a:endParaRPr lang="zh-CN" altLang="en-US" sz="2000" b="1" dirty="0">
              <a:latin typeface="黑体" panose="02010609060101010101" pitchFamily="49" charset="-122"/>
              <a:ea typeface="黑体" panose="02010609060101010101" pitchFamily="49" charset="-122"/>
            </a:endParaRPr>
          </a:p>
        </p:txBody>
      </p:sp>
      <p:cxnSp>
        <p:nvCxnSpPr>
          <p:cNvPr id="25" name="直接连接符 24"/>
          <p:cNvCxnSpPr/>
          <p:nvPr/>
        </p:nvCxnSpPr>
        <p:spPr>
          <a:xfrm flipV="1">
            <a:off x="1630204" y="3411379"/>
            <a:ext cx="2286476" cy="1083469"/>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49164" name="矩形 29"/>
          <p:cNvSpPr/>
          <p:nvPr/>
        </p:nvSpPr>
        <p:spPr>
          <a:xfrm>
            <a:off x="3848100" y="4760913"/>
            <a:ext cx="5283200" cy="398780"/>
          </a:xfrm>
          <a:prstGeom prst="rect">
            <a:avLst/>
          </a:prstGeom>
          <a:noFill/>
          <a:ln w="9525">
            <a:noFill/>
          </a:ln>
        </p:spPr>
        <p:txBody>
          <a:bodyPr anchor="t">
            <a:spAutoFit/>
          </a:bodyPr>
          <a:p>
            <a:r>
              <a:rPr lang="zh-CN" altLang="en-US" sz="2000" b="1" dirty="0">
                <a:latin typeface="黑体" panose="02010609060101010101" pitchFamily="49" charset="-122"/>
                <a:ea typeface="黑体" panose="02010609060101010101" pitchFamily="49" charset="-122"/>
              </a:rPr>
              <a:t>修饰装扮出来的样子。</a:t>
            </a:r>
            <a:endParaRPr lang="zh-CN" altLang="en-US" sz="2000" b="1" dirty="0">
              <a:latin typeface="黑体" panose="02010609060101010101" pitchFamily="49" charset="-122"/>
              <a:ea typeface="黑体" panose="02010609060101010101" pitchFamily="49" charset="-122"/>
            </a:endParaRPr>
          </a:p>
        </p:txBody>
      </p:sp>
      <p:cxnSp>
        <p:nvCxnSpPr>
          <p:cNvPr id="36" name="直接连接符 35"/>
          <p:cNvCxnSpPr/>
          <p:nvPr/>
        </p:nvCxnSpPr>
        <p:spPr>
          <a:xfrm>
            <a:off x="1659255" y="5475923"/>
            <a:ext cx="2231231" cy="7144"/>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直接连接符 39"/>
          <p:cNvCxnSpPr/>
          <p:nvPr/>
        </p:nvCxnSpPr>
        <p:spPr>
          <a:xfrm flipV="1">
            <a:off x="1671797" y="4048601"/>
            <a:ext cx="2176463" cy="90011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 name="组合 25"/>
          <p:cNvGrpSpPr/>
          <p:nvPr/>
        </p:nvGrpSpPr>
        <p:grpSpPr>
          <a:xfrm>
            <a:off x="3321050" y="1593850"/>
            <a:ext cx="3967421" cy="682625"/>
            <a:chOff x="3124895" y="802159"/>
            <a:chExt cx="3966103" cy="682287"/>
          </a:xfrm>
        </p:grpSpPr>
        <p:pic>
          <p:nvPicPr>
            <p:cNvPr id="49168" name="Picture 16" descr="C:\Users\Administrator\Desktop\对话框.png"/>
            <p:cNvPicPr>
              <a:picLocks noChangeAspect="1"/>
            </p:cNvPicPr>
            <p:nvPr/>
          </p:nvPicPr>
          <p:blipFill>
            <a:blip r:embed="rId1"/>
            <a:stretch>
              <a:fillRect/>
            </a:stretch>
          </p:blipFill>
          <p:spPr>
            <a:xfrm>
              <a:off x="3124895" y="802159"/>
              <a:ext cx="3885506" cy="682287"/>
            </a:xfrm>
            <a:prstGeom prst="rect">
              <a:avLst/>
            </a:prstGeom>
            <a:noFill/>
            <a:ln w="9525">
              <a:noFill/>
            </a:ln>
          </p:spPr>
        </p:pic>
        <p:sp>
          <p:nvSpPr>
            <p:cNvPr id="49169" name="矩形 12"/>
            <p:cNvSpPr/>
            <p:nvPr/>
          </p:nvSpPr>
          <p:spPr>
            <a:xfrm>
              <a:off x="3236559" y="878359"/>
              <a:ext cx="3854439" cy="460147"/>
            </a:xfrm>
            <a:prstGeom prst="rect">
              <a:avLst/>
            </a:prstGeom>
            <a:noFill/>
            <a:ln w="9525">
              <a:noFill/>
            </a:ln>
          </p:spPr>
          <p:txBody>
            <a:bodyPr wrap="none" anchor="t">
              <a:spAutoFit/>
            </a:bodyPr>
            <a:p>
              <a:r>
                <a:rPr lang="zh-CN" altLang="en-US" sz="2400" b="1" dirty="0">
                  <a:latin typeface="黑体" panose="02010609060101010101" pitchFamily="49" charset="-122"/>
                  <a:ea typeface="黑体" panose="02010609060101010101" pitchFamily="49" charset="-122"/>
                </a:rPr>
                <a:t>试着把词语和意思连起来！</a:t>
              </a:r>
              <a:endParaRPr lang="zh-CN" altLang="en-US" sz="2400" b="1" dirty="0">
                <a:latin typeface="黑体" panose="02010609060101010101" pitchFamily="49" charset="-122"/>
                <a:ea typeface="黑体" panose="02010609060101010101" pitchFamily="49" charset="-122"/>
              </a:endParaRPr>
            </a:p>
          </p:txBody>
        </p:sp>
      </p:grpSp>
      <p:sp>
        <p:nvSpPr>
          <p:cNvPr id="49170" name="矩形 29"/>
          <p:cNvSpPr/>
          <p:nvPr/>
        </p:nvSpPr>
        <p:spPr>
          <a:xfrm>
            <a:off x="3848100" y="5270500"/>
            <a:ext cx="5283200" cy="398780"/>
          </a:xfrm>
          <a:prstGeom prst="rect">
            <a:avLst/>
          </a:prstGeom>
          <a:noFill/>
          <a:ln w="9525">
            <a:noFill/>
          </a:ln>
        </p:spPr>
        <p:txBody>
          <a:bodyPr anchor="t">
            <a:spAutoFit/>
          </a:bodyPr>
          <a:p>
            <a:r>
              <a:rPr lang="zh-CN" altLang="en-US" sz="2000" b="1" dirty="0">
                <a:latin typeface="黑体" panose="02010609060101010101" pitchFamily="49" charset="-122"/>
                <a:ea typeface="黑体" panose="02010609060101010101" pitchFamily="49" charset="-122"/>
              </a:rPr>
              <a:t>树木的主干与旁枝。</a:t>
            </a:r>
            <a:endParaRPr lang="zh-CN" altLang="en-US" sz="2000" b="1" dirty="0">
              <a:latin typeface="黑体" panose="02010609060101010101" pitchFamily="49" charset="-122"/>
              <a:ea typeface="黑体" panose="02010609060101010101" pitchFamily="49" charset="-122"/>
            </a:endParaRPr>
          </a:p>
        </p:txBody>
      </p:sp>
      <p:cxnSp>
        <p:nvCxnSpPr>
          <p:cNvPr id="30" name="直接连接符 29"/>
          <p:cNvCxnSpPr/>
          <p:nvPr/>
        </p:nvCxnSpPr>
        <p:spPr>
          <a:xfrm flipV="1">
            <a:off x="1658938" y="2529205"/>
            <a:ext cx="2142173" cy="1519714"/>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49172" name="组合 25"/>
          <p:cNvGrpSpPr/>
          <p:nvPr/>
        </p:nvGrpSpPr>
        <p:grpSpPr>
          <a:xfrm>
            <a:off x="536575" y="1628775"/>
            <a:ext cx="1773238" cy="527753"/>
            <a:chOff x="537320" y="770997"/>
            <a:chExt cx="1772205" cy="528733"/>
          </a:xfrm>
        </p:grpSpPr>
        <p:sp>
          <p:nvSpPr>
            <p:cNvPr id="27" name="圆角矩形 26"/>
            <p:cNvSpPr/>
            <p:nvPr/>
          </p:nvSpPr>
          <p:spPr>
            <a:xfrm>
              <a:off x="590550" y="770997"/>
              <a:ext cx="1656453" cy="528733"/>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理解词语</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8" name="直线连接符 21"/>
            <p:cNvSpPr>
              <a:spLocks noChangeShapeType="1"/>
            </p:cNvSpPr>
            <p:nvPr/>
          </p:nvSpPr>
          <p:spPr bwMode="auto">
            <a:xfrm flipV="1">
              <a:off x="537320" y="1244950"/>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3"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4" cstate="print"/>
          <a:srcRect/>
          <a:stretch>
            <a:fillRect/>
          </a:stretch>
        </p:blipFill>
        <p:spPr bwMode="auto">
          <a:xfrm>
            <a:off x="8028384" y="6287293"/>
            <a:ext cx="720725" cy="477838"/>
          </a:xfrm>
          <a:prstGeom prst="rect">
            <a:avLst/>
          </a:prstGeom>
          <a:noFill/>
          <a:ln w="9525">
            <a:noFill/>
            <a:miter lim="800000"/>
            <a:headEnd/>
            <a:tailEnd/>
          </a:ln>
        </p:spPr>
      </p:pic>
      <p:sp>
        <p:nvSpPr>
          <p:cNvPr id="17" name="TextBox 16"/>
          <p:cNvSpPr txBox="1"/>
          <p:nvPr/>
        </p:nvSpPr>
        <p:spPr>
          <a:xfrm>
            <a:off x="2143108" y="980728"/>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安静</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28" name="TextBox 27"/>
          <p:cNvSpPr txBox="1"/>
          <p:nvPr/>
        </p:nvSpPr>
        <p:spPr>
          <a:xfrm>
            <a:off x="3643306" y="980728"/>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宁静</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9" name="TextBox 28"/>
          <p:cNvSpPr txBox="1"/>
          <p:nvPr/>
        </p:nvSpPr>
        <p:spPr>
          <a:xfrm>
            <a:off x="5143504" y="980728"/>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鲜艳</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0" name="TextBox 29"/>
          <p:cNvSpPr txBox="1"/>
          <p:nvPr/>
        </p:nvSpPr>
        <p:spPr>
          <a:xfrm>
            <a:off x="6643702" y="980728"/>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斑斓</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1" name="TextBox 30"/>
          <p:cNvSpPr txBox="1"/>
          <p:nvPr/>
        </p:nvSpPr>
        <p:spPr>
          <a:xfrm>
            <a:off x="2162158" y="1772816"/>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打扮</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2" name="TextBox 31"/>
          <p:cNvSpPr txBox="1"/>
          <p:nvPr/>
        </p:nvSpPr>
        <p:spPr>
          <a:xfrm>
            <a:off x="3662356" y="1766546"/>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装扮</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3" name="TextBox 32"/>
          <p:cNvSpPr txBox="1"/>
          <p:nvPr/>
        </p:nvSpPr>
        <p:spPr>
          <a:xfrm>
            <a:off x="5162554" y="1766546"/>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敬爱</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4" name="TextBox 33"/>
          <p:cNvSpPr txBox="1"/>
          <p:nvPr/>
        </p:nvSpPr>
        <p:spPr>
          <a:xfrm>
            <a:off x="6662752" y="1766546"/>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爱戴</a:t>
            </a:r>
            <a:endParaRPr lang="zh-CN" altLang="en-US" sz="3200" dirty="0">
              <a:solidFill>
                <a:srgbClr val="FF0000"/>
              </a:solidFill>
              <a:latin typeface="楷体" panose="02010609060101010101" pitchFamily="49" charset="-122"/>
              <a:ea typeface="楷体" panose="02010609060101010101" pitchFamily="49" charset="-122"/>
            </a:endParaRPr>
          </a:p>
        </p:txBody>
      </p:sp>
      <p:cxnSp>
        <p:nvCxnSpPr>
          <p:cNvPr id="36" name="直接连接符 35"/>
          <p:cNvCxnSpPr/>
          <p:nvPr/>
        </p:nvCxnSpPr>
        <p:spPr>
          <a:xfrm>
            <a:off x="539552" y="2636912"/>
            <a:ext cx="7286676" cy="1588"/>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3568" y="4365104"/>
            <a:ext cx="7286676" cy="1588"/>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124058" y="2924944"/>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鲜艳</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9" name="TextBox 38"/>
          <p:cNvSpPr txBox="1"/>
          <p:nvPr/>
        </p:nvSpPr>
        <p:spPr>
          <a:xfrm>
            <a:off x="3624256" y="2924944"/>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暗淡</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0" name="TextBox 39"/>
          <p:cNvSpPr txBox="1"/>
          <p:nvPr/>
        </p:nvSpPr>
        <p:spPr>
          <a:xfrm>
            <a:off x="5124454" y="2924944"/>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安静</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1" name="TextBox 40"/>
          <p:cNvSpPr txBox="1"/>
          <p:nvPr/>
        </p:nvSpPr>
        <p:spPr>
          <a:xfrm>
            <a:off x="6624652" y="2924944"/>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热闹</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2" name="TextBox 41"/>
          <p:cNvSpPr txBox="1"/>
          <p:nvPr/>
        </p:nvSpPr>
        <p:spPr>
          <a:xfrm>
            <a:off x="2143108" y="3710762"/>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古老</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3" name="TextBox 42"/>
          <p:cNvSpPr txBox="1"/>
          <p:nvPr/>
        </p:nvSpPr>
        <p:spPr>
          <a:xfrm>
            <a:off x="3643306" y="3710762"/>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崭新</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4" name="TextBox 43"/>
          <p:cNvSpPr txBox="1"/>
          <p:nvPr/>
        </p:nvSpPr>
        <p:spPr>
          <a:xfrm>
            <a:off x="5143504" y="3710762"/>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粗壮</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5" name="TextBox 44"/>
          <p:cNvSpPr txBox="1"/>
          <p:nvPr/>
        </p:nvSpPr>
        <p:spPr>
          <a:xfrm>
            <a:off x="6643702" y="3710762"/>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细弱</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9" name="AutoShape 2"/>
          <p:cNvSpPr>
            <a:spLocks noChangeArrowheads="1"/>
          </p:cNvSpPr>
          <p:nvPr/>
        </p:nvSpPr>
        <p:spPr bwMode="auto">
          <a:xfrm>
            <a:off x="214051" y="87658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近义词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1" name="AutoShape 2"/>
          <p:cNvSpPr>
            <a:spLocks noChangeArrowheads="1"/>
          </p:cNvSpPr>
          <p:nvPr/>
        </p:nvSpPr>
        <p:spPr bwMode="auto">
          <a:xfrm>
            <a:off x="313110" y="2716793"/>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反义词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left)">
                                      <p:cBhvr>
                                        <p:cTn id="8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P spid="29" grpId="0"/>
      <p:bldP spid="30" grpId="0"/>
      <p:bldP spid="31" grpId="0"/>
      <p:bldP spid="32" grpId="0"/>
      <p:bldP spid="33" grpId="0"/>
      <p:bldP spid="34" grpId="0"/>
      <p:bldP spid="38" grpId="0"/>
      <p:bldP spid="39" grpId="0"/>
      <p:bldP spid="40" grpId="0"/>
      <p:bldP spid="41"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
          <p:cNvSpPr/>
          <p:nvPr/>
        </p:nvSpPr>
        <p:spPr>
          <a:xfrm>
            <a:off x="1038225" y="4302125"/>
            <a:ext cx="7191375" cy="1198880"/>
          </a:xfrm>
          <a:prstGeom prst="rect">
            <a:avLst/>
          </a:prstGeom>
          <a:noFill/>
          <a:ln w="9525">
            <a:noFill/>
          </a:ln>
        </p:spPr>
        <p:txBody>
          <a:bodyPr anchor="t">
            <a:spAutoFit/>
          </a:bodyPr>
          <a:p>
            <a:pPr indent="622300">
              <a:lnSpc>
                <a:spcPct val="150000"/>
              </a:lnSpc>
            </a:pPr>
            <a:r>
              <a:rPr lang="zh-CN" altLang="en-US" sz="2400" b="1" dirty="0">
                <a:solidFill>
                  <a:srgbClr val="000000"/>
                </a:solidFill>
                <a:latin typeface="黑体" panose="02010609060101010101" pitchFamily="49" charset="-122"/>
                <a:ea typeface="黑体" panose="02010609060101010101" pitchFamily="49" charset="-122"/>
              </a:rPr>
              <a:t>让我们走进课文，看看大青树下的小学及孩子们的学习生活情景是什么样的？</a:t>
            </a:r>
            <a:endParaRPr lang="zh-CN" altLang="en-US" sz="2400" b="1" dirty="0">
              <a:solidFill>
                <a:srgbClr val="000000"/>
              </a:solidFill>
              <a:latin typeface="黑体" panose="02010609060101010101" pitchFamily="49" charset="-122"/>
              <a:ea typeface="黑体" panose="02010609060101010101" pitchFamily="49" charset="-122"/>
            </a:endParaRPr>
          </a:p>
        </p:txBody>
      </p:sp>
      <p:pic>
        <p:nvPicPr>
          <p:cNvPr id="28678" name="Picture 6" descr="C:\Users\lenovo03\AppData\Roaming\Tencent\Users\541737432\QQ\WinTemp\RichOle\2`HCM{Y[74R[4XUJNJW)`PV.png"/>
          <p:cNvPicPr>
            <a:picLocks noChangeAspect="1" noChangeArrowheads="1"/>
          </p:cNvPicPr>
          <p:nvPr/>
        </p:nvPicPr>
        <p:blipFill>
          <a:blip r:embed="rId1"/>
          <a:srcRect/>
          <a:stretch>
            <a:fillRect/>
          </a:stretch>
        </p:blipFill>
        <p:spPr bwMode="auto">
          <a:xfrm>
            <a:off x="2736850" y="1731963"/>
            <a:ext cx="3783013" cy="2371725"/>
          </a:xfrm>
          <a:prstGeom prst="rect">
            <a:avLst/>
          </a:prstGeom>
          <a:ln>
            <a:noFill/>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20"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21"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14" name="矩形 13"/>
          <p:cNvSpPr/>
          <p:nvPr/>
        </p:nvSpPr>
        <p:spPr>
          <a:xfrm>
            <a:off x="283210" y="1988820"/>
            <a:ext cx="7923530" cy="521970"/>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sym typeface="+mn-ea"/>
              </a:rPr>
              <a:t>课文可以分成几部分？各部分大意是什么？</a:t>
            </a:r>
            <a:endParaRPr lang="zh-CN" altLang="en-US" sz="2800" dirty="0">
              <a:latin typeface="黑体" panose="02010609060101010101" pitchFamily="49" charset="-122"/>
              <a:ea typeface="黑体" panose="02010609060101010101" pitchFamily="49" charset="-122"/>
            </a:endParaRPr>
          </a:p>
        </p:txBody>
      </p:sp>
      <p:sp>
        <p:nvSpPr>
          <p:cNvPr id="16" name="矩形 15"/>
          <p:cNvSpPr/>
          <p:nvPr/>
        </p:nvSpPr>
        <p:spPr>
          <a:xfrm>
            <a:off x="418465" y="3175635"/>
            <a:ext cx="8918575" cy="224536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第</a:t>
            </a:r>
            <a:r>
              <a:rPr lang="zh-CN" altLang="en-US" sz="2800" b="1" dirty="0">
                <a:solidFill>
                  <a:srgbClr val="0000FF"/>
                </a:solidFill>
                <a:latin typeface="楷体" panose="02010609060101010101" pitchFamily="49" charset="-122"/>
                <a:ea typeface="楷体" panose="02010609060101010101" pitchFamily="49" charset="-122"/>
              </a:rPr>
              <a:t>一部分（第</a:t>
            </a:r>
            <a:r>
              <a:rPr lang="en-US" altLang="zh-CN" sz="2800" b="1" dirty="0">
                <a:solidFill>
                  <a:srgbClr val="0000FF"/>
                </a:solidFill>
                <a:latin typeface="楷体" panose="02010609060101010101" pitchFamily="49" charset="-122"/>
                <a:ea typeface="楷体" panose="02010609060101010101" pitchFamily="49" charset="-122"/>
              </a:rPr>
              <a:t>1</a:t>
            </a:r>
            <a:r>
              <a:rPr lang="zh-CN" altLang="en-US" sz="2800" b="1" dirty="0">
                <a:solidFill>
                  <a:srgbClr val="0000FF"/>
                </a:solidFill>
                <a:latin typeface="楷体" panose="02010609060101010101" pitchFamily="49" charset="-122"/>
                <a:ea typeface="楷体" panose="02010609060101010101" pitchFamily="49" charset="-122"/>
              </a:rPr>
              <a:t>自然段）：上学路上的景象。</a:t>
            </a:r>
            <a:endParaRPr lang="en-US" altLang="zh-CN" sz="2800" b="1" dirty="0">
              <a:solidFill>
                <a:srgbClr val="0000FF"/>
              </a:solidFill>
              <a:latin typeface="楷体" panose="02010609060101010101" pitchFamily="49" charset="-122"/>
              <a:ea typeface="楷体" panose="02010609060101010101" pitchFamily="49" charset="-122"/>
            </a:endParaRPr>
          </a:p>
          <a:p>
            <a:endParaRPr lang="zh-CN" altLang="en-US" sz="2800" b="1" dirty="0">
              <a:solidFill>
                <a:srgbClr val="0000FF"/>
              </a:solidFill>
              <a:latin typeface="楷体" panose="02010609060101010101" pitchFamily="49" charset="-122"/>
              <a:ea typeface="楷体" panose="02010609060101010101" pitchFamily="49" charset="-122"/>
            </a:endParaRPr>
          </a:p>
          <a:p>
            <a:r>
              <a:rPr lang="zh-CN" altLang="en-US" sz="2800" b="1" dirty="0">
                <a:solidFill>
                  <a:srgbClr val="0000FF"/>
                </a:solidFill>
                <a:latin typeface="楷体" panose="02010609060101010101" pitchFamily="49" charset="-122"/>
                <a:ea typeface="楷体" panose="02010609060101010101" pitchFamily="49" charset="-122"/>
              </a:rPr>
              <a:t>第二部分（第</a:t>
            </a:r>
            <a:r>
              <a:rPr lang="en-US" altLang="zh-CN" sz="2800" b="1" dirty="0">
                <a:solidFill>
                  <a:srgbClr val="0000FF"/>
                </a:solidFill>
                <a:latin typeface="楷体" panose="02010609060101010101" pitchFamily="49" charset="-122"/>
                <a:ea typeface="楷体" panose="02010609060101010101" pitchFamily="49" charset="-122"/>
              </a:rPr>
              <a:t>2</a:t>
            </a: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3</a:t>
            </a:r>
            <a:r>
              <a:rPr lang="zh-CN" altLang="en-US" sz="2800" b="1" dirty="0">
                <a:solidFill>
                  <a:srgbClr val="0000FF"/>
                </a:solidFill>
                <a:latin typeface="楷体" panose="02010609060101010101" pitchFamily="49" charset="-122"/>
                <a:ea typeface="楷体" panose="02010609060101010101" pitchFamily="49" charset="-122"/>
              </a:rPr>
              <a:t>自然段）：上课时和下课后的景象。</a:t>
            </a:r>
            <a:endParaRPr lang="en-US" altLang="zh-CN" sz="2800" b="1" dirty="0">
              <a:solidFill>
                <a:srgbClr val="0000FF"/>
              </a:solidFill>
              <a:latin typeface="楷体" panose="02010609060101010101" pitchFamily="49" charset="-122"/>
              <a:ea typeface="楷体" panose="02010609060101010101" pitchFamily="49" charset="-122"/>
            </a:endParaRPr>
          </a:p>
          <a:p>
            <a:endParaRPr lang="zh-CN" altLang="en-US" sz="2800" b="1" dirty="0">
              <a:solidFill>
                <a:srgbClr val="0000FF"/>
              </a:solidFill>
              <a:latin typeface="楷体" panose="02010609060101010101" pitchFamily="49" charset="-122"/>
              <a:ea typeface="楷体" panose="02010609060101010101" pitchFamily="49" charset="-122"/>
            </a:endParaRPr>
          </a:p>
          <a:p>
            <a:r>
              <a:rPr lang="zh-CN" altLang="en-US" sz="2800" b="1" dirty="0">
                <a:solidFill>
                  <a:srgbClr val="0000FF"/>
                </a:solidFill>
                <a:latin typeface="楷体" panose="02010609060101010101" pitchFamily="49" charset="-122"/>
                <a:ea typeface="楷体" panose="02010609060101010101" pitchFamily="49" charset="-122"/>
              </a:rPr>
              <a:t>第三部分（第</a:t>
            </a:r>
            <a:r>
              <a:rPr lang="en-US" altLang="zh-CN" sz="2800" b="1" dirty="0">
                <a:solidFill>
                  <a:srgbClr val="0000FF"/>
                </a:solidFill>
                <a:latin typeface="楷体" panose="02010609060101010101" pitchFamily="49" charset="-122"/>
                <a:ea typeface="楷体" panose="02010609060101010101" pitchFamily="49" charset="-122"/>
              </a:rPr>
              <a:t>4</a:t>
            </a:r>
            <a:r>
              <a:rPr lang="zh-CN" altLang="en-US" sz="2800" b="1" dirty="0">
                <a:solidFill>
                  <a:srgbClr val="0000FF"/>
                </a:solidFill>
                <a:latin typeface="楷体" panose="02010609060101010101" pitchFamily="49" charset="-122"/>
                <a:ea typeface="楷体" panose="02010609060101010101" pitchFamily="49" charset="-122"/>
              </a:rPr>
              <a:t>自然段）：总写大青树下的学校的美丽。</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1"/>
          <p:cNvSpPr/>
          <p:nvPr/>
        </p:nvSpPr>
        <p:spPr>
          <a:xfrm>
            <a:off x="771525" y="1603375"/>
            <a:ext cx="7546975" cy="1383665"/>
          </a:xfrm>
          <a:prstGeom prst="rect">
            <a:avLst/>
          </a:prstGeom>
          <a:noFill/>
          <a:ln w="9525">
            <a:noFill/>
          </a:ln>
        </p:spPr>
        <p:txBody>
          <a:bodyPr anchor="t">
            <a:spAutoFit/>
          </a:bodyPr>
          <a:p>
            <a:pPr indent="622300">
              <a:lnSpc>
                <a:spcPct val="150000"/>
              </a:lnSpc>
            </a:pPr>
            <a:r>
              <a:rPr lang="zh-CN" altLang="en-US" sz="2800" b="1" dirty="0">
                <a:solidFill>
                  <a:srgbClr val="000000"/>
                </a:solidFill>
                <a:latin typeface="黑体" panose="02010609060101010101" pitchFamily="49" charset="-122"/>
                <a:ea typeface="黑体" panose="02010609060101010101" pitchFamily="49" charset="-122"/>
              </a:rPr>
              <a:t>边读边想象，说说这所学校有什么特别的地方？</a:t>
            </a:r>
            <a:r>
              <a:rPr lang="zh-CN" altLang="en-US" sz="2800" b="1" dirty="0">
                <a:solidFill>
                  <a:srgbClr val="FF0000"/>
                </a:solidFill>
                <a:latin typeface="仿宋" panose="02010609060101010101" pitchFamily="49" charset="-122"/>
                <a:ea typeface="仿宋" panose="02010609060101010101" pitchFamily="49" charset="-122"/>
              </a:rPr>
              <a:t>（核心问题）</a:t>
            </a:r>
            <a:endParaRPr lang="zh-CN" altLang="en-US" sz="2800" b="1" dirty="0">
              <a:solidFill>
                <a:srgbClr val="FF0000"/>
              </a:solidFill>
              <a:latin typeface="仿宋" panose="02010609060101010101" pitchFamily="49" charset="-122"/>
              <a:ea typeface="仿宋" panose="02010609060101010101" pitchFamily="49" charset="-122"/>
            </a:endParaRPr>
          </a:p>
        </p:txBody>
      </p:sp>
      <p:sp>
        <p:nvSpPr>
          <p:cNvPr id="3" name="矩形 2"/>
          <p:cNvSpPr/>
          <p:nvPr/>
        </p:nvSpPr>
        <p:spPr>
          <a:xfrm>
            <a:off x="771525" y="2816225"/>
            <a:ext cx="7546975" cy="2676525"/>
          </a:xfrm>
          <a:prstGeom prst="rect">
            <a:avLst/>
          </a:prstGeom>
          <a:noFill/>
          <a:ln w="9525">
            <a:noFill/>
          </a:ln>
        </p:spPr>
        <p:txBody>
          <a:bodyPr anchor="t">
            <a:spAutoFit/>
          </a:bodyPr>
          <a:p>
            <a:pPr>
              <a:lnSpc>
                <a:spcPct val="150000"/>
              </a:lnSpc>
            </a:pPr>
            <a:r>
              <a:rPr lang="zh-CN" altLang="en-US" sz="2800" b="1" dirty="0">
                <a:latin typeface="楷体" panose="02010609060101010101" pitchFamily="49" charset="-122"/>
                <a:ea typeface="楷体" panose="02010609060101010101" pitchFamily="49" charset="-122"/>
              </a:rPr>
              <a:t>    这所学校学生</a:t>
            </a:r>
            <a:r>
              <a:rPr lang="zh-CN" altLang="en-US" sz="2800" b="1" dirty="0">
                <a:solidFill>
                  <a:srgbClr val="FF0000"/>
                </a:solidFill>
                <a:latin typeface="楷体" panose="02010609060101010101" pitchFamily="49" charset="-122"/>
                <a:ea typeface="楷体" panose="02010609060101010101" pitchFamily="49" charset="-122"/>
              </a:rPr>
              <a:t>来处不同、民族不同、语言不同、穿戴不同</a:t>
            </a:r>
            <a:r>
              <a:rPr lang="zh-CN" altLang="en-US" sz="2800" b="1" dirty="0">
                <a:latin typeface="楷体" panose="02010609060101010101" pitchFamily="49" charset="-122"/>
                <a:ea typeface="楷体" panose="02010609060101010101" pitchFamily="49" charset="-122"/>
              </a:rPr>
              <a:t>，却在</a:t>
            </a:r>
            <a:r>
              <a:rPr lang="zh-CN" altLang="en-US" sz="2800" b="1" dirty="0">
                <a:solidFill>
                  <a:srgbClr val="FF0000"/>
                </a:solidFill>
                <a:latin typeface="楷体" panose="02010609060101010101" pitchFamily="49" charset="-122"/>
                <a:ea typeface="楷体" panose="02010609060101010101" pitchFamily="49" charset="-122"/>
              </a:rPr>
              <a:t>一起上课、一起读书、一起跳舞、一起游戏</a:t>
            </a:r>
            <a:r>
              <a:rPr lang="zh-CN" altLang="en-US" sz="2800" b="1" dirty="0">
                <a:latin typeface="楷体" panose="02010609060101010101" pitchFamily="49" charset="-122"/>
                <a:ea typeface="楷体" panose="02010609060101010101" pitchFamily="49" charset="-122"/>
              </a:rPr>
              <a:t>，而且这儿的山林里的朋友都可以到学校听讲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500"/>
                                        <p:tgtEl>
                                          <p:spTgt spid="29698"/>
                                        </p:tgtEl>
                                      </p:cBhvr>
                                    </p:animEffect>
                                    <p:anim calcmode="lin" valueType="num">
                                      <p:cBhvr>
                                        <p:cTn id="8" dur="500" fill="hold"/>
                                        <p:tgtEl>
                                          <p:spTgt spid="29698"/>
                                        </p:tgtEl>
                                        <p:attrNameLst>
                                          <p:attrName>ppt_x</p:attrName>
                                        </p:attrNameLst>
                                      </p:cBhvr>
                                      <p:tavLst>
                                        <p:tav tm="0">
                                          <p:val>
                                            <p:strVal val="#ppt_x"/>
                                          </p:val>
                                        </p:tav>
                                        <p:tav tm="100000">
                                          <p:val>
                                            <p:strVal val="#ppt_x"/>
                                          </p:val>
                                        </p:tav>
                                      </p:tavLst>
                                    </p:anim>
                                    <p:anim calcmode="lin" valueType="num">
                                      <p:cBhvr>
                                        <p:cTn id="9" dur="5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701040" y="1492250"/>
            <a:ext cx="7886700" cy="993775"/>
          </a:xfrm>
        </p:spPr>
        <p:txBody>
          <a:bodyPr>
            <a:normAutofit fontScale="90000"/>
          </a:bodyPr>
          <a:lstStyle/>
          <a:p>
            <a:pPr algn="l"/>
            <a:r>
              <a:rPr lang="zh-CN" altLang="en-US" sz="3600" b="1" dirty="0">
                <a:latin typeface="腾祥睿黑简-W2" panose="01010104010101010101" charset="-122"/>
                <a:ea typeface="腾祥睿黑简-W2" panose="01010104010101010101" charset="-122"/>
              </a:rPr>
              <a:t>通读全文，课文是按什么顺序写孩子们这一天的校园生活的？</a:t>
            </a:r>
            <a:endParaRPr lang="zh-CN" altLang="en-US" sz="3600" b="1" dirty="0">
              <a:latin typeface="腾祥睿黑简-W2" panose="01010104010101010101" charset="-122"/>
              <a:ea typeface="腾祥睿黑简-W2" panose="01010104010101010101" charset="-122"/>
            </a:endParaRPr>
          </a:p>
        </p:txBody>
      </p:sp>
      <p:sp>
        <p:nvSpPr>
          <p:cNvPr id="3" name="内容占位符 2"/>
          <p:cNvSpPr>
            <a:spLocks noGrp="1"/>
          </p:cNvSpPr>
          <p:nvPr>
            <p:ph idx="4294967295"/>
            <p:custDataLst>
              <p:tags r:id="rId2"/>
            </p:custDataLst>
          </p:nvPr>
        </p:nvSpPr>
        <p:spPr>
          <a:xfrm>
            <a:off x="822325" y="2778125"/>
            <a:ext cx="7886700" cy="3263265"/>
          </a:xfrm>
        </p:spPr>
        <p:txBody>
          <a:bodyPr/>
          <a:lstStyle/>
          <a:p>
            <a:pPr marL="0" indent="0">
              <a:buNone/>
            </a:pPr>
            <a:r>
              <a:rPr lang="zh-CN" altLang="en-US" sz="3000" smtClean="0">
                <a:latin typeface="腾祥睿黑简-W2" panose="01010104010101010101" charset="-122"/>
                <a:ea typeface="腾祥睿黑简-W2" panose="01010104010101010101" charset="-122"/>
                <a:cs typeface="腾祥睿黑简-W2" panose="01010104010101010101" charset="-122"/>
              </a:rPr>
              <a:t>答：课文是按</a:t>
            </a:r>
            <a:r>
              <a:rPr lang="en-US" altLang="zh-CN" sz="3000" smtClean="0">
                <a:latin typeface="腾祥睿黑简-W2" panose="01010104010101010101" charset="-122"/>
                <a:ea typeface="腾祥睿黑简-W2" panose="01010104010101010101" charset="-122"/>
                <a:cs typeface="腾祥睿黑简-W2" panose="01010104010101010101" charset="-122"/>
              </a:rPr>
              <a:t>“</a:t>
            </a:r>
            <a:r>
              <a:rPr lang="zh-CN" altLang="en-US" sz="3000" smtClean="0">
                <a:latin typeface="腾祥睿黑简-W2" panose="01010104010101010101" charset="-122"/>
                <a:ea typeface="腾祥睿黑简-W2" panose="01010104010101010101" charset="-122"/>
                <a:cs typeface="腾祥睿黑简-W2" panose="01010104010101010101" charset="-122"/>
              </a:rPr>
              <a:t>上学路上→来到学校→上课→下课</a:t>
            </a:r>
            <a:r>
              <a:rPr lang="en-US" altLang="zh-CN" sz="3000" smtClean="0">
                <a:latin typeface="腾祥睿黑简-W2" panose="01010104010101010101" charset="-122"/>
                <a:ea typeface="腾祥睿黑简-W2" panose="01010104010101010101" charset="-122"/>
                <a:cs typeface="腾祥睿黑简-W2" panose="01010104010101010101" charset="-122"/>
              </a:rPr>
              <a:t>”</a:t>
            </a:r>
            <a:r>
              <a:rPr lang="zh-CN" altLang="en-US" sz="3000" smtClean="0">
                <a:latin typeface="腾祥睿黑简-W2" panose="01010104010101010101" charset="-122"/>
                <a:ea typeface="腾祥睿黑简-W2" panose="01010104010101010101" charset="-122"/>
                <a:cs typeface="腾祥睿黑简-W2" panose="01010104010101010101" charset="-122"/>
              </a:rPr>
              <a:t>的</a:t>
            </a:r>
            <a:r>
              <a:rPr lang="zh-CN" altLang="en-US" sz="3000" smtClean="0">
                <a:solidFill>
                  <a:srgbClr val="C00000"/>
                </a:solidFill>
                <a:latin typeface="腾祥睿黑简-W2" panose="01010104010101010101" charset="-122"/>
                <a:ea typeface="腾祥睿黑简-W2" panose="01010104010101010101" charset="-122"/>
                <a:cs typeface="腾祥睿黑简-W2" panose="01010104010101010101" charset="-122"/>
              </a:rPr>
              <a:t>时间顺序</a:t>
            </a:r>
            <a:r>
              <a:rPr lang="zh-CN" altLang="en-US" sz="3000" smtClean="0">
                <a:latin typeface="腾祥睿黑简-W2" panose="01010104010101010101" charset="-122"/>
                <a:ea typeface="腾祥睿黑简-W2" panose="01010104010101010101" charset="-122"/>
                <a:cs typeface="腾祥睿黑简-W2" panose="01010104010101010101" charset="-122"/>
              </a:rPr>
              <a:t>来写</a:t>
            </a:r>
            <a:r>
              <a:rPr lang="zh-CN" altLang="en-US" sz="3000" smtClean="0">
                <a:solidFill>
                  <a:schemeClr val="tx1"/>
                </a:solidFill>
                <a:latin typeface="腾祥睿黑简-W2" panose="01010104010101010101" charset="-122"/>
                <a:ea typeface="腾祥睿黑简-W2" panose="01010104010101010101" charset="-122"/>
                <a:cs typeface="腾祥睿黑简-W2" panose="01010104010101010101" charset="-122"/>
              </a:rPr>
              <a:t>孩子</a:t>
            </a:r>
            <a:r>
              <a:rPr lang="zh-CN" altLang="en-US" sz="3000" smtClean="0">
                <a:latin typeface="腾祥睿黑简-W2" panose="01010104010101010101" charset="-122"/>
                <a:ea typeface="腾祥睿黑简-W2" panose="01010104010101010101" charset="-122"/>
                <a:cs typeface="腾祥睿黑简-W2" panose="01010104010101010101" charset="-122"/>
              </a:rPr>
              <a:t>们这一天的校园生活的。</a:t>
            </a:r>
            <a:endParaRPr lang="zh-CN" altLang="en-US" sz="3000" smtClean="0">
              <a:latin typeface="腾祥睿黑简-W2" panose="01010104010101010101" charset="-122"/>
              <a:ea typeface="腾祥睿黑简-W2" panose="01010104010101010101" charset="-122"/>
              <a:cs typeface="腾祥睿黑简-W2" panose="01010104010101010101" charset="-122"/>
            </a:endParaRPr>
          </a:p>
        </p:txBody>
      </p:sp>
      <p:pic>
        <p:nvPicPr>
          <p:cNvPr id="15" name="图片 9"/>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Tree>
    <p:custDataLst>
      <p:tags r:id="rId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Text Box 3"/>
          <p:cNvSpPr txBox="1"/>
          <p:nvPr/>
        </p:nvSpPr>
        <p:spPr>
          <a:xfrm>
            <a:off x="639763" y="2152650"/>
            <a:ext cx="7767637" cy="1753235"/>
          </a:xfrm>
          <a:prstGeom prst="rect">
            <a:avLst/>
          </a:prstGeom>
          <a:noFill/>
          <a:ln w="9525">
            <a:noFill/>
          </a:ln>
        </p:spPr>
        <p:txBody>
          <a:bodyPr anchor="t">
            <a:spAutoFit/>
          </a:bodyPr>
          <a:p>
            <a:pPr>
              <a:lnSpc>
                <a:spcPct val="150000"/>
              </a:lnSpc>
              <a:spcBef>
                <a:spcPct val="50000"/>
              </a:spcBef>
            </a:pPr>
            <a:r>
              <a:rPr lang="zh-CN" altLang="en-US" sz="2400" b="1" dirty="0">
                <a:solidFill>
                  <a:srgbClr val="0000CC"/>
                </a:solidFill>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早晨，</a:t>
            </a:r>
            <a:r>
              <a:rPr lang="zh-CN" altLang="en-US" sz="2400" b="1" dirty="0">
                <a:solidFill>
                  <a:srgbClr val="FF0000"/>
                </a:solidFill>
                <a:latin typeface="楷体" panose="02010609060101010101" pitchFamily="49" charset="-122"/>
                <a:ea typeface="楷体" panose="02010609060101010101" pitchFamily="49" charset="-122"/>
              </a:rPr>
              <a:t>从</a:t>
            </a:r>
            <a:r>
              <a:rPr lang="zh-CN" altLang="en-US" sz="2400" b="1" dirty="0">
                <a:latin typeface="楷体" panose="02010609060101010101" pitchFamily="49" charset="-122"/>
                <a:ea typeface="楷体" panose="02010609060101010101" pitchFamily="49" charset="-122"/>
              </a:rPr>
              <a:t>山坡上，</a:t>
            </a:r>
            <a:r>
              <a:rPr lang="zh-CN" altLang="en-US" sz="2400" b="1" dirty="0">
                <a:solidFill>
                  <a:srgbClr val="FF0000"/>
                </a:solidFill>
                <a:latin typeface="楷体" panose="02010609060101010101" pitchFamily="49" charset="-122"/>
                <a:ea typeface="楷体" panose="02010609060101010101" pitchFamily="49" charset="-122"/>
              </a:rPr>
              <a:t>从</a:t>
            </a:r>
            <a:r>
              <a:rPr lang="zh-CN" altLang="en-US" sz="2400" b="1" dirty="0">
                <a:latin typeface="楷体" panose="02010609060101010101" pitchFamily="49" charset="-122"/>
                <a:ea typeface="楷体" panose="02010609060101010101" pitchFamily="49" charset="-122"/>
              </a:rPr>
              <a:t>坪坝里，</a:t>
            </a:r>
            <a:r>
              <a:rPr lang="zh-CN" altLang="en-US" sz="2400" b="1" dirty="0">
                <a:solidFill>
                  <a:srgbClr val="FF0000"/>
                </a:solidFill>
                <a:latin typeface="楷体" panose="02010609060101010101" pitchFamily="49" charset="-122"/>
                <a:ea typeface="楷体" panose="02010609060101010101" pitchFamily="49" charset="-122"/>
              </a:rPr>
              <a:t>从</a:t>
            </a:r>
            <a:r>
              <a:rPr lang="zh-CN" altLang="en-US" sz="2400" b="1" dirty="0">
                <a:latin typeface="楷体" panose="02010609060101010101" pitchFamily="49" charset="-122"/>
                <a:ea typeface="楷体" panose="02010609060101010101" pitchFamily="49" charset="-122"/>
              </a:rPr>
              <a:t>一条条开着绒球花和太阳花的小路上，走来了许多小学生，</a:t>
            </a:r>
            <a:r>
              <a:rPr lang="zh-CN" altLang="en-US" sz="2400" b="1" dirty="0">
                <a:solidFill>
                  <a:srgbClr val="3333FF"/>
                </a:solidFill>
                <a:latin typeface="楷体" panose="02010609060101010101" pitchFamily="49" charset="-122"/>
                <a:ea typeface="楷体" panose="02010609060101010101" pitchFamily="49" charset="-122"/>
              </a:rPr>
              <a:t>有</a:t>
            </a:r>
            <a:r>
              <a:rPr lang="zh-CN" altLang="en-US" sz="2400" b="1" dirty="0">
                <a:latin typeface="楷体" panose="02010609060101010101" pitchFamily="49" charset="-122"/>
                <a:ea typeface="楷体" panose="02010609060101010101" pitchFamily="49" charset="-122"/>
              </a:rPr>
              <a:t>傣族的，</a:t>
            </a:r>
            <a:r>
              <a:rPr lang="zh-CN" altLang="en-US" sz="2400" b="1" dirty="0">
                <a:solidFill>
                  <a:srgbClr val="3333FF"/>
                </a:solidFill>
                <a:latin typeface="楷体" panose="02010609060101010101" pitchFamily="49" charset="-122"/>
                <a:ea typeface="楷体" panose="02010609060101010101" pitchFamily="49" charset="-122"/>
              </a:rPr>
              <a:t>有</a:t>
            </a:r>
            <a:r>
              <a:rPr lang="zh-CN" altLang="en-US" sz="2400" b="1" dirty="0">
                <a:latin typeface="楷体" panose="02010609060101010101" pitchFamily="49" charset="-122"/>
                <a:ea typeface="楷体" panose="02010609060101010101" pitchFamily="49" charset="-122"/>
              </a:rPr>
              <a:t>景颇族的，</a:t>
            </a:r>
            <a:r>
              <a:rPr lang="zh-CN" altLang="en-US" sz="2400" b="1" dirty="0">
                <a:solidFill>
                  <a:srgbClr val="3333FF"/>
                </a:solidFill>
                <a:latin typeface="楷体" panose="02010609060101010101" pitchFamily="49" charset="-122"/>
                <a:ea typeface="楷体" panose="02010609060101010101" pitchFamily="49" charset="-122"/>
              </a:rPr>
              <a:t>有</a:t>
            </a:r>
            <a:r>
              <a:rPr lang="zh-CN" altLang="en-US" sz="2400" b="1" dirty="0">
                <a:latin typeface="楷体" panose="02010609060101010101" pitchFamily="49" charset="-122"/>
                <a:ea typeface="楷体" panose="02010609060101010101" pitchFamily="49" charset="-122"/>
              </a:rPr>
              <a:t>阿昌族和德昂族的，</a:t>
            </a:r>
            <a:r>
              <a:rPr lang="zh-CN" altLang="en-US" sz="2400" b="1" dirty="0">
                <a:solidFill>
                  <a:srgbClr val="3333FF"/>
                </a:solidFill>
                <a:latin typeface="楷体" panose="02010609060101010101" pitchFamily="49" charset="-122"/>
                <a:ea typeface="楷体" panose="02010609060101010101" pitchFamily="49" charset="-122"/>
              </a:rPr>
              <a:t>还有</a:t>
            </a:r>
            <a:r>
              <a:rPr lang="zh-CN" altLang="en-US" sz="2400" b="1" dirty="0">
                <a:latin typeface="楷体" panose="02010609060101010101" pitchFamily="49" charset="-122"/>
                <a:ea typeface="楷体" panose="02010609060101010101" pitchFamily="49" charset="-122"/>
              </a:rPr>
              <a:t>汉族的。</a:t>
            </a:r>
            <a:endParaRPr lang="zh-CN" altLang="en-US" sz="2400" b="1" dirty="0">
              <a:latin typeface="楷体" panose="02010609060101010101" pitchFamily="49" charset="-122"/>
              <a:ea typeface="楷体" panose="02010609060101010101" pitchFamily="49" charset="-122"/>
            </a:endParaRPr>
          </a:p>
        </p:txBody>
      </p:sp>
      <p:sp>
        <p:nvSpPr>
          <p:cNvPr id="93186" name="矩形 15"/>
          <p:cNvSpPr/>
          <p:nvPr/>
        </p:nvSpPr>
        <p:spPr>
          <a:xfrm>
            <a:off x="2409825" y="4249738"/>
            <a:ext cx="3695700" cy="460375"/>
          </a:xfrm>
          <a:prstGeom prst="rect">
            <a:avLst/>
          </a:prstGeom>
          <a:noFill/>
          <a:ln w="9525">
            <a:noFill/>
          </a:ln>
        </p:spPr>
        <p:txBody>
          <a:bodyPr anchor="t">
            <a:spAutoFit/>
          </a:bodyPr>
          <a:p>
            <a:endParaRPr lang="zh-CN" altLang="en-US" sz="2400" b="1" dirty="0">
              <a:latin typeface="仿宋" panose="02010609060101010101" pitchFamily="49" charset="-122"/>
              <a:ea typeface="仿宋" panose="02010609060101010101" pitchFamily="49" charset="-122"/>
            </a:endParaRPr>
          </a:p>
        </p:txBody>
      </p:sp>
      <p:sp>
        <p:nvSpPr>
          <p:cNvPr id="14" name="矩形 13"/>
          <p:cNvSpPr/>
          <p:nvPr/>
        </p:nvSpPr>
        <p:spPr>
          <a:xfrm>
            <a:off x="1804988" y="4349750"/>
            <a:ext cx="4300538" cy="36830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b="1" i="0" u="none" strike="noStrike" kern="1200" cap="none" spc="0" normalizeH="0" baseline="0" noProof="0" dirty="0">
              <a:ln>
                <a:noFill/>
              </a:ln>
              <a:solidFill>
                <a:schemeClr val="tx1"/>
              </a:solidFill>
              <a:effectLst/>
              <a:uLnTx/>
              <a:uFillTx/>
              <a:latin typeface="+mn-ea"/>
              <a:ea typeface="+mn-ea"/>
              <a:cs typeface="+mn-cs"/>
            </a:endParaRPr>
          </a:p>
        </p:txBody>
      </p:sp>
      <p:pic>
        <p:nvPicPr>
          <p:cNvPr id="11" name="Picture 8" descr="M-15"/>
          <p:cNvPicPr>
            <a:picLocks noChangeAspect="1" noChangeArrowheads="1"/>
          </p:cNvPicPr>
          <p:nvPr/>
        </p:nvPicPr>
        <p:blipFill>
          <a:blip r:embed="rId1"/>
          <a:srcRect/>
          <a:stretch>
            <a:fillRect/>
          </a:stretch>
        </p:blipFill>
        <p:spPr bwMode="auto">
          <a:xfrm>
            <a:off x="5999887" y="4022991"/>
            <a:ext cx="2393225" cy="1529818"/>
          </a:xfrm>
          <a:prstGeom prst="rect">
            <a:avLst/>
          </a:prstGeom>
          <a:solidFill>
            <a:srgbClr val="FFFFFF">
              <a:shade val="85000"/>
            </a:srgbClr>
          </a:solidFill>
          <a:ln w="127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圆角矩形标注 1"/>
          <p:cNvSpPr/>
          <p:nvPr/>
        </p:nvSpPr>
        <p:spPr>
          <a:xfrm>
            <a:off x="1625600" y="1627188"/>
            <a:ext cx="6388100" cy="425450"/>
          </a:xfrm>
          <a:prstGeom prst="wedgeRoundRectCallout">
            <a:avLst>
              <a:gd name="adj1" fmla="val -31966"/>
              <a:gd name="adj2" fmla="val 95260"/>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“从”字开头的排比句写出小学生们来自不同的地方。</a:t>
            </a:r>
            <a:endParaRPr kumimoji="0" lang="en-US" altLang="zh-CN" sz="2000"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圆角矩形标注 3"/>
          <p:cNvSpPr/>
          <p:nvPr/>
        </p:nvSpPr>
        <p:spPr>
          <a:xfrm>
            <a:off x="723900" y="4106863"/>
            <a:ext cx="4721225" cy="1352550"/>
          </a:xfrm>
          <a:prstGeom prst="wedgeRoundRectCallout">
            <a:avLst>
              <a:gd name="adj1" fmla="val 40499"/>
              <a:gd name="adj2" fmla="val -75046"/>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444500" algn="ctr"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运用“有</a:t>
            </a:r>
            <a:r>
              <a:rPr kumimoji="0" lang="en-US" altLang="zh-CN" sz="20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有</a:t>
            </a:r>
            <a:r>
              <a:rPr kumimoji="0" lang="en-US" altLang="zh-CN" sz="20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有</a:t>
            </a:r>
            <a:r>
              <a:rPr kumimoji="0" lang="en-US" altLang="zh-CN" sz="20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还有</a:t>
            </a:r>
            <a:r>
              <a:rPr kumimoji="0" lang="en-US" altLang="zh-CN" sz="20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句式，体现了这所学校的民族特色，表明学校的学生多，而且都是来自不同的民族。</a:t>
            </a:r>
            <a:endParaRPr kumimoji="0" lang="zh-CN" altLang="en-US" sz="20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Text Box 3"/>
          <p:cNvSpPr txBox="1"/>
          <p:nvPr/>
        </p:nvSpPr>
        <p:spPr>
          <a:xfrm>
            <a:off x="685800" y="1728788"/>
            <a:ext cx="7886700" cy="1198880"/>
          </a:xfrm>
          <a:prstGeom prst="rect">
            <a:avLst/>
          </a:prstGeom>
          <a:noFill/>
          <a:ln w="9525">
            <a:noFill/>
          </a:ln>
        </p:spPr>
        <p:txBody>
          <a:bodyPr anchor="t">
            <a:spAutoFit/>
          </a:bodyPr>
          <a:p>
            <a:pPr>
              <a:lnSpc>
                <a:spcPct val="150000"/>
              </a:lnSpc>
              <a:spcBef>
                <a:spcPct val="50000"/>
              </a:spcBef>
            </a:pPr>
            <a:r>
              <a:rPr lang="zh-CN" altLang="en-US" sz="2400" b="1" dirty="0">
                <a:latin typeface="楷体" panose="02010609060101010101" pitchFamily="49" charset="-122"/>
                <a:ea typeface="楷体" panose="02010609060101010101" pitchFamily="49" charset="-122"/>
              </a:rPr>
              <a:t>    大家穿戴不同，来到学校，都成了好朋友。那鲜艳的民族服装，把学校打扮得更加</a:t>
            </a:r>
            <a:r>
              <a:rPr lang="zh-CN" altLang="en-US" sz="2400" b="1" dirty="0">
                <a:solidFill>
                  <a:srgbClr val="FF0000"/>
                </a:solidFill>
                <a:latin typeface="楷体" panose="02010609060101010101" pitchFamily="49" charset="-122"/>
                <a:ea typeface="楷体" panose="02010609060101010101" pitchFamily="49" charset="-122"/>
              </a:rPr>
              <a:t>绚丽多彩</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nvGrpSpPr>
          <p:cNvPr id="2" name="组合 10"/>
          <p:cNvGrpSpPr/>
          <p:nvPr/>
        </p:nvGrpSpPr>
        <p:grpSpPr>
          <a:xfrm>
            <a:off x="4487863" y="3167063"/>
            <a:ext cx="4046537" cy="2016125"/>
            <a:chOff x="4180545" y="2587786"/>
            <a:chExt cx="4045546" cy="2016125"/>
          </a:xfrm>
        </p:grpSpPr>
        <p:sp>
          <p:nvSpPr>
            <p:cNvPr id="17" name="圆角矩形标注 16"/>
            <p:cNvSpPr/>
            <p:nvPr/>
          </p:nvSpPr>
          <p:spPr>
            <a:xfrm>
              <a:off x="4180545" y="2587786"/>
              <a:ext cx="4045546" cy="2016125"/>
            </a:xfrm>
            <a:prstGeom prst="wedgeRoundRectCallout">
              <a:avLst>
                <a:gd name="adj1" fmla="val -30487"/>
                <a:gd name="adj2" fmla="val -62912"/>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444500" algn="ctr" defTabSz="457200" rtl="0" eaLnBrk="1" fontAlgn="base" latinLnBrk="0" hangingPunct="1">
                <a:lnSpc>
                  <a:spcPct val="150000"/>
                </a:lnSpc>
                <a:spcBef>
                  <a:spcPct val="0"/>
                </a:spcBef>
                <a:spcAft>
                  <a:spcPct val="0"/>
                </a:spcAft>
                <a:buClrTx/>
                <a:buSzTx/>
                <a:buFontTx/>
                <a:buNone/>
                <a:defRPr/>
              </a:pPr>
              <a:endParaRPr kumimoji="0" lang="zh-CN" altLang="en-US" sz="2000" b="1" i="0" u="none" strike="noStrike" kern="1200" cap="none" spc="0" normalizeH="0" baseline="0" noProof="0">
                <a:ln>
                  <a:noFill/>
                </a:ln>
                <a:solidFill>
                  <a:srgbClr val="FF0000"/>
                </a:solidFill>
                <a:effectLst/>
                <a:uLnTx/>
                <a:uFillTx/>
                <a:latin typeface="+mj-ea"/>
                <a:ea typeface="+mj-ea"/>
                <a:cs typeface="+mn-cs"/>
              </a:endParaRPr>
            </a:p>
          </p:txBody>
        </p:sp>
        <p:sp>
          <p:nvSpPr>
            <p:cNvPr id="15" name="矩形 14"/>
            <p:cNvSpPr/>
            <p:nvPr/>
          </p:nvSpPr>
          <p:spPr>
            <a:xfrm>
              <a:off x="4255139" y="2879886"/>
              <a:ext cx="3815415" cy="1323975"/>
            </a:xfrm>
            <a:prstGeom prst="rect">
              <a:avLst/>
            </a:prstGeom>
            <a:noFill/>
            <a:ln w="9525">
              <a:noFill/>
              <a:miter lim="800000"/>
            </a:ln>
            <a:effectLst/>
          </p:spPr>
          <p:txBody>
            <a:bodyPr anchor="ctr"/>
            <a:lstStyle/>
            <a:p>
              <a:pPr marL="0" marR="0" lvl="0" indent="44450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不同民族服装各具特色 ，读到“绚丽多彩”眼前就出现各民族的小学生身着鲜艳的民族服装，把学校装点得更加美丽。</a:t>
              </a:r>
              <a:endParaRPr kumimoji="0" lang="zh-CN" altLang="en-US" sz="2000" b="1" i="0" u="none" strike="noStrike" kern="1200" cap="none" spc="0" normalizeH="0" baseline="0" noProof="0" dirty="0">
                <a:ln>
                  <a:noFill/>
                </a:ln>
                <a:solidFill>
                  <a:srgbClr val="FF0000"/>
                </a:solidFill>
                <a:effectLst/>
                <a:uLnTx/>
                <a:uFillTx/>
                <a:latin typeface="+mj-ea"/>
                <a:ea typeface="+mj-ea"/>
                <a:cs typeface="+mn-cs"/>
              </a:endParaRPr>
            </a:p>
          </p:txBody>
        </p:sp>
      </p:grpSp>
      <p:pic>
        <p:nvPicPr>
          <p:cNvPr id="92161" name="Picture 1" descr="C:\Users\Administrator\AppData\Roaming\Tencent\Users\541737432\QQ\WinTemp\RichOle\H]E{JKIGY7C]Q$}}I`}_5@Q.png"/>
          <p:cNvPicPr>
            <a:picLocks noChangeAspect="1" noChangeArrowheads="1"/>
          </p:cNvPicPr>
          <p:nvPr/>
        </p:nvPicPr>
        <p:blipFill>
          <a:blip r:embed="rId1"/>
          <a:srcRect/>
          <a:stretch>
            <a:fillRect/>
          </a:stretch>
        </p:blipFill>
        <p:spPr bwMode="auto">
          <a:xfrm>
            <a:off x="833347" y="3136936"/>
            <a:ext cx="3243067" cy="21136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39" descr="구름"/>
          <p:cNvPicPr>
            <a:picLocks noChangeAspect="1"/>
          </p:cNvPicPr>
          <p:nvPr/>
        </p:nvPicPr>
        <p:blipFill>
          <a:blip r:embed="rId1"/>
          <a:stretch>
            <a:fillRect/>
          </a:stretch>
        </p:blipFill>
        <p:spPr>
          <a:xfrm>
            <a:off x="4795838" y="992188"/>
            <a:ext cx="682625" cy="273050"/>
          </a:xfrm>
          <a:prstGeom prst="rect">
            <a:avLst/>
          </a:prstGeom>
          <a:noFill/>
          <a:ln w="9525">
            <a:noFill/>
          </a:ln>
        </p:spPr>
      </p:pic>
      <p:pic>
        <p:nvPicPr>
          <p:cNvPr id="34818" name="Picture 40" descr="구름"/>
          <p:cNvPicPr>
            <a:picLocks noChangeAspect="1"/>
          </p:cNvPicPr>
          <p:nvPr/>
        </p:nvPicPr>
        <p:blipFill>
          <a:blip r:embed="rId2"/>
          <a:stretch>
            <a:fillRect/>
          </a:stretch>
        </p:blipFill>
        <p:spPr>
          <a:xfrm>
            <a:off x="7235825" y="1235075"/>
            <a:ext cx="1042988" cy="415925"/>
          </a:xfrm>
          <a:prstGeom prst="rect">
            <a:avLst/>
          </a:prstGeom>
          <a:noFill/>
          <a:ln w="9525">
            <a:noFill/>
          </a:ln>
        </p:spPr>
      </p:pic>
      <p:pic>
        <p:nvPicPr>
          <p:cNvPr id="13317" name="Picture 4" descr="f261"/>
          <p:cNvPicPr>
            <a:picLocks noChangeAspect="1"/>
          </p:cNvPicPr>
          <p:nvPr/>
        </p:nvPicPr>
        <p:blipFill>
          <a:blip r:embed="rId3"/>
          <a:stretch>
            <a:fillRect/>
          </a:stretch>
        </p:blipFill>
        <p:spPr>
          <a:xfrm>
            <a:off x="2360613" y="2208213"/>
            <a:ext cx="1992312" cy="1666875"/>
          </a:xfrm>
          <a:prstGeom prst="rect">
            <a:avLst/>
          </a:prstGeom>
          <a:noFill/>
          <a:ln w="9525">
            <a:noFill/>
          </a:ln>
        </p:spPr>
      </p:pic>
      <p:pic>
        <p:nvPicPr>
          <p:cNvPr id="13318" name="Picture 5" descr="f275"/>
          <p:cNvPicPr>
            <a:picLocks noChangeAspect="1"/>
          </p:cNvPicPr>
          <p:nvPr/>
        </p:nvPicPr>
        <p:blipFill>
          <a:blip r:embed="rId4"/>
          <a:stretch>
            <a:fillRect/>
          </a:stretch>
        </p:blipFill>
        <p:spPr>
          <a:xfrm>
            <a:off x="5076825" y="2527300"/>
            <a:ext cx="1506538" cy="1544638"/>
          </a:xfrm>
          <a:prstGeom prst="rect">
            <a:avLst/>
          </a:prstGeom>
          <a:noFill/>
          <a:ln w="9525">
            <a:noFill/>
          </a:ln>
        </p:spPr>
      </p:pic>
      <p:pic>
        <p:nvPicPr>
          <p:cNvPr id="13319" name="Picture 6" descr="f274"/>
          <p:cNvPicPr>
            <a:picLocks noChangeAspect="1"/>
          </p:cNvPicPr>
          <p:nvPr/>
        </p:nvPicPr>
        <p:blipFill>
          <a:blip r:embed="rId5"/>
          <a:stretch>
            <a:fillRect/>
          </a:stretch>
        </p:blipFill>
        <p:spPr>
          <a:xfrm>
            <a:off x="1816100" y="3875088"/>
            <a:ext cx="1328738" cy="1909762"/>
          </a:xfrm>
          <a:prstGeom prst="rect">
            <a:avLst/>
          </a:prstGeom>
          <a:noFill/>
          <a:ln w="9525">
            <a:noFill/>
          </a:ln>
        </p:spPr>
      </p:pic>
      <p:pic>
        <p:nvPicPr>
          <p:cNvPr id="13320" name="Picture 7" descr="f283"/>
          <p:cNvPicPr>
            <a:picLocks noChangeAspect="1"/>
          </p:cNvPicPr>
          <p:nvPr/>
        </p:nvPicPr>
        <p:blipFill>
          <a:blip r:embed="rId6"/>
          <a:stretch>
            <a:fillRect/>
          </a:stretch>
        </p:blipFill>
        <p:spPr>
          <a:xfrm>
            <a:off x="6581775" y="3875088"/>
            <a:ext cx="1150938" cy="1787525"/>
          </a:xfrm>
          <a:prstGeom prst="rect">
            <a:avLst/>
          </a:prstGeom>
          <a:noFill/>
          <a:ln w="9525">
            <a:noFill/>
          </a:ln>
        </p:spPr>
      </p:pic>
      <p:pic>
        <p:nvPicPr>
          <p:cNvPr id="13321" name="Picture 8" descr="汉族"/>
          <p:cNvPicPr>
            <a:picLocks noChangeAspect="1"/>
          </p:cNvPicPr>
          <p:nvPr/>
        </p:nvPicPr>
        <p:blipFill>
          <a:blip r:embed="rId7"/>
          <a:stretch>
            <a:fillRect/>
          </a:stretch>
        </p:blipFill>
        <p:spPr>
          <a:xfrm>
            <a:off x="7094538" y="2047875"/>
            <a:ext cx="1549400" cy="1747838"/>
          </a:xfrm>
          <a:prstGeom prst="rect">
            <a:avLst/>
          </a:prstGeom>
          <a:noFill/>
          <a:ln w="9525">
            <a:noFill/>
          </a:ln>
        </p:spPr>
      </p:pic>
      <p:pic>
        <p:nvPicPr>
          <p:cNvPr id="13322" name="Picture 9" descr="回族"/>
          <p:cNvPicPr>
            <a:picLocks noChangeAspect="1"/>
          </p:cNvPicPr>
          <p:nvPr/>
        </p:nvPicPr>
        <p:blipFill>
          <a:blip r:embed="rId8"/>
          <a:stretch>
            <a:fillRect/>
          </a:stretch>
        </p:blipFill>
        <p:spPr>
          <a:xfrm>
            <a:off x="581025" y="2193925"/>
            <a:ext cx="1373188" cy="2032000"/>
          </a:xfrm>
          <a:prstGeom prst="rect">
            <a:avLst/>
          </a:prstGeom>
          <a:noFill/>
          <a:ln w="9525">
            <a:noFill/>
          </a:ln>
        </p:spPr>
      </p:pic>
      <p:pic>
        <p:nvPicPr>
          <p:cNvPr id="13323" name="Picture 10" descr="维吾尔族"/>
          <p:cNvPicPr>
            <a:picLocks noChangeAspect="1"/>
          </p:cNvPicPr>
          <p:nvPr/>
        </p:nvPicPr>
        <p:blipFill>
          <a:blip r:embed="rId9"/>
          <a:stretch>
            <a:fillRect/>
          </a:stretch>
        </p:blipFill>
        <p:spPr>
          <a:xfrm>
            <a:off x="3821113" y="3889375"/>
            <a:ext cx="1416050" cy="1787525"/>
          </a:xfrm>
          <a:prstGeom prst="rect">
            <a:avLst/>
          </a:prstGeom>
          <a:noFill/>
          <a:ln w="9525">
            <a:noFill/>
          </a:ln>
        </p:spPr>
      </p:pic>
      <p:sp>
        <p:nvSpPr>
          <p:cNvPr id="2" name="矩形 1"/>
          <p:cNvSpPr/>
          <p:nvPr/>
        </p:nvSpPr>
        <p:spPr>
          <a:xfrm>
            <a:off x="1599719" y="1399596"/>
            <a:ext cx="5219065" cy="645160"/>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rPr>
              <a:t>你知道哪些少数民族呢？</a:t>
            </a:r>
            <a:endParaRPr kumimoji="0" lang="zh-CN" altLang="en-US" sz="36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p:cTn id="7" dur="500" fill="hold"/>
                                        <p:tgtEl>
                                          <p:spTgt spid="13322"/>
                                        </p:tgtEl>
                                        <p:attrNameLst>
                                          <p:attrName>ppt_w</p:attrName>
                                        </p:attrNameLst>
                                      </p:cBhvr>
                                      <p:tavLst>
                                        <p:tav tm="0">
                                          <p:val>
                                            <p:fltVal val="0.000000"/>
                                          </p:val>
                                        </p:tav>
                                        <p:tav tm="100000">
                                          <p:val>
                                            <p:strVal val="#ppt_w"/>
                                          </p:val>
                                        </p:tav>
                                      </p:tavLst>
                                    </p:anim>
                                    <p:anim calcmode="lin" valueType="num">
                                      <p:cBhvr>
                                        <p:cTn id="8" dur="500" fill="hold"/>
                                        <p:tgtEl>
                                          <p:spTgt spid="13322"/>
                                        </p:tgtEl>
                                        <p:attrNameLst>
                                          <p:attrName>ppt_h</p:attrName>
                                        </p:attrNameLst>
                                      </p:cBhvr>
                                      <p:tavLst>
                                        <p:tav tm="0">
                                          <p:val>
                                            <p:fltVal val="0.00000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3317"/>
                                        </p:tgtEl>
                                        <p:attrNameLst>
                                          <p:attrName>style.visibility</p:attrName>
                                        </p:attrNameLst>
                                      </p:cBhvr>
                                      <p:to>
                                        <p:strVal val="visible"/>
                                      </p:to>
                                    </p:set>
                                    <p:anim calcmode="lin" valueType="num">
                                      <p:cBhvr>
                                        <p:cTn id="11" dur="500" fill="hold"/>
                                        <p:tgtEl>
                                          <p:spTgt spid="13317"/>
                                        </p:tgtEl>
                                        <p:attrNameLst>
                                          <p:attrName>ppt_w</p:attrName>
                                        </p:attrNameLst>
                                      </p:cBhvr>
                                      <p:tavLst>
                                        <p:tav tm="0">
                                          <p:val>
                                            <p:fltVal val="0.000000"/>
                                          </p:val>
                                        </p:tav>
                                        <p:tav tm="100000">
                                          <p:val>
                                            <p:strVal val="#ppt_w"/>
                                          </p:val>
                                        </p:tav>
                                      </p:tavLst>
                                    </p:anim>
                                    <p:anim calcmode="lin" valueType="num">
                                      <p:cBhvr>
                                        <p:cTn id="12" dur="500" fill="hold"/>
                                        <p:tgtEl>
                                          <p:spTgt spid="13317"/>
                                        </p:tgtEl>
                                        <p:attrNameLst>
                                          <p:attrName>ppt_h</p:attrName>
                                        </p:attrNameLst>
                                      </p:cBhvr>
                                      <p:tavLst>
                                        <p:tav tm="0">
                                          <p:val>
                                            <p:fltVal val="0.00000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3318"/>
                                        </p:tgtEl>
                                        <p:attrNameLst>
                                          <p:attrName>style.visibility</p:attrName>
                                        </p:attrNameLst>
                                      </p:cBhvr>
                                      <p:to>
                                        <p:strVal val="visible"/>
                                      </p:to>
                                    </p:set>
                                    <p:anim calcmode="lin" valueType="num">
                                      <p:cBhvr>
                                        <p:cTn id="15" dur="500" fill="hold"/>
                                        <p:tgtEl>
                                          <p:spTgt spid="13318"/>
                                        </p:tgtEl>
                                        <p:attrNameLst>
                                          <p:attrName>ppt_w</p:attrName>
                                        </p:attrNameLst>
                                      </p:cBhvr>
                                      <p:tavLst>
                                        <p:tav tm="0">
                                          <p:val>
                                            <p:fltVal val="0.000000"/>
                                          </p:val>
                                        </p:tav>
                                        <p:tav tm="100000">
                                          <p:val>
                                            <p:strVal val="#ppt_w"/>
                                          </p:val>
                                        </p:tav>
                                      </p:tavLst>
                                    </p:anim>
                                    <p:anim calcmode="lin" valueType="num">
                                      <p:cBhvr>
                                        <p:cTn id="16" dur="500" fill="hold"/>
                                        <p:tgtEl>
                                          <p:spTgt spid="13318"/>
                                        </p:tgtEl>
                                        <p:attrNameLst>
                                          <p:attrName>ppt_h</p:attrName>
                                        </p:attrNameLst>
                                      </p:cBhvr>
                                      <p:tavLst>
                                        <p:tav tm="0">
                                          <p:val>
                                            <p:fltVal val="0.00000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p:cTn id="19" dur="500" fill="hold"/>
                                        <p:tgtEl>
                                          <p:spTgt spid="13321"/>
                                        </p:tgtEl>
                                        <p:attrNameLst>
                                          <p:attrName>ppt_w</p:attrName>
                                        </p:attrNameLst>
                                      </p:cBhvr>
                                      <p:tavLst>
                                        <p:tav tm="0">
                                          <p:val>
                                            <p:fltVal val="0.000000"/>
                                          </p:val>
                                        </p:tav>
                                        <p:tav tm="100000">
                                          <p:val>
                                            <p:strVal val="#ppt_w"/>
                                          </p:val>
                                        </p:tav>
                                      </p:tavLst>
                                    </p:anim>
                                    <p:anim calcmode="lin" valueType="num">
                                      <p:cBhvr>
                                        <p:cTn id="20" dur="500" fill="hold"/>
                                        <p:tgtEl>
                                          <p:spTgt spid="13321"/>
                                        </p:tgtEl>
                                        <p:attrNameLst>
                                          <p:attrName>ppt_h</p:attrName>
                                        </p:attrNameLst>
                                      </p:cBhvr>
                                      <p:tavLst>
                                        <p:tav tm="0">
                                          <p:val>
                                            <p:fltVal val="0.00000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3320"/>
                                        </p:tgtEl>
                                        <p:attrNameLst>
                                          <p:attrName>style.visibility</p:attrName>
                                        </p:attrNameLst>
                                      </p:cBhvr>
                                      <p:to>
                                        <p:strVal val="visible"/>
                                      </p:to>
                                    </p:set>
                                    <p:anim calcmode="lin" valueType="num">
                                      <p:cBhvr>
                                        <p:cTn id="23" dur="500" fill="hold"/>
                                        <p:tgtEl>
                                          <p:spTgt spid="13320"/>
                                        </p:tgtEl>
                                        <p:attrNameLst>
                                          <p:attrName>ppt_w</p:attrName>
                                        </p:attrNameLst>
                                      </p:cBhvr>
                                      <p:tavLst>
                                        <p:tav tm="0">
                                          <p:val>
                                            <p:fltVal val="0.000000"/>
                                          </p:val>
                                        </p:tav>
                                        <p:tav tm="100000">
                                          <p:val>
                                            <p:strVal val="#ppt_w"/>
                                          </p:val>
                                        </p:tav>
                                      </p:tavLst>
                                    </p:anim>
                                    <p:anim calcmode="lin" valueType="num">
                                      <p:cBhvr>
                                        <p:cTn id="24" dur="500" fill="hold"/>
                                        <p:tgtEl>
                                          <p:spTgt spid="13320"/>
                                        </p:tgtEl>
                                        <p:attrNameLst>
                                          <p:attrName>ppt_h</p:attrName>
                                        </p:attrNameLst>
                                      </p:cBhvr>
                                      <p:tavLst>
                                        <p:tav tm="0">
                                          <p:val>
                                            <p:fltVal val="0.00000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p:cTn id="27" dur="500" fill="hold"/>
                                        <p:tgtEl>
                                          <p:spTgt spid="13323"/>
                                        </p:tgtEl>
                                        <p:attrNameLst>
                                          <p:attrName>ppt_w</p:attrName>
                                        </p:attrNameLst>
                                      </p:cBhvr>
                                      <p:tavLst>
                                        <p:tav tm="0">
                                          <p:val>
                                            <p:fltVal val="0.000000"/>
                                          </p:val>
                                        </p:tav>
                                        <p:tav tm="100000">
                                          <p:val>
                                            <p:strVal val="#ppt_w"/>
                                          </p:val>
                                        </p:tav>
                                      </p:tavLst>
                                    </p:anim>
                                    <p:anim calcmode="lin" valueType="num">
                                      <p:cBhvr>
                                        <p:cTn id="28" dur="500" fill="hold"/>
                                        <p:tgtEl>
                                          <p:spTgt spid="13323"/>
                                        </p:tgtEl>
                                        <p:attrNameLst>
                                          <p:attrName>ppt_h</p:attrName>
                                        </p:attrNameLst>
                                      </p:cBhvr>
                                      <p:tavLst>
                                        <p:tav tm="0">
                                          <p:val>
                                            <p:fltVal val="0.00000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3319"/>
                                        </p:tgtEl>
                                        <p:attrNameLst>
                                          <p:attrName>style.visibility</p:attrName>
                                        </p:attrNameLst>
                                      </p:cBhvr>
                                      <p:to>
                                        <p:strVal val="visible"/>
                                      </p:to>
                                    </p:set>
                                    <p:anim calcmode="lin" valueType="num">
                                      <p:cBhvr>
                                        <p:cTn id="31" dur="500" fill="hold"/>
                                        <p:tgtEl>
                                          <p:spTgt spid="13319"/>
                                        </p:tgtEl>
                                        <p:attrNameLst>
                                          <p:attrName>ppt_w</p:attrName>
                                        </p:attrNameLst>
                                      </p:cBhvr>
                                      <p:tavLst>
                                        <p:tav tm="0">
                                          <p:val>
                                            <p:fltVal val="0.000000"/>
                                          </p:val>
                                        </p:tav>
                                        <p:tav tm="100000">
                                          <p:val>
                                            <p:strVal val="#ppt_w"/>
                                          </p:val>
                                        </p:tav>
                                      </p:tavLst>
                                    </p:anim>
                                    <p:anim calcmode="lin" valueType="num">
                                      <p:cBhvr>
                                        <p:cTn id="32" dur="500" fill="hold"/>
                                        <p:tgtEl>
                                          <p:spTgt spid="1331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Text Box 3"/>
          <p:cNvSpPr txBox="1"/>
          <p:nvPr/>
        </p:nvSpPr>
        <p:spPr>
          <a:xfrm>
            <a:off x="739775" y="1812925"/>
            <a:ext cx="7861300" cy="1938020"/>
          </a:xfrm>
          <a:prstGeom prst="rect">
            <a:avLst/>
          </a:prstGeom>
          <a:noFill/>
          <a:ln w="9525">
            <a:noFill/>
          </a:ln>
        </p:spPr>
        <p:txBody>
          <a:bodyPr anchor="t">
            <a:spAutoFit/>
          </a:bodyPr>
          <a:p>
            <a:pPr>
              <a:lnSpc>
                <a:spcPct val="150000"/>
              </a:lnSpc>
            </a:pPr>
            <a:r>
              <a:rPr lang="zh-CN" altLang="en-US" sz="2000" b="1" dirty="0">
                <a:solidFill>
                  <a:srgbClr val="0000FF"/>
                </a:solidFill>
                <a:latin typeface="Calibri" panose="020F0502020204030204" pitchFamily="34" charset="0"/>
                <a:ea typeface="宋体" panose="02010600030101010101" pitchFamily="2" charset="-122"/>
              </a:rPr>
              <a:t>　　</a:t>
            </a:r>
            <a:r>
              <a:rPr lang="zh-CN" altLang="en-US" sz="2000" b="1" dirty="0">
                <a:latin typeface="楷体" panose="02010609060101010101" pitchFamily="49" charset="-122"/>
                <a:ea typeface="楷体" panose="02010609060101010101" pitchFamily="49" charset="-122"/>
              </a:rPr>
              <a:t>上课了，不同民族的小学生，在同一间教室里学习。大家一起朗读课文，那声音真好听！这时候，窗外十分</a:t>
            </a:r>
            <a:r>
              <a:rPr lang="zh-CN" altLang="en-US" sz="2000" b="1" dirty="0">
                <a:solidFill>
                  <a:srgbClr val="FF0000"/>
                </a:solidFill>
                <a:latin typeface="楷体" panose="02010609060101010101" pitchFamily="49" charset="-122"/>
                <a:ea typeface="楷体" panose="02010609060101010101" pitchFamily="49" charset="-122"/>
              </a:rPr>
              <a:t>安静</a:t>
            </a:r>
            <a:r>
              <a:rPr lang="zh-CN" altLang="en-US" sz="2000" b="1" dirty="0">
                <a:latin typeface="楷体" panose="02010609060101010101" pitchFamily="49" charset="-122"/>
                <a:ea typeface="楷体" panose="02010609060101010101" pitchFamily="49" charset="-122"/>
              </a:rPr>
              <a:t>，树枝不摇了，鸟儿不叫了，蝴蝶停在花朵上，好像都在听同学们读课文。最有趣的是，跑来了几只猴子。这些山林里的朋友，是那样好奇地听着。</a:t>
            </a:r>
            <a:endParaRPr lang="zh-CN" altLang="en-US" sz="2000" b="1" dirty="0">
              <a:latin typeface="楷体" panose="02010609060101010101" pitchFamily="49" charset="-122"/>
              <a:ea typeface="楷体" panose="02010609060101010101" pitchFamily="49" charset="-122"/>
            </a:endParaRPr>
          </a:p>
        </p:txBody>
      </p:sp>
      <p:pic>
        <p:nvPicPr>
          <p:cNvPr id="6" name="Picture 6" descr="C:\Users\Administrator\AppData\Roaming\Tencent\Users\541737432\QQ\WinTemp\RichOle\HPP_DQ(YFZJ)KJ931LC7IP1.png"/>
          <p:cNvPicPr>
            <a:picLocks noChangeAspect="1" noChangeArrowheads="1"/>
          </p:cNvPicPr>
          <p:nvPr/>
        </p:nvPicPr>
        <p:blipFill>
          <a:blip r:embed="rId1"/>
          <a:srcRect/>
          <a:stretch>
            <a:fillRect/>
          </a:stretch>
        </p:blipFill>
        <p:spPr bwMode="auto">
          <a:xfrm>
            <a:off x="5960544" y="3827470"/>
            <a:ext cx="2600289" cy="1558322"/>
          </a:xfrm>
          <a:prstGeom prst="rect">
            <a:avLst/>
          </a:prstGeom>
          <a:ln w="88900" cap="sq" cmpd="thickThin">
            <a:solidFill>
              <a:schemeClr val="bg2">
                <a:lumMod val="75000"/>
              </a:schemeClr>
            </a:solidFill>
            <a:prstDash val="solid"/>
            <a:miter lim="800000"/>
            <a:headEnd/>
            <a:tailEnd/>
          </a:ln>
          <a:effectLst>
            <a:innerShdw blurRad="76200">
              <a:srgbClr val="000000"/>
            </a:innerShdw>
          </a:effectLst>
        </p:spPr>
      </p:pic>
      <p:sp>
        <p:nvSpPr>
          <p:cNvPr id="3" name="矩形 2"/>
          <p:cNvSpPr/>
          <p:nvPr/>
        </p:nvSpPr>
        <p:spPr>
          <a:xfrm>
            <a:off x="739775" y="3751134"/>
            <a:ext cx="5141394" cy="2091690"/>
          </a:xfrm>
          <a:prstGeom prst="rect">
            <a:avLst/>
          </a:prstGeom>
        </p:spPr>
        <p:txBody>
          <a:bodyPr>
            <a:spAutoFit/>
          </a:bodyPr>
          <a:lstStyle/>
          <a:p>
            <a:pPr marL="0" marR="0" lvl="0" indent="44450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通过对窗外景物的描写，突出了</a:t>
            </a:r>
            <a:r>
              <a:rPr kumimoji="0" lang="zh-CN" altLang="en-US" sz="2000" b="1" i="0" u="none" strike="noStrike" kern="1200" cap="none" spc="0" normalizeH="0" baseline="0" noProof="0" dirty="0">
                <a:ln>
                  <a:noFill/>
                </a:ln>
                <a:solidFill>
                  <a:srgbClr val="FF0000"/>
                </a:solidFill>
                <a:effectLst>
                  <a:glow rad="101600">
                    <a:srgbClr val="FFFF00">
                      <a:alpha val="60000"/>
                    </a:srgbClr>
                  </a:glow>
                </a:effectLst>
                <a:uLnTx/>
                <a:uFillTx/>
                <a:latin typeface="宋体" panose="02010600030101010101" pitchFamily="2" charset="-122"/>
                <a:ea typeface="宋体" panose="02010600030101010101" pitchFamily="2" charset="-122"/>
                <a:cs typeface="+mn-cs"/>
              </a:rPr>
              <a:t>“安静”</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二字，小动物静止不动是为孩子们的书读得好听所吸引和不忍心打扰孩子们的学习，感受到孩子们读书读得认真，读得入情入境，读得有声有色。</a:t>
            </a:r>
            <a:endPar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13" name="云形 12"/>
          <p:cNvSpPr/>
          <p:nvPr/>
        </p:nvSpPr>
        <p:spPr>
          <a:xfrm>
            <a:off x="3783840" y="92112"/>
            <a:ext cx="4152390" cy="1470902"/>
          </a:xfrm>
          <a:prstGeom prst="cloud">
            <a:avLst/>
          </a:prstGeom>
          <a:solidFill>
            <a:srgbClr val="FFFF66"/>
          </a:solidFill>
          <a:ln>
            <a:noFill/>
          </a:ln>
          <a:effectLst>
            <a:glow rad="101600">
              <a:schemeClr val="bg2">
                <a:lumMod val="90000"/>
                <a:alpha val="6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a:spAutoFit/>
          </a:bodyPr>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窗外景物的描写有什么作用？</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矩形 1"/>
          <p:cNvSpPr>
            <a:spLocks noChangeArrowheads="1"/>
          </p:cNvSpPr>
          <p:nvPr/>
        </p:nvSpPr>
        <p:spPr bwMode="auto">
          <a:xfrm>
            <a:off x="660400" y="2270125"/>
            <a:ext cx="856456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ea"/>
                <a:ea typeface="+mj-ea"/>
                <a:cs typeface="+mn-cs"/>
              </a:rPr>
              <a:t>用横线画出具体写“安静”的句子。</a:t>
            </a:r>
            <a:r>
              <a:rPr kumimoji="0" lang="en-US" altLang="zh-CN"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81923" name="矩形 1"/>
          <p:cNvSpPr/>
          <p:nvPr/>
        </p:nvSpPr>
        <p:spPr>
          <a:xfrm>
            <a:off x="1011238" y="2894013"/>
            <a:ext cx="7345362" cy="2306955"/>
          </a:xfrm>
          <a:prstGeom prst="rect">
            <a:avLst/>
          </a:prstGeom>
          <a:noFill/>
          <a:ln w="9525">
            <a:noFill/>
          </a:ln>
        </p:spPr>
        <p:txBody>
          <a:bodyPr anchor="t">
            <a:spAutoFit/>
          </a:bodyPr>
          <a:p>
            <a:pPr indent="444500">
              <a:lnSpc>
                <a:spcPct val="150000"/>
              </a:lnSpc>
            </a:pPr>
            <a:r>
              <a:rPr lang="zh-CN" altLang="en-US" sz="2400" b="1" dirty="0">
                <a:solidFill>
                  <a:srgbClr val="000000"/>
                </a:solidFill>
                <a:latin typeface="楷体" panose="02010609060101010101" pitchFamily="49" charset="-122"/>
                <a:ea typeface="楷体" panose="02010609060101010101" pitchFamily="49" charset="-122"/>
              </a:rPr>
              <a:t>这时候，窗外十分安静，树枝不摇了，鸟儿不叫了，蝴蝶停在花朵上，好像都在听同学们读课文。最有趣的是，跑来了几只猴子。这些山林里的朋友，是那样好奇地听着。                                                    </a:t>
            </a:r>
            <a:endParaRPr lang="zh-CN" altLang="en-US" sz="2400" b="1" dirty="0">
              <a:solidFill>
                <a:srgbClr val="000000"/>
              </a:solidFill>
              <a:latin typeface="楷体" panose="02010609060101010101" pitchFamily="49" charset="-122"/>
              <a:ea typeface="楷体" panose="02010609060101010101" pitchFamily="49" charset="-122"/>
            </a:endParaRPr>
          </a:p>
        </p:txBody>
      </p:sp>
      <p:cxnSp>
        <p:nvCxnSpPr>
          <p:cNvPr id="4" name="直接连接符 3"/>
          <p:cNvCxnSpPr/>
          <p:nvPr/>
        </p:nvCxnSpPr>
        <p:spPr>
          <a:xfrm>
            <a:off x="6777038" y="3425825"/>
            <a:ext cx="1254125"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cxnSp>
        <p:nvCxnSpPr>
          <p:cNvPr id="13" name="直接连接符 12"/>
          <p:cNvCxnSpPr/>
          <p:nvPr/>
        </p:nvCxnSpPr>
        <p:spPr>
          <a:xfrm>
            <a:off x="1146175" y="4002088"/>
            <a:ext cx="6562725"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矩形 2"/>
          <p:cNvSpPr/>
          <p:nvPr/>
        </p:nvSpPr>
        <p:spPr>
          <a:xfrm>
            <a:off x="822325" y="2282825"/>
            <a:ext cx="7589838" cy="1198880"/>
          </a:xfrm>
          <a:prstGeom prst="rect">
            <a:avLst/>
          </a:prstGeom>
          <a:noFill/>
          <a:ln w="9525">
            <a:noFill/>
          </a:ln>
        </p:spPr>
        <p:txBody>
          <a:bodyPr>
            <a:spAutoFit/>
          </a:bodyPr>
          <a:p>
            <a:pPr indent="628650">
              <a:lnSpc>
                <a:spcPct val="150000"/>
              </a:lnSpc>
              <a:spcAft>
                <a:spcPts val="1200"/>
              </a:spcAft>
            </a:pPr>
            <a:r>
              <a:rPr lang="zh-CN" altLang="en-US" sz="2400" b="1" dirty="0">
                <a:latin typeface="楷体" panose="02010609060101010101" pitchFamily="49" charset="-122"/>
                <a:ea typeface="楷体" panose="02010609060101010101" pitchFamily="49" charset="-122"/>
              </a:rPr>
              <a:t>最有趣的是，跑来了两只猴子。这些山林里的朋友，是那样好</a:t>
            </a:r>
            <a:r>
              <a:rPr lang="en-US" altLang="zh-CN" sz="2400" b="1" dirty="0">
                <a:latin typeface="楷体" panose="02010609060101010101" pitchFamily="49" charset="-122"/>
                <a:ea typeface="楷体" panose="02010609060101010101" pitchFamily="49" charset="-122"/>
              </a:rPr>
              <a:t>(</a:t>
            </a:r>
            <a:r>
              <a:rPr lang="en-US" altLang="zh-CN" sz="2400" b="1" dirty="0">
                <a:latin typeface="方正姚体" panose="02010601030101010101" pitchFamily="2" charset="-122"/>
                <a:ea typeface="方正姚体" panose="02010601030101010101" pitchFamily="2" charset="-122"/>
              </a:rPr>
              <a:t>hào</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奇地听着。 </a:t>
            </a:r>
            <a:endParaRPr lang="zh-CN" altLang="en-US" sz="2400" b="1" dirty="0">
              <a:latin typeface="楷体" panose="02010609060101010101" pitchFamily="49" charset="-122"/>
              <a:ea typeface="楷体" panose="02010609060101010101" pitchFamily="49" charset="-122"/>
            </a:endParaRPr>
          </a:p>
        </p:txBody>
      </p:sp>
      <p:sp>
        <p:nvSpPr>
          <p:cNvPr id="4" name="云形 3"/>
          <p:cNvSpPr/>
          <p:nvPr/>
        </p:nvSpPr>
        <p:spPr>
          <a:xfrm>
            <a:off x="4605530" y="998256"/>
            <a:ext cx="4152390" cy="702766"/>
          </a:xfrm>
          <a:prstGeom prst="cloud">
            <a:avLst/>
          </a:prstGeom>
          <a:solidFill>
            <a:srgbClr val="FFFF66"/>
          </a:solidFill>
          <a:ln>
            <a:noFill/>
          </a:ln>
          <a:effectLst>
            <a:glow rad="101600">
              <a:schemeClr val="bg2">
                <a:lumMod val="90000"/>
                <a:alpha val="6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拟人的修辞手法</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矩形 4"/>
          <p:cNvSpPr/>
          <p:nvPr/>
        </p:nvSpPr>
        <p:spPr>
          <a:xfrm>
            <a:off x="923925" y="3597275"/>
            <a:ext cx="7488238" cy="1754188"/>
          </a:xfrm>
          <a:prstGeom prst="rect">
            <a:avLst/>
          </a:prstGeom>
          <a:noFill/>
          <a:ln w="9525">
            <a:noFill/>
          </a:ln>
        </p:spPr>
        <p:txBody>
          <a:bodyPr>
            <a:spAutoFit/>
          </a:bodyPr>
          <a:p>
            <a:pPr indent="627380">
              <a:lnSpc>
                <a:spcPct val="150000"/>
              </a:lnSpc>
            </a:pPr>
            <a:r>
              <a:rPr lang="zh-CN" altLang="en-US" sz="2400" b="1" dirty="0">
                <a:solidFill>
                  <a:srgbClr val="FF0000"/>
                </a:solidFill>
                <a:latin typeface="宋体" panose="02010600030101010101" pitchFamily="2" charset="-122"/>
              </a:rPr>
              <a:t>运用</a:t>
            </a:r>
            <a:r>
              <a:rPr lang="zh-CN" altLang="en-US" sz="2400" b="1" u="sng" dirty="0">
                <a:solidFill>
                  <a:srgbClr val="FF0000"/>
                </a:solidFill>
                <a:latin typeface="宋体" panose="02010600030101010101" pitchFamily="2" charset="-122"/>
              </a:rPr>
              <a:t>拟人</a:t>
            </a:r>
            <a:r>
              <a:rPr lang="zh-CN" altLang="en-US" sz="2400" b="1" dirty="0">
                <a:solidFill>
                  <a:srgbClr val="FF0000"/>
                </a:solidFill>
                <a:latin typeface="宋体" panose="02010600030101010101" pitchFamily="2" charset="-122"/>
              </a:rPr>
              <a:t>的手法生动形象地写出了这些山林里的朋友</a:t>
            </a:r>
            <a:r>
              <a:rPr lang="en-US" altLang="zh-CN" sz="2400" b="1" dirty="0">
                <a:solidFill>
                  <a:srgbClr val="FF0000"/>
                </a:solidFill>
                <a:latin typeface="宋体" panose="02010600030101010101" pitchFamily="2" charset="-122"/>
              </a:rPr>
              <a:t>——</a:t>
            </a:r>
            <a:r>
              <a:rPr lang="zh-CN" altLang="en-US" sz="2400" b="1" dirty="0">
                <a:solidFill>
                  <a:srgbClr val="FF0000"/>
                </a:solidFill>
                <a:latin typeface="宋体" panose="02010600030101010101" pitchFamily="2" charset="-122"/>
              </a:rPr>
              <a:t>猴子，为孩子们的读书声所吸引，侧面表现了孩子们读书认真，声音动听。</a:t>
            </a:r>
            <a:endParaRPr lang="zh-CN" altLang="en-US" sz="24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Text Box 3"/>
          <p:cNvSpPr txBox="1"/>
          <p:nvPr/>
        </p:nvSpPr>
        <p:spPr>
          <a:xfrm>
            <a:off x="538163" y="1647825"/>
            <a:ext cx="8107362" cy="1291590"/>
          </a:xfrm>
          <a:prstGeom prst="rect">
            <a:avLst/>
          </a:prstGeom>
          <a:noFill/>
          <a:ln w="9525">
            <a:noFill/>
          </a:ln>
        </p:spPr>
        <p:txBody>
          <a:bodyPr anchor="t">
            <a:spAutoFit/>
          </a:bodyPr>
          <a:p>
            <a:pPr>
              <a:lnSpc>
                <a:spcPct val="150000"/>
              </a:lnSpc>
              <a:spcBef>
                <a:spcPct val="50000"/>
              </a:spcBef>
            </a:pPr>
            <a:r>
              <a:rPr lang="zh-CN" altLang="en-US" sz="2800" b="1" dirty="0">
                <a:solidFill>
                  <a:srgbClr val="0000FF"/>
                </a:solidFill>
                <a:latin typeface="Calibri" panose="020F0502020204030204" pitchFamily="34" charset="0"/>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下课了，大家在大青树下</a:t>
            </a:r>
            <a:r>
              <a:rPr lang="zh-CN" altLang="en-US" sz="2400" b="1" dirty="0">
                <a:solidFill>
                  <a:srgbClr val="FF0000"/>
                </a:solidFill>
                <a:latin typeface="楷体" panose="02010609060101010101" pitchFamily="49" charset="-122"/>
                <a:ea typeface="楷体" panose="02010609060101010101" pitchFamily="49" charset="-122"/>
              </a:rPr>
              <a:t>跳孔雀舞、摔跤、做游戏</a:t>
            </a:r>
            <a:r>
              <a:rPr lang="zh-CN" altLang="en-US" sz="2400" b="1" dirty="0">
                <a:latin typeface="楷体" panose="02010609060101010101" pitchFamily="49" charset="-122"/>
                <a:ea typeface="楷体" panose="02010609060101010101" pitchFamily="49" charset="-122"/>
              </a:rPr>
              <a:t>，招引来许多小鸟，连松鼠、山狸也赶来看热闹。</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33801" name="Picture 9" descr="http://www.tbqedu.cn/UploadFiles/qnxx/2013/9/DSC_020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8281" y="3342481"/>
            <a:ext cx="2443915" cy="1832937"/>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5" name="组合 4"/>
          <p:cNvGrpSpPr/>
          <p:nvPr/>
        </p:nvGrpSpPr>
        <p:grpSpPr>
          <a:xfrm>
            <a:off x="3695700" y="2997200"/>
            <a:ext cx="5325745" cy="3315788"/>
            <a:chOff x="3543300" y="2178480"/>
            <a:chExt cx="4914900" cy="2536833"/>
          </a:xfrm>
        </p:grpSpPr>
        <p:sp>
          <p:nvSpPr>
            <p:cNvPr id="3" name="云形 2"/>
            <p:cNvSpPr/>
            <p:nvPr/>
          </p:nvSpPr>
          <p:spPr>
            <a:xfrm>
              <a:off x="3543300" y="2178480"/>
              <a:ext cx="4914900" cy="2536833"/>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1" fmla="*/ 4693 w 43200"/>
                <a:gd name="connsiteY0-2" fmla="*/ 26177 h 43200"/>
                <a:gd name="connsiteX1-3" fmla="*/ 2160 w 43200"/>
                <a:gd name="connsiteY1-4" fmla="*/ 25380 h 43200"/>
                <a:gd name="connsiteX2-5" fmla="*/ 6928 w 43200"/>
                <a:gd name="connsiteY2-6" fmla="*/ 34899 h 43200"/>
                <a:gd name="connsiteX3-7" fmla="*/ 5820 w 43200"/>
                <a:gd name="connsiteY3-8" fmla="*/ 35280 h 43200"/>
                <a:gd name="connsiteX4-9" fmla="*/ 16478 w 43200"/>
                <a:gd name="connsiteY4-10" fmla="*/ 39090 h 43200"/>
                <a:gd name="connsiteX5-11" fmla="*/ 15810 w 43200"/>
                <a:gd name="connsiteY5-12" fmla="*/ 37350 h 43200"/>
                <a:gd name="connsiteX6-13" fmla="*/ 28827 w 43200"/>
                <a:gd name="connsiteY6-14" fmla="*/ 34751 h 43200"/>
                <a:gd name="connsiteX7-15" fmla="*/ 28560 w 43200"/>
                <a:gd name="connsiteY7-16" fmla="*/ 36660 h 43200"/>
                <a:gd name="connsiteX8-17" fmla="*/ 34129 w 43200"/>
                <a:gd name="connsiteY8-18" fmla="*/ 22954 h 43200"/>
                <a:gd name="connsiteX9-19" fmla="*/ 37380 w 43200"/>
                <a:gd name="connsiteY9-20" fmla="*/ 30090 h 43200"/>
                <a:gd name="connsiteX10-21" fmla="*/ 41798 w 43200"/>
                <a:gd name="connsiteY10-22" fmla="*/ 15354 h 43200"/>
                <a:gd name="connsiteX11-23" fmla="*/ 40350 w 43200"/>
                <a:gd name="connsiteY11-24" fmla="*/ 18030 h 43200"/>
                <a:gd name="connsiteX12-25" fmla="*/ 38324 w 43200"/>
                <a:gd name="connsiteY12-26" fmla="*/ 5426 h 43200"/>
                <a:gd name="connsiteX13-27" fmla="*/ 38400 w 43200"/>
                <a:gd name="connsiteY13-28" fmla="*/ 6690 h 43200"/>
                <a:gd name="connsiteX14-29" fmla="*/ 29078 w 43200"/>
                <a:gd name="connsiteY14-30" fmla="*/ 3952 h 43200"/>
                <a:gd name="connsiteX15-31" fmla="*/ 29820 w 43200"/>
                <a:gd name="connsiteY15-32" fmla="*/ 2340 h 43200"/>
                <a:gd name="connsiteX16-33" fmla="*/ 22141 w 43200"/>
                <a:gd name="connsiteY16-34" fmla="*/ 4720 h 43200"/>
                <a:gd name="connsiteX17-35" fmla="*/ 22500 w 43200"/>
                <a:gd name="connsiteY17-36" fmla="*/ 3330 h 43200"/>
                <a:gd name="connsiteX18-37" fmla="*/ 14000 w 43200"/>
                <a:gd name="connsiteY18-38" fmla="*/ 5192 h 43200"/>
                <a:gd name="connsiteX19-39" fmla="*/ 15300 w 43200"/>
                <a:gd name="connsiteY19-40" fmla="*/ 6540 h 43200"/>
                <a:gd name="connsiteX20-41" fmla="*/ 4127 w 43200"/>
                <a:gd name="connsiteY20-42" fmla="*/ 15789 h 43200"/>
                <a:gd name="connsiteX21-43" fmla="*/ 3900 w 43200"/>
                <a:gd name="connsiteY21-44" fmla="*/ 14370 h 43200"/>
                <a:gd name="connsiteX0-45" fmla="*/ 3936 w 43256"/>
                <a:gd name="connsiteY0-46" fmla="*/ 14229 h 45948"/>
                <a:gd name="connsiteX1-47" fmla="*/ 5659 w 43256"/>
                <a:gd name="connsiteY1-48" fmla="*/ 6766 h 45948"/>
                <a:gd name="connsiteX2-49" fmla="*/ 14041 w 43256"/>
                <a:gd name="connsiteY2-50" fmla="*/ 5061 h 45948"/>
                <a:gd name="connsiteX3-51" fmla="*/ 22492 w 43256"/>
                <a:gd name="connsiteY3-52" fmla="*/ 3291 h 45948"/>
                <a:gd name="connsiteX4-53" fmla="*/ 25785 w 43256"/>
                <a:gd name="connsiteY4-54" fmla="*/ 59 h 45948"/>
                <a:gd name="connsiteX5-55" fmla="*/ 29869 w 43256"/>
                <a:gd name="connsiteY5-56" fmla="*/ 2340 h 45948"/>
                <a:gd name="connsiteX6-57" fmla="*/ 35499 w 43256"/>
                <a:gd name="connsiteY6-58" fmla="*/ 549 h 45948"/>
                <a:gd name="connsiteX7-59" fmla="*/ 38354 w 43256"/>
                <a:gd name="connsiteY7-60" fmla="*/ 5435 h 45948"/>
                <a:gd name="connsiteX8-61" fmla="*/ 42018 w 43256"/>
                <a:gd name="connsiteY8-62" fmla="*/ 10177 h 45948"/>
                <a:gd name="connsiteX9-63" fmla="*/ 41854 w 43256"/>
                <a:gd name="connsiteY9-64" fmla="*/ 15319 h 45948"/>
                <a:gd name="connsiteX10-65" fmla="*/ 43052 w 43256"/>
                <a:gd name="connsiteY10-66" fmla="*/ 23181 h 45948"/>
                <a:gd name="connsiteX11-67" fmla="*/ 37440 w 43256"/>
                <a:gd name="connsiteY11-68" fmla="*/ 30063 h 45948"/>
                <a:gd name="connsiteX12-69" fmla="*/ 35431 w 43256"/>
                <a:gd name="connsiteY12-70" fmla="*/ 35960 h 45948"/>
                <a:gd name="connsiteX13-71" fmla="*/ 28591 w 43256"/>
                <a:gd name="connsiteY13-72" fmla="*/ 36674 h 45948"/>
                <a:gd name="connsiteX14-73" fmla="*/ 23703 w 43256"/>
                <a:gd name="connsiteY14-74" fmla="*/ 42965 h 45948"/>
                <a:gd name="connsiteX15-75" fmla="*/ 16516 w 43256"/>
                <a:gd name="connsiteY15-76" fmla="*/ 39125 h 45948"/>
                <a:gd name="connsiteX16-77" fmla="*/ 5840 w 43256"/>
                <a:gd name="connsiteY16-78" fmla="*/ 35331 h 45948"/>
                <a:gd name="connsiteX17-79" fmla="*/ 1146 w 43256"/>
                <a:gd name="connsiteY17-80" fmla="*/ 31109 h 45948"/>
                <a:gd name="connsiteX18-81" fmla="*/ 2149 w 43256"/>
                <a:gd name="connsiteY18-82" fmla="*/ 25410 h 45948"/>
                <a:gd name="connsiteX19-83" fmla="*/ 31 w 43256"/>
                <a:gd name="connsiteY19-84" fmla="*/ 19563 h 45948"/>
                <a:gd name="connsiteX20-85" fmla="*/ 3899 w 43256"/>
                <a:gd name="connsiteY20-86" fmla="*/ 14366 h 45948"/>
                <a:gd name="connsiteX21-87" fmla="*/ 3936 w 43256"/>
                <a:gd name="connsiteY21-88" fmla="*/ 14229 h 45948"/>
                <a:gd name="connsiteX0-89" fmla="*/ 4729 w 43256"/>
                <a:gd name="connsiteY0-90" fmla="*/ 26036 h 45948"/>
                <a:gd name="connsiteX1-91" fmla="*/ 2196 w 43256"/>
                <a:gd name="connsiteY1-92" fmla="*/ 25239 h 45948"/>
                <a:gd name="connsiteX2-93" fmla="*/ 6964 w 43256"/>
                <a:gd name="connsiteY2-94" fmla="*/ 34758 h 45948"/>
                <a:gd name="connsiteX3-95" fmla="*/ 5856 w 43256"/>
                <a:gd name="connsiteY3-96" fmla="*/ 35139 h 45948"/>
                <a:gd name="connsiteX4-97" fmla="*/ 16514 w 43256"/>
                <a:gd name="connsiteY4-98" fmla="*/ 38949 h 45948"/>
                <a:gd name="connsiteX5-99" fmla="*/ 15846 w 43256"/>
                <a:gd name="connsiteY5-100" fmla="*/ 37209 h 45948"/>
                <a:gd name="connsiteX6-101" fmla="*/ 28863 w 43256"/>
                <a:gd name="connsiteY6-102" fmla="*/ 34610 h 45948"/>
                <a:gd name="connsiteX7-103" fmla="*/ 28596 w 43256"/>
                <a:gd name="connsiteY7-104" fmla="*/ 36519 h 45948"/>
                <a:gd name="connsiteX8-105" fmla="*/ 42218 w 43256"/>
                <a:gd name="connsiteY8-106" fmla="*/ 45886 h 45948"/>
                <a:gd name="connsiteX9-107" fmla="*/ 37416 w 43256"/>
                <a:gd name="connsiteY9-108" fmla="*/ 29949 h 45948"/>
                <a:gd name="connsiteX10-109" fmla="*/ 41834 w 43256"/>
                <a:gd name="connsiteY10-110" fmla="*/ 15213 h 45948"/>
                <a:gd name="connsiteX11-111" fmla="*/ 40386 w 43256"/>
                <a:gd name="connsiteY11-112" fmla="*/ 17889 h 45948"/>
                <a:gd name="connsiteX12-113" fmla="*/ 38360 w 43256"/>
                <a:gd name="connsiteY12-114" fmla="*/ 5285 h 45948"/>
                <a:gd name="connsiteX13-115" fmla="*/ 38436 w 43256"/>
                <a:gd name="connsiteY13-116" fmla="*/ 6549 h 45948"/>
                <a:gd name="connsiteX14-117" fmla="*/ 29114 w 43256"/>
                <a:gd name="connsiteY14-118" fmla="*/ 3811 h 45948"/>
                <a:gd name="connsiteX15-119" fmla="*/ 29856 w 43256"/>
                <a:gd name="connsiteY15-120" fmla="*/ 2199 h 45948"/>
                <a:gd name="connsiteX16-121" fmla="*/ 22177 w 43256"/>
                <a:gd name="connsiteY16-122" fmla="*/ 4579 h 45948"/>
                <a:gd name="connsiteX17-123" fmla="*/ 22536 w 43256"/>
                <a:gd name="connsiteY17-124" fmla="*/ 3189 h 45948"/>
                <a:gd name="connsiteX18-125" fmla="*/ 14036 w 43256"/>
                <a:gd name="connsiteY18-126" fmla="*/ 5051 h 45948"/>
                <a:gd name="connsiteX19-127" fmla="*/ 15336 w 43256"/>
                <a:gd name="connsiteY19-128" fmla="*/ 6399 h 45948"/>
                <a:gd name="connsiteX20-129" fmla="*/ 4163 w 43256"/>
                <a:gd name="connsiteY20-130" fmla="*/ 15648 h 45948"/>
                <a:gd name="connsiteX21-131" fmla="*/ 3936 w 43256"/>
                <a:gd name="connsiteY21-132" fmla="*/ 14229 h 45948"/>
                <a:gd name="connsiteX0-133" fmla="*/ 3936 w 43256"/>
                <a:gd name="connsiteY0-134" fmla="*/ 14229 h 43219"/>
                <a:gd name="connsiteX1-135" fmla="*/ 5659 w 43256"/>
                <a:gd name="connsiteY1-136" fmla="*/ 6766 h 43219"/>
                <a:gd name="connsiteX2-137" fmla="*/ 14041 w 43256"/>
                <a:gd name="connsiteY2-138" fmla="*/ 5061 h 43219"/>
                <a:gd name="connsiteX3-139" fmla="*/ 22492 w 43256"/>
                <a:gd name="connsiteY3-140" fmla="*/ 3291 h 43219"/>
                <a:gd name="connsiteX4-141" fmla="*/ 25785 w 43256"/>
                <a:gd name="connsiteY4-142" fmla="*/ 59 h 43219"/>
                <a:gd name="connsiteX5-143" fmla="*/ 29869 w 43256"/>
                <a:gd name="connsiteY5-144" fmla="*/ 2340 h 43219"/>
                <a:gd name="connsiteX6-145" fmla="*/ 35499 w 43256"/>
                <a:gd name="connsiteY6-146" fmla="*/ 549 h 43219"/>
                <a:gd name="connsiteX7-147" fmla="*/ 38354 w 43256"/>
                <a:gd name="connsiteY7-148" fmla="*/ 5435 h 43219"/>
                <a:gd name="connsiteX8-149" fmla="*/ 42018 w 43256"/>
                <a:gd name="connsiteY8-150" fmla="*/ 10177 h 43219"/>
                <a:gd name="connsiteX9-151" fmla="*/ 41854 w 43256"/>
                <a:gd name="connsiteY9-152" fmla="*/ 15319 h 43219"/>
                <a:gd name="connsiteX10-153" fmla="*/ 43052 w 43256"/>
                <a:gd name="connsiteY10-154" fmla="*/ 23181 h 43219"/>
                <a:gd name="connsiteX11-155" fmla="*/ 37440 w 43256"/>
                <a:gd name="connsiteY11-156" fmla="*/ 30063 h 43219"/>
                <a:gd name="connsiteX12-157" fmla="*/ 35431 w 43256"/>
                <a:gd name="connsiteY12-158" fmla="*/ 35960 h 43219"/>
                <a:gd name="connsiteX13-159" fmla="*/ 28591 w 43256"/>
                <a:gd name="connsiteY13-160" fmla="*/ 36674 h 43219"/>
                <a:gd name="connsiteX14-161" fmla="*/ 23703 w 43256"/>
                <a:gd name="connsiteY14-162" fmla="*/ 42965 h 43219"/>
                <a:gd name="connsiteX15-163" fmla="*/ 16516 w 43256"/>
                <a:gd name="connsiteY15-164" fmla="*/ 39125 h 43219"/>
                <a:gd name="connsiteX16-165" fmla="*/ 5840 w 43256"/>
                <a:gd name="connsiteY16-166" fmla="*/ 35331 h 43219"/>
                <a:gd name="connsiteX17-167" fmla="*/ 1146 w 43256"/>
                <a:gd name="connsiteY17-168" fmla="*/ 31109 h 43219"/>
                <a:gd name="connsiteX18-169" fmla="*/ 2149 w 43256"/>
                <a:gd name="connsiteY18-170" fmla="*/ 25410 h 43219"/>
                <a:gd name="connsiteX19-171" fmla="*/ 31 w 43256"/>
                <a:gd name="connsiteY19-172" fmla="*/ 19563 h 43219"/>
                <a:gd name="connsiteX20-173" fmla="*/ 3899 w 43256"/>
                <a:gd name="connsiteY20-174" fmla="*/ 14366 h 43219"/>
                <a:gd name="connsiteX21-175" fmla="*/ 3936 w 43256"/>
                <a:gd name="connsiteY21-176" fmla="*/ 14229 h 43219"/>
                <a:gd name="connsiteX0-177" fmla="*/ 4729 w 43256"/>
                <a:gd name="connsiteY0-178" fmla="*/ 26036 h 43219"/>
                <a:gd name="connsiteX1-179" fmla="*/ 2196 w 43256"/>
                <a:gd name="connsiteY1-180" fmla="*/ 25239 h 43219"/>
                <a:gd name="connsiteX2-181" fmla="*/ 6964 w 43256"/>
                <a:gd name="connsiteY2-182" fmla="*/ 34758 h 43219"/>
                <a:gd name="connsiteX3-183" fmla="*/ 5856 w 43256"/>
                <a:gd name="connsiteY3-184" fmla="*/ 35139 h 43219"/>
                <a:gd name="connsiteX4-185" fmla="*/ 16514 w 43256"/>
                <a:gd name="connsiteY4-186" fmla="*/ 38949 h 43219"/>
                <a:gd name="connsiteX5-187" fmla="*/ 15846 w 43256"/>
                <a:gd name="connsiteY5-188" fmla="*/ 37209 h 43219"/>
                <a:gd name="connsiteX6-189" fmla="*/ 28863 w 43256"/>
                <a:gd name="connsiteY6-190" fmla="*/ 34610 h 43219"/>
                <a:gd name="connsiteX7-191" fmla="*/ 28596 w 43256"/>
                <a:gd name="connsiteY7-192" fmla="*/ 36519 h 43219"/>
                <a:gd name="connsiteX8-193" fmla="*/ 41834 w 43256"/>
                <a:gd name="connsiteY8-194" fmla="*/ 15213 h 43219"/>
                <a:gd name="connsiteX9-195" fmla="*/ 40386 w 43256"/>
                <a:gd name="connsiteY9-196" fmla="*/ 17889 h 43219"/>
                <a:gd name="connsiteX10-197" fmla="*/ 38360 w 43256"/>
                <a:gd name="connsiteY10-198" fmla="*/ 5285 h 43219"/>
                <a:gd name="connsiteX11-199" fmla="*/ 38436 w 43256"/>
                <a:gd name="connsiteY11-200" fmla="*/ 6549 h 43219"/>
                <a:gd name="connsiteX12-201" fmla="*/ 29114 w 43256"/>
                <a:gd name="connsiteY12-202" fmla="*/ 3811 h 43219"/>
                <a:gd name="connsiteX13-203" fmla="*/ 29856 w 43256"/>
                <a:gd name="connsiteY13-204" fmla="*/ 2199 h 43219"/>
                <a:gd name="connsiteX14-205" fmla="*/ 22177 w 43256"/>
                <a:gd name="connsiteY14-206" fmla="*/ 4579 h 43219"/>
                <a:gd name="connsiteX15-207" fmla="*/ 22536 w 43256"/>
                <a:gd name="connsiteY15-208" fmla="*/ 3189 h 43219"/>
                <a:gd name="connsiteX16-209" fmla="*/ 14036 w 43256"/>
                <a:gd name="connsiteY16-210" fmla="*/ 5051 h 43219"/>
                <a:gd name="connsiteX17-211" fmla="*/ 15336 w 43256"/>
                <a:gd name="connsiteY17-212" fmla="*/ 6399 h 43219"/>
                <a:gd name="connsiteX18-213" fmla="*/ 4163 w 43256"/>
                <a:gd name="connsiteY18-214" fmla="*/ 15648 h 43219"/>
                <a:gd name="connsiteX19-215" fmla="*/ 3936 w 43256"/>
                <a:gd name="connsiteY19-216" fmla="*/ 14229 h 43219"/>
                <a:gd name="connsiteX0-217" fmla="*/ 3936 w 43256"/>
                <a:gd name="connsiteY0-218" fmla="*/ 14229 h 43219"/>
                <a:gd name="connsiteX1-219" fmla="*/ 5659 w 43256"/>
                <a:gd name="connsiteY1-220" fmla="*/ 6766 h 43219"/>
                <a:gd name="connsiteX2-221" fmla="*/ 14041 w 43256"/>
                <a:gd name="connsiteY2-222" fmla="*/ 5061 h 43219"/>
                <a:gd name="connsiteX3-223" fmla="*/ 22492 w 43256"/>
                <a:gd name="connsiteY3-224" fmla="*/ 3291 h 43219"/>
                <a:gd name="connsiteX4-225" fmla="*/ 25785 w 43256"/>
                <a:gd name="connsiteY4-226" fmla="*/ 59 h 43219"/>
                <a:gd name="connsiteX5-227" fmla="*/ 29869 w 43256"/>
                <a:gd name="connsiteY5-228" fmla="*/ 2340 h 43219"/>
                <a:gd name="connsiteX6-229" fmla="*/ 35499 w 43256"/>
                <a:gd name="connsiteY6-230" fmla="*/ 549 h 43219"/>
                <a:gd name="connsiteX7-231" fmla="*/ 38354 w 43256"/>
                <a:gd name="connsiteY7-232" fmla="*/ 5435 h 43219"/>
                <a:gd name="connsiteX8-233" fmla="*/ 42018 w 43256"/>
                <a:gd name="connsiteY8-234" fmla="*/ 10177 h 43219"/>
                <a:gd name="connsiteX9-235" fmla="*/ 41854 w 43256"/>
                <a:gd name="connsiteY9-236" fmla="*/ 15319 h 43219"/>
                <a:gd name="connsiteX10-237" fmla="*/ 43052 w 43256"/>
                <a:gd name="connsiteY10-238" fmla="*/ 23181 h 43219"/>
                <a:gd name="connsiteX11-239" fmla="*/ 37440 w 43256"/>
                <a:gd name="connsiteY11-240" fmla="*/ 30063 h 43219"/>
                <a:gd name="connsiteX12-241" fmla="*/ 35431 w 43256"/>
                <a:gd name="connsiteY12-242" fmla="*/ 35960 h 43219"/>
                <a:gd name="connsiteX13-243" fmla="*/ 28591 w 43256"/>
                <a:gd name="connsiteY13-244" fmla="*/ 36674 h 43219"/>
                <a:gd name="connsiteX14-245" fmla="*/ 23703 w 43256"/>
                <a:gd name="connsiteY14-246" fmla="*/ 42965 h 43219"/>
                <a:gd name="connsiteX15-247" fmla="*/ 16516 w 43256"/>
                <a:gd name="connsiteY15-248" fmla="*/ 39125 h 43219"/>
                <a:gd name="connsiteX16-249" fmla="*/ 5840 w 43256"/>
                <a:gd name="connsiteY16-250" fmla="*/ 35331 h 43219"/>
                <a:gd name="connsiteX17-251" fmla="*/ 1146 w 43256"/>
                <a:gd name="connsiteY17-252" fmla="*/ 31109 h 43219"/>
                <a:gd name="connsiteX18-253" fmla="*/ 2149 w 43256"/>
                <a:gd name="connsiteY18-254" fmla="*/ 25410 h 43219"/>
                <a:gd name="connsiteX19-255" fmla="*/ 31 w 43256"/>
                <a:gd name="connsiteY19-256" fmla="*/ 19563 h 43219"/>
                <a:gd name="connsiteX20-257" fmla="*/ 3899 w 43256"/>
                <a:gd name="connsiteY20-258" fmla="*/ 14366 h 43219"/>
                <a:gd name="connsiteX21-259" fmla="*/ 3936 w 43256"/>
                <a:gd name="connsiteY21-260" fmla="*/ 14229 h 43219"/>
                <a:gd name="connsiteX0-261" fmla="*/ 4729 w 43256"/>
                <a:gd name="connsiteY0-262" fmla="*/ 26036 h 43219"/>
                <a:gd name="connsiteX1-263" fmla="*/ 2196 w 43256"/>
                <a:gd name="connsiteY1-264" fmla="*/ 25239 h 43219"/>
                <a:gd name="connsiteX2-265" fmla="*/ 6964 w 43256"/>
                <a:gd name="connsiteY2-266" fmla="*/ 34758 h 43219"/>
                <a:gd name="connsiteX3-267" fmla="*/ 5856 w 43256"/>
                <a:gd name="connsiteY3-268" fmla="*/ 35139 h 43219"/>
                <a:gd name="connsiteX4-269" fmla="*/ 16514 w 43256"/>
                <a:gd name="connsiteY4-270" fmla="*/ 38949 h 43219"/>
                <a:gd name="connsiteX5-271" fmla="*/ 15846 w 43256"/>
                <a:gd name="connsiteY5-272" fmla="*/ 37209 h 43219"/>
                <a:gd name="connsiteX6-273" fmla="*/ 28863 w 43256"/>
                <a:gd name="connsiteY6-274" fmla="*/ 34610 h 43219"/>
                <a:gd name="connsiteX7-275" fmla="*/ 28596 w 43256"/>
                <a:gd name="connsiteY7-276" fmla="*/ 36519 h 43219"/>
                <a:gd name="connsiteX8-277" fmla="*/ 41834 w 43256"/>
                <a:gd name="connsiteY8-278" fmla="*/ 15213 h 43219"/>
                <a:gd name="connsiteX9-279" fmla="*/ 40386 w 43256"/>
                <a:gd name="connsiteY9-280" fmla="*/ 17889 h 43219"/>
                <a:gd name="connsiteX10-281" fmla="*/ 38360 w 43256"/>
                <a:gd name="connsiteY10-282" fmla="*/ 5285 h 43219"/>
                <a:gd name="connsiteX11-283" fmla="*/ 38436 w 43256"/>
                <a:gd name="connsiteY11-284" fmla="*/ 6549 h 43219"/>
                <a:gd name="connsiteX12-285" fmla="*/ 29114 w 43256"/>
                <a:gd name="connsiteY12-286" fmla="*/ 3811 h 43219"/>
                <a:gd name="connsiteX13-287" fmla="*/ 29856 w 43256"/>
                <a:gd name="connsiteY13-288" fmla="*/ 2199 h 43219"/>
                <a:gd name="connsiteX14-289" fmla="*/ 22177 w 43256"/>
                <a:gd name="connsiteY14-290" fmla="*/ 4579 h 43219"/>
                <a:gd name="connsiteX15-291" fmla="*/ 22536 w 43256"/>
                <a:gd name="connsiteY15-292" fmla="*/ 3189 h 43219"/>
                <a:gd name="connsiteX16-293" fmla="*/ 4163 w 43256"/>
                <a:gd name="connsiteY16-294" fmla="*/ 15648 h 43219"/>
                <a:gd name="connsiteX17-295" fmla="*/ 3936 w 43256"/>
                <a:gd name="connsiteY17-296" fmla="*/ 14229 h 43219"/>
                <a:gd name="connsiteX0-297" fmla="*/ 3936 w 43256"/>
                <a:gd name="connsiteY0-298" fmla="*/ 14229 h 43219"/>
                <a:gd name="connsiteX1-299" fmla="*/ 5659 w 43256"/>
                <a:gd name="connsiteY1-300" fmla="*/ 6766 h 43219"/>
                <a:gd name="connsiteX2-301" fmla="*/ 14041 w 43256"/>
                <a:gd name="connsiteY2-302" fmla="*/ 5061 h 43219"/>
                <a:gd name="connsiteX3-303" fmla="*/ 22492 w 43256"/>
                <a:gd name="connsiteY3-304" fmla="*/ 3291 h 43219"/>
                <a:gd name="connsiteX4-305" fmla="*/ 25785 w 43256"/>
                <a:gd name="connsiteY4-306" fmla="*/ 59 h 43219"/>
                <a:gd name="connsiteX5-307" fmla="*/ 29869 w 43256"/>
                <a:gd name="connsiteY5-308" fmla="*/ 2340 h 43219"/>
                <a:gd name="connsiteX6-309" fmla="*/ 35499 w 43256"/>
                <a:gd name="connsiteY6-310" fmla="*/ 549 h 43219"/>
                <a:gd name="connsiteX7-311" fmla="*/ 38354 w 43256"/>
                <a:gd name="connsiteY7-312" fmla="*/ 5435 h 43219"/>
                <a:gd name="connsiteX8-313" fmla="*/ 42018 w 43256"/>
                <a:gd name="connsiteY8-314" fmla="*/ 10177 h 43219"/>
                <a:gd name="connsiteX9-315" fmla="*/ 41854 w 43256"/>
                <a:gd name="connsiteY9-316" fmla="*/ 15319 h 43219"/>
                <a:gd name="connsiteX10-317" fmla="*/ 43052 w 43256"/>
                <a:gd name="connsiteY10-318" fmla="*/ 23181 h 43219"/>
                <a:gd name="connsiteX11-319" fmla="*/ 37440 w 43256"/>
                <a:gd name="connsiteY11-320" fmla="*/ 30063 h 43219"/>
                <a:gd name="connsiteX12-321" fmla="*/ 35431 w 43256"/>
                <a:gd name="connsiteY12-322" fmla="*/ 35960 h 43219"/>
                <a:gd name="connsiteX13-323" fmla="*/ 28591 w 43256"/>
                <a:gd name="connsiteY13-324" fmla="*/ 36674 h 43219"/>
                <a:gd name="connsiteX14-325" fmla="*/ 23703 w 43256"/>
                <a:gd name="connsiteY14-326" fmla="*/ 42965 h 43219"/>
                <a:gd name="connsiteX15-327" fmla="*/ 16516 w 43256"/>
                <a:gd name="connsiteY15-328" fmla="*/ 39125 h 43219"/>
                <a:gd name="connsiteX16-329" fmla="*/ 5840 w 43256"/>
                <a:gd name="connsiteY16-330" fmla="*/ 35331 h 43219"/>
                <a:gd name="connsiteX17-331" fmla="*/ 1146 w 43256"/>
                <a:gd name="connsiteY17-332" fmla="*/ 31109 h 43219"/>
                <a:gd name="connsiteX18-333" fmla="*/ 2149 w 43256"/>
                <a:gd name="connsiteY18-334" fmla="*/ 25410 h 43219"/>
                <a:gd name="connsiteX19-335" fmla="*/ 31 w 43256"/>
                <a:gd name="connsiteY19-336" fmla="*/ 19563 h 43219"/>
                <a:gd name="connsiteX20-337" fmla="*/ 3899 w 43256"/>
                <a:gd name="connsiteY20-338" fmla="*/ 14366 h 43219"/>
                <a:gd name="connsiteX21-339" fmla="*/ 3936 w 43256"/>
                <a:gd name="connsiteY21-340" fmla="*/ 14229 h 43219"/>
                <a:gd name="connsiteX0-341" fmla="*/ 4729 w 43256"/>
                <a:gd name="connsiteY0-342" fmla="*/ 26036 h 43219"/>
                <a:gd name="connsiteX1-343" fmla="*/ 2196 w 43256"/>
                <a:gd name="connsiteY1-344" fmla="*/ 25239 h 43219"/>
                <a:gd name="connsiteX2-345" fmla="*/ 6964 w 43256"/>
                <a:gd name="connsiteY2-346" fmla="*/ 34758 h 43219"/>
                <a:gd name="connsiteX3-347" fmla="*/ 5856 w 43256"/>
                <a:gd name="connsiteY3-348" fmla="*/ 35139 h 43219"/>
                <a:gd name="connsiteX4-349" fmla="*/ 16514 w 43256"/>
                <a:gd name="connsiteY4-350" fmla="*/ 38949 h 43219"/>
                <a:gd name="connsiteX5-351" fmla="*/ 15846 w 43256"/>
                <a:gd name="connsiteY5-352" fmla="*/ 37209 h 43219"/>
                <a:gd name="connsiteX6-353" fmla="*/ 41834 w 43256"/>
                <a:gd name="connsiteY6-354" fmla="*/ 15213 h 43219"/>
                <a:gd name="connsiteX7-355" fmla="*/ 40386 w 43256"/>
                <a:gd name="connsiteY7-356" fmla="*/ 17889 h 43219"/>
                <a:gd name="connsiteX8-357" fmla="*/ 38360 w 43256"/>
                <a:gd name="connsiteY8-358" fmla="*/ 5285 h 43219"/>
                <a:gd name="connsiteX9-359" fmla="*/ 38436 w 43256"/>
                <a:gd name="connsiteY9-360" fmla="*/ 6549 h 43219"/>
                <a:gd name="connsiteX10-361" fmla="*/ 29114 w 43256"/>
                <a:gd name="connsiteY10-362" fmla="*/ 3811 h 43219"/>
                <a:gd name="connsiteX11-363" fmla="*/ 29856 w 43256"/>
                <a:gd name="connsiteY11-364" fmla="*/ 2199 h 43219"/>
                <a:gd name="connsiteX12-365" fmla="*/ 22177 w 43256"/>
                <a:gd name="connsiteY12-366" fmla="*/ 4579 h 43219"/>
                <a:gd name="connsiteX13-367" fmla="*/ 22536 w 43256"/>
                <a:gd name="connsiteY13-368" fmla="*/ 3189 h 43219"/>
                <a:gd name="connsiteX14-369" fmla="*/ 4163 w 43256"/>
                <a:gd name="connsiteY14-370" fmla="*/ 15648 h 43219"/>
                <a:gd name="connsiteX15-371" fmla="*/ 3936 w 43256"/>
                <a:gd name="connsiteY15-372" fmla="*/ 14229 h 43219"/>
                <a:gd name="connsiteX0-373" fmla="*/ 3936 w 43256"/>
                <a:gd name="connsiteY0-374" fmla="*/ 14229 h 43087"/>
                <a:gd name="connsiteX1-375" fmla="*/ 5659 w 43256"/>
                <a:gd name="connsiteY1-376" fmla="*/ 6766 h 43087"/>
                <a:gd name="connsiteX2-377" fmla="*/ 14041 w 43256"/>
                <a:gd name="connsiteY2-378" fmla="*/ 5061 h 43087"/>
                <a:gd name="connsiteX3-379" fmla="*/ 22492 w 43256"/>
                <a:gd name="connsiteY3-380" fmla="*/ 3291 h 43087"/>
                <a:gd name="connsiteX4-381" fmla="*/ 25785 w 43256"/>
                <a:gd name="connsiteY4-382" fmla="*/ 59 h 43087"/>
                <a:gd name="connsiteX5-383" fmla="*/ 29869 w 43256"/>
                <a:gd name="connsiteY5-384" fmla="*/ 2340 h 43087"/>
                <a:gd name="connsiteX6-385" fmla="*/ 35499 w 43256"/>
                <a:gd name="connsiteY6-386" fmla="*/ 549 h 43087"/>
                <a:gd name="connsiteX7-387" fmla="*/ 38354 w 43256"/>
                <a:gd name="connsiteY7-388" fmla="*/ 5435 h 43087"/>
                <a:gd name="connsiteX8-389" fmla="*/ 42018 w 43256"/>
                <a:gd name="connsiteY8-390" fmla="*/ 10177 h 43087"/>
                <a:gd name="connsiteX9-391" fmla="*/ 41854 w 43256"/>
                <a:gd name="connsiteY9-392" fmla="*/ 15319 h 43087"/>
                <a:gd name="connsiteX10-393" fmla="*/ 43052 w 43256"/>
                <a:gd name="connsiteY10-394" fmla="*/ 23181 h 43087"/>
                <a:gd name="connsiteX11-395" fmla="*/ 37440 w 43256"/>
                <a:gd name="connsiteY11-396" fmla="*/ 30063 h 43087"/>
                <a:gd name="connsiteX12-397" fmla="*/ 35431 w 43256"/>
                <a:gd name="connsiteY12-398" fmla="*/ 35960 h 43087"/>
                <a:gd name="connsiteX13-399" fmla="*/ 23703 w 43256"/>
                <a:gd name="connsiteY13-400" fmla="*/ 42965 h 43087"/>
                <a:gd name="connsiteX14-401" fmla="*/ 16516 w 43256"/>
                <a:gd name="connsiteY14-402" fmla="*/ 39125 h 43087"/>
                <a:gd name="connsiteX15-403" fmla="*/ 5840 w 43256"/>
                <a:gd name="connsiteY15-404" fmla="*/ 35331 h 43087"/>
                <a:gd name="connsiteX16-405" fmla="*/ 1146 w 43256"/>
                <a:gd name="connsiteY16-406" fmla="*/ 31109 h 43087"/>
                <a:gd name="connsiteX17-407" fmla="*/ 2149 w 43256"/>
                <a:gd name="connsiteY17-408" fmla="*/ 25410 h 43087"/>
                <a:gd name="connsiteX18-409" fmla="*/ 31 w 43256"/>
                <a:gd name="connsiteY18-410" fmla="*/ 19563 h 43087"/>
                <a:gd name="connsiteX19-411" fmla="*/ 3899 w 43256"/>
                <a:gd name="connsiteY19-412" fmla="*/ 14366 h 43087"/>
                <a:gd name="connsiteX20-413" fmla="*/ 3936 w 43256"/>
                <a:gd name="connsiteY20-414" fmla="*/ 14229 h 43087"/>
                <a:gd name="connsiteX0-415" fmla="*/ 4729 w 43256"/>
                <a:gd name="connsiteY0-416" fmla="*/ 26036 h 43087"/>
                <a:gd name="connsiteX1-417" fmla="*/ 2196 w 43256"/>
                <a:gd name="connsiteY1-418" fmla="*/ 25239 h 43087"/>
                <a:gd name="connsiteX2-419" fmla="*/ 6964 w 43256"/>
                <a:gd name="connsiteY2-420" fmla="*/ 34758 h 43087"/>
                <a:gd name="connsiteX3-421" fmla="*/ 5856 w 43256"/>
                <a:gd name="connsiteY3-422" fmla="*/ 35139 h 43087"/>
                <a:gd name="connsiteX4-423" fmla="*/ 16514 w 43256"/>
                <a:gd name="connsiteY4-424" fmla="*/ 38949 h 43087"/>
                <a:gd name="connsiteX5-425" fmla="*/ 15846 w 43256"/>
                <a:gd name="connsiteY5-426" fmla="*/ 37209 h 43087"/>
                <a:gd name="connsiteX6-427" fmla="*/ 41834 w 43256"/>
                <a:gd name="connsiteY6-428" fmla="*/ 15213 h 43087"/>
                <a:gd name="connsiteX7-429" fmla="*/ 40386 w 43256"/>
                <a:gd name="connsiteY7-430" fmla="*/ 17889 h 43087"/>
                <a:gd name="connsiteX8-431" fmla="*/ 38360 w 43256"/>
                <a:gd name="connsiteY8-432" fmla="*/ 5285 h 43087"/>
                <a:gd name="connsiteX9-433" fmla="*/ 38436 w 43256"/>
                <a:gd name="connsiteY9-434" fmla="*/ 6549 h 43087"/>
                <a:gd name="connsiteX10-435" fmla="*/ 29114 w 43256"/>
                <a:gd name="connsiteY10-436" fmla="*/ 3811 h 43087"/>
                <a:gd name="connsiteX11-437" fmla="*/ 29856 w 43256"/>
                <a:gd name="connsiteY11-438" fmla="*/ 2199 h 43087"/>
                <a:gd name="connsiteX12-439" fmla="*/ 22177 w 43256"/>
                <a:gd name="connsiteY12-440" fmla="*/ 4579 h 43087"/>
                <a:gd name="connsiteX13-441" fmla="*/ 22536 w 43256"/>
                <a:gd name="connsiteY13-442" fmla="*/ 3189 h 43087"/>
                <a:gd name="connsiteX14-443" fmla="*/ 4163 w 43256"/>
                <a:gd name="connsiteY14-444" fmla="*/ 15648 h 43087"/>
                <a:gd name="connsiteX15-445" fmla="*/ 3936 w 43256"/>
                <a:gd name="connsiteY15-446" fmla="*/ 14229 h 43087"/>
                <a:gd name="connsiteX0-447" fmla="*/ 3936 w 43256"/>
                <a:gd name="connsiteY0-448" fmla="*/ 14229 h 43087"/>
                <a:gd name="connsiteX1-449" fmla="*/ 5659 w 43256"/>
                <a:gd name="connsiteY1-450" fmla="*/ 6766 h 43087"/>
                <a:gd name="connsiteX2-451" fmla="*/ 14041 w 43256"/>
                <a:gd name="connsiteY2-452" fmla="*/ 5061 h 43087"/>
                <a:gd name="connsiteX3-453" fmla="*/ 22492 w 43256"/>
                <a:gd name="connsiteY3-454" fmla="*/ 3291 h 43087"/>
                <a:gd name="connsiteX4-455" fmla="*/ 25785 w 43256"/>
                <a:gd name="connsiteY4-456" fmla="*/ 59 h 43087"/>
                <a:gd name="connsiteX5-457" fmla="*/ 29869 w 43256"/>
                <a:gd name="connsiteY5-458" fmla="*/ 2340 h 43087"/>
                <a:gd name="connsiteX6-459" fmla="*/ 35499 w 43256"/>
                <a:gd name="connsiteY6-460" fmla="*/ 549 h 43087"/>
                <a:gd name="connsiteX7-461" fmla="*/ 38354 w 43256"/>
                <a:gd name="connsiteY7-462" fmla="*/ 5435 h 43087"/>
                <a:gd name="connsiteX8-463" fmla="*/ 42018 w 43256"/>
                <a:gd name="connsiteY8-464" fmla="*/ 10177 h 43087"/>
                <a:gd name="connsiteX9-465" fmla="*/ 41854 w 43256"/>
                <a:gd name="connsiteY9-466" fmla="*/ 15319 h 43087"/>
                <a:gd name="connsiteX10-467" fmla="*/ 43052 w 43256"/>
                <a:gd name="connsiteY10-468" fmla="*/ 23181 h 43087"/>
                <a:gd name="connsiteX11-469" fmla="*/ 37440 w 43256"/>
                <a:gd name="connsiteY11-470" fmla="*/ 30063 h 43087"/>
                <a:gd name="connsiteX12-471" fmla="*/ 35431 w 43256"/>
                <a:gd name="connsiteY12-472" fmla="*/ 35960 h 43087"/>
                <a:gd name="connsiteX13-473" fmla="*/ 23703 w 43256"/>
                <a:gd name="connsiteY13-474" fmla="*/ 42965 h 43087"/>
                <a:gd name="connsiteX14-475" fmla="*/ 16516 w 43256"/>
                <a:gd name="connsiteY14-476" fmla="*/ 39125 h 43087"/>
                <a:gd name="connsiteX15-477" fmla="*/ 5840 w 43256"/>
                <a:gd name="connsiteY15-478" fmla="*/ 35331 h 43087"/>
                <a:gd name="connsiteX16-479" fmla="*/ 1146 w 43256"/>
                <a:gd name="connsiteY16-480" fmla="*/ 31109 h 43087"/>
                <a:gd name="connsiteX17-481" fmla="*/ 2149 w 43256"/>
                <a:gd name="connsiteY17-482" fmla="*/ 25410 h 43087"/>
                <a:gd name="connsiteX18-483" fmla="*/ 31 w 43256"/>
                <a:gd name="connsiteY18-484" fmla="*/ 19563 h 43087"/>
                <a:gd name="connsiteX19-485" fmla="*/ 3899 w 43256"/>
                <a:gd name="connsiteY19-486" fmla="*/ 14366 h 43087"/>
                <a:gd name="connsiteX20-487" fmla="*/ 3936 w 43256"/>
                <a:gd name="connsiteY20-488" fmla="*/ 14229 h 43087"/>
                <a:gd name="connsiteX0-489" fmla="*/ 4729 w 43256"/>
                <a:gd name="connsiteY0-490" fmla="*/ 26036 h 43087"/>
                <a:gd name="connsiteX1-491" fmla="*/ 2196 w 43256"/>
                <a:gd name="connsiteY1-492" fmla="*/ 25239 h 43087"/>
                <a:gd name="connsiteX2-493" fmla="*/ 16514 w 43256"/>
                <a:gd name="connsiteY2-494" fmla="*/ 38949 h 43087"/>
                <a:gd name="connsiteX3-495" fmla="*/ 15846 w 43256"/>
                <a:gd name="connsiteY3-496" fmla="*/ 37209 h 43087"/>
                <a:gd name="connsiteX4-497" fmla="*/ 41834 w 43256"/>
                <a:gd name="connsiteY4-498" fmla="*/ 15213 h 43087"/>
                <a:gd name="connsiteX5-499" fmla="*/ 40386 w 43256"/>
                <a:gd name="connsiteY5-500" fmla="*/ 17889 h 43087"/>
                <a:gd name="connsiteX6-501" fmla="*/ 38360 w 43256"/>
                <a:gd name="connsiteY6-502" fmla="*/ 5285 h 43087"/>
                <a:gd name="connsiteX7-503" fmla="*/ 38436 w 43256"/>
                <a:gd name="connsiteY7-504" fmla="*/ 6549 h 43087"/>
                <a:gd name="connsiteX8-505" fmla="*/ 29114 w 43256"/>
                <a:gd name="connsiteY8-506" fmla="*/ 3811 h 43087"/>
                <a:gd name="connsiteX9-507" fmla="*/ 29856 w 43256"/>
                <a:gd name="connsiteY9-508" fmla="*/ 2199 h 43087"/>
                <a:gd name="connsiteX10-509" fmla="*/ 22177 w 43256"/>
                <a:gd name="connsiteY10-510" fmla="*/ 4579 h 43087"/>
                <a:gd name="connsiteX11-511" fmla="*/ 22536 w 43256"/>
                <a:gd name="connsiteY11-512" fmla="*/ 3189 h 43087"/>
                <a:gd name="connsiteX12-513" fmla="*/ 4163 w 43256"/>
                <a:gd name="connsiteY12-514" fmla="*/ 15648 h 43087"/>
                <a:gd name="connsiteX13-515" fmla="*/ 3936 w 43256"/>
                <a:gd name="connsiteY13-516" fmla="*/ 14229 h 43087"/>
                <a:gd name="connsiteX0-517" fmla="*/ 3936 w 43256"/>
                <a:gd name="connsiteY0-518" fmla="*/ 14229 h 43087"/>
                <a:gd name="connsiteX1-519" fmla="*/ 5659 w 43256"/>
                <a:gd name="connsiteY1-520" fmla="*/ 6766 h 43087"/>
                <a:gd name="connsiteX2-521" fmla="*/ 14041 w 43256"/>
                <a:gd name="connsiteY2-522" fmla="*/ 5061 h 43087"/>
                <a:gd name="connsiteX3-523" fmla="*/ 22492 w 43256"/>
                <a:gd name="connsiteY3-524" fmla="*/ 3291 h 43087"/>
                <a:gd name="connsiteX4-525" fmla="*/ 25785 w 43256"/>
                <a:gd name="connsiteY4-526" fmla="*/ 59 h 43087"/>
                <a:gd name="connsiteX5-527" fmla="*/ 29869 w 43256"/>
                <a:gd name="connsiteY5-528" fmla="*/ 2340 h 43087"/>
                <a:gd name="connsiteX6-529" fmla="*/ 35499 w 43256"/>
                <a:gd name="connsiteY6-530" fmla="*/ 549 h 43087"/>
                <a:gd name="connsiteX7-531" fmla="*/ 38354 w 43256"/>
                <a:gd name="connsiteY7-532" fmla="*/ 5435 h 43087"/>
                <a:gd name="connsiteX8-533" fmla="*/ 42018 w 43256"/>
                <a:gd name="connsiteY8-534" fmla="*/ 10177 h 43087"/>
                <a:gd name="connsiteX9-535" fmla="*/ 41854 w 43256"/>
                <a:gd name="connsiteY9-536" fmla="*/ 15319 h 43087"/>
                <a:gd name="connsiteX10-537" fmla="*/ 43052 w 43256"/>
                <a:gd name="connsiteY10-538" fmla="*/ 23181 h 43087"/>
                <a:gd name="connsiteX11-539" fmla="*/ 37440 w 43256"/>
                <a:gd name="connsiteY11-540" fmla="*/ 30063 h 43087"/>
                <a:gd name="connsiteX12-541" fmla="*/ 35431 w 43256"/>
                <a:gd name="connsiteY12-542" fmla="*/ 35960 h 43087"/>
                <a:gd name="connsiteX13-543" fmla="*/ 23703 w 43256"/>
                <a:gd name="connsiteY13-544" fmla="*/ 42965 h 43087"/>
                <a:gd name="connsiteX14-545" fmla="*/ 16516 w 43256"/>
                <a:gd name="connsiteY14-546" fmla="*/ 39125 h 43087"/>
                <a:gd name="connsiteX15-547" fmla="*/ 5840 w 43256"/>
                <a:gd name="connsiteY15-548" fmla="*/ 35331 h 43087"/>
                <a:gd name="connsiteX16-549" fmla="*/ 1146 w 43256"/>
                <a:gd name="connsiteY16-550" fmla="*/ 31109 h 43087"/>
                <a:gd name="connsiteX17-551" fmla="*/ 2149 w 43256"/>
                <a:gd name="connsiteY17-552" fmla="*/ 25410 h 43087"/>
                <a:gd name="connsiteX18-553" fmla="*/ 31 w 43256"/>
                <a:gd name="connsiteY18-554" fmla="*/ 19563 h 43087"/>
                <a:gd name="connsiteX19-555" fmla="*/ 3899 w 43256"/>
                <a:gd name="connsiteY19-556" fmla="*/ 14366 h 43087"/>
                <a:gd name="connsiteX20-557" fmla="*/ 3936 w 43256"/>
                <a:gd name="connsiteY20-558" fmla="*/ 14229 h 43087"/>
                <a:gd name="connsiteX0-559" fmla="*/ 16514 w 43256"/>
                <a:gd name="connsiteY0-560" fmla="*/ 38949 h 43087"/>
                <a:gd name="connsiteX1-561" fmla="*/ 15846 w 43256"/>
                <a:gd name="connsiteY1-562" fmla="*/ 37209 h 43087"/>
                <a:gd name="connsiteX2-563" fmla="*/ 41834 w 43256"/>
                <a:gd name="connsiteY2-564" fmla="*/ 15213 h 43087"/>
                <a:gd name="connsiteX3-565" fmla="*/ 40386 w 43256"/>
                <a:gd name="connsiteY3-566" fmla="*/ 17889 h 43087"/>
                <a:gd name="connsiteX4-567" fmla="*/ 38360 w 43256"/>
                <a:gd name="connsiteY4-568" fmla="*/ 5285 h 43087"/>
                <a:gd name="connsiteX5-569" fmla="*/ 38436 w 43256"/>
                <a:gd name="connsiteY5-570" fmla="*/ 6549 h 43087"/>
                <a:gd name="connsiteX6-571" fmla="*/ 29114 w 43256"/>
                <a:gd name="connsiteY6-572" fmla="*/ 3811 h 43087"/>
                <a:gd name="connsiteX7-573" fmla="*/ 29856 w 43256"/>
                <a:gd name="connsiteY7-574" fmla="*/ 2199 h 43087"/>
                <a:gd name="connsiteX8-575" fmla="*/ 22177 w 43256"/>
                <a:gd name="connsiteY8-576" fmla="*/ 4579 h 43087"/>
                <a:gd name="connsiteX9-577" fmla="*/ 22536 w 43256"/>
                <a:gd name="connsiteY9-578" fmla="*/ 3189 h 43087"/>
                <a:gd name="connsiteX10-579" fmla="*/ 4163 w 43256"/>
                <a:gd name="connsiteY10-580" fmla="*/ 15648 h 43087"/>
                <a:gd name="connsiteX11-581" fmla="*/ 3936 w 43256"/>
                <a:gd name="connsiteY11-582" fmla="*/ 14229 h 43087"/>
                <a:gd name="connsiteX0-583" fmla="*/ 3936 w 43256"/>
                <a:gd name="connsiteY0-584" fmla="*/ 14229 h 43087"/>
                <a:gd name="connsiteX1-585" fmla="*/ 5659 w 43256"/>
                <a:gd name="connsiteY1-586" fmla="*/ 6766 h 43087"/>
                <a:gd name="connsiteX2-587" fmla="*/ 14041 w 43256"/>
                <a:gd name="connsiteY2-588" fmla="*/ 5061 h 43087"/>
                <a:gd name="connsiteX3-589" fmla="*/ 22492 w 43256"/>
                <a:gd name="connsiteY3-590" fmla="*/ 3291 h 43087"/>
                <a:gd name="connsiteX4-591" fmla="*/ 25785 w 43256"/>
                <a:gd name="connsiteY4-592" fmla="*/ 59 h 43087"/>
                <a:gd name="connsiteX5-593" fmla="*/ 29869 w 43256"/>
                <a:gd name="connsiteY5-594" fmla="*/ 2340 h 43087"/>
                <a:gd name="connsiteX6-595" fmla="*/ 35499 w 43256"/>
                <a:gd name="connsiteY6-596" fmla="*/ 549 h 43087"/>
                <a:gd name="connsiteX7-597" fmla="*/ 38354 w 43256"/>
                <a:gd name="connsiteY7-598" fmla="*/ 5435 h 43087"/>
                <a:gd name="connsiteX8-599" fmla="*/ 42018 w 43256"/>
                <a:gd name="connsiteY8-600" fmla="*/ 10177 h 43087"/>
                <a:gd name="connsiteX9-601" fmla="*/ 41854 w 43256"/>
                <a:gd name="connsiteY9-602" fmla="*/ 15319 h 43087"/>
                <a:gd name="connsiteX10-603" fmla="*/ 43052 w 43256"/>
                <a:gd name="connsiteY10-604" fmla="*/ 23181 h 43087"/>
                <a:gd name="connsiteX11-605" fmla="*/ 37440 w 43256"/>
                <a:gd name="connsiteY11-606" fmla="*/ 30063 h 43087"/>
                <a:gd name="connsiteX12-607" fmla="*/ 35431 w 43256"/>
                <a:gd name="connsiteY12-608" fmla="*/ 35960 h 43087"/>
                <a:gd name="connsiteX13-609" fmla="*/ 23703 w 43256"/>
                <a:gd name="connsiteY13-610" fmla="*/ 42965 h 43087"/>
                <a:gd name="connsiteX14-611" fmla="*/ 16516 w 43256"/>
                <a:gd name="connsiteY14-612" fmla="*/ 39125 h 43087"/>
                <a:gd name="connsiteX15-613" fmla="*/ 5840 w 43256"/>
                <a:gd name="connsiteY15-614" fmla="*/ 35331 h 43087"/>
                <a:gd name="connsiteX16-615" fmla="*/ 1146 w 43256"/>
                <a:gd name="connsiteY16-616" fmla="*/ 31109 h 43087"/>
                <a:gd name="connsiteX17-617" fmla="*/ 2149 w 43256"/>
                <a:gd name="connsiteY17-618" fmla="*/ 25410 h 43087"/>
                <a:gd name="connsiteX18-619" fmla="*/ 31 w 43256"/>
                <a:gd name="connsiteY18-620" fmla="*/ 19563 h 43087"/>
                <a:gd name="connsiteX19-621" fmla="*/ 3899 w 43256"/>
                <a:gd name="connsiteY19-622" fmla="*/ 14366 h 43087"/>
                <a:gd name="connsiteX20-623" fmla="*/ 3936 w 43256"/>
                <a:gd name="connsiteY20-624" fmla="*/ 14229 h 43087"/>
                <a:gd name="connsiteX0-625" fmla="*/ 41834 w 43256"/>
                <a:gd name="connsiteY0-626" fmla="*/ 15213 h 43087"/>
                <a:gd name="connsiteX1-627" fmla="*/ 40386 w 43256"/>
                <a:gd name="connsiteY1-628" fmla="*/ 17889 h 43087"/>
                <a:gd name="connsiteX2-629" fmla="*/ 38360 w 43256"/>
                <a:gd name="connsiteY2-630" fmla="*/ 5285 h 43087"/>
                <a:gd name="connsiteX3-631" fmla="*/ 38436 w 43256"/>
                <a:gd name="connsiteY3-632" fmla="*/ 6549 h 43087"/>
                <a:gd name="connsiteX4-633" fmla="*/ 29114 w 43256"/>
                <a:gd name="connsiteY4-634" fmla="*/ 3811 h 43087"/>
                <a:gd name="connsiteX5-635" fmla="*/ 29856 w 43256"/>
                <a:gd name="connsiteY5-636" fmla="*/ 2199 h 43087"/>
                <a:gd name="connsiteX6-637" fmla="*/ 22177 w 43256"/>
                <a:gd name="connsiteY6-638" fmla="*/ 4579 h 43087"/>
                <a:gd name="connsiteX7-639" fmla="*/ 22536 w 43256"/>
                <a:gd name="connsiteY7-640" fmla="*/ 3189 h 43087"/>
                <a:gd name="connsiteX8-641" fmla="*/ 4163 w 43256"/>
                <a:gd name="connsiteY8-642" fmla="*/ 15648 h 43087"/>
                <a:gd name="connsiteX9-643" fmla="*/ 3936 w 43256"/>
                <a:gd name="connsiteY9-644" fmla="*/ 14229 h 43087"/>
                <a:gd name="connsiteX0-645" fmla="*/ 3936 w 43256"/>
                <a:gd name="connsiteY0-646" fmla="*/ 14229 h 42965"/>
                <a:gd name="connsiteX1-647" fmla="*/ 5659 w 43256"/>
                <a:gd name="connsiteY1-648" fmla="*/ 6766 h 42965"/>
                <a:gd name="connsiteX2-649" fmla="*/ 14041 w 43256"/>
                <a:gd name="connsiteY2-650" fmla="*/ 5061 h 42965"/>
                <a:gd name="connsiteX3-651" fmla="*/ 22492 w 43256"/>
                <a:gd name="connsiteY3-652" fmla="*/ 3291 h 42965"/>
                <a:gd name="connsiteX4-653" fmla="*/ 25785 w 43256"/>
                <a:gd name="connsiteY4-654" fmla="*/ 59 h 42965"/>
                <a:gd name="connsiteX5-655" fmla="*/ 29869 w 43256"/>
                <a:gd name="connsiteY5-656" fmla="*/ 2340 h 42965"/>
                <a:gd name="connsiteX6-657" fmla="*/ 35499 w 43256"/>
                <a:gd name="connsiteY6-658" fmla="*/ 549 h 42965"/>
                <a:gd name="connsiteX7-659" fmla="*/ 38354 w 43256"/>
                <a:gd name="connsiteY7-660" fmla="*/ 5435 h 42965"/>
                <a:gd name="connsiteX8-661" fmla="*/ 42018 w 43256"/>
                <a:gd name="connsiteY8-662" fmla="*/ 10177 h 42965"/>
                <a:gd name="connsiteX9-663" fmla="*/ 41854 w 43256"/>
                <a:gd name="connsiteY9-664" fmla="*/ 15319 h 42965"/>
                <a:gd name="connsiteX10-665" fmla="*/ 43052 w 43256"/>
                <a:gd name="connsiteY10-666" fmla="*/ 23181 h 42965"/>
                <a:gd name="connsiteX11-667" fmla="*/ 37440 w 43256"/>
                <a:gd name="connsiteY11-668" fmla="*/ 30063 h 42965"/>
                <a:gd name="connsiteX12-669" fmla="*/ 32649 w 43256"/>
                <a:gd name="connsiteY12-670" fmla="*/ 39026 h 42965"/>
                <a:gd name="connsiteX13-671" fmla="*/ 23703 w 43256"/>
                <a:gd name="connsiteY13-672" fmla="*/ 42965 h 42965"/>
                <a:gd name="connsiteX14-673" fmla="*/ 16516 w 43256"/>
                <a:gd name="connsiteY14-674" fmla="*/ 39125 h 42965"/>
                <a:gd name="connsiteX15-675" fmla="*/ 5840 w 43256"/>
                <a:gd name="connsiteY15-676" fmla="*/ 35331 h 42965"/>
                <a:gd name="connsiteX16-677" fmla="*/ 1146 w 43256"/>
                <a:gd name="connsiteY16-678" fmla="*/ 31109 h 42965"/>
                <a:gd name="connsiteX17-679" fmla="*/ 2149 w 43256"/>
                <a:gd name="connsiteY17-680" fmla="*/ 25410 h 42965"/>
                <a:gd name="connsiteX18-681" fmla="*/ 31 w 43256"/>
                <a:gd name="connsiteY18-682" fmla="*/ 19563 h 42965"/>
                <a:gd name="connsiteX19-683" fmla="*/ 3899 w 43256"/>
                <a:gd name="connsiteY19-684" fmla="*/ 14366 h 42965"/>
                <a:gd name="connsiteX20-685" fmla="*/ 3936 w 43256"/>
                <a:gd name="connsiteY20-686" fmla="*/ 14229 h 42965"/>
                <a:gd name="connsiteX0-687" fmla="*/ 41834 w 43256"/>
                <a:gd name="connsiteY0-688" fmla="*/ 15213 h 42965"/>
                <a:gd name="connsiteX1-689" fmla="*/ 40386 w 43256"/>
                <a:gd name="connsiteY1-690" fmla="*/ 17889 h 42965"/>
                <a:gd name="connsiteX2-691" fmla="*/ 38360 w 43256"/>
                <a:gd name="connsiteY2-692" fmla="*/ 5285 h 42965"/>
                <a:gd name="connsiteX3-693" fmla="*/ 38436 w 43256"/>
                <a:gd name="connsiteY3-694" fmla="*/ 6549 h 42965"/>
                <a:gd name="connsiteX4-695" fmla="*/ 29114 w 43256"/>
                <a:gd name="connsiteY4-696" fmla="*/ 3811 h 42965"/>
                <a:gd name="connsiteX5-697" fmla="*/ 29856 w 43256"/>
                <a:gd name="connsiteY5-698" fmla="*/ 2199 h 42965"/>
                <a:gd name="connsiteX6-699" fmla="*/ 22177 w 43256"/>
                <a:gd name="connsiteY6-700" fmla="*/ 4579 h 42965"/>
                <a:gd name="connsiteX7-701" fmla="*/ 22536 w 43256"/>
                <a:gd name="connsiteY7-702" fmla="*/ 3189 h 42965"/>
                <a:gd name="connsiteX8-703" fmla="*/ 4163 w 43256"/>
                <a:gd name="connsiteY8-704" fmla="*/ 15648 h 42965"/>
                <a:gd name="connsiteX9-705" fmla="*/ 3936 w 43256"/>
                <a:gd name="connsiteY9-706" fmla="*/ 14229 h 42965"/>
                <a:gd name="connsiteX0-707" fmla="*/ 3936 w 43292"/>
                <a:gd name="connsiteY0-708" fmla="*/ 14229 h 42965"/>
                <a:gd name="connsiteX1-709" fmla="*/ 5659 w 43292"/>
                <a:gd name="connsiteY1-710" fmla="*/ 6766 h 42965"/>
                <a:gd name="connsiteX2-711" fmla="*/ 14041 w 43292"/>
                <a:gd name="connsiteY2-712" fmla="*/ 5061 h 42965"/>
                <a:gd name="connsiteX3-713" fmla="*/ 22492 w 43292"/>
                <a:gd name="connsiteY3-714" fmla="*/ 3291 h 42965"/>
                <a:gd name="connsiteX4-715" fmla="*/ 25785 w 43292"/>
                <a:gd name="connsiteY4-716" fmla="*/ 59 h 42965"/>
                <a:gd name="connsiteX5-717" fmla="*/ 29869 w 43292"/>
                <a:gd name="connsiteY5-718" fmla="*/ 2340 h 42965"/>
                <a:gd name="connsiteX6-719" fmla="*/ 35499 w 43292"/>
                <a:gd name="connsiteY6-720" fmla="*/ 549 h 42965"/>
                <a:gd name="connsiteX7-721" fmla="*/ 38354 w 43292"/>
                <a:gd name="connsiteY7-722" fmla="*/ 5435 h 42965"/>
                <a:gd name="connsiteX8-723" fmla="*/ 42018 w 43292"/>
                <a:gd name="connsiteY8-724" fmla="*/ 10177 h 42965"/>
                <a:gd name="connsiteX9-725" fmla="*/ 41854 w 43292"/>
                <a:gd name="connsiteY9-726" fmla="*/ 15319 h 42965"/>
                <a:gd name="connsiteX10-727" fmla="*/ 43052 w 43292"/>
                <a:gd name="connsiteY10-728" fmla="*/ 23181 h 42965"/>
                <a:gd name="connsiteX11-729" fmla="*/ 38318 w 43292"/>
                <a:gd name="connsiteY11-730" fmla="*/ 31515 h 42965"/>
                <a:gd name="connsiteX12-731" fmla="*/ 32649 w 43292"/>
                <a:gd name="connsiteY12-732" fmla="*/ 39026 h 42965"/>
                <a:gd name="connsiteX13-733" fmla="*/ 23703 w 43292"/>
                <a:gd name="connsiteY13-734" fmla="*/ 42965 h 42965"/>
                <a:gd name="connsiteX14-735" fmla="*/ 16516 w 43292"/>
                <a:gd name="connsiteY14-736" fmla="*/ 39125 h 42965"/>
                <a:gd name="connsiteX15-737" fmla="*/ 5840 w 43292"/>
                <a:gd name="connsiteY15-738" fmla="*/ 35331 h 42965"/>
                <a:gd name="connsiteX16-739" fmla="*/ 1146 w 43292"/>
                <a:gd name="connsiteY16-740" fmla="*/ 31109 h 42965"/>
                <a:gd name="connsiteX17-741" fmla="*/ 2149 w 43292"/>
                <a:gd name="connsiteY17-742" fmla="*/ 25410 h 42965"/>
                <a:gd name="connsiteX18-743" fmla="*/ 31 w 43292"/>
                <a:gd name="connsiteY18-744" fmla="*/ 19563 h 42965"/>
                <a:gd name="connsiteX19-745" fmla="*/ 3899 w 43292"/>
                <a:gd name="connsiteY19-746" fmla="*/ 14366 h 42965"/>
                <a:gd name="connsiteX20-747" fmla="*/ 3936 w 43292"/>
                <a:gd name="connsiteY20-748" fmla="*/ 14229 h 42965"/>
                <a:gd name="connsiteX0-749" fmla="*/ 41834 w 43292"/>
                <a:gd name="connsiteY0-750" fmla="*/ 15213 h 42965"/>
                <a:gd name="connsiteX1-751" fmla="*/ 40386 w 43292"/>
                <a:gd name="connsiteY1-752" fmla="*/ 17889 h 42965"/>
                <a:gd name="connsiteX2-753" fmla="*/ 38360 w 43292"/>
                <a:gd name="connsiteY2-754" fmla="*/ 5285 h 42965"/>
                <a:gd name="connsiteX3-755" fmla="*/ 38436 w 43292"/>
                <a:gd name="connsiteY3-756" fmla="*/ 6549 h 42965"/>
                <a:gd name="connsiteX4-757" fmla="*/ 29114 w 43292"/>
                <a:gd name="connsiteY4-758" fmla="*/ 3811 h 42965"/>
                <a:gd name="connsiteX5-759" fmla="*/ 29856 w 43292"/>
                <a:gd name="connsiteY5-760" fmla="*/ 2199 h 42965"/>
                <a:gd name="connsiteX6-761" fmla="*/ 22177 w 43292"/>
                <a:gd name="connsiteY6-762" fmla="*/ 4579 h 42965"/>
                <a:gd name="connsiteX7-763" fmla="*/ 22536 w 43292"/>
                <a:gd name="connsiteY7-764" fmla="*/ 3189 h 42965"/>
                <a:gd name="connsiteX8-765" fmla="*/ 4163 w 43292"/>
                <a:gd name="connsiteY8-766" fmla="*/ 15648 h 42965"/>
                <a:gd name="connsiteX9-767" fmla="*/ 3936 w 43292"/>
                <a:gd name="connsiteY9-768" fmla="*/ 14229 h 42965"/>
                <a:gd name="connsiteX0-769" fmla="*/ 3936 w 43292"/>
                <a:gd name="connsiteY0-770" fmla="*/ 14229 h 42982"/>
                <a:gd name="connsiteX1-771" fmla="*/ 5659 w 43292"/>
                <a:gd name="connsiteY1-772" fmla="*/ 6766 h 42982"/>
                <a:gd name="connsiteX2-773" fmla="*/ 14041 w 43292"/>
                <a:gd name="connsiteY2-774" fmla="*/ 5061 h 42982"/>
                <a:gd name="connsiteX3-775" fmla="*/ 22492 w 43292"/>
                <a:gd name="connsiteY3-776" fmla="*/ 3291 h 42982"/>
                <a:gd name="connsiteX4-777" fmla="*/ 25785 w 43292"/>
                <a:gd name="connsiteY4-778" fmla="*/ 59 h 42982"/>
                <a:gd name="connsiteX5-779" fmla="*/ 29869 w 43292"/>
                <a:gd name="connsiteY5-780" fmla="*/ 2340 h 42982"/>
                <a:gd name="connsiteX6-781" fmla="*/ 35499 w 43292"/>
                <a:gd name="connsiteY6-782" fmla="*/ 549 h 42982"/>
                <a:gd name="connsiteX7-783" fmla="*/ 38354 w 43292"/>
                <a:gd name="connsiteY7-784" fmla="*/ 5435 h 42982"/>
                <a:gd name="connsiteX8-785" fmla="*/ 42018 w 43292"/>
                <a:gd name="connsiteY8-786" fmla="*/ 10177 h 42982"/>
                <a:gd name="connsiteX9-787" fmla="*/ 41854 w 43292"/>
                <a:gd name="connsiteY9-788" fmla="*/ 15319 h 42982"/>
                <a:gd name="connsiteX10-789" fmla="*/ 43052 w 43292"/>
                <a:gd name="connsiteY10-790" fmla="*/ 23181 h 42982"/>
                <a:gd name="connsiteX11-791" fmla="*/ 38318 w 43292"/>
                <a:gd name="connsiteY11-792" fmla="*/ 31515 h 42982"/>
                <a:gd name="connsiteX12-793" fmla="*/ 32283 w 43292"/>
                <a:gd name="connsiteY12-794" fmla="*/ 38219 h 42982"/>
                <a:gd name="connsiteX13-795" fmla="*/ 23703 w 43292"/>
                <a:gd name="connsiteY13-796" fmla="*/ 42965 h 42982"/>
                <a:gd name="connsiteX14-797" fmla="*/ 16516 w 43292"/>
                <a:gd name="connsiteY14-798" fmla="*/ 39125 h 42982"/>
                <a:gd name="connsiteX15-799" fmla="*/ 5840 w 43292"/>
                <a:gd name="connsiteY15-800" fmla="*/ 35331 h 42982"/>
                <a:gd name="connsiteX16-801" fmla="*/ 1146 w 43292"/>
                <a:gd name="connsiteY16-802" fmla="*/ 31109 h 42982"/>
                <a:gd name="connsiteX17-803" fmla="*/ 2149 w 43292"/>
                <a:gd name="connsiteY17-804" fmla="*/ 25410 h 42982"/>
                <a:gd name="connsiteX18-805" fmla="*/ 31 w 43292"/>
                <a:gd name="connsiteY18-806" fmla="*/ 19563 h 42982"/>
                <a:gd name="connsiteX19-807" fmla="*/ 3899 w 43292"/>
                <a:gd name="connsiteY19-808" fmla="*/ 14366 h 42982"/>
                <a:gd name="connsiteX20-809" fmla="*/ 3936 w 43292"/>
                <a:gd name="connsiteY20-810" fmla="*/ 14229 h 42982"/>
                <a:gd name="connsiteX0-811" fmla="*/ 41834 w 43292"/>
                <a:gd name="connsiteY0-812" fmla="*/ 15213 h 42982"/>
                <a:gd name="connsiteX1-813" fmla="*/ 40386 w 43292"/>
                <a:gd name="connsiteY1-814" fmla="*/ 17889 h 42982"/>
                <a:gd name="connsiteX2-815" fmla="*/ 38360 w 43292"/>
                <a:gd name="connsiteY2-816" fmla="*/ 5285 h 42982"/>
                <a:gd name="connsiteX3-817" fmla="*/ 38436 w 43292"/>
                <a:gd name="connsiteY3-818" fmla="*/ 6549 h 42982"/>
                <a:gd name="connsiteX4-819" fmla="*/ 29114 w 43292"/>
                <a:gd name="connsiteY4-820" fmla="*/ 3811 h 42982"/>
                <a:gd name="connsiteX5-821" fmla="*/ 29856 w 43292"/>
                <a:gd name="connsiteY5-822" fmla="*/ 2199 h 42982"/>
                <a:gd name="connsiteX6-823" fmla="*/ 22177 w 43292"/>
                <a:gd name="connsiteY6-824" fmla="*/ 4579 h 42982"/>
                <a:gd name="connsiteX7-825" fmla="*/ 22536 w 43292"/>
                <a:gd name="connsiteY7-826" fmla="*/ 3189 h 42982"/>
                <a:gd name="connsiteX8-827" fmla="*/ 4163 w 43292"/>
                <a:gd name="connsiteY8-828" fmla="*/ 15648 h 42982"/>
                <a:gd name="connsiteX9-829" fmla="*/ 3936 w 43292"/>
                <a:gd name="connsiteY9-830" fmla="*/ 14229 h 42982"/>
                <a:gd name="connsiteX0-831" fmla="*/ 3936 w 43292"/>
                <a:gd name="connsiteY0-832" fmla="*/ 14229 h 42972"/>
                <a:gd name="connsiteX1-833" fmla="*/ 5659 w 43292"/>
                <a:gd name="connsiteY1-834" fmla="*/ 6766 h 42972"/>
                <a:gd name="connsiteX2-835" fmla="*/ 14041 w 43292"/>
                <a:gd name="connsiteY2-836" fmla="*/ 5061 h 42972"/>
                <a:gd name="connsiteX3-837" fmla="*/ 22492 w 43292"/>
                <a:gd name="connsiteY3-838" fmla="*/ 3291 h 42972"/>
                <a:gd name="connsiteX4-839" fmla="*/ 25785 w 43292"/>
                <a:gd name="connsiteY4-840" fmla="*/ 59 h 42972"/>
                <a:gd name="connsiteX5-841" fmla="*/ 29869 w 43292"/>
                <a:gd name="connsiteY5-842" fmla="*/ 2340 h 42972"/>
                <a:gd name="connsiteX6-843" fmla="*/ 35499 w 43292"/>
                <a:gd name="connsiteY6-844" fmla="*/ 549 h 42972"/>
                <a:gd name="connsiteX7-845" fmla="*/ 38354 w 43292"/>
                <a:gd name="connsiteY7-846" fmla="*/ 5435 h 42972"/>
                <a:gd name="connsiteX8-847" fmla="*/ 42018 w 43292"/>
                <a:gd name="connsiteY8-848" fmla="*/ 10177 h 42972"/>
                <a:gd name="connsiteX9-849" fmla="*/ 41854 w 43292"/>
                <a:gd name="connsiteY9-850" fmla="*/ 15319 h 42972"/>
                <a:gd name="connsiteX10-851" fmla="*/ 43052 w 43292"/>
                <a:gd name="connsiteY10-852" fmla="*/ 23181 h 42972"/>
                <a:gd name="connsiteX11-853" fmla="*/ 38318 w 43292"/>
                <a:gd name="connsiteY11-854" fmla="*/ 31515 h 42972"/>
                <a:gd name="connsiteX12-855" fmla="*/ 32824 w 43292"/>
                <a:gd name="connsiteY12-856" fmla="*/ 39832 h 42972"/>
                <a:gd name="connsiteX13-857" fmla="*/ 23703 w 43292"/>
                <a:gd name="connsiteY13-858" fmla="*/ 42965 h 42972"/>
                <a:gd name="connsiteX14-859" fmla="*/ 16516 w 43292"/>
                <a:gd name="connsiteY14-860" fmla="*/ 39125 h 42972"/>
                <a:gd name="connsiteX15-861" fmla="*/ 5840 w 43292"/>
                <a:gd name="connsiteY15-862" fmla="*/ 35331 h 42972"/>
                <a:gd name="connsiteX16-863" fmla="*/ 1146 w 43292"/>
                <a:gd name="connsiteY16-864" fmla="*/ 31109 h 42972"/>
                <a:gd name="connsiteX17-865" fmla="*/ 2149 w 43292"/>
                <a:gd name="connsiteY17-866" fmla="*/ 25410 h 42972"/>
                <a:gd name="connsiteX18-867" fmla="*/ 31 w 43292"/>
                <a:gd name="connsiteY18-868" fmla="*/ 19563 h 42972"/>
                <a:gd name="connsiteX19-869" fmla="*/ 3899 w 43292"/>
                <a:gd name="connsiteY19-870" fmla="*/ 14366 h 42972"/>
                <a:gd name="connsiteX20-871" fmla="*/ 3936 w 43292"/>
                <a:gd name="connsiteY20-872" fmla="*/ 14229 h 42972"/>
                <a:gd name="connsiteX0-873" fmla="*/ 41834 w 43292"/>
                <a:gd name="connsiteY0-874" fmla="*/ 15213 h 42972"/>
                <a:gd name="connsiteX1-875" fmla="*/ 40386 w 43292"/>
                <a:gd name="connsiteY1-876" fmla="*/ 17889 h 42972"/>
                <a:gd name="connsiteX2-877" fmla="*/ 38360 w 43292"/>
                <a:gd name="connsiteY2-878" fmla="*/ 5285 h 42972"/>
                <a:gd name="connsiteX3-879" fmla="*/ 38436 w 43292"/>
                <a:gd name="connsiteY3-880" fmla="*/ 6549 h 42972"/>
                <a:gd name="connsiteX4-881" fmla="*/ 29114 w 43292"/>
                <a:gd name="connsiteY4-882" fmla="*/ 3811 h 42972"/>
                <a:gd name="connsiteX5-883" fmla="*/ 29856 w 43292"/>
                <a:gd name="connsiteY5-884" fmla="*/ 2199 h 42972"/>
                <a:gd name="connsiteX6-885" fmla="*/ 22177 w 43292"/>
                <a:gd name="connsiteY6-886" fmla="*/ 4579 h 42972"/>
                <a:gd name="connsiteX7-887" fmla="*/ 22536 w 43292"/>
                <a:gd name="connsiteY7-888" fmla="*/ 3189 h 42972"/>
                <a:gd name="connsiteX8-889" fmla="*/ 4163 w 43292"/>
                <a:gd name="connsiteY8-890" fmla="*/ 15648 h 42972"/>
                <a:gd name="connsiteX9-891" fmla="*/ 3936 w 43292"/>
                <a:gd name="connsiteY9-892" fmla="*/ 14229 h 42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3292" h="42972">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641" y="20482"/>
                    <a:pt x="43052" y="23181"/>
                  </a:cubicBezTo>
                  <a:cubicBezTo>
                    <a:pt x="42463" y="25880"/>
                    <a:pt x="41042" y="30985"/>
                    <a:pt x="38318" y="31515"/>
                  </a:cubicBezTo>
                  <a:cubicBezTo>
                    <a:pt x="38305" y="33782"/>
                    <a:pt x="35260" y="37924"/>
                    <a:pt x="32824" y="39832"/>
                  </a:cubicBezTo>
                  <a:cubicBezTo>
                    <a:pt x="30388" y="41740"/>
                    <a:pt x="26421" y="43083"/>
                    <a:pt x="23703" y="42965"/>
                  </a:cubicBezTo>
                  <a:cubicBezTo>
                    <a:pt x="20985" y="42847"/>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92" h="42972" fill="none" extrusionOk="0">
                  <a:moveTo>
                    <a:pt x="41834" y="15213"/>
                  </a:moveTo>
                  <a:cubicBezTo>
                    <a:pt x="41509" y="16245"/>
                    <a:pt x="41014" y="17161"/>
                    <a:pt x="40386" y="1788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2375" y="3630"/>
                    <a:pt x="22536" y="3189"/>
                  </a:cubicBezTo>
                  <a:moveTo>
                    <a:pt x="4163" y="15648"/>
                  </a:moveTo>
                  <a:cubicBezTo>
                    <a:pt x="4060" y="15184"/>
                    <a:pt x="3984" y="14710"/>
                    <a:pt x="3936" y="14229"/>
                  </a:cubicBezTo>
                </a:path>
              </a:pathLst>
            </a:custGeom>
            <a:solidFill>
              <a:schemeClr val="bg1"/>
            </a:solidFill>
            <a:ln w="19050">
              <a:solidFill>
                <a:schemeClr val="tx1"/>
              </a:solidFill>
            </a:ln>
            <a:effectLst>
              <a:glow rad="152400">
                <a:schemeClr val="bg1"/>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bwMode="auto">
            <a:xfrm>
              <a:off x="3872865" y="2334086"/>
              <a:ext cx="4439920" cy="2330497"/>
            </a:xfrm>
            <a:prstGeom prst="rect">
              <a:avLst/>
            </a:prstGeom>
          </p:spPr>
          <p:txBody>
            <a:bodyPr wrap="square">
              <a:spAutoFit/>
            </a:bodyPr>
            <a:lstStyle/>
            <a:p>
              <a:pPr marL="0" marR="0" lvl="0" indent="361950" algn="l" defTabSz="4572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Arial" panose="020B0604020202020204" pitchFamily="34" charset="0"/>
                </a:rPr>
                <a:t> </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Arial" panose="020B0604020202020204" pitchFamily="34" charset="0"/>
                </a:rPr>
                <a:t>这句话描写了孩子们课下玩耍的情景。作者运用拟人的手法把小鸟、松鼠、山狸写成了会看热闹的人，说明孩子们生活得很幸福，突出了孩子们的愉快心情，同时小动物的出现更加突出了边疆民族小学的特点，为学校增添了欢快、活泼的气氛。</a:t>
              </a:r>
              <a:endParaRPr kumimoji="0" lang="zh-CN" altLang="en-US" sz="24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矩形 2"/>
          <p:cNvSpPr/>
          <p:nvPr/>
        </p:nvSpPr>
        <p:spPr>
          <a:xfrm>
            <a:off x="735013" y="1298575"/>
            <a:ext cx="7848600" cy="1112838"/>
          </a:xfrm>
          <a:prstGeom prst="rect">
            <a:avLst/>
          </a:prstGeom>
          <a:noFill/>
          <a:ln w="9525">
            <a:noFill/>
          </a:ln>
        </p:spPr>
        <p:txBody>
          <a:bodyPr>
            <a:spAutoFit/>
          </a:bodyPr>
          <a:p>
            <a:pPr indent="628650">
              <a:lnSpc>
                <a:spcPct val="150000"/>
              </a:lnSpc>
              <a:spcAft>
                <a:spcPts val="1200"/>
              </a:spcAft>
            </a:pPr>
            <a:r>
              <a:rPr lang="zh-CN" altLang="en-US" sz="2400" b="1" dirty="0">
                <a:solidFill>
                  <a:srgbClr val="000000"/>
                </a:solidFill>
                <a:latin typeface="楷体" panose="02010609060101010101" pitchFamily="49" charset="-122"/>
                <a:ea typeface="楷体" panose="02010609060101010101" pitchFamily="49" charset="-122"/>
              </a:rPr>
              <a:t>古老的铜钟，挂在大青树粗壮的枝干上。凤尾竹的影子，在洁白的粉墙上摇晃</a:t>
            </a:r>
            <a:r>
              <a:rPr lang="en-US" altLang="zh-CN"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方正姚体" panose="02010601030101010101" pitchFamily="2" charset="-122"/>
                <a:ea typeface="方正姚体" panose="02010601030101010101" pitchFamily="2" charset="-122"/>
              </a:rPr>
              <a:t>huàng</a:t>
            </a:r>
            <a:r>
              <a:rPr lang="en-US" altLang="zh-CN" sz="2400" b="1" dirty="0">
                <a:solidFill>
                  <a:srgbClr val="000000"/>
                </a:solidFill>
                <a:latin typeface="楷体" panose="02010609060101010101" pitchFamily="49" charset="-122"/>
                <a:ea typeface="楷体" panose="02010609060101010101" pitchFamily="49" charset="-122"/>
              </a:rPr>
              <a:t>)…… </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4" name="组合 3"/>
          <p:cNvGrpSpPr/>
          <p:nvPr/>
        </p:nvGrpSpPr>
        <p:grpSpPr>
          <a:xfrm>
            <a:off x="873125" y="2643188"/>
            <a:ext cx="7683500" cy="558800"/>
            <a:chOff x="872531" y="3008688"/>
            <a:chExt cx="7683786" cy="559770"/>
          </a:xfrm>
        </p:grpSpPr>
        <p:sp>
          <p:nvSpPr>
            <p:cNvPr id="5" name="直接连接符 4"/>
            <p:cNvSpPr/>
            <p:nvPr/>
          </p:nvSpPr>
          <p:spPr>
            <a:xfrm>
              <a:off x="872531" y="3568458"/>
              <a:ext cx="7683786" cy="0"/>
            </a:xfrm>
            <a:prstGeom prst="line">
              <a:avLst/>
            </a:prstGeom>
          </p:spPr>
          <p:style>
            <a:lnRef idx="2">
              <a:schemeClr val="accent2">
                <a:alpha val="90000"/>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sp>
        <p:sp>
          <p:nvSpPr>
            <p:cNvPr id="6" name="任意多边形 5"/>
            <p:cNvSpPr/>
            <p:nvPr/>
          </p:nvSpPr>
          <p:spPr>
            <a:xfrm>
              <a:off x="872531" y="3008688"/>
              <a:ext cx="7683786" cy="559770"/>
            </a:xfrm>
            <a:custGeom>
              <a:avLst/>
              <a:gdLst>
                <a:gd name="connsiteX0" fmla="*/ 0 w 7683786"/>
                <a:gd name="connsiteY0" fmla="*/ 0 h 559769"/>
                <a:gd name="connsiteX1" fmla="*/ 7683786 w 7683786"/>
                <a:gd name="connsiteY1" fmla="*/ 0 h 559769"/>
                <a:gd name="connsiteX2" fmla="*/ 7683786 w 7683786"/>
                <a:gd name="connsiteY2" fmla="*/ 559769 h 559769"/>
                <a:gd name="connsiteX3" fmla="*/ 0 w 7683786"/>
                <a:gd name="connsiteY3" fmla="*/ 559769 h 559769"/>
                <a:gd name="connsiteX4" fmla="*/ 0 w 7683786"/>
                <a:gd name="connsiteY4" fmla="*/ 0 h 559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3786" h="559769">
                  <a:moveTo>
                    <a:pt x="0" y="0"/>
                  </a:moveTo>
                  <a:lnTo>
                    <a:pt x="7683786" y="0"/>
                  </a:lnTo>
                  <a:lnTo>
                    <a:pt x="7683786" y="559769"/>
                  </a:lnTo>
                  <a:lnTo>
                    <a:pt x="0" y="5597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nchor="b"/>
            <a:lstStyle/>
            <a:p>
              <a:pPr marL="342900" marR="0" lvl="0" indent="-342900" algn="l" defTabSz="1066800" rtl="0" eaLnBrk="1" fontAlgn="base" latinLnBrk="0" hangingPunct="1">
                <a:lnSpc>
                  <a:spcPct val="90000"/>
                </a:lnSpc>
                <a:spcBef>
                  <a:spcPct val="0"/>
                </a:spcBef>
                <a:spcAft>
                  <a:spcPct val="35000"/>
                </a:spcAft>
                <a:buClrTx/>
                <a:buSzTx/>
                <a:buFont typeface="Wingdings" panose="05000000000000000000" pitchFamily="2" charset="2"/>
                <a:buChar char="n"/>
                <a:defRPr/>
              </a:pPr>
              <a:r>
                <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课文结尾的景物描写有什么作用？</a:t>
              </a:r>
              <a:endPar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endParaRPr>
            </a:p>
          </p:txBody>
        </p:sp>
      </p:grpSp>
      <p:sp>
        <p:nvSpPr>
          <p:cNvPr id="7" name="矩形 6"/>
          <p:cNvSpPr/>
          <p:nvPr/>
        </p:nvSpPr>
        <p:spPr>
          <a:xfrm>
            <a:off x="885825" y="3386138"/>
            <a:ext cx="7794625" cy="2776537"/>
          </a:xfrm>
          <a:prstGeom prst="rect">
            <a:avLst/>
          </a:prstGeom>
          <a:noFill/>
          <a:ln w="9525">
            <a:noFill/>
          </a:ln>
        </p:spPr>
        <p:txBody>
          <a:bodyPr>
            <a:spAutoFit/>
          </a:bodyPr>
          <a:p>
            <a:pPr indent="628650">
              <a:lnSpc>
                <a:spcPct val="150000"/>
              </a:lnSpc>
              <a:spcAft>
                <a:spcPts val="1200"/>
              </a:spcAft>
            </a:pPr>
            <a:r>
              <a:rPr lang="zh-CN" altLang="en-US" sz="2400" b="1" dirty="0">
                <a:solidFill>
                  <a:srgbClr val="FF0000"/>
                </a:solidFill>
                <a:latin typeface="宋体" panose="02010600030101010101" pitchFamily="2" charset="-122"/>
              </a:rPr>
              <a:t>“古老”“粗壮”表现了学校年代的久远。钟声悠悠不绝，凤尾竹的影子绵绵萦绕，更增添了学校的乡村气息和民族特色，这里用景物描写结尾，不仅突出了学校的美丽，而且很有韵味，令人对民族小学充满了难忘和怀念之情。</a:t>
            </a:r>
            <a:endParaRPr lang="zh-CN" altLang="en-US" sz="24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矩形 4"/>
          <p:cNvSpPr/>
          <p:nvPr/>
        </p:nvSpPr>
        <p:spPr>
          <a:xfrm>
            <a:off x="836613" y="3481388"/>
            <a:ext cx="7551737" cy="1753235"/>
          </a:xfrm>
          <a:prstGeom prst="rect">
            <a:avLst/>
          </a:prstGeom>
          <a:noFill/>
          <a:ln w="9525">
            <a:noFill/>
          </a:ln>
        </p:spPr>
        <p:txBody>
          <a:bodyPr anchor="t">
            <a:spAutoFit/>
          </a:bodyPr>
          <a:p>
            <a:pPr latinLnBrk="1">
              <a:lnSpc>
                <a:spcPct val="150000"/>
              </a:lnSpc>
            </a:pPr>
            <a:r>
              <a:rPr lang="en-US" altLang="zh-CN" sz="2400" b="1" dirty="0">
                <a:latin typeface="楷体" panose="02010609060101010101" pitchFamily="49" charset="-122"/>
                <a:ea typeface="楷体" panose="02010609060101010101" pitchFamily="49" charset="-122"/>
              </a:rPr>
              <a:t>_____________________________________________________________________________________________________________________________________________</a:t>
            </a:r>
            <a:endParaRPr lang="en-US" altLang="zh-CN" sz="2400" b="1" dirty="0">
              <a:latin typeface="楷体" panose="02010609060101010101" pitchFamily="49" charset="-122"/>
              <a:ea typeface="楷体" panose="02010609060101010101" pitchFamily="49" charset="-122"/>
            </a:endParaRPr>
          </a:p>
        </p:txBody>
      </p:sp>
      <p:sp>
        <p:nvSpPr>
          <p:cNvPr id="15" name="矩形 5"/>
          <p:cNvSpPr/>
          <p:nvPr/>
        </p:nvSpPr>
        <p:spPr>
          <a:xfrm>
            <a:off x="900113" y="3473450"/>
            <a:ext cx="7340600" cy="1753235"/>
          </a:xfrm>
          <a:prstGeom prst="rect">
            <a:avLst/>
          </a:prstGeom>
          <a:noFill/>
          <a:ln w="9525">
            <a:noFill/>
          </a:ln>
        </p:spPr>
        <p:txBody>
          <a:bodyPr anchor="t">
            <a:spAutoFit/>
          </a:bodyPr>
          <a:p>
            <a:pPr indent="533400">
              <a:lnSpc>
                <a:spcPct val="150000"/>
              </a:lnSpc>
            </a:pPr>
            <a:r>
              <a:rPr lang="zh-CN" altLang="en-US" sz="2400" b="1" dirty="0">
                <a:solidFill>
                  <a:srgbClr val="FF0000"/>
                </a:solidFill>
                <a:latin typeface="楷体" panose="02010609060101010101" pitchFamily="49" charset="-122"/>
                <a:ea typeface="楷体" panose="02010609060101010101" pitchFamily="49" charset="-122"/>
              </a:rPr>
              <a:t>大家在大青树下跳孔雀舞，跳得可精彩了！一会儿像是孔雀在林中散步，一会儿像是在小溪边喝水、梳理羽毛</a:t>
            </a:r>
            <a:r>
              <a:rPr lang="en-US" altLang="zh-CN" sz="2400" b="1" dirty="0">
                <a:solidFill>
                  <a:srgbClr val="FF0000"/>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一只只小孔雀美丽极了。</a:t>
            </a:r>
            <a:endParaRPr lang="zh-CN" altLang="en-US" sz="2400" b="1" dirty="0">
              <a:solidFill>
                <a:srgbClr val="FF0000"/>
              </a:solidFill>
              <a:latin typeface="楷体" panose="02010609060101010101" pitchFamily="49" charset="-122"/>
              <a:ea typeface="楷体" panose="02010609060101010101" pitchFamily="49" charset="-122"/>
            </a:endParaRPr>
          </a:p>
        </p:txBody>
      </p:sp>
      <p:grpSp>
        <p:nvGrpSpPr>
          <p:cNvPr id="103427" name="组合 15"/>
          <p:cNvGrpSpPr/>
          <p:nvPr/>
        </p:nvGrpSpPr>
        <p:grpSpPr>
          <a:xfrm>
            <a:off x="428625" y="1771650"/>
            <a:ext cx="7934325" cy="1753235"/>
            <a:chOff x="428920" y="914310"/>
            <a:chExt cx="7934030" cy="1752501"/>
          </a:xfrm>
        </p:grpSpPr>
        <p:grpSp>
          <p:nvGrpSpPr>
            <p:cNvPr id="103428" name="组合 16"/>
            <p:cNvGrpSpPr/>
            <p:nvPr/>
          </p:nvGrpSpPr>
          <p:grpSpPr>
            <a:xfrm>
              <a:off x="746140" y="914310"/>
              <a:ext cx="7616810" cy="1752501"/>
              <a:chOff x="698515" y="914310"/>
              <a:chExt cx="7616810" cy="1752501"/>
            </a:xfrm>
          </p:grpSpPr>
          <p:sp>
            <p:nvSpPr>
              <p:cNvPr id="103429" name="矩形 18"/>
              <p:cNvSpPr/>
              <p:nvPr/>
            </p:nvSpPr>
            <p:spPr>
              <a:xfrm>
                <a:off x="698515" y="1025435"/>
                <a:ext cx="1336660" cy="460182"/>
              </a:xfrm>
              <a:prstGeom prst="rect">
                <a:avLst/>
              </a:prstGeom>
              <a:noFill/>
              <a:ln w="9525">
                <a:noFill/>
              </a:ln>
            </p:spPr>
            <p:txBody>
              <a:bodyPr anchor="t">
                <a:spAutoFit/>
              </a:bodyPr>
              <a:p>
                <a:pPr algn="ctr"/>
                <a:r>
                  <a:rPr lang="zh-CN" altLang="en-US" sz="2400" b="1" dirty="0">
                    <a:solidFill>
                      <a:srgbClr val="36A436"/>
                    </a:solidFill>
                    <a:latin typeface="微软雅黑" panose="020B0503020204020204" pitchFamily="34" charset="-122"/>
                    <a:ea typeface="微软雅黑" panose="020B0503020204020204" pitchFamily="34" charset="-122"/>
                  </a:rPr>
                  <a:t>拓展：</a:t>
                </a:r>
                <a:endParaRPr lang="en-US" altLang="zh-CN" sz="2400" b="1" dirty="0">
                  <a:solidFill>
                    <a:srgbClr val="36A436"/>
                  </a:solidFill>
                  <a:latin typeface="微软雅黑" panose="020B0503020204020204" pitchFamily="34" charset="-122"/>
                  <a:ea typeface="微软雅黑" panose="020B0503020204020204" pitchFamily="34" charset="-122"/>
                </a:endParaRPr>
              </a:p>
            </p:txBody>
          </p:sp>
          <p:sp>
            <p:nvSpPr>
              <p:cNvPr id="20" name="矩形 19"/>
              <p:cNvSpPr/>
              <p:nvPr/>
            </p:nvSpPr>
            <p:spPr>
              <a:xfrm>
                <a:off x="828953" y="914310"/>
                <a:ext cx="7486372" cy="1752501"/>
              </a:xfrm>
              <a:prstGeom prst="rect">
                <a:avLst/>
              </a:prstGeom>
            </p:spPr>
            <p:txBody>
              <a:bodyPr>
                <a:spAutoFit/>
              </a:bodyPr>
              <a:lstStyle/>
              <a:p>
                <a:pPr marL="0" marR="0" lvl="0" indent="9017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mj-ea"/>
                    <a:ea typeface="+mj-ea"/>
                    <a:cs typeface="+mn-cs"/>
                  </a:rPr>
                  <a:t>请你插上想象的翅膀，想象一下大家在大青树下是怎样跳孔雀舞、摔跤、做游戏的，并选择其中一项写一写当时的情景。</a:t>
                </a:r>
                <a:endParaRPr kumimoji="0" lang="zh-CN" altLang="en-US" sz="2400" b="1" i="0" u="none" strike="noStrike" kern="1200" cap="none" spc="0" normalizeH="0" baseline="0" noProof="0" dirty="0">
                  <a:ln>
                    <a:noFill/>
                  </a:ln>
                  <a:solidFill>
                    <a:prstClr val="black"/>
                  </a:solidFill>
                  <a:effectLst/>
                  <a:uLnTx/>
                  <a:uFillTx/>
                  <a:latin typeface="+mj-ea"/>
                  <a:ea typeface="+mj-ea"/>
                  <a:cs typeface="+mn-cs"/>
                </a:endParaRPr>
              </a:p>
            </p:txBody>
          </p:sp>
        </p:grpSp>
        <p:pic>
          <p:nvPicPr>
            <p:cNvPr id="103431" name="图片 24" descr="花盆.png"/>
            <p:cNvPicPr>
              <a:picLocks noChangeAspect="1"/>
            </p:cNvPicPr>
            <p:nvPr/>
          </p:nvPicPr>
          <p:blipFill>
            <a:blip r:embed="rId1"/>
            <a:stretch>
              <a:fillRect/>
            </a:stretch>
          </p:blipFill>
          <p:spPr>
            <a:xfrm>
              <a:off x="428920" y="1013454"/>
              <a:ext cx="389937" cy="445643"/>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901950" y="3143250"/>
            <a:ext cx="3654425" cy="1206500"/>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1117600" y="2741613"/>
            <a:ext cx="1589088" cy="2306955"/>
          </a:xfrm>
          <a:prstGeom prst="rect">
            <a:avLst/>
          </a:prstGeom>
          <a:noFill/>
          <a:ln w="9525">
            <a:noFill/>
          </a:ln>
        </p:spPr>
        <p:txBody>
          <a:bodyPr anchor="t">
            <a:spAutoFit/>
          </a:bodyPr>
          <a:p>
            <a:pPr>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来处不同</a:t>
            </a:r>
            <a:endParaRPr lang="en-US" altLang="zh-CN" sz="24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民族不同 </a:t>
            </a:r>
            <a:endParaRPr lang="en-US" altLang="zh-CN" sz="24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语言不同 </a:t>
            </a:r>
            <a:endParaRPr lang="en-US" altLang="zh-CN" sz="24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穿戴不同</a:t>
            </a:r>
            <a:endParaRPr lang="zh-CN" altLang="zh-CN" sz="2400" b="1" dirty="0">
              <a:latin typeface="楷体" panose="02010609060101010101" pitchFamily="49" charset="-122"/>
              <a:ea typeface="楷体" panose="02010609060101010101" pitchFamily="49" charset="-122"/>
            </a:endParaRPr>
          </a:p>
        </p:txBody>
      </p:sp>
      <p:sp>
        <p:nvSpPr>
          <p:cNvPr id="3" name="左大括号 2"/>
          <p:cNvSpPr/>
          <p:nvPr/>
        </p:nvSpPr>
        <p:spPr>
          <a:xfrm flipH="1">
            <a:off x="2584450" y="2746375"/>
            <a:ext cx="215900" cy="2241550"/>
          </a:xfrm>
          <a:prstGeom prst="leftBrace">
            <a:avLst>
              <a:gd name="adj1" fmla="val 8333"/>
              <a:gd name="adj2" fmla="val 48867"/>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7" name="矩形 6"/>
          <p:cNvSpPr/>
          <p:nvPr/>
        </p:nvSpPr>
        <p:spPr>
          <a:xfrm>
            <a:off x="3146425" y="2994025"/>
            <a:ext cx="3041015"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黑体" panose="02010609060101010101" pitchFamily="49" charset="-122"/>
                <a:ea typeface="黑体" panose="02010609060101010101" pitchFamily="49" charset="-122"/>
                <a:sym typeface="Calibri" panose="020F0502020204030204" pitchFamily="34" charset="0"/>
              </a:rPr>
              <a:t>大青树下的小学</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2678113" y="3644900"/>
            <a:ext cx="4117340" cy="737235"/>
          </a:xfrm>
          <a:prstGeom prst="rect">
            <a:avLst/>
          </a:prstGeom>
          <a:noFill/>
          <a:ln w="9525">
            <a:noFill/>
          </a:ln>
        </p:spPr>
        <p:txBody>
          <a:bodyPr wrap="none" anchor="t">
            <a:spAutoFit/>
          </a:bodyPr>
          <a:p>
            <a:pPr>
              <a:lnSpc>
                <a:spcPct val="150000"/>
              </a:lnSpc>
            </a:pPr>
            <a:r>
              <a:rPr lang="zh-CN" altLang="en-US" sz="2800" b="1" dirty="0">
                <a:latin typeface="黑体" panose="02010609060101010101" pitchFamily="49" charset="-122"/>
                <a:ea typeface="黑体" panose="02010609060101010101" pitchFamily="49" charset="-122"/>
                <a:sym typeface="Calibri" panose="020F0502020204030204" pitchFamily="34" charset="0"/>
              </a:rPr>
              <a:t>（民族团结  其乐无穷）</a:t>
            </a:r>
            <a:endParaRPr lang="zh-CN" altLang="en-US" sz="2800" b="1" dirty="0">
              <a:latin typeface="黑体" panose="02010609060101010101" pitchFamily="49" charset="-122"/>
              <a:ea typeface="黑体" panose="02010609060101010101" pitchFamily="49" charset="-122"/>
              <a:sym typeface="Calibri" panose="020F0502020204030204" pitchFamily="34" charset="0"/>
            </a:endParaRPr>
          </a:p>
        </p:txBody>
      </p:sp>
      <p:sp>
        <p:nvSpPr>
          <p:cNvPr id="16" name="左大括号 15"/>
          <p:cNvSpPr/>
          <p:nvPr/>
        </p:nvSpPr>
        <p:spPr>
          <a:xfrm rot="10800000" flipH="1">
            <a:off x="6680200" y="2727325"/>
            <a:ext cx="215900" cy="2219325"/>
          </a:xfrm>
          <a:prstGeom prst="leftBrace">
            <a:avLst>
              <a:gd name="adj1" fmla="val 8333"/>
              <a:gd name="adj2" fmla="val 505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18" name="矩形 17"/>
          <p:cNvSpPr/>
          <p:nvPr/>
        </p:nvSpPr>
        <p:spPr>
          <a:xfrm>
            <a:off x="6818313" y="2736850"/>
            <a:ext cx="1827212" cy="2306955"/>
          </a:xfrm>
          <a:prstGeom prst="rect">
            <a:avLst/>
          </a:prstGeom>
          <a:noFill/>
          <a:ln w="9525">
            <a:noFill/>
          </a:ln>
        </p:spPr>
        <p:txBody>
          <a:bodyPr anchor="t">
            <a:spAutoFit/>
          </a:bodyPr>
          <a:p>
            <a:pPr>
              <a:lnSpc>
                <a:spcPct val="15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一起上课</a:t>
            </a:r>
            <a:endParaRPr lang="zh-CN" altLang="en-US" sz="24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一起读课文</a:t>
            </a:r>
            <a:endParaRPr lang="zh-CN" altLang="en-US" sz="24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一起跳舞</a:t>
            </a:r>
            <a:endParaRPr lang="zh-CN" altLang="en-US" sz="24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2400" b="1" dirty="0">
                <a:latin typeface="黑体" panose="02010609060101010101" pitchFamily="49" charset="-122"/>
                <a:ea typeface="黑体" panose="02010609060101010101" pitchFamily="49" charset="-122"/>
              </a:rPr>
              <a:t>一起游戏</a:t>
            </a:r>
            <a:endParaRPr lang="zh-CN" altLang="zh-CN" sz="2400" b="1" dirty="0">
              <a:latin typeface="黑体" panose="02010609060101010101" pitchFamily="49" charset="-122"/>
              <a:ea typeface="黑体" panose="02010609060101010101" pitchFamily="49" charset="-122"/>
            </a:endParaRPr>
          </a:p>
        </p:txBody>
      </p:sp>
      <p:pic>
        <p:nvPicPr>
          <p:cNvPr id="14" name="Picture 6" descr="C:\Users\Administrator\Desktop\可改图标 - 副本\结构主旨22.png"/>
          <p:cNvPicPr>
            <a:picLocks noChangeAspect="1" noChangeArrowheads="1"/>
          </p:cNvPicPr>
          <p:nvPr/>
        </p:nvPicPr>
        <p:blipFill>
          <a:blip r:embed="rId1"/>
          <a:srcRect/>
          <a:stretch>
            <a:fillRect/>
          </a:stretch>
        </p:blipFill>
        <p:spPr bwMode="auto">
          <a:xfrm>
            <a:off x="3478213" y="914400"/>
            <a:ext cx="2187575" cy="581025"/>
          </a:xfrm>
          <a:prstGeom prst="rect">
            <a:avLst/>
          </a:prstGeom>
          <a:noFill/>
          <a:effectLst>
            <a:outerShdw blurRad="63500" sx="102000" sy="102000" algn="ctr" rotWithShape="0">
              <a:prstClr val="black">
                <a:alpha val="40000"/>
              </a:prstClr>
            </a:outerShdw>
          </a:effectLst>
        </p:spPr>
      </p:pic>
      <p:grpSp>
        <p:nvGrpSpPr>
          <p:cNvPr id="19" name="组合 18"/>
          <p:cNvGrpSpPr/>
          <p:nvPr/>
        </p:nvGrpSpPr>
        <p:grpSpPr>
          <a:xfrm>
            <a:off x="392671" y="1707230"/>
            <a:ext cx="1772205" cy="527761"/>
            <a:chOff x="854820" y="1213040"/>
            <a:chExt cx="1772205" cy="527761"/>
          </a:xfrm>
          <a:effectLst>
            <a:outerShdw blurRad="50800" dist="38100" dir="10800000" algn="r" rotWithShape="0">
              <a:prstClr val="black">
                <a:alpha val="40000"/>
              </a:prstClr>
            </a:outerShdw>
          </a:effectLst>
        </p:grpSpPr>
        <p:sp>
          <p:nvSpPr>
            <p:cNvPr id="20" name="圆角矩形 19"/>
            <p:cNvSpPr/>
            <p:nvPr/>
          </p:nvSpPr>
          <p:spPr>
            <a:xfrm>
              <a:off x="906463" y="1213040"/>
              <a:ext cx="1657426" cy="527761"/>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课文结构</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1"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xEl>
                                              <p:charRg st="0" end="5"/>
                                            </p:txEl>
                                          </p:spTgt>
                                        </p:tgtEl>
                                        <p:attrNameLst>
                                          <p:attrName>style.visibility</p:attrName>
                                        </p:attrNameLst>
                                      </p:cBhvr>
                                      <p:to>
                                        <p:strVal val="visible"/>
                                      </p:to>
                                    </p:set>
                                    <p:animEffect transition="in" filter="wipe(left)">
                                      <p:cBhvr>
                                        <p:cTn id="26" dur="500"/>
                                        <p:tgtEl>
                                          <p:spTgt spid="2">
                                            <p:txEl>
                                              <p:charRg st="0"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xEl>
                                              <p:charRg st="5" end="11"/>
                                            </p:txEl>
                                          </p:spTgt>
                                        </p:tgtEl>
                                        <p:attrNameLst>
                                          <p:attrName>style.visibility</p:attrName>
                                        </p:attrNameLst>
                                      </p:cBhvr>
                                      <p:to>
                                        <p:strVal val="visible"/>
                                      </p:to>
                                    </p:set>
                                    <p:animEffect transition="in" filter="wipe(left)">
                                      <p:cBhvr>
                                        <p:cTn id="31" dur="500"/>
                                        <p:tgtEl>
                                          <p:spTgt spid="2">
                                            <p:txEl>
                                              <p:charRg st="5" end="1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
                                            <p:txEl>
                                              <p:charRg st="11" end="17"/>
                                            </p:txEl>
                                          </p:spTgt>
                                        </p:tgtEl>
                                        <p:attrNameLst>
                                          <p:attrName>style.visibility</p:attrName>
                                        </p:attrNameLst>
                                      </p:cBhvr>
                                      <p:to>
                                        <p:strVal val="visible"/>
                                      </p:to>
                                    </p:set>
                                    <p:animEffect transition="in" filter="wipe(left)">
                                      <p:cBhvr>
                                        <p:cTn id="36" dur="500"/>
                                        <p:tgtEl>
                                          <p:spTgt spid="2">
                                            <p:txEl>
                                              <p:charRg st="11" end="1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txEl>
                                              <p:charRg st="17" end="22"/>
                                            </p:txEl>
                                          </p:spTgt>
                                        </p:tgtEl>
                                        <p:attrNameLst>
                                          <p:attrName>style.visibility</p:attrName>
                                        </p:attrNameLst>
                                      </p:cBhvr>
                                      <p:to>
                                        <p:strVal val="visible"/>
                                      </p:to>
                                    </p:set>
                                    <p:animEffect transition="in" filter="wipe(left)">
                                      <p:cBhvr>
                                        <p:cTn id="41" dur="500"/>
                                        <p:tgtEl>
                                          <p:spTgt spid="2">
                                            <p:txEl>
                                              <p:charRg st="17" end="2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8">
                                            <p:txEl>
                                              <p:charRg st="0" end="5"/>
                                            </p:txEl>
                                          </p:spTgt>
                                        </p:tgtEl>
                                        <p:attrNameLst>
                                          <p:attrName>style.visibility</p:attrName>
                                        </p:attrNameLst>
                                      </p:cBhvr>
                                      <p:to>
                                        <p:strVal val="visible"/>
                                      </p:to>
                                    </p:set>
                                    <p:animEffect transition="in" filter="wipe(left)">
                                      <p:cBhvr>
                                        <p:cTn id="51" dur="500"/>
                                        <p:tgtEl>
                                          <p:spTgt spid="18">
                                            <p:txEl>
                                              <p:charRg st="0"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8">
                                            <p:txEl>
                                              <p:charRg st="5" end="11"/>
                                            </p:txEl>
                                          </p:spTgt>
                                        </p:tgtEl>
                                        <p:attrNameLst>
                                          <p:attrName>style.visibility</p:attrName>
                                        </p:attrNameLst>
                                      </p:cBhvr>
                                      <p:to>
                                        <p:strVal val="visible"/>
                                      </p:to>
                                    </p:set>
                                    <p:animEffect transition="in" filter="wipe(left)">
                                      <p:cBhvr>
                                        <p:cTn id="56" dur="500"/>
                                        <p:tgtEl>
                                          <p:spTgt spid="18">
                                            <p:txEl>
                                              <p:charRg st="5" end="1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8">
                                            <p:txEl>
                                              <p:charRg st="11" end="16"/>
                                            </p:txEl>
                                          </p:spTgt>
                                        </p:tgtEl>
                                        <p:attrNameLst>
                                          <p:attrName>style.visibility</p:attrName>
                                        </p:attrNameLst>
                                      </p:cBhvr>
                                      <p:to>
                                        <p:strVal val="visible"/>
                                      </p:to>
                                    </p:set>
                                    <p:animEffect transition="in" filter="wipe(left)">
                                      <p:cBhvr>
                                        <p:cTn id="61" dur="500"/>
                                        <p:tgtEl>
                                          <p:spTgt spid="18">
                                            <p:txEl>
                                              <p:charRg st="11" end="16"/>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8">
                                            <p:txEl>
                                              <p:charRg st="16" end="21"/>
                                            </p:txEl>
                                          </p:spTgt>
                                        </p:tgtEl>
                                        <p:attrNameLst>
                                          <p:attrName>style.visibility</p:attrName>
                                        </p:attrNameLst>
                                      </p:cBhvr>
                                      <p:to>
                                        <p:strVal val="visible"/>
                                      </p:to>
                                    </p:set>
                                    <p:animEffect transition="in" filter="wipe(left)">
                                      <p:cBhvr>
                                        <p:cTn id="66" dur="500"/>
                                        <p:tgtEl>
                                          <p:spTgt spid="18">
                                            <p:txEl>
                                              <p:charRg st="16"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ldLvl="0" animBg="1"/>
      <p:bldP spid="7" grpId="0"/>
      <p:bldP spid="8" grpId="0"/>
      <p:bldP spid="16" grpId="0" bldLvl="0" animBg="1"/>
      <p:bldP spid="1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txBox="1">
            <a:spLocks noChangeArrowheads="1"/>
          </p:cNvSpPr>
          <p:nvPr/>
        </p:nvSpPr>
        <p:spPr bwMode="auto">
          <a:xfrm>
            <a:off x="738188" y="2725738"/>
            <a:ext cx="7691438"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6223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622300" algn="l"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000000"/>
                </a:solidFill>
                <a:effectLst/>
                <a:uLnTx/>
                <a:uFillTx/>
                <a:latin typeface="+mj-ea"/>
                <a:ea typeface="+mj-ea"/>
                <a:cs typeface="+mn-cs"/>
                <a:sym typeface="Calibri" panose="020F0502020204030204" pitchFamily="34" charset="0"/>
              </a:rPr>
              <a:t>课文通过描写边疆的一所民族小学，反映了孩子们幸福的学习生活，体现了祖国各民族之间的友爱和团结，同时也抒发了</a:t>
            </a:r>
            <a:r>
              <a:rPr kumimoji="0" lang="zh-CN" altLang="en-US" sz="2400" b="1" i="0" u="none" strike="noStrike" kern="1200" cap="none" spc="0" normalizeH="0" baseline="0" noProof="0" dirty="0" smtClean="0">
                <a:ln>
                  <a:noFill/>
                </a:ln>
                <a:solidFill>
                  <a:srgbClr val="FF0000"/>
                </a:solidFill>
                <a:effectLst/>
                <a:uLnTx/>
                <a:uFillTx/>
                <a:latin typeface="+mj-ea"/>
                <a:ea typeface="+mj-ea"/>
                <a:cs typeface="+mn-cs"/>
                <a:sym typeface="Calibri" panose="020F0502020204030204" pitchFamily="34" charset="0"/>
              </a:rPr>
              <a:t>作者对民族小学的自豪与赞美之情</a:t>
            </a:r>
            <a:r>
              <a:rPr kumimoji="0" lang="zh-CN" altLang="en-US" sz="2400" b="1" i="0" u="none" strike="noStrike" kern="1200" cap="none" spc="0" normalizeH="0" baseline="0" noProof="0" dirty="0" smtClean="0">
                <a:ln>
                  <a:noFill/>
                </a:ln>
                <a:solidFill>
                  <a:srgbClr val="000000"/>
                </a:solidFill>
                <a:effectLst/>
                <a:uLnTx/>
                <a:uFillTx/>
                <a:latin typeface="+mj-ea"/>
                <a:ea typeface="+mj-ea"/>
                <a:cs typeface="+mn-cs"/>
                <a:sym typeface="Calibri" panose="020F0502020204030204" pitchFamily="34" charset="0"/>
              </a:rPr>
              <a:t>。</a:t>
            </a:r>
            <a:endParaRPr kumimoji="0" lang="zh-CN" altLang="en-US" sz="2400" b="1" i="0" u="none" strike="noStrike" kern="1200" cap="none" spc="0" normalizeH="0" baseline="0" noProof="0" dirty="0" smtClean="0">
              <a:ln>
                <a:noFill/>
              </a:ln>
              <a:solidFill>
                <a:srgbClr val="FF0000"/>
              </a:solidFill>
              <a:effectLst/>
              <a:uLnTx/>
              <a:uFillTx/>
              <a:latin typeface="+mj-ea"/>
              <a:ea typeface="+mj-ea"/>
              <a:cs typeface="+mn-cs"/>
              <a:sym typeface="Calibri" panose="020F0502020204030204" pitchFamily="34" charset="0"/>
            </a:endParaRPr>
          </a:p>
        </p:txBody>
      </p:sp>
      <p:grpSp>
        <p:nvGrpSpPr>
          <p:cNvPr id="8" name="组合 7"/>
          <p:cNvGrpSpPr/>
          <p:nvPr/>
        </p:nvGrpSpPr>
        <p:grpSpPr>
          <a:xfrm>
            <a:off x="445246" y="1826570"/>
            <a:ext cx="1772205" cy="527761"/>
            <a:chOff x="854820" y="1213040"/>
            <a:chExt cx="1772205" cy="527761"/>
          </a:xfrm>
          <a:effectLst>
            <a:outerShdw blurRad="50800" dist="38100" dir="10800000" algn="r" rotWithShape="0">
              <a:prstClr val="black">
                <a:alpha val="40000"/>
              </a:prstClr>
            </a:outerShdw>
          </a:effectLst>
        </p:grpSpPr>
        <p:sp>
          <p:nvSpPr>
            <p:cNvPr id="9" name="圆角矩形 8"/>
            <p:cNvSpPr/>
            <p:nvPr/>
          </p:nvSpPr>
          <p:spPr>
            <a:xfrm>
              <a:off x="906463" y="1213040"/>
              <a:ext cx="1657426" cy="527761"/>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课文主旨</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0"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left)">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497" name="Picture 12"/>
          <p:cNvPicPr>
            <a:picLocks noChangeAspect="1"/>
          </p:cNvPicPr>
          <p:nvPr/>
        </p:nvPicPr>
        <p:blipFill>
          <a:blip r:embed="rId1"/>
          <a:stretch>
            <a:fillRect/>
          </a:stretch>
        </p:blipFill>
        <p:spPr>
          <a:xfrm>
            <a:off x="452438" y="1185863"/>
            <a:ext cx="8181975" cy="4481512"/>
          </a:xfrm>
          <a:prstGeom prst="rect">
            <a:avLst/>
          </a:prstGeom>
          <a:noFill/>
          <a:ln w="9525">
            <a:noFill/>
          </a:ln>
        </p:spPr>
      </p:pic>
      <p:sp>
        <p:nvSpPr>
          <p:cNvPr id="8" name="矩形 11"/>
          <p:cNvSpPr/>
          <p:nvPr/>
        </p:nvSpPr>
        <p:spPr>
          <a:xfrm>
            <a:off x="2473325" y="1754188"/>
            <a:ext cx="4197350" cy="645160"/>
          </a:xfrm>
          <a:prstGeom prst="rect">
            <a:avLst/>
          </a:prstGeom>
          <a:noFill/>
          <a:ln w="9525">
            <a:noFill/>
          </a:ln>
        </p:spPr>
        <p:txBody>
          <a:bodyPr anchor="t">
            <a:spAutoFit/>
          </a:bodyPr>
          <a:p>
            <a:pPr algn="ctr">
              <a:lnSpc>
                <a:spcPct val="150000"/>
              </a:lnSpc>
              <a:buFont typeface="Arial" panose="020B0604020202020204" pitchFamily="34" charset="0"/>
              <a:buNone/>
            </a:pPr>
            <a:r>
              <a:rPr lang="zh-CN" altLang="en-US" sz="2400" b="1" dirty="0">
                <a:solidFill>
                  <a:srgbClr val="0066FF"/>
                </a:solidFill>
                <a:latin typeface="黑体" panose="02010609060101010101" pitchFamily="49" charset="-122"/>
                <a:ea typeface="黑体" panose="02010609060101010101" pitchFamily="49" charset="-122"/>
              </a:rPr>
              <a:t>学习运用排比的修辞手法</a:t>
            </a:r>
            <a:endParaRPr lang="zh-CN" altLang="en-US" sz="2400" b="1" dirty="0">
              <a:solidFill>
                <a:srgbClr val="0066FF"/>
              </a:solidFill>
              <a:latin typeface="黑体" panose="02010609060101010101" pitchFamily="49" charset="-122"/>
              <a:ea typeface="黑体" panose="02010609060101010101" pitchFamily="49" charset="-122"/>
            </a:endParaRPr>
          </a:p>
        </p:txBody>
      </p:sp>
      <p:sp>
        <p:nvSpPr>
          <p:cNvPr id="4" name="矩形 3"/>
          <p:cNvSpPr/>
          <p:nvPr/>
        </p:nvSpPr>
        <p:spPr>
          <a:xfrm>
            <a:off x="868363" y="2293938"/>
            <a:ext cx="7593012" cy="3291840"/>
          </a:xfrm>
          <a:prstGeom prst="rect">
            <a:avLst/>
          </a:prstGeom>
          <a:noFill/>
          <a:ln w="9525">
            <a:noFill/>
          </a:ln>
        </p:spPr>
        <p:txBody>
          <a:bodyPr anchor="t">
            <a:spAutoFit/>
          </a:bodyPr>
          <a:p>
            <a:pPr indent="536575">
              <a:lnSpc>
                <a:spcPct val="130000"/>
              </a:lnSpc>
            </a:pPr>
            <a:r>
              <a:rPr lang="zh-CN" altLang="en-US" sz="2000" b="1" dirty="0">
                <a:latin typeface="Times New Roman" panose="02020603050405020304" pitchFamily="18" charset="0"/>
                <a:ea typeface="宋体" panose="02010600030101010101" pitchFamily="2" charset="-122"/>
              </a:rPr>
              <a:t>“同学们向在校园里欢唱的小鸟打招呼，向敬爱的老师问好，向高高飘扬的国旗敬礼。”课文中第</a:t>
            </a:r>
            <a:r>
              <a:rPr lang="en-US"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自然段中这句话是排比句。写出了学校生活的美好，表达了孩子们来到学校时的欢快心情，深化了民族小学团结欢乐的特点。</a:t>
            </a:r>
            <a:endParaRPr lang="zh-CN" altLang="en-US" sz="2000" b="1" dirty="0">
              <a:latin typeface="Times New Roman" panose="02020603050405020304" pitchFamily="18" charset="0"/>
              <a:ea typeface="宋体" panose="02010600030101010101" pitchFamily="2" charset="-122"/>
            </a:endParaRPr>
          </a:p>
          <a:p>
            <a:pPr indent="536575">
              <a:lnSpc>
                <a:spcPct val="130000"/>
              </a:lnSpc>
            </a:pPr>
            <a:r>
              <a:rPr lang="zh-CN" altLang="en-US" sz="2000" b="1" dirty="0">
                <a:latin typeface="Times New Roman" panose="02020603050405020304" pitchFamily="18" charset="0"/>
                <a:ea typeface="宋体" panose="02010600030101010101" pitchFamily="2" charset="-122"/>
              </a:rPr>
              <a:t>运用排比的修辞使文章读起来有节奏感，琅琅上口，增强了文章的表达效果和气势，但是要注意： </a:t>
            </a:r>
            <a:r>
              <a:rPr lang="en-US"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运用排比必须从内容的需要出发，不能生硬地拼凑排比的形式。</a:t>
            </a:r>
            <a:r>
              <a:rPr lang="en-US"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．结构相同或相似，意思相关，语气一致的句子或词组不得少于三项，彼此为并列关系。</a:t>
            </a:r>
            <a:endParaRPr lang="zh-CN" altLang="en-US" sz="2000" b="1"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xEl>
                                              <p:charRg st="0" end="100"/>
                                            </p:txEl>
                                          </p:spTgt>
                                        </p:tgtEl>
                                        <p:attrNameLst>
                                          <p:attrName>style.visibility</p:attrName>
                                        </p:attrNameLst>
                                      </p:cBhvr>
                                      <p:to>
                                        <p:strVal val="visible"/>
                                      </p:to>
                                    </p:set>
                                    <p:animEffect transition="in" filter="wipe(left)">
                                      <p:cBhvr>
                                        <p:cTn id="13" dur="500"/>
                                        <p:tgtEl>
                                          <p:spTgt spid="4">
                                            <p:txEl>
                                              <p:charRg st="0" end="10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xEl>
                                              <p:charRg st="100" end="215"/>
                                            </p:txEl>
                                          </p:spTgt>
                                        </p:tgtEl>
                                        <p:attrNameLst>
                                          <p:attrName>style.visibility</p:attrName>
                                        </p:attrNameLst>
                                      </p:cBhvr>
                                      <p:to>
                                        <p:strVal val="visible"/>
                                      </p:to>
                                    </p:set>
                                    <p:animEffect transition="in" filter="wipe(left)">
                                      <p:cBhvr>
                                        <p:cTn id="18" dur="500"/>
                                        <p:tgtEl>
                                          <p:spTgt spid="4">
                                            <p:txEl>
                                              <p:charRg st="100"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76275" y="1958975"/>
            <a:ext cx="1435100" cy="521970"/>
          </a:xfrm>
          <a:prstGeom prst="rect">
            <a:avLst/>
          </a:prstGeom>
          <a:noFill/>
          <a:ln w="9525">
            <a:noFill/>
          </a:ln>
        </p:spPr>
        <p:txBody>
          <a:bodyPr wrap="none" anchor="t">
            <a:spAutoFit/>
          </a:bodyPr>
          <a:p>
            <a:r>
              <a:rPr lang="zh-CN" altLang="zh-CN" sz="2800" b="1" dirty="0">
                <a:solidFill>
                  <a:srgbClr val="0066FF"/>
                </a:solidFill>
                <a:latin typeface="黑体" panose="02010609060101010101" pitchFamily="49" charset="-122"/>
                <a:ea typeface="黑体" panose="02010609060101010101" pitchFamily="49" charset="-122"/>
              </a:rPr>
              <a:t>举例：</a:t>
            </a:r>
            <a:r>
              <a:rPr lang="en-US" altLang="zh-CN" sz="2800" b="1" dirty="0">
                <a:solidFill>
                  <a:srgbClr val="0066FF"/>
                </a:solidFill>
                <a:latin typeface="黑体" panose="02010609060101010101" pitchFamily="49" charset="-122"/>
                <a:ea typeface="黑体" panose="02010609060101010101" pitchFamily="49" charset="-122"/>
              </a:rPr>
              <a:t> </a:t>
            </a:r>
            <a:endParaRPr lang="zh-CN" altLang="zh-CN" sz="2800" dirty="0">
              <a:solidFill>
                <a:srgbClr val="0066FF"/>
              </a:solidFill>
              <a:latin typeface="黑体" panose="02010609060101010101" pitchFamily="49" charset="-122"/>
              <a:ea typeface="黑体" panose="02010609060101010101" pitchFamily="49" charset="-122"/>
            </a:endParaRPr>
          </a:p>
        </p:txBody>
      </p:sp>
      <p:sp>
        <p:nvSpPr>
          <p:cNvPr id="3" name="矩形 2"/>
          <p:cNvSpPr/>
          <p:nvPr/>
        </p:nvSpPr>
        <p:spPr>
          <a:xfrm>
            <a:off x="773113" y="2484438"/>
            <a:ext cx="7456487" cy="2306955"/>
          </a:xfrm>
          <a:prstGeom prst="rect">
            <a:avLst/>
          </a:prstGeom>
          <a:noFill/>
          <a:ln w="9525">
            <a:noFill/>
          </a:ln>
        </p:spPr>
        <p:txBody>
          <a:bodyPr anchor="t">
            <a:spAutoFit/>
          </a:bodyPr>
          <a:p>
            <a:pPr indent="624205">
              <a:lnSpc>
                <a:spcPct val="150000"/>
              </a:lnSpc>
            </a:pPr>
            <a:r>
              <a:rPr lang="zh-CN" altLang="en-US" sz="2400" b="1" dirty="0">
                <a:solidFill>
                  <a:srgbClr val="000000"/>
                </a:solidFill>
                <a:latin typeface="楷体" panose="02010609060101010101" pitchFamily="49" charset="-122"/>
                <a:ea typeface="楷体" panose="02010609060101010101" pitchFamily="49" charset="-122"/>
              </a:rPr>
              <a:t>这地方的火烧云变化极多，一会儿红彤彤的，一会儿金灿灿的，一会儿半紫半黄，一会儿半灰半百合色。葡萄灰、梨黄、茄子紫，这些颜色天空都有。还有些说也说不出来、见也没见过的颜色。</a:t>
            </a:r>
            <a:endParaRPr lang="zh-CN" altLang="en-US" sz="2400" b="1" dirty="0">
              <a:solidFill>
                <a:srgbClr val="000000"/>
              </a:solidFill>
              <a:latin typeface="仿宋" panose="02010609060101010101" pitchFamily="49"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xEl>
                                              <p:charRg st="0" end="86"/>
                                            </p:txEl>
                                          </p:spTgt>
                                        </p:tgtEl>
                                        <p:attrNameLst>
                                          <p:attrName>style.visibility</p:attrName>
                                        </p:attrNameLst>
                                      </p:cBhvr>
                                      <p:to>
                                        <p:strVal val="visible"/>
                                      </p:to>
                                    </p:set>
                                    <p:animEffect transition="in" filter="wipe(left)">
                                      <p:cBhvr>
                                        <p:cTn id="13" dur="500"/>
                                        <p:tgtEl>
                                          <p:spTgt spid="3">
                                            <p:txEl>
                                              <p:charRg st="0"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Picture 39" descr="구름"/>
          <p:cNvPicPr>
            <a:picLocks noChangeAspect="1"/>
          </p:cNvPicPr>
          <p:nvPr/>
        </p:nvPicPr>
        <p:blipFill>
          <a:blip r:embed="rId1"/>
          <a:stretch>
            <a:fillRect/>
          </a:stretch>
        </p:blipFill>
        <p:spPr>
          <a:xfrm>
            <a:off x="4795838" y="992188"/>
            <a:ext cx="682625" cy="273050"/>
          </a:xfrm>
          <a:prstGeom prst="rect">
            <a:avLst/>
          </a:prstGeom>
          <a:noFill/>
          <a:ln w="9525">
            <a:noFill/>
          </a:ln>
        </p:spPr>
      </p:pic>
      <p:sp>
        <p:nvSpPr>
          <p:cNvPr id="12292" name="矩形 1"/>
          <p:cNvSpPr/>
          <p:nvPr/>
        </p:nvSpPr>
        <p:spPr>
          <a:xfrm>
            <a:off x="792163" y="4565650"/>
            <a:ext cx="7653337" cy="1198880"/>
          </a:xfrm>
          <a:prstGeom prst="rect">
            <a:avLst/>
          </a:prstGeom>
          <a:noFill/>
          <a:ln w="9525">
            <a:noFill/>
          </a:ln>
        </p:spPr>
        <p:txBody>
          <a:bodyPr anchor="t">
            <a:spAutoFit/>
          </a:bodyPr>
          <a:p>
            <a:pPr indent="622300">
              <a:lnSpc>
                <a:spcPct val="150000"/>
              </a:lnSpc>
            </a:pPr>
            <a:r>
              <a:rPr lang="zh-CN" altLang="en-US" sz="2400" b="1" dirty="0">
                <a:latin typeface="黑体" panose="02010609060101010101" pitchFamily="49" charset="-122"/>
                <a:ea typeface="黑体" panose="02010609060101010101" pitchFamily="49" charset="-122"/>
              </a:rPr>
              <a:t>这些小朋友来自不同的民族，他们将要走进一个共同的地方，那就是：大青树下的小学。</a:t>
            </a:r>
            <a:endParaRPr lang="zh-CN" altLang="en-US" sz="2400" b="1" dirty="0">
              <a:latin typeface="黑体" panose="02010609060101010101" pitchFamily="49" charset="-122"/>
              <a:ea typeface="黑体" panose="02010609060101010101" pitchFamily="49" charset="-122"/>
            </a:endParaRPr>
          </a:p>
        </p:txBody>
      </p:sp>
      <p:pic>
        <p:nvPicPr>
          <p:cNvPr id="14346" name="Picture 10" descr="C:\Users\Administrator\AppData\Roaming\Tencent\Users\541737432\QQ\WinTemp\RichOle\39GIY6{~LTBHVIY)X9V6INJ.png"/>
          <p:cNvPicPr>
            <a:picLocks noChangeAspect="1" noChangeArrowheads="1"/>
          </p:cNvPicPr>
          <p:nvPr/>
        </p:nvPicPr>
        <p:blipFill>
          <a:blip r:embed="rId2"/>
          <a:srcRect/>
          <a:stretch>
            <a:fillRect/>
          </a:stretch>
        </p:blipFill>
        <p:spPr bwMode="auto">
          <a:xfrm>
            <a:off x="2276475" y="1763713"/>
            <a:ext cx="4591050" cy="275272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p:tgtEl>
                                          <p:spTgt spid="12292"/>
                                        </p:tgtEl>
                                        <p:attrNameLst>
                                          <p:attrName>ppt_y</p:attrName>
                                        </p:attrNameLst>
                                      </p:cBhvr>
                                      <p:tavLst>
                                        <p:tav tm="0">
                                          <p:val>
                                            <p:strVal val="#ppt_y+#ppt_h*1.125000"/>
                                          </p:val>
                                        </p:tav>
                                        <p:tav tm="100000">
                                          <p:val>
                                            <p:strVal val="#ppt_y"/>
                                          </p:val>
                                        </p:tav>
                                      </p:tavLst>
                                    </p:anim>
                                    <p:animEffect transition="in" filter="wipe(up)">
                                      <p:cBhvr>
                                        <p:cTn id="8"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676275" y="2176463"/>
            <a:ext cx="1612900" cy="521970"/>
          </a:xfrm>
          <a:prstGeom prst="rect">
            <a:avLst/>
          </a:prstGeom>
          <a:noFill/>
          <a:ln w="9525">
            <a:noFill/>
          </a:ln>
        </p:spPr>
        <p:txBody>
          <a:bodyPr wrap="none" anchor="t">
            <a:spAutoFit/>
          </a:bodyPr>
          <a:p>
            <a:r>
              <a:rPr lang="zh-CN" altLang="en-US" sz="2800" b="1" dirty="0">
                <a:solidFill>
                  <a:srgbClr val="0066FF"/>
                </a:solidFill>
                <a:latin typeface="黑体" panose="02010609060101010101" pitchFamily="49" charset="-122"/>
                <a:ea typeface="黑体" panose="02010609060101010101" pitchFamily="49" charset="-122"/>
              </a:rPr>
              <a:t>练一练：</a:t>
            </a:r>
            <a:endParaRPr lang="zh-CN" altLang="en-US" sz="2800" b="1" dirty="0">
              <a:solidFill>
                <a:srgbClr val="0066FF"/>
              </a:solidFill>
              <a:latin typeface="黑体" panose="02010609060101010101" pitchFamily="49" charset="-122"/>
              <a:ea typeface="黑体" panose="02010609060101010101" pitchFamily="49" charset="-122"/>
            </a:endParaRPr>
          </a:p>
        </p:txBody>
      </p:sp>
      <p:sp>
        <p:nvSpPr>
          <p:cNvPr id="5" name="矩形 4"/>
          <p:cNvSpPr/>
          <p:nvPr/>
        </p:nvSpPr>
        <p:spPr>
          <a:xfrm>
            <a:off x="773113" y="2703513"/>
            <a:ext cx="7456488" cy="1383665"/>
          </a:xfrm>
          <a:prstGeom prst="rect">
            <a:avLst/>
          </a:prstGeom>
        </p:spPr>
        <p:txBody>
          <a:bodyPr>
            <a:spAutoFit/>
          </a:bodyPr>
          <a:lstStyle/>
          <a:p>
            <a:pPr marL="0" marR="0" lvl="0" indent="624205" algn="l" defTabSz="4572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照第</a:t>
            </a:r>
            <a:r>
              <a:rPr kumimoji="0" lang="en-US" altLang="zh-CN"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1</a:t>
            </a: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自然段的样子，用上“有</a:t>
            </a:r>
            <a:r>
              <a:rPr kumimoji="0" lang="en-US" altLang="zh-CN"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有</a:t>
            </a:r>
            <a:r>
              <a:rPr kumimoji="0" lang="en-US" altLang="zh-CN"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有</a:t>
            </a:r>
            <a:r>
              <a:rPr kumimoji="0" lang="en-US" altLang="zh-CN"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还有</a:t>
            </a:r>
            <a:r>
              <a:rPr kumimoji="0" lang="en-US" altLang="zh-CN"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写一个排比句。 </a:t>
            </a:r>
            <a:endParaRPr kumimoji="0" lang="zh-CN" altLang="en-US" sz="2800"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矩形 1"/>
          <p:cNvSpPr>
            <a:spLocks noChangeArrowheads="1"/>
          </p:cNvSpPr>
          <p:nvPr/>
        </p:nvSpPr>
        <p:spPr bwMode="auto">
          <a:xfrm>
            <a:off x="723900" y="2454275"/>
            <a:ext cx="750570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同学们从</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，从</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，从</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，捡出了许多果皮纸屑，公园里很快变得干净了。</a:t>
            </a:r>
            <a:endParaRPr kumimoji="0" lang="zh-CN" altLang="en-US" sz="2400" b="1" i="0" u="none" strike="noStrike" kern="1200" cap="none" spc="0" normalizeH="0" baseline="0" noProof="0" dirty="0">
              <a:ln>
                <a:noFill/>
              </a:ln>
              <a:solidFill>
                <a:schemeClr val="tx1"/>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在家里，王玉为妈妈</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，为爸爸</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，为奶奶</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4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ea"/>
                <a:ea typeface="+mj-ea"/>
                <a:cs typeface="+mn-cs"/>
              </a:rPr>
              <a:t>，大家都夸她是孝敬长辈的好孩子。</a:t>
            </a:r>
            <a:endParaRPr kumimoji="0" lang="zh-CN" altLang="en-US" sz="2400" b="1" i="0" u="none" strike="noStrike" kern="1200" cap="none" spc="0" normalizeH="0" baseline="0" noProof="0" dirty="0">
              <a:ln>
                <a:noFill/>
              </a:ln>
              <a:solidFill>
                <a:schemeClr val="tx1"/>
              </a:solidFill>
              <a:effectLst/>
              <a:uLnTx/>
              <a:uFillTx/>
              <a:latin typeface="+mj-ea"/>
              <a:ea typeface="+mj-ea"/>
              <a:cs typeface="+mn-cs"/>
            </a:endParaRPr>
          </a:p>
        </p:txBody>
      </p:sp>
      <p:sp>
        <p:nvSpPr>
          <p:cNvPr id="43013" name="矩形 11"/>
          <p:cNvSpPr>
            <a:spLocks noChangeArrowheads="1"/>
          </p:cNvSpPr>
          <p:nvPr/>
        </p:nvSpPr>
        <p:spPr bwMode="auto">
          <a:xfrm>
            <a:off x="4100513" y="3644900"/>
            <a:ext cx="966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洗脚            　</a:t>
            </a:r>
            <a:endParaRPr kumimoji="0" lang="zh-CN" altLang="en-US" sz="2400" b="1" i="0" u="none" strike="noStrike" kern="1200" cap="none" spc="0" normalizeH="0" baseline="0" noProof="0" dirty="0">
              <a:ln>
                <a:noFill/>
              </a:ln>
              <a:solidFill>
                <a:srgbClr val="FF0000"/>
              </a:solidFill>
              <a:effectLst/>
              <a:uLnTx/>
              <a:uFillTx/>
              <a:latin typeface="+mj-ea"/>
              <a:ea typeface="+mj-ea"/>
              <a:cs typeface="+mn-cs"/>
            </a:endParaRPr>
          </a:p>
        </p:txBody>
      </p:sp>
      <p:sp>
        <p:nvSpPr>
          <p:cNvPr id="43014" name="矩形 12"/>
          <p:cNvSpPr>
            <a:spLocks noChangeArrowheads="1"/>
          </p:cNvSpPr>
          <p:nvPr/>
        </p:nvSpPr>
        <p:spPr bwMode="auto">
          <a:xfrm>
            <a:off x="6727825" y="2547938"/>
            <a:ext cx="911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湖边</a:t>
            </a:r>
            <a:endParaRPr kumimoji="0" lang="zh-CN" altLang="en-US" sz="2400" b="1" i="0" u="none" strike="noStrike" kern="1200" cap="none" spc="0" normalizeH="0" baseline="0" noProof="0" dirty="0">
              <a:ln>
                <a:noFill/>
              </a:ln>
              <a:solidFill>
                <a:srgbClr val="FF0000"/>
              </a:solidFill>
              <a:effectLst/>
              <a:uLnTx/>
              <a:uFillTx/>
              <a:latin typeface="+mj-ea"/>
              <a:ea typeface="+mj-ea"/>
              <a:cs typeface="+mn-cs"/>
            </a:endParaRPr>
          </a:p>
        </p:txBody>
      </p:sp>
      <p:sp>
        <p:nvSpPr>
          <p:cNvPr id="11" name="矩形 10"/>
          <p:cNvSpPr>
            <a:spLocks noChangeArrowheads="1"/>
          </p:cNvSpPr>
          <p:nvPr/>
        </p:nvSpPr>
        <p:spPr bwMode="auto">
          <a:xfrm>
            <a:off x="2495550" y="2554288"/>
            <a:ext cx="11010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草坪上</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12" name="矩形 11"/>
          <p:cNvSpPr>
            <a:spLocks noChangeArrowheads="1"/>
          </p:cNvSpPr>
          <p:nvPr/>
        </p:nvSpPr>
        <p:spPr bwMode="auto">
          <a:xfrm>
            <a:off x="4538663" y="2554288"/>
            <a:ext cx="11010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游乐场</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13" name="矩形 12"/>
          <p:cNvSpPr>
            <a:spLocks noChangeArrowheads="1"/>
          </p:cNvSpPr>
          <p:nvPr/>
        </p:nvSpPr>
        <p:spPr bwMode="auto">
          <a:xfrm>
            <a:off x="2286000" y="4184650"/>
            <a:ext cx="795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j-ea"/>
                <a:ea typeface="+mj-ea"/>
                <a:cs typeface="+mn-cs"/>
              </a:rPr>
              <a:t>铺床</a:t>
            </a:r>
            <a:endParaRPr kumimoji="0" lang="zh-CN" altLang="en-US" b="0" i="0" u="none" strike="noStrike" kern="1200" cap="none" spc="0" normalizeH="0" baseline="0" noProof="0">
              <a:ln>
                <a:noFill/>
              </a:ln>
              <a:solidFill>
                <a:schemeClr val="tx1"/>
              </a:solidFill>
              <a:effectLst/>
              <a:uLnTx/>
              <a:uFillTx/>
              <a:latin typeface="+mj-ea"/>
              <a:ea typeface="+mj-ea"/>
              <a:cs typeface="+mn-cs"/>
            </a:endParaRPr>
          </a:p>
        </p:txBody>
      </p:sp>
      <p:sp>
        <p:nvSpPr>
          <p:cNvPr id="80903" name="矩形 9"/>
          <p:cNvSpPr/>
          <p:nvPr/>
        </p:nvSpPr>
        <p:spPr>
          <a:xfrm>
            <a:off x="735013" y="1790700"/>
            <a:ext cx="171323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黑体" panose="02010609060101010101" pitchFamily="49" charset="-122"/>
                <a:ea typeface="黑体" panose="02010609060101010101" pitchFamily="49" charset="-122"/>
              </a:rPr>
              <a:t>补充句子。</a:t>
            </a:r>
            <a:endParaRPr lang="zh-CN" altLang="en-US" sz="2400" b="1" dirty="0">
              <a:solidFill>
                <a:srgbClr val="000000"/>
              </a:solidFill>
              <a:latin typeface="黑体" panose="02010609060101010101" pitchFamily="49" charset="-122"/>
              <a:ea typeface="黑体" panose="02010609060101010101" pitchFamily="49" charset="-122"/>
            </a:endParaRPr>
          </a:p>
        </p:txBody>
      </p:sp>
      <p:sp>
        <p:nvSpPr>
          <p:cNvPr id="2" name="矩形 1"/>
          <p:cNvSpPr/>
          <p:nvPr/>
        </p:nvSpPr>
        <p:spPr>
          <a:xfrm>
            <a:off x="6545263" y="3671888"/>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捶背</a:t>
            </a:r>
            <a:endParaRPr lang="zh-CN" altLang="en-US"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14"/>
                                        </p:tgtEl>
                                        <p:attrNameLst>
                                          <p:attrName>style.visibility</p:attrName>
                                        </p:attrNameLst>
                                      </p:cBhvr>
                                      <p:to>
                                        <p:strVal val="visible"/>
                                      </p:to>
                                    </p:set>
                                    <p:animEffect transition="in" filter="wipe(left)">
                                      <p:cBhvr>
                                        <p:cTn id="17" dur="500"/>
                                        <p:tgtEl>
                                          <p:spTgt spid="430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013"/>
                                        </p:tgtEl>
                                        <p:attrNameLst>
                                          <p:attrName>style.visibility</p:attrName>
                                        </p:attrNameLst>
                                      </p:cBhvr>
                                      <p:to>
                                        <p:strVal val="visible"/>
                                      </p:to>
                                    </p:set>
                                    <p:animEffect transition="in" filter="wipe(left)">
                                      <p:cBhvr>
                                        <p:cTn id="22" dur="500"/>
                                        <p:tgtEl>
                                          <p:spTgt spid="430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4" grpId="0"/>
      <p:bldP spid="11" grpId="0"/>
      <p:bldP spid="12" grpId="0"/>
      <p:bldP spid="13"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1"/>
          <p:cNvSpPr>
            <a:spLocks noChangeArrowheads="1"/>
          </p:cNvSpPr>
          <p:nvPr/>
        </p:nvSpPr>
        <p:spPr bwMode="auto">
          <a:xfrm>
            <a:off x="801688" y="2355850"/>
            <a:ext cx="741362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ea"/>
                <a:ea typeface="+mj-ea"/>
                <a:cs typeface="+mn-cs"/>
              </a:rPr>
              <a:t>    这篇课文通过描写边疆的一所民族小学，孩子们幸福的学习生活的情景，让我们体会到了祖国各民族之间的友爱和团结之情。在体会课文思想感情的同时，我学习了边读课文边想象画面，联系上下文理解词语、句子的方法。</a:t>
            </a:r>
            <a:endParaRPr kumimoji="0" lang="zh-CN" altLang="en-US" sz="2400" b="1" i="0" u="none" strike="noStrike" kern="1200" cap="none" spc="0" normalizeH="0" baseline="0" noProof="0" dirty="0">
              <a:ln>
                <a:noFill/>
              </a:ln>
              <a:solidFill>
                <a:schemeClr val="tx1"/>
              </a:solidFill>
              <a:effectLst/>
              <a:uLnTx/>
              <a:uFillTx/>
              <a:latin typeface="+mj-ea"/>
              <a:ea typeface="+mj-ea"/>
              <a:cs typeface="+mn-cs"/>
            </a:endParaRPr>
          </a:p>
        </p:txBody>
      </p:sp>
      <p:grpSp>
        <p:nvGrpSpPr>
          <p:cNvPr id="109570" name="组合 3"/>
          <p:cNvGrpSpPr/>
          <p:nvPr/>
        </p:nvGrpSpPr>
        <p:grpSpPr>
          <a:xfrm>
            <a:off x="661988" y="1787525"/>
            <a:ext cx="2112551" cy="521970"/>
            <a:chOff x="638175" y="996434"/>
            <a:chExt cx="2112586" cy="522902"/>
          </a:xfrm>
        </p:grpSpPr>
        <p:sp>
          <p:nvSpPr>
            <p:cNvPr id="109571" name="矩形 2"/>
            <p:cNvSpPr/>
            <p:nvPr/>
          </p:nvSpPr>
          <p:spPr>
            <a:xfrm>
              <a:off x="1142915" y="996434"/>
              <a:ext cx="1607846" cy="522902"/>
            </a:xfrm>
            <a:prstGeom prst="rect">
              <a:avLst/>
            </a:prstGeom>
            <a:solidFill>
              <a:srgbClr val="FFFFFF"/>
            </a:solidFill>
            <a:ln w="9525">
              <a:noFill/>
            </a:ln>
          </p:spPr>
          <p:txBody>
            <a:bodyPr wrap="none" anchor="t">
              <a:spAutoFit/>
            </a:bodyPr>
            <a:p>
              <a:r>
                <a:rPr lang="zh-CN" altLang="en-US" sz="2800" b="1" dirty="0">
                  <a:latin typeface="微软雅黑" panose="020B0503020204020204" pitchFamily="34" charset="-122"/>
                  <a:ea typeface="微软雅黑" panose="020B0503020204020204" pitchFamily="34" charset="-122"/>
                </a:rPr>
                <a:t>课堂小结</a:t>
              </a:r>
              <a:endParaRPr lang="zh-CN" altLang="en-US" sz="2800" b="1" dirty="0">
                <a:latin typeface="微软雅黑" panose="020B0503020204020204" pitchFamily="34" charset="-122"/>
                <a:ea typeface="微软雅黑" panose="020B0503020204020204" pitchFamily="34" charset="-122"/>
              </a:endParaRPr>
            </a:p>
          </p:txBody>
        </p:sp>
        <p:sp>
          <p:nvSpPr>
            <p:cNvPr id="5" name="圆角矩形 4"/>
            <p:cNvSpPr/>
            <p:nvPr/>
          </p:nvSpPr>
          <p:spPr>
            <a:xfrm>
              <a:off x="6381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wipe(left)">
                                      <p:cBhvr>
                                        <p:cTn id="7"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11"/>
          <p:cNvSpPr/>
          <p:nvPr/>
        </p:nvSpPr>
        <p:spPr>
          <a:xfrm>
            <a:off x="717550" y="2589213"/>
            <a:ext cx="7754938" cy="737235"/>
          </a:xfrm>
          <a:prstGeom prst="rect">
            <a:avLst/>
          </a:prstGeom>
          <a:noFill/>
          <a:ln w="9525">
            <a:noFill/>
          </a:ln>
        </p:spPr>
        <p:txBody>
          <a:bodyPr anchor="t">
            <a:spAutoFit/>
          </a:bodyPr>
          <a:p>
            <a:pPr>
              <a:lnSpc>
                <a:spcPct val="150000"/>
              </a:lnSpc>
            </a:pPr>
            <a:r>
              <a:rPr lang="zh-CN" altLang="en-US" sz="2800" b="1" dirty="0">
                <a:latin typeface="黑体" panose="02010609060101010101" pitchFamily="49" charset="-122"/>
                <a:ea typeface="黑体" panose="02010609060101010101" pitchFamily="49" charset="-122"/>
              </a:rPr>
              <a:t>初读课文后，你感受到了什么？</a:t>
            </a:r>
            <a:endParaRPr lang="zh-CN" altLang="en-US" sz="2800" b="1" dirty="0">
              <a:latin typeface="黑体" panose="02010609060101010101" pitchFamily="49" charset="-122"/>
              <a:ea typeface="黑体" panose="02010609060101010101" pitchFamily="49" charset="-122"/>
            </a:endParaRPr>
          </a:p>
        </p:txBody>
      </p:sp>
      <p:sp>
        <p:nvSpPr>
          <p:cNvPr id="7" name="矩形 11"/>
          <p:cNvSpPr/>
          <p:nvPr/>
        </p:nvSpPr>
        <p:spPr>
          <a:xfrm>
            <a:off x="819150" y="3335338"/>
            <a:ext cx="7380288" cy="1383665"/>
          </a:xfrm>
          <a:prstGeom prst="rect">
            <a:avLst/>
          </a:prstGeom>
          <a:noFill/>
          <a:ln w="9525">
            <a:noFill/>
          </a:ln>
        </p:spPr>
        <p:txBody>
          <a:bodyPr anchor="t">
            <a:spAutoFit/>
          </a:bodyPr>
          <a:p>
            <a:pPr indent="723900">
              <a:lnSpc>
                <a:spcPct val="150000"/>
              </a:lnSpc>
            </a:pPr>
            <a:r>
              <a:rPr lang="zh-CN" altLang="en-US" sz="2800" b="1" dirty="0">
                <a:solidFill>
                  <a:srgbClr val="FF0000"/>
                </a:solidFill>
                <a:latin typeface="宋体" panose="02010600030101010101" pitchFamily="2" charset="-122"/>
                <a:ea typeface="宋体" panose="02010600030101010101" pitchFamily="2" charset="-122"/>
              </a:rPr>
              <a:t>读完这篇课文，让我们真切地感受到祖国各民族之间的友爱和团结。</a:t>
            </a:r>
            <a:endParaRPr lang="zh-CN" altLang="en-US" sz="2800" b="1" dirty="0">
              <a:solidFill>
                <a:srgbClr val="FF0000"/>
              </a:solidFill>
              <a:latin typeface="宋体" panose="02010600030101010101" pitchFamily="2" charset="-122"/>
              <a:ea typeface="宋体" panose="02010600030101010101" pitchFamily="2" charset="-122"/>
            </a:endParaRPr>
          </a:p>
        </p:txBody>
      </p:sp>
      <p:grpSp>
        <p:nvGrpSpPr>
          <p:cNvPr id="78851" name="组合 3"/>
          <p:cNvGrpSpPr/>
          <p:nvPr/>
        </p:nvGrpSpPr>
        <p:grpSpPr>
          <a:xfrm>
            <a:off x="742950" y="1908175"/>
            <a:ext cx="2137952" cy="521970"/>
            <a:chOff x="612775" y="996434"/>
            <a:chExt cx="2137985" cy="522902"/>
          </a:xfrm>
        </p:grpSpPr>
        <p:sp>
          <p:nvSpPr>
            <p:cNvPr id="78852" name="矩形 2"/>
            <p:cNvSpPr/>
            <p:nvPr/>
          </p:nvSpPr>
          <p:spPr>
            <a:xfrm>
              <a:off x="1142915" y="996434"/>
              <a:ext cx="1607845" cy="522902"/>
            </a:xfrm>
            <a:prstGeom prst="rect">
              <a:avLst/>
            </a:prstGeom>
            <a:solidFill>
              <a:srgbClr val="FFFFFF"/>
            </a:solidFill>
            <a:ln w="9525">
              <a:noFill/>
            </a:ln>
          </p:spPr>
          <p:txBody>
            <a:bodyPr wrap="none" anchor="t">
              <a:spAutoFit/>
            </a:bodyPr>
            <a:p>
              <a:r>
                <a:rPr lang="zh-CN" altLang="en-US" sz="2800" b="1" dirty="0">
                  <a:latin typeface="微软雅黑" panose="020B0503020204020204" pitchFamily="34" charset="-122"/>
                  <a:ea typeface="微软雅黑" panose="020B0503020204020204" pitchFamily="34" charset="-122"/>
                </a:rPr>
                <a:t>课堂小结</a:t>
              </a:r>
              <a:endParaRPr lang="zh-CN" altLang="en-US" sz="2800"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6127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矩形 1"/>
          <p:cNvSpPr/>
          <p:nvPr/>
        </p:nvSpPr>
        <p:spPr>
          <a:xfrm>
            <a:off x="628650" y="1524000"/>
            <a:ext cx="8837613" cy="598805"/>
          </a:xfrm>
          <a:prstGeom prst="rect">
            <a:avLst/>
          </a:prstGeom>
          <a:noFill/>
          <a:ln w="9525">
            <a:noFill/>
          </a:ln>
        </p:spPr>
        <p:txBody>
          <a:bodyPr anchor="t">
            <a:spAutoFit/>
          </a:bodyPr>
          <a:p>
            <a:pPr>
              <a:lnSpc>
                <a:spcPct val="150000"/>
              </a:lnSpc>
            </a:pPr>
            <a:r>
              <a:rPr lang="zh-CN" altLang="en-US" sz="2200" b="1" dirty="0">
                <a:latin typeface="黑体" panose="02010609060101010101" pitchFamily="49" charset="-122"/>
                <a:ea typeface="黑体" panose="02010609060101010101" pitchFamily="49" charset="-122"/>
              </a:rPr>
              <a:t>看看下面的图片资料，说说读到“绚丽多彩”眼前出现的画面。</a:t>
            </a:r>
            <a:endParaRPr lang="zh-CN" altLang="en-US" sz="2200" b="1" dirty="0">
              <a:latin typeface="黑体" panose="02010609060101010101" pitchFamily="49" charset="-122"/>
              <a:ea typeface="黑体" panose="02010609060101010101" pitchFamily="49" charset="-122"/>
            </a:endParaRPr>
          </a:p>
        </p:txBody>
      </p:sp>
      <p:pic>
        <p:nvPicPr>
          <p:cNvPr id="117762" name="图片 1"/>
          <p:cNvPicPr>
            <a:picLocks noChangeAspect="1"/>
          </p:cNvPicPr>
          <p:nvPr/>
        </p:nvPicPr>
        <p:blipFill>
          <a:blip r:embed="rId1"/>
          <a:stretch>
            <a:fillRect/>
          </a:stretch>
        </p:blipFill>
        <p:spPr>
          <a:xfrm>
            <a:off x="2198688" y="2333625"/>
            <a:ext cx="1255712" cy="825500"/>
          </a:xfrm>
          <a:prstGeom prst="rect">
            <a:avLst/>
          </a:prstGeom>
          <a:noFill/>
          <a:ln w="9525">
            <a:noFill/>
          </a:ln>
        </p:spPr>
      </p:pic>
      <p:pic>
        <p:nvPicPr>
          <p:cNvPr id="117763" name="Picture 5"/>
          <p:cNvPicPr>
            <a:picLocks noChangeAspect="1"/>
          </p:cNvPicPr>
          <p:nvPr/>
        </p:nvPicPr>
        <p:blipFill>
          <a:blip r:embed="rId2"/>
          <a:stretch>
            <a:fillRect/>
          </a:stretch>
        </p:blipFill>
        <p:spPr>
          <a:xfrm>
            <a:off x="3435350" y="2333625"/>
            <a:ext cx="1236663" cy="825500"/>
          </a:xfrm>
          <a:prstGeom prst="rect">
            <a:avLst/>
          </a:prstGeom>
          <a:noFill/>
          <a:ln w="9525">
            <a:noFill/>
          </a:ln>
        </p:spPr>
      </p:pic>
      <p:pic>
        <p:nvPicPr>
          <p:cNvPr id="117764" name="Picture 4"/>
          <p:cNvPicPr>
            <a:picLocks noChangeAspect="1"/>
          </p:cNvPicPr>
          <p:nvPr/>
        </p:nvPicPr>
        <p:blipFill>
          <a:blip r:embed="rId3"/>
          <a:stretch>
            <a:fillRect/>
          </a:stretch>
        </p:blipFill>
        <p:spPr>
          <a:xfrm>
            <a:off x="6353175" y="2265363"/>
            <a:ext cx="855663" cy="903287"/>
          </a:xfrm>
          <a:prstGeom prst="rect">
            <a:avLst/>
          </a:prstGeom>
          <a:noFill/>
          <a:ln w="9525">
            <a:noFill/>
          </a:ln>
        </p:spPr>
      </p:pic>
      <p:pic>
        <p:nvPicPr>
          <p:cNvPr id="117765" name="Picture 3"/>
          <p:cNvPicPr>
            <a:picLocks noChangeAspect="1"/>
          </p:cNvPicPr>
          <p:nvPr/>
        </p:nvPicPr>
        <p:blipFill>
          <a:blip r:embed="rId4"/>
          <a:stretch>
            <a:fillRect/>
          </a:stretch>
        </p:blipFill>
        <p:spPr>
          <a:xfrm>
            <a:off x="7316788" y="2311400"/>
            <a:ext cx="892175" cy="866775"/>
          </a:xfrm>
          <a:prstGeom prst="rect">
            <a:avLst/>
          </a:prstGeom>
          <a:noFill/>
          <a:ln w="9525">
            <a:noFill/>
          </a:ln>
        </p:spPr>
      </p:pic>
      <p:pic>
        <p:nvPicPr>
          <p:cNvPr id="117766" name="Picture 2"/>
          <p:cNvPicPr>
            <a:picLocks noChangeAspect="1"/>
          </p:cNvPicPr>
          <p:nvPr/>
        </p:nvPicPr>
        <p:blipFill>
          <a:blip r:embed="rId5"/>
          <a:stretch>
            <a:fillRect/>
          </a:stretch>
        </p:blipFill>
        <p:spPr>
          <a:xfrm>
            <a:off x="2481263" y="3325813"/>
            <a:ext cx="904875" cy="904875"/>
          </a:xfrm>
          <a:prstGeom prst="rect">
            <a:avLst/>
          </a:prstGeom>
          <a:noFill/>
          <a:ln w="9525">
            <a:noFill/>
          </a:ln>
        </p:spPr>
      </p:pic>
      <p:pic>
        <p:nvPicPr>
          <p:cNvPr id="117767" name="Picture 1"/>
          <p:cNvPicPr>
            <a:picLocks noChangeAspect="1"/>
          </p:cNvPicPr>
          <p:nvPr/>
        </p:nvPicPr>
        <p:blipFill>
          <a:blip r:embed="rId6"/>
          <a:stretch>
            <a:fillRect/>
          </a:stretch>
        </p:blipFill>
        <p:spPr>
          <a:xfrm>
            <a:off x="6338888" y="3370263"/>
            <a:ext cx="1285875" cy="746125"/>
          </a:xfrm>
          <a:prstGeom prst="rect">
            <a:avLst/>
          </a:prstGeom>
          <a:noFill/>
          <a:ln w="9525">
            <a:noFill/>
          </a:ln>
        </p:spPr>
      </p:pic>
      <p:sp>
        <p:nvSpPr>
          <p:cNvPr id="117768" name="Rectangle 7"/>
          <p:cNvSpPr/>
          <p:nvPr/>
        </p:nvSpPr>
        <p:spPr>
          <a:xfrm>
            <a:off x="733425" y="2552700"/>
            <a:ext cx="1603375" cy="368300"/>
          </a:xfrm>
          <a:prstGeom prst="rect">
            <a:avLst/>
          </a:prstGeom>
          <a:noFill/>
          <a:ln w="9525">
            <a:noFill/>
          </a:ln>
        </p:spPr>
        <p:txBody>
          <a:bodyPr anchor="ctr">
            <a:spAutoFit/>
          </a:bodyPr>
          <a:p>
            <a:pPr eaLnBrk="0" hangingPunct="0"/>
            <a:r>
              <a:rPr lang="zh-CN" altLang="en-US" b="1" dirty="0">
                <a:latin typeface="黑体" panose="02010609060101010101" pitchFamily="49" charset="-122"/>
                <a:ea typeface="宋体" panose="02010600030101010101" pitchFamily="2" charset="-122"/>
              </a:rPr>
              <a:t>傣族的服饰：</a:t>
            </a:r>
            <a:r>
              <a:rPr lang="en-US" altLang="zh-CN" b="1" dirty="0">
                <a:latin typeface="黑体" panose="02010609060101010101" pitchFamily="49" charset="-122"/>
                <a:ea typeface="宋体" panose="02010600030101010101" pitchFamily="2" charset="-122"/>
              </a:rPr>
              <a:t>                        </a:t>
            </a:r>
            <a:endParaRPr lang="zh-CN" altLang="en-US" b="1" dirty="0">
              <a:latin typeface="Calibri" panose="020F0502020204030204" pitchFamily="34" charset="0"/>
              <a:ea typeface="宋体" panose="02010600030101010101" pitchFamily="2" charset="-122"/>
            </a:endParaRPr>
          </a:p>
        </p:txBody>
      </p:sp>
      <p:sp>
        <p:nvSpPr>
          <p:cNvPr id="117769" name="Rectangle 8"/>
          <p:cNvSpPr/>
          <p:nvPr/>
        </p:nvSpPr>
        <p:spPr>
          <a:xfrm>
            <a:off x="0" y="1700530"/>
            <a:ext cx="487680" cy="275590"/>
          </a:xfrm>
          <a:prstGeom prst="rect">
            <a:avLst/>
          </a:prstGeom>
          <a:noFill/>
          <a:ln w="9525">
            <a:noFill/>
          </a:ln>
        </p:spPr>
        <p:txBody>
          <a:bodyPr wrap="none" anchor="ctr">
            <a:spAutoFit/>
          </a:bodyPr>
          <a:p>
            <a:pPr eaLnBrk="0" hangingPunct="0"/>
            <a:r>
              <a:rPr lang="zh-CN" altLang="en-US" sz="1200" dirty="0">
                <a:latin typeface="黑体" panose="02010609060101010101" pitchFamily="49" charset="-122"/>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
        <p:nvSpPr>
          <p:cNvPr id="117770" name="Rectangle 10"/>
          <p:cNvSpPr/>
          <p:nvPr/>
        </p:nvSpPr>
        <p:spPr>
          <a:xfrm>
            <a:off x="0" y="2776855"/>
            <a:ext cx="350520" cy="275590"/>
          </a:xfrm>
          <a:prstGeom prst="rect">
            <a:avLst/>
          </a:prstGeom>
          <a:noFill/>
          <a:ln w="9525">
            <a:noFill/>
          </a:ln>
        </p:spPr>
        <p:txBody>
          <a:bodyPr wrap="none" anchor="ctr">
            <a:spAutoFit/>
          </a:bodyPr>
          <a:p>
            <a:pPr eaLnBrk="0" hangingPunct="0"/>
            <a:r>
              <a:rPr lang="en-US" altLang="zh-CN" sz="1200" dirty="0">
                <a:latin typeface="Calibri" panose="020F0502020204030204" pitchFamily="34" charset="0"/>
                <a:ea typeface="宋体" panose="02010600030101010101" pitchFamily="2" charset="-122"/>
              </a:rPr>
              <a:t>    </a:t>
            </a:r>
            <a:endParaRPr lang="en-US" altLang="zh-CN" dirty="0">
              <a:latin typeface="Calibri" panose="020F0502020204030204" pitchFamily="34" charset="0"/>
              <a:ea typeface="宋体" panose="02010600030101010101" pitchFamily="2" charset="-122"/>
            </a:endParaRPr>
          </a:p>
        </p:txBody>
      </p:sp>
      <p:sp>
        <p:nvSpPr>
          <p:cNvPr id="117771" name="矩形 22"/>
          <p:cNvSpPr/>
          <p:nvPr/>
        </p:nvSpPr>
        <p:spPr>
          <a:xfrm>
            <a:off x="4518025" y="2974975"/>
            <a:ext cx="297180" cy="368300"/>
          </a:xfrm>
          <a:prstGeom prst="rect">
            <a:avLst/>
          </a:prstGeom>
          <a:noFill/>
          <a:ln w="9525">
            <a:noFill/>
          </a:ln>
        </p:spPr>
        <p:txBody>
          <a:bodyPr wrap="none" anchor="t">
            <a:spAutoFit/>
          </a:bodyPr>
          <a:p>
            <a:r>
              <a:rPr lang="en-US" altLang="zh-CN" dirty="0">
                <a:latin typeface="黑体" panose="02010609060101010101" pitchFamily="49" charset="-122"/>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
        <p:nvSpPr>
          <p:cNvPr id="117772" name="矩形 24"/>
          <p:cNvSpPr/>
          <p:nvPr/>
        </p:nvSpPr>
        <p:spPr>
          <a:xfrm>
            <a:off x="733425" y="3454400"/>
            <a:ext cx="1895475" cy="368300"/>
          </a:xfrm>
          <a:prstGeom prst="rect">
            <a:avLst/>
          </a:prstGeom>
          <a:noFill/>
          <a:ln w="9525">
            <a:noFill/>
          </a:ln>
        </p:spPr>
        <p:txBody>
          <a:bodyPr anchor="t">
            <a:spAutoFit/>
          </a:bodyPr>
          <a:p>
            <a:pPr eaLnBrk="0" hangingPunct="0"/>
            <a:r>
              <a:rPr lang="zh-CN" altLang="en-US" b="1" dirty="0">
                <a:latin typeface="黑体" panose="02010609060101010101" pitchFamily="49" charset="-122"/>
                <a:ea typeface="宋体" panose="02010600030101010101" pitchFamily="2" charset="-122"/>
              </a:rPr>
              <a:t>阿昌族的服饰：                      </a:t>
            </a:r>
            <a:endParaRPr lang="zh-CN" altLang="en-US" sz="2800" b="1" dirty="0">
              <a:latin typeface="Calibri" panose="020F0502020204030204" pitchFamily="34" charset="0"/>
              <a:ea typeface="宋体" panose="02010600030101010101" pitchFamily="2" charset="-122"/>
            </a:endParaRPr>
          </a:p>
        </p:txBody>
      </p:sp>
      <p:sp>
        <p:nvSpPr>
          <p:cNvPr id="117773" name="矩形 25"/>
          <p:cNvSpPr/>
          <p:nvPr/>
        </p:nvSpPr>
        <p:spPr>
          <a:xfrm>
            <a:off x="4664075" y="4144963"/>
            <a:ext cx="245745" cy="368300"/>
          </a:xfrm>
          <a:prstGeom prst="rect">
            <a:avLst/>
          </a:prstGeom>
          <a:noFill/>
          <a:ln w="9525">
            <a:noFill/>
          </a:ln>
        </p:spPr>
        <p:txBody>
          <a:bodyPr wrap="none" anchor="t">
            <a:spAutoFit/>
          </a:bodyPr>
          <a:p>
            <a:r>
              <a:rPr lang="en-US" altLang="zh-CN" dirty="0">
                <a:latin typeface="Calibri" panose="020F0502020204030204" pitchFamily="34" charset="0"/>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
        <p:nvSpPr>
          <p:cNvPr id="53265" name="Rectangle 13"/>
          <p:cNvSpPr>
            <a:spLocks noChangeArrowheads="1"/>
          </p:cNvSpPr>
          <p:nvPr/>
        </p:nvSpPr>
        <p:spPr bwMode="auto">
          <a:xfrm>
            <a:off x="758825" y="4193382"/>
            <a:ext cx="78009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1" hangingPunct="1">
              <a:lnSpc>
                <a:spcPct val="150000"/>
              </a:lnSpc>
              <a:spcBef>
                <a:spcPct val="0"/>
              </a:spcBef>
              <a:spcAft>
                <a:spcPct val="0"/>
              </a:spcAft>
              <a:buClrTx/>
              <a:buSzTx/>
              <a:buFontTx/>
              <a:buNone/>
              <a:defRPr/>
            </a:pPr>
            <a:r>
              <a:rPr kumimoji="0" lang="zh-CN" sz="20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读到“绚丽多彩”我眼前就出现这样的</a:t>
            </a:r>
            <a:r>
              <a:rPr kumimoji="0" lang="en-US" altLang="zh-CN" sz="20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__</a:t>
            </a:r>
            <a:r>
              <a:rPr kumimoji="0" lang="en-US" altLang="zh-CN" sz="2000" b="1" i="0" u="none" strike="noStrike" kern="1200" cap="none" spc="0" normalizeH="0" baseline="0" noProof="0" dirty="0">
                <a:ln>
                  <a:noFill/>
                </a:ln>
                <a:solidFill>
                  <a:schemeClr val="tx1"/>
                </a:solidFill>
                <a:effectLst/>
                <a:uLnTx/>
                <a:uFillTx/>
                <a:latin typeface="+mj-ea"/>
                <a:ea typeface="宋体" panose="02010600030101010101" pitchFamily="2" charset="-122"/>
                <a:cs typeface="Times New Roman" panose="02020603050405020304" pitchFamily="18" charset="0"/>
              </a:rPr>
              <a:t>__________________________________________________________________________________________________________________________</a:t>
            </a:r>
            <a:r>
              <a:rPr kumimoji="0" lang="en-US" altLang="zh-CN" sz="20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_______________</a:t>
            </a:r>
            <a:r>
              <a:rPr kumimoji="0" lang="zh-CN" altLang="en-US" sz="20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a:t>
            </a:r>
            <a:endParaRPr kumimoji="0" lang="zh-CN" altLang="en-US" sz="20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endParaRPr>
          </a:p>
        </p:txBody>
      </p:sp>
      <p:sp>
        <p:nvSpPr>
          <p:cNvPr id="29" name="矩形 28"/>
          <p:cNvSpPr>
            <a:spLocks noChangeArrowheads="1"/>
          </p:cNvSpPr>
          <p:nvPr/>
        </p:nvSpPr>
        <p:spPr bwMode="auto">
          <a:xfrm>
            <a:off x="773113" y="4189413"/>
            <a:ext cx="754856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                                   穿着红的、黄的、粉的、玫瑰色的、大红色</a:t>
            </a:r>
            <a:r>
              <a:rPr kumimoji="0" lang="en-US" altLang="zh-CN" sz="20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各种鲜艳颜色服装，佩戴着手工刺绣的的头巾、银圈的不同装饰的小学生，手拉着手走进校园。</a:t>
            </a:r>
            <a:endParaRPr kumimoji="0" lang="zh-CN" altLang="en-US" sz="2000" b="1" i="0" u="none" strike="noStrike" kern="1200" cap="none" spc="0" normalizeH="0" baseline="0" noProof="0" dirty="0">
              <a:ln>
                <a:noFill/>
              </a:ln>
              <a:solidFill>
                <a:srgbClr val="FF0000"/>
              </a:solidFill>
              <a:effectLst/>
              <a:uLnTx/>
              <a:uFillTx/>
              <a:latin typeface="+mj-ea"/>
              <a:ea typeface="+mj-ea"/>
              <a:cs typeface="+mn-cs"/>
            </a:endParaRPr>
          </a:p>
        </p:txBody>
      </p:sp>
      <p:sp>
        <p:nvSpPr>
          <p:cNvPr id="117776" name="矩形 1"/>
          <p:cNvSpPr/>
          <p:nvPr/>
        </p:nvSpPr>
        <p:spPr>
          <a:xfrm>
            <a:off x="4637088" y="2566988"/>
            <a:ext cx="1791970" cy="368300"/>
          </a:xfrm>
          <a:prstGeom prst="rect">
            <a:avLst/>
          </a:prstGeom>
          <a:noFill/>
          <a:ln w="9525">
            <a:noFill/>
          </a:ln>
        </p:spPr>
        <p:txBody>
          <a:bodyPr wrap="none" anchor="t">
            <a:spAutoFit/>
          </a:bodyPr>
          <a:p>
            <a:pPr eaLnBrk="0" hangingPunct="0"/>
            <a:r>
              <a:rPr lang="zh-CN" altLang="en-US" b="1" dirty="0">
                <a:solidFill>
                  <a:srgbClr val="000000"/>
                </a:solidFill>
                <a:latin typeface="黑体" panose="02010609060101010101" pitchFamily="49" charset="-122"/>
                <a:ea typeface="宋体" panose="02010600030101010101" pitchFamily="2" charset="-122"/>
              </a:rPr>
              <a:t>景颇族的服饰：</a:t>
            </a:r>
            <a:endParaRPr lang="zh-CN" altLang="en-US" b="1" dirty="0">
              <a:solidFill>
                <a:srgbClr val="000000"/>
              </a:solidFill>
              <a:latin typeface="Calibri" panose="020F0502020204030204" pitchFamily="34" charset="0"/>
              <a:ea typeface="宋体" panose="02010600030101010101" pitchFamily="2" charset="-122"/>
            </a:endParaRPr>
          </a:p>
        </p:txBody>
      </p:sp>
      <p:sp>
        <p:nvSpPr>
          <p:cNvPr id="117777" name="矩形 2"/>
          <p:cNvSpPr/>
          <p:nvPr/>
        </p:nvSpPr>
        <p:spPr>
          <a:xfrm>
            <a:off x="4637088" y="3454400"/>
            <a:ext cx="1791970" cy="368300"/>
          </a:xfrm>
          <a:prstGeom prst="rect">
            <a:avLst/>
          </a:prstGeom>
          <a:noFill/>
          <a:ln w="9525">
            <a:noFill/>
          </a:ln>
        </p:spPr>
        <p:txBody>
          <a:bodyPr wrap="none" anchor="t">
            <a:spAutoFit/>
          </a:bodyPr>
          <a:p>
            <a:pPr eaLnBrk="0" hangingPunct="0"/>
            <a:r>
              <a:rPr lang="zh-CN" altLang="en-US" b="1" dirty="0">
                <a:solidFill>
                  <a:srgbClr val="000000"/>
                </a:solidFill>
                <a:latin typeface="黑体" panose="02010609060101010101" pitchFamily="49" charset="-122"/>
                <a:ea typeface="宋体" panose="02010600030101010101" pitchFamily="2" charset="-122"/>
              </a:rPr>
              <a:t>德昂族的服饰：</a:t>
            </a:r>
            <a:endParaRPr lang="zh-CN" altLang="en-US" sz="2800" b="1" dirty="0">
              <a:solidFill>
                <a:srgbClr val="000000"/>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xEl>
                                              <p:charRg st="0" end="99"/>
                                            </p:txEl>
                                          </p:spTgt>
                                        </p:tgtEl>
                                        <p:attrNameLst>
                                          <p:attrName>style.visibility</p:attrName>
                                        </p:attrNameLst>
                                      </p:cBhvr>
                                      <p:to>
                                        <p:strVal val="visible"/>
                                      </p:to>
                                    </p:set>
                                    <p:animEffect transition="in" filter="wipe(left)">
                                      <p:cBhvr>
                                        <p:cTn id="7" dur="500"/>
                                        <p:tgtEl>
                                          <p:spTgt spid="29">
                                            <p:txEl>
                                              <p:charRg st="0"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9809" name="组合 18"/>
          <p:cNvGrpSpPr/>
          <p:nvPr/>
        </p:nvGrpSpPr>
        <p:grpSpPr>
          <a:xfrm>
            <a:off x="1349375" y="2676525"/>
            <a:ext cx="6445250" cy="1678394"/>
            <a:chOff x="1348781" y="1819397"/>
            <a:chExt cx="6446439" cy="1678793"/>
          </a:xfrm>
        </p:grpSpPr>
        <p:sp>
          <p:nvSpPr>
            <p:cNvPr id="22" name="圆角矩形 21"/>
            <p:cNvSpPr/>
            <p:nvPr/>
          </p:nvSpPr>
          <p:spPr>
            <a:xfrm>
              <a:off x="1348781" y="1819397"/>
              <a:ext cx="6446439" cy="1193926"/>
            </a:xfrm>
            <a:prstGeom prst="roundRect">
              <a:avLst>
                <a:gd name="adj" fmla="val 10000"/>
              </a:avLst>
            </a:prstGeom>
            <a:grp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54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大青树下的小学</a:t>
              </a:r>
              <a:endParaRPr kumimoji="0" lang="zh-CN" altLang="en-US" sz="54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9811" name="组合 17"/>
            <p:cNvGrpSpPr/>
            <p:nvPr/>
          </p:nvGrpSpPr>
          <p:grpSpPr>
            <a:xfrm>
              <a:off x="5869704" y="3037706"/>
              <a:ext cx="1829259" cy="460484"/>
              <a:chOff x="5869704" y="3037706"/>
              <a:chExt cx="1829259" cy="460484"/>
            </a:xfrm>
          </p:grpSpPr>
          <p:pic>
            <p:nvPicPr>
              <p:cNvPr id="119812" name="Picture 12" descr="C:\Users\Administrator\Desktop\1757441a738a5d2.jpg"/>
              <p:cNvPicPr>
                <a:picLocks noChangeAspect="1"/>
              </p:cNvPicPr>
              <p:nvPr/>
            </p:nvPicPr>
            <p:blipFill>
              <a:blip r:embed="rId1">
                <a:clrChange>
                  <a:clrFrom>
                    <a:srgbClr val="F6F6F6"/>
                  </a:clrFrom>
                  <a:clrTo>
                    <a:srgbClr val="F6F6F6">
                      <a:alpha val="0"/>
                    </a:srgbClr>
                  </a:clrTo>
                </a:clrChange>
              </a:blip>
              <a:stretch>
                <a:fillRect/>
              </a:stretch>
            </p:blipFill>
            <p:spPr>
              <a:xfrm>
                <a:off x="5869704" y="3112061"/>
                <a:ext cx="1829259" cy="367874"/>
              </a:xfrm>
              <a:prstGeom prst="rect">
                <a:avLst/>
              </a:prstGeom>
              <a:noFill/>
              <a:ln w="9525">
                <a:noFill/>
              </a:ln>
            </p:spPr>
          </p:pic>
          <p:sp>
            <p:nvSpPr>
              <p:cNvPr id="17" name="矩形 16"/>
              <p:cNvSpPr/>
              <p:nvPr/>
            </p:nvSpPr>
            <p:spPr>
              <a:xfrm>
                <a:off x="6075784" y="3037706"/>
                <a:ext cx="1407420" cy="460484"/>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rPr>
                  <a:t>课后练习</a:t>
                </a:r>
                <a:endParaRPr kumimoji="0" lang="zh-CN" altLang="en-US" sz="24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endParaRPr>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827088" y="2341563"/>
            <a:ext cx="7561263" cy="341503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一、读拼音，写词语</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róng</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qiú</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fú</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zhuāng</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zǎo</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chen</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dǎ</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bɑn</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diàn</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yǐng</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lǎng</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dú</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0" marR="0" lvl="0" indent="0" algn="l" defTabSz="457200" rtl="0" eaLnBrk="1" fontAlgn="base" latinLnBrk="0" hangingPunct="1">
              <a:lnSpc>
                <a:spcPct val="2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p:txBody>
      </p:sp>
      <p:graphicFrame>
        <p:nvGraphicFramePr>
          <p:cNvPr id="19" name="表格 18"/>
          <p:cNvGraphicFramePr>
            <a:graphicFrameLocks noGrp="1"/>
          </p:cNvGraphicFramePr>
          <p:nvPr/>
        </p:nvGraphicFramePr>
        <p:xfrm>
          <a:off x="5984875" y="3432175"/>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8" name="表格 17"/>
          <p:cNvGraphicFramePr>
            <a:graphicFrameLocks noGrp="1"/>
          </p:cNvGraphicFramePr>
          <p:nvPr/>
        </p:nvGraphicFramePr>
        <p:xfrm>
          <a:off x="1685925" y="3432175"/>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1" name="表格 20"/>
          <p:cNvGraphicFramePr>
            <a:graphicFrameLocks noGrp="1"/>
          </p:cNvGraphicFramePr>
          <p:nvPr/>
        </p:nvGraphicFramePr>
        <p:xfrm>
          <a:off x="3825875" y="3432175"/>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2" name="表格 21"/>
          <p:cNvGraphicFramePr>
            <a:graphicFrameLocks noGrp="1"/>
          </p:cNvGraphicFramePr>
          <p:nvPr/>
        </p:nvGraphicFramePr>
        <p:xfrm>
          <a:off x="5984875" y="4832350"/>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3" name="表格 22"/>
          <p:cNvGraphicFramePr>
            <a:graphicFrameLocks noGrp="1"/>
          </p:cNvGraphicFramePr>
          <p:nvPr/>
        </p:nvGraphicFramePr>
        <p:xfrm>
          <a:off x="1685925" y="4832350"/>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4" name="表格 23"/>
          <p:cNvGraphicFramePr>
            <a:graphicFrameLocks noGrp="1"/>
          </p:cNvGraphicFramePr>
          <p:nvPr/>
        </p:nvGraphicFramePr>
        <p:xfrm>
          <a:off x="3825875" y="4832350"/>
          <a:ext cx="1470660" cy="735330"/>
        </p:xfrm>
        <a:graphic>
          <a:graphicData uri="http://schemas.openxmlformats.org/drawingml/2006/table">
            <a:tbl>
              <a:tblPr firstRow="1" bandRow="1">
                <a:tableStyleId>{5C22544A-7EE6-4342-B048-85BDC9FD1C3A}</a:tableStyleId>
              </a:tblPr>
              <a:tblGrid>
                <a:gridCol w="367665"/>
                <a:gridCol w="367665"/>
                <a:gridCol w="367665"/>
                <a:gridCol w="367665"/>
              </a:tblGrid>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7665">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400" dirty="0"/>
                    </a:p>
                  </a:txBody>
                  <a:tcPr marL="91365" marR="91365" marT="34279" marB="34279">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1798003" y="3432175"/>
            <a:ext cx="146050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绒 球</a:t>
            </a:r>
            <a:endParaRPr lang="zh-CN" altLang="en-US" dirty="0">
              <a:solidFill>
                <a:srgbClr val="000000"/>
              </a:solidFill>
              <a:latin typeface="Arial" panose="020B0604020202020204" pitchFamily="34" charset="0"/>
              <a:ea typeface="宋体" panose="02010600030101010101" pitchFamily="2" charset="-122"/>
            </a:endParaRPr>
          </a:p>
        </p:txBody>
      </p:sp>
      <p:sp>
        <p:nvSpPr>
          <p:cNvPr id="3" name="矩形 2"/>
          <p:cNvSpPr/>
          <p:nvPr/>
        </p:nvSpPr>
        <p:spPr>
          <a:xfrm>
            <a:off x="3824288" y="3454400"/>
            <a:ext cx="197104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服 装　</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5983288" y="3457575"/>
            <a:ext cx="146050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早 晨</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1684338" y="4849813"/>
            <a:ext cx="146050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打 扮</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3824288" y="4835525"/>
            <a:ext cx="146050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电 影</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5983288" y="4843463"/>
            <a:ext cx="1460500" cy="706755"/>
          </a:xfrm>
          <a:prstGeom prst="rect">
            <a:avLst/>
          </a:prstGeom>
          <a:noFill/>
          <a:ln w="9525">
            <a:noFill/>
          </a:ln>
        </p:spPr>
        <p:txBody>
          <a:bodyPr wrap="none" anchor="t">
            <a:spAutoFit/>
          </a:bodyPr>
          <a:p>
            <a:r>
              <a:rPr lang="zh-CN" altLang="en-US" sz="4000" b="1" dirty="0">
                <a:solidFill>
                  <a:srgbClr val="FF0000"/>
                </a:solidFill>
                <a:latin typeface="楷体" panose="02010609060101010101" pitchFamily="49" charset="-122"/>
                <a:ea typeface="楷体" panose="02010609060101010101" pitchFamily="49" charset="-122"/>
              </a:rPr>
              <a:t>朗 读</a:t>
            </a:r>
            <a:endParaRPr lang="zh-CN" altLang="en-US" sz="4000" b="1" dirty="0">
              <a:solidFill>
                <a:srgbClr val="FF0000"/>
              </a:solidFill>
              <a:latin typeface="楷体" panose="02010609060101010101" pitchFamily="49" charset="-122"/>
              <a:ea typeface="楷体" panose="02010609060101010101" pitchFamily="49" charset="-122"/>
            </a:endParaRPr>
          </a:p>
        </p:txBody>
      </p:sp>
      <p:pic>
        <p:nvPicPr>
          <p:cNvPr id="121966" name="Picture 3"/>
          <p:cNvPicPr>
            <a:picLocks noChangeAspect="1"/>
          </p:cNvPicPr>
          <p:nvPr/>
        </p:nvPicPr>
        <p:blipFill>
          <a:blip r:embed="rId1"/>
          <a:srcRect l="6390" t="12875" r="8549" b="18881"/>
          <a:stretch>
            <a:fillRect/>
          </a:stretch>
        </p:blipFill>
        <p:spPr>
          <a:xfrm>
            <a:off x="3011488" y="1423988"/>
            <a:ext cx="3105150" cy="10556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 name="矩形 7167"/>
          <p:cNvSpPr/>
          <p:nvPr/>
        </p:nvSpPr>
        <p:spPr>
          <a:xfrm>
            <a:off x="877888" y="2103438"/>
            <a:ext cx="7548563" cy="230695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二、在括号中填上合适的词语。</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的小鸟</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的国旗</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的枝干</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的老师</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的学校</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的民族</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1954213" y="276225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欢唱</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5029200" y="276225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飘扬</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1966913" y="330835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粗壮</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5026025" y="3324225"/>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敬爱</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1954213" y="3878263"/>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美丽</a:t>
            </a:r>
            <a:endParaRPr lang="zh-CN" altLang="en-US" dirty="0">
              <a:latin typeface="Arial" panose="020B0604020202020204" pitchFamily="34" charset="0"/>
              <a:ea typeface="宋体" panose="02010600030101010101" pitchFamily="2" charset="-122"/>
            </a:endParaRPr>
          </a:p>
        </p:txBody>
      </p:sp>
      <p:sp>
        <p:nvSpPr>
          <p:cNvPr id="8" name="矩形 7"/>
          <p:cNvSpPr/>
          <p:nvPr/>
        </p:nvSpPr>
        <p:spPr>
          <a:xfrm>
            <a:off x="5016500" y="3768725"/>
            <a:ext cx="795020" cy="645160"/>
          </a:xfrm>
          <a:prstGeom prst="rect">
            <a:avLst/>
          </a:prstGeom>
          <a:noFill/>
          <a:ln w="9525">
            <a:noFill/>
          </a:ln>
        </p:spPr>
        <p:txBody>
          <a:bodyPr wrap="none"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不同</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矩形 7167"/>
          <p:cNvSpPr/>
          <p:nvPr/>
        </p:nvSpPr>
        <p:spPr>
          <a:xfrm>
            <a:off x="839788" y="1603375"/>
            <a:ext cx="7548562" cy="3969385"/>
          </a:xfrm>
          <a:prstGeom prst="rect">
            <a:avLst/>
          </a:prstGeom>
          <a:noFill/>
          <a:ln w="9525">
            <a:noFill/>
          </a:ln>
        </p:spPr>
        <p:txBody>
          <a:bodyPr anchor="t">
            <a:spAutoFit/>
          </a:bodyPr>
          <a:p>
            <a:pPr marL="533400" indent="-533400" defTabSz="457200">
              <a:lnSpc>
                <a:spcPct val="150000"/>
              </a:lnSpc>
              <a:tabLst>
                <a:tab pos="3683000" algn="l"/>
              </a:tabLst>
            </a:pPr>
            <a:r>
              <a:rPr lang="zh-CN" altLang="en-US" sz="2400" b="1" dirty="0">
                <a:solidFill>
                  <a:srgbClr val="000000"/>
                </a:solidFill>
                <a:latin typeface="宋体" panose="02010600030101010101" pitchFamily="2" charset="-122"/>
                <a:ea typeface="宋体" panose="02010600030101010101" pitchFamily="2" charset="-122"/>
              </a:rPr>
              <a:t>三、选词填空。</a:t>
            </a:r>
            <a:endParaRPr lang="en-US" altLang="zh-CN" sz="2400" b="1" dirty="0">
              <a:solidFill>
                <a:srgbClr val="000000"/>
              </a:solidFill>
              <a:latin typeface="宋体" panose="02010600030101010101" pitchFamily="2" charset="-122"/>
              <a:ea typeface="宋体" panose="02010600030101010101" pitchFamily="2" charset="-122"/>
            </a:endParaRPr>
          </a:p>
          <a:p>
            <a:pPr marL="533400" indent="-533400" algn="ctr" defTabSz="457200">
              <a:lnSpc>
                <a:spcPct val="150000"/>
              </a:lnSpc>
              <a:tabLst>
                <a:tab pos="3683000" algn="l"/>
              </a:tabLst>
            </a:pPr>
            <a:r>
              <a:rPr lang="zh-CN" altLang="en-US" sz="2400" b="1" dirty="0">
                <a:solidFill>
                  <a:srgbClr val="000000"/>
                </a:solidFill>
                <a:latin typeface="仿宋" panose="02010609060101010101" pitchFamily="49" charset="-122"/>
                <a:ea typeface="仿宋" panose="02010609060101010101" pitchFamily="49" charset="-122"/>
              </a:rPr>
              <a:t>装扮　打扮</a:t>
            </a:r>
            <a:endParaRPr lang="zh-CN" altLang="en-US" sz="2400" b="1" dirty="0">
              <a:solidFill>
                <a:srgbClr val="000000"/>
              </a:solidFill>
              <a:latin typeface="仿宋" panose="02010609060101010101" pitchFamily="49" charset="-122"/>
              <a:ea typeface="仿宋" panose="02010609060101010101" pitchFamily="49"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1</a:t>
            </a:r>
            <a:r>
              <a:rPr lang="zh-CN" altLang="en-US" sz="2400" b="1" dirty="0">
                <a:solidFill>
                  <a:srgbClr val="000000"/>
                </a:solidFill>
                <a:latin typeface="宋体" panose="02010600030101010101" pitchFamily="2" charset="-122"/>
                <a:ea typeface="宋体" panose="02010600030101010101" pitchFamily="2" charset="-122"/>
              </a:rPr>
              <a:t>．这一切变化把小兴安岭</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得更加美丽。</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2</a:t>
            </a:r>
            <a:r>
              <a:rPr lang="zh-CN" altLang="en-US" sz="2400" b="1" dirty="0">
                <a:solidFill>
                  <a:srgbClr val="000000"/>
                </a:solidFill>
                <a:latin typeface="宋体" panose="02010600030101010101" pitchFamily="2" charset="-122"/>
                <a:ea typeface="宋体" panose="02010600030101010101" pitchFamily="2" charset="-122"/>
              </a:rPr>
              <a:t>．巫婆</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成神仙欺骗这里的百姓。</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algn="ctr" defTabSz="457200">
              <a:lnSpc>
                <a:spcPct val="150000"/>
              </a:lnSpc>
              <a:tabLst>
                <a:tab pos="3683000" algn="l"/>
              </a:tabLst>
            </a:pPr>
            <a:r>
              <a:rPr lang="zh-CN" altLang="en-US" sz="2400" b="1" dirty="0">
                <a:solidFill>
                  <a:srgbClr val="000000"/>
                </a:solidFill>
                <a:latin typeface="仿宋" panose="02010609060101010101" pitchFamily="49" charset="-122"/>
                <a:ea typeface="仿宋" panose="02010609060101010101" pitchFamily="49" charset="-122"/>
              </a:rPr>
              <a:t>好奇　奇怪</a:t>
            </a:r>
            <a:endParaRPr lang="zh-CN" altLang="en-US" sz="2400" b="1" dirty="0">
              <a:solidFill>
                <a:srgbClr val="000000"/>
              </a:solidFill>
              <a:latin typeface="仿宋" panose="02010609060101010101" pitchFamily="49" charset="-122"/>
              <a:ea typeface="仿宋" panose="02010609060101010101" pitchFamily="49"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3</a:t>
            </a:r>
            <a:r>
              <a:rPr lang="zh-CN" altLang="en-US" sz="2400" b="1" dirty="0">
                <a:solidFill>
                  <a:srgbClr val="000000"/>
                </a:solidFill>
                <a:latin typeface="宋体" panose="02010600030101010101" pitchFamily="2" charset="-122"/>
                <a:ea typeface="宋体" panose="02010600030101010101" pitchFamily="2" charset="-122"/>
              </a:rPr>
              <a:t>．他对这个世界上的一切都充满了</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4</a:t>
            </a:r>
            <a:r>
              <a:rPr lang="zh-CN" altLang="en-US" sz="2400" b="1" dirty="0">
                <a:solidFill>
                  <a:srgbClr val="000000"/>
                </a:solidFill>
                <a:latin typeface="宋体" panose="02010600030101010101" pitchFamily="2" charset="-122"/>
                <a:ea typeface="宋体" panose="02010600030101010101" pitchFamily="2" charset="-122"/>
              </a:rPr>
              <a:t>．无缝的钢管上竟然开出一小簇白花，真</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4792663" y="2816225"/>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打扮</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2365375" y="337820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装扮</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6042025" y="4441825"/>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好奇</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6931025" y="4914900"/>
            <a:ext cx="795020" cy="645160"/>
          </a:xfrm>
          <a:prstGeom prst="rect">
            <a:avLst/>
          </a:prstGeom>
          <a:noFill/>
          <a:ln w="9525">
            <a:noFill/>
          </a:ln>
        </p:spPr>
        <p:txBody>
          <a:bodyPr wrap="none"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奇怪</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7167"/>
          <p:cNvSpPr/>
          <p:nvPr/>
        </p:nvSpPr>
        <p:spPr>
          <a:xfrm>
            <a:off x="877888" y="2103438"/>
            <a:ext cx="7548562" cy="2861310"/>
          </a:xfrm>
          <a:prstGeom prst="rect">
            <a:avLst/>
          </a:prstGeom>
          <a:noFill/>
          <a:ln w="9525">
            <a:noFill/>
          </a:ln>
        </p:spPr>
        <p:txBody>
          <a:bodyPr anchor="t">
            <a:spAutoFit/>
          </a:bodyPr>
          <a:p>
            <a:pPr marL="533400" indent="-533400" defTabSz="457200">
              <a:lnSpc>
                <a:spcPct val="150000"/>
              </a:lnSpc>
              <a:tabLst>
                <a:tab pos="3683000" algn="l"/>
              </a:tabLst>
            </a:pPr>
            <a:r>
              <a:rPr lang="zh-CN" altLang="en-US" sz="2400" b="1" dirty="0">
                <a:solidFill>
                  <a:srgbClr val="000000"/>
                </a:solidFill>
                <a:latin typeface="宋体" panose="02010600030101010101" pitchFamily="2" charset="-122"/>
                <a:ea typeface="宋体" panose="02010600030101010101" pitchFamily="2" charset="-122"/>
              </a:rPr>
              <a:t>四、用“静”字组成不同的词语填进句子中。</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1</a:t>
            </a:r>
            <a:r>
              <a:rPr lang="zh-CN" altLang="en-US" sz="2400" b="1" dirty="0">
                <a:solidFill>
                  <a:srgbClr val="000000"/>
                </a:solidFill>
                <a:latin typeface="宋体" panose="02010600030101010101" pitchFamily="2" charset="-122"/>
                <a:ea typeface="宋体" panose="02010600030101010101" pitchFamily="2" charset="-122"/>
              </a:rPr>
              <a:t>．参观了抗日纪念馆，我的心情久久不能</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2</a:t>
            </a:r>
            <a:r>
              <a:rPr lang="zh-CN" altLang="en-US" sz="2400" b="1" dirty="0">
                <a:solidFill>
                  <a:srgbClr val="000000"/>
                </a:solidFill>
                <a:latin typeface="宋体" panose="02010600030101010101" pitchFamily="2" charset="-122"/>
                <a:ea typeface="宋体" panose="02010600030101010101" pitchFamily="2" charset="-122"/>
              </a:rPr>
              <a:t>．清晨，我在</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的小树林里散步。</a:t>
            </a:r>
            <a:endParaRPr lang="zh-CN" altLang="en-US" sz="24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2400" b="1" dirty="0">
                <a:solidFill>
                  <a:srgbClr val="000000"/>
                </a:solidFill>
                <a:latin typeface="宋体" panose="02010600030101010101" pitchFamily="2" charset="-122"/>
                <a:ea typeface="宋体" panose="02010600030101010101" pitchFamily="2" charset="-122"/>
              </a:rPr>
              <a:t>3</a:t>
            </a:r>
            <a:r>
              <a:rPr lang="zh-CN" altLang="en-US" sz="2400" b="1" dirty="0">
                <a:solidFill>
                  <a:srgbClr val="000000"/>
                </a:solidFill>
                <a:latin typeface="宋体" panose="02010600030101010101" pitchFamily="2" charset="-122"/>
                <a:ea typeface="宋体" panose="02010600030101010101" pitchFamily="2" charset="-122"/>
              </a:rPr>
              <a:t>．走上讲台给大家表演，他很</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，没有丝毫的慌张。</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7011988" y="276860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平静</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3327400" y="333375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宁静</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5499100" y="3768725"/>
            <a:ext cx="795020" cy="645160"/>
          </a:xfrm>
          <a:prstGeom prst="rect">
            <a:avLst/>
          </a:prstGeom>
          <a:noFill/>
          <a:ln w="9525">
            <a:noFill/>
          </a:ln>
        </p:spPr>
        <p:txBody>
          <a:bodyPr wrap="none"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镇静</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4672013" y="3725863"/>
            <a:ext cx="3816350" cy="1439863"/>
          </a:xfrm>
          <a:prstGeom prst="roundRect">
            <a:avLst/>
          </a:prstGeom>
          <a:solidFill>
            <a:schemeClr val="accent3">
              <a:lumMod val="40000"/>
              <a:lumOff val="60000"/>
            </a:schemeClr>
          </a:solidFill>
          <a:ln>
            <a:solidFill>
              <a:schemeClr val="accent3">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15" name="圆角矩形 14"/>
          <p:cNvSpPr/>
          <p:nvPr/>
        </p:nvSpPr>
        <p:spPr>
          <a:xfrm>
            <a:off x="687388" y="3725863"/>
            <a:ext cx="3816350" cy="1439863"/>
          </a:xfrm>
          <a:prstGeom prst="roundRect">
            <a:avLst/>
          </a:prstGeom>
          <a:solidFill>
            <a:schemeClr val="accent4">
              <a:lumMod val="20000"/>
              <a:lumOff val="80000"/>
            </a:schemeClr>
          </a:solidFill>
          <a:ln>
            <a:solidFill>
              <a:schemeClr val="accent4">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13" name="圆角矩形 12"/>
          <p:cNvSpPr/>
          <p:nvPr/>
        </p:nvSpPr>
        <p:spPr>
          <a:xfrm>
            <a:off x="4672013" y="1928813"/>
            <a:ext cx="3816350" cy="1439863"/>
          </a:xfrm>
          <a:prstGeom prst="roundRect">
            <a:avLst/>
          </a:prstGeom>
          <a:solidFill>
            <a:schemeClr val="accent4">
              <a:lumMod val="20000"/>
              <a:lumOff val="80000"/>
            </a:schemeClr>
          </a:solidFill>
          <a:ln>
            <a:solidFill>
              <a:schemeClr val="accent4">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2" name="矩形 9"/>
          <p:cNvSpPr/>
          <p:nvPr/>
        </p:nvSpPr>
        <p:spPr>
          <a:xfrm>
            <a:off x="5765800" y="3705225"/>
            <a:ext cx="2706688" cy="1476375"/>
          </a:xfrm>
          <a:prstGeom prst="rect">
            <a:avLst/>
          </a:prstGeom>
          <a:noFill/>
          <a:ln w="9525">
            <a:noFill/>
          </a:ln>
        </p:spPr>
        <p:txBody>
          <a:bodyPr anchor="t">
            <a:spAutoFit/>
          </a:bodyPr>
          <a:p>
            <a:pPr defTabSz="914400"/>
            <a:r>
              <a:rPr lang="zh-CN" altLang="en-US" b="1" dirty="0">
                <a:solidFill>
                  <a:srgbClr val="000000"/>
                </a:solidFill>
                <a:latin typeface="黑体" panose="02010609060101010101" pitchFamily="49" charset="-122"/>
                <a:ea typeface="黑体" panose="02010609060101010101" pitchFamily="49" charset="-122"/>
              </a:rPr>
              <a:t>景颇族</a:t>
            </a:r>
            <a:r>
              <a:rPr lang="zh-CN" altLang="en-US" b="1" dirty="0">
                <a:solidFill>
                  <a:srgbClr val="000000"/>
                </a:solidFill>
                <a:latin typeface="楷体" panose="02010609060101010101" pitchFamily="49" charset="-122"/>
                <a:ea typeface="楷体" panose="02010609060101010101" pitchFamily="49" charset="-122"/>
              </a:rPr>
              <a:t>：从事农业，种植水稻、玉米、旱谷等作物，有自己的语言和文字。</a:t>
            </a:r>
            <a:r>
              <a:rPr lang="en-US" altLang="zh-CN" b="1" dirty="0">
                <a:solidFill>
                  <a:srgbClr val="000000"/>
                </a:solidFill>
                <a:latin typeface="楷体" panose="02010609060101010101" pitchFamily="49" charset="-122"/>
                <a:ea typeface="楷体" panose="02010609060101010101" pitchFamily="49" charset="-122"/>
              </a:rPr>
              <a:t>——</a:t>
            </a:r>
            <a:r>
              <a:rPr lang="zh-CN" altLang="en-US" b="1" dirty="0">
                <a:solidFill>
                  <a:srgbClr val="000000"/>
                </a:solidFill>
                <a:latin typeface="楷体" panose="02010609060101010101" pitchFamily="49" charset="-122"/>
                <a:ea typeface="楷体" panose="02010609060101010101" pitchFamily="49" charset="-122"/>
              </a:rPr>
              <a:t>目脑纵歌，跳孔雀舞</a:t>
            </a:r>
            <a:endParaRPr lang="zh-CN" altLang="en-US" sz="2000" b="1" dirty="0">
              <a:solidFill>
                <a:srgbClr val="000000"/>
              </a:solidFill>
              <a:latin typeface="楷体" panose="02010609060101010101" pitchFamily="49" charset="-122"/>
              <a:ea typeface="楷体" panose="02010609060101010101" pitchFamily="49" charset="-122"/>
            </a:endParaRPr>
          </a:p>
        </p:txBody>
      </p:sp>
      <p:sp>
        <p:nvSpPr>
          <p:cNvPr id="16391" name="矩形 8"/>
          <p:cNvSpPr/>
          <p:nvPr/>
        </p:nvSpPr>
        <p:spPr>
          <a:xfrm>
            <a:off x="5567363" y="1946275"/>
            <a:ext cx="2933700" cy="1476375"/>
          </a:xfrm>
          <a:prstGeom prst="rect">
            <a:avLst/>
          </a:prstGeom>
          <a:noFill/>
          <a:ln w="9525">
            <a:noFill/>
          </a:ln>
        </p:spPr>
        <p:txBody>
          <a:bodyPr anchor="t">
            <a:spAutoFit/>
          </a:bodyPr>
          <a:p>
            <a:pPr defTabSz="914400"/>
            <a:r>
              <a:rPr lang="zh-CN" altLang="en-US" b="1" dirty="0">
                <a:solidFill>
                  <a:srgbClr val="000000"/>
                </a:solidFill>
                <a:latin typeface="黑体" panose="02010609060101010101" pitchFamily="49" charset="-122"/>
                <a:ea typeface="黑体" panose="02010609060101010101" pitchFamily="49" charset="-122"/>
              </a:rPr>
              <a:t>傣 族</a:t>
            </a:r>
            <a:r>
              <a:rPr lang="zh-CN" altLang="en-US" b="1" dirty="0">
                <a:solidFill>
                  <a:srgbClr val="000000"/>
                </a:solidFill>
                <a:latin typeface="楷体" panose="02010609060101010101" pitchFamily="49" charset="-122"/>
                <a:ea typeface="楷体" panose="02010609060101010101" pitchFamily="49" charset="-122"/>
              </a:rPr>
              <a:t>：从事农业，寺塔、竹楼和竹桥显示出了别具一格的建筑艺术，有自己的语言字。</a:t>
            </a:r>
            <a:r>
              <a:rPr lang="en-US" altLang="zh-CN" b="1" dirty="0">
                <a:solidFill>
                  <a:srgbClr val="000000"/>
                </a:solidFill>
                <a:latin typeface="楷体" panose="02010609060101010101" pitchFamily="49" charset="-122"/>
                <a:ea typeface="楷体" panose="02010609060101010101" pitchFamily="49" charset="-122"/>
              </a:rPr>
              <a:t>——</a:t>
            </a:r>
            <a:r>
              <a:rPr lang="zh-CN" altLang="en-US" b="1" dirty="0">
                <a:solidFill>
                  <a:srgbClr val="000000"/>
                </a:solidFill>
                <a:latin typeface="楷体" panose="02010609060101010101" pitchFamily="49" charset="-122"/>
                <a:ea typeface="楷体" panose="02010609060101010101" pitchFamily="49" charset="-122"/>
              </a:rPr>
              <a:t>孔雀舞、夹箩饭，泼水节 </a:t>
            </a:r>
            <a:endParaRPr lang="zh-CN" altLang="en-US" b="1" dirty="0">
              <a:solidFill>
                <a:srgbClr val="000000"/>
              </a:solidFill>
              <a:latin typeface="楷体" panose="02010609060101010101" pitchFamily="49" charset="-122"/>
              <a:ea typeface="楷体" panose="02010609060101010101" pitchFamily="49" charset="-122"/>
            </a:endParaRPr>
          </a:p>
        </p:txBody>
      </p:sp>
      <p:sp>
        <p:nvSpPr>
          <p:cNvPr id="16392" name="矩形 10"/>
          <p:cNvSpPr/>
          <p:nvPr/>
        </p:nvSpPr>
        <p:spPr>
          <a:xfrm>
            <a:off x="1687513" y="3911600"/>
            <a:ext cx="2765425" cy="1014730"/>
          </a:xfrm>
          <a:prstGeom prst="rect">
            <a:avLst/>
          </a:prstGeom>
          <a:noFill/>
          <a:ln w="9525">
            <a:noFill/>
          </a:ln>
        </p:spPr>
        <p:txBody>
          <a:bodyPr anchor="t">
            <a:spAutoFit/>
          </a:bodyPr>
          <a:p>
            <a:pPr defTabSz="914400"/>
            <a:r>
              <a:rPr lang="zh-CN" altLang="en-US" sz="2000" b="1" dirty="0">
                <a:solidFill>
                  <a:srgbClr val="000000"/>
                </a:solidFill>
                <a:latin typeface="黑体" panose="02010609060101010101" pitchFamily="49" charset="-122"/>
                <a:ea typeface="黑体" panose="02010609060101010101" pitchFamily="49" charset="-122"/>
              </a:rPr>
              <a:t>阿昌族</a:t>
            </a:r>
            <a:r>
              <a:rPr lang="zh-CN" altLang="en-US" sz="2000" b="1" dirty="0">
                <a:solidFill>
                  <a:srgbClr val="000000"/>
                </a:solidFill>
                <a:latin typeface="楷体" panose="02010609060101010101" pitchFamily="49" charset="-122"/>
                <a:ea typeface="楷体" panose="02010609060101010101" pitchFamily="49" charset="-122"/>
              </a:rPr>
              <a:t>：以善于打制长刀而闻名于世。有自己的语言。</a:t>
            </a:r>
            <a:r>
              <a:rPr lang="en-US" altLang="zh-CN" sz="2000" b="1" dirty="0">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采茶 </a:t>
            </a:r>
            <a:endParaRPr lang="zh-CN" altLang="en-US" sz="2000" b="1" dirty="0">
              <a:solidFill>
                <a:srgbClr val="000000"/>
              </a:solidFill>
              <a:latin typeface="楷体" panose="02010609060101010101" pitchFamily="49" charset="-122"/>
              <a:ea typeface="楷体" panose="02010609060101010101" pitchFamily="49" charset="-122"/>
            </a:endParaRPr>
          </a:p>
        </p:txBody>
      </p:sp>
      <p:sp>
        <p:nvSpPr>
          <p:cNvPr id="11" name="圆角矩形 10"/>
          <p:cNvSpPr/>
          <p:nvPr/>
        </p:nvSpPr>
        <p:spPr>
          <a:xfrm>
            <a:off x="687388" y="1928813"/>
            <a:ext cx="3816350" cy="1439863"/>
          </a:xfrm>
          <a:prstGeom prst="roundRect">
            <a:avLst/>
          </a:prstGeom>
          <a:solidFill>
            <a:schemeClr val="accent3">
              <a:lumMod val="40000"/>
              <a:lumOff val="60000"/>
            </a:schemeClr>
          </a:solidFill>
          <a:ln>
            <a:solidFill>
              <a:schemeClr val="accent3">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10" name="Picture 6" descr="f274"/>
          <p:cNvPicPr>
            <a:picLocks noChangeAspect="1"/>
          </p:cNvPicPr>
          <p:nvPr/>
        </p:nvPicPr>
        <p:blipFill>
          <a:blip r:embed="rId1"/>
          <a:stretch>
            <a:fillRect/>
          </a:stretch>
        </p:blipFill>
        <p:spPr>
          <a:xfrm>
            <a:off x="803275" y="1957388"/>
            <a:ext cx="882650" cy="1382712"/>
          </a:xfrm>
          <a:prstGeom prst="rect">
            <a:avLst/>
          </a:prstGeom>
          <a:noFill/>
          <a:ln w="9525">
            <a:noFill/>
          </a:ln>
        </p:spPr>
      </p:pic>
      <p:sp>
        <p:nvSpPr>
          <p:cNvPr id="16395" name="矩形 9"/>
          <p:cNvSpPr/>
          <p:nvPr/>
        </p:nvSpPr>
        <p:spPr>
          <a:xfrm>
            <a:off x="1738313" y="2119313"/>
            <a:ext cx="2701925" cy="1014730"/>
          </a:xfrm>
          <a:prstGeom prst="rect">
            <a:avLst/>
          </a:prstGeom>
          <a:noFill/>
          <a:ln w="9525">
            <a:noFill/>
          </a:ln>
        </p:spPr>
        <p:txBody>
          <a:bodyPr anchor="t">
            <a:spAutoFit/>
          </a:bodyPr>
          <a:p>
            <a:pPr defTabSz="914400" latinLnBrk="1"/>
            <a:r>
              <a:rPr lang="zh-CN" altLang="en-US" sz="2000" b="1" dirty="0">
                <a:solidFill>
                  <a:srgbClr val="000000"/>
                </a:solidFill>
                <a:latin typeface="黑体" panose="02010609060101010101" pitchFamily="49" charset="-122"/>
                <a:ea typeface="黑体" panose="02010609060101010101" pitchFamily="49" charset="-122"/>
              </a:rPr>
              <a:t>德昂族</a:t>
            </a:r>
            <a:r>
              <a:rPr lang="zh-CN" altLang="en-US" sz="2000" b="1" dirty="0">
                <a:solidFill>
                  <a:srgbClr val="000000"/>
                </a:solidFill>
                <a:latin typeface="楷体" panose="02010609060101010101" pitchFamily="49" charset="-122"/>
                <a:ea typeface="楷体" panose="02010609060101010101" pitchFamily="49" charset="-122"/>
              </a:rPr>
              <a:t>：善于种茶闻名，有自己的语言。</a:t>
            </a:r>
            <a:r>
              <a:rPr lang="en-US" altLang="zh-CN" sz="2000" b="1" dirty="0">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象脚鼓舞 </a:t>
            </a:r>
            <a:endParaRPr lang="zh-CN" altLang="en-US" sz="2000" b="1" dirty="0">
              <a:solidFill>
                <a:srgbClr val="000000"/>
              </a:solidFill>
              <a:latin typeface="楷体" panose="02010609060101010101" pitchFamily="49" charset="-122"/>
              <a:ea typeface="楷体" panose="02010609060101010101" pitchFamily="49" charset="-122"/>
            </a:endParaRPr>
          </a:p>
        </p:txBody>
      </p:sp>
      <p:pic>
        <p:nvPicPr>
          <p:cNvPr id="14" name="Picture 5" descr="f275"/>
          <p:cNvPicPr>
            <a:picLocks noChangeAspect="1"/>
          </p:cNvPicPr>
          <p:nvPr/>
        </p:nvPicPr>
        <p:blipFill>
          <a:blip r:embed="rId2"/>
          <a:stretch>
            <a:fillRect/>
          </a:stretch>
        </p:blipFill>
        <p:spPr>
          <a:xfrm>
            <a:off x="4700588" y="2154238"/>
            <a:ext cx="887412" cy="989012"/>
          </a:xfrm>
          <a:prstGeom prst="rect">
            <a:avLst/>
          </a:prstGeom>
          <a:noFill/>
          <a:ln w="9525">
            <a:noFill/>
          </a:ln>
        </p:spPr>
      </p:pic>
      <p:pic>
        <p:nvPicPr>
          <p:cNvPr id="17" name="Picture 7" descr="f283"/>
          <p:cNvPicPr>
            <a:picLocks noChangeAspect="1"/>
          </p:cNvPicPr>
          <p:nvPr/>
        </p:nvPicPr>
        <p:blipFill>
          <a:blip r:embed="rId3"/>
          <a:stretch>
            <a:fillRect/>
          </a:stretch>
        </p:blipFill>
        <p:spPr>
          <a:xfrm>
            <a:off x="887413" y="3835400"/>
            <a:ext cx="722312" cy="1220788"/>
          </a:xfrm>
          <a:prstGeom prst="rect">
            <a:avLst/>
          </a:prstGeom>
          <a:noFill/>
          <a:ln w="9525">
            <a:noFill/>
          </a:ln>
        </p:spPr>
      </p:pic>
      <p:pic>
        <p:nvPicPr>
          <p:cNvPr id="18" name="Picture 4" descr="f261"/>
          <p:cNvPicPr>
            <a:picLocks noChangeAspect="1"/>
          </p:cNvPicPr>
          <p:nvPr/>
        </p:nvPicPr>
        <p:blipFill>
          <a:blip r:embed="rId4"/>
          <a:stretch>
            <a:fillRect/>
          </a:stretch>
        </p:blipFill>
        <p:spPr>
          <a:xfrm>
            <a:off x="4764088" y="3922713"/>
            <a:ext cx="965200" cy="10461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95"/>
                                        </p:tgtEl>
                                        <p:attrNameLst>
                                          <p:attrName>style.visibility</p:attrName>
                                        </p:attrNameLst>
                                      </p:cBhvr>
                                      <p:to>
                                        <p:strVal val="visible"/>
                                      </p:to>
                                    </p:set>
                                    <p:animEffect transition="in" filter="fade">
                                      <p:cBhvr>
                                        <p:cTn id="12" dur="1000"/>
                                        <p:tgtEl>
                                          <p:spTgt spid="16395"/>
                                        </p:tgtEl>
                                      </p:cBhvr>
                                    </p:animEffect>
                                    <p:anim calcmode="lin" valueType="num">
                                      <p:cBhvr>
                                        <p:cTn id="13" dur="1000" fill="hold"/>
                                        <p:tgtEl>
                                          <p:spTgt spid="16395"/>
                                        </p:tgtEl>
                                        <p:attrNameLst>
                                          <p:attrName>ppt_x</p:attrName>
                                        </p:attrNameLst>
                                      </p:cBhvr>
                                      <p:tavLst>
                                        <p:tav tm="0">
                                          <p:val>
                                            <p:strVal val="#ppt_x"/>
                                          </p:val>
                                        </p:tav>
                                        <p:tav tm="100000">
                                          <p:val>
                                            <p:strVal val="#ppt_x"/>
                                          </p:val>
                                        </p:tav>
                                      </p:tavLst>
                                    </p:anim>
                                    <p:anim calcmode="lin" valueType="num">
                                      <p:cBhvr>
                                        <p:cTn id="14" dur="1000" fill="hold"/>
                                        <p:tgtEl>
                                          <p:spTgt spid="1639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391"/>
                                        </p:tgtEl>
                                        <p:attrNameLst>
                                          <p:attrName>style.visibility</p:attrName>
                                        </p:attrNameLst>
                                      </p:cBhvr>
                                      <p:to>
                                        <p:strVal val="visible"/>
                                      </p:to>
                                    </p:set>
                                    <p:animEffect transition="in" filter="fade">
                                      <p:cBhvr>
                                        <p:cTn id="29" dur="1000"/>
                                        <p:tgtEl>
                                          <p:spTgt spid="16391"/>
                                        </p:tgtEl>
                                      </p:cBhvr>
                                    </p:animEffect>
                                    <p:anim calcmode="lin" valueType="num">
                                      <p:cBhvr>
                                        <p:cTn id="30" dur="1000" fill="hold"/>
                                        <p:tgtEl>
                                          <p:spTgt spid="16391"/>
                                        </p:tgtEl>
                                        <p:attrNameLst>
                                          <p:attrName>ppt_x</p:attrName>
                                        </p:attrNameLst>
                                      </p:cBhvr>
                                      <p:tavLst>
                                        <p:tav tm="0">
                                          <p:val>
                                            <p:strVal val="#ppt_x"/>
                                          </p:val>
                                        </p:tav>
                                        <p:tav tm="100000">
                                          <p:val>
                                            <p:strVal val="#ppt_x"/>
                                          </p:val>
                                        </p:tav>
                                      </p:tavLst>
                                    </p:anim>
                                    <p:anim calcmode="lin" valueType="num">
                                      <p:cBhvr>
                                        <p:cTn id="31" dur="1000" fill="hold"/>
                                        <p:tgtEl>
                                          <p:spTgt spid="1639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392"/>
                                        </p:tgtEl>
                                        <p:attrNameLst>
                                          <p:attrName>style.visibility</p:attrName>
                                        </p:attrNameLst>
                                      </p:cBhvr>
                                      <p:to>
                                        <p:strVal val="visible"/>
                                      </p:to>
                                    </p:set>
                                    <p:animEffect transition="in" filter="fade">
                                      <p:cBhvr>
                                        <p:cTn id="46" dur="1000"/>
                                        <p:tgtEl>
                                          <p:spTgt spid="16392"/>
                                        </p:tgtEl>
                                      </p:cBhvr>
                                    </p:animEffect>
                                    <p:anim calcmode="lin" valueType="num">
                                      <p:cBhvr>
                                        <p:cTn id="47" dur="1000" fill="hold"/>
                                        <p:tgtEl>
                                          <p:spTgt spid="16392"/>
                                        </p:tgtEl>
                                        <p:attrNameLst>
                                          <p:attrName>ppt_x</p:attrName>
                                        </p:attrNameLst>
                                      </p:cBhvr>
                                      <p:tavLst>
                                        <p:tav tm="0">
                                          <p:val>
                                            <p:strVal val="#ppt_x"/>
                                          </p:val>
                                        </p:tav>
                                        <p:tav tm="100000">
                                          <p:val>
                                            <p:strVal val="#ppt_x"/>
                                          </p:val>
                                        </p:tav>
                                      </p:tavLst>
                                    </p:anim>
                                    <p:anim calcmode="lin" valueType="num">
                                      <p:cBhvr>
                                        <p:cTn id="48" dur="1000" fill="hold"/>
                                        <p:tgtEl>
                                          <p:spTgt spid="1639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1000"/>
                                        <p:tgtEl>
                                          <p:spTgt spid="2"/>
                                        </p:tgtEl>
                                      </p:cBhvr>
                                    </p:animEffect>
                                    <p:anim calcmode="lin" valueType="num">
                                      <p:cBhvr>
                                        <p:cTn id="64" dur="1000" fill="hold"/>
                                        <p:tgtEl>
                                          <p:spTgt spid="2"/>
                                        </p:tgtEl>
                                        <p:attrNameLst>
                                          <p:attrName>ppt_x</p:attrName>
                                        </p:attrNameLst>
                                      </p:cBhvr>
                                      <p:tavLst>
                                        <p:tav tm="0">
                                          <p:val>
                                            <p:strVal val="#ppt_x"/>
                                          </p:val>
                                        </p:tav>
                                        <p:tav tm="100000">
                                          <p:val>
                                            <p:strVal val="#ppt_x"/>
                                          </p:val>
                                        </p:tav>
                                      </p:tavLst>
                                    </p:anim>
                                    <p:anim calcmode="lin" valueType="num">
                                      <p:cBhvr>
                                        <p:cTn id="65" dur="1000" fill="hold"/>
                                        <p:tgtEl>
                                          <p:spTgt spid="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5" grpId="0" bldLvl="0" animBg="1"/>
      <p:bldP spid="13" grpId="0" bldLvl="0" animBg="1"/>
      <p:bldP spid="2" grpId="0"/>
      <p:bldP spid="16391" grpId="0"/>
      <p:bldP spid="16392" grpId="0"/>
      <p:bldP spid="11" grpId="0" bldLvl="0" animBg="1"/>
      <p:bldP spid="1639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 name="矩形 7167"/>
          <p:cNvSpPr/>
          <p:nvPr/>
        </p:nvSpPr>
        <p:spPr>
          <a:xfrm>
            <a:off x="768350" y="1506538"/>
            <a:ext cx="7548563" cy="4246245"/>
          </a:xfrm>
          <a:prstGeom prst="rect">
            <a:avLst/>
          </a:prstGeom>
        </p:spPr>
        <p:txBody>
          <a:bodyPr>
            <a:spAutoFit/>
          </a:bodyPr>
          <a:lstStyle/>
          <a:p>
            <a:pPr marL="533400" marR="0" lvl="0" indent="-533400" algn="l" defTabSz="457200" rtl="0" eaLnBrk="1" fontAlgn="base" latinLnBrk="1" hangingPunct="1">
              <a:lnSpc>
                <a:spcPct val="150000"/>
              </a:lnSpc>
              <a:spcBef>
                <a:spcPct val="0"/>
              </a:spcBef>
              <a:spcAft>
                <a:spcPct val="0"/>
              </a:spcAft>
              <a:buClrTx/>
              <a:buSzTx/>
              <a:buFontTx/>
              <a:buNone/>
              <a:tabLst>
                <a:tab pos="3683000" algn="l"/>
              </a:tabLst>
              <a:defRPr/>
            </a:pP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五、句子练习。</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．这时候，屋里很安静，</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补充，使句子更具体</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．小路上走来了许多小学生，有汉族的，有傣族的，有景颇族的，还有阿昌族和德昂族的。</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用加点词写句子</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__________________________________________________________________________________________________________</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．我看见一座教学楼和一阵阵读书声。</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修改病句</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3924300" y="1951038"/>
            <a:ext cx="3552825" cy="553085"/>
          </a:xfrm>
          <a:prstGeom prst="rect">
            <a:avLst/>
          </a:prstGeom>
          <a:noFill/>
          <a:ln w="9525">
            <a:noFill/>
          </a:ln>
        </p:spPr>
        <p:txBody>
          <a:bodyPr anchor="t">
            <a:spAutoFit/>
          </a:bodyPr>
          <a:p>
            <a:pPr>
              <a:lnSpc>
                <a:spcPct val="150000"/>
              </a:lnSpc>
            </a:pPr>
            <a:r>
              <a:rPr lang="zh-CN" altLang="en-US" sz="2000" b="1" dirty="0">
                <a:solidFill>
                  <a:srgbClr val="FF0000"/>
                </a:solidFill>
                <a:latin typeface="宋体" panose="02010600030101010101" pitchFamily="2" charset="-122"/>
                <a:ea typeface="宋体" panose="02010600030101010101" pitchFamily="2" charset="-122"/>
              </a:rPr>
              <a:t>连掉根针的声音都能听见</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1289050" y="3786188"/>
            <a:ext cx="6811963" cy="101473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1B10F4"/>
                </a:solidFill>
                <a:effectLst/>
                <a:uLnTx/>
                <a:uFillTx/>
                <a:latin typeface="+mj-ea"/>
                <a:ea typeface="+mj-ea"/>
                <a:cs typeface="+mn-cs"/>
              </a:rPr>
              <a:t>示例：</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公园里的鲜花盛开了，有桂花，有菊花，有百合，还有月季花。</a:t>
            </a:r>
            <a:endParaRPr kumimoji="0" lang="zh-CN" altLang="en-US"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1263650" y="5154613"/>
            <a:ext cx="4959350" cy="553085"/>
          </a:xfrm>
          <a:prstGeom prst="rect">
            <a:avLst/>
          </a:prstGeom>
          <a:noFill/>
          <a:ln w="9525">
            <a:noFill/>
          </a:ln>
        </p:spPr>
        <p:txBody>
          <a:bodyPr anchor="t">
            <a:spAutoFit/>
          </a:bodyPr>
          <a:p>
            <a:pPr>
              <a:lnSpc>
                <a:spcPct val="150000"/>
              </a:lnSpc>
            </a:pPr>
            <a:r>
              <a:rPr lang="zh-CN" altLang="en-US" sz="2000" b="1" dirty="0">
                <a:solidFill>
                  <a:srgbClr val="FF0000"/>
                </a:solidFill>
                <a:latin typeface="宋体" panose="02010600030101010101" pitchFamily="2" charset="-122"/>
                <a:ea typeface="宋体" panose="02010600030101010101" pitchFamily="2" charset="-122"/>
              </a:rPr>
              <a:t>我看见一座教学楼，听到一阵阵读书声。</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125957" name="矩形 6"/>
          <p:cNvSpPr/>
          <p:nvPr/>
        </p:nvSpPr>
        <p:spPr>
          <a:xfrm>
            <a:off x="4291013" y="3141663"/>
            <a:ext cx="336550" cy="460375"/>
          </a:xfrm>
          <a:prstGeom prst="rect">
            <a:avLst/>
          </a:prstGeom>
          <a:noFill/>
          <a:ln w="9525">
            <a:noFill/>
          </a:ln>
        </p:spPr>
        <p:txBody>
          <a:bodyPr wrap="none" anchor="t">
            <a:spAutoFit/>
          </a:bodyPr>
          <a:p>
            <a:r>
              <a:rPr lang="en-US" altLang="zh-CN" sz="2400" b="1" dirty="0">
                <a:solidFill>
                  <a:srgbClr val="00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125958" name="矩形 7"/>
          <p:cNvSpPr/>
          <p:nvPr/>
        </p:nvSpPr>
        <p:spPr>
          <a:xfrm>
            <a:off x="5575300" y="3141663"/>
            <a:ext cx="336550" cy="460375"/>
          </a:xfrm>
          <a:prstGeom prst="rect">
            <a:avLst/>
          </a:prstGeom>
          <a:noFill/>
          <a:ln w="9525">
            <a:noFill/>
          </a:ln>
        </p:spPr>
        <p:txBody>
          <a:bodyPr wrap="none" anchor="t">
            <a:spAutoFit/>
          </a:bodyPr>
          <a:p>
            <a:r>
              <a:rPr lang="en-US" altLang="zh-CN" sz="2400" b="1" dirty="0">
                <a:solidFill>
                  <a:srgbClr val="00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125959" name="矩形 8"/>
          <p:cNvSpPr/>
          <p:nvPr/>
        </p:nvSpPr>
        <p:spPr>
          <a:xfrm>
            <a:off x="6870700" y="3141663"/>
            <a:ext cx="336550" cy="460375"/>
          </a:xfrm>
          <a:prstGeom prst="rect">
            <a:avLst/>
          </a:prstGeom>
          <a:noFill/>
          <a:ln w="9525">
            <a:noFill/>
          </a:ln>
        </p:spPr>
        <p:txBody>
          <a:bodyPr wrap="none" anchor="t">
            <a:spAutoFit/>
          </a:bodyPr>
          <a:p>
            <a:r>
              <a:rPr lang="en-US" altLang="zh-CN" sz="2400" b="1" dirty="0">
                <a:solidFill>
                  <a:srgbClr val="00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125960" name="矩形 9"/>
          <p:cNvSpPr/>
          <p:nvPr/>
        </p:nvSpPr>
        <p:spPr>
          <a:xfrm>
            <a:off x="1266825" y="3589338"/>
            <a:ext cx="643890" cy="460375"/>
          </a:xfrm>
          <a:prstGeom prst="rect">
            <a:avLst/>
          </a:prstGeom>
          <a:noFill/>
          <a:ln w="9525">
            <a:noFill/>
          </a:ln>
        </p:spPr>
        <p:txBody>
          <a:bodyPr wrap="none" anchor="t">
            <a:spAutoFit/>
          </a:bodyPr>
          <a:p>
            <a:r>
              <a:rPr lang="en-US" altLang="zh-CN" sz="2400" b="1" dirty="0">
                <a:solidFill>
                  <a:srgbClr val="000000"/>
                </a:solidFill>
                <a:latin typeface="宋体" panose="02010600030101010101" pitchFamily="2" charset="-122"/>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8001" name="Picture 11"/>
          <p:cNvPicPr>
            <a:picLocks noChangeAspect="1"/>
          </p:cNvPicPr>
          <p:nvPr/>
        </p:nvPicPr>
        <p:blipFill>
          <a:blip r:embed="rId1"/>
          <a:srcRect l="7460" t="14598" r="5925" b="23758"/>
          <a:stretch>
            <a:fillRect/>
          </a:stretch>
        </p:blipFill>
        <p:spPr>
          <a:xfrm>
            <a:off x="3011488" y="1409700"/>
            <a:ext cx="3121025" cy="939800"/>
          </a:xfrm>
          <a:prstGeom prst="rect">
            <a:avLst/>
          </a:prstGeom>
          <a:noFill/>
          <a:ln w="9525">
            <a:noFill/>
          </a:ln>
        </p:spPr>
      </p:pic>
      <p:sp>
        <p:nvSpPr>
          <p:cNvPr id="3" name="矩形 2"/>
          <p:cNvSpPr/>
          <p:nvPr/>
        </p:nvSpPr>
        <p:spPr>
          <a:xfrm>
            <a:off x="801688" y="2276475"/>
            <a:ext cx="7548563" cy="3415030"/>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rPr>
              <a:t>一、课文选材：三个场景</a:t>
            </a:r>
            <a:endParaRPr kumimoji="0" lang="zh-CN" altLang="en-US" sz="24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．排序：课文写了下面三个场景，请按顺序排列，加上序号。</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下课了，大家一起开展活动。</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早晨，小学生来到学校。</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上课了，大家一起读课文。</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1621632" y="3911600"/>
            <a:ext cx="336550" cy="1753235"/>
          </a:xfrm>
          <a:prstGeom prst="rect">
            <a:avLst/>
          </a:prstGeom>
          <a:noFill/>
          <a:ln w="9525">
            <a:noFill/>
          </a:ln>
        </p:spPr>
        <p:txBody>
          <a:bodyPr wrap="none" anchor="t">
            <a:spAutoFit/>
          </a:bodyPr>
          <a:p>
            <a:pPr algn="ctr">
              <a:lnSpc>
                <a:spcPct val="150000"/>
              </a:lnSpc>
            </a:pPr>
            <a:r>
              <a:rPr lang="en-US" altLang="zh-CN" sz="2400" b="1" dirty="0">
                <a:solidFill>
                  <a:srgbClr val="FF0000"/>
                </a:solidFill>
                <a:latin typeface="宋体" panose="02010600030101010101" pitchFamily="2" charset="-122"/>
                <a:ea typeface="宋体" panose="02010600030101010101" pitchFamily="2" charset="-122"/>
              </a:rPr>
              <a:t>3</a:t>
            </a:r>
            <a:endParaRPr lang="en-US" altLang="zh-CN" sz="2400" b="1" dirty="0">
              <a:solidFill>
                <a:srgbClr val="FF0000"/>
              </a:solidFill>
              <a:latin typeface="宋体" panose="02010600030101010101" pitchFamily="2" charset="-122"/>
              <a:ea typeface="宋体" panose="02010600030101010101" pitchFamily="2" charset="-122"/>
            </a:endParaRPr>
          </a:p>
          <a:p>
            <a:pPr algn="ctr">
              <a:lnSpc>
                <a:spcPct val="150000"/>
              </a:lnSpc>
            </a:pPr>
            <a:r>
              <a:rPr lang="en-US" altLang="zh-CN" sz="2400" b="1" dirty="0">
                <a:solidFill>
                  <a:srgbClr val="FF0000"/>
                </a:solidFill>
                <a:latin typeface="宋体" panose="02010600030101010101" pitchFamily="2" charset="-122"/>
                <a:ea typeface="宋体" panose="02010600030101010101" pitchFamily="2" charset="-122"/>
              </a:rPr>
              <a:t>1</a:t>
            </a:r>
            <a:endParaRPr lang="en-US" altLang="zh-CN" sz="2400" b="1" dirty="0">
              <a:solidFill>
                <a:srgbClr val="FF0000"/>
              </a:solidFill>
              <a:latin typeface="宋体" panose="02010600030101010101" pitchFamily="2" charset="-122"/>
              <a:ea typeface="宋体" panose="02010600030101010101" pitchFamily="2" charset="-122"/>
            </a:endParaRPr>
          </a:p>
          <a:p>
            <a:pPr algn="ctr">
              <a:lnSpc>
                <a:spcPct val="150000"/>
              </a:lnSpc>
            </a:pPr>
            <a:r>
              <a:rPr lang="en-US" altLang="zh-CN" sz="2400" b="1" dirty="0">
                <a:solidFill>
                  <a:srgbClr val="FF0000"/>
                </a:solidFill>
                <a:latin typeface="宋体" panose="02010600030101010101" pitchFamily="2" charset="-122"/>
                <a:ea typeface="宋体" panose="02010600030101010101" pitchFamily="2" charset="-122"/>
              </a:rPr>
              <a:t>2</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2" end="4"/>
                                            </p:txEl>
                                          </p:spTgt>
                                        </p:tgtEl>
                                        <p:attrNameLst>
                                          <p:attrName>style.visibility</p:attrName>
                                        </p:attrNameLst>
                                      </p:cBhvr>
                                      <p:to>
                                        <p:strVal val="visible"/>
                                      </p:to>
                                    </p:set>
                                    <p:animEffect transition="in" filter="wipe(left)">
                                      <p:cBhvr>
                                        <p:cTn id="7" dur="500"/>
                                        <p:tgtEl>
                                          <p:spTgt spid="2">
                                            <p:txEl>
                                              <p:charRg st="2"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charRg st="4" end="6"/>
                                            </p:txEl>
                                          </p:spTgt>
                                        </p:tgtEl>
                                        <p:attrNameLst>
                                          <p:attrName>style.visibility</p:attrName>
                                        </p:attrNameLst>
                                      </p:cBhvr>
                                      <p:to>
                                        <p:strVal val="visible"/>
                                      </p:to>
                                    </p:set>
                                    <p:animEffect transition="in" filter="wipe(left)">
                                      <p:cBhvr>
                                        <p:cTn id="12" dur="500"/>
                                        <p:tgtEl>
                                          <p:spTgt spid="2">
                                            <p:txEl>
                                              <p:charRg st="4"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charRg st="0" end="2"/>
                                            </p:txEl>
                                          </p:spTgt>
                                        </p:tgtEl>
                                        <p:attrNameLst>
                                          <p:attrName>style.visibility</p:attrName>
                                        </p:attrNameLst>
                                      </p:cBhvr>
                                      <p:to>
                                        <p:strVal val="visible"/>
                                      </p:to>
                                    </p:set>
                                    <p:animEffect transition="in" filter="wipe(left)">
                                      <p:cBhvr>
                                        <p:cTn id="17" dur="500"/>
                                        <p:tgtEl>
                                          <p:spTgt spid="2">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900113" y="2174875"/>
            <a:ext cx="7343775" cy="2306955"/>
          </a:xfrm>
          <a:prstGeom prst="rect">
            <a:avLst/>
          </a:prstGeom>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．选择：“大青树下的小学”是指我国</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的一所小学。</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tabLst>
                <a:tab pos="2692400" algn="l"/>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．西部边疆</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B</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．北部边疆</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tabLst>
                <a:tab pos="2692400" algn="l"/>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C</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．西南边疆</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D</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．东北边疆</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6646863" y="2174875"/>
            <a:ext cx="336550" cy="645160"/>
          </a:xfrm>
          <a:prstGeom prst="rect">
            <a:avLst/>
          </a:prstGeom>
          <a:noFill/>
          <a:ln w="9525">
            <a:noFill/>
          </a:ln>
        </p:spPr>
        <p:txBody>
          <a:bodyPr wrap="none" anchor="t">
            <a:spAutoFit/>
          </a:bodyPr>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C</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Effect transition="in" filter="wipe(left)">
                                      <p:cBhvr>
                                        <p:cTn id="7" dur="500"/>
                                        <p:tgtEl>
                                          <p:spTgt spid="2">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696913" y="1641475"/>
            <a:ext cx="7775575" cy="387667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rPr>
              <a:t>二、学校特点：边疆民族小学</a:t>
            </a:r>
            <a:endParaRPr kumimoji="0" lang="zh-CN" altLang="en-US" sz="24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．美丽的边疆小学：先填写，再判断。</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最有趣的是，跑来了两只</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。这些山林里的朋友，是那样好奇地听着。</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招引来许多</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，连</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也赶来看热闹。</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这里写小动物的作用是：</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．为了说明它们很顽皮，干扰了学校的秩序。</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B</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．为了突出孩子们学得专心，玩得愉快。</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4157663" y="2641600"/>
            <a:ext cx="693420" cy="553085"/>
          </a:xfrm>
          <a:prstGeom prst="rect">
            <a:avLst/>
          </a:prstGeom>
          <a:noFill/>
          <a:ln w="9525">
            <a:noFill/>
          </a:ln>
        </p:spPr>
        <p:txBody>
          <a:bodyPr wrap="none" anchor="t">
            <a:spAutoFit/>
          </a:bodyPr>
          <a:p>
            <a:pPr>
              <a:lnSpc>
                <a:spcPct val="150000"/>
              </a:lnSpc>
            </a:pPr>
            <a:r>
              <a:rPr lang="zh-CN" altLang="en-US" sz="2000" b="1" dirty="0">
                <a:solidFill>
                  <a:srgbClr val="FF0000"/>
                </a:solidFill>
                <a:latin typeface="宋体" panose="02010600030101010101" pitchFamily="2" charset="-122"/>
                <a:ea typeface="宋体" panose="02010600030101010101" pitchFamily="2" charset="-122"/>
              </a:rPr>
              <a:t>猴子</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3119438" y="3641725"/>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小鸟</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4610100" y="3641725"/>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松鼠</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5880100" y="3641725"/>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山狸</a:t>
            </a:r>
            <a:endParaRPr lang="zh-CN" altLang="en-US" dirty="0">
              <a:latin typeface="Arial" panose="020B0604020202020204" pitchFamily="34" charset="0"/>
              <a:ea typeface="宋体" panose="02010600030101010101" pitchFamily="2" charset="-122"/>
            </a:endParaRPr>
          </a:p>
        </p:txBody>
      </p:sp>
      <p:sp>
        <p:nvSpPr>
          <p:cNvPr id="8" name="矩形 7"/>
          <p:cNvSpPr/>
          <p:nvPr/>
        </p:nvSpPr>
        <p:spPr>
          <a:xfrm>
            <a:off x="6192838" y="4575175"/>
            <a:ext cx="438150" cy="398780"/>
          </a:xfrm>
          <a:prstGeom prst="rect">
            <a:avLst/>
          </a:prstGeom>
          <a:noFill/>
          <a:ln w="9525">
            <a:noFill/>
          </a:ln>
        </p:spPr>
        <p:txBody>
          <a:bodyPr wrap="none" anchor="t">
            <a:spAutoFit/>
          </a:bodyPr>
          <a:p>
            <a:r>
              <a:rPr lang="en-US" altLang="zh-CN" sz="2000" b="1" dirty="0">
                <a:solidFill>
                  <a:srgbClr val="FF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9" name="矩形 8"/>
          <p:cNvSpPr/>
          <p:nvPr/>
        </p:nvSpPr>
        <p:spPr>
          <a:xfrm>
            <a:off x="5684838" y="5026025"/>
            <a:ext cx="43815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3"/>
                                            </p:txEl>
                                          </p:spTgt>
                                        </p:tgtEl>
                                        <p:attrNameLst>
                                          <p:attrName>style.visibility</p:attrName>
                                        </p:attrNameLst>
                                      </p:cBhvr>
                                      <p:to>
                                        <p:strVal val="visible"/>
                                      </p:to>
                                    </p:set>
                                    <p:animEffect transition="in" filter="wipe(left)">
                                      <p:cBhvr>
                                        <p:cTn id="7" dur="500"/>
                                        <p:tgtEl>
                                          <p:spTgt spid="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3"/>
                                            </p:txEl>
                                          </p:spTgt>
                                        </p:tgtEl>
                                        <p:attrNameLst>
                                          <p:attrName>style.visibility</p:attrName>
                                        </p:attrNameLst>
                                      </p:cBhvr>
                                      <p:to>
                                        <p:strVal val="visible"/>
                                      </p:to>
                                    </p:set>
                                    <p:animEffect transition="in" filter="wipe(left)">
                                      <p:cBhvr>
                                        <p:cTn id="12" dur="500"/>
                                        <p:tgtEl>
                                          <p:spTgt spid="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
                                            </p:txEl>
                                          </p:spTgt>
                                        </p:tgtEl>
                                        <p:attrNameLst>
                                          <p:attrName>style.visibility</p:attrName>
                                        </p:attrNameLst>
                                      </p:cBhvr>
                                      <p:to>
                                        <p:strVal val="visible"/>
                                      </p:to>
                                    </p:set>
                                    <p:animEffect transition="in" filter="wipe(left)">
                                      <p:cBhvr>
                                        <p:cTn id="17" dur="500"/>
                                        <p:tgtEl>
                                          <p:spTgt spid="6">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charRg st="0" end="3"/>
                                            </p:txEl>
                                          </p:spTgt>
                                        </p:tgtEl>
                                        <p:attrNameLst>
                                          <p:attrName>style.visibility</p:attrName>
                                        </p:attrNameLst>
                                      </p:cBhvr>
                                      <p:to>
                                        <p:strVal val="visible"/>
                                      </p:to>
                                    </p:set>
                                    <p:animEffect transition="in" filter="wipe(left)">
                                      <p:cBhvr>
                                        <p:cTn id="22" dur="500"/>
                                        <p:tgtEl>
                                          <p:spTgt spid="7">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charRg st="0" end="2"/>
                                            </p:txEl>
                                          </p:spTgt>
                                        </p:tgtEl>
                                        <p:attrNameLst>
                                          <p:attrName>style.visibility</p:attrName>
                                        </p:attrNameLst>
                                      </p:cBhvr>
                                      <p:to>
                                        <p:strVal val="visible"/>
                                      </p:to>
                                    </p:set>
                                    <p:animEffect transition="in" filter="wipe(left)">
                                      <p:cBhvr>
                                        <p:cTn id="27" dur="500"/>
                                        <p:tgtEl>
                                          <p:spTgt spid="8">
                                            <p:txEl>
                                              <p:charRg st="0"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xEl>
                                              <p:charRg st="0" end="2"/>
                                            </p:txEl>
                                          </p:spTgt>
                                        </p:tgtEl>
                                        <p:attrNameLst>
                                          <p:attrName>style.visibility</p:attrName>
                                        </p:attrNameLst>
                                      </p:cBhvr>
                                      <p:to>
                                        <p:strVal val="visible"/>
                                      </p:to>
                                    </p:set>
                                    <p:animEffect transition="in" filter="wipe(left)">
                                      <p:cBhvr>
                                        <p:cTn id="32" dur="500"/>
                                        <p:tgtEl>
                                          <p:spTgt spid="9">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build="p"/>
      <p:bldP spid="6" grpId="0" build="p"/>
      <p:bldP spid="7" grpId="0" build="p"/>
      <p:bldP spid="8" grpId="0" build="p"/>
      <p:bldP spid="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814388" y="1674813"/>
            <a:ext cx="7548563" cy="3784600"/>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．团结的民族学校：先填写，再选择。</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上课了，不同</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的小学生，在同一间教室里学习。</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大家</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不同，来到学校，都成了好朋友。</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同学们向敬爱的老师问好，向高高飘扬的</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敬礼。</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以上句子说明</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．不同民族的孩子来到学校学习的是不同的内容。</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B</a:t>
            </a: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．不同民族的少年儿童都有爱国之心，他们紧紧团结在中华民族这个大家庭里。</a:t>
            </a:r>
            <a:endPar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3106738" y="2220913"/>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民族</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2063750" y="2679700"/>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穿戴</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6189663" y="3141663"/>
            <a:ext cx="693420" cy="398780"/>
          </a:xfrm>
          <a:prstGeom prst="rect">
            <a:avLst/>
          </a:prstGeom>
          <a:noFill/>
          <a:ln w="9525">
            <a:noFill/>
          </a:ln>
        </p:spPr>
        <p:txBody>
          <a:bodyPr wrap="none" anchor="t">
            <a:spAutoFit/>
          </a:bodyPr>
          <a:p>
            <a:r>
              <a:rPr lang="zh-CN" altLang="en-US" sz="2000" b="1" dirty="0">
                <a:solidFill>
                  <a:srgbClr val="FF0000"/>
                </a:solidFill>
                <a:latin typeface="宋体" panose="02010600030101010101" pitchFamily="2" charset="-122"/>
                <a:ea typeface="宋体" panose="02010600030101010101" pitchFamily="2" charset="-122"/>
              </a:rPr>
              <a:t>国旗</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2659063" y="3581400"/>
            <a:ext cx="311150" cy="398780"/>
          </a:xfrm>
          <a:prstGeom prst="rect">
            <a:avLst/>
          </a:prstGeom>
          <a:noFill/>
          <a:ln w="9525">
            <a:noFill/>
          </a:ln>
        </p:spPr>
        <p:txBody>
          <a:bodyPr wrap="none" anchor="t">
            <a:spAutoFit/>
          </a:bodyPr>
          <a:p>
            <a:r>
              <a:rPr lang="en-US" altLang="zh-CN" sz="2000" b="1" dirty="0">
                <a:solidFill>
                  <a:srgbClr val="FF0000"/>
                </a:solidFill>
                <a:latin typeface="宋体" panose="02010600030101010101" pitchFamily="2" charset="-122"/>
                <a:ea typeface="宋体" panose="02010600030101010101" pitchFamily="2" charset="-122"/>
              </a:rPr>
              <a:t>B</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3"/>
                                            </p:txEl>
                                          </p:spTgt>
                                        </p:tgtEl>
                                        <p:attrNameLst>
                                          <p:attrName>style.visibility</p:attrName>
                                        </p:attrNameLst>
                                      </p:cBhvr>
                                      <p:to>
                                        <p:strVal val="visible"/>
                                      </p:to>
                                    </p:set>
                                    <p:animEffect transition="in" filter="wipe(left)">
                                      <p:cBhvr>
                                        <p:cTn id="7" dur="500"/>
                                        <p:tgtEl>
                                          <p:spTgt spid="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3"/>
                                            </p:txEl>
                                          </p:spTgt>
                                        </p:tgtEl>
                                        <p:attrNameLst>
                                          <p:attrName>style.visibility</p:attrName>
                                        </p:attrNameLst>
                                      </p:cBhvr>
                                      <p:to>
                                        <p:strVal val="visible"/>
                                      </p:to>
                                    </p:set>
                                    <p:animEffect transition="in" filter="wipe(left)">
                                      <p:cBhvr>
                                        <p:cTn id="12" dur="500"/>
                                        <p:tgtEl>
                                          <p:spTgt spid="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
                                            </p:txEl>
                                          </p:spTgt>
                                        </p:tgtEl>
                                        <p:attrNameLst>
                                          <p:attrName>style.visibility</p:attrName>
                                        </p:attrNameLst>
                                      </p:cBhvr>
                                      <p:to>
                                        <p:strVal val="visible"/>
                                      </p:to>
                                    </p:set>
                                    <p:animEffect transition="in" filter="wipe(left)">
                                      <p:cBhvr>
                                        <p:cTn id="17" dur="500"/>
                                        <p:tgtEl>
                                          <p:spTgt spid="6">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charRg st="0" end="2"/>
                                            </p:txEl>
                                          </p:spTgt>
                                        </p:tgtEl>
                                        <p:attrNameLst>
                                          <p:attrName>style.visibility</p:attrName>
                                        </p:attrNameLst>
                                      </p:cBhvr>
                                      <p:to>
                                        <p:strVal val="visible"/>
                                      </p:to>
                                    </p:set>
                                    <p:animEffect transition="in" filter="wipe(left)">
                                      <p:cBhvr>
                                        <p:cTn id="22" dur="500"/>
                                        <p:tgtEl>
                                          <p:spTgt spid="7">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build="p"/>
      <p:bldP spid="6" grpId="0" build="p"/>
      <p:bldP spid="7"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25488" y="1560513"/>
            <a:ext cx="7548563" cy="175323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二、百字练笔</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2300" marR="0" lvl="0" indent="5461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写一写学校生活中的一个场面，如上课、下课、做操等等。</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 name="矩形 2"/>
          <p:cNvSpPr/>
          <p:nvPr/>
        </p:nvSpPr>
        <p:spPr>
          <a:xfrm>
            <a:off x="1336675" y="3238500"/>
            <a:ext cx="7081838" cy="230695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1B10F4"/>
                </a:solidFill>
                <a:effectLst/>
                <a:uLnTx/>
                <a:uFillTx/>
                <a:latin typeface="+mj-ea"/>
                <a:ea typeface="+mj-ea"/>
                <a:cs typeface="+mn-cs"/>
              </a:rPr>
              <a:t>示例：</a:t>
            </a: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在课下，我们也是生龙活虎。别看我们上课很老实，下了课可是像猴子似的你追我赶！女生们在踢毽子，跳皮筋，捉迷藏</a:t>
            </a:r>
            <a:r>
              <a:rPr kumimoji="0" lang="en-US" altLang="zh-CN" sz="24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400" b="1" i="0" u="none" strike="noStrike" kern="1200" cap="none" spc="0" normalizeH="0" baseline="0" noProof="0" dirty="0">
                <a:ln>
                  <a:noFill/>
                </a:ln>
                <a:solidFill>
                  <a:srgbClr val="FF0000"/>
                </a:solidFill>
                <a:effectLst/>
                <a:uLnTx/>
                <a:uFillTx/>
                <a:latin typeface="+mj-ea"/>
                <a:ea typeface="+mj-ea"/>
                <a:cs typeface="+mn-cs"/>
              </a:rPr>
              <a:t>男生们自然在玩抓人的游戏，或者在滑滑板</a:t>
            </a:r>
            <a:r>
              <a:rPr kumimoji="0" lang="en-US" altLang="zh-CN" sz="2400" b="1" i="0" u="none" strike="noStrike" kern="1200" cap="none" spc="0" normalizeH="0" baseline="0" noProof="0" dirty="0">
                <a:ln>
                  <a:noFill/>
                </a:ln>
                <a:solidFill>
                  <a:srgbClr val="FF0000"/>
                </a:solidFill>
                <a:effectLst/>
                <a:uLnTx/>
                <a:uFillTx/>
                <a:latin typeface="+mj-ea"/>
                <a:ea typeface="+mj-ea"/>
                <a:cs typeface="+mn-cs"/>
              </a:rPr>
              <a:t>……</a:t>
            </a:r>
            <a:endParaRPr kumimoji="0" lang="en-US" altLang="zh-CN" sz="24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Oval 512"/>
          <p:cNvSpPr/>
          <p:nvPr/>
        </p:nvSpPr>
        <p:spPr>
          <a:xfrm>
            <a:off x="2514600" y="2336800"/>
            <a:ext cx="615950" cy="465138"/>
          </a:xfrm>
          <a:prstGeom prst="ellipse">
            <a:avLst/>
          </a:prstGeom>
          <a:gradFill rotWithShape="1">
            <a:gsLst>
              <a:gs pos="0">
                <a:srgbClr val="FFFFFF">
                  <a:alpha val="50000"/>
                </a:srgbClr>
              </a:gs>
              <a:gs pos="100000">
                <a:schemeClr val="tx1">
                  <a:alpha val="0"/>
                </a:schemeClr>
              </a:gs>
            </a:gsLst>
            <a:path path="shape">
              <a:fillToRect l="50000" t="50000" r="50000" b="50000"/>
            </a:path>
            <a:tileRect/>
          </a:gradFill>
          <a:ln w="9525">
            <a:noFill/>
          </a:ln>
        </p:spPr>
        <p:txBody>
          <a:bodyPr wrap="none" anchor="ctr"/>
          <a:p>
            <a:pPr algn="ctr">
              <a:buFont typeface="Arial" panose="020B0604020202020204" pitchFamily="34" charset="0"/>
              <a:buNone/>
            </a:pPr>
            <a:endParaRPr lang="ko-KR" altLang="en-US" dirty="0">
              <a:latin typeface="Calibri" panose="020F0502020204030204" pitchFamily="34" charset="0"/>
              <a:ea typeface="Malgun Gothic" panose="020B0503020000020004" pitchFamily="34" charset="-127"/>
            </a:endParaRPr>
          </a:p>
        </p:txBody>
      </p:sp>
      <p:sp>
        <p:nvSpPr>
          <p:cNvPr id="15" name="矩形 14"/>
          <p:cNvSpPr/>
          <p:nvPr/>
        </p:nvSpPr>
        <p:spPr>
          <a:xfrm>
            <a:off x="863600" y="1795463"/>
            <a:ext cx="7416800" cy="547688"/>
          </a:xfrm>
          <a:prstGeom prst="rect">
            <a:avLst/>
          </a:prstGeom>
          <a:noFill/>
          <a:ln>
            <a:noFill/>
          </a:ln>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lIns="181366" tIns="181366" rIns="181366" bIns="181366" spcCol="1270" anchor="ctr"/>
          <a:lstStyle/>
          <a:p>
            <a:pPr marL="0" marR="0" lvl="0" indent="0" algn="ctr" defTabSz="1600200" rtl="0" eaLnBrk="1" fontAlgn="base" latinLnBrk="0" hangingPunct="1">
              <a:lnSpc>
                <a:spcPct val="15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听师范读，边听边画出文中的生字，注意生字的读音。</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41987" name="Picture 14">
            <a:hlinkClick r:id="rId1" action="ppaction://hlinkfile"/>
          </p:cNvPr>
          <p:cNvPicPr>
            <a:picLocks noChangeAspect="1"/>
          </p:cNvPicPr>
          <p:nvPr/>
        </p:nvPicPr>
        <p:blipFill>
          <a:blip r:embed="rId2"/>
          <a:stretch>
            <a:fillRect/>
          </a:stretch>
        </p:blipFill>
        <p:spPr>
          <a:xfrm>
            <a:off x="2435225" y="2500313"/>
            <a:ext cx="4273550" cy="2401887"/>
          </a:xfrm>
          <a:prstGeom prst="rect">
            <a:avLst/>
          </a:prstGeom>
          <a:noFill/>
          <a:ln w="38100">
            <a:noFill/>
          </a:ln>
          <a:effectLst>
            <a:outerShdw dist="35921" dir="2699999" algn="ctr" rotWithShape="0">
              <a:schemeClr val="bg2"/>
            </a:outerShdw>
          </a:effectLst>
        </p:spPr>
      </p:pic>
      <p:pic>
        <p:nvPicPr>
          <p:cNvPr id="21" name="Picture 2" descr="C:\Users\Administrator\Desktop\3333\初读感知.png"/>
          <p:cNvPicPr>
            <a:picLocks noChangeAspect="1" noChangeArrowheads="1"/>
          </p:cNvPicPr>
          <p:nvPr/>
        </p:nvPicPr>
        <p:blipFill>
          <a:blip r:embed="rId3"/>
          <a:srcRect/>
          <a:stretch>
            <a:fillRect/>
          </a:stretch>
        </p:blipFill>
        <p:spPr bwMode="auto">
          <a:xfrm>
            <a:off x="3549650" y="919163"/>
            <a:ext cx="2044700" cy="592138"/>
          </a:xfrm>
          <a:prstGeom prst="rect">
            <a:avLst/>
          </a:prstGeom>
          <a:noFill/>
          <a:effectLst>
            <a:outerShdw blurRad="63500" sx="102000" sy="102000" algn="ctr" rotWithShape="0">
              <a:prstClr val="black">
                <a:alpha val="40000"/>
              </a:prst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638"/>
            <a:ext cx="8229600" cy="1143000"/>
          </a:xfrm>
        </p:spPr>
        <p:txBody>
          <a:bodyPr/>
          <a:p>
            <a:endParaRPr lang="zh-CN" altLang="en-US"/>
          </a:p>
        </p:txBody>
      </p:sp>
      <p:pic>
        <p:nvPicPr>
          <p:cNvPr id="4" name="内容占位符 3" descr="1.1"/>
          <p:cNvPicPr>
            <a:picLocks noChangeAspect="1"/>
          </p:cNvPicPr>
          <p:nvPr>
            <p:ph idx="1"/>
          </p:nvPr>
        </p:nvPicPr>
        <p:blipFill>
          <a:blip r:embed="rId1"/>
          <a:stretch>
            <a:fillRect/>
          </a:stretch>
        </p:blipFill>
        <p:spPr>
          <a:xfrm>
            <a:off x="1905" y="2540"/>
            <a:ext cx="4631055" cy="6835140"/>
          </a:xfrm>
          <a:prstGeom prst="rect">
            <a:avLst/>
          </a:prstGeom>
        </p:spPr>
      </p:pic>
      <p:pic>
        <p:nvPicPr>
          <p:cNvPr id="5" name="图片 4" descr="2.2"/>
          <p:cNvPicPr>
            <a:picLocks noChangeAspect="1"/>
          </p:cNvPicPr>
          <p:nvPr/>
        </p:nvPicPr>
        <p:blipFill>
          <a:blip r:embed="rId2"/>
          <a:stretch>
            <a:fillRect/>
          </a:stretch>
        </p:blipFill>
        <p:spPr>
          <a:xfrm>
            <a:off x="4632960" y="11430"/>
            <a:ext cx="4599305" cy="6834505"/>
          </a:xfrm>
          <a:prstGeom prst="rect">
            <a:avLst/>
          </a:prstGeom>
        </p:spPr>
      </p:pic>
    </p:spTree>
  </p:cSld>
  <p:clrMapOvr>
    <a:masterClrMapping/>
  </p:clrMapOvr>
  <p:transition spd="med">
    <p:pull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6"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44450" y="712788"/>
            <a:ext cx="304800" cy="304800"/>
          </a:xfrm>
          <a:prstGeom prst="rect">
            <a:avLst/>
          </a:prstGeom>
          <a:noFill/>
          <a:ln w="9525">
            <a:noFill/>
          </a:ln>
        </p:spPr>
        <p:txBody>
          <a:bodyPr anchor="t"/>
          <a:p>
            <a:endParaRPr lang="zh-CN" altLang="en-US" b="1" dirty="0">
              <a:latin typeface="Calibri" panose="020F0502020204030204" pitchFamily="34" charset="0"/>
              <a:ea typeface="宋体" panose="02010600030101010101" pitchFamily="2" charset="-122"/>
            </a:endParaRPr>
          </a:p>
        </p:txBody>
      </p:sp>
      <p:sp>
        <p:nvSpPr>
          <p:cNvPr id="44037" name="TextBox 44"/>
          <p:cNvSpPr txBox="1"/>
          <p:nvPr/>
        </p:nvSpPr>
        <p:spPr>
          <a:xfrm>
            <a:off x="947738" y="1834039"/>
            <a:ext cx="2097087" cy="922020"/>
          </a:xfrm>
          <a:prstGeom prst="rect">
            <a:avLst/>
          </a:prstGeom>
          <a:noFill/>
          <a:ln w="9525">
            <a:noFill/>
          </a:ln>
        </p:spPr>
        <p:txBody>
          <a:bodyPr anchor="ctr">
            <a:spAutoFit/>
          </a:bodyPr>
          <a:p>
            <a:r>
              <a:rPr lang="zh-CN" altLang="en-US" sz="5400" b="1" dirty="0">
                <a:latin typeface="楷体" panose="02010609060101010101" pitchFamily="49" charset="-122"/>
                <a:ea typeface="楷体" panose="02010609060101010101" pitchFamily="49" charset="-122"/>
              </a:rPr>
              <a:t>坪</a:t>
            </a:r>
            <a:r>
              <a:rPr lang="zh-CN" altLang="en-US" sz="5400" b="1" dirty="0">
                <a:solidFill>
                  <a:srgbClr val="FF0000"/>
                </a:solidFill>
                <a:latin typeface="楷体" panose="02010609060101010101" pitchFamily="49" charset="-122"/>
                <a:ea typeface="楷体" panose="02010609060101010101" pitchFamily="49" charset="-122"/>
              </a:rPr>
              <a:t>坝</a:t>
            </a:r>
            <a:endParaRPr lang="zh-CN" altLang="en-US" sz="5400" b="1" dirty="0">
              <a:solidFill>
                <a:srgbClr val="FF0000"/>
              </a:solidFill>
              <a:latin typeface="楷体" panose="02010609060101010101" pitchFamily="49" charset="-122"/>
              <a:ea typeface="楷体" panose="02010609060101010101" pitchFamily="49" charset="-122"/>
            </a:endParaRPr>
          </a:p>
        </p:txBody>
      </p:sp>
      <p:sp>
        <p:nvSpPr>
          <p:cNvPr id="44041" name="TextBox 44"/>
          <p:cNvSpPr txBox="1"/>
          <p:nvPr/>
        </p:nvSpPr>
        <p:spPr>
          <a:xfrm>
            <a:off x="3044508" y="1833881"/>
            <a:ext cx="2486025" cy="922020"/>
          </a:xfrm>
          <a:prstGeom prst="rect">
            <a:avLst/>
          </a:prstGeom>
          <a:noFill/>
          <a:ln w="9525">
            <a:noFill/>
          </a:ln>
        </p:spPr>
        <p:txBody>
          <a:bodyPr anchor="ctr">
            <a:spAutoFit/>
          </a:bodyPr>
          <a:p>
            <a:r>
              <a:rPr lang="zh-CN" altLang="en-US" sz="5400" b="1" dirty="0">
                <a:latin typeface="楷体" panose="02010609060101010101" pitchFamily="49" charset="-122"/>
                <a:ea typeface="楷体" panose="02010609060101010101" pitchFamily="49" charset="-122"/>
              </a:rPr>
              <a:t>飘</a:t>
            </a:r>
            <a:r>
              <a:rPr lang="zh-CN" altLang="en-US" sz="5400" b="1" dirty="0">
                <a:solidFill>
                  <a:srgbClr val="FF0000"/>
                </a:solidFill>
                <a:latin typeface="楷体" panose="02010609060101010101" pitchFamily="49" charset="-122"/>
                <a:ea typeface="楷体" panose="02010609060101010101" pitchFamily="49" charset="-122"/>
              </a:rPr>
              <a:t>扬</a:t>
            </a:r>
            <a:endParaRPr lang="zh-CN" altLang="en-US" sz="5400" b="1" dirty="0">
              <a:latin typeface="楷体" panose="02010609060101010101" pitchFamily="49" charset="-122"/>
              <a:ea typeface="楷体" panose="02010609060101010101" pitchFamily="49" charset="-122"/>
            </a:endParaRPr>
          </a:p>
        </p:txBody>
      </p:sp>
      <p:grpSp>
        <p:nvGrpSpPr>
          <p:cNvPr id="44042" name="组合 4"/>
          <p:cNvGrpSpPr/>
          <p:nvPr/>
        </p:nvGrpSpPr>
        <p:grpSpPr>
          <a:xfrm>
            <a:off x="562928" y="1017905"/>
            <a:ext cx="1331912" cy="527753"/>
            <a:chOff x="579880" y="770997"/>
            <a:chExt cx="1331484" cy="528733"/>
          </a:xfrm>
        </p:grpSpPr>
        <p:sp>
          <p:nvSpPr>
            <p:cNvPr id="44" name="圆角矩形 43"/>
            <p:cNvSpPr/>
            <p:nvPr/>
          </p:nvSpPr>
          <p:spPr>
            <a:xfrm>
              <a:off x="590550" y="770997"/>
              <a:ext cx="1300764" cy="528733"/>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5061" name="TextBox 44"/>
          <p:cNvSpPr txBox="1"/>
          <p:nvPr/>
        </p:nvSpPr>
        <p:spPr>
          <a:xfrm>
            <a:off x="5023803" y="1833880"/>
            <a:ext cx="2284412" cy="922020"/>
          </a:xfrm>
          <a:prstGeom prst="rect">
            <a:avLst/>
          </a:prstGeom>
          <a:noFill/>
          <a:ln w="9525">
            <a:noFill/>
          </a:ln>
        </p:spPr>
        <p:txBody>
          <a:bodyPr anchor="t">
            <a:spAutoFit/>
          </a:bodyPr>
          <a:p>
            <a:r>
              <a:rPr lang="zh-CN" altLang="en-US" sz="5400" b="1" dirty="0">
                <a:latin typeface="楷体" panose="02010609060101010101" pitchFamily="49" charset="-122"/>
                <a:ea typeface="楷体" panose="02010609060101010101" pitchFamily="49" charset="-122"/>
              </a:rPr>
              <a:t>朗</a:t>
            </a:r>
            <a:r>
              <a:rPr lang="zh-CN" altLang="en-US" sz="5400" b="1" dirty="0">
                <a:solidFill>
                  <a:srgbClr val="FF0000"/>
                </a:solidFill>
                <a:latin typeface="楷体" panose="02010609060101010101" pitchFamily="49" charset="-122"/>
                <a:ea typeface="楷体" panose="02010609060101010101" pitchFamily="49" charset="-122"/>
              </a:rPr>
              <a:t>读　</a:t>
            </a:r>
            <a:endParaRPr lang="zh-CN" altLang="en-US" sz="5400" b="1" dirty="0">
              <a:latin typeface="楷体" panose="02010609060101010101" pitchFamily="49" charset="-122"/>
              <a:ea typeface="楷体" panose="02010609060101010101" pitchFamily="49" charset="-122"/>
            </a:endParaRPr>
          </a:p>
        </p:txBody>
      </p:sp>
      <p:sp>
        <p:nvSpPr>
          <p:cNvPr id="45065" name="TextBox 44"/>
          <p:cNvSpPr txBox="1"/>
          <p:nvPr/>
        </p:nvSpPr>
        <p:spPr>
          <a:xfrm>
            <a:off x="6934835" y="1833880"/>
            <a:ext cx="1679575" cy="922020"/>
          </a:xfrm>
          <a:prstGeom prst="rect">
            <a:avLst/>
          </a:prstGeom>
          <a:noFill/>
          <a:ln w="9525">
            <a:noFill/>
          </a:ln>
        </p:spPr>
        <p:txBody>
          <a:bodyPr anchor="t">
            <a:spAutoFit/>
          </a:bodyPr>
          <a:p>
            <a:r>
              <a:rPr lang="zh-CN" altLang="en-US" sz="5400" b="1" dirty="0">
                <a:solidFill>
                  <a:srgbClr val="FF0000"/>
                </a:solidFill>
                <a:latin typeface="楷体" panose="02010609060101010101" pitchFamily="49" charset="-122"/>
                <a:ea typeface="楷体" panose="02010609060101010101" pitchFamily="49" charset="-122"/>
              </a:rPr>
              <a:t>摔</a:t>
            </a:r>
            <a:r>
              <a:rPr lang="zh-CN" altLang="en-US" sz="5400" b="1" dirty="0">
                <a:latin typeface="楷体" panose="02010609060101010101" pitchFamily="49" charset="-122"/>
                <a:ea typeface="楷体" panose="02010609060101010101" pitchFamily="49" charset="-122"/>
              </a:rPr>
              <a:t>跤</a:t>
            </a:r>
            <a:endParaRPr lang="zh-CN" altLang="en-US" sz="5400" b="1" dirty="0">
              <a:latin typeface="楷体" panose="02010609060101010101" pitchFamily="49" charset="-122"/>
              <a:ea typeface="楷体" panose="02010609060101010101" pitchFamily="49" charset="-122"/>
            </a:endParaRPr>
          </a:p>
        </p:txBody>
      </p:sp>
      <p:sp>
        <p:nvSpPr>
          <p:cNvPr id="46089" name="TextBox 44"/>
          <p:cNvSpPr txBox="1"/>
          <p:nvPr/>
        </p:nvSpPr>
        <p:spPr>
          <a:xfrm>
            <a:off x="792163" y="3474085"/>
            <a:ext cx="2252662" cy="922020"/>
          </a:xfrm>
          <a:prstGeom prst="rect">
            <a:avLst/>
          </a:prstGeom>
          <a:noFill/>
          <a:ln w="9525">
            <a:noFill/>
          </a:ln>
        </p:spPr>
        <p:txBody>
          <a:bodyPr anchor="t">
            <a:spAutoFit/>
          </a:bodyPr>
          <a:p>
            <a:r>
              <a:rPr lang="zh-CN" altLang="en-US" sz="5400" b="1" dirty="0">
                <a:solidFill>
                  <a:srgbClr val="FF0000"/>
                </a:solidFill>
                <a:latin typeface="楷体" panose="02010609060101010101" pitchFamily="49" charset="-122"/>
                <a:ea typeface="楷体" panose="02010609060101010101" pitchFamily="49" charset="-122"/>
              </a:rPr>
              <a:t>凤</a:t>
            </a:r>
            <a:r>
              <a:rPr lang="zh-CN" altLang="en-US" sz="5400" b="1" dirty="0">
                <a:latin typeface="楷体" panose="02010609060101010101" pitchFamily="49" charset="-122"/>
                <a:ea typeface="楷体" panose="02010609060101010101" pitchFamily="49" charset="-122"/>
              </a:rPr>
              <a:t>尾竹</a:t>
            </a:r>
            <a:endParaRPr lang="zh-CN" altLang="en-US" sz="5400" b="1" dirty="0">
              <a:solidFill>
                <a:srgbClr val="FF0000"/>
              </a:solidFill>
              <a:latin typeface="楷体" panose="02010609060101010101" pitchFamily="49" charset="-122"/>
              <a:ea typeface="楷体" panose="02010609060101010101" pitchFamily="49" charset="-122"/>
            </a:endParaRPr>
          </a:p>
        </p:txBody>
      </p:sp>
      <p:sp>
        <p:nvSpPr>
          <p:cNvPr id="47109" name="TextBox 44"/>
          <p:cNvSpPr txBox="1"/>
          <p:nvPr/>
        </p:nvSpPr>
        <p:spPr>
          <a:xfrm>
            <a:off x="3650298" y="3474085"/>
            <a:ext cx="1843087" cy="922020"/>
          </a:xfrm>
          <a:prstGeom prst="rect">
            <a:avLst/>
          </a:prstGeom>
          <a:noFill/>
          <a:ln w="9525">
            <a:noFill/>
          </a:ln>
        </p:spPr>
        <p:txBody>
          <a:bodyPr anchor="t">
            <a:spAutoFit/>
          </a:bodyPr>
          <a:p>
            <a:r>
              <a:rPr lang="zh-CN" altLang="en-US" sz="5400" b="1" dirty="0">
                <a:solidFill>
                  <a:srgbClr val="FF0000"/>
                </a:solidFill>
                <a:latin typeface="楷体" panose="02010609060101010101" pitchFamily="49" charset="-122"/>
                <a:ea typeface="楷体" panose="02010609060101010101" pitchFamily="49" charset="-122"/>
              </a:rPr>
              <a:t>洁</a:t>
            </a:r>
            <a:r>
              <a:rPr lang="zh-CN" altLang="en-US" sz="5400" b="1" dirty="0">
                <a:latin typeface="楷体" panose="02010609060101010101" pitchFamily="49" charset="-122"/>
                <a:ea typeface="楷体" panose="02010609060101010101" pitchFamily="49" charset="-122"/>
              </a:rPr>
              <a:t>白</a:t>
            </a:r>
            <a:endParaRPr lang="zh-CN" altLang="en-US" sz="5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2974082" y="2435100"/>
            <a:ext cx="1511802" cy="1486306"/>
            <a:chOff x="-2214610" y="714356"/>
            <a:chExt cx="1785950" cy="1643868"/>
          </a:xfrm>
          <a:noFill/>
        </p:grpSpPr>
        <p:sp>
          <p:nvSpPr>
            <p:cNvPr id="44" name="矩形 43"/>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1"/>
              <a:endCxn id="44"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354115" y="3862953"/>
            <a:ext cx="944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yàn</a:t>
            </a:r>
            <a:endParaRPr lang="zh-CN" altLang="en-US" sz="4000" dirty="0">
              <a:latin typeface="黑体" panose="02010609060101010101" pitchFamily="49" charset="-122"/>
              <a:ea typeface="黑体" panose="02010609060101010101" pitchFamily="49" charset="-122"/>
            </a:endParaRPr>
          </a:p>
        </p:txBody>
      </p:sp>
      <p:grpSp>
        <p:nvGrpSpPr>
          <p:cNvPr id="31" name="组合 30"/>
          <p:cNvGrpSpPr/>
          <p:nvPr/>
        </p:nvGrpSpPr>
        <p:grpSpPr>
          <a:xfrm>
            <a:off x="1077663" y="4634146"/>
            <a:ext cx="1511802" cy="1486306"/>
            <a:chOff x="-2214610" y="714356"/>
            <a:chExt cx="1785950" cy="1643868"/>
          </a:xfrm>
          <a:noFill/>
        </p:grpSpPr>
        <p:sp>
          <p:nvSpPr>
            <p:cNvPr id="32" name="矩形 31"/>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7116" y="4552270"/>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sym typeface="+mn-ea"/>
              </a:rPr>
              <a:t>艳</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2435100"/>
            <a:ext cx="1544244" cy="1428268"/>
            <a:chOff x="-2214610" y="714356"/>
            <a:chExt cx="1785950" cy="1643868"/>
          </a:xfrm>
          <a:noFill/>
        </p:grpSpPr>
        <p:sp>
          <p:nvSpPr>
            <p:cNvPr id="37" name="矩形 3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82882" y="2282856"/>
            <a:ext cx="1227942"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晨</a:t>
            </a:r>
            <a:endParaRPr lang="zh-CN" altLang="en-US" sz="9600" b="1" dirty="0">
              <a:latin typeface="楷体" panose="02010609060101010101" pitchFamily="49" charset="-122"/>
              <a:ea typeface="楷体" panose="02010609060101010101" pitchFamily="49" charset="-122"/>
            </a:endParaRPr>
          </a:p>
        </p:txBody>
      </p:sp>
      <p:sp>
        <p:nvSpPr>
          <p:cNvPr id="41" name="TextBox 40"/>
          <p:cNvSpPr txBox="1"/>
          <p:nvPr/>
        </p:nvSpPr>
        <p:spPr>
          <a:xfrm>
            <a:off x="3105751" y="1607845"/>
            <a:ext cx="1198880" cy="706755"/>
          </a:xfrm>
          <a:prstGeom prst="rect">
            <a:avLst/>
          </a:prstGeom>
          <a:noFill/>
        </p:spPr>
        <p:txBody>
          <a:bodyPr wrap="none" rtlCol="0">
            <a:spAutoFit/>
          </a:bodyPr>
          <a:lstStyle/>
          <a:p>
            <a:pPr algn="l"/>
            <a:r>
              <a:rPr lang="en-US" altLang="zh-CN" sz="4000" dirty="0">
                <a:latin typeface="黑体" panose="02010609060101010101" pitchFamily="49" charset="-122"/>
                <a:ea typeface="黑体" panose="02010609060101010101" pitchFamily="49" charset="-122"/>
              </a:rPr>
              <a:t>rón</a:t>
            </a:r>
            <a:r>
              <a:rPr lang="en-US" altLang="zh-CN" sz="4000" dirty="0" err="1">
                <a:latin typeface="黑体" panose="02010609060101010101" pitchFamily="49" charset="-122"/>
                <a:ea typeface="黑体" panose="02010609060101010101" pitchFamily="49" charset="-122"/>
                <a:sym typeface="+mn-ea"/>
              </a:rPr>
              <a:t>ɡ</a:t>
            </a:r>
            <a:endParaRPr lang="en-US" altLang="zh-CN" sz="4000" dirty="0">
              <a:latin typeface="黑体" panose="02010609060101010101" pitchFamily="49" charset="-122"/>
              <a:ea typeface="黑体" panose="02010609060101010101" pitchFamily="49" charset="-122"/>
            </a:endParaRPr>
          </a:p>
        </p:txBody>
      </p:sp>
      <p:sp>
        <p:nvSpPr>
          <p:cNvPr id="42" name="TextBox 23"/>
          <p:cNvSpPr txBox="1">
            <a:spLocks noChangeArrowheads="1"/>
          </p:cNvSpPr>
          <p:nvPr/>
        </p:nvSpPr>
        <p:spPr bwMode="auto">
          <a:xfrm>
            <a:off x="3048644" y="2361686"/>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绒</a:t>
            </a:r>
            <a:endParaRPr lang="zh-CN" altLang="en-US" sz="9600" b="1" dirty="0">
              <a:latin typeface="楷体" panose="02010609060101010101" pitchFamily="49" charset="-122"/>
              <a:ea typeface="楷体" panose="02010609060101010101" pitchFamily="49" charset="-122"/>
            </a:endParaRPr>
          </a:p>
        </p:txBody>
      </p:sp>
      <p:grpSp>
        <p:nvGrpSpPr>
          <p:cNvPr id="47" name="组合 46"/>
          <p:cNvGrpSpPr/>
          <p:nvPr/>
        </p:nvGrpSpPr>
        <p:grpSpPr>
          <a:xfrm>
            <a:off x="4819092" y="2435100"/>
            <a:ext cx="1511802" cy="1486306"/>
            <a:chOff x="-2214610" y="714356"/>
            <a:chExt cx="1785950" cy="1643868"/>
          </a:xfrm>
          <a:noFill/>
        </p:grpSpPr>
        <p:sp>
          <p:nvSpPr>
            <p:cNvPr id="52" name="矩形 51"/>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1"/>
              <a:endCxn id="52"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0"/>
              <a:endCxn id="52"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5101802" y="1691912"/>
            <a:ext cx="944880" cy="706755"/>
          </a:xfrm>
          <a:prstGeom prst="rect">
            <a:avLst/>
          </a:prstGeom>
          <a:noFill/>
        </p:spPr>
        <p:txBody>
          <a:bodyPr wrap="none" rtlCol="0">
            <a:spAutoFit/>
          </a:bodyPr>
          <a:lstStyle/>
          <a:p>
            <a:r>
              <a:rPr lang="en-US" altLang="zh-CN" sz="4000" dirty="0">
                <a:latin typeface="黑体" panose="02010609060101010101" pitchFamily="49" charset="-122"/>
                <a:ea typeface="黑体" panose="02010609060101010101" pitchFamily="49" charset="-122"/>
              </a:rPr>
              <a:t>qiú</a:t>
            </a:r>
            <a:endParaRPr lang="en-US" altLang="zh-CN" sz="4000" dirty="0">
              <a:latin typeface="黑体" panose="02010609060101010101" pitchFamily="49" charset="-122"/>
              <a:ea typeface="黑体" panose="02010609060101010101" pitchFamily="49" charset="-122"/>
            </a:endParaRPr>
          </a:p>
        </p:txBody>
      </p:sp>
      <p:sp>
        <p:nvSpPr>
          <p:cNvPr id="56" name="TextBox 23"/>
          <p:cNvSpPr txBox="1">
            <a:spLocks noChangeArrowheads="1"/>
          </p:cNvSpPr>
          <p:nvPr/>
        </p:nvSpPr>
        <p:spPr bwMode="auto">
          <a:xfrm>
            <a:off x="4937564" y="2361686"/>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球</a:t>
            </a:r>
            <a:endParaRPr lang="zh-CN" altLang="en-US" sz="9600" b="1" dirty="0">
              <a:latin typeface="楷体" panose="02010609060101010101" pitchFamily="49" charset="-122"/>
              <a:ea typeface="楷体" panose="02010609060101010101" pitchFamily="49" charset="-122"/>
            </a:endParaRPr>
          </a:p>
        </p:txBody>
      </p:sp>
      <p:grpSp>
        <p:nvGrpSpPr>
          <p:cNvPr id="57" name="组合 56"/>
          <p:cNvGrpSpPr/>
          <p:nvPr/>
        </p:nvGrpSpPr>
        <p:grpSpPr>
          <a:xfrm>
            <a:off x="6664101" y="2435100"/>
            <a:ext cx="1511802" cy="1486306"/>
            <a:chOff x="-2214610" y="714356"/>
            <a:chExt cx="1785950" cy="1643868"/>
          </a:xfrm>
          <a:noFill/>
        </p:grpSpPr>
        <p:sp>
          <p:nvSpPr>
            <p:cNvPr id="58" name="矩形 57"/>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1"/>
              <a:endCxn id="58"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0"/>
              <a:endCxn id="58"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6968747" y="1695079"/>
            <a:ext cx="944880" cy="706755"/>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hàn</a:t>
            </a:r>
            <a:endParaRPr lang="zh-CN" altLang="en-US" sz="4000" dirty="0">
              <a:latin typeface="黑体" panose="02010609060101010101" pitchFamily="49" charset="-122"/>
              <a:ea typeface="黑体" panose="02010609060101010101" pitchFamily="49" charset="-122"/>
            </a:endParaRPr>
          </a:p>
        </p:txBody>
      </p:sp>
      <p:sp>
        <p:nvSpPr>
          <p:cNvPr id="62" name="TextBox 23"/>
          <p:cNvSpPr txBox="1">
            <a:spLocks noChangeArrowheads="1"/>
          </p:cNvSpPr>
          <p:nvPr/>
        </p:nvSpPr>
        <p:spPr bwMode="auto">
          <a:xfrm>
            <a:off x="6783631" y="2360108"/>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汉</a:t>
            </a:r>
            <a:endParaRPr lang="zh-CN" altLang="en-US" sz="9600" b="1" dirty="0">
              <a:latin typeface="楷体" panose="02010609060101010101" pitchFamily="49" charset="-122"/>
              <a:ea typeface="楷体" panose="02010609060101010101" pitchFamily="49" charset="-122"/>
            </a:endParaRPr>
          </a:p>
        </p:txBody>
      </p:sp>
      <p:sp>
        <p:nvSpPr>
          <p:cNvPr id="63" name="TextBox 62"/>
          <p:cNvSpPr txBox="1"/>
          <p:nvPr/>
        </p:nvSpPr>
        <p:spPr>
          <a:xfrm>
            <a:off x="3384893" y="3930213"/>
            <a:ext cx="690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fú</a:t>
            </a:r>
            <a:endParaRPr lang="zh-CN" altLang="en-US" sz="4000" dirty="0">
              <a:latin typeface="黑体" panose="02010609060101010101" pitchFamily="49" charset="-122"/>
              <a:ea typeface="黑体" panose="02010609060101010101" pitchFamily="49" charset="-122"/>
            </a:endParaRPr>
          </a:p>
        </p:txBody>
      </p:sp>
      <p:grpSp>
        <p:nvGrpSpPr>
          <p:cNvPr id="64" name="组合 63"/>
          <p:cNvGrpSpPr/>
          <p:nvPr/>
        </p:nvGrpSpPr>
        <p:grpSpPr>
          <a:xfrm>
            <a:off x="2948633" y="4634146"/>
            <a:ext cx="1511802" cy="1486306"/>
            <a:chOff x="-2214610" y="714356"/>
            <a:chExt cx="1785950" cy="1643868"/>
          </a:xfrm>
          <a:noFill/>
        </p:grpSpPr>
        <p:sp>
          <p:nvSpPr>
            <p:cNvPr id="65" name="矩形 64"/>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23"/>
          <p:cNvSpPr txBox="1">
            <a:spLocks noChangeArrowheads="1"/>
          </p:cNvSpPr>
          <p:nvPr/>
        </p:nvSpPr>
        <p:spPr bwMode="auto">
          <a:xfrm>
            <a:off x="3000364" y="4575428"/>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sym typeface="+mn-ea"/>
              </a:rPr>
              <a:t>服</a:t>
            </a:r>
            <a:endParaRPr lang="zh-CN" altLang="en-US" sz="9600" b="1" dirty="0">
              <a:latin typeface="楷体" panose="02010609060101010101" pitchFamily="49" charset="-122"/>
              <a:ea typeface="楷体" panose="02010609060101010101" pitchFamily="49" charset="-122"/>
            </a:endParaRPr>
          </a:p>
        </p:txBody>
      </p:sp>
      <p:sp>
        <p:nvSpPr>
          <p:cNvPr id="69" name="TextBox 68"/>
          <p:cNvSpPr txBox="1"/>
          <p:nvPr/>
        </p:nvSpPr>
        <p:spPr>
          <a:xfrm>
            <a:off x="4876027" y="3884063"/>
            <a:ext cx="1706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zhuānɡ</a:t>
            </a:r>
            <a:endParaRPr lang="zh-CN" altLang="en-US" sz="4000" dirty="0">
              <a:latin typeface="黑体" panose="02010609060101010101" pitchFamily="49" charset="-122"/>
              <a:ea typeface="黑体" panose="02010609060101010101" pitchFamily="49" charset="-122"/>
            </a:endParaRPr>
          </a:p>
        </p:txBody>
      </p:sp>
      <p:grpSp>
        <p:nvGrpSpPr>
          <p:cNvPr id="70" name="组合 69"/>
          <p:cNvGrpSpPr/>
          <p:nvPr/>
        </p:nvGrpSpPr>
        <p:grpSpPr>
          <a:xfrm>
            <a:off x="4819603" y="4634146"/>
            <a:ext cx="1511802" cy="1486306"/>
            <a:chOff x="-2214610" y="714356"/>
            <a:chExt cx="1785950" cy="1643868"/>
          </a:xfrm>
          <a:noFill/>
        </p:grpSpPr>
        <p:sp>
          <p:nvSpPr>
            <p:cNvPr id="71" name="矩形 70"/>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74" name="TextBox 23"/>
          <p:cNvSpPr txBox="1">
            <a:spLocks noChangeArrowheads="1"/>
          </p:cNvSpPr>
          <p:nvPr/>
        </p:nvSpPr>
        <p:spPr bwMode="auto">
          <a:xfrm>
            <a:off x="4890266" y="4575428"/>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sym typeface="+mn-ea"/>
              </a:rPr>
              <a:t>装</a:t>
            </a:r>
            <a:endParaRPr lang="zh-CN" altLang="en-US" sz="9600" b="1" dirty="0">
              <a:latin typeface="楷体" panose="02010609060101010101" pitchFamily="49" charset="-122"/>
              <a:ea typeface="楷体" panose="02010609060101010101" pitchFamily="49" charset="-122"/>
            </a:endParaRPr>
          </a:p>
        </p:txBody>
      </p:sp>
      <p:sp>
        <p:nvSpPr>
          <p:cNvPr id="75" name="TextBox 74"/>
          <p:cNvSpPr txBox="1"/>
          <p:nvPr/>
        </p:nvSpPr>
        <p:spPr>
          <a:xfrm>
            <a:off x="6814036" y="3873272"/>
            <a:ext cx="944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bàn</a:t>
            </a:r>
            <a:endParaRPr lang="zh-CN" altLang="en-US" sz="4000" dirty="0">
              <a:latin typeface="黑体" panose="02010609060101010101" pitchFamily="49" charset="-122"/>
              <a:ea typeface="黑体" panose="02010609060101010101" pitchFamily="49" charset="-122"/>
            </a:endParaRPr>
          </a:p>
        </p:txBody>
      </p:sp>
      <p:grpSp>
        <p:nvGrpSpPr>
          <p:cNvPr id="76" name="组合 75"/>
          <p:cNvGrpSpPr/>
          <p:nvPr/>
        </p:nvGrpSpPr>
        <p:grpSpPr>
          <a:xfrm>
            <a:off x="6690573" y="4634146"/>
            <a:ext cx="1511802" cy="1486306"/>
            <a:chOff x="-2214610" y="714356"/>
            <a:chExt cx="1785950" cy="1643868"/>
          </a:xfrm>
          <a:noFill/>
        </p:grpSpPr>
        <p:sp>
          <p:nvSpPr>
            <p:cNvPr id="77" name="矩形 7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80" name="TextBox 23"/>
          <p:cNvSpPr txBox="1">
            <a:spLocks noChangeArrowheads="1"/>
          </p:cNvSpPr>
          <p:nvPr/>
        </p:nvSpPr>
        <p:spPr bwMode="auto">
          <a:xfrm>
            <a:off x="6786578" y="4552270"/>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sym typeface="+mn-ea"/>
              </a:rPr>
              <a:t>扮</a:t>
            </a:r>
            <a:endParaRPr lang="zh-CN" altLang="en-US" sz="9600" b="1" dirty="0">
              <a:latin typeface="楷体" panose="02010609060101010101" pitchFamily="49" charset="-122"/>
              <a:ea typeface="楷体" panose="02010609060101010101" pitchFamily="49" charset="-122"/>
            </a:endParaRPr>
          </a:p>
        </p:txBody>
      </p:sp>
      <p:sp>
        <p:nvSpPr>
          <p:cNvPr id="4" name="TextBox 3"/>
          <p:cNvSpPr txBox="1"/>
          <p:nvPr/>
        </p:nvSpPr>
        <p:spPr>
          <a:xfrm>
            <a:off x="1214309" y="1653800"/>
            <a:ext cx="1214446" cy="706755"/>
          </a:xfrm>
          <a:prstGeom prst="rect">
            <a:avLst/>
          </a:prstGeom>
          <a:noFill/>
        </p:spPr>
        <p:txBody>
          <a:bodyPr wrap="square" rtlCol="0">
            <a:spAutoFit/>
          </a:bodyPr>
          <a:lstStyle/>
          <a:p>
            <a:r>
              <a:rPr lang="en-US" altLang="zh-CN" sz="4000" dirty="0" err="1">
                <a:latin typeface="黑体" panose="02010609060101010101" pitchFamily="49" charset="-122"/>
                <a:ea typeface="黑体" panose="02010609060101010101" pitchFamily="49" charset="-122"/>
              </a:rPr>
              <a:t>chén</a:t>
            </a:r>
            <a:endParaRPr lang="zh-CN" altLang="en-US" sz="4000" dirty="0">
              <a:latin typeface="黑体" panose="02010609060101010101" pitchFamily="49" charset="-122"/>
              <a:ea typeface="黑体" panose="02010609060101010101" pitchFamily="49" charset="-122"/>
            </a:endParaRPr>
          </a:p>
        </p:txBody>
      </p:sp>
      <p:pic>
        <p:nvPicPr>
          <p:cNvPr id="81" name="图片 9"/>
          <p:cNvPicPr>
            <a:picLocks noChangeAspect="1"/>
          </p:cNvPicPr>
          <p:nvPr/>
        </p:nvPicPr>
        <p:blipFill>
          <a:blip r:embed="rId1"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2"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3" cstate="print"/>
          <a:srcRect/>
          <a:stretch>
            <a:fillRect/>
          </a:stretch>
        </p:blipFill>
        <p:spPr bwMode="auto">
          <a:xfrm flipH="1">
            <a:off x="7038429" y="6157779"/>
            <a:ext cx="539750" cy="460375"/>
          </a:xfrm>
          <a:prstGeom prst="rect">
            <a:avLst/>
          </a:prstGeom>
          <a:noFill/>
          <a:ln w="9525">
            <a:noFill/>
            <a:miter lim="800000"/>
            <a:headEnd/>
            <a:tailEnd/>
          </a:ln>
        </p:spPr>
      </p:pic>
      <p:pic>
        <p:nvPicPr>
          <p:cNvPr id="85" name="图片 84"/>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4" cstate="print"/>
          <a:srcRect/>
          <a:stretch>
            <a:fillRect/>
          </a:stretch>
        </p:blipFill>
        <p:spPr bwMode="auto">
          <a:xfrm>
            <a:off x="8172400" y="6128500"/>
            <a:ext cx="720725" cy="477838"/>
          </a:xfrm>
          <a:prstGeom prst="rect">
            <a:avLst/>
          </a:prstGeom>
          <a:noFill/>
          <a:ln w="9525">
            <a:noFill/>
            <a:miter lim="800000"/>
            <a:headEnd/>
            <a:tailEnd/>
          </a:ln>
        </p:spPr>
      </p:pic>
      <p:sp>
        <p:nvSpPr>
          <p:cNvPr id="90"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会写字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80">
                                          <p:stCondLst>
                                            <p:cond delay="0"/>
                                          </p:stCondLst>
                                        </p:cTn>
                                        <p:tgtEl>
                                          <p:spTgt spid="42"/>
                                        </p:tgtEl>
                                      </p:cBhvr>
                                    </p:animEffect>
                                    <p:anim calcmode="lin" valueType="num">
                                      <p:cBhvr>
                                        <p:cTn id="1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24" dur="26">
                                          <p:stCondLst>
                                            <p:cond delay="650"/>
                                          </p:stCondLst>
                                        </p:cTn>
                                        <p:tgtEl>
                                          <p:spTgt spid="42"/>
                                        </p:tgtEl>
                                      </p:cBhvr>
                                      <p:to x="100000" y="60000"/>
                                    </p:animScale>
                                    <p:animScale>
                                      <p:cBhvr>
                                        <p:cTn id="25" dur="166" decel="50000">
                                          <p:stCondLst>
                                            <p:cond delay="676"/>
                                          </p:stCondLst>
                                        </p:cTn>
                                        <p:tgtEl>
                                          <p:spTgt spid="42"/>
                                        </p:tgtEl>
                                      </p:cBhvr>
                                      <p:to x="100000" y="100000"/>
                                    </p:animScale>
                                    <p:animScale>
                                      <p:cBhvr>
                                        <p:cTn id="26" dur="26">
                                          <p:stCondLst>
                                            <p:cond delay="1312"/>
                                          </p:stCondLst>
                                        </p:cTn>
                                        <p:tgtEl>
                                          <p:spTgt spid="42"/>
                                        </p:tgtEl>
                                      </p:cBhvr>
                                      <p:to x="100000" y="80000"/>
                                    </p:animScale>
                                    <p:animScale>
                                      <p:cBhvr>
                                        <p:cTn id="27" dur="166" decel="50000">
                                          <p:stCondLst>
                                            <p:cond delay="1338"/>
                                          </p:stCondLst>
                                        </p:cTn>
                                        <p:tgtEl>
                                          <p:spTgt spid="42"/>
                                        </p:tgtEl>
                                      </p:cBhvr>
                                      <p:to x="100000" y="100000"/>
                                    </p:animScale>
                                    <p:animScale>
                                      <p:cBhvr>
                                        <p:cTn id="28" dur="26">
                                          <p:stCondLst>
                                            <p:cond delay="1642"/>
                                          </p:stCondLst>
                                        </p:cTn>
                                        <p:tgtEl>
                                          <p:spTgt spid="42"/>
                                        </p:tgtEl>
                                      </p:cBhvr>
                                      <p:to x="100000" y="90000"/>
                                    </p:animScale>
                                    <p:animScale>
                                      <p:cBhvr>
                                        <p:cTn id="29" dur="166" decel="50000">
                                          <p:stCondLst>
                                            <p:cond delay="1668"/>
                                          </p:stCondLst>
                                        </p:cTn>
                                        <p:tgtEl>
                                          <p:spTgt spid="42"/>
                                        </p:tgtEl>
                                      </p:cBhvr>
                                      <p:to x="100000" y="100000"/>
                                    </p:animScale>
                                    <p:animScale>
                                      <p:cBhvr>
                                        <p:cTn id="30" dur="26">
                                          <p:stCondLst>
                                            <p:cond delay="1808"/>
                                          </p:stCondLst>
                                        </p:cTn>
                                        <p:tgtEl>
                                          <p:spTgt spid="42"/>
                                        </p:tgtEl>
                                      </p:cBhvr>
                                      <p:to x="100000" y="95000"/>
                                    </p:animScale>
                                    <p:animScale>
                                      <p:cBhvr>
                                        <p:cTn id="31" dur="166" decel="50000">
                                          <p:stCondLst>
                                            <p:cond delay="1834"/>
                                          </p:stCondLst>
                                        </p:cTn>
                                        <p:tgtEl>
                                          <p:spTgt spid="42"/>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down)">
                                      <p:cBhvr>
                                        <p:cTn id="42" dur="580">
                                          <p:stCondLst>
                                            <p:cond delay="0"/>
                                          </p:stCondLst>
                                        </p:cTn>
                                        <p:tgtEl>
                                          <p:spTgt spid="56"/>
                                        </p:tgtEl>
                                      </p:cBhvr>
                                    </p:animEffect>
                                    <p:anim calcmode="lin" valueType="num">
                                      <p:cBhvr>
                                        <p:cTn id="43"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48" dur="26">
                                          <p:stCondLst>
                                            <p:cond delay="650"/>
                                          </p:stCondLst>
                                        </p:cTn>
                                        <p:tgtEl>
                                          <p:spTgt spid="56"/>
                                        </p:tgtEl>
                                      </p:cBhvr>
                                      <p:to x="100000" y="60000"/>
                                    </p:animScale>
                                    <p:animScale>
                                      <p:cBhvr>
                                        <p:cTn id="49" dur="166" decel="50000">
                                          <p:stCondLst>
                                            <p:cond delay="676"/>
                                          </p:stCondLst>
                                        </p:cTn>
                                        <p:tgtEl>
                                          <p:spTgt spid="56"/>
                                        </p:tgtEl>
                                      </p:cBhvr>
                                      <p:to x="100000" y="100000"/>
                                    </p:animScale>
                                    <p:animScale>
                                      <p:cBhvr>
                                        <p:cTn id="50" dur="26">
                                          <p:stCondLst>
                                            <p:cond delay="1312"/>
                                          </p:stCondLst>
                                        </p:cTn>
                                        <p:tgtEl>
                                          <p:spTgt spid="56"/>
                                        </p:tgtEl>
                                      </p:cBhvr>
                                      <p:to x="100000" y="80000"/>
                                    </p:animScale>
                                    <p:animScale>
                                      <p:cBhvr>
                                        <p:cTn id="51" dur="166" decel="50000">
                                          <p:stCondLst>
                                            <p:cond delay="1338"/>
                                          </p:stCondLst>
                                        </p:cTn>
                                        <p:tgtEl>
                                          <p:spTgt spid="56"/>
                                        </p:tgtEl>
                                      </p:cBhvr>
                                      <p:to x="100000" y="100000"/>
                                    </p:animScale>
                                    <p:animScale>
                                      <p:cBhvr>
                                        <p:cTn id="52" dur="26">
                                          <p:stCondLst>
                                            <p:cond delay="1642"/>
                                          </p:stCondLst>
                                        </p:cTn>
                                        <p:tgtEl>
                                          <p:spTgt spid="56"/>
                                        </p:tgtEl>
                                      </p:cBhvr>
                                      <p:to x="100000" y="90000"/>
                                    </p:animScale>
                                    <p:animScale>
                                      <p:cBhvr>
                                        <p:cTn id="53" dur="166" decel="50000">
                                          <p:stCondLst>
                                            <p:cond delay="1668"/>
                                          </p:stCondLst>
                                        </p:cTn>
                                        <p:tgtEl>
                                          <p:spTgt spid="56"/>
                                        </p:tgtEl>
                                      </p:cBhvr>
                                      <p:to x="100000" y="100000"/>
                                    </p:animScale>
                                    <p:animScale>
                                      <p:cBhvr>
                                        <p:cTn id="54" dur="26">
                                          <p:stCondLst>
                                            <p:cond delay="1808"/>
                                          </p:stCondLst>
                                        </p:cTn>
                                        <p:tgtEl>
                                          <p:spTgt spid="56"/>
                                        </p:tgtEl>
                                      </p:cBhvr>
                                      <p:to x="100000" y="95000"/>
                                    </p:animScale>
                                    <p:animScale>
                                      <p:cBhvr>
                                        <p:cTn id="55" dur="166" decel="50000">
                                          <p:stCondLst>
                                            <p:cond delay="1834"/>
                                          </p:stCondLst>
                                        </p:cTn>
                                        <p:tgtEl>
                                          <p:spTgt spid="56"/>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fill="hold"/>
                                        <p:tgtEl>
                                          <p:spTgt spid="55"/>
                                        </p:tgtEl>
                                        <p:attrNameLst>
                                          <p:attrName>ppt_x</p:attrName>
                                        </p:attrNameLst>
                                      </p:cBhvr>
                                      <p:tavLst>
                                        <p:tav tm="0">
                                          <p:val>
                                            <p:strVal val="0-#ppt_w/2"/>
                                          </p:val>
                                        </p:tav>
                                        <p:tav tm="100000">
                                          <p:val>
                                            <p:strVal val="#ppt_x"/>
                                          </p:val>
                                        </p:tav>
                                      </p:tavLst>
                                    </p:anim>
                                    <p:anim calcmode="lin" valueType="num">
                                      <p:cBhvr additive="base">
                                        <p:cTn id="61"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down)">
                                      <p:cBhvr>
                                        <p:cTn id="66" dur="580">
                                          <p:stCondLst>
                                            <p:cond delay="0"/>
                                          </p:stCondLst>
                                        </p:cTn>
                                        <p:tgtEl>
                                          <p:spTgt spid="62"/>
                                        </p:tgtEl>
                                      </p:cBhvr>
                                    </p:animEffect>
                                    <p:anim calcmode="lin" valueType="num">
                                      <p:cBhvr>
                                        <p:cTn id="67"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72" dur="26">
                                          <p:stCondLst>
                                            <p:cond delay="650"/>
                                          </p:stCondLst>
                                        </p:cTn>
                                        <p:tgtEl>
                                          <p:spTgt spid="62"/>
                                        </p:tgtEl>
                                      </p:cBhvr>
                                      <p:to x="100000" y="60000"/>
                                    </p:animScale>
                                    <p:animScale>
                                      <p:cBhvr>
                                        <p:cTn id="73" dur="166" decel="50000">
                                          <p:stCondLst>
                                            <p:cond delay="676"/>
                                          </p:stCondLst>
                                        </p:cTn>
                                        <p:tgtEl>
                                          <p:spTgt spid="62"/>
                                        </p:tgtEl>
                                      </p:cBhvr>
                                      <p:to x="100000" y="100000"/>
                                    </p:animScale>
                                    <p:animScale>
                                      <p:cBhvr>
                                        <p:cTn id="74" dur="26">
                                          <p:stCondLst>
                                            <p:cond delay="1312"/>
                                          </p:stCondLst>
                                        </p:cTn>
                                        <p:tgtEl>
                                          <p:spTgt spid="62"/>
                                        </p:tgtEl>
                                      </p:cBhvr>
                                      <p:to x="100000" y="80000"/>
                                    </p:animScale>
                                    <p:animScale>
                                      <p:cBhvr>
                                        <p:cTn id="75" dur="166" decel="50000">
                                          <p:stCondLst>
                                            <p:cond delay="1338"/>
                                          </p:stCondLst>
                                        </p:cTn>
                                        <p:tgtEl>
                                          <p:spTgt spid="62"/>
                                        </p:tgtEl>
                                      </p:cBhvr>
                                      <p:to x="100000" y="100000"/>
                                    </p:animScale>
                                    <p:animScale>
                                      <p:cBhvr>
                                        <p:cTn id="76" dur="26">
                                          <p:stCondLst>
                                            <p:cond delay="1642"/>
                                          </p:stCondLst>
                                        </p:cTn>
                                        <p:tgtEl>
                                          <p:spTgt spid="62"/>
                                        </p:tgtEl>
                                      </p:cBhvr>
                                      <p:to x="100000" y="90000"/>
                                    </p:animScale>
                                    <p:animScale>
                                      <p:cBhvr>
                                        <p:cTn id="77" dur="166" decel="50000">
                                          <p:stCondLst>
                                            <p:cond delay="1668"/>
                                          </p:stCondLst>
                                        </p:cTn>
                                        <p:tgtEl>
                                          <p:spTgt spid="62"/>
                                        </p:tgtEl>
                                      </p:cBhvr>
                                      <p:to x="100000" y="100000"/>
                                    </p:animScale>
                                    <p:animScale>
                                      <p:cBhvr>
                                        <p:cTn id="78" dur="26">
                                          <p:stCondLst>
                                            <p:cond delay="1808"/>
                                          </p:stCondLst>
                                        </p:cTn>
                                        <p:tgtEl>
                                          <p:spTgt spid="62"/>
                                        </p:tgtEl>
                                      </p:cBhvr>
                                      <p:to x="100000" y="95000"/>
                                    </p:animScale>
                                    <p:animScale>
                                      <p:cBhvr>
                                        <p:cTn id="79" dur="166" decel="50000">
                                          <p:stCondLst>
                                            <p:cond delay="1834"/>
                                          </p:stCondLst>
                                        </p:cTn>
                                        <p:tgtEl>
                                          <p:spTgt spid="62"/>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500" fill="hold"/>
                                        <p:tgtEl>
                                          <p:spTgt spid="61"/>
                                        </p:tgtEl>
                                        <p:attrNameLst>
                                          <p:attrName>ppt_x</p:attrName>
                                        </p:attrNameLst>
                                      </p:cBhvr>
                                      <p:tavLst>
                                        <p:tav tm="0">
                                          <p:val>
                                            <p:strVal val="0-#ppt_w/2"/>
                                          </p:val>
                                        </p:tav>
                                        <p:tav tm="100000">
                                          <p:val>
                                            <p:strVal val="#ppt_x"/>
                                          </p:val>
                                        </p:tav>
                                      </p:tavLst>
                                    </p:anim>
                                    <p:anim calcmode="lin" valueType="num">
                                      <p:cBhvr additive="base">
                                        <p:cTn id="85"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6" presetClass="entr" presetSubtype="0"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580">
                                          <p:stCondLst>
                                            <p:cond delay="0"/>
                                          </p:stCondLst>
                                        </p:cTn>
                                        <p:tgtEl>
                                          <p:spTgt spid="35"/>
                                        </p:tgtEl>
                                      </p:cBhvr>
                                    </p:animEffect>
                                    <p:anim calcmode="lin" valueType="num">
                                      <p:cBhvr>
                                        <p:cTn id="9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96" dur="26">
                                          <p:stCondLst>
                                            <p:cond delay="650"/>
                                          </p:stCondLst>
                                        </p:cTn>
                                        <p:tgtEl>
                                          <p:spTgt spid="35"/>
                                        </p:tgtEl>
                                      </p:cBhvr>
                                      <p:to x="100000" y="60000"/>
                                    </p:animScale>
                                    <p:animScale>
                                      <p:cBhvr>
                                        <p:cTn id="97" dur="166" decel="50000">
                                          <p:stCondLst>
                                            <p:cond delay="676"/>
                                          </p:stCondLst>
                                        </p:cTn>
                                        <p:tgtEl>
                                          <p:spTgt spid="35"/>
                                        </p:tgtEl>
                                      </p:cBhvr>
                                      <p:to x="100000" y="100000"/>
                                    </p:animScale>
                                    <p:animScale>
                                      <p:cBhvr>
                                        <p:cTn id="98" dur="26">
                                          <p:stCondLst>
                                            <p:cond delay="1312"/>
                                          </p:stCondLst>
                                        </p:cTn>
                                        <p:tgtEl>
                                          <p:spTgt spid="35"/>
                                        </p:tgtEl>
                                      </p:cBhvr>
                                      <p:to x="100000" y="80000"/>
                                    </p:animScale>
                                    <p:animScale>
                                      <p:cBhvr>
                                        <p:cTn id="99" dur="166" decel="50000">
                                          <p:stCondLst>
                                            <p:cond delay="1338"/>
                                          </p:stCondLst>
                                        </p:cTn>
                                        <p:tgtEl>
                                          <p:spTgt spid="35"/>
                                        </p:tgtEl>
                                      </p:cBhvr>
                                      <p:to x="100000" y="100000"/>
                                    </p:animScale>
                                    <p:animScale>
                                      <p:cBhvr>
                                        <p:cTn id="100" dur="26">
                                          <p:stCondLst>
                                            <p:cond delay="1642"/>
                                          </p:stCondLst>
                                        </p:cTn>
                                        <p:tgtEl>
                                          <p:spTgt spid="35"/>
                                        </p:tgtEl>
                                      </p:cBhvr>
                                      <p:to x="100000" y="90000"/>
                                    </p:animScale>
                                    <p:animScale>
                                      <p:cBhvr>
                                        <p:cTn id="101" dur="166" decel="50000">
                                          <p:stCondLst>
                                            <p:cond delay="1668"/>
                                          </p:stCondLst>
                                        </p:cTn>
                                        <p:tgtEl>
                                          <p:spTgt spid="35"/>
                                        </p:tgtEl>
                                      </p:cBhvr>
                                      <p:to x="100000" y="100000"/>
                                    </p:animScale>
                                    <p:animScale>
                                      <p:cBhvr>
                                        <p:cTn id="102" dur="26">
                                          <p:stCondLst>
                                            <p:cond delay="1808"/>
                                          </p:stCondLst>
                                        </p:cTn>
                                        <p:tgtEl>
                                          <p:spTgt spid="35"/>
                                        </p:tgtEl>
                                      </p:cBhvr>
                                      <p:to x="100000" y="95000"/>
                                    </p:animScale>
                                    <p:animScale>
                                      <p:cBhvr>
                                        <p:cTn id="103" dur="166" decel="50000">
                                          <p:stCondLst>
                                            <p:cond delay="1834"/>
                                          </p:stCondLst>
                                        </p:cTn>
                                        <p:tgtEl>
                                          <p:spTgt spid="35"/>
                                        </p:tgtEl>
                                      </p:cBhvr>
                                      <p:to x="100000" y="100000"/>
                                    </p:animScale>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grpId="0" nodeType="clickEffect">
                                  <p:stCondLst>
                                    <p:cond delay="0"/>
                                  </p:stCondLst>
                                  <p:childTnLst>
                                    <p:set>
                                      <p:cBhvr>
                                        <p:cTn id="107" dur="1" fill="hold">
                                          <p:stCondLst>
                                            <p:cond delay="0"/>
                                          </p:stCondLst>
                                        </p:cTn>
                                        <p:tgtEl>
                                          <p:spTgt spid="18"/>
                                        </p:tgtEl>
                                        <p:attrNameLst>
                                          <p:attrName>style.visibility</p:attrName>
                                        </p:attrNameLst>
                                      </p:cBhvr>
                                      <p:to>
                                        <p:strVal val="visible"/>
                                      </p:to>
                                    </p:set>
                                    <p:anim calcmode="lin" valueType="num">
                                      <p:cBhvr additive="base">
                                        <p:cTn id="108" dur="500" fill="hold"/>
                                        <p:tgtEl>
                                          <p:spTgt spid="18"/>
                                        </p:tgtEl>
                                        <p:attrNameLst>
                                          <p:attrName>ppt_x</p:attrName>
                                        </p:attrNameLst>
                                      </p:cBhvr>
                                      <p:tavLst>
                                        <p:tav tm="0">
                                          <p:val>
                                            <p:strVal val="0-#ppt_w/2"/>
                                          </p:val>
                                        </p:tav>
                                        <p:tav tm="100000">
                                          <p:val>
                                            <p:strVal val="#ppt_x"/>
                                          </p:val>
                                        </p:tav>
                                      </p:tavLst>
                                    </p:anim>
                                    <p:anim calcmode="lin" valueType="num">
                                      <p:cBhvr additive="base">
                                        <p:cTn id="10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6" presetClass="entr" presetSubtype="0" fill="hold" grpId="0" nodeType="click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wipe(down)">
                                      <p:cBhvr>
                                        <p:cTn id="114" dur="580">
                                          <p:stCondLst>
                                            <p:cond delay="0"/>
                                          </p:stCondLst>
                                        </p:cTn>
                                        <p:tgtEl>
                                          <p:spTgt spid="68"/>
                                        </p:tgtEl>
                                      </p:cBhvr>
                                    </p:animEffect>
                                    <p:anim calcmode="lin" valueType="num">
                                      <p:cBhvr>
                                        <p:cTn id="115" dur="1822" tmFilter="0,0; 0.14,0.36; 0.43,0.73; 0.71,0.91; 1.0,1.0">
                                          <p:stCondLst>
                                            <p:cond delay="0"/>
                                          </p:stCondLst>
                                        </p:cTn>
                                        <p:tgtEl>
                                          <p:spTgt spid="68"/>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68"/>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68"/>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68"/>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68"/>
                                        </p:tgtEl>
                                        <p:attrNameLst>
                                          <p:attrName>ppt_y</p:attrName>
                                        </p:attrNameLst>
                                      </p:cBhvr>
                                      <p:tavLst>
                                        <p:tav tm="0" fmla="#ppt_y-sin(pi*$)/81">
                                          <p:val>
                                            <p:fltVal val="0"/>
                                          </p:val>
                                        </p:tav>
                                        <p:tav tm="100000">
                                          <p:val>
                                            <p:fltVal val="1"/>
                                          </p:val>
                                        </p:tav>
                                      </p:tavLst>
                                    </p:anim>
                                    <p:animScale>
                                      <p:cBhvr>
                                        <p:cTn id="120" dur="26">
                                          <p:stCondLst>
                                            <p:cond delay="650"/>
                                          </p:stCondLst>
                                        </p:cTn>
                                        <p:tgtEl>
                                          <p:spTgt spid="68"/>
                                        </p:tgtEl>
                                      </p:cBhvr>
                                      <p:to x="100000" y="60000"/>
                                    </p:animScale>
                                    <p:animScale>
                                      <p:cBhvr>
                                        <p:cTn id="121" dur="166" decel="50000">
                                          <p:stCondLst>
                                            <p:cond delay="676"/>
                                          </p:stCondLst>
                                        </p:cTn>
                                        <p:tgtEl>
                                          <p:spTgt spid="68"/>
                                        </p:tgtEl>
                                      </p:cBhvr>
                                      <p:to x="100000" y="100000"/>
                                    </p:animScale>
                                    <p:animScale>
                                      <p:cBhvr>
                                        <p:cTn id="122" dur="26">
                                          <p:stCondLst>
                                            <p:cond delay="1312"/>
                                          </p:stCondLst>
                                        </p:cTn>
                                        <p:tgtEl>
                                          <p:spTgt spid="68"/>
                                        </p:tgtEl>
                                      </p:cBhvr>
                                      <p:to x="100000" y="80000"/>
                                    </p:animScale>
                                    <p:animScale>
                                      <p:cBhvr>
                                        <p:cTn id="123" dur="166" decel="50000">
                                          <p:stCondLst>
                                            <p:cond delay="1338"/>
                                          </p:stCondLst>
                                        </p:cTn>
                                        <p:tgtEl>
                                          <p:spTgt spid="68"/>
                                        </p:tgtEl>
                                      </p:cBhvr>
                                      <p:to x="100000" y="100000"/>
                                    </p:animScale>
                                    <p:animScale>
                                      <p:cBhvr>
                                        <p:cTn id="124" dur="26">
                                          <p:stCondLst>
                                            <p:cond delay="1642"/>
                                          </p:stCondLst>
                                        </p:cTn>
                                        <p:tgtEl>
                                          <p:spTgt spid="68"/>
                                        </p:tgtEl>
                                      </p:cBhvr>
                                      <p:to x="100000" y="90000"/>
                                    </p:animScale>
                                    <p:animScale>
                                      <p:cBhvr>
                                        <p:cTn id="125" dur="166" decel="50000">
                                          <p:stCondLst>
                                            <p:cond delay="1668"/>
                                          </p:stCondLst>
                                        </p:cTn>
                                        <p:tgtEl>
                                          <p:spTgt spid="68"/>
                                        </p:tgtEl>
                                      </p:cBhvr>
                                      <p:to x="100000" y="100000"/>
                                    </p:animScale>
                                    <p:animScale>
                                      <p:cBhvr>
                                        <p:cTn id="126" dur="26">
                                          <p:stCondLst>
                                            <p:cond delay="1808"/>
                                          </p:stCondLst>
                                        </p:cTn>
                                        <p:tgtEl>
                                          <p:spTgt spid="68"/>
                                        </p:tgtEl>
                                      </p:cBhvr>
                                      <p:to x="100000" y="95000"/>
                                    </p:animScale>
                                    <p:animScale>
                                      <p:cBhvr>
                                        <p:cTn id="127" dur="166" decel="50000">
                                          <p:stCondLst>
                                            <p:cond delay="1834"/>
                                          </p:stCondLst>
                                        </p:cTn>
                                        <p:tgtEl>
                                          <p:spTgt spid="68"/>
                                        </p:tgtEl>
                                      </p:cBhvr>
                                      <p:to x="100000" y="100000"/>
                                    </p:animScale>
                                  </p:childTnLst>
                                </p:cTn>
                              </p:par>
                            </p:childTnLst>
                          </p:cTn>
                        </p:par>
                      </p:childTnLst>
                    </p:cTn>
                  </p:par>
                  <p:par>
                    <p:cTn id="128" fill="hold">
                      <p:stCondLst>
                        <p:cond delay="indefinite"/>
                      </p:stCondLst>
                      <p:childTnLst>
                        <p:par>
                          <p:cTn id="129" fill="hold">
                            <p:stCondLst>
                              <p:cond delay="0"/>
                            </p:stCondLst>
                            <p:childTnLst>
                              <p:par>
                                <p:cTn id="130" presetID="2" presetClass="entr" presetSubtype="8" fill="hold" grpId="0" nodeType="clickEffect">
                                  <p:stCondLst>
                                    <p:cond delay="0"/>
                                  </p:stCondLst>
                                  <p:childTnLst>
                                    <p:set>
                                      <p:cBhvr>
                                        <p:cTn id="131" dur="1" fill="hold">
                                          <p:stCondLst>
                                            <p:cond delay="0"/>
                                          </p:stCondLst>
                                        </p:cTn>
                                        <p:tgtEl>
                                          <p:spTgt spid="63"/>
                                        </p:tgtEl>
                                        <p:attrNameLst>
                                          <p:attrName>style.visibility</p:attrName>
                                        </p:attrNameLst>
                                      </p:cBhvr>
                                      <p:to>
                                        <p:strVal val="visible"/>
                                      </p:to>
                                    </p:set>
                                    <p:anim calcmode="lin" valueType="num">
                                      <p:cBhvr additive="base">
                                        <p:cTn id="132" dur="500" fill="hold"/>
                                        <p:tgtEl>
                                          <p:spTgt spid="63"/>
                                        </p:tgtEl>
                                        <p:attrNameLst>
                                          <p:attrName>ppt_x</p:attrName>
                                        </p:attrNameLst>
                                      </p:cBhvr>
                                      <p:tavLst>
                                        <p:tav tm="0">
                                          <p:val>
                                            <p:strVal val="0-#ppt_w/2"/>
                                          </p:val>
                                        </p:tav>
                                        <p:tav tm="100000">
                                          <p:val>
                                            <p:strVal val="#ppt_x"/>
                                          </p:val>
                                        </p:tav>
                                      </p:tavLst>
                                    </p:anim>
                                    <p:anim calcmode="lin" valueType="num">
                                      <p:cBhvr additive="base">
                                        <p:cTn id="133" dur="5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6" presetClass="entr" presetSubtype="0" fill="hold" grpId="0" nodeType="clickEffect">
                                  <p:stCondLst>
                                    <p:cond delay="0"/>
                                  </p:stCondLst>
                                  <p:childTnLst>
                                    <p:set>
                                      <p:cBhvr>
                                        <p:cTn id="137" dur="1" fill="hold">
                                          <p:stCondLst>
                                            <p:cond delay="0"/>
                                          </p:stCondLst>
                                        </p:cTn>
                                        <p:tgtEl>
                                          <p:spTgt spid="74"/>
                                        </p:tgtEl>
                                        <p:attrNameLst>
                                          <p:attrName>style.visibility</p:attrName>
                                        </p:attrNameLst>
                                      </p:cBhvr>
                                      <p:to>
                                        <p:strVal val="visible"/>
                                      </p:to>
                                    </p:set>
                                    <p:animEffect transition="in" filter="wipe(down)">
                                      <p:cBhvr>
                                        <p:cTn id="138" dur="580">
                                          <p:stCondLst>
                                            <p:cond delay="0"/>
                                          </p:stCondLst>
                                        </p:cTn>
                                        <p:tgtEl>
                                          <p:spTgt spid="74"/>
                                        </p:tgtEl>
                                      </p:cBhvr>
                                    </p:animEffect>
                                    <p:anim calcmode="lin" valueType="num">
                                      <p:cBhvr>
                                        <p:cTn id="139" dur="1822"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74"/>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74"/>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74"/>
                                        </p:tgtEl>
                                        <p:attrNameLst>
                                          <p:attrName>ppt_y</p:attrName>
                                        </p:attrNameLst>
                                      </p:cBhvr>
                                      <p:tavLst>
                                        <p:tav tm="0" fmla="#ppt_y-sin(pi*$)/81">
                                          <p:val>
                                            <p:fltVal val="0"/>
                                          </p:val>
                                        </p:tav>
                                        <p:tav tm="100000">
                                          <p:val>
                                            <p:fltVal val="1"/>
                                          </p:val>
                                        </p:tav>
                                      </p:tavLst>
                                    </p:anim>
                                    <p:animScale>
                                      <p:cBhvr>
                                        <p:cTn id="144" dur="26">
                                          <p:stCondLst>
                                            <p:cond delay="650"/>
                                          </p:stCondLst>
                                        </p:cTn>
                                        <p:tgtEl>
                                          <p:spTgt spid="74"/>
                                        </p:tgtEl>
                                      </p:cBhvr>
                                      <p:to x="100000" y="60000"/>
                                    </p:animScale>
                                    <p:animScale>
                                      <p:cBhvr>
                                        <p:cTn id="145" dur="166" decel="50000">
                                          <p:stCondLst>
                                            <p:cond delay="676"/>
                                          </p:stCondLst>
                                        </p:cTn>
                                        <p:tgtEl>
                                          <p:spTgt spid="74"/>
                                        </p:tgtEl>
                                      </p:cBhvr>
                                      <p:to x="100000" y="100000"/>
                                    </p:animScale>
                                    <p:animScale>
                                      <p:cBhvr>
                                        <p:cTn id="146" dur="26">
                                          <p:stCondLst>
                                            <p:cond delay="1312"/>
                                          </p:stCondLst>
                                        </p:cTn>
                                        <p:tgtEl>
                                          <p:spTgt spid="74"/>
                                        </p:tgtEl>
                                      </p:cBhvr>
                                      <p:to x="100000" y="80000"/>
                                    </p:animScale>
                                    <p:animScale>
                                      <p:cBhvr>
                                        <p:cTn id="147" dur="166" decel="50000">
                                          <p:stCondLst>
                                            <p:cond delay="1338"/>
                                          </p:stCondLst>
                                        </p:cTn>
                                        <p:tgtEl>
                                          <p:spTgt spid="74"/>
                                        </p:tgtEl>
                                      </p:cBhvr>
                                      <p:to x="100000" y="100000"/>
                                    </p:animScale>
                                    <p:animScale>
                                      <p:cBhvr>
                                        <p:cTn id="148" dur="26">
                                          <p:stCondLst>
                                            <p:cond delay="1642"/>
                                          </p:stCondLst>
                                        </p:cTn>
                                        <p:tgtEl>
                                          <p:spTgt spid="74"/>
                                        </p:tgtEl>
                                      </p:cBhvr>
                                      <p:to x="100000" y="90000"/>
                                    </p:animScale>
                                    <p:animScale>
                                      <p:cBhvr>
                                        <p:cTn id="149" dur="166" decel="50000">
                                          <p:stCondLst>
                                            <p:cond delay="1668"/>
                                          </p:stCondLst>
                                        </p:cTn>
                                        <p:tgtEl>
                                          <p:spTgt spid="74"/>
                                        </p:tgtEl>
                                      </p:cBhvr>
                                      <p:to x="100000" y="100000"/>
                                    </p:animScale>
                                    <p:animScale>
                                      <p:cBhvr>
                                        <p:cTn id="150" dur="26">
                                          <p:stCondLst>
                                            <p:cond delay="1808"/>
                                          </p:stCondLst>
                                        </p:cTn>
                                        <p:tgtEl>
                                          <p:spTgt spid="74"/>
                                        </p:tgtEl>
                                      </p:cBhvr>
                                      <p:to x="100000" y="95000"/>
                                    </p:animScale>
                                    <p:animScale>
                                      <p:cBhvr>
                                        <p:cTn id="151" dur="166" decel="50000">
                                          <p:stCondLst>
                                            <p:cond delay="1834"/>
                                          </p:stCondLst>
                                        </p:cTn>
                                        <p:tgtEl>
                                          <p:spTgt spid="74"/>
                                        </p:tgtEl>
                                      </p:cBhvr>
                                      <p:to x="100000" y="100000"/>
                                    </p:animScale>
                                  </p:childTnLst>
                                </p:cTn>
                              </p:par>
                            </p:childTnLst>
                          </p:cTn>
                        </p:par>
                      </p:childTnLst>
                    </p:cTn>
                  </p:par>
                  <p:par>
                    <p:cTn id="152" fill="hold">
                      <p:stCondLst>
                        <p:cond delay="indefinite"/>
                      </p:stCondLst>
                      <p:childTnLst>
                        <p:par>
                          <p:cTn id="153" fill="hold">
                            <p:stCondLst>
                              <p:cond delay="0"/>
                            </p:stCondLst>
                            <p:childTnLst>
                              <p:par>
                                <p:cTn id="154" presetID="2" presetClass="entr" presetSubtype="8" fill="hold" grpId="0" nodeType="click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additive="base">
                                        <p:cTn id="156" dur="500" fill="hold"/>
                                        <p:tgtEl>
                                          <p:spTgt spid="69"/>
                                        </p:tgtEl>
                                        <p:attrNameLst>
                                          <p:attrName>ppt_x</p:attrName>
                                        </p:attrNameLst>
                                      </p:cBhvr>
                                      <p:tavLst>
                                        <p:tav tm="0">
                                          <p:val>
                                            <p:strVal val="0-#ppt_w/2"/>
                                          </p:val>
                                        </p:tav>
                                        <p:tav tm="100000">
                                          <p:val>
                                            <p:strVal val="#ppt_x"/>
                                          </p:val>
                                        </p:tav>
                                      </p:tavLst>
                                    </p:anim>
                                    <p:anim calcmode="lin" valueType="num">
                                      <p:cBhvr additive="base">
                                        <p:cTn id="157"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6" presetClass="entr" presetSubtype="0" fill="hold" grpId="0" nodeType="clickEffect">
                                  <p:stCondLst>
                                    <p:cond delay="0"/>
                                  </p:stCondLst>
                                  <p:childTnLst>
                                    <p:set>
                                      <p:cBhvr>
                                        <p:cTn id="161" dur="1" fill="hold">
                                          <p:stCondLst>
                                            <p:cond delay="0"/>
                                          </p:stCondLst>
                                        </p:cTn>
                                        <p:tgtEl>
                                          <p:spTgt spid="80"/>
                                        </p:tgtEl>
                                        <p:attrNameLst>
                                          <p:attrName>style.visibility</p:attrName>
                                        </p:attrNameLst>
                                      </p:cBhvr>
                                      <p:to>
                                        <p:strVal val="visible"/>
                                      </p:to>
                                    </p:set>
                                    <p:animEffect transition="in" filter="wipe(down)">
                                      <p:cBhvr>
                                        <p:cTn id="162" dur="580">
                                          <p:stCondLst>
                                            <p:cond delay="0"/>
                                          </p:stCondLst>
                                        </p:cTn>
                                        <p:tgtEl>
                                          <p:spTgt spid="80"/>
                                        </p:tgtEl>
                                      </p:cBhvr>
                                    </p:animEffect>
                                    <p:anim calcmode="lin" valueType="num">
                                      <p:cBhvr>
                                        <p:cTn id="163" dur="1822"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164" dur="664"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165" dur="664" tmFilter="0, 0; 0.125,0.2665; 0.25,0.4; 0.375,0.465; 0.5,0.5;  0.625,0.535; 0.75,0.6; 0.875,0.7335; 1,1">
                                          <p:stCondLst>
                                            <p:cond delay="664"/>
                                          </p:stCondLst>
                                        </p:cTn>
                                        <p:tgtEl>
                                          <p:spTgt spid="80"/>
                                        </p:tgtEl>
                                        <p:attrNameLst>
                                          <p:attrName>ppt_y</p:attrName>
                                        </p:attrNameLst>
                                      </p:cBhvr>
                                      <p:tavLst>
                                        <p:tav tm="0" fmla="#ppt_y-sin(pi*$)/9">
                                          <p:val>
                                            <p:fltVal val="0"/>
                                          </p:val>
                                        </p:tav>
                                        <p:tav tm="100000">
                                          <p:val>
                                            <p:fltVal val="1"/>
                                          </p:val>
                                        </p:tav>
                                      </p:tavLst>
                                    </p:anim>
                                    <p:anim calcmode="lin" valueType="num">
                                      <p:cBhvr>
                                        <p:cTn id="166" dur="332" tmFilter="0, 0; 0.125,0.2665; 0.25,0.4; 0.375,0.465; 0.5,0.5;  0.625,0.535; 0.75,0.6; 0.875,0.7335; 1,1">
                                          <p:stCondLst>
                                            <p:cond delay="1324"/>
                                          </p:stCondLst>
                                        </p:cTn>
                                        <p:tgtEl>
                                          <p:spTgt spid="80"/>
                                        </p:tgtEl>
                                        <p:attrNameLst>
                                          <p:attrName>ppt_y</p:attrName>
                                        </p:attrNameLst>
                                      </p:cBhvr>
                                      <p:tavLst>
                                        <p:tav tm="0" fmla="#ppt_y-sin(pi*$)/27">
                                          <p:val>
                                            <p:fltVal val="0"/>
                                          </p:val>
                                        </p:tav>
                                        <p:tav tm="100000">
                                          <p:val>
                                            <p:fltVal val="1"/>
                                          </p:val>
                                        </p:tav>
                                      </p:tavLst>
                                    </p:anim>
                                    <p:anim calcmode="lin" valueType="num">
                                      <p:cBhvr>
                                        <p:cTn id="167" dur="164" tmFilter="0, 0; 0.125,0.2665; 0.25,0.4; 0.375,0.465; 0.5,0.5;  0.625,0.535; 0.75,0.6; 0.875,0.7335; 1,1">
                                          <p:stCondLst>
                                            <p:cond delay="1656"/>
                                          </p:stCondLst>
                                        </p:cTn>
                                        <p:tgtEl>
                                          <p:spTgt spid="80"/>
                                        </p:tgtEl>
                                        <p:attrNameLst>
                                          <p:attrName>ppt_y</p:attrName>
                                        </p:attrNameLst>
                                      </p:cBhvr>
                                      <p:tavLst>
                                        <p:tav tm="0" fmla="#ppt_y-sin(pi*$)/81">
                                          <p:val>
                                            <p:fltVal val="0"/>
                                          </p:val>
                                        </p:tav>
                                        <p:tav tm="100000">
                                          <p:val>
                                            <p:fltVal val="1"/>
                                          </p:val>
                                        </p:tav>
                                      </p:tavLst>
                                    </p:anim>
                                    <p:animScale>
                                      <p:cBhvr>
                                        <p:cTn id="168" dur="26">
                                          <p:stCondLst>
                                            <p:cond delay="650"/>
                                          </p:stCondLst>
                                        </p:cTn>
                                        <p:tgtEl>
                                          <p:spTgt spid="80"/>
                                        </p:tgtEl>
                                      </p:cBhvr>
                                      <p:to x="100000" y="60000"/>
                                    </p:animScale>
                                    <p:animScale>
                                      <p:cBhvr>
                                        <p:cTn id="169" dur="166" decel="50000">
                                          <p:stCondLst>
                                            <p:cond delay="676"/>
                                          </p:stCondLst>
                                        </p:cTn>
                                        <p:tgtEl>
                                          <p:spTgt spid="80"/>
                                        </p:tgtEl>
                                      </p:cBhvr>
                                      <p:to x="100000" y="100000"/>
                                    </p:animScale>
                                    <p:animScale>
                                      <p:cBhvr>
                                        <p:cTn id="170" dur="26">
                                          <p:stCondLst>
                                            <p:cond delay="1312"/>
                                          </p:stCondLst>
                                        </p:cTn>
                                        <p:tgtEl>
                                          <p:spTgt spid="80"/>
                                        </p:tgtEl>
                                      </p:cBhvr>
                                      <p:to x="100000" y="80000"/>
                                    </p:animScale>
                                    <p:animScale>
                                      <p:cBhvr>
                                        <p:cTn id="171" dur="166" decel="50000">
                                          <p:stCondLst>
                                            <p:cond delay="1338"/>
                                          </p:stCondLst>
                                        </p:cTn>
                                        <p:tgtEl>
                                          <p:spTgt spid="80"/>
                                        </p:tgtEl>
                                      </p:cBhvr>
                                      <p:to x="100000" y="100000"/>
                                    </p:animScale>
                                    <p:animScale>
                                      <p:cBhvr>
                                        <p:cTn id="172" dur="26">
                                          <p:stCondLst>
                                            <p:cond delay="1642"/>
                                          </p:stCondLst>
                                        </p:cTn>
                                        <p:tgtEl>
                                          <p:spTgt spid="80"/>
                                        </p:tgtEl>
                                      </p:cBhvr>
                                      <p:to x="100000" y="90000"/>
                                    </p:animScale>
                                    <p:animScale>
                                      <p:cBhvr>
                                        <p:cTn id="173" dur="166" decel="50000">
                                          <p:stCondLst>
                                            <p:cond delay="1668"/>
                                          </p:stCondLst>
                                        </p:cTn>
                                        <p:tgtEl>
                                          <p:spTgt spid="80"/>
                                        </p:tgtEl>
                                      </p:cBhvr>
                                      <p:to x="100000" y="100000"/>
                                    </p:animScale>
                                    <p:animScale>
                                      <p:cBhvr>
                                        <p:cTn id="174" dur="26">
                                          <p:stCondLst>
                                            <p:cond delay="1808"/>
                                          </p:stCondLst>
                                        </p:cTn>
                                        <p:tgtEl>
                                          <p:spTgt spid="80"/>
                                        </p:tgtEl>
                                      </p:cBhvr>
                                      <p:to x="100000" y="95000"/>
                                    </p:animScale>
                                    <p:animScale>
                                      <p:cBhvr>
                                        <p:cTn id="175" dur="166" decel="50000">
                                          <p:stCondLst>
                                            <p:cond delay="1834"/>
                                          </p:stCondLst>
                                        </p:cTn>
                                        <p:tgtEl>
                                          <p:spTgt spid="80"/>
                                        </p:tgtEl>
                                      </p:cBhvr>
                                      <p:to x="100000" y="100000"/>
                                    </p:animScale>
                                  </p:childTnLst>
                                </p:cTn>
                              </p:par>
                            </p:childTnLst>
                          </p:cTn>
                        </p:par>
                      </p:childTnLst>
                    </p:cTn>
                  </p:par>
                  <p:par>
                    <p:cTn id="176" fill="hold">
                      <p:stCondLst>
                        <p:cond delay="indefinite"/>
                      </p:stCondLst>
                      <p:childTnLst>
                        <p:par>
                          <p:cTn id="177" fill="hold">
                            <p:stCondLst>
                              <p:cond delay="0"/>
                            </p:stCondLst>
                            <p:childTnLst>
                              <p:par>
                                <p:cTn id="178" presetID="2" presetClass="entr" presetSubtype="8" fill="hold" grpId="0" nodeType="clickEffect">
                                  <p:stCondLst>
                                    <p:cond delay="0"/>
                                  </p:stCondLst>
                                  <p:childTnLst>
                                    <p:set>
                                      <p:cBhvr>
                                        <p:cTn id="179" dur="1" fill="hold">
                                          <p:stCondLst>
                                            <p:cond delay="0"/>
                                          </p:stCondLst>
                                        </p:cTn>
                                        <p:tgtEl>
                                          <p:spTgt spid="75"/>
                                        </p:tgtEl>
                                        <p:attrNameLst>
                                          <p:attrName>style.visibility</p:attrName>
                                        </p:attrNameLst>
                                      </p:cBhvr>
                                      <p:to>
                                        <p:strVal val="visible"/>
                                      </p:to>
                                    </p:set>
                                    <p:anim calcmode="lin" valueType="num">
                                      <p:cBhvr additive="base">
                                        <p:cTn id="180" dur="500" fill="hold"/>
                                        <p:tgtEl>
                                          <p:spTgt spid="75"/>
                                        </p:tgtEl>
                                        <p:attrNameLst>
                                          <p:attrName>ppt_x</p:attrName>
                                        </p:attrNameLst>
                                      </p:cBhvr>
                                      <p:tavLst>
                                        <p:tav tm="0">
                                          <p:val>
                                            <p:strVal val="0-#ppt_w/2"/>
                                          </p:val>
                                        </p:tav>
                                        <p:tav tm="100000">
                                          <p:val>
                                            <p:strVal val="#ppt_x"/>
                                          </p:val>
                                        </p:tav>
                                      </p:tavLst>
                                    </p:anim>
                                    <p:anim calcmode="lin" valueType="num">
                                      <p:cBhvr additive="base">
                                        <p:cTn id="181"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40" grpId="0"/>
      <p:bldP spid="41" grpId="0"/>
      <p:bldP spid="42" grpId="0"/>
      <p:bldP spid="55" grpId="0"/>
      <p:bldP spid="56" grpId="0"/>
      <p:bldP spid="61" grpId="0"/>
      <p:bldP spid="62" grpId="0"/>
      <p:bldP spid="63" grpId="0"/>
      <p:bldP spid="68" grpId="0"/>
      <p:bldP spid="69" grpId="0"/>
      <p:bldP spid="74" grpId="0"/>
      <p:bldP spid="75" grpId="0"/>
      <p:bldP spid="80"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2629188" y="1772816"/>
            <a:ext cx="690880" cy="706755"/>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dú</a:t>
            </a:r>
            <a:endParaRPr lang="zh-CN" altLang="en-US" sz="4000" dirty="0">
              <a:latin typeface="黑体" panose="02010609060101010101" pitchFamily="49" charset="-122"/>
              <a:ea typeface="黑体" panose="02010609060101010101" pitchFamily="49" charset="-122"/>
            </a:endParaRPr>
          </a:p>
        </p:txBody>
      </p:sp>
      <p:grpSp>
        <p:nvGrpSpPr>
          <p:cNvPr id="5" name="组合 35"/>
          <p:cNvGrpSpPr/>
          <p:nvPr/>
        </p:nvGrpSpPr>
        <p:grpSpPr>
          <a:xfrm>
            <a:off x="2292541" y="2490969"/>
            <a:ext cx="1622099" cy="1500276"/>
            <a:chOff x="-2214610" y="714356"/>
            <a:chExt cx="1785950" cy="1643868"/>
          </a:xfrm>
          <a:noFill/>
        </p:grpSpPr>
        <p:sp>
          <p:nvSpPr>
            <p:cNvPr id="37" name="矩形 3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36"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会写字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3" name="TextBox 32"/>
          <p:cNvSpPr txBox="1"/>
          <p:nvPr/>
        </p:nvSpPr>
        <p:spPr>
          <a:xfrm>
            <a:off x="5436096" y="1772816"/>
            <a:ext cx="1198880" cy="706755"/>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jìnɡ</a:t>
            </a:r>
            <a:endParaRPr lang="zh-CN" altLang="en-US" sz="4000" dirty="0">
              <a:latin typeface="黑体" panose="02010609060101010101" pitchFamily="49" charset="-122"/>
              <a:ea typeface="黑体" panose="02010609060101010101" pitchFamily="49" charset="-122"/>
            </a:endParaRPr>
          </a:p>
        </p:txBody>
      </p:sp>
      <p:grpSp>
        <p:nvGrpSpPr>
          <p:cNvPr id="34" name="组合 35"/>
          <p:cNvGrpSpPr/>
          <p:nvPr/>
        </p:nvGrpSpPr>
        <p:grpSpPr>
          <a:xfrm>
            <a:off x="5099092" y="2491331"/>
            <a:ext cx="1622099" cy="1500276"/>
            <a:chOff x="-2214610" y="714356"/>
            <a:chExt cx="1785950" cy="1643868"/>
          </a:xfrm>
          <a:noFill/>
        </p:grpSpPr>
        <p:sp>
          <p:nvSpPr>
            <p:cNvPr id="43" name="矩形 42"/>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a:stCxn id="43" idx="1"/>
              <a:endCxn id="43"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0"/>
              <a:endCxn id="43"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49" name="TextBox 23"/>
          <p:cNvSpPr txBox="1">
            <a:spLocks noChangeArrowheads="1"/>
          </p:cNvSpPr>
          <p:nvPr/>
        </p:nvSpPr>
        <p:spPr bwMode="auto">
          <a:xfrm>
            <a:off x="2467212" y="2420860"/>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读</a:t>
            </a:r>
            <a:endParaRPr lang="zh-CN" altLang="en-US" sz="9600" b="1" dirty="0">
              <a:latin typeface="楷体" panose="02010609060101010101" pitchFamily="49" charset="-122"/>
              <a:ea typeface="楷体" panose="02010609060101010101" pitchFamily="49" charset="-122"/>
            </a:endParaRPr>
          </a:p>
        </p:txBody>
      </p:sp>
      <p:sp>
        <p:nvSpPr>
          <p:cNvPr id="50" name="TextBox 23"/>
          <p:cNvSpPr txBox="1">
            <a:spLocks noChangeArrowheads="1"/>
          </p:cNvSpPr>
          <p:nvPr/>
        </p:nvSpPr>
        <p:spPr bwMode="auto">
          <a:xfrm>
            <a:off x="5273763" y="2417311"/>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静</a:t>
            </a:r>
            <a:endParaRPr lang="zh-CN" altLang="en-US" sz="9600" b="1" dirty="0">
              <a:latin typeface="楷体" panose="02010609060101010101" pitchFamily="49" charset="-122"/>
              <a:ea typeface="楷体" panose="02010609060101010101" pitchFamily="49" charset="-122"/>
            </a:endParaRPr>
          </a:p>
        </p:txBody>
      </p:sp>
      <p:sp>
        <p:nvSpPr>
          <p:cNvPr id="51" name="TextBox 50"/>
          <p:cNvSpPr txBox="1"/>
          <p:nvPr/>
        </p:nvSpPr>
        <p:spPr>
          <a:xfrm>
            <a:off x="1471648" y="4042714"/>
            <a:ext cx="1198880" cy="706755"/>
          </a:xfrm>
          <a:prstGeom prst="rect">
            <a:avLst/>
          </a:prstGeom>
          <a:noFill/>
        </p:spPr>
        <p:txBody>
          <a:bodyPr wrap="none" rtlCol="0">
            <a:spAutoFit/>
          </a:bodyPr>
          <a:lstStyle/>
          <a:p>
            <a:pPr algn="l"/>
            <a:r>
              <a:rPr lang="en-US" altLang="zh-CN" sz="4000" dirty="0">
                <a:latin typeface="黑体" panose="02010609060101010101" pitchFamily="49" charset="-122"/>
                <a:ea typeface="黑体" panose="02010609060101010101" pitchFamily="49" charset="-122"/>
              </a:rPr>
              <a:t>tí</a:t>
            </a:r>
            <a:r>
              <a:rPr lang="en-US" altLang="zh-CN" sz="4000" dirty="0" err="1">
                <a:latin typeface="黑体" panose="02010609060101010101" pitchFamily="49" charset="-122"/>
                <a:ea typeface="黑体" panose="02010609060101010101" pitchFamily="49" charset="-122"/>
                <a:sym typeface="+mn-ea"/>
              </a:rPr>
              <a:t>nɡ</a:t>
            </a:r>
            <a:endParaRPr lang="en-US" altLang="zh-CN" sz="4000" dirty="0">
              <a:latin typeface="黑体" panose="02010609060101010101" pitchFamily="49" charset="-122"/>
              <a:ea typeface="黑体" panose="02010609060101010101" pitchFamily="49" charset="-122"/>
            </a:endParaRPr>
          </a:p>
        </p:txBody>
      </p:sp>
      <p:grpSp>
        <p:nvGrpSpPr>
          <p:cNvPr id="57" name="组合 35"/>
          <p:cNvGrpSpPr/>
          <p:nvPr/>
        </p:nvGrpSpPr>
        <p:grpSpPr>
          <a:xfrm>
            <a:off x="1135001" y="4760867"/>
            <a:ext cx="1622099" cy="1500276"/>
            <a:chOff x="-2214610" y="714356"/>
            <a:chExt cx="1785950" cy="1643868"/>
          </a:xfrm>
          <a:noFill/>
        </p:grpSpPr>
        <p:sp>
          <p:nvSpPr>
            <p:cNvPr id="58" name="矩形 57"/>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1"/>
              <a:endCxn id="58"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0"/>
              <a:endCxn id="58"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1" name="TextBox 23"/>
          <p:cNvSpPr txBox="1">
            <a:spLocks noChangeArrowheads="1"/>
          </p:cNvSpPr>
          <p:nvPr/>
        </p:nvSpPr>
        <p:spPr bwMode="auto">
          <a:xfrm>
            <a:off x="1309672" y="4690758"/>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停</a:t>
            </a:r>
            <a:endParaRPr lang="zh-CN" altLang="en-US" sz="9600" b="1" dirty="0">
              <a:latin typeface="楷体" panose="02010609060101010101" pitchFamily="49" charset="-122"/>
              <a:ea typeface="楷体" panose="02010609060101010101" pitchFamily="49" charset="-122"/>
            </a:endParaRPr>
          </a:p>
        </p:txBody>
      </p:sp>
      <p:sp>
        <p:nvSpPr>
          <p:cNvPr id="62" name="TextBox 61"/>
          <p:cNvSpPr txBox="1"/>
          <p:nvPr/>
        </p:nvSpPr>
        <p:spPr>
          <a:xfrm>
            <a:off x="4076616" y="4041989"/>
            <a:ext cx="690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cū</a:t>
            </a:r>
            <a:endParaRPr lang="zh-CN" altLang="en-US" sz="4000" dirty="0">
              <a:latin typeface="黑体" panose="02010609060101010101" pitchFamily="49" charset="-122"/>
              <a:ea typeface="黑体" panose="02010609060101010101" pitchFamily="49" charset="-122"/>
            </a:endParaRPr>
          </a:p>
        </p:txBody>
      </p:sp>
      <p:grpSp>
        <p:nvGrpSpPr>
          <p:cNvPr id="63" name="组合 35"/>
          <p:cNvGrpSpPr/>
          <p:nvPr/>
        </p:nvGrpSpPr>
        <p:grpSpPr>
          <a:xfrm>
            <a:off x="3739969" y="4760142"/>
            <a:ext cx="1622099" cy="1500276"/>
            <a:chOff x="-2214610" y="714356"/>
            <a:chExt cx="1785950" cy="1643868"/>
          </a:xfrm>
          <a:noFill/>
        </p:grpSpPr>
        <p:sp>
          <p:nvSpPr>
            <p:cNvPr id="64" name="矩形 63"/>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64" idx="1"/>
              <a:endCxn id="64"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4" idx="0"/>
              <a:endCxn id="64"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7" name="TextBox 23"/>
          <p:cNvSpPr txBox="1">
            <a:spLocks noChangeArrowheads="1"/>
          </p:cNvSpPr>
          <p:nvPr/>
        </p:nvSpPr>
        <p:spPr bwMode="auto">
          <a:xfrm>
            <a:off x="3914640" y="4690033"/>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sym typeface="+mn-ea"/>
              </a:rPr>
              <a:t>粗</a:t>
            </a:r>
            <a:endParaRPr lang="zh-CN" altLang="en-US" sz="9600" b="1" dirty="0">
              <a:latin typeface="楷体" panose="02010609060101010101" pitchFamily="49" charset="-122"/>
              <a:ea typeface="楷体" panose="02010609060101010101" pitchFamily="49" charset="-122"/>
            </a:endParaRPr>
          </a:p>
        </p:txBody>
      </p:sp>
      <p:sp>
        <p:nvSpPr>
          <p:cNvPr id="68" name="TextBox 67"/>
          <p:cNvSpPr txBox="1"/>
          <p:nvPr/>
        </p:nvSpPr>
        <p:spPr>
          <a:xfrm>
            <a:off x="6390254" y="3983569"/>
            <a:ext cx="1198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sym typeface="+mn-ea"/>
              </a:rPr>
              <a:t>yǐnɡ</a:t>
            </a:r>
            <a:endParaRPr lang="en-US" altLang="zh-CN" sz="4000" dirty="0">
              <a:latin typeface="黑体" panose="02010609060101010101" pitchFamily="49" charset="-122"/>
              <a:ea typeface="黑体" panose="02010609060101010101" pitchFamily="49" charset="-122"/>
            </a:endParaRPr>
          </a:p>
        </p:txBody>
      </p:sp>
      <p:grpSp>
        <p:nvGrpSpPr>
          <p:cNvPr id="69" name="组合 35"/>
          <p:cNvGrpSpPr/>
          <p:nvPr/>
        </p:nvGrpSpPr>
        <p:grpSpPr>
          <a:xfrm>
            <a:off x="6215532" y="4760142"/>
            <a:ext cx="1622099" cy="1500276"/>
            <a:chOff x="-2214610" y="714356"/>
            <a:chExt cx="1785950" cy="1643868"/>
          </a:xfrm>
          <a:noFill/>
        </p:grpSpPr>
        <p:sp>
          <p:nvSpPr>
            <p:cNvPr id="70" name="矩形 69"/>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6390203" y="4690033"/>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影</a:t>
            </a:r>
            <a:endParaRPr lang="zh-CN" altLang="en-US" sz="9600" b="1" dirty="0">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80">
                                          <p:stCondLst>
                                            <p:cond delay="0"/>
                                          </p:stCondLst>
                                        </p:cTn>
                                        <p:tgtEl>
                                          <p:spTgt spid="49"/>
                                        </p:tgtEl>
                                      </p:cBhvr>
                                    </p:animEffect>
                                    <p:anim calcmode="lin" valueType="num">
                                      <p:cBhvr>
                                        <p:cTn id="20"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5" dur="26">
                                          <p:stCondLst>
                                            <p:cond delay="650"/>
                                          </p:stCondLst>
                                        </p:cTn>
                                        <p:tgtEl>
                                          <p:spTgt spid="49"/>
                                        </p:tgtEl>
                                      </p:cBhvr>
                                      <p:to x="100000" y="60000"/>
                                    </p:animScale>
                                    <p:animScale>
                                      <p:cBhvr>
                                        <p:cTn id="26" dur="166" decel="50000">
                                          <p:stCondLst>
                                            <p:cond delay="676"/>
                                          </p:stCondLst>
                                        </p:cTn>
                                        <p:tgtEl>
                                          <p:spTgt spid="49"/>
                                        </p:tgtEl>
                                      </p:cBhvr>
                                      <p:to x="100000" y="100000"/>
                                    </p:animScale>
                                    <p:animScale>
                                      <p:cBhvr>
                                        <p:cTn id="27" dur="26">
                                          <p:stCondLst>
                                            <p:cond delay="1312"/>
                                          </p:stCondLst>
                                        </p:cTn>
                                        <p:tgtEl>
                                          <p:spTgt spid="49"/>
                                        </p:tgtEl>
                                      </p:cBhvr>
                                      <p:to x="100000" y="80000"/>
                                    </p:animScale>
                                    <p:animScale>
                                      <p:cBhvr>
                                        <p:cTn id="28" dur="166" decel="50000">
                                          <p:stCondLst>
                                            <p:cond delay="1338"/>
                                          </p:stCondLst>
                                        </p:cTn>
                                        <p:tgtEl>
                                          <p:spTgt spid="49"/>
                                        </p:tgtEl>
                                      </p:cBhvr>
                                      <p:to x="100000" y="100000"/>
                                    </p:animScale>
                                    <p:animScale>
                                      <p:cBhvr>
                                        <p:cTn id="29" dur="26">
                                          <p:stCondLst>
                                            <p:cond delay="1642"/>
                                          </p:stCondLst>
                                        </p:cTn>
                                        <p:tgtEl>
                                          <p:spTgt spid="49"/>
                                        </p:tgtEl>
                                      </p:cBhvr>
                                      <p:to x="100000" y="90000"/>
                                    </p:animScale>
                                    <p:animScale>
                                      <p:cBhvr>
                                        <p:cTn id="30" dur="166" decel="50000">
                                          <p:stCondLst>
                                            <p:cond delay="1668"/>
                                          </p:stCondLst>
                                        </p:cTn>
                                        <p:tgtEl>
                                          <p:spTgt spid="49"/>
                                        </p:tgtEl>
                                      </p:cBhvr>
                                      <p:to x="100000" y="100000"/>
                                    </p:animScale>
                                    <p:animScale>
                                      <p:cBhvr>
                                        <p:cTn id="31" dur="26">
                                          <p:stCondLst>
                                            <p:cond delay="1808"/>
                                          </p:stCondLst>
                                        </p:cTn>
                                        <p:tgtEl>
                                          <p:spTgt spid="49"/>
                                        </p:tgtEl>
                                      </p:cBhvr>
                                      <p:to x="100000" y="95000"/>
                                    </p:animScale>
                                    <p:animScale>
                                      <p:cBhvr>
                                        <p:cTn id="32" dur="166" decel="50000">
                                          <p:stCondLst>
                                            <p:cond delay="1834"/>
                                          </p:stCondLst>
                                        </p:cTn>
                                        <p:tgtEl>
                                          <p:spTgt spid="4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down)">
                                      <p:cBhvr>
                                        <p:cTn id="37" dur="580">
                                          <p:stCondLst>
                                            <p:cond delay="0"/>
                                          </p:stCondLst>
                                        </p:cTn>
                                        <p:tgtEl>
                                          <p:spTgt spid="50"/>
                                        </p:tgtEl>
                                      </p:cBhvr>
                                    </p:animEffect>
                                    <p:anim calcmode="lin" valueType="num">
                                      <p:cBhvr>
                                        <p:cTn id="38"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43" dur="26">
                                          <p:stCondLst>
                                            <p:cond delay="650"/>
                                          </p:stCondLst>
                                        </p:cTn>
                                        <p:tgtEl>
                                          <p:spTgt spid="50"/>
                                        </p:tgtEl>
                                      </p:cBhvr>
                                      <p:to x="100000" y="60000"/>
                                    </p:animScale>
                                    <p:animScale>
                                      <p:cBhvr>
                                        <p:cTn id="44" dur="166" decel="50000">
                                          <p:stCondLst>
                                            <p:cond delay="676"/>
                                          </p:stCondLst>
                                        </p:cTn>
                                        <p:tgtEl>
                                          <p:spTgt spid="50"/>
                                        </p:tgtEl>
                                      </p:cBhvr>
                                      <p:to x="100000" y="100000"/>
                                    </p:animScale>
                                    <p:animScale>
                                      <p:cBhvr>
                                        <p:cTn id="45" dur="26">
                                          <p:stCondLst>
                                            <p:cond delay="1312"/>
                                          </p:stCondLst>
                                        </p:cTn>
                                        <p:tgtEl>
                                          <p:spTgt spid="50"/>
                                        </p:tgtEl>
                                      </p:cBhvr>
                                      <p:to x="100000" y="80000"/>
                                    </p:animScale>
                                    <p:animScale>
                                      <p:cBhvr>
                                        <p:cTn id="46" dur="166" decel="50000">
                                          <p:stCondLst>
                                            <p:cond delay="1338"/>
                                          </p:stCondLst>
                                        </p:cTn>
                                        <p:tgtEl>
                                          <p:spTgt spid="50"/>
                                        </p:tgtEl>
                                      </p:cBhvr>
                                      <p:to x="100000" y="100000"/>
                                    </p:animScale>
                                    <p:animScale>
                                      <p:cBhvr>
                                        <p:cTn id="47" dur="26">
                                          <p:stCondLst>
                                            <p:cond delay="1642"/>
                                          </p:stCondLst>
                                        </p:cTn>
                                        <p:tgtEl>
                                          <p:spTgt spid="50"/>
                                        </p:tgtEl>
                                      </p:cBhvr>
                                      <p:to x="100000" y="90000"/>
                                    </p:animScale>
                                    <p:animScale>
                                      <p:cBhvr>
                                        <p:cTn id="48" dur="166" decel="50000">
                                          <p:stCondLst>
                                            <p:cond delay="1668"/>
                                          </p:stCondLst>
                                        </p:cTn>
                                        <p:tgtEl>
                                          <p:spTgt spid="50"/>
                                        </p:tgtEl>
                                      </p:cBhvr>
                                      <p:to x="100000" y="100000"/>
                                    </p:animScale>
                                    <p:animScale>
                                      <p:cBhvr>
                                        <p:cTn id="49" dur="26">
                                          <p:stCondLst>
                                            <p:cond delay="1808"/>
                                          </p:stCondLst>
                                        </p:cTn>
                                        <p:tgtEl>
                                          <p:spTgt spid="50"/>
                                        </p:tgtEl>
                                      </p:cBhvr>
                                      <p:to x="100000" y="95000"/>
                                    </p:animScale>
                                    <p:animScale>
                                      <p:cBhvr>
                                        <p:cTn id="50" dur="166" decel="50000">
                                          <p:stCondLst>
                                            <p:cond delay="1834"/>
                                          </p:stCondLst>
                                        </p:cTn>
                                        <p:tgtEl>
                                          <p:spTgt spid="50"/>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0-#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down)">
                                      <p:cBhvr>
                                        <p:cTn id="61" dur="580">
                                          <p:stCondLst>
                                            <p:cond delay="0"/>
                                          </p:stCondLst>
                                        </p:cTn>
                                        <p:tgtEl>
                                          <p:spTgt spid="61"/>
                                        </p:tgtEl>
                                      </p:cBhvr>
                                    </p:animEffect>
                                    <p:anim calcmode="lin" valueType="num">
                                      <p:cBhvr>
                                        <p:cTn id="62"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67" dur="26">
                                          <p:stCondLst>
                                            <p:cond delay="650"/>
                                          </p:stCondLst>
                                        </p:cTn>
                                        <p:tgtEl>
                                          <p:spTgt spid="61"/>
                                        </p:tgtEl>
                                      </p:cBhvr>
                                      <p:to x="100000" y="60000"/>
                                    </p:animScale>
                                    <p:animScale>
                                      <p:cBhvr>
                                        <p:cTn id="68" dur="166" decel="50000">
                                          <p:stCondLst>
                                            <p:cond delay="676"/>
                                          </p:stCondLst>
                                        </p:cTn>
                                        <p:tgtEl>
                                          <p:spTgt spid="61"/>
                                        </p:tgtEl>
                                      </p:cBhvr>
                                      <p:to x="100000" y="100000"/>
                                    </p:animScale>
                                    <p:animScale>
                                      <p:cBhvr>
                                        <p:cTn id="69" dur="26">
                                          <p:stCondLst>
                                            <p:cond delay="1312"/>
                                          </p:stCondLst>
                                        </p:cTn>
                                        <p:tgtEl>
                                          <p:spTgt spid="61"/>
                                        </p:tgtEl>
                                      </p:cBhvr>
                                      <p:to x="100000" y="80000"/>
                                    </p:animScale>
                                    <p:animScale>
                                      <p:cBhvr>
                                        <p:cTn id="70" dur="166" decel="50000">
                                          <p:stCondLst>
                                            <p:cond delay="1338"/>
                                          </p:stCondLst>
                                        </p:cTn>
                                        <p:tgtEl>
                                          <p:spTgt spid="61"/>
                                        </p:tgtEl>
                                      </p:cBhvr>
                                      <p:to x="100000" y="100000"/>
                                    </p:animScale>
                                    <p:animScale>
                                      <p:cBhvr>
                                        <p:cTn id="71" dur="26">
                                          <p:stCondLst>
                                            <p:cond delay="1642"/>
                                          </p:stCondLst>
                                        </p:cTn>
                                        <p:tgtEl>
                                          <p:spTgt spid="61"/>
                                        </p:tgtEl>
                                      </p:cBhvr>
                                      <p:to x="100000" y="90000"/>
                                    </p:animScale>
                                    <p:animScale>
                                      <p:cBhvr>
                                        <p:cTn id="72" dur="166" decel="50000">
                                          <p:stCondLst>
                                            <p:cond delay="1668"/>
                                          </p:stCondLst>
                                        </p:cTn>
                                        <p:tgtEl>
                                          <p:spTgt spid="61"/>
                                        </p:tgtEl>
                                      </p:cBhvr>
                                      <p:to x="100000" y="100000"/>
                                    </p:animScale>
                                    <p:animScale>
                                      <p:cBhvr>
                                        <p:cTn id="73" dur="26">
                                          <p:stCondLst>
                                            <p:cond delay="1808"/>
                                          </p:stCondLst>
                                        </p:cTn>
                                        <p:tgtEl>
                                          <p:spTgt spid="61"/>
                                        </p:tgtEl>
                                      </p:cBhvr>
                                      <p:to x="100000" y="95000"/>
                                    </p:animScale>
                                    <p:animScale>
                                      <p:cBhvr>
                                        <p:cTn id="74" dur="166" decel="50000">
                                          <p:stCondLst>
                                            <p:cond delay="1834"/>
                                          </p:stCondLst>
                                        </p:cTn>
                                        <p:tgtEl>
                                          <p:spTgt spid="61"/>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2"/>
                                        </p:tgtEl>
                                        <p:attrNameLst>
                                          <p:attrName>style.visibility</p:attrName>
                                        </p:attrNameLst>
                                      </p:cBhvr>
                                      <p:to>
                                        <p:strVal val="visible"/>
                                      </p:to>
                                    </p:set>
                                    <p:anim calcmode="lin" valueType="num">
                                      <p:cBhvr additive="base">
                                        <p:cTn id="79" dur="500" fill="hold"/>
                                        <p:tgtEl>
                                          <p:spTgt spid="62"/>
                                        </p:tgtEl>
                                        <p:attrNameLst>
                                          <p:attrName>ppt_x</p:attrName>
                                        </p:attrNameLst>
                                      </p:cBhvr>
                                      <p:tavLst>
                                        <p:tav tm="0">
                                          <p:val>
                                            <p:strVal val="0-#ppt_w/2"/>
                                          </p:val>
                                        </p:tav>
                                        <p:tav tm="100000">
                                          <p:val>
                                            <p:strVal val="#ppt_x"/>
                                          </p:val>
                                        </p:tav>
                                      </p:tavLst>
                                    </p:anim>
                                    <p:anim calcmode="lin" valueType="num">
                                      <p:cBhvr additive="base">
                                        <p:cTn id="80"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80">
                                          <p:stCondLst>
                                            <p:cond delay="0"/>
                                          </p:stCondLst>
                                        </p:cTn>
                                        <p:tgtEl>
                                          <p:spTgt spid="67"/>
                                        </p:tgtEl>
                                      </p:cBhvr>
                                    </p:animEffect>
                                    <p:anim calcmode="lin" valueType="num">
                                      <p:cBhvr>
                                        <p:cTn id="86"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91" dur="26">
                                          <p:stCondLst>
                                            <p:cond delay="650"/>
                                          </p:stCondLst>
                                        </p:cTn>
                                        <p:tgtEl>
                                          <p:spTgt spid="67"/>
                                        </p:tgtEl>
                                      </p:cBhvr>
                                      <p:to x="100000" y="60000"/>
                                    </p:animScale>
                                    <p:animScale>
                                      <p:cBhvr>
                                        <p:cTn id="92" dur="166" decel="50000">
                                          <p:stCondLst>
                                            <p:cond delay="676"/>
                                          </p:stCondLst>
                                        </p:cTn>
                                        <p:tgtEl>
                                          <p:spTgt spid="67"/>
                                        </p:tgtEl>
                                      </p:cBhvr>
                                      <p:to x="100000" y="100000"/>
                                    </p:animScale>
                                    <p:animScale>
                                      <p:cBhvr>
                                        <p:cTn id="93" dur="26">
                                          <p:stCondLst>
                                            <p:cond delay="1312"/>
                                          </p:stCondLst>
                                        </p:cTn>
                                        <p:tgtEl>
                                          <p:spTgt spid="67"/>
                                        </p:tgtEl>
                                      </p:cBhvr>
                                      <p:to x="100000" y="80000"/>
                                    </p:animScale>
                                    <p:animScale>
                                      <p:cBhvr>
                                        <p:cTn id="94" dur="166" decel="50000">
                                          <p:stCondLst>
                                            <p:cond delay="1338"/>
                                          </p:stCondLst>
                                        </p:cTn>
                                        <p:tgtEl>
                                          <p:spTgt spid="67"/>
                                        </p:tgtEl>
                                      </p:cBhvr>
                                      <p:to x="100000" y="100000"/>
                                    </p:animScale>
                                    <p:animScale>
                                      <p:cBhvr>
                                        <p:cTn id="95" dur="26">
                                          <p:stCondLst>
                                            <p:cond delay="1642"/>
                                          </p:stCondLst>
                                        </p:cTn>
                                        <p:tgtEl>
                                          <p:spTgt spid="67"/>
                                        </p:tgtEl>
                                      </p:cBhvr>
                                      <p:to x="100000" y="90000"/>
                                    </p:animScale>
                                    <p:animScale>
                                      <p:cBhvr>
                                        <p:cTn id="96" dur="166" decel="50000">
                                          <p:stCondLst>
                                            <p:cond delay="1668"/>
                                          </p:stCondLst>
                                        </p:cTn>
                                        <p:tgtEl>
                                          <p:spTgt spid="67"/>
                                        </p:tgtEl>
                                      </p:cBhvr>
                                      <p:to x="100000" y="100000"/>
                                    </p:animScale>
                                    <p:animScale>
                                      <p:cBhvr>
                                        <p:cTn id="97" dur="26">
                                          <p:stCondLst>
                                            <p:cond delay="1808"/>
                                          </p:stCondLst>
                                        </p:cTn>
                                        <p:tgtEl>
                                          <p:spTgt spid="67"/>
                                        </p:tgtEl>
                                      </p:cBhvr>
                                      <p:to x="100000" y="95000"/>
                                    </p:animScale>
                                    <p:animScale>
                                      <p:cBhvr>
                                        <p:cTn id="98" dur="166" decel="50000">
                                          <p:stCondLst>
                                            <p:cond delay="1834"/>
                                          </p:stCondLst>
                                        </p:cTn>
                                        <p:tgtEl>
                                          <p:spTgt spid="67"/>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68"/>
                                        </p:tgtEl>
                                        <p:attrNameLst>
                                          <p:attrName>style.visibility</p:attrName>
                                        </p:attrNameLst>
                                      </p:cBhvr>
                                      <p:to>
                                        <p:strVal val="visible"/>
                                      </p:to>
                                    </p:set>
                                    <p:anim calcmode="lin" valueType="num">
                                      <p:cBhvr additive="base">
                                        <p:cTn id="103" dur="500" fill="hold"/>
                                        <p:tgtEl>
                                          <p:spTgt spid="68"/>
                                        </p:tgtEl>
                                        <p:attrNameLst>
                                          <p:attrName>ppt_x</p:attrName>
                                        </p:attrNameLst>
                                      </p:cBhvr>
                                      <p:tavLst>
                                        <p:tav tm="0">
                                          <p:val>
                                            <p:strVal val="0-#ppt_w/2"/>
                                          </p:val>
                                        </p:tav>
                                        <p:tav tm="100000">
                                          <p:val>
                                            <p:strVal val="#ppt_x"/>
                                          </p:val>
                                        </p:tav>
                                      </p:tavLst>
                                    </p:anim>
                                    <p:anim calcmode="lin" valueType="num">
                                      <p:cBhvr additive="base">
                                        <p:cTn id="104"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grpId="0" nodeType="click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wipe(down)">
                                      <p:cBhvr>
                                        <p:cTn id="109" dur="580">
                                          <p:stCondLst>
                                            <p:cond delay="0"/>
                                          </p:stCondLst>
                                        </p:cTn>
                                        <p:tgtEl>
                                          <p:spTgt spid="73"/>
                                        </p:tgtEl>
                                      </p:cBhvr>
                                    </p:animEffect>
                                    <p:anim calcmode="lin" valueType="num">
                                      <p:cBhvr>
                                        <p:cTn id="110" dur="1822"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73"/>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73"/>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73"/>
                                        </p:tgtEl>
                                        <p:attrNameLst>
                                          <p:attrName>ppt_y</p:attrName>
                                        </p:attrNameLst>
                                      </p:cBhvr>
                                      <p:tavLst>
                                        <p:tav tm="0" fmla="#ppt_y-sin(pi*$)/81">
                                          <p:val>
                                            <p:fltVal val="0"/>
                                          </p:val>
                                        </p:tav>
                                        <p:tav tm="100000">
                                          <p:val>
                                            <p:fltVal val="1"/>
                                          </p:val>
                                        </p:tav>
                                      </p:tavLst>
                                    </p:anim>
                                    <p:animScale>
                                      <p:cBhvr>
                                        <p:cTn id="115" dur="26">
                                          <p:stCondLst>
                                            <p:cond delay="650"/>
                                          </p:stCondLst>
                                        </p:cTn>
                                        <p:tgtEl>
                                          <p:spTgt spid="73"/>
                                        </p:tgtEl>
                                      </p:cBhvr>
                                      <p:to x="100000" y="60000"/>
                                    </p:animScale>
                                    <p:animScale>
                                      <p:cBhvr>
                                        <p:cTn id="116" dur="166" decel="50000">
                                          <p:stCondLst>
                                            <p:cond delay="676"/>
                                          </p:stCondLst>
                                        </p:cTn>
                                        <p:tgtEl>
                                          <p:spTgt spid="73"/>
                                        </p:tgtEl>
                                      </p:cBhvr>
                                      <p:to x="100000" y="100000"/>
                                    </p:animScale>
                                    <p:animScale>
                                      <p:cBhvr>
                                        <p:cTn id="117" dur="26">
                                          <p:stCondLst>
                                            <p:cond delay="1312"/>
                                          </p:stCondLst>
                                        </p:cTn>
                                        <p:tgtEl>
                                          <p:spTgt spid="73"/>
                                        </p:tgtEl>
                                      </p:cBhvr>
                                      <p:to x="100000" y="80000"/>
                                    </p:animScale>
                                    <p:animScale>
                                      <p:cBhvr>
                                        <p:cTn id="118" dur="166" decel="50000">
                                          <p:stCondLst>
                                            <p:cond delay="1338"/>
                                          </p:stCondLst>
                                        </p:cTn>
                                        <p:tgtEl>
                                          <p:spTgt spid="73"/>
                                        </p:tgtEl>
                                      </p:cBhvr>
                                      <p:to x="100000" y="100000"/>
                                    </p:animScale>
                                    <p:animScale>
                                      <p:cBhvr>
                                        <p:cTn id="119" dur="26">
                                          <p:stCondLst>
                                            <p:cond delay="1642"/>
                                          </p:stCondLst>
                                        </p:cTn>
                                        <p:tgtEl>
                                          <p:spTgt spid="73"/>
                                        </p:tgtEl>
                                      </p:cBhvr>
                                      <p:to x="100000" y="90000"/>
                                    </p:animScale>
                                    <p:animScale>
                                      <p:cBhvr>
                                        <p:cTn id="120" dur="166" decel="50000">
                                          <p:stCondLst>
                                            <p:cond delay="1668"/>
                                          </p:stCondLst>
                                        </p:cTn>
                                        <p:tgtEl>
                                          <p:spTgt spid="73"/>
                                        </p:tgtEl>
                                      </p:cBhvr>
                                      <p:to x="100000" y="100000"/>
                                    </p:animScale>
                                    <p:animScale>
                                      <p:cBhvr>
                                        <p:cTn id="121" dur="26">
                                          <p:stCondLst>
                                            <p:cond delay="1808"/>
                                          </p:stCondLst>
                                        </p:cTn>
                                        <p:tgtEl>
                                          <p:spTgt spid="73"/>
                                        </p:tgtEl>
                                      </p:cBhvr>
                                      <p:to x="100000" y="95000"/>
                                    </p:animScale>
                                    <p:animScale>
                                      <p:cBhvr>
                                        <p:cTn id="122" dur="166" decel="50000">
                                          <p:stCondLst>
                                            <p:cond delay="1834"/>
                                          </p:stCondLst>
                                        </p:cTn>
                                        <p:tgtEl>
                                          <p:spTgt spid="7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P spid="49" grpId="0"/>
      <p:bldP spid="50" grpId="0"/>
      <p:bldP spid="51" grpId="0"/>
      <p:bldP spid="61" grpId="0"/>
      <p:bldP spid="62" grpId="0"/>
      <p:bldP spid="67" grpId="0"/>
      <p:bldP spid="68" grpId="0"/>
      <p:bldP spid="73"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5.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6.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2">
      <a:dk1>
        <a:sysClr val="windowText" lastClr="000000"/>
      </a:dk1>
      <a:lt1>
        <a:sysClr val="window" lastClr="FFFFFF"/>
      </a:lt1>
      <a:dk2>
        <a:srgbClr val="1F497D"/>
      </a:dk2>
      <a:lt2>
        <a:srgbClr val="EEECE1"/>
      </a:lt2>
      <a:accent1>
        <a:srgbClr val="4F81BD"/>
      </a:accent1>
      <a:accent2>
        <a:srgbClr val="FF0000"/>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4791</Words>
  <Application>WPS 演示</Application>
  <PresentationFormat>宽屏</PresentationFormat>
  <Paragraphs>480</Paragraphs>
  <Slides>45</Slides>
  <Notes>31</Notes>
  <HiddenSlides>0</HiddenSlides>
  <MMClips>0</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45</vt:i4>
      </vt:variant>
    </vt:vector>
  </HeadingPairs>
  <TitlesOfParts>
    <vt:vector size="71" baseType="lpstr">
      <vt:lpstr>Arial</vt:lpstr>
      <vt:lpstr>宋体</vt:lpstr>
      <vt:lpstr>Wingdings</vt:lpstr>
      <vt:lpstr>黑体</vt:lpstr>
      <vt:lpstr>Calibri</vt:lpstr>
      <vt:lpstr>Arial</vt:lpstr>
      <vt:lpstr>Malgun Gothic</vt:lpstr>
      <vt:lpstr>微软雅黑</vt:lpstr>
      <vt:lpstr>Gulim</vt:lpstr>
      <vt:lpstr>方正大黑简体</vt:lpstr>
      <vt:lpstr>仿宋</vt:lpstr>
      <vt:lpstr>楷体</vt:lpstr>
      <vt:lpstr>Times New Roman</vt:lpstr>
      <vt:lpstr>Calibri</vt:lpstr>
      <vt:lpstr>方正姚体</vt:lpstr>
      <vt:lpstr>Segoe UI</vt:lpstr>
      <vt:lpstr>Arial Unicode MS</vt:lpstr>
      <vt:lpstr>隶书</vt:lpstr>
      <vt:lpstr>Times New Roman</vt:lpstr>
      <vt:lpstr>Courier New</vt:lpstr>
      <vt:lpstr>Simplified Arabic Fixed</vt:lpstr>
      <vt:lpstr>腾祥睿黑简-W2</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问题三：通读全文，课文是按什么顺序写孩子们这一天的校园生活的？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14</cp:revision>
  <dcterms:created xsi:type="dcterms:W3CDTF">2018-03-01T02:03:00Z</dcterms:created>
  <dcterms:modified xsi:type="dcterms:W3CDTF">2018-08-17T07:55:30Z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