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docProps/custom.xml" ContentType="application/vnd.openxmlformats-officedocument.custom-properties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11" r:id="rId2"/>
    <p:sldId id="270" r:id="rId3"/>
    <p:sldId id="289" r:id="rId4"/>
    <p:sldId id="288" r:id="rId5"/>
    <p:sldId id="301" r:id="rId6"/>
    <p:sldId id="300" r:id="rId7"/>
    <p:sldId id="302" r:id="rId8"/>
    <p:sldId id="292" r:id="rId9"/>
    <p:sldId id="303" r:id="rId10"/>
    <p:sldId id="304" r:id="rId11"/>
    <p:sldId id="295" r:id="rId12"/>
    <p:sldId id="293" r:id="rId13"/>
    <p:sldId id="317" r:id="rId14"/>
    <p:sldId id="305" r:id="rId15"/>
    <p:sldId id="306" r:id="rId16"/>
    <p:sldId id="307" r:id="rId17"/>
    <p:sldId id="308" r:id="rId18"/>
    <p:sldId id="309" r:id="rId19"/>
    <p:sldId id="310" r:id="rId20"/>
    <p:sldId id="313" r:id="rId21"/>
    <p:sldId id="312" r:id="rId22"/>
    <p:sldId id="314" r:id="rId23"/>
    <p:sldId id="315" r:id="rId24"/>
    <p:sldId id="316" r:id="rId25"/>
    <p:sldId id="298" r:id="rId26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itchFamily="34" charset="0"/>
      <a:defRPr b="1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itchFamily="34" charset="0"/>
      <a:defRPr b="1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itchFamily="34" charset="0"/>
      <a:defRPr b="1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itchFamily="34" charset="0"/>
      <a:defRPr b="1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itchFamily="34" charset="0"/>
      <a:defRPr b="1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b="1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b="1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b="1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b="1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0000FF"/>
    <a:srgbClr val="FF00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60" autoAdjust="0"/>
  </p:normalViewPr>
  <p:slideViewPr>
    <p:cSldViewPr showGuides="1">
      <p:cViewPr>
        <p:scale>
          <a:sx n="100" d="100"/>
          <a:sy n="100" d="100"/>
        </p:scale>
        <p:origin x="-1272" y="-858"/>
      </p:cViewPr>
      <p:guideLst>
        <p:guide orient="horz" pos="2178"/>
        <p:guide pos="2857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8B1484B-18D4-41FA-A6C5-C823EE77BF58}" type="slidenum">
              <a:rPr lang="zh-CN" altLang="en-US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E43A061-4F1A-4508-8FBA-8143A36EDD9F}" type="slidenum">
              <a:rPr lang="zh-CN" altLang="en-US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2BDDAF7-E279-469C-AAAB-E4C0EB6E682D}" type="slidenum">
              <a:rPr lang="zh-CN" altLang="en-US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5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4294967295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>
              <a:buFont typeface="Arial" panose="020B0604020202020204" pitchFamily="34" charset="0"/>
              <a:buNone/>
              <a:defRPr sz="1400" b="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ctr">
              <a:buFont typeface="Arial" panose="020B0604020202020204" pitchFamily="34" charset="0"/>
              <a:buNone/>
              <a:defRPr sz="1400" b="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/>
            </a:lvl1pPr>
          </a:lstStyle>
          <a:p>
            <a:fld id="{C7590881-66FA-43E2-974E-FED16B36E83D}" type="slidenum">
              <a:rPr lang="zh-CN" altLang="en-US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56" r:id="rId2"/>
    <p:sldLayoutId id="2147483653" r:id="rId3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Administrator\Desktop\&#26102;&#20195;&#19977;&#24180;&#32423;\OK\1.&#22823;&#38738;&#26641;&#19979;&#30340;&#23567;&#23398;\&#23435;&#31062;&#33521;%20-%20&#29233;&#25105;&#20013;&#21326;.mp3" TargetMode="Externa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2.png"/><Relationship Id="rId7" Type="http://schemas.openxmlformats.org/officeDocument/2006/relationships/image" Target="../media/image14.jpeg"/><Relationship Id="rId2" Type="http://schemas.openxmlformats.org/officeDocument/2006/relationships/hyperlink" Target="http://www.cg160.com/userweb/prodcont-17851.htm" TargetMode="External"/><Relationship Id="rId1" Type="http://schemas.openxmlformats.org/officeDocument/2006/relationships/slideLayout" Target="../slideLayouts/slideLayout3.xml"/><Relationship Id="rId6" Type="http://schemas.openxmlformats.org/officeDocument/2006/relationships/hyperlink" Target="http://baike.baidu.com/lemma-php/dispose/view.php/3909.htm" TargetMode="External"/><Relationship Id="rId5" Type="http://schemas.openxmlformats.org/officeDocument/2006/relationships/image" Target="../media/image13.jpeg"/><Relationship Id="rId4" Type="http://schemas.openxmlformats.org/officeDocument/2006/relationships/hyperlink" Target="http://www.daifoods.com/jinpozu.htm" TargetMode="Externa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7" Type="http://schemas.openxmlformats.org/officeDocument/2006/relationships/image" Target="../media/image17.png"/><Relationship Id="rId2" Type="http://schemas.openxmlformats.org/officeDocument/2006/relationships/hyperlink" Target="http://www.cg160.com/userweb/prodcont-17851.htm" TargetMode="External"/><Relationship Id="rId1" Type="http://schemas.openxmlformats.org/officeDocument/2006/relationships/slideLayout" Target="../slideLayouts/slideLayout3.xml"/><Relationship Id="rId6" Type="http://schemas.openxmlformats.org/officeDocument/2006/relationships/hyperlink" Target="http://www.cg160.com/userweb/user.asp?id=18423" TargetMode="External"/><Relationship Id="rId5" Type="http://schemas.openxmlformats.org/officeDocument/2006/relationships/image" Target="../media/image14.jpeg"/><Relationship Id="rId4" Type="http://schemas.openxmlformats.org/officeDocument/2006/relationships/hyperlink" Target="http://baike.baidu.com/lemma-php/dispose/view.php/3909.htm" TargetMode="Externa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9" name="图片 1" descr="0000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7463" y="958850"/>
            <a:ext cx="9178926" cy="5348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宋祖英 - 爱我中华.mp3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858125" y="1644650"/>
            <a:ext cx="509588" cy="50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矩形 3"/>
          <p:cNvSpPr/>
          <p:nvPr/>
        </p:nvSpPr>
        <p:spPr>
          <a:xfrm>
            <a:off x="1721483" y="2829558"/>
            <a:ext cx="5422265" cy="1568450"/>
          </a:xfrm>
          <a:prstGeom prst="rect">
            <a:avLst/>
          </a:prstGeom>
          <a:solidFill>
            <a:srgbClr val="FF0000"/>
          </a:solidFill>
          <a:ln>
            <a:solidFill>
              <a:srgbClr val="FFFF00"/>
            </a:solidFill>
          </a:ln>
        </p:spPr>
        <p:txBody>
          <a:bodyPr>
            <a:spAutoFit/>
          </a:bodyPr>
          <a:lstStyle/>
          <a:p>
            <a:pPr algn="ctr"/>
            <a:r>
              <a:rPr lang="zh-CN" altLang="en-US" sz="9600" noProof="1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爱我中华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255826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  <p:bldLst>
      <p:bldP spid="4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WordArt 2"/>
          <p:cNvSpPr>
            <a:spLocks noChangeArrowheads="1" noChangeShapeType="1" noTextEdit="1"/>
          </p:cNvSpPr>
          <p:nvPr/>
        </p:nvSpPr>
        <p:spPr bwMode="auto">
          <a:xfrm>
            <a:off x="642938" y="1357313"/>
            <a:ext cx="2071687" cy="642937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6500"/>
                <a:gd name="adj2" fmla="val 0"/>
              </a:avLst>
            </a:prstTxWarp>
          </a:bodyPr>
          <a:lstStyle/>
          <a:p>
            <a:pPr algn="ctr"/>
            <a:r>
              <a:rPr lang="zh-CN" altLang="en-US" sz="3600" kern="10" spc="-36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33CC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宋体"/>
                <a:ea typeface="宋体"/>
              </a:rPr>
              <a:t>连一连：</a:t>
            </a:r>
          </a:p>
        </p:txBody>
      </p:sp>
      <p:sp>
        <p:nvSpPr>
          <p:cNvPr id="11266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500063" y="5072063"/>
            <a:ext cx="8215312" cy="936625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zh-CN" altLang="en-US" b="1" smtClean="0">
                <a:latin typeface="楷体" pitchFamily="49" charset="-122"/>
                <a:ea typeface="楷体" pitchFamily="49" charset="-122"/>
              </a:rPr>
              <a:t>傣族   景颇族   阿昌族   德昂族   </a:t>
            </a:r>
          </a:p>
        </p:txBody>
      </p:sp>
      <p:pic>
        <p:nvPicPr>
          <p:cNvPr id="11267" name="Picture 2" descr="200572913482897853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58063" y="2143125"/>
            <a:ext cx="1035050" cy="1952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1269" name="直接连接符 7"/>
          <p:cNvCxnSpPr>
            <a:cxnSpLocks noChangeShapeType="1"/>
          </p:cNvCxnSpPr>
          <p:nvPr/>
        </p:nvCxnSpPr>
        <p:spPr bwMode="auto">
          <a:xfrm flipV="1">
            <a:off x="1285875" y="4143375"/>
            <a:ext cx="6643688" cy="928688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</p:spPr>
      </p:cxnSp>
      <p:pic>
        <p:nvPicPr>
          <p:cNvPr id="2" name="Picture 6" descr="jinpozu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>
            <a:lum bright="12000"/>
          </a:blip>
          <a:srcRect/>
          <a:stretch>
            <a:fillRect/>
          </a:stretch>
        </p:blipFill>
        <p:spPr bwMode="auto">
          <a:xfrm>
            <a:off x="822325" y="2332038"/>
            <a:ext cx="1285875" cy="178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1271" name="直接连接符 9"/>
          <p:cNvCxnSpPr>
            <a:cxnSpLocks noChangeShapeType="1"/>
          </p:cNvCxnSpPr>
          <p:nvPr/>
        </p:nvCxnSpPr>
        <p:spPr bwMode="auto">
          <a:xfrm rot="10800000">
            <a:off x="1285875" y="4214813"/>
            <a:ext cx="1643063" cy="928687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</p:spPr>
      </p:cxnSp>
      <p:cxnSp>
        <p:nvCxnSpPr>
          <p:cNvPr id="11275" name="直接连接符 20"/>
          <p:cNvCxnSpPr>
            <a:cxnSpLocks noChangeShapeType="1"/>
          </p:cNvCxnSpPr>
          <p:nvPr/>
        </p:nvCxnSpPr>
        <p:spPr bwMode="auto">
          <a:xfrm flipH="1" flipV="1">
            <a:off x="3635375" y="4221163"/>
            <a:ext cx="2651125" cy="922337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</p:spPr>
      </p:cxnSp>
      <p:pic>
        <p:nvPicPr>
          <p:cNvPr id="11272" name="Picture 3" descr="1150997711042036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557838" y="2357438"/>
            <a:ext cx="1214437" cy="1817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1277" name="直接连接符 24"/>
          <p:cNvCxnSpPr>
            <a:cxnSpLocks noChangeShapeType="1"/>
          </p:cNvCxnSpPr>
          <p:nvPr/>
        </p:nvCxnSpPr>
        <p:spPr bwMode="auto">
          <a:xfrm rot="10800000" flipV="1">
            <a:off x="4286250" y="4214813"/>
            <a:ext cx="2000250" cy="85725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</p:spPr>
      </p:cxnSp>
      <p:pic>
        <p:nvPicPr>
          <p:cNvPr id="11274" name="图片 1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071813" y="2357438"/>
            <a:ext cx="1658937" cy="173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11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0" dur="500"/>
                                        <p:tgtEl>
                                          <p:spTgt spid="112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3" dur="500"/>
                                        <p:tgtEl>
                                          <p:spTgt spid="112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6" dur="500"/>
                                        <p:tgtEl>
                                          <p:spTgt spid="112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55" name="Group 15"/>
          <p:cNvGraphicFramePr>
            <a:graphicFrameLocks noGrp="1"/>
          </p:cNvGraphicFramePr>
          <p:nvPr/>
        </p:nvGraphicFramePr>
        <p:xfrm>
          <a:off x="928688" y="2428875"/>
          <a:ext cx="7429552" cy="2560320"/>
        </p:xfrm>
        <a:graphic>
          <a:graphicData uri="http://schemas.openxmlformats.org/drawingml/2006/table">
            <a:tbl>
              <a:tblPr/>
              <a:tblGrid>
                <a:gridCol w="7429552"/>
              </a:tblGrid>
              <a:tr h="274638">
                <a:tc>
                  <a:txBody>
                    <a:bodyPr/>
                    <a:lstStyle/>
                    <a:p>
                      <a:pPr marL="0" marR="0" lvl="0" indent="457200" algn="l" defTabSz="914400" rtl="0" eaLnBrk="0" fontAlgn="base" latinLnBrk="0" hangingPunct="0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zh-CN" altLang="en-US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 课文先写（                        </a:t>
                      </a:r>
                      <a:endParaRPr kumimoji="0" lang="en-US" altLang="zh-CN" sz="3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  <a:p>
                      <a:pPr marL="0" marR="0" lvl="0" indent="457200" algn="l" defTabSz="914400" rtl="0" eaLnBrk="0" fontAlgn="base" latinLnBrk="0" hangingPunct="0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zh-CN" altLang="en-US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   ）；再写（          ）；最后写（                     ）。</a:t>
                      </a:r>
                    </a:p>
                  </a:txBody>
                  <a:tcPr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2295" name="WordArt 2"/>
          <p:cNvSpPr>
            <a:spLocks noChangeArrowheads="1" noChangeShapeType="1" noTextEdit="1"/>
          </p:cNvSpPr>
          <p:nvPr/>
        </p:nvSpPr>
        <p:spPr bwMode="auto">
          <a:xfrm>
            <a:off x="1000125" y="1500188"/>
            <a:ext cx="2071688" cy="642937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6500"/>
                <a:gd name="adj2" fmla="val 0"/>
              </a:avLst>
            </a:prstTxWarp>
          </a:bodyPr>
          <a:lstStyle/>
          <a:p>
            <a:pPr algn="ctr"/>
            <a:r>
              <a:rPr lang="zh-CN" altLang="en-US" sz="3600" kern="10" spc="-36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33CC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宋体"/>
                <a:ea typeface="宋体"/>
              </a:rPr>
              <a:t>填一填</a:t>
            </a:r>
            <a:r>
              <a:rPr lang="en-US" altLang="zh-CN" sz="3600" kern="10" spc="-36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33CC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宋体"/>
                <a:ea typeface="宋体"/>
              </a:rPr>
              <a:t>:</a:t>
            </a:r>
            <a:endParaRPr lang="zh-CN" altLang="en-US" sz="3600" kern="10" spc="-360">
              <a:ln w="12700">
                <a:solidFill>
                  <a:srgbClr val="000099"/>
                </a:solidFill>
                <a:round/>
                <a:headEnd/>
                <a:tailEnd/>
              </a:ln>
              <a:solidFill>
                <a:srgbClr val="33CCFF"/>
              </a:solidFill>
              <a:effectLst>
                <a:outerShdw dist="125724" dir="18900000" algn="ctr" rotWithShape="0">
                  <a:srgbClr val="000099"/>
                </a:outerShdw>
              </a:effectLst>
              <a:latin typeface="宋体"/>
              <a:ea typeface="宋体"/>
            </a:endParaRPr>
          </a:p>
        </p:txBody>
      </p:sp>
      <p:sp>
        <p:nvSpPr>
          <p:cNvPr id="12293" name="矩形 9"/>
          <p:cNvSpPr>
            <a:spLocks noChangeArrowheads="1"/>
          </p:cNvSpPr>
          <p:nvPr/>
        </p:nvSpPr>
        <p:spPr bwMode="auto">
          <a:xfrm>
            <a:off x="4000500" y="2571750"/>
            <a:ext cx="389096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360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上学的路上，来到</a:t>
            </a:r>
            <a:endParaRPr lang="zh-CN" altLang="en-US" sz="2000">
              <a:solidFill>
                <a:srgbClr val="FF0000"/>
              </a:solidFill>
            </a:endParaRPr>
          </a:p>
        </p:txBody>
      </p:sp>
      <p:sp>
        <p:nvSpPr>
          <p:cNvPr id="12294" name="矩形 10"/>
          <p:cNvSpPr>
            <a:spLocks noChangeArrowheads="1"/>
          </p:cNvSpPr>
          <p:nvPr/>
        </p:nvSpPr>
        <p:spPr bwMode="auto">
          <a:xfrm>
            <a:off x="4500563" y="3429000"/>
            <a:ext cx="224472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320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上课，下课</a:t>
            </a:r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2" name="矩形 11"/>
          <p:cNvSpPr>
            <a:spLocks noChangeArrowheads="1"/>
          </p:cNvSpPr>
          <p:nvPr/>
        </p:nvSpPr>
        <p:spPr bwMode="auto">
          <a:xfrm>
            <a:off x="2397125" y="4214813"/>
            <a:ext cx="4773613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360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这就是我们可爱的小学</a:t>
            </a:r>
          </a:p>
          <a:p>
            <a:endParaRPr lang="zh-CN" altLang="en-US" sz="2000">
              <a:solidFill>
                <a:srgbClr val="FF0000"/>
              </a:solidFill>
            </a:endParaRPr>
          </a:p>
        </p:txBody>
      </p:sp>
      <p:sp>
        <p:nvSpPr>
          <p:cNvPr id="12296" name="矩形 13"/>
          <p:cNvSpPr>
            <a:spLocks noChangeArrowheads="1"/>
          </p:cNvSpPr>
          <p:nvPr/>
        </p:nvSpPr>
        <p:spPr bwMode="auto">
          <a:xfrm>
            <a:off x="1031875" y="3425825"/>
            <a:ext cx="111125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360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学校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22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122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122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3" grpId="0"/>
      <p:bldP spid="12294" grpId="0"/>
      <p:bldP spid="2" grpId="0"/>
      <p:bldP spid="1229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TextBox 9"/>
          <p:cNvSpPr txBox="1">
            <a:spLocks noChangeArrowheads="1"/>
          </p:cNvSpPr>
          <p:nvPr/>
        </p:nvSpPr>
        <p:spPr bwMode="auto">
          <a:xfrm>
            <a:off x="2195513" y="2276475"/>
            <a:ext cx="5181600" cy="1433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zh-CN" altLang="en-US" sz="8800">
                <a:latin typeface="楷体" pitchFamily="49" charset="-122"/>
                <a:ea typeface="楷体" pitchFamily="49" charset="-122"/>
              </a:rPr>
              <a:t>第二课时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Picture 2" descr="mm 的副本 (2)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625" y="1143000"/>
            <a:ext cx="8286750" cy="5072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39" name="矩形 3"/>
          <p:cNvSpPr>
            <a:spLocks noChangeArrowheads="1"/>
          </p:cNvSpPr>
          <p:nvPr/>
        </p:nvSpPr>
        <p:spPr bwMode="auto">
          <a:xfrm>
            <a:off x="1000125" y="1785938"/>
            <a:ext cx="7143750" cy="1754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600">
                <a:latin typeface="楷体" pitchFamily="49" charset="-122"/>
                <a:ea typeface="楷体" pitchFamily="49" charset="-122"/>
              </a:rPr>
              <a:t>    思考：“大青树下的小学”是一所怎样的小学呢？</a:t>
            </a:r>
          </a:p>
        </p:txBody>
      </p:sp>
      <p:sp>
        <p:nvSpPr>
          <p:cNvPr id="14340" name="矩形 4"/>
          <p:cNvSpPr>
            <a:spLocks noChangeArrowheads="1"/>
          </p:cNvSpPr>
          <p:nvPr/>
        </p:nvSpPr>
        <p:spPr bwMode="auto">
          <a:xfrm>
            <a:off x="2571750" y="3643313"/>
            <a:ext cx="5072063" cy="871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400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找出来读一读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43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43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143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43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9" grpId="0"/>
      <p:bldP spid="1434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ChangeArrowheads="1"/>
          </p:cNvSpPr>
          <p:nvPr/>
        </p:nvSpPr>
        <p:spPr bwMode="auto">
          <a:xfrm>
            <a:off x="857250" y="1501775"/>
            <a:ext cx="7500938" cy="132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/>
            <a:r>
              <a:rPr lang="zh-CN" altLang="en-US" sz="4000">
                <a:latin typeface="楷体" pitchFamily="49" charset="-122"/>
                <a:ea typeface="楷体" pitchFamily="49" charset="-122"/>
              </a:rPr>
              <a:t>    “那鲜艳的服装，把学校打扮得</a:t>
            </a:r>
            <a:r>
              <a:rPr lang="zh-CN" altLang="en-US" sz="400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绚丽多彩</a:t>
            </a:r>
            <a:r>
              <a:rPr lang="zh-CN" altLang="en-US" sz="4000">
                <a:latin typeface="楷体" pitchFamily="49" charset="-122"/>
                <a:ea typeface="楷体" pitchFamily="49" charset="-122"/>
              </a:rPr>
              <a:t>。” </a:t>
            </a:r>
          </a:p>
        </p:txBody>
      </p:sp>
      <p:pic>
        <p:nvPicPr>
          <p:cNvPr id="15363" name="Picture 2" descr="200572913482897853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01775" y="3348038"/>
            <a:ext cx="1250950" cy="295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4" name="Picture 3" descr="1150997711042036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500813" y="3500438"/>
            <a:ext cx="1792287" cy="280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5" name="Picture 5" descr="200572913435330785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EFFFF"/>
              </a:clrFrom>
              <a:clrTo>
                <a:srgbClr val="FE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703638" y="3706813"/>
            <a:ext cx="1736725" cy="259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153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500"/>
                                        <p:tgtEl>
                                          <p:spTgt spid="153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15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/>
          <p:cNvSpPr>
            <a:spLocks noChangeArrowheads="1"/>
          </p:cNvSpPr>
          <p:nvPr/>
        </p:nvSpPr>
        <p:spPr bwMode="auto">
          <a:xfrm>
            <a:off x="1643063" y="4929188"/>
            <a:ext cx="5335587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r>
              <a:rPr lang="zh-CN" altLang="en-US" sz="3200">
                <a:latin typeface="楷体" pitchFamily="49" charset="-122"/>
                <a:ea typeface="楷体" pitchFamily="49" charset="-122"/>
              </a:rPr>
              <a:t>“</a:t>
            </a:r>
            <a:r>
              <a:rPr lang="zh-CN" altLang="en-US" sz="320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绚丽</a:t>
            </a:r>
            <a:r>
              <a:rPr lang="zh-CN" altLang="en-US" sz="3200">
                <a:latin typeface="楷体" pitchFamily="49" charset="-122"/>
                <a:ea typeface="楷体" pitchFamily="49" charset="-122"/>
              </a:rPr>
              <a:t>”的近义词</a:t>
            </a:r>
            <a:r>
              <a:rPr lang="en-US" altLang="zh-CN" sz="3200">
                <a:latin typeface="楷体" pitchFamily="49" charset="-122"/>
                <a:ea typeface="楷体" pitchFamily="49" charset="-122"/>
              </a:rPr>
              <a:t>——</a:t>
            </a:r>
            <a:r>
              <a:rPr lang="zh-CN" altLang="en-US" sz="320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美丽</a:t>
            </a:r>
            <a:r>
              <a:rPr lang="zh-CN" altLang="en-US" sz="3200">
                <a:latin typeface="楷体" pitchFamily="49" charset="-122"/>
                <a:ea typeface="楷体" pitchFamily="49" charset="-122"/>
              </a:rPr>
              <a:t> </a:t>
            </a: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785813" y="1287463"/>
            <a:ext cx="7500937" cy="1568450"/>
          </a:xfrm>
          <a:prstGeom prst="rect">
            <a:avLst/>
          </a:prstGeom>
          <a:noFill/>
          <a:ln w="12700">
            <a:solidFill>
              <a:srgbClr val="FF0000"/>
            </a:solidFill>
            <a:prstDash val="dash"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>
              <a:lnSpc>
                <a:spcPct val="150000"/>
              </a:lnSpc>
            </a:pPr>
            <a:r>
              <a:rPr lang="zh-CN" altLang="en-US" sz="3200">
                <a:latin typeface="楷体" pitchFamily="49" charset="-122"/>
                <a:ea typeface="楷体" pitchFamily="49" charset="-122"/>
              </a:rPr>
              <a:t>    “那鲜艳的服装，把学校打扮得绚丽多彩。” </a:t>
            </a:r>
          </a:p>
        </p:txBody>
      </p:sp>
      <p:sp>
        <p:nvSpPr>
          <p:cNvPr id="16388" name="矩形 7"/>
          <p:cNvSpPr>
            <a:spLocks noChangeArrowheads="1"/>
          </p:cNvSpPr>
          <p:nvPr/>
        </p:nvSpPr>
        <p:spPr bwMode="auto">
          <a:xfrm>
            <a:off x="3214688" y="3929063"/>
            <a:ext cx="2243137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400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绚丽多彩</a:t>
            </a:r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16389" name="矩形 9"/>
          <p:cNvSpPr>
            <a:spLocks noChangeArrowheads="1"/>
          </p:cNvSpPr>
          <p:nvPr/>
        </p:nvSpPr>
        <p:spPr bwMode="auto">
          <a:xfrm>
            <a:off x="1382713" y="3143250"/>
            <a:ext cx="7189787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3200">
                <a:solidFill>
                  <a:srgbClr val="0070C0"/>
                </a:solidFill>
                <a:latin typeface="楷体" pitchFamily="49" charset="-122"/>
                <a:ea typeface="楷体" pitchFamily="49" charset="-122"/>
              </a:rPr>
              <a:t> 思考：哪个词直接说明了它的美丽？ </a:t>
            </a:r>
            <a:endParaRPr lang="zh-CN" altLang="en-US" sz="32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638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638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63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163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6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6" grpId="0"/>
      <p:bldP spid="16388" grpId="0"/>
      <p:bldP spid="16389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Picture 6" descr="C:\Users\Administrator\AppData\Roaming\Tencent\Users\541737432\QQ\WinTemp\RichOle\HPP_DQ(YFZJ)KJ931LC7IP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5813" y="3143250"/>
            <a:ext cx="7572375" cy="3138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1" name="Rectangle 4"/>
          <p:cNvSpPr>
            <a:spLocks noChangeArrowheads="1"/>
          </p:cNvSpPr>
          <p:nvPr/>
        </p:nvSpPr>
        <p:spPr bwMode="auto">
          <a:xfrm>
            <a:off x="928688" y="1500188"/>
            <a:ext cx="7234237" cy="2192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indent="457200" eaLnBrk="0" hangingPunct="0">
              <a:lnSpc>
                <a:spcPct val="150000"/>
              </a:lnSpc>
            </a:pPr>
            <a:r>
              <a:rPr lang="zh-CN" altLang="en-US" sz="320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“古老的铜钟，挂在大青树粗壮的枝干上。凤尾竹的影子，在洁白的粉墙上摇晃</a:t>
            </a:r>
            <a:r>
              <a:rPr lang="en-US" altLang="zh-CN" sz="320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……”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74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74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74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174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1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Picture 2" descr="pic_31311"/>
          <p:cNvPicPr>
            <a:picLocks noChangeAspect="1" noChangeArrowheads="1"/>
          </p:cNvPicPr>
          <p:nvPr/>
        </p:nvPicPr>
        <p:blipFill>
          <a:blip r:embed="rId2" cstate="print"/>
          <a:srcRect l="1245" t="53445" b="7265"/>
          <a:stretch>
            <a:fillRect/>
          </a:stretch>
        </p:blipFill>
        <p:spPr bwMode="auto">
          <a:xfrm>
            <a:off x="428625" y="1143000"/>
            <a:ext cx="8143875" cy="5000625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</p:spPr>
      </p:pic>
      <p:sp>
        <p:nvSpPr>
          <p:cNvPr id="18435" name="Rectangle 4"/>
          <p:cNvSpPr>
            <a:spLocks noChangeArrowheads="1"/>
          </p:cNvSpPr>
          <p:nvPr/>
        </p:nvSpPr>
        <p:spPr bwMode="auto">
          <a:xfrm>
            <a:off x="928688" y="1785938"/>
            <a:ext cx="7358062" cy="219233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>
              <a:lnSpc>
                <a:spcPct val="150000"/>
              </a:lnSpc>
            </a:pPr>
            <a:r>
              <a:rPr lang="zh-CN" altLang="en-US" sz="320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    “早晨，从山坡上，从坪坝里，从一条条开着绒球花和太阳花的小路上，走来了许多小学生</a:t>
            </a:r>
            <a:r>
              <a:rPr lang="en-US" altLang="zh-CN" sz="320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……”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84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5" grpId="0" bldLvl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7" name="Picture 2" descr="mm 的副本 (2)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625" y="1143000"/>
            <a:ext cx="8286750" cy="5072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59" name="Rectangle 4"/>
          <p:cNvSpPr>
            <a:spLocks noChangeArrowheads="1"/>
          </p:cNvSpPr>
          <p:nvPr/>
        </p:nvSpPr>
        <p:spPr bwMode="auto">
          <a:xfrm>
            <a:off x="857250" y="1857375"/>
            <a:ext cx="7286625" cy="3324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>
              <a:lnSpc>
                <a:spcPct val="150000"/>
              </a:lnSpc>
            </a:pPr>
            <a:r>
              <a:rPr lang="zh-CN" altLang="en-US" sz="2800">
                <a:latin typeface="楷体" pitchFamily="49" charset="-122"/>
                <a:ea typeface="楷体" pitchFamily="49" charset="-122"/>
              </a:rPr>
              <a:t>   “早晨，从山坡上，从坪坝里，从一条条开着绒球花和太阳花的小路上，走来了许多小学生，有</a:t>
            </a:r>
            <a:r>
              <a:rPr lang="zh-CN" altLang="en-US" sz="280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汉族</a:t>
            </a:r>
            <a:r>
              <a:rPr lang="zh-CN" altLang="en-US" sz="2800">
                <a:latin typeface="楷体" pitchFamily="49" charset="-122"/>
                <a:ea typeface="楷体" pitchFamily="49" charset="-122"/>
              </a:rPr>
              <a:t>的，有</a:t>
            </a:r>
            <a:r>
              <a:rPr lang="zh-CN" altLang="en-US" sz="280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傣族</a:t>
            </a:r>
            <a:r>
              <a:rPr lang="zh-CN" altLang="en-US" sz="2800">
                <a:latin typeface="楷体" pitchFamily="49" charset="-122"/>
                <a:ea typeface="楷体" pitchFamily="49" charset="-122"/>
              </a:rPr>
              <a:t>的，有</a:t>
            </a:r>
            <a:r>
              <a:rPr lang="zh-CN" altLang="en-US" sz="280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景颇族</a:t>
            </a:r>
            <a:r>
              <a:rPr lang="zh-CN" altLang="en-US" sz="2800">
                <a:latin typeface="楷体" pitchFamily="49" charset="-122"/>
                <a:ea typeface="楷体" pitchFamily="49" charset="-122"/>
              </a:rPr>
              <a:t>的，有</a:t>
            </a:r>
            <a:r>
              <a:rPr lang="zh-CN" altLang="en-US" sz="280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阿昌族</a:t>
            </a:r>
            <a:r>
              <a:rPr lang="zh-CN" altLang="en-US" sz="2800">
                <a:latin typeface="楷体" pitchFamily="49" charset="-122"/>
                <a:ea typeface="楷体" pitchFamily="49" charset="-122"/>
              </a:rPr>
              <a:t>和</a:t>
            </a:r>
            <a:r>
              <a:rPr lang="zh-CN" altLang="en-US" sz="280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德昂族</a:t>
            </a:r>
            <a:r>
              <a:rPr lang="zh-CN" altLang="en-US" sz="2800">
                <a:latin typeface="楷体" pitchFamily="49" charset="-122"/>
                <a:ea typeface="楷体" pitchFamily="49" charset="-122"/>
              </a:rPr>
              <a:t>的。大家穿戴不同，来到学校，都成了好朋友。” </a:t>
            </a:r>
          </a:p>
        </p:txBody>
      </p:sp>
      <p:sp>
        <p:nvSpPr>
          <p:cNvPr id="2" name="矩形 2"/>
          <p:cNvSpPr>
            <a:spLocks noChangeArrowheads="1"/>
          </p:cNvSpPr>
          <p:nvPr/>
        </p:nvSpPr>
        <p:spPr bwMode="auto">
          <a:xfrm>
            <a:off x="1000125" y="1571625"/>
            <a:ext cx="1841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4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4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9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Picture 6" descr="C:\Users\Administrator\AppData\Roaming\Tencent\Users\541737432\QQ\WinTemp\RichOle\HPP_DQ(YFZJ)KJ931LC7IP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5813" y="3143250"/>
            <a:ext cx="7572375" cy="3138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3" name="Rectangle 4"/>
          <p:cNvSpPr>
            <a:spLocks noChangeArrowheads="1"/>
          </p:cNvSpPr>
          <p:nvPr/>
        </p:nvSpPr>
        <p:spPr bwMode="auto">
          <a:xfrm>
            <a:off x="1000125" y="1357313"/>
            <a:ext cx="7358063" cy="2192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indent="457200" eaLnBrk="0" hangingPunct="0">
              <a:lnSpc>
                <a:spcPct val="150000"/>
              </a:lnSpc>
            </a:pPr>
            <a:r>
              <a:rPr lang="zh-CN" altLang="en-US" sz="320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“上课了，不同民族的小学生，在同一间教室里学习。大家一起朗读课文，那声音真好听！”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048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048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048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3" name="Picture 5" descr="C:\Users\Administrator\AppData\Roaming\Tencent\Users\541737432\QQ\WinTemp\RichOle\Q{F~39X1Y{(N{FR1DRA1HLR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625" y="1071563"/>
            <a:ext cx="8215313" cy="5214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1" name="Text Box 5"/>
          <p:cNvSpPr txBox="1">
            <a:spLocks noChangeArrowheads="1"/>
          </p:cNvSpPr>
          <p:nvPr/>
        </p:nvSpPr>
        <p:spPr bwMode="auto">
          <a:xfrm>
            <a:off x="827088" y="2492375"/>
            <a:ext cx="695960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5400">
                <a:latin typeface="楷体" pitchFamily="49" charset="-122"/>
                <a:ea typeface="楷体" pitchFamily="49" charset="-122"/>
              </a:rPr>
              <a:t>   </a:t>
            </a:r>
            <a:r>
              <a:rPr lang="en-US" altLang="zh-CN" sz="5400">
                <a:latin typeface="楷体" pitchFamily="49" charset="-122"/>
                <a:ea typeface="楷体" pitchFamily="49" charset="-122"/>
              </a:rPr>
              <a:t>1.</a:t>
            </a:r>
            <a:r>
              <a:rPr lang="en-US" altLang="en-US" sz="5400">
                <a:latin typeface="楷体" pitchFamily="49" charset="-122"/>
                <a:ea typeface="楷体" pitchFamily="49" charset="-122"/>
              </a:rPr>
              <a:t>大青树下的小学</a:t>
            </a:r>
            <a:endParaRPr lang="zh-CN" altLang="en-US" sz="5400">
              <a:latin typeface="楷体" pitchFamily="49" charset="-122"/>
              <a:ea typeface="楷体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1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5" name="图片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50" y="969963"/>
            <a:ext cx="8424863" cy="5303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7" name="Rectangle 4"/>
          <p:cNvSpPr>
            <a:spLocks noChangeArrowheads="1"/>
          </p:cNvSpPr>
          <p:nvPr/>
        </p:nvSpPr>
        <p:spPr bwMode="auto">
          <a:xfrm>
            <a:off x="1360488" y="1857375"/>
            <a:ext cx="6715125" cy="328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indent="457200" eaLnBrk="0" hangingPunct="0">
              <a:lnSpc>
                <a:spcPct val="150000"/>
              </a:lnSpc>
            </a:pPr>
            <a:r>
              <a:rPr lang="zh-CN" altLang="en-US" sz="3600">
                <a:latin typeface="楷体" pitchFamily="49" charset="-122"/>
                <a:ea typeface="楷体" pitchFamily="49" charset="-122"/>
              </a:rPr>
              <a:t>“下课了，大家在大青树下跳孔雀舞、摔跤、做游戏，招引来许多小鸟，连松鼠、山狸也赶来看热闹。”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150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15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15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7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1"/>
          <p:cNvSpPr>
            <a:spLocks noChangeArrowheads="1"/>
          </p:cNvSpPr>
          <p:nvPr/>
        </p:nvSpPr>
        <p:spPr bwMode="auto">
          <a:xfrm>
            <a:off x="714375" y="2032000"/>
            <a:ext cx="7843838" cy="3414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indent="298450" eaLnBrk="0" hangingPunct="0">
              <a:lnSpc>
                <a:spcPct val="150000"/>
              </a:lnSpc>
            </a:pPr>
            <a:r>
              <a:rPr lang="en-US" altLang="zh-CN" sz="3200">
                <a:latin typeface="楷体" pitchFamily="49" charset="-122"/>
                <a:ea typeface="楷体" pitchFamily="49" charset="-122"/>
              </a:rPr>
              <a:t>  </a:t>
            </a:r>
            <a:r>
              <a:rPr lang="zh-CN" altLang="en-US" sz="3600">
                <a:latin typeface="楷体" pitchFamily="49" charset="-122"/>
                <a:ea typeface="楷体" pitchFamily="49" charset="-122"/>
              </a:rPr>
              <a:t>大青树下多热闹啊！有（        ），有（          ），还有（           ）。他们的欢笑声把（              ）都吸引过来啦。</a:t>
            </a:r>
          </a:p>
        </p:txBody>
      </p:sp>
      <p:sp>
        <p:nvSpPr>
          <p:cNvPr id="2" name="矩形 5"/>
          <p:cNvSpPr>
            <a:spLocks noChangeArrowheads="1"/>
          </p:cNvSpPr>
          <p:nvPr/>
        </p:nvSpPr>
        <p:spPr bwMode="auto">
          <a:xfrm>
            <a:off x="557213" y="1263650"/>
            <a:ext cx="385762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320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用下列句式来说说：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0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3" name="Picture 2" descr="mm 的副本 (2)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625" y="1143000"/>
            <a:ext cx="8286750" cy="5072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5" name="矩形 3"/>
          <p:cNvSpPr>
            <a:spLocks noChangeArrowheads="1"/>
          </p:cNvSpPr>
          <p:nvPr/>
        </p:nvSpPr>
        <p:spPr bwMode="auto">
          <a:xfrm>
            <a:off x="1000125" y="1857375"/>
            <a:ext cx="7286625" cy="3322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>
                <a:latin typeface="楷体" pitchFamily="49" charset="-122"/>
                <a:ea typeface="楷体" pitchFamily="49" charset="-122"/>
              </a:rPr>
              <a:t>    “大家一起朗读课文，那声音真好听！这时候，窗外十分安静，树枝不摇了，鸟儿不叫了，蝴蝶停在花朵上，好像都在听同学们读课文。最有趣的是，跑来了两只猴子。这些山林里的朋友，是那样好奇地听着。”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35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5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345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86380" y="4000503"/>
            <a:ext cx="3500483" cy="2214578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  <a:headEnd/>
            <a:tailEnd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4578" name="Rectangle 2"/>
          <p:cNvSpPr>
            <a:spLocks noChangeArrowheads="1"/>
          </p:cNvSpPr>
          <p:nvPr/>
        </p:nvSpPr>
        <p:spPr bwMode="auto">
          <a:xfrm>
            <a:off x="642938" y="1143000"/>
            <a:ext cx="7929562" cy="175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>
              <a:lnSpc>
                <a:spcPct val="150000"/>
              </a:lnSpc>
            </a:pPr>
            <a:r>
              <a:rPr lang="zh-CN" altLang="en-US" sz="3600">
                <a:latin typeface="楷体" pitchFamily="49" charset="-122"/>
                <a:ea typeface="楷体" pitchFamily="49" charset="-122"/>
              </a:rPr>
              <a:t>    “这就是我们可爱的小学，一所边疆的小学。”</a:t>
            </a:r>
          </a:p>
        </p:txBody>
      </p:sp>
      <p:sp>
        <p:nvSpPr>
          <p:cNvPr id="24580" name="矩形 9"/>
          <p:cNvSpPr>
            <a:spLocks noChangeArrowheads="1"/>
          </p:cNvSpPr>
          <p:nvPr/>
        </p:nvSpPr>
        <p:spPr bwMode="auto">
          <a:xfrm>
            <a:off x="857250" y="3000375"/>
            <a:ext cx="7715250" cy="156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    </a:t>
            </a:r>
            <a:r>
              <a:rPr lang="zh-CN" altLang="en-US" sz="3200">
                <a:solidFill>
                  <a:srgbClr val="FF0000"/>
                </a:solidFill>
                <a:latin typeface="宋体" pitchFamily="2" charset="-122"/>
              </a:rPr>
              <a:t>思考：</a:t>
            </a:r>
            <a:r>
              <a:rPr lang="zh-CN" altLang="en-US" sz="3200">
                <a:solidFill>
                  <a:srgbClr val="FF0000"/>
                </a:solidFill>
                <a:latin typeface="Calibri"/>
              </a:rPr>
              <a:t>“</a:t>
            </a:r>
            <a:r>
              <a:rPr lang="zh-CN" altLang="en-US" sz="3200">
                <a:solidFill>
                  <a:srgbClr val="FF0000"/>
                </a:solidFill>
                <a:latin typeface="宋体" pitchFamily="2" charset="-122"/>
              </a:rPr>
              <a:t>这</a:t>
            </a:r>
            <a:r>
              <a:rPr lang="zh-CN" altLang="en-US" sz="3200">
                <a:solidFill>
                  <a:srgbClr val="FF0000"/>
                </a:solidFill>
                <a:latin typeface="Calibri"/>
              </a:rPr>
              <a:t>”</a:t>
            </a:r>
            <a:r>
              <a:rPr lang="zh-CN" altLang="en-US" sz="3200">
                <a:solidFill>
                  <a:srgbClr val="FF0000"/>
                </a:solidFill>
                <a:latin typeface="宋体" pitchFamily="2" charset="-122"/>
              </a:rPr>
              <a:t>指的是什么？能不能把它带进句子中去？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458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458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80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1" name="图片 1" descr="图片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1600" y="985838"/>
            <a:ext cx="8983663" cy="5310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2" name="矩形 3"/>
          <p:cNvSpPr>
            <a:spLocks noChangeArrowheads="1"/>
          </p:cNvSpPr>
          <p:nvPr/>
        </p:nvSpPr>
        <p:spPr bwMode="auto">
          <a:xfrm>
            <a:off x="714375" y="1714500"/>
            <a:ext cx="7643813" cy="2584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600">
                <a:latin typeface="楷体" pitchFamily="49" charset="-122"/>
                <a:ea typeface="楷体" pitchFamily="49" charset="-122"/>
              </a:rPr>
              <a:t>    “</a:t>
            </a:r>
            <a:r>
              <a:rPr lang="zh-CN" altLang="en-US" sz="360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美丽的学校</a:t>
            </a:r>
            <a:r>
              <a:rPr lang="zh-CN" altLang="en-US" sz="3600">
                <a:latin typeface="楷体" pitchFamily="49" charset="-122"/>
                <a:ea typeface="楷体" pitchFamily="49" charset="-122"/>
              </a:rPr>
              <a:t>、</a:t>
            </a:r>
            <a:r>
              <a:rPr lang="zh-CN" altLang="en-US" sz="3600">
                <a:solidFill>
                  <a:srgbClr val="00B050"/>
                </a:solidFill>
                <a:latin typeface="楷体" pitchFamily="49" charset="-122"/>
                <a:ea typeface="楷体" pitchFamily="49" charset="-122"/>
              </a:rPr>
              <a:t>团结的学校</a:t>
            </a:r>
            <a:r>
              <a:rPr lang="zh-CN" altLang="en-US" sz="3600">
                <a:latin typeface="楷体" pitchFamily="49" charset="-122"/>
                <a:ea typeface="楷体" pitchFamily="49" charset="-122"/>
              </a:rPr>
              <a:t>、</a:t>
            </a:r>
            <a:r>
              <a:rPr lang="zh-CN" altLang="en-US" sz="3600">
                <a:solidFill>
                  <a:srgbClr val="00B0F0"/>
                </a:solidFill>
                <a:latin typeface="楷体" pitchFamily="49" charset="-122"/>
                <a:ea typeface="楷体" pitchFamily="49" charset="-122"/>
              </a:rPr>
              <a:t>欢乐的学校</a:t>
            </a:r>
            <a:r>
              <a:rPr lang="zh-CN" altLang="en-US" sz="3600">
                <a:latin typeface="楷体" pitchFamily="49" charset="-122"/>
                <a:ea typeface="楷体" pitchFamily="49" charset="-122"/>
              </a:rPr>
              <a:t>、</a:t>
            </a:r>
            <a:r>
              <a:rPr lang="zh-CN" altLang="en-US" sz="3600">
                <a:solidFill>
                  <a:srgbClr val="FF00FF"/>
                </a:solidFill>
                <a:latin typeface="楷体" pitchFamily="49" charset="-122"/>
                <a:ea typeface="楷体" pitchFamily="49" charset="-122"/>
              </a:rPr>
              <a:t>祥和的学校</a:t>
            </a:r>
            <a:r>
              <a:rPr lang="zh-CN" altLang="en-US" sz="3600">
                <a:latin typeface="楷体" pitchFamily="49" charset="-122"/>
                <a:ea typeface="楷体" pitchFamily="49" charset="-122"/>
              </a:rPr>
              <a:t>”就是我们可爱的小学，一所边疆的小学。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2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5" name="图片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2170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26" name="文本框 2"/>
          <p:cNvSpPr txBox="1">
            <a:spLocks noChangeArrowheads="1"/>
          </p:cNvSpPr>
          <p:nvPr/>
        </p:nvSpPr>
        <p:spPr bwMode="auto">
          <a:xfrm>
            <a:off x="3197225" y="2714625"/>
            <a:ext cx="3616325" cy="1554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9600">
                <a:solidFill>
                  <a:srgbClr val="FF66FF"/>
                </a:solidFill>
                <a:latin typeface="方正喵呜体" charset="-122"/>
                <a:ea typeface="方正喵呜体" charset="-122"/>
              </a:rPr>
              <a:t>再见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7" name="Picture 8" descr="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052513"/>
            <a:ext cx="8786813" cy="5305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9155" name="Rectangle 3"/>
          <p:cNvSpPr>
            <a:spLocks noChangeArrowheads="1"/>
          </p:cNvSpPr>
          <p:nvPr/>
        </p:nvSpPr>
        <p:spPr bwMode="auto">
          <a:xfrm>
            <a:off x="1214438" y="2428875"/>
            <a:ext cx="7742237" cy="2862263"/>
          </a:xfrm>
          <a:prstGeom prst="rect">
            <a:avLst/>
          </a:prstGeom>
          <a:noFill/>
          <a:ln w="9525">
            <a:noFill/>
            <a:miter lim="800000"/>
          </a:ln>
          <a:effectLst>
            <a:outerShdw dist="17961" dir="13500000" algn="ctr" rotWithShape="0">
              <a:schemeClr val="bg1"/>
            </a:outerShdw>
          </a:effectLst>
        </p:spPr>
        <p:txBody>
          <a:bodyPr anchor="ctr">
            <a:spAutoFit/>
          </a:bodyPr>
          <a:lstStyle/>
          <a:p>
            <a:pPr>
              <a:lnSpc>
                <a:spcPct val="150000"/>
              </a:lnSpc>
              <a:buFontTx/>
              <a:buNone/>
              <a:defRPr/>
            </a:pPr>
            <a:r>
              <a:rPr lang="en-US" altLang="zh-CN" sz="4000" dirty="0">
                <a:solidFill>
                  <a:srgbClr val="076123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zh-CN" altLang="zh-CN" sz="4000" dirty="0">
                <a:latin typeface="楷体" panose="02010609060101010101" pitchFamily="49" charset="-122"/>
                <a:ea typeface="楷体" panose="02010609060101010101" pitchFamily="49" charset="-122"/>
              </a:rPr>
              <a:t>早</a:t>
            </a:r>
            <a:r>
              <a:rPr lang="zh-CN" altLang="zh-CN" sz="40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晨</a:t>
            </a:r>
            <a:r>
              <a:rPr lang="zh-CN" altLang="zh-CN" sz="4000" dirty="0"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en-US" altLang="zh-CN" sz="4000" dirty="0"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zh-CN" altLang="zh-CN" sz="40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绒球</a:t>
            </a:r>
            <a:r>
              <a:rPr lang="zh-CN" altLang="zh-CN" sz="40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花</a:t>
            </a:r>
            <a:r>
              <a:rPr lang="zh-CN" altLang="zh-CN" sz="4000" dirty="0">
                <a:solidFill>
                  <a:srgbClr val="076123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</a:t>
            </a:r>
            <a:r>
              <a:rPr lang="zh-CN" altLang="zh-CN" sz="40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汉</a:t>
            </a:r>
            <a:r>
              <a:rPr lang="zh-CN" altLang="zh-CN" sz="4000" dirty="0">
                <a:latin typeface="楷体" panose="02010609060101010101" pitchFamily="49" charset="-122"/>
                <a:ea typeface="楷体" panose="02010609060101010101" pitchFamily="49" charset="-122"/>
              </a:rPr>
              <a:t>族</a:t>
            </a:r>
            <a:r>
              <a:rPr lang="en-US" altLang="zh-CN" sz="40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zh-CN" altLang="zh-CN" sz="40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zh-CN" altLang="zh-CN" sz="4000" dirty="0">
                <a:latin typeface="楷体" panose="02010609060101010101" pitchFamily="49" charset="-122"/>
                <a:ea typeface="楷体" panose="02010609060101010101" pitchFamily="49" charset="-122"/>
              </a:rPr>
              <a:t>鲜</a:t>
            </a:r>
            <a:r>
              <a:rPr lang="zh-CN" altLang="zh-CN" sz="40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艳</a:t>
            </a:r>
            <a:r>
              <a:rPr lang="en-US" altLang="zh-CN" sz="40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zh-CN" altLang="zh-CN" sz="40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</a:p>
          <a:p>
            <a:pPr>
              <a:lnSpc>
                <a:spcPct val="150000"/>
              </a:lnSpc>
              <a:buFontTx/>
              <a:buNone/>
              <a:defRPr/>
            </a:pPr>
            <a:r>
              <a:rPr lang="zh-CN" altLang="zh-CN" sz="40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服装</a:t>
            </a:r>
            <a:r>
              <a:rPr lang="en-US" altLang="zh-CN" sz="40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r>
              <a:rPr lang="zh-CN" altLang="zh-CN" sz="4000" dirty="0">
                <a:latin typeface="楷体" panose="02010609060101010101" pitchFamily="49" charset="-122"/>
                <a:ea typeface="楷体" panose="02010609060101010101" pitchFamily="49" charset="-122"/>
              </a:rPr>
              <a:t>打</a:t>
            </a:r>
            <a:r>
              <a:rPr lang="zh-CN" altLang="zh-CN" sz="40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扮</a:t>
            </a:r>
            <a:r>
              <a:rPr lang="zh-CN" altLang="zh-CN" sz="4000" dirty="0"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en-US" altLang="zh-CN" sz="4000" dirty="0"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zh-CN" altLang="en-US" sz="4000" dirty="0">
                <a:latin typeface="楷体" panose="02010609060101010101" pitchFamily="49" charset="-122"/>
                <a:ea typeface="楷体" panose="02010609060101010101" pitchFamily="49" charset="-122"/>
              </a:rPr>
              <a:t>朗</a:t>
            </a:r>
            <a:r>
              <a:rPr lang="zh-CN" altLang="zh-CN" sz="40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读</a:t>
            </a:r>
            <a:r>
              <a:rPr lang="zh-CN" altLang="zh-CN" sz="4000" dirty="0">
                <a:latin typeface="楷体" panose="02010609060101010101" pitchFamily="49" charset="-122"/>
                <a:ea typeface="楷体" panose="02010609060101010101" pitchFamily="49" charset="-122"/>
              </a:rPr>
              <a:t>  安</a:t>
            </a:r>
            <a:r>
              <a:rPr lang="zh-CN" altLang="zh-CN" sz="40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静  </a:t>
            </a:r>
          </a:p>
          <a:p>
            <a:pPr>
              <a:lnSpc>
                <a:spcPct val="150000"/>
              </a:lnSpc>
              <a:buFontTx/>
              <a:buNone/>
              <a:defRPr/>
            </a:pPr>
            <a:r>
              <a:rPr lang="zh-CN" altLang="zh-CN" sz="40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停</a:t>
            </a:r>
            <a:r>
              <a:rPr lang="zh-CN" altLang="zh-CN" sz="4000" dirty="0">
                <a:latin typeface="楷体" panose="02010609060101010101" pitchFamily="49" charset="-122"/>
                <a:ea typeface="楷体" panose="02010609060101010101" pitchFamily="49" charset="-122"/>
              </a:rPr>
              <a:t>在 </a:t>
            </a:r>
            <a:r>
              <a:rPr lang="en-US" altLang="zh-CN" sz="4000" dirty="0"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zh-CN" altLang="zh-CN" sz="40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粗</a:t>
            </a:r>
            <a:r>
              <a:rPr lang="zh-CN" altLang="zh-CN" sz="4000" dirty="0">
                <a:latin typeface="楷体" panose="02010609060101010101" pitchFamily="49" charset="-122"/>
                <a:ea typeface="楷体" panose="02010609060101010101" pitchFamily="49" charset="-122"/>
              </a:rPr>
              <a:t>壮  </a:t>
            </a:r>
            <a:r>
              <a:rPr lang="zh-CN" altLang="zh-CN" sz="40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影</a:t>
            </a:r>
            <a:r>
              <a:rPr lang="zh-CN" altLang="zh-CN" sz="4000" dirty="0">
                <a:latin typeface="楷体" panose="02010609060101010101" pitchFamily="49" charset="-122"/>
                <a:ea typeface="楷体" panose="02010609060101010101" pitchFamily="49" charset="-122"/>
              </a:rPr>
              <a:t>子 </a:t>
            </a:r>
            <a:endParaRPr lang="zh-CN" altLang="en-US" sz="40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099" name="WordArt 2"/>
          <p:cNvSpPr>
            <a:spLocks noChangeArrowheads="1" noChangeShapeType="1" noTextEdit="1"/>
          </p:cNvSpPr>
          <p:nvPr/>
        </p:nvSpPr>
        <p:spPr bwMode="auto">
          <a:xfrm>
            <a:off x="714375" y="1571625"/>
            <a:ext cx="1857375" cy="642938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6500"/>
                <a:gd name="adj2" fmla="val 0"/>
              </a:avLst>
            </a:prstTxWarp>
          </a:bodyPr>
          <a:lstStyle/>
          <a:p>
            <a:pPr algn="ctr"/>
            <a:r>
              <a:rPr lang="zh-CN" altLang="en-US" sz="3600" kern="10" spc="-36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33CC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宋体"/>
                <a:ea typeface="宋体"/>
              </a:rPr>
              <a:t>我会写：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75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74"/>
                                          </p:stCondLst>
                                        </p:cTn>
                                        <p:tgtEl>
                                          <p:spTgt spid="49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155" grpId="0" bldLvl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1" name="Picture 7" descr="%R@JY_TJ~KWI{S5JC4K$IP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50" y="1235075"/>
            <a:ext cx="8572500" cy="5040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9155" name="Rectangle 3"/>
          <p:cNvSpPr>
            <a:spLocks noChangeArrowheads="1"/>
          </p:cNvSpPr>
          <p:nvPr/>
        </p:nvSpPr>
        <p:spPr bwMode="auto">
          <a:xfrm>
            <a:off x="1785938" y="2992438"/>
            <a:ext cx="5572125" cy="2124075"/>
          </a:xfrm>
          <a:prstGeom prst="rect">
            <a:avLst/>
          </a:prstGeom>
          <a:noFill/>
          <a:ln w="9525">
            <a:noFill/>
            <a:miter lim="800000"/>
          </a:ln>
          <a:effectLst>
            <a:outerShdw dist="17961" dir="13500000" algn="ctr" rotWithShape="0">
              <a:schemeClr val="bg1"/>
            </a:outerShdw>
          </a:effectLst>
        </p:spPr>
        <p:txBody>
          <a:bodyPr anchor="ctr">
            <a:spAutoFit/>
          </a:bodyPr>
          <a:lstStyle/>
          <a:p>
            <a:pPr>
              <a:lnSpc>
                <a:spcPct val="150000"/>
              </a:lnSpc>
              <a:buFontTx/>
              <a:buNone/>
              <a:defRPr/>
            </a:pPr>
            <a:r>
              <a:rPr lang="zh-CN" altLang="zh-CN" sz="4400" dirty="0">
                <a:solidFill>
                  <a:srgbClr val="076123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坪</a:t>
            </a:r>
            <a:r>
              <a:rPr lang="zh-CN" altLang="zh-CN" sz="44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坝</a:t>
            </a:r>
            <a:r>
              <a:rPr lang="zh-CN" altLang="zh-CN" sz="4400" dirty="0">
                <a:solidFill>
                  <a:srgbClr val="076123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en-US" altLang="zh-CN" sz="4400" dirty="0">
                <a:solidFill>
                  <a:srgbClr val="076123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zh-CN" altLang="zh-CN" sz="4400" dirty="0">
                <a:solidFill>
                  <a:srgbClr val="076123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飘</a:t>
            </a:r>
            <a:r>
              <a:rPr lang="zh-CN" altLang="zh-CN" sz="44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扬</a:t>
            </a:r>
            <a:r>
              <a:rPr lang="zh-CN" altLang="zh-CN" sz="4400" dirty="0">
                <a:solidFill>
                  <a:srgbClr val="076123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r>
              <a:rPr lang="zh-CN" altLang="zh-CN" sz="44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摔跤</a:t>
            </a:r>
            <a:r>
              <a:rPr lang="zh-CN" altLang="zh-CN" sz="4400" dirty="0">
                <a:solidFill>
                  <a:srgbClr val="076123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en-US" altLang="zh-CN" sz="4400" dirty="0">
                <a:solidFill>
                  <a:srgbClr val="076123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zh-CN" altLang="zh-CN" sz="44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凤</a:t>
            </a:r>
            <a:r>
              <a:rPr lang="zh-CN" altLang="zh-CN" sz="4400" dirty="0">
                <a:solidFill>
                  <a:srgbClr val="076123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尾竹 </a:t>
            </a:r>
            <a:r>
              <a:rPr lang="en-US" altLang="zh-CN" sz="4400" dirty="0">
                <a:solidFill>
                  <a:srgbClr val="076123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zh-CN" altLang="zh-CN" sz="44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洁</a:t>
            </a:r>
            <a:r>
              <a:rPr lang="zh-CN" altLang="zh-CN" sz="4400" dirty="0">
                <a:solidFill>
                  <a:srgbClr val="076123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白 </a:t>
            </a:r>
            <a:endParaRPr lang="zh-CN" altLang="en-US" sz="4400" dirty="0">
              <a:solidFill>
                <a:srgbClr val="076123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123" name="WordArt 2"/>
          <p:cNvSpPr>
            <a:spLocks noChangeArrowheads="1" noChangeShapeType="1" noTextEdit="1"/>
          </p:cNvSpPr>
          <p:nvPr/>
        </p:nvSpPr>
        <p:spPr bwMode="auto">
          <a:xfrm>
            <a:off x="1285875" y="2000250"/>
            <a:ext cx="1857375" cy="642938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6500"/>
                <a:gd name="adj2" fmla="val 0"/>
              </a:avLst>
            </a:prstTxWarp>
          </a:bodyPr>
          <a:lstStyle/>
          <a:p>
            <a:pPr algn="ctr"/>
            <a:r>
              <a:rPr lang="zh-CN" altLang="en-US" sz="3600" kern="10" spc="-36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33CC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宋体"/>
                <a:ea typeface="宋体"/>
              </a:rPr>
              <a:t>我会认：</a:t>
            </a:r>
          </a:p>
        </p:txBody>
      </p:sp>
    </p:spTree>
  </p:cSld>
  <p:clrMapOvr>
    <a:masterClrMapping/>
  </p:clrMapOvr>
  <p:transition>
    <p:pull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75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74"/>
                                          </p:stCondLst>
                                        </p:cTn>
                                        <p:tgtEl>
                                          <p:spTgt spid="49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155" grpId="0" bldLvl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27"/>
          <p:cNvGrpSpPr>
            <a:grpSpLocks/>
          </p:cNvGrpSpPr>
          <p:nvPr/>
        </p:nvGrpSpPr>
        <p:grpSpPr bwMode="auto">
          <a:xfrm>
            <a:off x="1857375" y="1871663"/>
            <a:ext cx="2584450" cy="1128712"/>
            <a:chOff x="726278" y="1698857"/>
            <a:chExt cx="2584521" cy="913811"/>
          </a:xfrm>
        </p:grpSpPr>
        <p:sp>
          <p:nvSpPr>
            <p:cNvPr id="3" name="圆角矩形 2"/>
            <p:cNvSpPr/>
            <p:nvPr/>
          </p:nvSpPr>
          <p:spPr>
            <a:xfrm>
              <a:off x="785787" y="1714488"/>
              <a:ext cx="2214578" cy="746974"/>
            </a:xfrm>
            <a:prstGeom prst="roundRect">
              <a:avLst/>
            </a:prstGeom>
            <a:solidFill>
              <a:srgbClr val="92D050"/>
            </a:solidFill>
            <a:ln>
              <a:noFill/>
            </a:ln>
            <a:effectLst>
              <a:softEdge rad="3175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6147" name="矩形 3"/>
            <p:cNvSpPr>
              <a:spLocks noChangeArrowheads="1"/>
            </p:cNvSpPr>
            <p:nvPr/>
          </p:nvSpPr>
          <p:spPr bwMode="auto">
            <a:xfrm>
              <a:off x="726278" y="1698857"/>
              <a:ext cx="2584521" cy="9138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zh-CN" altLang="en-US" sz="5400">
                  <a:solidFill>
                    <a:srgbClr val="000000"/>
                  </a:solidFill>
                  <a:latin typeface="楷体" pitchFamily="49" charset="-122"/>
                  <a:ea typeface="楷体" pitchFamily="49" charset="-122"/>
                </a:rPr>
                <a:t>景颇族 </a:t>
              </a:r>
            </a:p>
          </p:txBody>
        </p:sp>
      </p:grpSp>
      <p:grpSp>
        <p:nvGrpSpPr>
          <p:cNvPr id="4" name="组合 6"/>
          <p:cNvGrpSpPr>
            <a:grpSpLocks/>
          </p:cNvGrpSpPr>
          <p:nvPr/>
        </p:nvGrpSpPr>
        <p:grpSpPr bwMode="auto">
          <a:xfrm>
            <a:off x="5286375" y="1785938"/>
            <a:ext cx="1965325" cy="1071562"/>
            <a:chOff x="3857621" y="1637936"/>
            <a:chExt cx="1965338" cy="913811"/>
          </a:xfrm>
        </p:grpSpPr>
        <p:sp>
          <p:nvSpPr>
            <p:cNvPr id="5" name="圆角矩形 4"/>
            <p:cNvSpPr/>
            <p:nvPr/>
          </p:nvSpPr>
          <p:spPr>
            <a:xfrm>
              <a:off x="3857621" y="1714488"/>
              <a:ext cx="1714511" cy="746974"/>
            </a:xfrm>
            <a:prstGeom prst="roundRect">
              <a:avLst/>
            </a:prstGeom>
            <a:solidFill>
              <a:srgbClr val="FFC000"/>
            </a:solidFill>
            <a:ln>
              <a:noFill/>
            </a:ln>
            <a:effectLst>
              <a:softEdge rad="3175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dirty="0">
                <a:solidFill>
                  <a:srgbClr val="FFFF00"/>
                </a:solidFill>
              </a:endParaRPr>
            </a:p>
          </p:txBody>
        </p:sp>
        <p:sp>
          <p:nvSpPr>
            <p:cNvPr id="6150" name="矩形 5"/>
            <p:cNvSpPr>
              <a:spLocks noChangeArrowheads="1"/>
            </p:cNvSpPr>
            <p:nvPr/>
          </p:nvSpPr>
          <p:spPr bwMode="auto">
            <a:xfrm>
              <a:off x="3924296" y="1637936"/>
              <a:ext cx="1898663" cy="9138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zh-CN" altLang="en-US" sz="5400">
                  <a:solidFill>
                    <a:srgbClr val="000000"/>
                  </a:solidFill>
                  <a:latin typeface="楷体" pitchFamily="49" charset="-122"/>
                  <a:ea typeface="楷体" pitchFamily="49" charset="-122"/>
                </a:rPr>
                <a:t>傣族 </a:t>
              </a:r>
            </a:p>
          </p:txBody>
        </p:sp>
      </p:grpSp>
      <p:grpSp>
        <p:nvGrpSpPr>
          <p:cNvPr id="6" name="组合 10"/>
          <p:cNvGrpSpPr/>
          <p:nvPr/>
        </p:nvGrpSpPr>
        <p:grpSpPr>
          <a:xfrm>
            <a:off x="642908" y="3291486"/>
            <a:ext cx="3071836" cy="1066206"/>
            <a:chOff x="3857621" y="1638122"/>
            <a:chExt cx="2285623" cy="923330"/>
          </a:xfrm>
          <a:solidFill>
            <a:srgbClr val="00B0F0"/>
          </a:solidFill>
        </p:grpSpPr>
        <p:sp>
          <p:nvSpPr>
            <p:cNvPr id="12" name="圆角矩形 11"/>
            <p:cNvSpPr/>
            <p:nvPr/>
          </p:nvSpPr>
          <p:spPr>
            <a:xfrm>
              <a:off x="3857621" y="1714488"/>
              <a:ext cx="1714511" cy="746974"/>
            </a:xfrm>
            <a:prstGeom prst="roundRect">
              <a:avLst/>
            </a:prstGeom>
            <a:grpFill/>
            <a:ln>
              <a:noFill/>
            </a:ln>
            <a:effectLst>
              <a:softEdge rad="3175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dirty="0">
                <a:solidFill>
                  <a:srgbClr val="FFFF00"/>
                </a:solidFill>
              </a:endParaRPr>
            </a:p>
          </p:txBody>
        </p:sp>
        <p:sp>
          <p:nvSpPr>
            <p:cNvPr id="13" name="矩形 12"/>
            <p:cNvSpPr/>
            <p:nvPr/>
          </p:nvSpPr>
          <p:spPr>
            <a:xfrm>
              <a:off x="3871468" y="1638122"/>
              <a:ext cx="2271776" cy="923330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zh-CN" altLang="en-US" sz="5400" dirty="0">
                  <a:solidFill>
                    <a:srgbClr val="00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阿昌族</a:t>
              </a:r>
            </a:p>
          </p:txBody>
        </p:sp>
      </p:grpSp>
      <p:grpSp>
        <p:nvGrpSpPr>
          <p:cNvPr id="7" name="组合 14"/>
          <p:cNvGrpSpPr/>
          <p:nvPr/>
        </p:nvGrpSpPr>
        <p:grpSpPr>
          <a:xfrm>
            <a:off x="3714743" y="3286124"/>
            <a:ext cx="1821592" cy="958876"/>
            <a:chOff x="3857621" y="1649093"/>
            <a:chExt cx="1714511" cy="812369"/>
          </a:xfrm>
          <a:solidFill>
            <a:srgbClr val="FF0000"/>
          </a:solidFill>
        </p:grpSpPr>
        <p:sp>
          <p:nvSpPr>
            <p:cNvPr id="16" name="圆角矩形 15"/>
            <p:cNvSpPr/>
            <p:nvPr/>
          </p:nvSpPr>
          <p:spPr>
            <a:xfrm>
              <a:off x="3857621" y="1714488"/>
              <a:ext cx="1714511" cy="746974"/>
            </a:xfrm>
            <a:prstGeom prst="roundRect">
              <a:avLst/>
            </a:prstGeom>
            <a:grpFill/>
            <a:ln>
              <a:noFill/>
            </a:ln>
            <a:effectLst>
              <a:softEdge rad="3175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dirty="0">
                <a:solidFill>
                  <a:srgbClr val="FFFF00"/>
                </a:solidFill>
              </a:endParaRPr>
            </a:p>
          </p:txBody>
        </p:sp>
        <p:sp>
          <p:nvSpPr>
            <p:cNvPr id="17" name="矩形 16"/>
            <p:cNvSpPr/>
            <p:nvPr/>
          </p:nvSpPr>
          <p:spPr>
            <a:xfrm>
              <a:off x="3924622" y="1649093"/>
              <a:ext cx="1483424" cy="707514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zh-CN" altLang="en-US" sz="5400" dirty="0">
                  <a:solidFill>
                    <a:srgbClr val="00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汉族</a:t>
              </a:r>
            </a:p>
          </p:txBody>
        </p:sp>
      </p:grpSp>
      <p:grpSp>
        <p:nvGrpSpPr>
          <p:cNvPr id="8" name="组合 18"/>
          <p:cNvGrpSpPr/>
          <p:nvPr/>
        </p:nvGrpSpPr>
        <p:grpSpPr>
          <a:xfrm>
            <a:off x="6215072" y="3357560"/>
            <a:ext cx="3286148" cy="1071572"/>
            <a:chOff x="3857621" y="1691926"/>
            <a:chExt cx="2338777" cy="923330"/>
          </a:xfrm>
          <a:solidFill>
            <a:srgbClr val="00FF00"/>
          </a:solidFill>
        </p:grpSpPr>
        <p:sp>
          <p:nvSpPr>
            <p:cNvPr id="20" name="圆角矩形 19"/>
            <p:cNvSpPr/>
            <p:nvPr/>
          </p:nvSpPr>
          <p:spPr>
            <a:xfrm>
              <a:off x="3857621" y="1714488"/>
              <a:ext cx="1714511" cy="746974"/>
            </a:xfrm>
            <a:prstGeom prst="roundRect">
              <a:avLst/>
            </a:prstGeom>
            <a:grpFill/>
            <a:ln>
              <a:noFill/>
            </a:ln>
            <a:effectLst>
              <a:softEdge rad="3175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dirty="0">
                <a:solidFill>
                  <a:srgbClr val="FFFF00"/>
                </a:solidFill>
              </a:endParaRPr>
            </a:p>
          </p:txBody>
        </p:sp>
        <p:sp>
          <p:nvSpPr>
            <p:cNvPr id="21" name="矩形 20"/>
            <p:cNvSpPr/>
            <p:nvPr/>
          </p:nvSpPr>
          <p:spPr>
            <a:xfrm>
              <a:off x="3924622" y="1691926"/>
              <a:ext cx="2271776" cy="923330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zh-CN" altLang="en-US" sz="5400" dirty="0">
                  <a:solidFill>
                    <a:srgbClr val="00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德昂族</a:t>
              </a:r>
            </a:p>
          </p:txBody>
        </p:sp>
      </p:grpSp>
      <p:pic>
        <p:nvPicPr>
          <p:cNvPr id="6154" name="Picture 4" descr="http://static.freepik.com/free-photo/woman-with-glasses-and-a-pointer_34-5107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8" y="4429125"/>
            <a:ext cx="2286000" cy="185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69" name="Picture 2" descr="C:\Users\Administrator\Desktop\图片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4150" y="981075"/>
            <a:ext cx="8794750" cy="532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0" name="Picture 3" descr="边框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43250" y="1285875"/>
            <a:ext cx="3167063" cy="785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1" name="文本框 3"/>
          <p:cNvSpPr txBox="1">
            <a:spLocks noChangeArrowheads="1"/>
          </p:cNvSpPr>
          <p:nvPr/>
        </p:nvSpPr>
        <p:spPr bwMode="auto">
          <a:xfrm>
            <a:off x="3429000" y="1428750"/>
            <a:ext cx="26733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dist"/>
            <a:r>
              <a:rPr lang="zh-CN" altLang="en-US" sz="2800">
                <a:latin typeface="微软雅黑" pitchFamily="34" charset="-122"/>
                <a:ea typeface="微软雅黑" pitchFamily="34" charset="-122"/>
              </a:rPr>
              <a:t>理解词语的方法</a:t>
            </a:r>
          </a:p>
        </p:txBody>
      </p:sp>
      <p:sp>
        <p:nvSpPr>
          <p:cNvPr id="10243" name="Rectangle 1"/>
          <p:cNvSpPr>
            <a:spLocks noChangeArrowheads="1"/>
          </p:cNvSpPr>
          <p:nvPr/>
        </p:nvSpPr>
        <p:spPr bwMode="auto">
          <a:xfrm>
            <a:off x="1379538" y="2055813"/>
            <a:ext cx="6692900" cy="3322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indent="355600" eaLnBrk="0" hangingPunct="0">
              <a:lnSpc>
                <a:spcPct val="150000"/>
              </a:lnSpc>
            </a:pPr>
            <a:r>
              <a:rPr lang="en-US" altLang="zh-CN" sz="2400">
                <a:latin typeface="楷体" pitchFamily="49" charset="-122"/>
                <a:ea typeface="楷体" pitchFamily="49" charset="-122"/>
              </a:rPr>
              <a:t>  </a:t>
            </a:r>
            <a:r>
              <a:rPr lang="en-US" altLang="zh-CN" sz="2800">
                <a:latin typeface="楷体" pitchFamily="49" charset="-122"/>
                <a:ea typeface="楷体" pitchFamily="49" charset="-122"/>
              </a:rPr>
              <a:t>1.</a:t>
            </a:r>
            <a:r>
              <a:rPr lang="zh-CN" altLang="zh-CN" sz="2800">
                <a:latin typeface="楷体" pitchFamily="49" charset="-122"/>
                <a:ea typeface="楷体" pitchFamily="49" charset="-122"/>
              </a:rPr>
              <a:t>查字典或词典、联系上下文、从理解重点字入手。</a:t>
            </a:r>
            <a:r>
              <a:rPr lang="zh-CN" altLang="en-US" sz="2800">
                <a:latin typeface="楷体" pitchFamily="49" charset="-122"/>
                <a:ea typeface="楷体" pitchFamily="49" charset="-122"/>
              </a:rPr>
              <a:t>     </a:t>
            </a:r>
          </a:p>
          <a:p>
            <a:pPr indent="355600" eaLnBrk="0" hangingPunct="0">
              <a:lnSpc>
                <a:spcPct val="150000"/>
              </a:lnSpc>
            </a:pPr>
            <a:r>
              <a:rPr lang="en-US" altLang="zh-CN" sz="2800">
                <a:latin typeface="楷体" pitchFamily="49" charset="-122"/>
                <a:ea typeface="楷体" pitchFamily="49" charset="-122"/>
              </a:rPr>
              <a:t>  2.</a:t>
            </a:r>
            <a:r>
              <a:rPr lang="zh-CN" altLang="en-US" sz="2800">
                <a:latin typeface="楷体" pitchFamily="49" charset="-122"/>
                <a:ea typeface="楷体" pitchFamily="49" charset="-122"/>
              </a:rPr>
              <a:t>有的词语应该理解在文中指什么？</a:t>
            </a:r>
          </a:p>
          <a:p>
            <a:pPr indent="355600" eaLnBrk="0" hangingPunct="0">
              <a:lnSpc>
                <a:spcPct val="150000"/>
              </a:lnSpc>
            </a:pPr>
            <a:r>
              <a:rPr lang="en-US" altLang="zh-CN" sz="2800">
                <a:latin typeface="楷体" pitchFamily="49" charset="-122"/>
                <a:ea typeface="楷体" pitchFamily="49" charset="-122"/>
              </a:rPr>
              <a:t>  3.</a:t>
            </a:r>
            <a:r>
              <a:rPr lang="zh-CN" altLang="en-US" sz="2800">
                <a:latin typeface="楷体" pitchFamily="49" charset="-122"/>
                <a:ea typeface="楷体" pitchFamily="49" charset="-122"/>
              </a:rPr>
              <a:t>有的词语不仅要弄清它的意思，还要想一想这个词用在什么场合？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AutoShape 3"/>
          <p:cNvSpPr>
            <a:spLocks noChangeArrowheads="1"/>
          </p:cNvSpPr>
          <p:nvPr/>
        </p:nvSpPr>
        <p:spPr bwMode="auto">
          <a:xfrm>
            <a:off x="428625" y="1538288"/>
            <a:ext cx="8318500" cy="4556125"/>
          </a:xfrm>
          <a:prstGeom prst="roundRect">
            <a:avLst>
              <a:gd name="adj" fmla="val 8815"/>
            </a:avLst>
          </a:prstGeom>
          <a:solidFill>
            <a:schemeClr val="bg1"/>
          </a:solidFill>
          <a:ln w="38100">
            <a:solidFill>
              <a:srgbClr val="FF99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 b="0"/>
          </a:p>
        </p:txBody>
      </p:sp>
      <p:grpSp>
        <p:nvGrpSpPr>
          <p:cNvPr id="8194" name="Group 9"/>
          <p:cNvGrpSpPr>
            <a:grpSpLocks/>
          </p:cNvGrpSpPr>
          <p:nvPr/>
        </p:nvGrpSpPr>
        <p:grpSpPr bwMode="auto">
          <a:xfrm rot="-2096692">
            <a:off x="141288" y="1397000"/>
            <a:ext cx="854075" cy="461963"/>
            <a:chOff x="0" y="0"/>
            <a:chExt cx="648" cy="377"/>
          </a:xfrm>
        </p:grpSpPr>
        <p:sp>
          <p:nvSpPr>
            <p:cNvPr id="8195" name="AutoShape 10"/>
            <p:cNvSpPr>
              <a:spLocks noChangeArrowheads="1"/>
            </p:cNvSpPr>
            <p:nvPr/>
          </p:nvSpPr>
          <p:spPr bwMode="auto">
            <a:xfrm rot="5400000">
              <a:off x="267" y="24"/>
              <a:ext cx="373" cy="325"/>
            </a:xfrm>
            <a:custGeom>
              <a:avLst/>
              <a:gdLst/>
              <a:ahLst/>
              <a:cxnLst>
                <a:cxn ang="0">
                  <a:pos x="10860" y="2187"/>
                </a:cxn>
                <a:cxn ang="0">
                  <a:pos x="9015" y="730"/>
                </a:cxn>
                <a:cxn ang="0">
                  <a:pos x="5415" y="0"/>
                </a:cxn>
                <a:cxn ang="0">
                  <a:pos x="1967" y="1305"/>
                </a:cxn>
                <a:cxn ang="0">
                  <a:pos x="242" y="4220"/>
                </a:cxn>
                <a:cxn ang="0">
                  <a:pos x="575" y="7597"/>
                </a:cxn>
                <a:cxn ang="0">
                  <a:pos x="10860" y="21600"/>
                </a:cxn>
                <a:cxn ang="0">
                  <a:pos x="20995" y="7597"/>
                </a:cxn>
                <a:cxn ang="0">
                  <a:pos x="21480" y="4220"/>
                </a:cxn>
                <a:cxn ang="0">
                  <a:pos x="19632" y="1305"/>
                </a:cxn>
                <a:cxn ang="0">
                  <a:pos x="16275" y="0"/>
                </a:cxn>
                <a:cxn ang="0">
                  <a:pos x="12705" y="730"/>
                </a:cxn>
                <a:cxn ang="0">
                  <a:pos x="10860" y="2187"/>
                </a:cxn>
              </a:cxnLst>
              <a:rect l="0" t="0" r="r" b="b"/>
              <a:pathLst>
                <a:path w="21600" h="21600">
                  <a:moveTo>
                    <a:pt x="10860" y="2187"/>
                  </a:moveTo>
                  <a:cubicBezTo>
                    <a:pt x="10451" y="1746"/>
                    <a:pt x="9529" y="1018"/>
                    <a:pt x="9015" y="730"/>
                  </a:cubicBezTo>
                  <a:cubicBezTo>
                    <a:pt x="7865" y="152"/>
                    <a:pt x="6685" y="0"/>
                    <a:pt x="5415" y="0"/>
                  </a:cubicBezTo>
                  <a:cubicBezTo>
                    <a:pt x="4175" y="152"/>
                    <a:pt x="2995" y="575"/>
                    <a:pt x="1967" y="1305"/>
                  </a:cubicBezTo>
                  <a:cubicBezTo>
                    <a:pt x="1150" y="2187"/>
                    <a:pt x="575" y="3222"/>
                    <a:pt x="242" y="4220"/>
                  </a:cubicBezTo>
                  <a:cubicBezTo>
                    <a:pt x="0" y="5410"/>
                    <a:pt x="242" y="6560"/>
                    <a:pt x="575" y="7597"/>
                  </a:cubicBezTo>
                  <a:lnTo>
                    <a:pt x="10860" y="21600"/>
                  </a:lnTo>
                  <a:lnTo>
                    <a:pt x="20995" y="7597"/>
                  </a:lnTo>
                  <a:cubicBezTo>
                    <a:pt x="21480" y="6560"/>
                    <a:pt x="21600" y="5410"/>
                    <a:pt x="21480" y="4220"/>
                  </a:cubicBezTo>
                  <a:cubicBezTo>
                    <a:pt x="21115" y="3222"/>
                    <a:pt x="20420" y="2187"/>
                    <a:pt x="19632" y="1305"/>
                  </a:cubicBezTo>
                  <a:cubicBezTo>
                    <a:pt x="18575" y="575"/>
                    <a:pt x="17425" y="152"/>
                    <a:pt x="16275" y="0"/>
                  </a:cubicBezTo>
                  <a:cubicBezTo>
                    <a:pt x="15005" y="0"/>
                    <a:pt x="13735" y="152"/>
                    <a:pt x="12705" y="730"/>
                  </a:cubicBezTo>
                  <a:cubicBezTo>
                    <a:pt x="12176" y="1018"/>
                    <a:pt x="11254" y="1746"/>
                    <a:pt x="10860" y="2187"/>
                  </a:cubicBezTo>
                  <a:close/>
                </a:path>
              </a:pathLst>
            </a:custGeom>
            <a:solidFill>
              <a:srgbClr val="FFCCFF"/>
            </a:solidFill>
            <a:ln w="9525">
              <a:solidFill>
                <a:srgbClr val="CC99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196" name="AutoShape 11"/>
            <p:cNvSpPr>
              <a:spLocks noChangeArrowheads="1"/>
            </p:cNvSpPr>
            <p:nvPr/>
          </p:nvSpPr>
          <p:spPr bwMode="auto">
            <a:xfrm rot="-5400000">
              <a:off x="34" y="24"/>
              <a:ext cx="373" cy="325"/>
            </a:xfrm>
            <a:custGeom>
              <a:avLst/>
              <a:gdLst/>
              <a:ahLst/>
              <a:cxnLst>
                <a:cxn ang="0">
                  <a:pos x="10860" y="2187"/>
                </a:cxn>
                <a:cxn ang="0">
                  <a:pos x="9015" y="730"/>
                </a:cxn>
                <a:cxn ang="0">
                  <a:pos x="5415" y="0"/>
                </a:cxn>
                <a:cxn ang="0">
                  <a:pos x="1967" y="1305"/>
                </a:cxn>
                <a:cxn ang="0">
                  <a:pos x="242" y="4220"/>
                </a:cxn>
                <a:cxn ang="0">
                  <a:pos x="575" y="7597"/>
                </a:cxn>
                <a:cxn ang="0">
                  <a:pos x="10860" y="21600"/>
                </a:cxn>
                <a:cxn ang="0">
                  <a:pos x="20995" y="7597"/>
                </a:cxn>
                <a:cxn ang="0">
                  <a:pos x="21480" y="4220"/>
                </a:cxn>
                <a:cxn ang="0">
                  <a:pos x="19632" y="1305"/>
                </a:cxn>
                <a:cxn ang="0">
                  <a:pos x="16275" y="0"/>
                </a:cxn>
                <a:cxn ang="0">
                  <a:pos x="12705" y="730"/>
                </a:cxn>
                <a:cxn ang="0">
                  <a:pos x="10860" y="2187"/>
                </a:cxn>
              </a:cxnLst>
              <a:rect l="0" t="0" r="r" b="b"/>
              <a:pathLst>
                <a:path w="21600" h="21600">
                  <a:moveTo>
                    <a:pt x="10860" y="2187"/>
                  </a:moveTo>
                  <a:cubicBezTo>
                    <a:pt x="10451" y="1746"/>
                    <a:pt x="9529" y="1018"/>
                    <a:pt x="9015" y="730"/>
                  </a:cubicBezTo>
                  <a:cubicBezTo>
                    <a:pt x="7865" y="152"/>
                    <a:pt x="6685" y="0"/>
                    <a:pt x="5415" y="0"/>
                  </a:cubicBezTo>
                  <a:cubicBezTo>
                    <a:pt x="4175" y="152"/>
                    <a:pt x="2995" y="575"/>
                    <a:pt x="1967" y="1305"/>
                  </a:cubicBezTo>
                  <a:cubicBezTo>
                    <a:pt x="1150" y="2187"/>
                    <a:pt x="575" y="3222"/>
                    <a:pt x="242" y="4220"/>
                  </a:cubicBezTo>
                  <a:cubicBezTo>
                    <a:pt x="0" y="5410"/>
                    <a:pt x="242" y="6560"/>
                    <a:pt x="575" y="7597"/>
                  </a:cubicBezTo>
                  <a:lnTo>
                    <a:pt x="10860" y="21600"/>
                  </a:lnTo>
                  <a:lnTo>
                    <a:pt x="20995" y="7597"/>
                  </a:lnTo>
                  <a:cubicBezTo>
                    <a:pt x="21480" y="6560"/>
                    <a:pt x="21600" y="5410"/>
                    <a:pt x="21480" y="4220"/>
                  </a:cubicBezTo>
                  <a:cubicBezTo>
                    <a:pt x="21115" y="3222"/>
                    <a:pt x="20420" y="2187"/>
                    <a:pt x="19632" y="1305"/>
                  </a:cubicBezTo>
                  <a:cubicBezTo>
                    <a:pt x="18575" y="575"/>
                    <a:pt x="17425" y="152"/>
                    <a:pt x="16275" y="0"/>
                  </a:cubicBezTo>
                  <a:cubicBezTo>
                    <a:pt x="15005" y="0"/>
                    <a:pt x="13735" y="152"/>
                    <a:pt x="12705" y="730"/>
                  </a:cubicBezTo>
                  <a:cubicBezTo>
                    <a:pt x="12176" y="1018"/>
                    <a:pt x="11254" y="1746"/>
                    <a:pt x="10860" y="2187"/>
                  </a:cubicBezTo>
                  <a:close/>
                </a:path>
              </a:pathLst>
            </a:custGeom>
            <a:solidFill>
              <a:srgbClr val="FFCCFF"/>
            </a:solidFill>
            <a:ln w="9525">
              <a:solidFill>
                <a:srgbClr val="CC99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197" name="Oval 12"/>
            <p:cNvSpPr>
              <a:spLocks noChangeArrowheads="1"/>
            </p:cNvSpPr>
            <p:nvPr/>
          </p:nvSpPr>
          <p:spPr bwMode="auto">
            <a:xfrm>
              <a:off x="371" y="152"/>
              <a:ext cx="90" cy="90"/>
            </a:xfrm>
            <a:prstGeom prst="ellipse">
              <a:avLst/>
            </a:prstGeom>
            <a:solidFill>
              <a:schemeClr val="bg1">
                <a:alpha val="50195"/>
              </a:schemeClr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 b="0"/>
            </a:p>
          </p:txBody>
        </p:sp>
        <p:sp>
          <p:nvSpPr>
            <p:cNvPr id="8198" name="Oval 13"/>
            <p:cNvSpPr>
              <a:spLocks noChangeArrowheads="1"/>
            </p:cNvSpPr>
            <p:nvPr/>
          </p:nvSpPr>
          <p:spPr bwMode="auto">
            <a:xfrm>
              <a:off x="115" y="55"/>
              <a:ext cx="90" cy="90"/>
            </a:xfrm>
            <a:prstGeom prst="ellipse">
              <a:avLst/>
            </a:prstGeom>
            <a:solidFill>
              <a:schemeClr val="bg1">
                <a:alpha val="50195"/>
              </a:schemeClr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 b="0"/>
            </a:p>
          </p:txBody>
        </p:sp>
        <p:sp>
          <p:nvSpPr>
            <p:cNvPr id="8199" name="Oval 14"/>
            <p:cNvSpPr>
              <a:spLocks noChangeArrowheads="1"/>
            </p:cNvSpPr>
            <p:nvPr/>
          </p:nvSpPr>
          <p:spPr bwMode="auto">
            <a:xfrm>
              <a:off x="151" y="210"/>
              <a:ext cx="90" cy="90"/>
            </a:xfrm>
            <a:prstGeom prst="ellipse">
              <a:avLst/>
            </a:prstGeom>
            <a:solidFill>
              <a:schemeClr val="bg1">
                <a:alpha val="50195"/>
              </a:schemeClr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 b="0"/>
            </a:p>
          </p:txBody>
        </p:sp>
        <p:sp>
          <p:nvSpPr>
            <p:cNvPr id="8200" name="Oval 15"/>
            <p:cNvSpPr>
              <a:spLocks noChangeArrowheads="1"/>
            </p:cNvSpPr>
            <p:nvPr/>
          </p:nvSpPr>
          <p:spPr bwMode="auto">
            <a:xfrm>
              <a:off x="475" y="12"/>
              <a:ext cx="90" cy="90"/>
            </a:xfrm>
            <a:prstGeom prst="ellipse">
              <a:avLst/>
            </a:prstGeom>
            <a:solidFill>
              <a:schemeClr val="bg1">
                <a:alpha val="50195"/>
              </a:schemeClr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 b="0"/>
            </a:p>
          </p:txBody>
        </p:sp>
        <p:sp>
          <p:nvSpPr>
            <p:cNvPr id="8201" name="Oval 16"/>
            <p:cNvSpPr>
              <a:spLocks noChangeArrowheads="1"/>
            </p:cNvSpPr>
            <p:nvPr/>
          </p:nvSpPr>
          <p:spPr bwMode="auto">
            <a:xfrm>
              <a:off x="558" y="228"/>
              <a:ext cx="90" cy="90"/>
            </a:xfrm>
            <a:prstGeom prst="ellipse">
              <a:avLst/>
            </a:prstGeom>
            <a:solidFill>
              <a:schemeClr val="bg1">
                <a:alpha val="50195"/>
              </a:schemeClr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 b="0"/>
            </a:p>
          </p:txBody>
        </p:sp>
        <p:sp>
          <p:nvSpPr>
            <p:cNvPr id="8202" name="Oval 17"/>
            <p:cNvSpPr>
              <a:spLocks noChangeArrowheads="1"/>
            </p:cNvSpPr>
            <p:nvPr/>
          </p:nvSpPr>
          <p:spPr bwMode="auto">
            <a:xfrm>
              <a:off x="250" y="82"/>
              <a:ext cx="173" cy="228"/>
            </a:xfrm>
            <a:prstGeom prst="ellipse">
              <a:avLst/>
            </a:prstGeom>
            <a:solidFill>
              <a:srgbClr val="FFCCFF"/>
            </a:solidFill>
            <a:ln w="9525">
              <a:solidFill>
                <a:srgbClr val="CC99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 b="0"/>
            </a:p>
          </p:txBody>
        </p:sp>
        <p:sp>
          <p:nvSpPr>
            <p:cNvPr id="8203" name="Oval 18"/>
            <p:cNvSpPr>
              <a:spLocks noChangeArrowheads="1"/>
            </p:cNvSpPr>
            <p:nvPr/>
          </p:nvSpPr>
          <p:spPr bwMode="auto">
            <a:xfrm>
              <a:off x="0" y="192"/>
              <a:ext cx="90" cy="90"/>
            </a:xfrm>
            <a:prstGeom prst="ellipse">
              <a:avLst/>
            </a:prstGeom>
            <a:solidFill>
              <a:schemeClr val="bg1">
                <a:alpha val="50195"/>
              </a:schemeClr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 b="0"/>
            </a:p>
          </p:txBody>
        </p:sp>
        <p:sp>
          <p:nvSpPr>
            <p:cNvPr id="8204" name="Oval 19"/>
            <p:cNvSpPr>
              <a:spLocks noChangeArrowheads="1"/>
            </p:cNvSpPr>
            <p:nvPr/>
          </p:nvSpPr>
          <p:spPr bwMode="auto">
            <a:xfrm>
              <a:off x="246" y="108"/>
              <a:ext cx="90" cy="90"/>
            </a:xfrm>
            <a:prstGeom prst="ellipse">
              <a:avLst/>
            </a:prstGeom>
            <a:solidFill>
              <a:schemeClr val="bg1">
                <a:alpha val="50195"/>
              </a:schemeClr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 b="0"/>
            </a:p>
          </p:txBody>
        </p:sp>
      </p:grpSp>
      <p:sp>
        <p:nvSpPr>
          <p:cNvPr id="8205" name="Text Box 14"/>
          <p:cNvSpPr txBox="1">
            <a:spLocks noChangeArrowheads="1"/>
          </p:cNvSpPr>
          <p:nvPr/>
        </p:nvSpPr>
        <p:spPr bwMode="auto">
          <a:xfrm>
            <a:off x="1000125" y="2786063"/>
            <a:ext cx="7572375" cy="267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400">
                <a:latin typeface="楷体" pitchFamily="49" charset="-122"/>
                <a:ea typeface="楷体" pitchFamily="49" charset="-122"/>
              </a:rPr>
              <a:t>①指旌旗随风摆动的样子。</a:t>
            </a:r>
            <a:r>
              <a:rPr lang="en-US" altLang="zh-CN" sz="2400">
                <a:latin typeface="楷体" pitchFamily="49" charset="-122"/>
                <a:ea typeface="楷体" pitchFamily="49" charset="-122"/>
              </a:rPr>
              <a:t>(         )                              </a:t>
            </a:r>
          </a:p>
          <a:p>
            <a:pPr>
              <a:spcBef>
                <a:spcPct val="50000"/>
              </a:spcBef>
            </a:pPr>
            <a:r>
              <a:rPr lang="en-US" altLang="zh-CN" sz="2400">
                <a:latin typeface="楷体" pitchFamily="49" charset="-122"/>
                <a:ea typeface="楷体" pitchFamily="49" charset="-122"/>
              </a:rPr>
              <a:t>②</a:t>
            </a:r>
            <a:r>
              <a:rPr lang="zh-CN" altLang="en-US" sz="2400">
                <a:latin typeface="楷体" pitchFamily="49" charset="-122"/>
                <a:ea typeface="楷体" pitchFamily="49" charset="-122"/>
              </a:rPr>
              <a:t>形容色彩华丽。     </a:t>
            </a:r>
            <a:r>
              <a:rPr lang="en-US" altLang="zh-CN" sz="2400">
                <a:latin typeface="楷体" pitchFamily="49" charset="-122"/>
                <a:ea typeface="楷体" pitchFamily="49" charset="-122"/>
              </a:rPr>
              <a:t>(        )    </a:t>
            </a:r>
          </a:p>
          <a:p>
            <a:pPr>
              <a:spcBef>
                <a:spcPct val="50000"/>
              </a:spcBef>
            </a:pPr>
            <a:r>
              <a:rPr lang="en-US" altLang="zh-CN" sz="2400">
                <a:latin typeface="楷体" pitchFamily="49" charset="-122"/>
                <a:ea typeface="楷体" pitchFamily="49" charset="-122"/>
              </a:rPr>
              <a:t>③</a:t>
            </a:r>
            <a:r>
              <a:rPr lang="zh-CN" altLang="en-US" sz="2400">
                <a:latin typeface="楷体" pitchFamily="49" charset="-122"/>
                <a:ea typeface="楷体" pitchFamily="49" charset="-122"/>
              </a:rPr>
              <a:t>山间平整的场地。  </a:t>
            </a:r>
            <a:r>
              <a:rPr lang="en-US" altLang="zh-CN" sz="2400">
                <a:latin typeface="楷体" pitchFamily="49" charset="-122"/>
                <a:ea typeface="楷体" pitchFamily="49" charset="-122"/>
              </a:rPr>
              <a:t>(        )    </a:t>
            </a:r>
          </a:p>
          <a:p>
            <a:pPr>
              <a:spcBef>
                <a:spcPct val="50000"/>
              </a:spcBef>
            </a:pPr>
            <a:r>
              <a:rPr lang="en-US" altLang="zh-CN" sz="2400">
                <a:latin typeface="楷体" pitchFamily="49" charset="-122"/>
                <a:ea typeface="楷体" pitchFamily="49" charset="-122"/>
              </a:rPr>
              <a:t>④</a:t>
            </a:r>
            <a:r>
              <a:rPr lang="zh-CN" altLang="en-US" sz="2400">
                <a:latin typeface="楷体" pitchFamily="49" charset="-122"/>
                <a:ea typeface="楷体" pitchFamily="49" charset="-122"/>
              </a:rPr>
              <a:t>边防，边境。      </a:t>
            </a:r>
            <a:r>
              <a:rPr lang="en-US" altLang="zh-CN" sz="2400">
                <a:latin typeface="楷体" pitchFamily="49" charset="-122"/>
                <a:ea typeface="楷体" pitchFamily="49" charset="-122"/>
              </a:rPr>
              <a:t>(         )</a:t>
            </a:r>
          </a:p>
          <a:p>
            <a:pPr>
              <a:spcBef>
                <a:spcPct val="50000"/>
              </a:spcBef>
            </a:pPr>
            <a:r>
              <a:rPr lang="en-US" altLang="zh-CN" sz="2400">
                <a:latin typeface="楷体" pitchFamily="49" charset="-122"/>
                <a:ea typeface="楷体" pitchFamily="49" charset="-122"/>
              </a:rPr>
              <a:t>⑤</a:t>
            </a:r>
            <a:r>
              <a:rPr lang="zh-CN" altLang="en-US" sz="2400">
                <a:latin typeface="楷体" pitchFamily="49" charset="-122"/>
                <a:ea typeface="楷体" pitchFamily="49" charset="-122"/>
              </a:rPr>
              <a:t>两人徒手较量</a:t>
            </a:r>
            <a:r>
              <a:rPr lang="en-US" altLang="zh-CN" sz="2400">
                <a:latin typeface="楷体" pitchFamily="49" charset="-122"/>
                <a:ea typeface="楷体" pitchFamily="49" charset="-122"/>
              </a:rPr>
              <a:t>,</a:t>
            </a:r>
            <a:r>
              <a:rPr lang="zh-CN" altLang="en-US" sz="2400">
                <a:latin typeface="楷体" pitchFamily="49" charset="-122"/>
                <a:ea typeface="楷体" pitchFamily="49" charset="-122"/>
              </a:rPr>
              <a:t>以把对手摔倒为胜的竞技运动。</a:t>
            </a:r>
            <a:r>
              <a:rPr lang="en-US" altLang="zh-CN" sz="2400">
                <a:latin typeface="楷体" pitchFamily="49" charset="-122"/>
                <a:ea typeface="楷体" pitchFamily="49" charset="-122"/>
              </a:rPr>
              <a:t>(    ) </a:t>
            </a:r>
            <a:endParaRPr lang="zh-CN" altLang="en-US" sz="240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31760" name="Rectangle 16"/>
          <p:cNvSpPr>
            <a:spLocks noChangeArrowheads="1"/>
          </p:cNvSpPr>
          <p:nvPr/>
        </p:nvSpPr>
        <p:spPr bwMode="auto">
          <a:xfrm>
            <a:off x="1000125" y="2214563"/>
            <a:ext cx="3673475" cy="461962"/>
          </a:xfrm>
          <a:prstGeom prst="rect">
            <a:avLst/>
          </a:prstGeom>
          <a:noFill/>
          <a:ln w="9525">
            <a:noFill/>
            <a:miter lim="800000"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none" anchor="ctr">
            <a:spAutoFit/>
          </a:bodyPr>
          <a:lstStyle/>
          <a:p>
            <a:pPr eaLnBrk="0" hangingPunct="0">
              <a:defRPr/>
            </a:pPr>
            <a:r>
              <a:rPr lang="zh-CN" altLang="en-US" sz="2400" dirty="0"/>
              <a:t>根据意思说出对应词语。 </a:t>
            </a:r>
          </a:p>
        </p:txBody>
      </p:sp>
      <p:pic>
        <p:nvPicPr>
          <p:cNvPr id="8207" name="Picture 3" descr="边框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57563" y="1214438"/>
            <a:ext cx="2447925" cy="785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208" name="文本框 3"/>
          <p:cNvSpPr txBox="1">
            <a:spLocks noChangeArrowheads="1"/>
          </p:cNvSpPr>
          <p:nvPr/>
        </p:nvSpPr>
        <p:spPr bwMode="auto">
          <a:xfrm>
            <a:off x="3643313" y="1357313"/>
            <a:ext cx="196215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dist"/>
            <a:r>
              <a:rPr lang="zh-CN" altLang="en-US" sz="2800">
                <a:latin typeface="微软雅黑" pitchFamily="34" charset="-122"/>
                <a:ea typeface="微软雅黑" pitchFamily="34" charset="-122"/>
              </a:rPr>
              <a:t>猜猜我是谁</a:t>
            </a:r>
          </a:p>
        </p:txBody>
      </p:sp>
    </p:spTree>
  </p:cSld>
  <p:clrMapOvr>
    <a:masterClrMapping/>
  </p:clrMapOvr>
  <p:transition>
    <p:dissolv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217" name="Group 3"/>
          <p:cNvGrpSpPr>
            <a:grpSpLocks/>
          </p:cNvGrpSpPr>
          <p:nvPr/>
        </p:nvGrpSpPr>
        <p:grpSpPr bwMode="auto">
          <a:xfrm>
            <a:off x="684213" y="2565400"/>
            <a:ext cx="1079500" cy="1008063"/>
            <a:chOff x="2426" y="1253"/>
            <a:chExt cx="1815" cy="1814"/>
          </a:xfrm>
        </p:grpSpPr>
        <p:sp>
          <p:nvSpPr>
            <p:cNvPr id="9218" name="Rectangle 4"/>
            <p:cNvSpPr>
              <a:spLocks noChangeArrowheads="1"/>
            </p:cNvSpPr>
            <p:nvPr/>
          </p:nvSpPr>
          <p:spPr bwMode="auto">
            <a:xfrm>
              <a:off x="2426" y="1253"/>
              <a:ext cx="1815" cy="1814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rgbClr val="008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9219" name="Line 5"/>
            <p:cNvSpPr>
              <a:spLocks noChangeShapeType="1"/>
            </p:cNvSpPr>
            <p:nvPr/>
          </p:nvSpPr>
          <p:spPr bwMode="auto">
            <a:xfrm flipH="1">
              <a:off x="2426" y="2160"/>
              <a:ext cx="1815" cy="0"/>
            </a:xfrm>
            <a:prstGeom prst="line">
              <a:avLst/>
            </a:prstGeom>
            <a:noFill/>
            <a:ln w="28575">
              <a:solidFill>
                <a:srgbClr val="008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220" name="Line 6"/>
            <p:cNvSpPr>
              <a:spLocks noChangeShapeType="1"/>
            </p:cNvSpPr>
            <p:nvPr/>
          </p:nvSpPr>
          <p:spPr bwMode="auto">
            <a:xfrm>
              <a:off x="3334" y="1298"/>
              <a:ext cx="0" cy="1769"/>
            </a:xfrm>
            <a:prstGeom prst="line">
              <a:avLst/>
            </a:prstGeom>
            <a:noFill/>
            <a:ln w="28575">
              <a:solidFill>
                <a:srgbClr val="008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pic>
        <p:nvPicPr>
          <p:cNvPr id="9221" name="Picture 3" descr="边框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48038" y="1196975"/>
            <a:ext cx="2143125" cy="893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22" name="Text Box 2"/>
          <p:cNvSpPr txBox="1">
            <a:spLocks noChangeArrowheads="1"/>
          </p:cNvSpPr>
          <p:nvPr/>
        </p:nvSpPr>
        <p:spPr bwMode="auto">
          <a:xfrm>
            <a:off x="3492500" y="1341438"/>
            <a:ext cx="18097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1"/>
            </a:outerShdw>
          </a:effec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3200">
                <a:latin typeface="楷体" pitchFamily="49" charset="-122"/>
                <a:ea typeface="楷体" pitchFamily="49" charset="-122"/>
              </a:rPr>
              <a:t>会写的字</a:t>
            </a:r>
          </a:p>
        </p:txBody>
      </p:sp>
      <p:grpSp>
        <p:nvGrpSpPr>
          <p:cNvPr id="9223" name="Group 3"/>
          <p:cNvGrpSpPr>
            <a:grpSpLocks/>
          </p:cNvGrpSpPr>
          <p:nvPr/>
        </p:nvGrpSpPr>
        <p:grpSpPr bwMode="auto">
          <a:xfrm>
            <a:off x="2051050" y="2565400"/>
            <a:ext cx="1079500" cy="1008063"/>
            <a:chOff x="2426" y="1253"/>
            <a:chExt cx="1815" cy="1814"/>
          </a:xfrm>
        </p:grpSpPr>
        <p:sp>
          <p:nvSpPr>
            <p:cNvPr id="9224" name="Rectangle 4"/>
            <p:cNvSpPr>
              <a:spLocks noChangeArrowheads="1"/>
            </p:cNvSpPr>
            <p:nvPr/>
          </p:nvSpPr>
          <p:spPr bwMode="auto">
            <a:xfrm>
              <a:off x="2426" y="1253"/>
              <a:ext cx="1815" cy="1814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rgbClr val="008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9225" name="Line 5"/>
            <p:cNvSpPr>
              <a:spLocks noChangeShapeType="1"/>
            </p:cNvSpPr>
            <p:nvPr/>
          </p:nvSpPr>
          <p:spPr bwMode="auto">
            <a:xfrm flipH="1">
              <a:off x="2426" y="2160"/>
              <a:ext cx="1815" cy="0"/>
            </a:xfrm>
            <a:prstGeom prst="line">
              <a:avLst/>
            </a:prstGeom>
            <a:noFill/>
            <a:ln w="28575">
              <a:solidFill>
                <a:srgbClr val="008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226" name="Line 6"/>
            <p:cNvSpPr>
              <a:spLocks noChangeShapeType="1"/>
            </p:cNvSpPr>
            <p:nvPr/>
          </p:nvSpPr>
          <p:spPr bwMode="auto">
            <a:xfrm>
              <a:off x="3334" y="1298"/>
              <a:ext cx="0" cy="1769"/>
            </a:xfrm>
            <a:prstGeom prst="line">
              <a:avLst/>
            </a:prstGeom>
            <a:noFill/>
            <a:ln w="28575">
              <a:solidFill>
                <a:srgbClr val="008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9227" name="Group 3"/>
          <p:cNvGrpSpPr>
            <a:grpSpLocks/>
          </p:cNvGrpSpPr>
          <p:nvPr/>
        </p:nvGrpSpPr>
        <p:grpSpPr bwMode="auto">
          <a:xfrm>
            <a:off x="3492500" y="2565400"/>
            <a:ext cx="1079500" cy="1008063"/>
            <a:chOff x="2426" y="1253"/>
            <a:chExt cx="1815" cy="1814"/>
          </a:xfrm>
        </p:grpSpPr>
        <p:sp>
          <p:nvSpPr>
            <p:cNvPr id="9228" name="Rectangle 4"/>
            <p:cNvSpPr>
              <a:spLocks noChangeArrowheads="1"/>
            </p:cNvSpPr>
            <p:nvPr/>
          </p:nvSpPr>
          <p:spPr bwMode="auto">
            <a:xfrm>
              <a:off x="2426" y="1253"/>
              <a:ext cx="1815" cy="1814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rgbClr val="008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9229" name="Line 5"/>
            <p:cNvSpPr>
              <a:spLocks noChangeShapeType="1"/>
            </p:cNvSpPr>
            <p:nvPr/>
          </p:nvSpPr>
          <p:spPr bwMode="auto">
            <a:xfrm flipH="1">
              <a:off x="2426" y="2160"/>
              <a:ext cx="1815" cy="0"/>
            </a:xfrm>
            <a:prstGeom prst="line">
              <a:avLst/>
            </a:prstGeom>
            <a:noFill/>
            <a:ln w="28575">
              <a:solidFill>
                <a:srgbClr val="008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230" name="Line 6"/>
            <p:cNvSpPr>
              <a:spLocks noChangeShapeType="1"/>
            </p:cNvSpPr>
            <p:nvPr/>
          </p:nvSpPr>
          <p:spPr bwMode="auto">
            <a:xfrm>
              <a:off x="3334" y="1298"/>
              <a:ext cx="0" cy="1769"/>
            </a:xfrm>
            <a:prstGeom prst="line">
              <a:avLst/>
            </a:prstGeom>
            <a:noFill/>
            <a:ln w="28575">
              <a:solidFill>
                <a:srgbClr val="008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9231" name="Group 3"/>
          <p:cNvGrpSpPr>
            <a:grpSpLocks/>
          </p:cNvGrpSpPr>
          <p:nvPr/>
        </p:nvGrpSpPr>
        <p:grpSpPr bwMode="auto">
          <a:xfrm>
            <a:off x="4859338" y="2565400"/>
            <a:ext cx="1079500" cy="1008063"/>
            <a:chOff x="2426" y="1253"/>
            <a:chExt cx="1815" cy="1814"/>
          </a:xfrm>
        </p:grpSpPr>
        <p:sp>
          <p:nvSpPr>
            <p:cNvPr id="9232" name="Rectangle 4"/>
            <p:cNvSpPr>
              <a:spLocks noChangeArrowheads="1"/>
            </p:cNvSpPr>
            <p:nvPr/>
          </p:nvSpPr>
          <p:spPr bwMode="auto">
            <a:xfrm>
              <a:off x="2426" y="1253"/>
              <a:ext cx="1815" cy="1814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rgbClr val="008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9233" name="Line 5"/>
            <p:cNvSpPr>
              <a:spLocks noChangeShapeType="1"/>
            </p:cNvSpPr>
            <p:nvPr/>
          </p:nvSpPr>
          <p:spPr bwMode="auto">
            <a:xfrm flipH="1">
              <a:off x="2426" y="2160"/>
              <a:ext cx="1815" cy="0"/>
            </a:xfrm>
            <a:prstGeom prst="line">
              <a:avLst/>
            </a:prstGeom>
            <a:noFill/>
            <a:ln w="28575">
              <a:solidFill>
                <a:srgbClr val="008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234" name="Line 6"/>
            <p:cNvSpPr>
              <a:spLocks noChangeShapeType="1"/>
            </p:cNvSpPr>
            <p:nvPr/>
          </p:nvSpPr>
          <p:spPr bwMode="auto">
            <a:xfrm>
              <a:off x="3334" y="1298"/>
              <a:ext cx="0" cy="1769"/>
            </a:xfrm>
            <a:prstGeom prst="line">
              <a:avLst/>
            </a:prstGeom>
            <a:noFill/>
            <a:ln w="28575">
              <a:solidFill>
                <a:srgbClr val="008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9235" name="Group 3"/>
          <p:cNvGrpSpPr>
            <a:grpSpLocks/>
          </p:cNvGrpSpPr>
          <p:nvPr/>
        </p:nvGrpSpPr>
        <p:grpSpPr bwMode="auto">
          <a:xfrm>
            <a:off x="6227763" y="2565400"/>
            <a:ext cx="1079500" cy="1008063"/>
            <a:chOff x="2426" y="1253"/>
            <a:chExt cx="1815" cy="1814"/>
          </a:xfrm>
        </p:grpSpPr>
        <p:sp>
          <p:nvSpPr>
            <p:cNvPr id="9236" name="Rectangle 4"/>
            <p:cNvSpPr>
              <a:spLocks noChangeArrowheads="1"/>
            </p:cNvSpPr>
            <p:nvPr/>
          </p:nvSpPr>
          <p:spPr bwMode="auto">
            <a:xfrm>
              <a:off x="2426" y="1253"/>
              <a:ext cx="1815" cy="1814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rgbClr val="008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9237" name="Line 5"/>
            <p:cNvSpPr>
              <a:spLocks noChangeShapeType="1"/>
            </p:cNvSpPr>
            <p:nvPr/>
          </p:nvSpPr>
          <p:spPr bwMode="auto">
            <a:xfrm flipH="1">
              <a:off x="2426" y="2160"/>
              <a:ext cx="1815" cy="0"/>
            </a:xfrm>
            <a:prstGeom prst="line">
              <a:avLst/>
            </a:prstGeom>
            <a:noFill/>
            <a:ln w="28575">
              <a:solidFill>
                <a:srgbClr val="008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238" name="Line 6"/>
            <p:cNvSpPr>
              <a:spLocks noChangeShapeType="1"/>
            </p:cNvSpPr>
            <p:nvPr/>
          </p:nvSpPr>
          <p:spPr bwMode="auto">
            <a:xfrm>
              <a:off x="3334" y="1298"/>
              <a:ext cx="0" cy="1769"/>
            </a:xfrm>
            <a:prstGeom prst="line">
              <a:avLst/>
            </a:prstGeom>
            <a:noFill/>
            <a:ln w="28575">
              <a:solidFill>
                <a:srgbClr val="008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9239" name="Group 3"/>
          <p:cNvGrpSpPr>
            <a:grpSpLocks/>
          </p:cNvGrpSpPr>
          <p:nvPr/>
        </p:nvGrpSpPr>
        <p:grpSpPr bwMode="auto">
          <a:xfrm>
            <a:off x="7596188" y="2565400"/>
            <a:ext cx="1079500" cy="1008063"/>
            <a:chOff x="2426" y="1253"/>
            <a:chExt cx="1815" cy="1814"/>
          </a:xfrm>
        </p:grpSpPr>
        <p:sp>
          <p:nvSpPr>
            <p:cNvPr id="9240" name="Rectangle 4"/>
            <p:cNvSpPr>
              <a:spLocks noChangeArrowheads="1"/>
            </p:cNvSpPr>
            <p:nvPr/>
          </p:nvSpPr>
          <p:spPr bwMode="auto">
            <a:xfrm>
              <a:off x="2426" y="1253"/>
              <a:ext cx="1815" cy="1814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rgbClr val="008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9241" name="Line 5"/>
            <p:cNvSpPr>
              <a:spLocks noChangeShapeType="1"/>
            </p:cNvSpPr>
            <p:nvPr/>
          </p:nvSpPr>
          <p:spPr bwMode="auto">
            <a:xfrm flipH="1">
              <a:off x="2426" y="2160"/>
              <a:ext cx="1815" cy="0"/>
            </a:xfrm>
            <a:prstGeom prst="line">
              <a:avLst/>
            </a:prstGeom>
            <a:noFill/>
            <a:ln w="28575">
              <a:solidFill>
                <a:srgbClr val="008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242" name="Line 6"/>
            <p:cNvSpPr>
              <a:spLocks noChangeShapeType="1"/>
            </p:cNvSpPr>
            <p:nvPr/>
          </p:nvSpPr>
          <p:spPr bwMode="auto">
            <a:xfrm>
              <a:off x="3334" y="1298"/>
              <a:ext cx="0" cy="1769"/>
            </a:xfrm>
            <a:prstGeom prst="line">
              <a:avLst/>
            </a:prstGeom>
            <a:noFill/>
            <a:ln w="28575">
              <a:solidFill>
                <a:srgbClr val="008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9243" name="Group 3"/>
          <p:cNvGrpSpPr>
            <a:grpSpLocks/>
          </p:cNvGrpSpPr>
          <p:nvPr/>
        </p:nvGrpSpPr>
        <p:grpSpPr bwMode="auto">
          <a:xfrm>
            <a:off x="395288" y="4292600"/>
            <a:ext cx="1079500" cy="1008063"/>
            <a:chOff x="2426" y="1253"/>
            <a:chExt cx="1815" cy="1814"/>
          </a:xfrm>
        </p:grpSpPr>
        <p:sp>
          <p:nvSpPr>
            <p:cNvPr id="9244" name="Rectangle 4"/>
            <p:cNvSpPr>
              <a:spLocks noChangeArrowheads="1"/>
            </p:cNvSpPr>
            <p:nvPr/>
          </p:nvSpPr>
          <p:spPr bwMode="auto">
            <a:xfrm>
              <a:off x="2426" y="1253"/>
              <a:ext cx="1815" cy="1814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rgbClr val="008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9245" name="Line 5"/>
            <p:cNvSpPr>
              <a:spLocks noChangeShapeType="1"/>
            </p:cNvSpPr>
            <p:nvPr/>
          </p:nvSpPr>
          <p:spPr bwMode="auto">
            <a:xfrm flipH="1">
              <a:off x="2426" y="2160"/>
              <a:ext cx="1815" cy="0"/>
            </a:xfrm>
            <a:prstGeom prst="line">
              <a:avLst/>
            </a:prstGeom>
            <a:noFill/>
            <a:ln w="28575">
              <a:solidFill>
                <a:srgbClr val="008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246" name="Line 6"/>
            <p:cNvSpPr>
              <a:spLocks noChangeShapeType="1"/>
            </p:cNvSpPr>
            <p:nvPr/>
          </p:nvSpPr>
          <p:spPr bwMode="auto">
            <a:xfrm>
              <a:off x="3334" y="1298"/>
              <a:ext cx="0" cy="1769"/>
            </a:xfrm>
            <a:prstGeom prst="line">
              <a:avLst/>
            </a:prstGeom>
            <a:noFill/>
            <a:ln w="28575">
              <a:solidFill>
                <a:srgbClr val="008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9247" name="Group 3"/>
          <p:cNvGrpSpPr>
            <a:grpSpLocks/>
          </p:cNvGrpSpPr>
          <p:nvPr/>
        </p:nvGrpSpPr>
        <p:grpSpPr bwMode="auto">
          <a:xfrm>
            <a:off x="1619250" y="4292600"/>
            <a:ext cx="1079500" cy="1008063"/>
            <a:chOff x="2426" y="1253"/>
            <a:chExt cx="1815" cy="1814"/>
          </a:xfrm>
        </p:grpSpPr>
        <p:sp>
          <p:nvSpPr>
            <p:cNvPr id="9248" name="Rectangle 4"/>
            <p:cNvSpPr>
              <a:spLocks noChangeArrowheads="1"/>
            </p:cNvSpPr>
            <p:nvPr/>
          </p:nvSpPr>
          <p:spPr bwMode="auto">
            <a:xfrm>
              <a:off x="2426" y="1253"/>
              <a:ext cx="1815" cy="1814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rgbClr val="008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9249" name="Line 5"/>
            <p:cNvSpPr>
              <a:spLocks noChangeShapeType="1"/>
            </p:cNvSpPr>
            <p:nvPr/>
          </p:nvSpPr>
          <p:spPr bwMode="auto">
            <a:xfrm flipH="1">
              <a:off x="2426" y="2160"/>
              <a:ext cx="1815" cy="0"/>
            </a:xfrm>
            <a:prstGeom prst="line">
              <a:avLst/>
            </a:prstGeom>
            <a:noFill/>
            <a:ln w="28575">
              <a:solidFill>
                <a:srgbClr val="008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250" name="Line 6"/>
            <p:cNvSpPr>
              <a:spLocks noChangeShapeType="1"/>
            </p:cNvSpPr>
            <p:nvPr/>
          </p:nvSpPr>
          <p:spPr bwMode="auto">
            <a:xfrm>
              <a:off x="3334" y="1298"/>
              <a:ext cx="0" cy="1769"/>
            </a:xfrm>
            <a:prstGeom prst="line">
              <a:avLst/>
            </a:prstGeom>
            <a:noFill/>
            <a:ln w="28575">
              <a:solidFill>
                <a:srgbClr val="008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7174" name="Text Box 19"/>
          <p:cNvSpPr txBox="1">
            <a:spLocks noChangeArrowheads="1"/>
          </p:cNvSpPr>
          <p:nvPr/>
        </p:nvSpPr>
        <p:spPr bwMode="auto">
          <a:xfrm>
            <a:off x="684213" y="2565400"/>
            <a:ext cx="7991475" cy="1014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dist" eaLnBrk="0" hangingPunct="0"/>
            <a:r>
              <a:rPr lang="zh-CN" altLang="en-US" sz="6000">
                <a:solidFill>
                  <a:srgbClr val="FF3300"/>
                </a:solidFill>
                <a:ea typeface="楷体_GB2312" pitchFamily="49" charset="-122"/>
              </a:rPr>
              <a:t>晨 绒 球 汉 艳 服 </a:t>
            </a:r>
          </a:p>
        </p:txBody>
      </p:sp>
      <p:grpSp>
        <p:nvGrpSpPr>
          <p:cNvPr id="9252" name="Group 3"/>
          <p:cNvGrpSpPr>
            <a:grpSpLocks/>
          </p:cNvGrpSpPr>
          <p:nvPr/>
        </p:nvGrpSpPr>
        <p:grpSpPr bwMode="auto">
          <a:xfrm>
            <a:off x="2843213" y="4292600"/>
            <a:ext cx="1079500" cy="1008063"/>
            <a:chOff x="2426" y="1253"/>
            <a:chExt cx="1815" cy="1814"/>
          </a:xfrm>
        </p:grpSpPr>
        <p:sp>
          <p:nvSpPr>
            <p:cNvPr id="9253" name="Rectangle 4"/>
            <p:cNvSpPr>
              <a:spLocks noChangeArrowheads="1"/>
            </p:cNvSpPr>
            <p:nvPr/>
          </p:nvSpPr>
          <p:spPr bwMode="auto">
            <a:xfrm>
              <a:off x="2426" y="1253"/>
              <a:ext cx="1815" cy="1814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rgbClr val="008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9254" name="Line 5"/>
            <p:cNvSpPr>
              <a:spLocks noChangeShapeType="1"/>
            </p:cNvSpPr>
            <p:nvPr/>
          </p:nvSpPr>
          <p:spPr bwMode="auto">
            <a:xfrm flipH="1">
              <a:off x="2426" y="2160"/>
              <a:ext cx="1815" cy="0"/>
            </a:xfrm>
            <a:prstGeom prst="line">
              <a:avLst/>
            </a:prstGeom>
            <a:noFill/>
            <a:ln w="28575">
              <a:solidFill>
                <a:srgbClr val="008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255" name="Line 6"/>
            <p:cNvSpPr>
              <a:spLocks noChangeShapeType="1"/>
            </p:cNvSpPr>
            <p:nvPr/>
          </p:nvSpPr>
          <p:spPr bwMode="auto">
            <a:xfrm>
              <a:off x="3334" y="1298"/>
              <a:ext cx="0" cy="1769"/>
            </a:xfrm>
            <a:prstGeom prst="line">
              <a:avLst/>
            </a:prstGeom>
            <a:noFill/>
            <a:ln w="28575">
              <a:solidFill>
                <a:srgbClr val="008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9256" name="Group 3"/>
          <p:cNvGrpSpPr>
            <a:grpSpLocks/>
          </p:cNvGrpSpPr>
          <p:nvPr/>
        </p:nvGrpSpPr>
        <p:grpSpPr bwMode="auto">
          <a:xfrm>
            <a:off x="4067175" y="4292600"/>
            <a:ext cx="1079500" cy="1008063"/>
            <a:chOff x="2426" y="1253"/>
            <a:chExt cx="1815" cy="1814"/>
          </a:xfrm>
        </p:grpSpPr>
        <p:sp>
          <p:nvSpPr>
            <p:cNvPr id="9257" name="Rectangle 4"/>
            <p:cNvSpPr>
              <a:spLocks noChangeArrowheads="1"/>
            </p:cNvSpPr>
            <p:nvPr/>
          </p:nvSpPr>
          <p:spPr bwMode="auto">
            <a:xfrm>
              <a:off x="2426" y="1253"/>
              <a:ext cx="1815" cy="1814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rgbClr val="008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9258" name="Line 5"/>
            <p:cNvSpPr>
              <a:spLocks noChangeShapeType="1"/>
            </p:cNvSpPr>
            <p:nvPr/>
          </p:nvSpPr>
          <p:spPr bwMode="auto">
            <a:xfrm flipH="1">
              <a:off x="2426" y="2160"/>
              <a:ext cx="1815" cy="0"/>
            </a:xfrm>
            <a:prstGeom prst="line">
              <a:avLst/>
            </a:prstGeom>
            <a:noFill/>
            <a:ln w="28575">
              <a:solidFill>
                <a:srgbClr val="008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259" name="Line 6"/>
            <p:cNvSpPr>
              <a:spLocks noChangeShapeType="1"/>
            </p:cNvSpPr>
            <p:nvPr/>
          </p:nvSpPr>
          <p:spPr bwMode="auto">
            <a:xfrm>
              <a:off x="3334" y="1298"/>
              <a:ext cx="0" cy="1769"/>
            </a:xfrm>
            <a:prstGeom prst="line">
              <a:avLst/>
            </a:prstGeom>
            <a:noFill/>
            <a:ln w="28575">
              <a:solidFill>
                <a:srgbClr val="008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9260" name="Group 3"/>
          <p:cNvGrpSpPr>
            <a:grpSpLocks/>
          </p:cNvGrpSpPr>
          <p:nvPr/>
        </p:nvGrpSpPr>
        <p:grpSpPr bwMode="auto">
          <a:xfrm>
            <a:off x="5292725" y="4292600"/>
            <a:ext cx="1079500" cy="1008063"/>
            <a:chOff x="2426" y="1253"/>
            <a:chExt cx="1815" cy="1814"/>
          </a:xfrm>
        </p:grpSpPr>
        <p:sp>
          <p:nvSpPr>
            <p:cNvPr id="9261" name="Rectangle 4"/>
            <p:cNvSpPr>
              <a:spLocks noChangeArrowheads="1"/>
            </p:cNvSpPr>
            <p:nvPr/>
          </p:nvSpPr>
          <p:spPr bwMode="auto">
            <a:xfrm>
              <a:off x="2426" y="1253"/>
              <a:ext cx="1815" cy="1814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rgbClr val="008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9262" name="Line 5"/>
            <p:cNvSpPr>
              <a:spLocks noChangeShapeType="1"/>
            </p:cNvSpPr>
            <p:nvPr/>
          </p:nvSpPr>
          <p:spPr bwMode="auto">
            <a:xfrm flipH="1">
              <a:off x="2426" y="2160"/>
              <a:ext cx="1815" cy="0"/>
            </a:xfrm>
            <a:prstGeom prst="line">
              <a:avLst/>
            </a:prstGeom>
            <a:noFill/>
            <a:ln w="28575">
              <a:solidFill>
                <a:srgbClr val="008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263" name="Line 6"/>
            <p:cNvSpPr>
              <a:spLocks noChangeShapeType="1"/>
            </p:cNvSpPr>
            <p:nvPr/>
          </p:nvSpPr>
          <p:spPr bwMode="auto">
            <a:xfrm>
              <a:off x="3334" y="1298"/>
              <a:ext cx="0" cy="1769"/>
            </a:xfrm>
            <a:prstGeom prst="line">
              <a:avLst/>
            </a:prstGeom>
            <a:noFill/>
            <a:ln w="28575">
              <a:solidFill>
                <a:srgbClr val="008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9264" name="Group 3"/>
          <p:cNvGrpSpPr>
            <a:grpSpLocks/>
          </p:cNvGrpSpPr>
          <p:nvPr/>
        </p:nvGrpSpPr>
        <p:grpSpPr bwMode="auto">
          <a:xfrm>
            <a:off x="6516688" y="4292600"/>
            <a:ext cx="1079500" cy="1008063"/>
            <a:chOff x="2426" y="1253"/>
            <a:chExt cx="1815" cy="1814"/>
          </a:xfrm>
        </p:grpSpPr>
        <p:sp>
          <p:nvSpPr>
            <p:cNvPr id="9265" name="Rectangle 4"/>
            <p:cNvSpPr>
              <a:spLocks noChangeArrowheads="1"/>
            </p:cNvSpPr>
            <p:nvPr/>
          </p:nvSpPr>
          <p:spPr bwMode="auto">
            <a:xfrm>
              <a:off x="2426" y="1253"/>
              <a:ext cx="1815" cy="1814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rgbClr val="008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9266" name="Line 5"/>
            <p:cNvSpPr>
              <a:spLocks noChangeShapeType="1"/>
            </p:cNvSpPr>
            <p:nvPr/>
          </p:nvSpPr>
          <p:spPr bwMode="auto">
            <a:xfrm flipH="1">
              <a:off x="2426" y="2160"/>
              <a:ext cx="1815" cy="0"/>
            </a:xfrm>
            <a:prstGeom prst="line">
              <a:avLst/>
            </a:prstGeom>
            <a:noFill/>
            <a:ln w="28575">
              <a:solidFill>
                <a:srgbClr val="008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267" name="Line 6"/>
            <p:cNvSpPr>
              <a:spLocks noChangeShapeType="1"/>
            </p:cNvSpPr>
            <p:nvPr/>
          </p:nvSpPr>
          <p:spPr bwMode="auto">
            <a:xfrm>
              <a:off x="3334" y="1298"/>
              <a:ext cx="0" cy="1769"/>
            </a:xfrm>
            <a:prstGeom prst="line">
              <a:avLst/>
            </a:prstGeom>
            <a:noFill/>
            <a:ln w="28575">
              <a:solidFill>
                <a:srgbClr val="008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9268" name="Group 3"/>
          <p:cNvGrpSpPr>
            <a:grpSpLocks/>
          </p:cNvGrpSpPr>
          <p:nvPr/>
        </p:nvGrpSpPr>
        <p:grpSpPr bwMode="auto">
          <a:xfrm>
            <a:off x="7740650" y="4292600"/>
            <a:ext cx="1079500" cy="1008063"/>
            <a:chOff x="2426" y="1253"/>
            <a:chExt cx="1815" cy="1814"/>
          </a:xfrm>
        </p:grpSpPr>
        <p:sp>
          <p:nvSpPr>
            <p:cNvPr id="9269" name="Rectangle 4"/>
            <p:cNvSpPr>
              <a:spLocks noChangeArrowheads="1"/>
            </p:cNvSpPr>
            <p:nvPr/>
          </p:nvSpPr>
          <p:spPr bwMode="auto">
            <a:xfrm>
              <a:off x="2426" y="1253"/>
              <a:ext cx="1815" cy="1814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rgbClr val="008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9270" name="Line 5"/>
            <p:cNvSpPr>
              <a:spLocks noChangeShapeType="1"/>
            </p:cNvSpPr>
            <p:nvPr/>
          </p:nvSpPr>
          <p:spPr bwMode="auto">
            <a:xfrm flipH="1">
              <a:off x="2426" y="2160"/>
              <a:ext cx="1815" cy="0"/>
            </a:xfrm>
            <a:prstGeom prst="line">
              <a:avLst/>
            </a:prstGeom>
            <a:noFill/>
            <a:ln w="28575">
              <a:solidFill>
                <a:srgbClr val="008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271" name="Line 6"/>
            <p:cNvSpPr>
              <a:spLocks noChangeShapeType="1"/>
            </p:cNvSpPr>
            <p:nvPr/>
          </p:nvSpPr>
          <p:spPr bwMode="auto">
            <a:xfrm>
              <a:off x="3334" y="1298"/>
              <a:ext cx="0" cy="1769"/>
            </a:xfrm>
            <a:prstGeom prst="line">
              <a:avLst/>
            </a:prstGeom>
            <a:noFill/>
            <a:ln w="28575">
              <a:solidFill>
                <a:srgbClr val="008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7242" name="Text Box 19"/>
          <p:cNvSpPr txBox="1">
            <a:spLocks noChangeArrowheads="1"/>
          </p:cNvSpPr>
          <p:nvPr/>
        </p:nvSpPr>
        <p:spPr bwMode="auto">
          <a:xfrm>
            <a:off x="395288" y="4292600"/>
            <a:ext cx="8424862" cy="1014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dist" eaLnBrk="0" hangingPunct="0"/>
            <a:r>
              <a:rPr lang="zh-CN" altLang="en-US" sz="6000">
                <a:solidFill>
                  <a:srgbClr val="FF3300"/>
                </a:solidFill>
                <a:ea typeface="楷体_GB2312" pitchFamily="49" charset="-122"/>
              </a:rPr>
              <a:t>装 扮 读 静 停 粗 影</a:t>
            </a:r>
          </a:p>
        </p:txBody>
      </p:sp>
    </p:spTree>
  </p:cSld>
  <p:clrMapOvr>
    <a:masterClrMapping/>
  </p:clrMapOvr>
  <p:transition spd="med">
    <p:checker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7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4" grpId="0"/>
      <p:bldP spid="724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1" name="图片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825" y="1000125"/>
            <a:ext cx="8424863" cy="5256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2268538" y="2420938"/>
            <a:ext cx="59055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SzPct val="70000"/>
              <a:buFont typeface="Wingdings 2" pitchFamily="18" charset="2"/>
              <a:buNone/>
            </a:pPr>
            <a:r>
              <a:rPr lang="en-US" altLang="en-US" sz="5400">
                <a:solidFill>
                  <a:srgbClr val="FFFF00"/>
                </a:solidFill>
                <a:latin typeface="楷体" pitchFamily="49" charset="-122"/>
                <a:ea typeface="楷体" pitchFamily="49" charset="-122"/>
              </a:rPr>
              <a:t>写</a:t>
            </a:r>
            <a:r>
              <a:rPr lang="en-US" altLang="zh-CN" sz="5400">
                <a:solidFill>
                  <a:srgbClr val="FFFF00"/>
                </a:solidFill>
                <a:latin typeface="楷体" pitchFamily="49" charset="-122"/>
                <a:ea typeface="楷体" pitchFamily="49" charset="-122"/>
              </a:rPr>
              <a:t> </a:t>
            </a:r>
            <a:r>
              <a:rPr lang="en-US" altLang="en-US" sz="5400">
                <a:solidFill>
                  <a:srgbClr val="FFFF00"/>
                </a:solidFill>
                <a:latin typeface="楷体" pitchFamily="49" charset="-122"/>
                <a:ea typeface="楷体" pitchFamily="49" charset="-122"/>
              </a:rPr>
              <a:t>好</a:t>
            </a:r>
            <a:r>
              <a:rPr lang="en-US" altLang="zh-CN" sz="5400">
                <a:solidFill>
                  <a:srgbClr val="FFFF00"/>
                </a:solidFill>
                <a:latin typeface="楷体" pitchFamily="49" charset="-122"/>
                <a:ea typeface="楷体" pitchFamily="49" charset="-122"/>
              </a:rPr>
              <a:t> </a:t>
            </a:r>
            <a:r>
              <a:rPr lang="en-US" altLang="en-US" sz="5400">
                <a:solidFill>
                  <a:srgbClr val="FFFF00"/>
                </a:solidFill>
                <a:latin typeface="楷体" pitchFamily="49" charset="-122"/>
                <a:ea typeface="楷体" pitchFamily="49" charset="-122"/>
              </a:rPr>
              <a:t>生</a:t>
            </a:r>
            <a:r>
              <a:rPr lang="en-US" altLang="zh-CN" sz="5400">
                <a:solidFill>
                  <a:srgbClr val="FFFF00"/>
                </a:solidFill>
                <a:latin typeface="楷体" pitchFamily="49" charset="-122"/>
                <a:ea typeface="楷体" pitchFamily="49" charset="-122"/>
              </a:rPr>
              <a:t> </a:t>
            </a:r>
            <a:r>
              <a:rPr lang="en-US" altLang="en-US" sz="5400">
                <a:solidFill>
                  <a:srgbClr val="FFFF00"/>
                </a:solidFill>
                <a:latin typeface="楷体" pitchFamily="49" charset="-122"/>
                <a:ea typeface="楷体" pitchFamily="49" charset="-122"/>
              </a:rPr>
              <a:t>字</a:t>
            </a:r>
            <a:endParaRPr lang="zh-CN" altLang="en-US" sz="5400">
              <a:solidFill>
                <a:srgbClr val="FFFF00"/>
              </a:solidFill>
              <a:latin typeface="楷体" pitchFamily="49" charset="-122"/>
              <a:ea typeface="楷体" pitchFamily="49" charset="-122"/>
            </a:endParaRPr>
          </a:p>
        </p:txBody>
      </p:sp>
      <p:pic>
        <p:nvPicPr>
          <p:cNvPr id="10243" name="图片 1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625" y="2786063"/>
            <a:ext cx="2320925" cy="334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32784" name="Group 16"/>
          <p:cNvGraphicFramePr>
            <a:graphicFrameLocks noGrp="1"/>
          </p:cNvGraphicFramePr>
          <p:nvPr/>
        </p:nvGraphicFramePr>
        <p:xfrm>
          <a:off x="2928938" y="3214688"/>
          <a:ext cx="3133725" cy="708025"/>
        </p:xfrm>
        <a:graphic>
          <a:graphicData uri="http://schemas.openxmlformats.org/drawingml/2006/table">
            <a:tbl>
              <a:tblPr/>
              <a:tblGrid>
                <a:gridCol w="3133725"/>
              </a:tblGrid>
              <a:tr h="708025">
                <a:tc>
                  <a:txBody>
                    <a:bodyPr/>
                    <a:lstStyle/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endParaRPr kumimoji="0" lang="zh-CN" altLang="en-US" sz="4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0247" name="矩形 10"/>
          <p:cNvSpPr>
            <a:spLocks noChangeArrowheads="1"/>
          </p:cNvSpPr>
          <p:nvPr/>
        </p:nvSpPr>
        <p:spPr bwMode="auto">
          <a:xfrm>
            <a:off x="2928938" y="3406775"/>
            <a:ext cx="4572000" cy="2306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360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1. </a:t>
            </a:r>
            <a:r>
              <a:rPr lang="zh-CN" altLang="en-US" sz="360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说一说。</a:t>
            </a:r>
          </a:p>
          <a:p>
            <a:r>
              <a:rPr lang="en-US" altLang="zh-CN" sz="360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2. </a:t>
            </a:r>
            <a:r>
              <a:rPr lang="zh-CN" altLang="en-US" sz="360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看一看。</a:t>
            </a:r>
            <a:endParaRPr lang="en-US" altLang="zh-CN" sz="360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  <a:p>
            <a:r>
              <a:rPr lang="en-US" altLang="zh-CN" sz="360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3. </a:t>
            </a:r>
            <a:r>
              <a:rPr lang="zh-CN" altLang="en-US" sz="360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写一写。</a:t>
            </a:r>
          </a:p>
          <a:p>
            <a:r>
              <a:rPr lang="en-US" altLang="zh-CN" sz="360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4. </a:t>
            </a:r>
            <a:r>
              <a:rPr lang="zh-CN" altLang="en-US" sz="360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对一对。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" dur="80"/>
                                        <p:tgtEl>
                                          <p:spTgt spid="1024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" dur="80"/>
                                        <p:tgtEl>
                                          <p:spTgt spid="1024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80"/>
                                        <p:tgtEl>
                                          <p:spTgt spid="1024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0247" grpId="0"/>
    </p:bldLst>
  </p:timing>
</p:sld>
</file>

<file path=ppt/theme/theme1.xml><?xml version="1.0" encoding="utf-8"?>
<a:theme xmlns:a="http://schemas.openxmlformats.org/drawingml/2006/main" name="默认设计模板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Pages>0</Pages>
  <Words>625</Words>
  <Characters>0</Characters>
  <Application>Microsoft Office PowerPoint</Application>
  <PresentationFormat>全屏显示(4:3)</PresentationFormat>
  <Lines>0</Lines>
  <Paragraphs>61</Paragraphs>
  <Slides>25</Slides>
  <Notes>0</Notes>
  <HiddenSlides>0</HiddenSlides>
  <MMClips>1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25</vt:i4>
      </vt:variant>
    </vt:vector>
  </HeadingPairs>
  <TitlesOfParts>
    <vt:vector size="40" baseType="lpstr">
      <vt:lpstr>Arial</vt:lpstr>
      <vt:lpstr>宋体</vt:lpstr>
      <vt:lpstr>Wingdings</vt:lpstr>
      <vt:lpstr>Calibri</vt:lpstr>
      <vt:lpstr>楷体</vt:lpstr>
      <vt:lpstr>微软雅黑</vt:lpstr>
      <vt:lpstr>楷体_GB2312</vt:lpstr>
      <vt:lpstr>Wingdings 2</vt:lpstr>
      <vt:lpstr>黑体</vt:lpstr>
      <vt:lpstr>方正喵呜体</vt:lpstr>
      <vt:lpstr>新宋体</vt:lpstr>
      <vt:lpstr>Arial Unicode MS</vt:lpstr>
      <vt:lpstr>Arial Unicode MS</vt:lpstr>
      <vt:lpstr>Wingdings</vt:lpstr>
      <vt:lpstr>默认设计模板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  <vt:lpstr>幻灯片 11</vt:lpstr>
      <vt:lpstr>幻灯片 12</vt:lpstr>
      <vt:lpstr>幻灯片 13</vt:lpstr>
      <vt:lpstr>幻灯片 14</vt:lpstr>
      <vt:lpstr>幻灯片 15</vt:lpstr>
      <vt:lpstr>幻灯片 16</vt:lpstr>
      <vt:lpstr>幻灯片 17</vt:lpstr>
      <vt:lpstr>幻灯片 18</vt:lpstr>
      <vt:lpstr>幻灯片 19</vt:lpstr>
      <vt:lpstr>幻灯片 20</vt:lpstr>
      <vt:lpstr>幻灯片 21</vt:lpstr>
      <vt:lpstr>幻灯片 22</vt:lpstr>
      <vt:lpstr>幻灯片 23</vt:lpstr>
      <vt:lpstr>幻灯片 24</vt:lpstr>
      <vt:lpstr>幻灯片 25</vt:lpstr>
    </vt:vector>
  </TitlesOfParts>
  <Company>admin</Company>
  <LinksUpToDate>false</LinksUpToDate>
  <CharactersWithSpaces>0</CharactersWithSpaces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admin</dc:creator>
  <cp:lastModifiedBy>lbx777</cp:lastModifiedBy>
  <cp:revision>52</cp:revision>
  <dcterms:created xsi:type="dcterms:W3CDTF">2015-03-28T16:48:03Z</dcterms:created>
  <dcterms:modified xsi:type="dcterms:W3CDTF">2018-07-07T17:52:40Z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2052-10.1.0.7400</vt:lpwstr>
  </property>
</Properties>
</file>