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80" r:id="rId3"/>
    <p:sldId id="325" r:id="rId5"/>
    <p:sldId id="402" r:id="rId6"/>
    <p:sldId id="396" r:id="rId7"/>
    <p:sldId id="397" r:id="rId8"/>
    <p:sldId id="398" r:id="rId9"/>
    <p:sldId id="391" r:id="rId10"/>
    <p:sldId id="392" r:id="rId11"/>
    <p:sldId id="395" r:id="rId12"/>
    <p:sldId id="400" r:id="rId13"/>
    <p:sldId id="422" r:id="rId14"/>
    <p:sldId id="393" r:id="rId15"/>
    <p:sldId id="403" r:id="rId16"/>
    <p:sldId id="404" r:id="rId17"/>
    <p:sldId id="405" r:id="rId18"/>
    <p:sldId id="406" r:id="rId19"/>
    <p:sldId id="407" r:id="rId20"/>
    <p:sldId id="423" r:id="rId21"/>
    <p:sldId id="401" r:id="rId22"/>
    <p:sldId id="367" r:id="rId23"/>
    <p:sldId id="317" r:id="rId24"/>
    <p:sldId id="320" r:id="rId2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BFE"/>
    <a:srgbClr val="57D2E3"/>
    <a:srgbClr val="21B1C5"/>
    <a:srgbClr val="B2F3FC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94" y="-264"/>
      </p:cViewPr>
      <p:guideLst>
        <p:guide orient="horz" pos="2160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756CAC5-8AB0-4279-8B0F-BBFF753FA63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7BF90F1-C360-4390-A4BB-288AD4C19F9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fld id="{0F9DD1C9-7F63-4DA0-881B-56D490914998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925" y="3860800"/>
            <a:ext cx="7772400" cy="966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 b="1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925" y="4941888"/>
            <a:ext cx="6400800" cy="7191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6225"/>
            <a:ext cx="2057400" cy="58499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19800" cy="58499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6225"/>
            <a:ext cx="82296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6150"/>
          <p:cNvGrpSpPr/>
          <p:nvPr/>
        </p:nvGrpSpPr>
        <p:grpSpPr bwMode="auto">
          <a:xfrm>
            <a:off x="1150258" y="1818824"/>
            <a:ext cx="3605981" cy="1848550"/>
            <a:chOff x="1323" y="1139"/>
            <a:chExt cx="2475" cy="1238"/>
          </a:xfrm>
        </p:grpSpPr>
        <p:sp>
          <p:nvSpPr>
            <p:cNvPr id="15" name="矩形 6151"/>
            <p:cNvSpPr>
              <a:spLocks noChangeArrowheads="1"/>
            </p:cNvSpPr>
            <p:nvPr/>
          </p:nvSpPr>
          <p:spPr bwMode="auto">
            <a:xfrm>
              <a:off x="1774" y="1139"/>
              <a:ext cx="1573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第三单元 </a:t>
              </a:r>
              <a:r>
                <a:rPr lang="en-US" altLang="zh-CN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第</a:t>
              </a:r>
              <a:r>
                <a:rPr lang="en-US" altLang="zh-CN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7</a:t>
              </a:r>
              <a:r>
                <a:rPr lang="zh-CN" altLang="en-US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课</a:t>
              </a:r>
              <a:endPara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" name="文本框 6152"/>
            <p:cNvSpPr txBox="1">
              <a:spLocks noChangeArrowheads="1"/>
            </p:cNvSpPr>
            <p:nvPr/>
          </p:nvSpPr>
          <p:spPr bwMode="auto">
            <a:xfrm>
              <a:off x="1323" y="1697"/>
              <a:ext cx="2475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60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大地巨人</a:t>
              </a:r>
              <a:endParaRPr lang="zh-CN" altLang="zh-CN" sz="6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2" name="图片 1" descr="封面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70317" y="1543027"/>
            <a:ext cx="3022283" cy="424869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64945" y="1191260"/>
            <a:ext cx="530352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zh-CN" altLang="en-US" sz="36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看到这连绵起伏的群山，你想象到了什么？</a:t>
            </a: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朗读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小节</a:t>
            </a: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，读出无限的遐想。</a:t>
            </a:r>
            <a:endParaRPr lang="zh-CN" altLang="zh-CN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 descr="小博士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07781" y="3338195"/>
            <a:ext cx="4036219" cy="35198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精讲课文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4" name="Rectangle 5"/>
          <p:cNvSpPr/>
          <p:nvPr/>
        </p:nvSpPr>
        <p:spPr>
          <a:xfrm>
            <a:off x="711041" y="1833553"/>
            <a:ext cx="7941640" cy="341632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学习第5小节。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说说你对这位巨人的印象。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感情朗读第五小节。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3.师生合作朗读第1、5小节。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4.从这首诗的开头和结尾，我们深深地感到大地在作者心目中，真的像一位和蔼的巨人！此时你有什么疑问吗？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精讲课文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4" name="Rectangle 5"/>
          <p:cNvSpPr/>
          <p:nvPr/>
        </p:nvSpPr>
        <p:spPr>
          <a:xfrm>
            <a:off x="947738" y="1558242"/>
            <a:ext cx="7248525" cy="230832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当我一个人坐在草地上，望着远方连绵的山群，我总是把我们的大地，想象成一位和蔼的巨人。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小朋友们，你们想了解大地这位和蔼的巨人吗？那就让我们一起来继续学习课文吧! 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83102" y="3866566"/>
            <a:ext cx="2313161" cy="270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精讲课文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4" name="Rectangle 5"/>
          <p:cNvSpPr/>
          <p:nvPr/>
        </p:nvSpPr>
        <p:spPr>
          <a:xfrm>
            <a:off x="1269207" y="1499007"/>
            <a:ext cx="5447824" cy="1754326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从诗中哪些语句体会到大地像一位巨人？自由朗读课文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的第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2—4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小节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，边读边画出相关语句。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713096" y="2975611"/>
            <a:ext cx="3101816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精讲课文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95117" y="1816645"/>
            <a:ext cx="67175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每个人都有自己的模样和声音，大地巨人是什么样儿呢？我们来看看作者是怎样把大地想象成巨人的？</a:t>
            </a:r>
            <a:endParaRPr lang="zh-CN" altLang="en-US" sz="28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19565" y="3753601"/>
            <a:ext cx="486054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起伏的胸肌是丘陵和盆地</a:t>
            </a:r>
            <a:endParaRPr lang="zh-CN" altLang="en-US" sz="2800" dirty="0" smtClean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19565" y="4308808"/>
            <a:ext cx="486054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全身盖满小草织成的绒衣</a:t>
            </a:r>
            <a:endParaRPr lang="zh-CN" altLang="en-US" sz="2800" dirty="0" smtClean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19565" y="4884872"/>
            <a:ext cx="486054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头发和胡须是茂密的森林</a:t>
            </a:r>
            <a:endParaRPr lang="zh-CN" altLang="en-US" sz="2800" dirty="0" smtClean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19565" y="5518973"/>
            <a:ext cx="486054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呼吸是山谷里来去的声音</a:t>
            </a:r>
            <a:endParaRPr lang="zh-CN" altLang="en-US" sz="2800" dirty="0" smtClean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精讲课文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3900" y="1394438"/>
            <a:ext cx="732827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20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作者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是根据自己的观察和想象到的自然景物打的比方，大地这位巨人体魄多么健壮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呀！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80287" y="4105557"/>
            <a:ext cx="2494688" cy="2163415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3919" y="4072094"/>
            <a:ext cx="2527165" cy="21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精讲课文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8652" y="1689735"/>
            <a:ext cx="7772876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他</a:t>
            </a:r>
            <a:r>
              <a:rPr lang="zh-CN" altLang="en-US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全身盖满小草织成的绒衣，高兴时就摘一片</a:t>
            </a:r>
            <a:r>
              <a:rPr lang="zh-CN" altLang="en-US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云彩作手巾</a:t>
            </a:r>
            <a:r>
              <a:rPr lang="zh-CN" altLang="en-US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sz="2800" dirty="0" smtClean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6269" y="3230502"/>
            <a:ext cx="73713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抓住</a:t>
            </a: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“盖满、绒衣、高兴、手巾”等词语，体会这句话运用了拟人的手法，写出了大地像一位爱美又可爱的巨人。</a:t>
            </a:r>
            <a:endParaRPr lang="en-US" altLang="zh-CN" sz="2800" dirty="0" smtClean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精讲课文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8652" y="1689736"/>
            <a:ext cx="45515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zh-CN" altLang="en-US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altLang="en-US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作者把太阳比作什么？大地巨人的游戏是什么？</a:t>
            </a:r>
            <a:endParaRPr lang="zh-CN" altLang="en-US" sz="28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3437" y="3486151"/>
            <a:ext cx="4366736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气球   日升日落</a:t>
            </a:r>
            <a:endParaRPr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430076" y="1779588"/>
            <a:ext cx="3101816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精讲课文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8652" y="1689736"/>
            <a:ext cx="42608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zh-CN" altLang="en-US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他</a:t>
            </a:r>
            <a:r>
              <a:rPr lang="zh-CN" altLang="en-US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的头发和胡须，是那茂密的森林。他每一</a:t>
            </a:r>
            <a:r>
              <a:rPr lang="zh-CN" altLang="en-US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次的呼吸</a:t>
            </a:r>
            <a:r>
              <a:rPr lang="zh-CN" altLang="en-US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，是风在山谷里来去的声音。</a:t>
            </a:r>
            <a:endParaRPr lang="en-US" altLang="zh-CN" sz="2800" dirty="0" smtClean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3861" y="4298316"/>
            <a:ext cx="45812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体会</a:t>
            </a: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这句话运用了拟人的手法，写出了大地像一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位和蔼的</a:t>
            </a: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巨人。</a:t>
            </a:r>
            <a:endParaRPr lang="en-US" altLang="zh-CN" sz="2800" dirty="0" smtClean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13998" y="1790701"/>
            <a:ext cx="3162300" cy="41281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朗读指导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12224" y="3681726"/>
            <a:ext cx="3473120" cy="24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820579" y="2059306"/>
            <a:ext cx="72456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把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节连起来读，读出对大地巨人的赞美之情。</a:t>
            </a:r>
            <a:endParaRPr lang="en-US" altLang="zh-CN" sz="28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180975" y="792163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08887" y="1423273"/>
            <a:ext cx="69194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“大地”</a:t>
            </a: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“巨人”</a:t>
            </a:r>
            <a:endParaRPr lang="zh-CN" altLang="zh-CN" sz="4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9514" y="2365299"/>
            <a:ext cx="6587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请大家分别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用词语来概括对这两样事物的印象。</a:t>
            </a:r>
            <a:endParaRPr lang="zh-CN" altLang="zh-CN" sz="3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8675" name="Picture 5" descr="8016708_213006745184_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920139" y="3309621"/>
            <a:ext cx="3011329" cy="30854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861" y="3379153"/>
            <a:ext cx="3545681" cy="2946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动手实践，扩展学习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5771" y="1789431"/>
            <a:ext cx="8087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1．读课文，根据课文描述，想象大地巨人的模样，试着为大地巨人画一张像。 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2．学做小诗人，仿照第2、3、4节，再为大地巨人编几行诗，读给大家听或写下来。 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60995" y="3717586"/>
            <a:ext cx="1858613" cy="207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总结课文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矩形 3077"/>
          <p:cNvSpPr/>
          <p:nvPr/>
        </p:nvSpPr>
        <p:spPr>
          <a:xfrm>
            <a:off x="683896" y="1836104"/>
            <a:ext cx="7330916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大自然是如此神奇。大地这位和蔼的巨人博大、宽广。他宽厚地对待我们，让我们在他身上自由自在地跳跃翻滚。让我们用最大的热情去赞颂他吧!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06943" y="4026536"/>
            <a:ext cx="4159091" cy="238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作业布置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3962" y="2416215"/>
            <a:ext cx="3989209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正确抄写本课的词语。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朗读课文。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9135" y="1907911"/>
            <a:ext cx="80038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“大地”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苍茫、广袤、辽阔、生机盎然</a:t>
            </a:r>
            <a:r>
              <a:rPr lang="en-US" altLang="zh-CN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lang="zh-CN" altLang="zh-CN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9135" y="3568700"/>
            <a:ext cx="7488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巨人</a:t>
            </a:r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高大、强壮、善良、勇敢</a:t>
            </a:r>
            <a:r>
              <a:rPr lang="en-US" altLang="zh-CN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lang="zh-CN" altLang="zh-CN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17958" y="2854965"/>
            <a:ext cx="57372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蔼        肌        陵        绒        缓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9713" y="1990725"/>
            <a:ext cx="61374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ǎi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jī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líng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róng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huǎn</a:t>
            </a:r>
            <a:endParaRPr lang="en-US" altLang="zh-CN" sz="28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31721" y="3758467"/>
            <a:ext cx="3109767" cy="2186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818672" y="485112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0625" y="2999105"/>
            <a:ext cx="69961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绵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象       丘      位    茂       密       宽        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0136" y="1873545"/>
            <a:ext cx="7354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mián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xiàng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qiū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wèi   mào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mì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kuān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13097" y="4461744"/>
            <a:ext cx="1146157" cy="1572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书写指导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6"/>
          <p:cNvSpPr txBox="1">
            <a:spLocks noChangeArrowheads="1"/>
          </p:cNvSpPr>
          <p:nvPr/>
        </p:nvSpPr>
        <p:spPr bwMode="auto">
          <a:xfrm>
            <a:off x="1154353" y="2060848"/>
            <a:ext cx="2326481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8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象</a:t>
            </a:r>
            <a:endParaRPr lang="zh-CN" altLang="en-US" sz="88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00263" y="2422629"/>
            <a:ext cx="58022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“口”写得略扁些，上开下合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en-US" sz="3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撇、捺写得匀称些。</a:t>
            </a:r>
            <a:endParaRPr lang="zh-CN" altLang="en-US" sz="3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TextBox 26"/>
          <p:cNvSpPr txBox="1">
            <a:spLocks noChangeArrowheads="1"/>
          </p:cNvSpPr>
          <p:nvPr/>
        </p:nvSpPr>
        <p:spPr bwMode="auto">
          <a:xfrm>
            <a:off x="1154352" y="3861048"/>
            <a:ext cx="2326481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8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茂</a:t>
            </a:r>
            <a:endParaRPr lang="zh-CN" altLang="en-US" sz="88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848927" y="4260850"/>
            <a:ext cx="5530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注意不要丢掉最后一点。</a:t>
            </a:r>
            <a:endParaRPr lang="zh-CN" altLang="en-US" sz="3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9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7802" y="1996441"/>
            <a:ext cx="6480334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望</a:t>
            </a:r>
            <a:r>
              <a:rPr lang="zh-CN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想象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和蔼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起伏    丘陵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绒衣    茂密    呼吸    宽厚    跳跃翻滚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5948" y="3750936"/>
            <a:ext cx="6185784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重点读音提示：“蔼”读成“</a:t>
            </a:r>
            <a:r>
              <a:rPr lang="vi-VN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ă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”。</a:t>
            </a:r>
            <a:endParaRPr lang="en-US" altLang="zh-CN" sz="28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“陵”不要读成“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léng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”。</a:t>
            </a:r>
            <a:endParaRPr lang="zh-CN" alt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314984" y="4405378"/>
            <a:ext cx="1246303" cy="229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9093" y="1961411"/>
            <a:ext cx="4401026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连绵的山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群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和蔼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巨人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起伏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胸肌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茂密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的森林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 descr="小博士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82949" y="1668780"/>
            <a:ext cx="4036219" cy="35198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整体感知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3091" y="2537450"/>
            <a:ext cx="66146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这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首诗是将我们的大地，比作了一位和蔼的巨人，</a:t>
            </a:r>
            <a:r>
              <a:rPr lang="zh-CN" altLang="en-US" sz="2800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那么诗歌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中几次提到了大地是一位和蔼的巨人呢？</a:t>
            </a:r>
            <a:endParaRPr lang="zh-CN" altLang="en-US" sz="2800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4889" y="1675289"/>
            <a:ext cx="6331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自由朗读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课文，说说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你读懂了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什么。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2986" y="4967579"/>
            <a:ext cx="5049561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次，第</a:t>
            </a:r>
            <a:r>
              <a:rPr lang="en-US" altLang="zh-CN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小节和第</a:t>
            </a:r>
            <a:r>
              <a:rPr lang="en-US" altLang="zh-CN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小节。</a:t>
            </a:r>
            <a:endParaRPr lang="zh-CN" altLang="zh-CN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人与人的关系纽带PPT模板 14">
      <a:dk1>
        <a:srgbClr val="4D4D4D"/>
      </a:dk1>
      <a:lt1>
        <a:srgbClr val="FFFFFF"/>
      </a:lt1>
      <a:dk2>
        <a:srgbClr val="000000"/>
      </a:dk2>
      <a:lt2>
        <a:srgbClr val="C25800"/>
      </a:lt2>
      <a:accent1>
        <a:srgbClr val="F2BC04"/>
      </a:accent1>
      <a:accent2>
        <a:srgbClr val="FE0000"/>
      </a:accent2>
      <a:accent3>
        <a:srgbClr val="FFFFFF"/>
      </a:accent3>
      <a:accent4>
        <a:srgbClr val="404040"/>
      </a:accent4>
      <a:accent5>
        <a:srgbClr val="F7DAAA"/>
      </a:accent5>
      <a:accent6>
        <a:srgbClr val="E60000"/>
      </a:accent6>
      <a:hlink>
        <a:srgbClr val="777777"/>
      </a:hlink>
      <a:folHlink>
        <a:srgbClr val="C0C0C0"/>
      </a:folHlink>
    </a:clrScheme>
    <a:fontScheme name="人与人的关系纽带PPT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人与人的关系纽带PPT模板 1">
        <a:dk1>
          <a:srgbClr val="4D4D4D"/>
        </a:dk1>
        <a:lt1>
          <a:srgbClr val="FFFFFF"/>
        </a:lt1>
        <a:dk2>
          <a:srgbClr val="000000"/>
        </a:dk2>
        <a:lt2>
          <a:srgbClr val="CC4E00"/>
        </a:lt2>
        <a:accent1>
          <a:srgbClr val="FF9933"/>
        </a:accent1>
        <a:accent2>
          <a:srgbClr val="8000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730000"/>
        </a:accent6>
        <a:hlink>
          <a:srgbClr val="FFCC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2">
        <a:dk1>
          <a:srgbClr val="4D4D4D"/>
        </a:dk1>
        <a:lt1>
          <a:srgbClr val="FFFFFF"/>
        </a:lt1>
        <a:dk2>
          <a:srgbClr val="000000"/>
        </a:dk2>
        <a:lt2>
          <a:srgbClr val="CFDDF1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3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CA4814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E1B1AA"/>
        </a:accent5>
        <a:accent6>
          <a:srgbClr val="E79B1D"/>
        </a:accent6>
        <a:hlink>
          <a:srgbClr val="BD966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4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F9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5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514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111"/>
        </a:accent6>
        <a:hlink>
          <a:srgbClr val="D061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6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514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111"/>
        </a:accent6>
        <a:hlink>
          <a:srgbClr val="E26C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7">
        <a:dk1>
          <a:srgbClr val="4D4D4D"/>
        </a:dk1>
        <a:lt1>
          <a:srgbClr val="FFFFFF"/>
        </a:lt1>
        <a:dk2>
          <a:srgbClr val="000000"/>
        </a:dk2>
        <a:lt2>
          <a:srgbClr val="CD2B00"/>
        </a:lt2>
        <a:accent1>
          <a:srgbClr val="F98305"/>
        </a:accent1>
        <a:accent2>
          <a:srgbClr val="FAA407"/>
        </a:accent2>
        <a:accent3>
          <a:srgbClr val="FFFFFF"/>
        </a:accent3>
        <a:accent4>
          <a:srgbClr val="404040"/>
        </a:accent4>
        <a:accent5>
          <a:srgbClr val="FBC1AA"/>
        </a:accent5>
        <a:accent6>
          <a:srgbClr val="E39406"/>
        </a:accent6>
        <a:hlink>
          <a:srgbClr val="F56B0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8">
        <a:dk1>
          <a:srgbClr val="4D4D4D"/>
        </a:dk1>
        <a:lt1>
          <a:srgbClr val="FFFFFF"/>
        </a:lt1>
        <a:dk2>
          <a:srgbClr val="000000"/>
        </a:dk2>
        <a:lt2>
          <a:srgbClr val="BB5B0D"/>
        </a:lt2>
        <a:accent1>
          <a:srgbClr val="B61111"/>
        </a:accent1>
        <a:accent2>
          <a:srgbClr val="DE9200"/>
        </a:accent2>
        <a:accent3>
          <a:srgbClr val="FFFFFF"/>
        </a:accent3>
        <a:accent4>
          <a:srgbClr val="404040"/>
        </a:accent4>
        <a:accent5>
          <a:srgbClr val="D7AAAA"/>
        </a:accent5>
        <a:accent6>
          <a:srgbClr val="C98400"/>
        </a:accent6>
        <a:hlink>
          <a:srgbClr val="E2AE0E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9">
        <a:dk1>
          <a:srgbClr val="4D4D4D"/>
        </a:dk1>
        <a:lt1>
          <a:srgbClr val="FFFFFF"/>
        </a:lt1>
        <a:dk2>
          <a:srgbClr val="000000"/>
        </a:dk2>
        <a:lt2>
          <a:srgbClr val="BB5B0D"/>
        </a:lt2>
        <a:accent1>
          <a:srgbClr val="B61111"/>
        </a:accent1>
        <a:accent2>
          <a:srgbClr val="DE9200"/>
        </a:accent2>
        <a:accent3>
          <a:srgbClr val="FFFFFF"/>
        </a:accent3>
        <a:accent4>
          <a:srgbClr val="404040"/>
        </a:accent4>
        <a:accent5>
          <a:srgbClr val="D7AAAA"/>
        </a:accent5>
        <a:accent6>
          <a:srgbClr val="C98400"/>
        </a:accent6>
        <a:hlink>
          <a:srgbClr val="F9D328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10">
        <a:dk1>
          <a:srgbClr val="4D4D4D"/>
        </a:dk1>
        <a:lt1>
          <a:srgbClr val="FFFFFF"/>
        </a:lt1>
        <a:dk2>
          <a:srgbClr val="000000"/>
        </a:dk2>
        <a:lt2>
          <a:srgbClr val="C55500"/>
        </a:lt2>
        <a:accent1>
          <a:srgbClr val="E08100"/>
        </a:accent1>
        <a:accent2>
          <a:srgbClr val="FBD811"/>
        </a:accent2>
        <a:accent3>
          <a:srgbClr val="FFFFFF"/>
        </a:accent3>
        <a:accent4>
          <a:srgbClr val="404040"/>
        </a:accent4>
        <a:accent5>
          <a:srgbClr val="EDC1AA"/>
        </a:accent5>
        <a:accent6>
          <a:srgbClr val="E3C40E"/>
        </a:accent6>
        <a:hlink>
          <a:srgbClr val="D5A64A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11">
        <a:dk1>
          <a:srgbClr val="4D4D4D"/>
        </a:dk1>
        <a:lt1>
          <a:srgbClr val="FFFFFF"/>
        </a:lt1>
        <a:dk2>
          <a:srgbClr val="000000"/>
        </a:dk2>
        <a:lt2>
          <a:srgbClr val="C22F00"/>
        </a:lt2>
        <a:accent1>
          <a:srgbClr val="E16F00"/>
        </a:accent1>
        <a:accent2>
          <a:srgbClr val="FE9E04"/>
        </a:accent2>
        <a:accent3>
          <a:srgbClr val="FFFFFF"/>
        </a:accent3>
        <a:accent4>
          <a:srgbClr val="404040"/>
        </a:accent4>
        <a:accent5>
          <a:srgbClr val="EEBBAA"/>
        </a:accent5>
        <a:accent6>
          <a:srgbClr val="E68F03"/>
        </a:accent6>
        <a:hlink>
          <a:srgbClr val="EE4A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12">
        <a:dk1>
          <a:srgbClr val="4D4D4D"/>
        </a:dk1>
        <a:lt1>
          <a:srgbClr val="FFFFFF"/>
        </a:lt1>
        <a:dk2>
          <a:srgbClr val="000000"/>
        </a:dk2>
        <a:lt2>
          <a:srgbClr val="CD4E01"/>
        </a:lt2>
        <a:accent1>
          <a:srgbClr val="F6960B"/>
        </a:accent1>
        <a:accent2>
          <a:srgbClr val="CAA785"/>
        </a:accent2>
        <a:accent3>
          <a:srgbClr val="FFFFFF"/>
        </a:accent3>
        <a:accent4>
          <a:srgbClr val="404040"/>
        </a:accent4>
        <a:accent5>
          <a:srgbClr val="FAC9AA"/>
        </a:accent5>
        <a:accent6>
          <a:srgbClr val="B79778"/>
        </a:accent6>
        <a:hlink>
          <a:srgbClr val="875B3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13">
        <a:dk1>
          <a:srgbClr val="4D4D4D"/>
        </a:dk1>
        <a:lt1>
          <a:srgbClr val="FFFFFF"/>
        </a:lt1>
        <a:dk2>
          <a:srgbClr val="000000"/>
        </a:dk2>
        <a:lt2>
          <a:srgbClr val="CD4E01"/>
        </a:lt2>
        <a:accent1>
          <a:srgbClr val="F6960B"/>
        </a:accent1>
        <a:accent2>
          <a:srgbClr val="CAA785"/>
        </a:accent2>
        <a:accent3>
          <a:srgbClr val="FFFFFF"/>
        </a:accent3>
        <a:accent4>
          <a:srgbClr val="404040"/>
        </a:accent4>
        <a:accent5>
          <a:srgbClr val="FAC9AA"/>
        </a:accent5>
        <a:accent6>
          <a:srgbClr val="B79778"/>
        </a:accent6>
        <a:hlink>
          <a:srgbClr val="875B3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人与人的关系纽带PPT模板 14">
        <a:dk1>
          <a:srgbClr val="4D4D4D"/>
        </a:dk1>
        <a:lt1>
          <a:srgbClr val="FFFFFF"/>
        </a:lt1>
        <a:dk2>
          <a:srgbClr val="000000"/>
        </a:dk2>
        <a:lt2>
          <a:srgbClr val="C25800"/>
        </a:lt2>
        <a:accent1>
          <a:srgbClr val="F2BC04"/>
        </a:accent1>
        <a:accent2>
          <a:srgbClr val="FE0000"/>
        </a:accent2>
        <a:accent3>
          <a:srgbClr val="FFFFFF"/>
        </a:accent3>
        <a:accent4>
          <a:srgbClr val="404040"/>
        </a:accent4>
        <a:accent5>
          <a:srgbClr val="F7DAAA"/>
        </a:accent5>
        <a:accent6>
          <a:srgbClr val="E60000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2230</Words>
  <Application>WPS 演示</Application>
  <PresentationFormat>全屏显示(4:3)</PresentationFormat>
  <Paragraphs>144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Calibri</vt:lpstr>
      <vt:lpstr>Times New Roman</vt:lpstr>
      <vt:lpstr>Arial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Administrator</cp:lastModifiedBy>
  <cp:revision>201</cp:revision>
  <dcterms:created xsi:type="dcterms:W3CDTF">2013-07-01T03:05:00Z</dcterms:created>
  <dcterms:modified xsi:type="dcterms:W3CDTF">2019-07-14T09:20:45Z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