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64" r:id="rId2"/>
    <p:sldId id="265" r:id="rId3"/>
    <p:sldId id="261" r:id="rId4"/>
    <p:sldId id="266" r:id="rId5"/>
    <p:sldId id="258" r:id="rId6"/>
    <p:sldId id="256" r:id="rId7"/>
    <p:sldId id="263" r:id="rId8"/>
    <p:sldId id="269" r:id="rId9"/>
    <p:sldId id="267" r:id="rId10"/>
    <p:sldId id="268" r:id="rId11"/>
    <p:sldId id="270" r:id="rId12"/>
    <p:sldId id="271" r:id="rId13"/>
    <p:sldId id="272" r:id="rId14"/>
    <p:sldId id="273" r:id="rId15"/>
    <p:sldId id="274" r:id="rId16"/>
    <p:sldId id="275" r:id="rId17"/>
    <p:sldId id="257" r:id="rId18"/>
    <p:sldId id="259" r:id="rId19"/>
    <p:sldId id="260" r:id="rId20"/>
    <p:sldId id="262" r:id="rId21"/>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636"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FCB3F0-1B39-48DE-B519-0D8132FD003A}" type="datetimeFigureOut">
              <a:rPr lang="zh-CN" altLang="en-US" smtClean="0"/>
              <a:t>2018/11/23</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B86B201-1096-4811-BB8A-9A2099B287E8}" type="slidenum">
              <a:rPr lang="zh-CN" altLang="en-US" smtClean="0"/>
              <a:t>‹#›</a:t>
            </a:fld>
            <a:endParaRPr lang="zh-CN" altLang="en-US"/>
          </a:p>
        </p:txBody>
      </p:sp>
    </p:spTree>
    <p:extLst>
      <p:ext uri="{BB962C8B-B14F-4D97-AF65-F5344CB8AC3E}">
        <p14:creationId xmlns:p14="http://schemas.microsoft.com/office/powerpoint/2010/main" val="39722153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B86B201-1096-4811-BB8A-9A2099B287E8}" type="slidenum">
              <a:rPr lang="zh-CN" altLang="en-US" smtClean="0"/>
              <a:t>1</a:t>
            </a:fld>
            <a:endParaRPr lang="zh-CN" altLang="en-US"/>
          </a:p>
        </p:txBody>
      </p:sp>
    </p:spTree>
    <p:extLst>
      <p:ext uri="{BB962C8B-B14F-4D97-AF65-F5344CB8AC3E}">
        <p14:creationId xmlns:p14="http://schemas.microsoft.com/office/powerpoint/2010/main" val="38722672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07086D71-1AA9-4BAC-9823-14B9397503ED}" type="datetimeFigureOut">
              <a:rPr lang="zh-CN" altLang="en-US" smtClean="0"/>
              <a:t>2018/11/23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A1795D1-B076-4FCB-8021-5AD511D09F27}" type="slidenum">
              <a:rPr lang="zh-CN" altLang="en-US" smtClean="0"/>
              <a:t>‹#›</a:t>
            </a:fld>
            <a:endParaRPr lang="zh-CN" altLang="en-US"/>
          </a:p>
        </p:txBody>
      </p:sp>
    </p:spTree>
    <p:extLst>
      <p:ext uri="{BB962C8B-B14F-4D97-AF65-F5344CB8AC3E}">
        <p14:creationId xmlns:p14="http://schemas.microsoft.com/office/powerpoint/2010/main" val="797909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7086D71-1AA9-4BAC-9823-14B9397503ED}" type="datetimeFigureOut">
              <a:rPr lang="zh-CN" altLang="en-US" smtClean="0"/>
              <a:t>2018/11/23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A1795D1-B076-4FCB-8021-5AD511D09F27}" type="slidenum">
              <a:rPr lang="zh-CN" altLang="en-US" smtClean="0"/>
              <a:t>‹#›</a:t>
            </a:fld>
            <a:endParaRPr lang="zh-CN" altLang="en-US"/>
          </a:p>
        </p:txBody>
      </p:sp>
    </p:spTree>
    <p:extLst>
      <p:ext uri="{BB962C8B-B14F-4D97-AF65-F5344CB8AC3E}">
        <p14:creationId xmlns:p14="http://schemas.microsoft.com/office/powerpoint/2010/main" val="31231244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7086D71-1AA9-4BAC-9823-14B9397503ED}" type="datetimeFigureOut">
              <a:rPr lang="zh-CN" altLang="en-US" smtClean="0"/>
              <a:t>2018/11/23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A1795D1-B076-4FCB-8021-5AD511D09F27}" type="slidenum">
              <a:rPr lang="zh-CN" altLang="en-US" smtClean="0"/>
              <a:t>‹#›</a:t>
            </a:fld>
            <a:endParaRPr lang="zh-CN" altLang="en-US"/>
          </a:p>
        </p:txBody>
      </p:sp>
    </p:spTree>
    <p:extLst>
      <p:ext uri="{BB962C8B-B14F-4D97-AF65-F5344CB8AC3E}">
        <p14:creationId xmlns:p14="http://schemas.microsoft.com/office/powerpoint/2010/main" val="28152127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7086D71-1AA9-4BAC-9823-14B9397503ED}" type="datetimeFigureOut">
              <a:rPr lang="zh-CN" altLang="en-US" smtClean="0"/>
              <a:t>2018/11/23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A1795D1-B076-4FCB-8021-5AD511D09F27}" type="slidenum">
              <a:rPr lang="zh-CN" altLang="en-US" smtClean="0"/>
              <a:t>‹#›</a:t>
            </a:fld>
            <a:endParaRPr lang="zh-CN" altLang="en-US"/>
          </a:p>
        </p:txBody>
      </p:sp>
    </p:spTree>
    <p:extLst>
      <p:ext uri="{BB962C8B-B14F-4D97-AF65-F5344CB8AC3E}">
        <p14:creationId xmlns:p14="http://schemas.microsoft.com/office/powerpoint/2010/main" val="1019937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07086D71-1AA9-4BAC-9823-14B9397503ED}" type="datetimeFigureOut">
              <a:rPr lang="zh-CN" altLang="en-US" smtClean="0"/>
              <a:t>2018/11/23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A1795D1-B076-4FCB-8021-5AD511D09F27}" type="slidenum">
              <a:rPr lang="zh-CN" altLang="en-US" smtClean="0"/>
              <a:t>‹#›</a:t>
            </a:fld>
            <a:endParaRPr lang="zh-CN" altLang="en-US"/>
          </a:p>
        </p:txBody>
      </p:sp>
    </p:spTree>
    <p:extLst>
      <p:ext uri="{BB962C8B-B14F-4D97-AF65-F5344CB8AC3E}">
        <p14:creationId xmlns:p14="http://schemas.microsoft.com/office/powerpoint/2010/main" val="31321899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07086D71-1AA9-4BAC-9823-14B9397503ED}" type="datetimeFigureOut">
              <a:rPr lang="zh-CN" altLang="en-US" smtClean="0"/>
              <a:t>2018/11/23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A1795D1-B076-4FCB-8021-5AD511D09F27}" type="slidenum">
              <a:rPr lang="zh-CN" altLang="en-US" smtClean="0"/>
              <a:t>‹#›</a:t>
            </a:fld>
            <a:endParaRPr lang="zh-CN" altLang="en-US"/>
          </a:p>
        </p:txBody>
      </p:sp>
    </p:spTree>
    <p:extLst>
      <p:ext uri="{BB962C8B-B14F-4D97-AF65-F5344CB8AC3E}">
        <p14:creationId xmlns:p14="http://schemas.microsoft.com/office/powerpoint/2010/main" val="23428268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07086D71-1AA9-4BAC-9823-14B9397503ED}" type="datetimeFigureOut">
              <a:rPr lang="zh-CN" altLang="en-US" smtClean="0"/>
              <a:t>2018/11/23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A1795D1-B076-4FCB-8021-5AD511D09F27}" type="slidenum">
              <a:rPr lang="zh-CN" altLang="en-US" smtClean="0"/>
              <a:t>‹#›</a:t>
            </a:fld>
            <a:endParaRPr lang="zh-CN" altLang="en-US"/>
          </a:p>
        </p:txBody>
      </p:sp>
    </p:spTree>
    <p:extLst>
      <p:ext uri="{BB962C8B-B14F-4D97-AF65-F5344CB8AC3E}">
        <p14:creationId xmlns:p14="http://schemas.microsoft.com/office/powerpoint/2010/main" val="9320878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7086D71-1AA9-4BAC-9823-14B9397503ED}" type="datetimeFigureOut">
              <a:rPr lang="zh-CN" altLang="en-US" smtClean="0"/>
              <a:t>2018/11/23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A1795D1-B076-4FCB-8021-5AD511D09F27}" type="slidenum">
              <a:rPr lang="zh-CN" altLang="en-US" smtClean="0"/>
              <a:t>‹#›</a:t>
            </a:fld>
            <a:endParaRPr lang="zh-CN" altLang="en-US"/>
          </a:p>
        </p:txBody>
      </p:sp>
    </p:spTree>
    <p:extLst>
      <p:ext uri="{BB962C8B-B14F-4D97-AF65-F5344CB8AC3E}">
        <p14:creationId xmlns:p14="http://schemas.microsoft.com/office/powerpoint/2010/main" val="30295491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7086D71-1AA9-4BAC-9823-14B9397503ED}" type="datetimeFigureOut">
              <a:rPr lang="zh-CN" altLang="en-US" smtClean="0"/>
              <a:t>2018/11/23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A1795D1-B076-4FCB-8021-5AD511D09F27}" type="slidenum">
              <a:rPr lang="zh-CN" altLang="en-US" smtClean="0"/>
              <a:t>‹#›</a:t>
            </a:fld>
            <a:endParaRPr lang="zh-CN" altLang="en-US"/>
          </a:p>
        </p:txBody>
      </p:sp>
    </p:spTree>
    <p:extLst>
      <p:ext uri="{BB962C8B-B14F-4D97-AF65-F5344CB8AC3E}">
        <p14:creationId xmlns:p14="http://schemas.microsoft.com/office/powerpoint/2010/main" val="42731698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07086D71-1AA9-4BAC-9823-14B9397503ED}" type="datetimeFigureOut">
              <a:rPr lang="zh-CN" altLang="en-US" smtClean="0"/>
              <a:t>2018/11/23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A1795D1-B076-4FCB-8021-5AD511D09F27}" type="slidenum">
              <a:rPr lang="zh-CN" altLang="en-US" smtClean="0"/>
              <a:t>‹#›</a:t>
            </a:fld>
            <a:endParaRPr lang="zh-CN" altLang="en-US"/>
          </a:p>
        </p:txBody>
      </p:sp>
    </p:spTree>
    <p:extLst>
      <p:ext uri="{BB962C8B-B14F-4D97-AF65-F5344CB8AC3E}">
        <p14:creationId xmlns:p14="http://schemas.microsoft.com/office/powerpoint/2010/main" val="3697236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07086D71-1AA9-4BAC-9823-14B9397503ED}" type="datetimeFigureOut">
              <a:rPr lang="zh-CN" altLang="en-US" smtClean="0"/>
              <a:t>2018/11/23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A1795D1-B076-4FCB-8021-5AD511D09F27}" type="slidenum">
              <a:rPr lang="zh-CN" altLang="en-US" smtClean="0"/>
              <a:t>‹#›</a:t>
            </a:fld>
            <a:endParaRPr lang="zh-CN" altLang="en-US"/>
          </a:p>
        </p:txBody>
      </p:sp>
    </p:spTree>
    <p:extLst>
      <p:ext uri="{BB962C8B-B14F-4D97-AF65-F5344CB8AC3E}">
        <p14:creationId xmlns:p14="http://schemas.microsoft.com/office/powerpoint/2010/main" val="3350300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6000" r="-6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086D71-1AA9-4BAC-9823-14B9397503ED}" type="datetimeFigureOut">
              <a:rPr lang="zh-CN" altLang="en-US" smtClean="0"/>
              <a:t>2018/11/23</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1795D1-B076-4FCB-8021-5AD511D09F27}" type="slidenum">
              <a:rPr lang="zh-CN" altLang="en-US" smtClean="0"/>
              <a:t>‹#›</a:t>
            </a:fld>
            <a:endParaRPr lang="zh-CN" altLang="en-US"/>
          </a:p>
        </p:txBody>
      </p:sp>
    </p:spTree>
    <p:extLst>
      <p:ext uri="{BB962C8B-B14F-4D97-AF65-F5344CB8AC3E}">
        <p14:creationId xmlns:p14="http://schemas.microsoft.com/office/powerpoint/2010/main" val="26867806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slide" Target="slide1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baike.baidu.com/item/%E6%83%9C%E5%A2%A8%E5%A6%82%E9%87%91"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副标题 2"/>
          <p:cNvSpPr>
            <a:spLocks noGrp="1"/>
          </p:cNvSpPr>
          <p:nvPr>
            <p:ph type="subTitle" idx="1"/>
          </p:nvPr>
        </p:nvSpPr>
        <p:spPr/>
        <p:txBody>
          <a:bodyPr/>
          <a:lstStyle/>
          <a:p>
            <a:endParaRPr lang="zh-CN" altLang="en-US"/>
          </a:p>
        </p:txBody>
      </p:sp>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extBox 4"/>
          <p:cNvSpPr txBox="1"/>
          <p:nvPr/>
        </p:nvSpPr>
        <p:spPr>
          <a:xfrm>
            <a:off x="7452" y="91225"/>
            <a:ext cx="1324188" cy="646331"/>
          </a:xfrm>
          <a:prstGeom prst="rect">
            <a:avLst/>
          </a:prstGeom>
          <a:noFill/>
        </p:spPr>
        <p:txBody>
          <a:bodyPr wrap="square" rtlCol="0">
            <a:spAutoFit/>
          </a:bodyPr>
          <a:lstStyle/>
          <a:p>
            <a:r>
              <a:rPr lang="zh-CN" altLang="en-US" dirty="0" smtClean="0">
                <a:solidFill>
                  <a:srgbClr val="FF0000"/>
                </a:solidFill>
                <a:latin typeface="隶书" pitchFamily="49" charset="-122"/>
                <a:ea typeface="隶书" pitchFamily="49" charset="-122"/>
              </a:rPr>
              <a:t>中职语文教学课件</a:t>
            </a:r>
            <a:endParaRPr lang="zh-CN" altLang="en-US" dirty="0">
              <a:solidFill>
                <a:srgbClr val="FF0000"/>
              </a:solidFill>
              <a:latin typeface="隶书" pitchFamily="49" charset="-122"/>
              <a:ea typeface="隶书" pitchFamily="49" charset="-122"/>
            </a:endParaRPr>
          </a:p>
        </p:txBody>
      </p:sp>
      <p:sp>
        <p:nvSpPr>
          <p:cNvPr id="6" name="TextBox 5"/>
          <p:cNvSpPr txBox="1"/>
          <p:nvPr/>
        </p:nvSpPr>
        <p:spPr>
          <a:xfrm>
            <a:off x="2339752" y="581779"/>
            <a:ext cx="2646878" cy="830997"/>
          </a:xfrm>
          <a:prstGeom prst="rect">
            <a:avLst/>
          </a:prstGeom>
          <a:noFill/>
        </p:spPr>
        <p:txBody>
          <a:bodyPr wrap="none" rtlCol="0">
            <a:spAutoFit/>
          </a:bodyPr>
          <a:lstStyle/>
          <a:p>
            <a:r>
              <a:rPr lang="zh-CN" altLang="en-US" sz="4800" dirty="0" smtClean="0">
                <a:solidFill>
                  <a:srgbClr val="0000CC"/>
                </a:solidFill>
                <a:latin typeface="方正楷体简体" pitchFamily="2" charset="-122"/>
                <a:ea typeface="方正楷体简体" pitchFamily="2" charset="-122"/>
              </a:rPr>
              <a:t>单元重点</a:t>
            </a:r>
            <a:endParaRPr lang="zh-CN" altLang="en-US" sz="4800" dirty="0">
              <a:solidFill>
                <a:srgbClr val="0000CC"/>
              </a:solidFill>
              <a:latin typeface="方正楷体简体" pitchFamily="2" charset="-122"/>
              <a:ea typeface="方正楷体简体" pitchFamily="2" charset="-122"/>
            </a:endParaRPr>
          </a:p>
        </p:txBody>
      </p:sp>
      <p:sp>
        <p:nvSpPr>
          <p:cNvPr id="7" name="TextBox 6"/>
          <p:cNvSpPr txBox="1"/>
          <p:nvPr/>
        </p:nvSpPr>
        <p:spPr>
          <a:xfrm>
            <a:off x="827584" y="2276872"/>
            <a:ext cx="6853158" cy="1938992"/>
          </a:xfrm>
          <a:prstGeom prst="rect">
            <a:avLst/>
          </a:prstGeom>
          <a:noFill/>
        </p:spPr>
        <p:txBody>
          <a:bodyPr wrap="none" rtlCol="0">
            <a:spAutoFit/>
          </a:bodyPr>
          <a:lstStyle/>
          <a:p>
            <a:r>
              <a:rPr lang="zh-CN" altLang="en-US" sz="4000" dirty="0" smtClean="0">
                <a:solidFill>
                  <a:srgbClr val="FF0000"/>
                </a:solidFill>
                <a:latin typeface="隶书" pitchFamily="49" charset="-122"/>
                <a:ea typeface="隶书" pitchFamily="49" charset="-122"/>
              </a:rPr>
              <a:t>一、关注题目，了解基本内容</a:t>
            </a:r>
            <a:endParaRPr lang="en-US" altLang="zh-CN" sz="4000" dirty="0" smtClean="0">
              <a:solidFill>
                <a:srgbClr val="FF0000"/>
              </a:solidFill>
              <a:latin typeface="隶书" pitchFamily="49" charset="-122"/>
              <a:ea typeface="隶书" pitchFamily="49" charset="-122"/>
            </a:endParaRPr>
          </a:p>
          <a:p>
            <a:r>
              <a:rPr lang="zh-CN" altLang="en-US" sz="4000" dirty="0" smtClean="0">
                <a:solidFill>
                  <a:srgbClr val="FF0000"/>
                </a:solidFill>
                <a:latin typeface="隶书" pitchFamily="49" charset="-122"/>
                <a:ea typeface="隶书" pitchFamily="49" charset="-122"/>
              </a:rPr>
              <a:t>二、通读全文，了解大致内容</a:t>
            </a:r>
            <a:endParaRPr lang="en-US" altLang="zh-CN" sz="4000" dirty="0" smtClean="0">
              <a:solidFill>
                <a:srgbClr val="FF0000"/>
              </a:solidFill>
              <a:latin typeface="隶书" pitchFamily="49" charset="-122"/>
              <a:ea typeface="隶书" pitchFamily="49" charset="-122"/>
            </a:endParaRPr>
          </a:p>
          <a:p>
            <a:r>
              <a:rPr lang="zh-CN" altLang="en-US" sz="4000" dirty="0" smtClean="0">
                <a:solidFill>
                  <a:srgbClr val="FF0000"/>
                </a:solidFill>
                <a:latin typeface="隶书" pitchFamily="49" charset="-122"/>
                <a:ea typeface="隶书" pitchFamily="49" charset="-122"/>
              </a:rPr>
              <a:t>三，划分层次，把握文章要点</a:t>
            </a:r>
            <a:endParaRPr lang="zh-CN" altLang="en-US" sz="4000" dirty="0">
              <a:solidFill>
                <a:srgbClr val="FF0000"/>
              </a:solidFill>
              <a:latin typeface="隶书" pitchFamily="49" charset="-122"/>
              <a:ea typeface="隶书" pitchFamily="49" charset="-122"/>
            </a:endParaRPr>
          </a:p>
        </p:txBody>
      </p:sp>
      <p:sp>
        <p:nvSpPr>
          <p:cNvPr id="8" name="TextBox 7"/>
          <p:cNvSpPr txBox="1"/>
          <p:nvPr/>
        </p:nvSpPr>
        <p:spPr>
          <a:xfrm>
            <a:off x="2915816" y="6237312"/>
            <a:ext cx="3384260" cy="369332"/>
          </a:xfrm>
          <a:prstGeom prst="rect">
            <a:avLst/>
          </a:prstGeom>
          <a:noFill/>
        </p:spPr>
        <p:txBody>
          <a:bodyPr wrap="none" rtlCol="0">
            <a:spAutoFit/>
          </a:bodyPr>
          <a:lstStyle/>
          <a:p>
            <a:r>
              <a:rPr lang="zh-CN" altLang="en-US" dirty="0" smtClean="0">
                <a:solidFill>
                  <a:srgbClr val="0000CC"/>
                </a:solidFill>
                <a:latin typeface="方正舒体" pitchFamily="2" charset="-122"/>
                <a:ea typeface="方正舒体" pitchFamily="2" charset="-122"/>
              </a:rPr>
              <a:t>制作：君子七师  </a:t>
            </a:r>
            <a:r>
              <a:rPr lang="en-US" altLang="zh-CN" dirty="0" smtClean="0">
                <a:solidFill>
                  <a:srgbClr val="0000CC"/>
                </a:solidFill>
                <a:latin typeface="方正舒体" pitchFamily="2" charset="-122"/>
                <a:ea typeface="方正舒体" pitchFamily="2" charset="-122"/>
              </a:rPr>
              <a:t>QQ</a:t>
            </a:r>
            <a:r>
              <a:rPr lang="zh-CN" altLang="en-US" dirty="0" smtClean="0">
                <a:solidFill>
                  <a:srgbClr val="0000CC"/>
                </a:solidFill>
                <a:latin typeface="方正舒体" pitchFamily="2" charset="-122"/>
                <a:ea typeface="方正舒体" pitchFamily="2" charset="-122"/>
              </a:rPr>
              <a:t>：</a:t>
            </a:r>
            <a:r>
              <a:rPr lang="en-US" altLang="zh-CN" dirty="0" smtClean="0">
                <a:solidFill>
                  <a:srgbClr val="0000CC"/>
                </a:solidFill>
                <a:latin typeface="方正舒体" pitchFamily="2" charset="-122"/>
                <a:ea typeface="方正舒体" pitchFamily="2" charset="-122"/>
              </a:rPr>
              <a:t>42134149</a:t>
            </a:r>
            <a:endParaRPr lang="zh-CN" altLang="en-US" dirty="0">
              <a:solidFill>
                <a:srgbClr val="0000CC"/>
              </a:solidFill>
              <a:latin typeface="方正舒体" pitchFamily="2" charset="-122"/>
              <a:ea typeface="方正舒体" pitchFamily="2" charset="-122"/>
            </a:endParaRPr>
          </a:p>
        </p:txBody>
      </p:sp>
    </p:spTree>
    <p:extLst>
      <p:ext uri="{BB962C8B-B14F-4D97-AF65-F5344CB8AC3E}">
        <p14:creationId xmlns:p14="http://schemas.microsoft.com/office/powerpoint/2010/main" val="1002231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l"/>
            <a:r>
              <a:rPr lang="zh-CN" altLang="en-US" sz="3200" dirty="0" smtClean="0">
                <a:solidFill>
                  <a:srgbClr val="FF0000"/>
                </a:solidFill>
                <a:latin typeface="方正楷体简体" pitchFamily="2" charset="-122"/>
                <a:ea typeface="方正楷体简体" pitchFamily="2" charset="-122"/>
              </a:rPr>
              <a:t>逐自然段分析：</a:t>
            </a:r>
            <a:endParaRPr lang="zh-CN" altLang="en-US" sz="3200" dirty="0">
              <a:solidFill>
                <a:srgbClr val="FF0000"/>
              </a:solidFill>
              <a:latin typeface="方正楷体简体" pitchFamily="2" charset="-122"/>
              <a:ea typeface="方正楷体简体" pitchFamily="2" charset="-122"/>
            </a:endParaRPr>
          </a:p>
        </p:txBody>
      </p:sp>
      <p:sp>
        <p:nvSpPr>
          <p:cNvPr id="3" name="内容占位符 2"/>
          <p:cNvSpPr>
            <a:spLocks noGrp="1"/>
          </p:cNvSpPr>
          <p:nvPr>
            <p:ph idx="1"/>
          </p:nvPr>
        </p:nvSpPr>
        <p:spPr/>
        <p:txBody>
          <a:bodyPr>
            <a:normAutofit/>
          </a:bodyPr>
          <a:lstStyle/>
          <a:p>
            <a:r>
              <a:rPr lang="zh-CN" altLang="en-US" dirty="0" smtClean="0">
                <a:solidFill>
                  <a:srgbClr val="0000CC"/>
                </a:solidFill>
                <a:latin typeface="华文隶书" pitchFamily="2" charset="-122"/>
                <a:ea typeface="华文隶书" pitchFamily="2" charset="-122"/>
              </a:rPr>
              <a:t>第一自然段：种花好，种菜更好。</a:t>
            </a:r>
            <a:endParaRPr lang="en-US" altLang="zh-CN" dirty="0" smtClean="0">
              <a:solidFill>
                <a:srgbClr val="0000CC"/>
              </a:solidFill>
              <a:latin typeface="华文隶书" pitchFamily="2" charset="-122"/>
              <a:ea typeface="华文隶书" pitchFamily="2" charset="-122"/>
            </a:endParaRPr>
          </a:p>
          <a:p>
            <a:r>
              <a:rPr lang="zh-CN" altLang="en-US" dirty="0" smtClean="0">
                <a:solidFill>
                  <a:srgbClr val="0000CC"/>
                </a:solidFill>
                <a:latin typeface="华文隶书" pitchFamily="2" charset="-122"/>
                <a:ea typeface="华文隶书" pitchFamily="2" charset="-122"/>
              </a:rPr>
              <a:t>第三自然段：菜园其实是果园。</a:t>
            </a:r>
            <a:endParaRPr lang="en-US" altLang="zh-CN" dirty="0" smtClean="0">
              <a:solidFill>
                <a:srgbClr val="0000CC"/>
              </a:solidFill>
              <a:latin typeface="华文隶书" pitchFamily="2" charset="-122"/>
              <a:ea typeface="华文隶书" pitchFamily="2" charset="-122"/>
            </a:endParaRPr>
          </a:p>
          <a:p>
            <a:r>
              <a:rPr lang="zh-CN" altLang="en-US" dirty="0" smtClean="0">
                <a:solidFill>
                  <a:srgbClr val="0000CC"/>
                </a:solidFill>
                <a:latin typeface="华文隶书" pitchFamily="2" charset="-122"/>
                <a:ea typeface="华文隶书" pitchFamily="2" charset="-122"/>
              </a:rPr>
              <a:t>第四自然段：果园也是花园。</a:t>
            </a:r>
            <a:endParaRPr lang="en-US" altLang="zh-CN" dirty="0" smtClean="0">
              <a:solidFill>
                <a:srgbClr val="0000CC"/>
              </a:solidFill>
              <a:latin typeface="华文隶书" pitchFamily="2" charset="-122"/>
              <a:ea typeface="华文隶书" pitchFamily="2" charset="-122"/>
            </a:endParaRPr>
          </a:p>
          <a:p>
            <a:r>
              <a:rPr lang="zh-CN" altLang="en-US" dirty="0" smtClean="0">
                <a:solidFill>
                  <a:srgbClr val="0000CC"/>
                </a:solidFill>
                <a:latin typeface="华文隶书" pitchFamily="2" charset="-122"/>
                <a:ea typeface="华文隶书" pitchFamily="2" charset="-122"/>
              </a:rPr>
              <a:t>第五自然段：说的菜园是就园里的隙地开辟的。</a:t>
            </a:r>
            <a:endParaRPr lang="en-US" altLang="zh-CN" dirty="0" smtClean="0">
              <a:solidFill>
                <a:srgbClr val="0000CC"/>
              </a:solidFill>
              <a:latin typeface="华文隶书" pitchFamily="2" charset="-122"/>
              <a:ea typeface="华文隶书" pitchFamily="2" charset="-122"/>
            </a:endParaRPr>
          </a:p>
          <a:p>
            <a:r>
              <a:rPr lang="zh-CN" altLang="en-US" dirty="0" smtClean="0">
                <a:solidFill>
                  <a:srgbClr val="0000CC"/>
                </a:solidFill>
                <a:latin typeface="华文隶书" pitchFamily="2" charset="-122"/>
                <a:ea typeface="华文隶书" pitchFamily="2" charset="-122"/>
              </a:rPr>
              <a:t>第六自然段：空闲时种菜。</a:t>
            </a:r>
            <a:endParaRPr lang="en-US" altLang="zh-CN" dirty="0" smtClean="0">
              <a:solidFill>
                <a:srgbClr val="0000CC"/>
              </a:solidFill>
              <a:latin typeface="华文隶书" pitchFamily="2" charset="-122"/>
              <a:ea typeface="华文隶书" pitchFamily="2" charset="-122"/>
            </a:endParaRPr>
          </a:p>
          <a:p>
            <a:r>
              <a:rPr lang="zh-CN" altLang="en-US" dirty="0" smtClean="0">
                <a:solidFill>
                  <a:srgbClr val="0000CC"/>
                </a:solidFill>
                <a:latin typeface="华文隶书" pitchFamily="2" charset="-122"/>
                <a:ea typeface="华文隶书" pitchFamily="2" charset="-122"/>
              </a:rPr>
              <a:t>第七自然段：我们种的那块菜地，在那园里是条件最好的。</a:t>
            </a:r>
            <a:endParaRPr lang="zh-CN" altLang="en-US" dirty="0">
              <a:solidFill>
                <a:srgbClr val="0000CC"/>
              </a:solidFill>
              <a:latin typeface="华文隶书" pitchFamily="2" charset="-122"/>
              <a:ea typeface="华文隶书" pitchFamily="2" charset="-122"/>
            </a:endParaRPr>
          </a:p>
        </p:txBody>
      </p:sp>
    </p:spTree>
    <p:extLst>
      <p:ext uri="{BB962C8B-B14F-4D97-AF65-F5344CB8AC3E}">
        <p14:creationId xmlns:p14="http://schemas.microsoft.com/office/powerpoint/2010/main" val="1337573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l"/>
            <a:r>
              <a:rPr lang="zh-CN" altLang="en-US" sz="3600" dirty="0" smtClean="0">
                <a:solidFill>
                  <a:srgbClr val="0000CC"/>
                </a:solidFill>
                <a:latin typeface="华文隶书" pitchFamily="2" charset="-122"/>
                <a:ea typeface="华文隶书" pitchFamily="2" charset="-122"/>
              </a:rPr>
              <a:t>逐段分析</a:t>
            </a:r>
            <a:endParaRPr lang="zh-CN" altLang="en-US" sz="3600" dirty="0">
              <a:solidFill>
                <a:srgbClr val="0000CC"/>
              </a:solidFill>
              <a:latin typeface="华文隶书" pitchFamily="2" charset="-122"/>
              <a:ea typeface="华文隶书" pitchFamily="2" charset="-122"/>
            </a:endParaRPr>
          </a:p>
        </p:txBody>
      </p:sp>
      <p:sp>
        <p:nvSpPr>
          <p:cNvPr id="3" name="内容占位符 2"/>
          <p:cNvSpPr>
            <a:spLocks noGrp="1"/>
          </p:cNvSpPr>
          <p:nvPr>
            <p:ph idx="1"/>
          </p:nvPr>
        </p:nvSpPr>
        <p:spPr/>
        <p:txBody>
          <a:bodyPr/>
          <a:lstStyle/>
          <a:p>
            <a:r>
              <a:rPr lang="zh-CN" altLang="en-US" dirty="0" smtClean="0">
                <a:solidFill>
                  <a:srgbClr val="C00000"/>
                </a:solidFill>
                <a:latin typeface="方正楷体简体" pitchFamily="2" charset="-122"/>
                <a:ea typeface="方正楷体简体" pitchFamily="2" charset="-122"/>
              </a:rPr>
              <a:t>第八自然段：种菜的乐趣。</a:t>
            </a:r>
            <a:endParaRPr lang="en-US" altLang="zh-CN" dirty="0" smtClean="0">
              <a:solidFill>
                <a:srgbClr val="C00000"/>
              </a:solidFill>
              <a:latin typeface="方正楷体简体" pitchFamily="2" charset="-122"/>
              <a:ea typeface="方正楷体简体" pitchFamily="2" charset="-122"/>
            </a:endParaRPr>
          </a:p>
          <a:p>
            <a:r>
              <a:rPr lang="zh-CN" altLang="en-US" dirty="0" smtClean="0">
                <a:solidFill>
                  <a:srgbClr val="C00000"/>
                </a:solidFill>
                <a:latin typeface="方正楷体简体" pitchFamily="2" charset="-122"/>
                <a:ea typeface="方正楷体简体" pitchFamily="2" charset="-122"/>
              </a:rPr>
              <a:t>第九自然段：菜园播种的乐趣。</a:t>
            </a:r>
            <a:endParaRPr lang="en-US" altLang="zh-CN" dirty="0" smtClean="0">
              <a:solidFill>
                <a:srgbClr val="C00000"/>
              </a:solidFill>
              <a:latin typeface="方正楷体简体" pitchFamily="2" charset="-122"/>
              <a:ea typeface="方正楷体简体" pitchFamily="2" charset="-122"/>
            </a:endParaRPr>
          </a:p>
          <a:p>
            <a:r>
              <a:rPr lang="zh-CN" altLang="en-US" dirty="0" smtClean="0">
                <a:solidFill>
                  <a:srgbClr val="C00000"/>
                </a:solidFill>
                <a:latin typeface="方正楷体简体" pitchFamily="2" charset="-122"/>
                <a:ea typeface="方正楷体简体" pitchFamily="2" charset="-122"/>
              </a:rPr>
              <a:t>第十自然段：菜园管理的乐趣。</a:t>
            </a:r>
            <a:endParaRPr lang="en-US" altLang="zh-CN" dirty="0" smtClean="0">
              <a:solidFill>
                <a:srgbClr val="C00000"/>
              </a:solidFill>
              <a:latin typeface="方正楷体简体" pitchFamily="2" charset="-122"/>
              <a:ea typeface="方正楷体简体" pitchFamily="2" charset="-122"/>
            </a:endParaRPr>
          </a:p>
          <a:p>
            <a:r>
              <a:rPr lang="zh-CN" altLang="en-US" dirty="0" smtClean="0">
                <a:solidFill>
                  <a:srgbClr val="C00000"/>
                </a:solidFill>
                <a:latin typeface="方正楷体简体" pitchFamily="2" charset="-122"/>
                <a:ea typeface="方正楷体简体" pitchFamily="2" charset="-122"/>
              </a:rPr>
              <a:t>第十一、十二自然段：丰收的乐趣。</a:t>
            </a:r>
            <a:endParaRPr lang="zh-CN" altLang="en-US" dirty="0">
              <a:solidFill>
                <a:srgbClr val="C00000"/>
              </a:solidFill>
              <a:latin typeface="方正楷体简体" pitchFamily="2" charset="-122"/>
              <a:ea typeface="方正楷体简体" pitchFamily="2" charset="-122"/>
            </a:endParaRPr>
          </a:p>
        </p:txBody>
      </p:sp>
      <p:sp>
        <p:nvSpPr>
          <p:cNvPr id="4" name="环形箭头 3">
            <a:hlinkClick r:id="rId2" action="ppaction://hlinksldjump"/>
          </p:cNvPr>
          <p:cNvSpPr/>
          <p:nvPr/>
        </p:nvSpPr>
        <p:spPr>
          <a:xfrm>
            <a:off x="7956376" y="6290325"/>
            <a:ext cx="432048" cy="330336"/>
          </a:xfrm>
          <a:prstGeom prst="circular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4266033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zh-CN" altLang="en-US" dirty="0" smtClean="0">
                <a:solidFill>
                  <a:srgbClr val="C00000"/>
                </a:solidFill>
                <a:latin typeface="方正楷体简体" pitchFamily="2" charset="-122"/>
                <a:ea typeface="方正楷体简体" pitchFamily="2" charset="-122"/>
              </a:rPr>
              <a:t>第二自然段有什么作用？</a:t>
            </a:r>
            <a:endParaRPr lang="zh-CN" altLang="en-US" dirty="0">
              <a:solidFill>
                <a:srgbClr val="C00000"/>
              </a:solidFill>
              <a:latin typeface="方正楷体简体" pitchFamily="2" charset="-122"/>
              <a:ea typeface="方正楷体简体" pitchFamily="2" charset="-122"/>
            </a:endParaRPr>
          </a:p>
        </p:txBody>
      </p:sp>
      <p:sp>
        <p:nvSpPr>
          <p:cNvPr id="3" name="内容占位符 2"/>
          <p:cNvSpPr>
            <a:spLocks noGrp="1"/>
          </p:cNvSpPr>
          <p:nvPr>
            <p:ph idx="1"/>
          </p:nvPr>
        </p:nvSpPr>
        <p:spPr/>
        <p:txBody>
          <a:bodyPr/>
          <a:lstStyle/>
          <a:p>
            <a:pPr marL="0" indent="0">
              <a:buNone/>
            </a:pPr>
            <a:r>
              <a:rPr lang="zh-CN" altLang="en-US" dirty="0" smtClean="0">
                <a:solidFill>
                  <a:srgbClr val="0000CC"/>
                </a:solidFill>
                <a:latin typeface="华文行楷" pitchFamily="2" charset="-122"/>
                <a:ea typeface="华文行楷" pitchFamily="2" charset="-122"/>
              </a:rPr>
              <a:t>过渡</a:t>
            </a:r>
            <a:endParaRPr lang="en-US" altLang="zh-CN" dirty="0" smtClean="0">
              <a:solidFill>
                <a:srgbClr val="0000CC"/>
              </a:solidFill>
              <a:latin typeface="华文行楷" pitchFamily="2" charset="-122"/>
              <a:ea typeface="华文行楷" pitchFamily="2" charset="-122"/>
            </a:endParaRPr>
          </a:p>
          <a:p>
            <a:pPr marL="0" indent="0">
              <a:buNone/>
            </a:pPr>
            <a:r>
              <a:rPr lang="zh-CN" altLang="en-US" dirty="0" smtClean="0">
                <a:solidFill>
                  <a:srgbClr val="0000CC"/>
                </a:solidFill>
                <a:latin typeface="华文行楷" pitchFamily="2" charset="-122"/>
                <a:ea typeface="华文行楷" pitchFamily="2" charset="-122"/>
              </a:rPr>
              <a:t>         注意过渡段的关联，看看它与上文结合紧密还是和下文结合紧密，由此来确定段落的划分。</a:t>
            </a:r>
            <a:endParaRPr lang="zh-CN" altLang="en-US" dirty="0">
              <a:solidFill>
                <a:srgbClr val="0000CC"/>
              </a:solidFill>
              <a:latin typeface="华文行楷" pitchFamily="2" charset="-122"/>
              <a:ea typeface="华文行楷" pitchFamily="2" charset="-122"/>
            </a:endParaRPr>
          </a:p>
        </p:txBody>
      </p:sp>
    </p:spTree>
    <p:extLst>
      <p:ext uri="{BB962C8B-B14F-4D97-AF65-F5344CB8AC3E}">
        <p14:creationId xmlns:p14="http://schemas.microsoft.com/office/powerpoint/2010/main" val="3218092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solidFill>
                  <a:srgbClr val="0000CC"/>
                </a:solidFill>
                <a:latin typeface="华文行楷" pitchFamily="2" charset="-122"/>
                <a:ea typeface="华文行楷" pitchFamily="2" charset="-122"/>
              </a:rPr>
              <a:t>第六自然段不写行不行？</a:t>
            </a:r>
            <a:endParaRPr lang="zh-CN" altLang="en-US" dirty="0">
              <a:solidFill>
                <a:srgbClr val="0000CC"/>
              </a:solidFill>
              <a:latin typeface="华文行楷" pitchFamily="2" charset="-122"/>
              <a:ea typeface="华文行楷" pitchFamily="2" charset="-122"/>
            </a:endParaRPr>
          </a:p>
        </p:txBody>
      </p:sp>
      <p:sp>
        <p:nvSpPr>
          <p:cNvPr id="3" name="内容占位符 2"/>
          <p:cNvSpPr>
            <a:spLocks noGrp="1"/>
          </p:cNvSpPr>
          <p:nvPr>
            <p:ph idx="1"/>
          </p:nvPr>
        </p:nvSpPr>
        <p:spPr/>
        <p:txBody>
          <a:bodyPr>
            <a:normAutofit/>
          </a:bodyPr>
          <a:lstStyle/>
          <a:p>
            <a:r>
              <a:rPr lang="zh-CN" altLang="en-US" sz="4000" dirty="0" smtClean="0">
                <a:solidFill>
                  <a:srgbClr val="FF0000"/>
                </a:solidFill>
                <a:latin typeface="华文隶书" pitchFamily="2" charset="-122"/>
                <a:ea typeface="华文隶书" pitchFamily="2" charset="-122"/>
              </a:rPr>
              <a:t>不行。</a:t>
            </a:r>
            <a:endParaRPr lang="en-US" altLang="zh-CN" sz="4000" dirty="0" smtClean="0">
              <a:solidFill>
                <a:srgbClr val="FF0000"/>
              </a:solidFill>
              <a:latin typeface="华文隶书" pitchFamily="2" charset="-122"/>
              <a:ea typeface="华文隶书" pitchFamily="2" charset="-122"/>
            </a:endParaRPr>
          </a:p>
          <a:p>
            <a:r>
              <a:rPr lang="zh-CN" altLang="en-US" sz="4000" dirty="0" smtClean="0">
                <a:solidFill>
                  <a:srgbClr val="FF0000"/>
                </a:solidFill>
                <a:latin typeface="华文隶书" pitchFamily="2" charset="-122"/>
                <a:ea typeface="华文隶书" pitchFamily="2" charset="-122"/>
              </a:rPr>
              <a:t>        因为它指出了时代背景，从一个侧面反映了当时的大生产运动，这也是“以小见大”的表现手法。</a:t>
            </a:r>
            <a:endParaRPr lang="zh-CN" altLang="en-US" sz="4000" dirty="0">
              <a:solidFill>
                <a:srgbClr val="FF0000"/>
              </a:solidFill>
              <a:latin typeface="华文隶书" pitchFamily="2" charset="-122"/>
              <a:ea typeface="华文隶书" pitchFamily="2" charset="-122"/>
            </a:endParaRPr>
          </a:p>
        </p:txBody>
      </p:sp>
    </p:spTree>
    <p:extLst>
      <p:ext uri="{BB962C8B-B14F-4D97-AF65-F5344CB8AC3E}">
        <p14:creationId xmlns:p14="http://schemas.microsoft.com/office/powerpoint/2010/main" val="3208927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pPr algn="l"/>
            <a:r>
              <a:rPr lang="zh-CN" altLang="en-US" dirty="0" smtClean="0"/>
              <a:t>      </a:t>
            </a:r>
            <a:r>
              <a:rPr lang="zh-CN" altLang="en-US" dirty="0" smtClean="0">
                <a:solidFill>
                  <a:srgbClr val="FF0000"/>
                </a:solidFill>
                <a:latin typeface="华文行楷" pitchFamily="2" charset="-122"/>
                <a:ea typeface="华文行楷" pitchFamily="2" charset="-122"/>
              </a:rPr>
              <a:t>齐读第</a:t>
            </a:r>
            <a:r>
              <a:rPr lang="en-US" altLang="zh-CN" dirty="0" smtClean="0">
                <a:solidFill>
                  <a:srgbClr val="FF0000"/>
                </a:solidFill>
                <a:latin typeface="华文行楷" pitchFamily="2" charset="-122"/>
                <a:ea typeface="华文行楷" pitchFamily="2" charset="-122"/>
              </a:rPr>
              <a:t>10</a:t>
            </a:r>
            <a:r>
              <a:rPr lang="zh-CN" altLang="en-US" dirty="0" smtClean="0">
                <a:solidFill>
                  <a:srgbClr val="FF0000"/>
                </a:solidFill>
                <a:latin typeface="华文行楷" pitchFamily="2" charset="-122"/>
                <a:ea typeface="华文行楷" pitchFamily="2" charset="-122"/>
              </a:rPr>
              <a:t>自然段，这一段共写了几个画面？</a:t>
            </a:r>
            <a:endParaRPr lang="zh-CN" altLang="en-US" dirty="0">
              <a:solidFill>
                <a:srgbClr val="FF0000"/>
              </a:solidFill>
              <a:latin typeface="华文行楷" pitchFamily="2" charset="-122"/>
              <a:ea typeface="华文行楷" pitchFamily="2" charset="-122"/>
            </a:endParaRPr>
          </a:p>
        </p:txBody>
      </p:sp>
      <p:sp>
        <p:nvSpPr>
          <p:cNvPr id="3" name="内容占位符 2"/>
          <p:cNvSpPr>
            <a:spLocks noGrp="1"/>
          </p:cNvSpPr>
          <p:nvPr>
            <p:ph idx="1"/>
          </p:nvPr>
        </p:nvSpPr>
        <p:spPr/>
        <p:txBody>
          <a:bodyPr>
            <a:normAutofit/>
          </a:bodyPr>
          <a:lstStyle/>
          <a:p>
            <a:r>
              <a:rPr lang="zh-CN" altLang="en-US" sz="4000" dirty="0" smtClean="0">
                <a:solidFill>
                  <a:srgbClr val="0000CC"/>
                </a:solidFill>
                <a:latin typeface="方正楷体简体" pitchFamily="2" charset="-122"/>
                <a:ea typeface="方正楷体简体" pitchFamily="2" charset="-122"/>
              </a:rPr>
              <a:t>暮春耕种图</a:t>
            </a:r>
            <a:endParaRPr lang="en-US" altLang="zh-CN" sz="4000" dirty="0" smtClean="0">
              <a:solidFill>
                <a:srgbClr val="0000CC"/>
              </a:solidFill>
              <a:latin typeface="方正楷体简体" pitchFamily="2" charset="-122"/>
              <a:ea typeface="方正楷体简体" pitchFamily="2" charset="-122"/>
            </a:endParaRPr>
          </a:p>
          <a:p>
            <a:r>
              <a:rPr lang="zh-CN" altLang="en-US" sz="4000" dirty="0" smtClean="0">
                <a:solidFill>
                  <a:srgbClr val="0000CC"/>
                </a:solidFill>
                <a:latin typeface="方正楷体简体" pitchFamily="2" charset="-122"/>
                <a:ea typeface="方正楷体简体" pitchFamily="2" charset="-122"/>
              </a:rPr>
              <a:t>夏夜纳凉图</a:t>
            </a:r>
            <a:endParaRPr lang="en-US" altLang="zh-CN" sz="4000" dirty="0" smtClean="0">
              <a:solidFill>
                <a:srgbClr val="0000CC"/>
              </a:solidFill>
              <a:latin typeface="方正楷体简体" pitchFamily="2" charset="-122"/>
              <a:ea typeface="方正楷体简体" pitchFamily="2" charset="-122"/>
            </a:endParaRPr>
          </a:p>
          <a:p>
            <a:r>
              <a:rPr lang="zh-CN" altLang="en-US" sz="4000" dirty="0">
                <a:solidFill>
                  <a:srgbClr val="0000CC"/>
                </a:solidFill>
                <a:latin typeface="方正楷体简体" pitchFamily="2" charset="-122"/>
                <a:ea typeface="方正楷体简体" pitchFamily="2" charset="-122"/>
              </a:rPr>
              <a:t>两</a:t>
            </a:r>
            <a:r>
              <a:rPr lang="zh-CN" altLang="en-US" sz="4000" dirty="0" smtClean="0">
                <a:solidFill>
                  <a:srgbClr val="0000CC"/>
                </a:solidFill>
                <a:latin typeface="方正楷体简体" pitchFamily="2" charset="-122"/>
                <a:ea typeface="方正楷体简体" pitchFamily="2" charset="-122"/>
              </a:rPr>
              <a:t>个特写镜头都采用了记叙、描写、抒情的表现手法。</a:t>
            </a:r>
            <a:endParaRPr lang="zh-CN" altLang="en-US" sz="4000" dirty="0">
              <a:solidFill>
                <a:srgbClr val="0000CC"/>
              </a:solidFill>
              <a:latin typeface="方正楷体简体" pitchFamily="2" charset="-122"/>
              <a:ea typeface="方正楷体简体" pitchFamily="2" charset="-122"/>
            </a:endParaRPr>
          </a:p>
        </p:txBody>
      </p:sp>
    </p:spTree>
    <p:extLst>
      <p:ext uri="{BB962C8B-B14F-4D97-AF65-F5344CB8AC3E}">
        <p14:creationId xmlns:p14="http://schemas.microsoft.com/office/powerpoint/2010/main" val="814323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pPr algn="l"/>
            <a:r>
              <a:rPr lang="zh-CN" altLang="en-US" dirty="0" smtClean="0"/>
              <a:t>         </a:t>
            </a:r>
            <a:r>
              <a:rPr lang="zh-CN" altLang="en-US" dirty="0" smtClean="0">
                <a:solidFill>
                  <a:srgbClr val="0000CC"/>
                </a:solidFill>
                <a:latin typeface="华文行楷" pitchFamily="2" charset="-122"/>
                <a:ea typeface="华文行楷" pitchFamily="2" charset="-122"/>
              </a:rPr>
              <a:t>回顾自然段段意，找出意思相关联的自然段，划分段落。</a:t>
            </a:r>
            <a:endParaRPr lang="zh-CN" altLang="en-US" dirty="0">
              <a:solidFill>
                <a:srgbClr val="0000CC"/>
              </a:solidFill>
              <a:latin typeface="华文行楷" pitchFamily="2" charset="-122"/>
              <a:ea typeface="华文行楷" pitchFamily="2" charset="-122"/>
            </a:endParaRPr>
          </a:p>
        </p:txBody>
      </p:sp>
      <p:sp>
        <p:nvSpPr>
          <p:cNvPr id="3" name="内容占位符 2"/>
          <p:cNvSpPr>
            <a:spLocks noGrp="1"/>
          </p:cNvSpPr>
          <p:nvPr>
            <p:ph idx="1"/>
          </p:nvPr>
        </p:nvSpPr>
        <p:spPr/>
        <p:txBody>
          <a:bodyPr/>
          <a:lstStyle/>
          <a:p>
            <a:r>
              <a:rPr lang="zh-CN" altLang="en-US" dirty="0" smtClean="0">
                <a:solidFill>
                  <a:srgbClr val="0000CC"/>
                </a:solidFill>
              </a:rPr>
              <a:t>第一段（第</a:t>
            </a:r>
            <a:r>
              <a:rPr lang="en-US" altLang="zh-CN" dirty="0" smtClean="0">
                <a:solidFill>
                  <a:srgbClr val="0000CC"/>
                </a:solidFill>
              </a:rPr>
              <a:t>1</a:t>
            </a:r>
            <a:r>
              <a:rPr lang="zh-CN" altLang="en-US" dirty="0" smtClean="0">
                <a:solidFill>
                  <a:srgbClr val="0000CC"/>
                </a:solidFill>
              </a:rPr>
              <a:t>自然段）：开篇点题，种菜比种花。</a:t>
            </a:r>
            <a:endParaRPr lang="en-US" altLang="zh-CN" dirty="0" smtClean="0">
              <a:solidFill>
                <a:srgbClr val="0000CC"/>
              </a:solidFill>
            </a:endParaRPr>
          </a:p>
          <a:p>
            <a:r>
              <a:rPr lang="zh-CN" altLang="en-US" dirty="0" smtClean="0">
                <a:solidFill>
                  <a:srgbClr val="0000CC"/>
                </a:solidFill>
                <a:latin typeface="方正楷体简体" pitchFamily="2" charset="-122"/>
                <a:ea typeface="方正楷体简体" pitchFamily="2" charset="-122"/>
              </a:rPr>
              <a:t>作者采用</a:t>
            </a:r>
            <a:r>
              <a:rPr lang="zh-CN" altLang="en-US" dirty="0" smtClean="0">
                <a:solidFill>
                  <a:srgbClr val="C00000"/>
                </a:solidFill>
                <a:latin typeface="华文隶书" pitchFamily="2" charset="-122"/>
                <a:ea typeface="华文隶书" pitchFamily="2" charset="-122"/>
              </a:rPr>
              <a:t>比较法。</a:t>
            </a:r>
            <a:endParaRPr lang="en-US" altLang="zh-CN" dirty="0" smtClean="0">
              <a:solidFill>
                <a:srgbClr val="C00000"/>
              </a:solidFill>
              <a:latin typeface="华文隶书" pitchFamily="2" charset="-122"/>
              <a:ea typeface="华文隶书" pitchFamily="2" charset="-122"/>
            </a:endParaRPr>
          </a:p>
          <a:p>
            <a:r>
              <a:rPr lang="zh-CN" altLang="en-US" dirty="0" smtClean="0">
                <a:solidFill>
                  <a:srgbClr val="C00000"/>
                </a:solidFill>
                <a:latin typeface="华文隶书" pitchFamily="2" charset="-122"/>
                <a:ea typeface="华文隶书" pitchFamily="2" charset="-122"/>
              </a:rPr>
              <a:t>从</a:t>
            </a:r>
            <a:r>
              <a:rPr lang="zh-CN" altLang="en-US" dirty="0" smtClean="0">
                <a:solidFill>
                  <a:srgbClr val="0000CC"/>
                </a:solidFill>
                <a:latin typeface="华文隶书" pitchFamily="2" charset="-122"/>
                <a:ea typeface="华文隶书" pitchFamily="2" charset="-122"/>
              </a:rPr>
              <a:t>欣赏</a:t>
            </a:r>
            <a:r>
              <a:rPr lang="zh-CN" altLang="en-US" dirty="0" smtClean="0">
                <a:solidFill>
                  <a:srgbClr val="C00000"/>
                </a:solidFill>
                <a:latin typeface="华文隶书" pitchFamily="2" charset="-122"/>
                <a:ea typeface="华文隶书" pitchFamily="2" charset="-122"/>
              </a:rPr>
              <a:t>，从</a:t>
            </a:r>
            <a:r>
              <a:rPr lang="zh-CN" altLang="en-US" dirty="0" smtClean="0">
                <a:solidFill>
                  <a:srgbClr val="0000CC"/>
                </a:solidFill>
                <a:latin typeface="华文隶书" pitchFamily="2" charset="-122"/>
                <a:ea typeface="华文隶书" pitchFamily="2" charset="-122"/>
              </a:rPr>
              <a:t>实用</a:t>
            </a:r>
            <a:r>
              <a:rPr lang="zh-CN" altLang="en-US" dirty="0" smtClean="0">
                <a:solidFill>
                  <a:srgbClr val="C00000"/>
                </a:solidFill>
                <a:latin typeface="华文隶书" pitchFamily="2" charset="-122"/>
                <a:ea typeface="华文隶书" pitchFamily="2" charset="-122"/>
              </a:rPr>
              <a:t>进行比较。</a:t>
            </a:r>
            <a:endParaRPr lang="zh-CN" altLang="en-US" dirty="0">
              <a:solidFill>
                <a:srgbClr val="C00000"/>
              </a:solidFill>
              <a:latin typeface="华文隶书" pitchFamily="2" charset="-122"/>
              <a:ea typeface="华文隶书" pitchFamily="2" charset="-122"/>
            </a:endParaRPr>
          </a:p>
        </p:txBody>
      </p:sp>
      <p:sp>
        <p:nvSpPr>
          <p:cNvPr id="4" name="右箭头 3">
            <a:hlinkClick r:id="rId2" action="ppaction://hlinksldjump"/>
          </p:cNvPr>
          <p:cNvSpPr/>
          <p:nvPr/>
        </p:nvSpPr>
        <p:spPr>
          <a:xfrm>
            <a:off x="7524328" y="1232756"/>
            <a:ext cx="288032" cy="1800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191686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pPr algn="l"/>
            <a:r>
              <a:rPr lang="zh-CN" altLang="en-US" sz="3600" dirty="0" smtClean="0">
                <a:solidFill>
                  <a:srgbClr val="C00000"/>
                </a:solidFill>
              </a:rPr>
              <a:t>第二段（第</a:t>
            </a:r>
            <a:r>
              <a:rPr lang="en-US" altLang="zh-CN" sz="3600" dirty="0" smtClean="0">
                <a:solidFill>
                  <a:srgbClr val="C00000"/>
                </a:solidFill>
              </a:rPr>
              <a:t>2-7</a:t>
            </a:r>
            <a:r>
              <a:rPr lang="zh-CN" altLang="en-US" sz="3600" dirty="0" smtClean="0">
                <a:solidFill>
                  <a:srgbClr val="C00000"/>
                </a:solidFill>
              </a:rPr>
              <a:t>自然段）</a:t>
            </a:r>
            <a:r>
              <a:rPr lang="en-US" altLang="zh-CN" sz="3600" dirty="0" smtClean="0">
                <a:solidFill>
                  <a:srgbClr val="C00000"/>
                </a:solidFill>
              </a:rPr>
              <a:t/>
            </a:r>
            <a:br>
              <a:rPr lang="en-US" altLang="zh-CN" sz="3600" dirty="0" smtClean="0">
                <a:solidFill>
                  <a:srgbClr val="C00000"/>
                </a:solidFill>
              </a:rPr>
            </a:br>
            <a:r>
              <a:rPr lang="zh-CN" altLang="en-US" sz="3600" dirty="0" smtClean="0">
                <a:solidFill>
                  <a:srgbClr val="C00000"/>
                </a:solidFill>
              </a:rPr>
              <a:t>写菜园景象。</a:t>
            </a:r>
            <a:endParaRPr lang="zh-CN" altLang="en-US" sz="3600" dirty="0">
              <a:solidFill>
                <a:srgbClr val="C00000"/>
              </a:solidFill>
            </a:endParaRPr>
          </a:p>
        </p:txBody>
      </p:sp>
      <p:sp>
        <p:nvSpPr>
          <p:cNvPr id="3" name="内容占位符 2"/>
          <p:cNvSpPr>
            <a:spLocks noGrp="1"/>
          </p:cNvSpPr>
          <p:nvPr>
            <p:ph idx="1"/>
          </p:nvPr>
        </p:nvSpPr>
        <p:spPr/>
        <p:txBody>
          <a:bodyPr/>
          <a:lstStyle/>
          <a:p>
            <a:r>
              <a:rPr lang="zh-CN" altLang="en-US" dirty="0" smtClean="0">
                <a:solidFill>
                  <a:srgbClr val="0000CC"/>
                </a:solidFill>
                <a:latin typeface="方正楷体简体" pitchFamily="2" charset="-122"/>
                <a:ea typeface="方正楷体简体" pitchFamily="2" charset="-122"/>
              </a:rPr>
              <a:t>用一个字概括本段的中心意思？</a:t>
            </a:r>
            <a:endParaRPr lang="en-US" altLang="zh-CN" dirty="0" smtClean="0">
              <a:solidFill>
                <a:srgbClr val="0000CC"/>
              </a:solidFill>
              <a:latin typeface="方正楷体简体" pitchFamily="2" charset="-122"/>
              <a:ea typeface="方正楷体简体" pitchFamily="2" charset="-122"/>
            </a:endParaRPr>
          </a:p>
          <a:p>
            <a:r>
              <a:rPr lang="zh-CN" altLang="en-US" dirty="0" smtClean="0">
                <a:solidFill>
                  <a:srgbClr val="0000CC"/>
                </a:solidFill>
                <a:latin typeface="方正楷体简体" pitchFamily="2" charset="-122"/>
                <a:ea typeface="方正楷体简体" pitchFamily="2" charset="-122"/>
              </a:rPr>
              <a:t>“美”</a:t>
            </a:r>
            <a:endParaRPr lang="en-US" altLang="zh-CN" dirty="0" smtClean="0">
              <a:solidFill>
                <a:srgbClr val="0000CC"/>
              </a:solidFill>
              <a:latin typeface="方正楷体简体" pitchFamily="2" charset="-122"/>
              <a:ea typeface="方正楷体简体" pitchFamily="2" charset="-122"/>
            </a:endParaRPr>
          </a:p>
          <a:p>
            <a:r>
              <a:rPr lang="zh-CN" altLang="en-US" dirty="0" smtClean="0">
                <a:solidFill>
                  <a:srgbClr val="0000CC"/>
                </a:solidFill>
                <a:latin typeface="方正楷体简体" pitchFamily="2" charset="-122"/>
                <a:ea typeface="方正楷体简体" pitchFamily="2" charset="-122"/>
              </a:rPr>
              <a:t>第三部分：</a:t>
            </a:r>
            <a:endParaRPr lang="en-US" altLang="zh-CN" dirty="0" smtClean="0">
              <a:solidFill>
                <a:srgbClr val="0000CC"/>
              </a:solidFill>
              <a:latin typeface="方正楷体简体" pitchFamily="2" charset="-122"/>
              <a:ea typeface="方正楷体简体" pitchFamily="2" charset="-122"/>
            </a:endParaRPr>
          </a:p>
          <a:p>
            <a:r>
              <a:rPr lang="zh-CN" altLang="en-US" dirty="0" smtClean="0">
                <a:solidFill>
                  <a:srgbClr val="0000CC"/>
                </a:solidFill>
                <a:latin typeface="方正楷体简体" pitchFamily="2" charset="-122"/>
                <a:ea typeface="方正楷体简体" pitchFamily="2" charset="-122"/>
              </a:rPr>
              <a:t>写种菜的全过程</a:t>
            </a:r>
            <a:endParaRPr lang="en-US" altLang="zh-CN" dirty="0" smtClean="0">
              <a:solidFill>
                <a:srgbClr val="0000CC"/>
              </a:solidFill>
              <a:latin typeface="方正楷体简体" pitchFamily="2" charset="-122"/>
              <a:ea typeface="方正楷体简体" pitchFamily="2" charset="-122"/>
            </a:endParaRPr>
          </a:p>
          <a:p>
            <a:r>
              <a:rPr lang="zh-CN" altLang="en-US" dirty="0" smtClean="0">
                <a:solidFill>
                  <a:srgbClr val="0000CC"/>
                </a:solidFill>
                <a:latin typeface="方正楷体简体" pitchFamily="2" charset="-122"/>
                <a:ea typeface="方正楷体简体" pitchFamily="2" charset="-122"/>
              </a:rPr>
              <a:t>用一个字概括这部分的中心意思？</a:t>
            </a:r>
            <a:endParaRPr lang="en-US" altLang="zh-CN" dirty="0" smtClean="0">
              <a:solidFill>
                <a:srgbClr val="0000CC"/>
              </a:solidFill>
              <a:latin typeface="方正楷体简体" pitchFamily="2" charset="-122"/>
              <a:ea typeface="方正楷体简体" pitchFamily="2" charset="-122"/>
            </a:endParaRPr>
          </a:p>
          <a:p>
            <a:r>
              <a:rPr lang="zh-CN" altLang="en-US" dirty="0" smtClean="0">
                <a:solidFill>
                  <a:srgbClr val="0000CC"/>
                </a:solidFill>
                <a:latin typeface="方正楷体简体" pitchFamily="2" charset="-122"/>
                <a:ea typeface="方正楷体简体" pitchFamily="2" charset="-122"/>
              </a:rPr>
              <a:t>“乐”</a:t>
            </a:r>
            <a:endParaRPr lang="zh-CN" altLang="en-US" dirty="0">
              <a:solidFill>
                <a:srgbClr val="0000CC"/>
              </a:solidFill>
              <a:latin typeface="方正楷体简体" pitchFamily="2" charset="-122"/>
              <a:ea typeface="方正楷体简体" pitchFamily="2" charset="-122"/>
            </a:endParaRPr>
          </a:p>
        </p:txBody>
      </p:sp>
    </p:spTree>
    <p:extLst>
      <p:ext uri="{BB962C8B-B14F-4D97-AF65-F5344CB8AC3E}">
        <p14:creationId xmlns:p14="http://schemas.microsoft.com/office/powerpoint/2010/main" val="4239454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zh-CN" altLang="en-US" dirty="0" smtClean="0">
                <a:solidFill>
                  <a:srgbClr val="FF0000"/>
                </a:solidFill>
                <a:latin typeface="方正楷体简体" pitchFamily="2" charset="-122"/>
                <a:ea typeface="方正楷体简体" pitchFamily="2" charset="-122"/>
              </a:rPr>
              <a:t>鉴赏</a:t>
            </a:r>
            <a:endParaRPr lang="zh-CN" altLang="en-US" dirty="0">
              <a:solidFill>
                <a:srgbClr val="FF0000"/>
              </a:solidFill>
              <a:latin typeface="方正楷体简体" pitchFamily="2" charset="-122"/>
              <a:ea typeface="方正楷体简体" pitchFamily="2" charset="-122"/>
            </a:endParaRPr>
          </a:p>
        </p:txBody>
      </p:sp>
      <p:sp>
        <p:nvSpPr>
          <p:cNvPr id="3" name="内容占位符 2"/>
          <p:cNvSpPr>
            <a:spLocks noGrp="1"/>
          </p:cNvSpPr>
          <p:nvPr>
            <p:ph idx="1"/>
          </p:nvPr>
        </p:nvSpPr>
        <p:spPr/>
        <p:txBody>
          <a:bodyPr>
            <a:normAutofit fontScale="92500" lnSpcReduction="20000"/>
          </a:bodyPr>
          <a:lstStyle/>
          <a:p>
            <a:r>
              <a:rPr lang="zh-CN" altLang="en-US" dirty="0">
                <a:solidFill>
                  <a:srgbClr val="0000CC"/>
                </a:solidFill>
                <a:latin typeface="华文行楷" pitchFamily="2" charset="-122"/>
                <a:ea typeface="华文行楷" pitchFamily="2" charset="-122"/>
              </a:rPr>
              <a:t>这篇散文的语言非常值得品位。</a:t>
            </a:r>
            <a:r>
              <a:rPr lang="zh-CN" altLang="en-US" dirty="0">
                <a:solidFill>
                  <a:srgbClr val="FF0000"/>
                </a:solidFill>
                <a:latin typeface="华文行楷" pitchFamily="2" charset="-122"/>
                <a:ea typeface="华文行楷" pitchFamily="2" charset="-122"/>
              </a:rPr>
              <a:t>首先，优美的语言具有诗情画意。</a:t>
            </a:r>
            <a:r>
              <a:rPr lang="zh-CN" altLang="en-US" dirty="0">
                <a:solidFill>
                  <a:srgbClr val="0000CC"/>
                </a:solidFill>
                <a:latin typeface="华文行楷" pitchFamily="2" charset="-122"/>
                <a:ea typeface="华文行楷" pitchFamily="2" charset="-122"/>
              </a:rPr>
              <a:t>文章中不仅十分注意遣词造句，而且非常善于调动色彩词语，精心描绘如诗的画面，给人以非常鲜明的视觉印象。</a:t>
            </a:r>
            <a:r>
              <a:rPr lang="zh-CN" altLang="en-US" dirty="0">
                <a:solidFill>
                  <a:srgbClr val="FF0000"/>
                </a:solidFill>
                <a:latin typeface="华文行楷" pitchFamily="2" charset="-122"/>
                <a:ea typeface="华文行楷" pitchFamily="2" charset="-122"/>
              </a:rPr>
              <a:t>其次，多引用民谚、俗语和古代典籍。</a:t>
            </a:r>
            <a:r>
              <a:rPr lang="zh-CN" altLang="en-US" dirty="0">
                <a:solidFill>
                  <a:srgbClr val="0000CC"/>
                </a:solidFill>
                <a:latin typeface="华文行楷" pitchFamily="2" charset="-122"/>
                <a:ea typeface="华文行楷" pitchFamily="2" charset="-122"/>
              </a:rPr>
              <a:t>这些引用既增加了文章的情趣，又丰富了文章的表达方式。</a:t>
            </a:r>
            <a:r>
              <a:rPr lang="zh-CN" altLang="en-US" dirty="0">
                <a:solidFill>
                  <a:srgbClr val="FF0000"/>
                </a:solidFill>
                <a:latin typeface="华文行楷" pitchFamily="2" charset="-122"/>
                <a:ea typeface="华文行楷" pitchFamily="2" charset="-122"/>
              </a:rPr>
              <a:t>再次，语言十分简洁精练。</a:t>
            </a:r>
            <a:r>
              <a:rPr lang="zh-CN" altLang="en-US" dirty="0">
                <a:solidFill>
                  <a:srgbClr val="0000CC"/>
                </a:solidFill>
                <a:latin typeface="华文行楷" pitchFamily="2" charset="-122"/>
                <a:ea typeface="华文行楷" pitchFamily="2" charset="-122"/>
              </a:rPr>
              <a:t>如“暮春，中午，踩着畦垄间苗或者锄草中耕，煦暖的阳光照得人浑身舒畅。”作家只用</a:t>
            </a:r>
            <a:r>
              <a:rPr lang="en-US" altLang="zh-CN" dirty="0">
                <a:solidFill>
                  <a:srgbClr val="0000CC"/>
                </a:solidFill>
                <a:latin typeface="华文行楷" pitchFamily="2" charset="-122"/>
                <a:ea typeface="华文行楷" pitchFamily="2" charset="-122"/>
              </a:rPr>
              <a:t>4</a:t>
            </a:r>
            <a:r>
              <a:rPr lang="zh-CN" altLang="en-US" dirty="0">
                <a:solidFill>
                  <a:srgbClr val="0000CC"/>
                </a:solidFill>
                <a:latin typeface="华文行楷" pitchFamily="2" charset="-122"/>
                <a:ea typeface="华文行楷" pitchFamily="2" charset="-122"/>
              </a:rPr>
              <a:t>个字，就点出了观赏菜园的最佳时间。可见作家写作</a:t>
            </a:r>
            <a:r>
              <a:rPr lang="zh-CN" altLang="en-US" dirty="0">
                <a:solidFill>
                  <a:srgbClr val="0000CC"/>
                </a:solidFill>
                <a:latin typeface="华文行楷" pitchFamily="2" charset="-122"/>
                <a:ea typeface="华文行楷" pitchFamily="2" charset="-122"/>
                <a:hlinkClick r:id="rId2"/>
              </a:rPr>
              <a:t>惜墨如金</a:t>
            </a:r>
            <a:r>
              <a:rPr lang="zh-CN" altLang="en-US" dirty="0">
                <a:solidFill>
                  <a:srgbClr val="0000CC"/>
                </a:solidFill>
                <a:latin typeface="华文行楷" pitchFamily="2" charset="-122"/>
                <a:ea typeface="华文行楷" pitchFamily="2" charset="-122"/>
              </a:rPr>
              <a:t>。</a:t>
            </a:r>
          </a:p>
        </p:txBody>
      </p:sp>
    </p:spTree>
    <p:extLst>
      <p:ext uri="{BB962C8B-B14F-4D97-AF65-F5344CB8AC3E}">
        <p14:creationId xmlns:p14="http://schemas.microsoft.com/office/powerpoint/2010/main" val="34122089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zh-CN" altLang="en-US" dirty="0" smtClean="0">
                <a:solidFill>
                  <a:srgbClr val="FF0000"/>
                </a:solidFill>
                <a:latin typeface="华文行楷" pitchFamily="2" charset="-122"/>
                <a:ea typeface="华文行楷" pitchFamily="2" charset="-122"/>
              </a:rPr>
              <a:t>写作特色</a:t>
            </a:r>
            <a:endParaRPr lang="zh-CN" altLang="en-US" dirty="0">
              <a:solidFill>
                <a:srgbClr val="FF0000"/>
              </a:solidFill>
              <a:latin typeface="华文行楷" pitchFamily="2" charset="-122"/>
              <a:ea typeface="华文行楷" pitchFamily="2" charset="-122"/>
            </a:endParaRPr>
          </a:p>
        </p:txBody>
      </p:sp>
      <p:sp>
        <p:nvSpPr>
          <p:cNvPr id="3" name="内容占位符 2"/>
          <p:cNvSpPr>
            <a:spLocks noGrp="1"/>
          </p:cNvSpPr>
          <p:nvPr>
            <p:ph idx="1"/>
          </p:nvPr>
        </p:nvSpPr>
        <p:spPr/>
        <p:txBody>
          <a:bodyPr>
            <a:normAutofit/>
          </a:bodyPr>
          <a:lstStyle/>
          <a:p>
            <a:r>
              <a:rPr lang="en-US" altLang="zh-CN" dirty="0"/>
              <a:t>1</a:t>
            </a:r>
            <a:r>
              <a:rPr lang="zh-CN" altLang="en-US" dirty="0" smtClean="0"/>
              <a:t>、</a:t>
            </a:r>
            <a:r>
              <a:rPr lang="zh-CN" altLang="en-US" dirty="0">
                <a:solidFill>
                  <a:srgbClr val="FF0000"/>
                </a:solidFill>
              </a:rPr>
              <a:t>以</a:t>
            </a:r>
            <a:r>
              <a:rPr lang="zh-CN" altLang="en-US" dirty="0" smtClean="0">
                <a:solidFill>
                  <a:srgbClr val="FF0000"/>
                </a:solidFill>
              </a:rPr>
              <a:t>小见大</a:t>
            </a:r>
            <a:r>
              <a:rPr lang="zh-CN" altLang="en-US" dirty="0">
                <a:solidFill>
                  <a:srgbClr val="FF0000"/>
                </a:solidFill>
              </a:rPr>
              <a:t>的写法</a:t>
            </a:r>
            <a:r>
              <a:rPr lang="zh-CN" altLang="en-US" dirty="0"/>
              <a:t>。题为小记，写的只是菜园，写了种菜的感受和体会，却放在了大生产运动的背景下，反映了“自己动手、丰衣足食”伟大号召的巨大作用，表现了延安军民热爱劳动的崇高品质和乐观向上的精神面貌。</a:t>
            </a:r>
          </a:p>
          <a:p>
            <a:endParaRPr lang="zh-CN" altLang="en-US" dirty="0"/>
          </a:p>
        </p:txBody>
      </p:sp>
    </p:spTree>
    <p:extLst>
      <p:ext uri="{BB962C8B-B14F-4D97-AF65-F5344CB8AC3E}">
        <p14:creationId xmlns:p14="http://schemas.microsoft.com/office/powerpoint/2010/main" val="39607984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zh-CN" altLang="en-US" dirty="0" smtClean="0">
                <a:solidFill>
                  <a:srgbClr val="FF0000"/>
                </a:solidFill>
                <a:latin typeface="华文行楷" pitchFamily="2" charset="-122"/>
                <a:ea typeface="华文行楷" pitchFamily="2" charset="-122"/>
              </a:rPr>
              <a:t>写作特色</a:t>
            </a:r>
            <a:endParaRPr lang="zh-CN" altLang="en-US" dirty="0">
              <a:solidFill>
                <a:srgbClr val="FF0000"/>
              </a:solidFill>
              <a:latin typeface="华文行楷" pitchFamily="2" charset="-122"/>
              <a:ea typeface="华文行楷" pitchFamily="2" charset="-122"/>
            </a:endParaRPr>
          </a:p>
        </p:txBody>
      </p:sp>
      <p:sp>
        <p:nvSpPr>
          <p:cNvPr id="3" name="内容占位符 2"/>
          <p:cNvSpPr>
            <a:spLocks noGrp="1"/>
          </p:cNvSpPr>
          <p:nvPr>
            <p:ph idx="1"/>
          </p:nvPr>
        </p:nvSpPr>
        <p:spPr/>
        <p:txBody>
          <a:bodyPr/>
          <a:lstStyle/>
          <a:p>
            <a:r>
              <a:rPr lang="en-US" altLang="zh-CN" dirty="0" smtClean="0"/>
              <a:t>2</a:t>
            </a:r>
            <a:r>
              <a:rPr lang="zh-CN" altLang="en-US" dirty="0" smtClean="0"/>
              <a:t>、抒发了浓烈的思想感情。直接抒发的不多，</a:t>
            </a:r>
            <a:r>
              <a:rPr lang="zh-CN" altLang="en-US" dirty="0" smtClean="0">
                <a:solidFill>
                  <a:srgbClr val="FF0000"/>
                </a:solidFill>
              </a:rPr>
              <a:t>作者善于把感情融会在记叙描写之中</a:t>
            </a:r>
            <a:r>
              <a:rPr lang="zh-CN" altLang="en-US" dirty="0" smtClean="0"/>
              <a:t>。如菜园的环境描写及种菜的各个环节的记叙和描写都有无限喜爱的感情</a:t>
            </a:r>
          </a:p>
          <a:p>
            <a:endParaRPr lang="zh-CN" altLang="en-US" dirty="0"/>
          </a:p>
        </p:txBody>
      </p:sp>
    </p:spTree>
    <p:extLst>
      <p:ext uri="{BB962C8B-B14F-4D97-AF65-F5344CB8AC3E}">
        <p14:creationId xmlns:p14="http://schemas.microsoft.com/office/powerpoint/2010/main" val="29301704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l"/>
            <a:r>
              <a:rPr lang="zh-CN" altLang="en-US" sz="4000" dirty="0" smtClean="0">
                <a:solidFill>
                  <a:srgbClr val="0000CC"/>
                </a:solidFill>
                <a:latin typeface="方正楷体简体" pitchFamily="2" charset="-122"/>
                <a:ea typeface="方正楷体简体" pitchFamily="2" charset="-122"/>
              </a:rPr>
              <a:t>学会找中心句的方法</a:t>
            </a:r>
            <a:endParaRPr lang="zh-CN" altLang="en-US" sz="4000" dirty="0">
              <a:solidFill>
                <a:srgbClr val="0000CC"/>
              </a:solidFill>
              <a:latin typeface="方正楷体简体" pitchFamily="2" charset="-122"/>
              <a:ea typeface="方正楷体简体" pitchFamily="2" charset="-122"/>
            </a:endParaRPr>
          </a:p>
        </p:txBody>
      </p:sp>
      <p:sp>
        <p:nvSpPr>
          <p:cNvPr id="3" name="内容占位符 2"/>
          <p:cNvSpPr>
            <a:spLocks noGrp="1"/>
          </p:cNvSpPr>
          <p:nvPr>
            <p:ph idx="1"/>
          </p:nvPr>
        </p:nvSpPr>
        <p:spPr/>
        <p:txBody>
          <a:bodyPr>
            <a:normAutofit/>
          </a:bodyPr>
          <a:lstStyle/>
          <a:p>
            <a:r>
              <a:rPr lang="zh-CN" altLang="en-US" sz="4000" dirty="0" smtClean="0">
                <a:solidFill>
                  <a:srgbClr val="FF0000"/>
                </a:solidFill>
                <a:latin typeface="华文行楷" pitchFamily="2" charset="-122"/>
                <a:ea typeface="华文行楷" pitchFamily="2" charset="-122"/>
              </a:rPr>
              <a:t>一、起“概括和总述”作用的中心句一般在段落“开头”。</a:t>
            </a:r>
            <a:endParaRPr lang="en-US" altLang="zh-CN" sz="4000" dirty="0" smtClean="0">
              <a:solidFill>
                <a:srgbClr val="FF0000"/>
              </a:solidFill>
              <a:latin typeface="华文行楷" pitchFamily="2" charset="-122"/>
              <a:ea typeface="华文行楷" pitchFamily="2" charset="-122"/>
            </a:endParaRPr>
          </a:p>
          <a:p>
            <a:r>
              <a:rPr lang="zh-CN" altLang="en-US" sz="4000" dirty="0" smtClean="0">
                <a:solidFill>
                  <a:srgbClr val="FF0000"/>
                </a:solidFill>
                <a:latin typeface="华文行楷" pitchFamily="2" charset="-122"/>
                <a:ea typeface="华文行楷" pitchFamily="2" charset="-122"/>
              </a:rPr>
              <a:t>二、起“归纳和总结”作用的中心句一般在段落的“末尾”。</a:t>
            </a:r>
            <a:endParaRPr lang="en-US" altLang="zh-CN" sz="4000" dirty="0" smtClean="0">
              <a:solidFill>
                <a:srgbClr val="FF0000"/>
              </a:solidFill>
              <a:latin typeface="华文行楷" pitchFamily="2" charset="-122"/>
              <a:ea typeface="华文行楷" pitchFamily="2" charset="-122"/>
            </a:endParaRPr>
          </a:p>
          <a:p>
            <a:r>
              <a:rPr lang="zh-CN" altLang="en-US" sz="4000" dirty="0" smtClean="0">
                <a:solidFill>
                  <a:srgbClr val="FF0000"/>
                </a:solidFill>
                <a:latin typeface="华文行楷" pitchFamily="2" charset="-122"/>
                <a:ea typeface="华文行楷" pitchFamily="2" charset="-122"/>
              </a:rPr>
              <a:t>三、起“承上启下”作用的中心句一般在段落的“中间”。</a:t>
            </a:r>
            <a:endParaRPr lang="zh-CN" altLang="en-US" sz="4000" dirty="0">
              <a:solidFill>
                <a:srgbClr val="FF0000"/>
              </a:solidFill>
              <a:latin typeface="华文行楷" pitchFamily="2" charset="-122"/>
              <a:ea typeface="华文行楷" pitchFamily="2" charset="-122"/>
            </a:endParaRPr>
          </a:p>
        </p:txBody>
      </p:sp>
      <p:sp>
        <p:nvSpPr>
          <p:cNvPr id="4" name="右弧形箭头 3">
            <a:hlinkClick r:id="rId2" action="ppaction://hlinksldjump"/>
          </p:cNvPr>
          <p:cNvSpPr/>
          <p:nvPr/>
        </p:nvSpPr>
        <p:spPr>
          <a:xfrm>
            <a:off x="8244408" y="6165304"/>
            <a:ext cx="182880" cy="18002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3691620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zh-CN" altLang="en-US" dirty="0" smtClean="0">
                <a:solidFill>
                  <a:srgbClr val="FF0000"/>
                </a:solidFill>
                <a:latin typeface="华文行楷" pitchFamily="2" charset="-122"/>
                <a:ea typeface="华文行楷" pitchFamily="2" charset="-122"/>
              </a:rPr>
              <a:t>写作特色</a:t>
            </a:r>
            <a:endParaRPr lang="zh-CN" altLang="en-US" dirty="0">
              <a:solidFill>
                <a:srgbClr val="FF0000"/>
              </a:solidFill>
              <a:latin typeface="华文行楷" pitchFamily="2" charset="-122"/>
              <a:ea typeface="华文行楷" pitchFamily="2" charset="-122"/>
            </a:endParaRPr>
          </a:p>
        </p:txBody>
      </p:sp>
      <p:sp>
        <p:nvSpPr>
          <p:cNvPr id="3" name="内容占位符 2"/>
          <p:cNvSpPr>
            <a:spLocks noGrp="1"/>
          </p:cNvSpPr>
          <p:nvPr>
            <p:ph idx="1"/>
          </p:nvPr>
        </p:nvSpPr>
        <p:spPr/>
        <p:txBody>
          <a:bodyPr>
            <a:normAutofit fontScale="77500" lnSpcReduction="20000"/>
          </a:bodyPr>
          <a:lstStyle/>
          <a:p>
            <a:r>
              <a:rPr lang="en-US" altLang="zh-CN" dirty="0">
                <a:solidFill>
                  <a:srgbClr val="FF0000"/>
                </a:solidFill>
                <a:latin typeface="楷体" pitchFamily="49" charset="-122"/>
                <a:ea typeface="楷体" pitchFamily="49" charset="-122"/>
              </a:rPr>
              <a:t>3</a:t>
            </a:r>
            <a:r>
              <a:rPr lang="zh-CN" altLang="en-US" dirty="0" smtClean="0">
                <a:solidFill>
                  <a:srgbClr val="FF0000"/>
                </a:solidFill>
                <a:latin typeface="楷体" pitchFamily="49" charset="-122"/>
                <a:ea typeface="楷体" pitchFamily="49" charset="-122"/>
              </a:rPr>
              <a:t>、 语言富有特色。</a:t>
            </a:r>
          </a:p>
          <a:p>
            <a:r>
              <a:rPr lang="en-US" altLang="zh-CN" dirty="0" smtClean="0">
                <a:solidFill>
                  <a:srgbClr val="0000CC"/>
                </a:solidFill>
                <a:latin typeface="楷体" pitchFamily="49" charset="-122"/>
                <a:ea typeface="楷体" pitchFamily="49" charset="-122"/>
              </a:rPr>
              <a:t>A</a:t>
            </a:r>
            <a:r>
              <a:rPr lang="zh-CN" altLang="en-US" dirty="0" smtClean="0">
                <a:solidFill>
                  <a:srgbClr val="0000CC"/>
                </a:solidFill>
                <a:latin typeface="楷体" pitchFamily="49" charset="-122"/>
                <a:ea typeface="楷体" pitchFamily="49" charset="-122"/>
              </a:rPr>
              <a:t>准确生动，绚丽多彩。“花种得的好”</a:t>
            </a:r>
            <a:r>
              <a:rPr lang="en-US" altLang="zh-CN" dirty="0" smtClean="0">
                <a:solidFill>
                  <a:srgbClr val="0000CC"/>
                </a:solidFill>
                <a:latin typeface="楷体" pitchFamily="49" charset="-122"/>
                <a:ea typeface="楷体" pitchFamily="49" charset="-122"/>
              </a:rPr>
              <a:t>——</a:t>
            </a:r>
            <a:r>
              <a:rPr lang="zh-CN" altLang="en-US" dirty="0" smtClean="0">
                <a:solidFill>
                  <a:srgbClr val="0000CC"/>
                </a:solidFill>
                <a:latin typeface="楷体" pitchFamily="49" charset="-122"/>
                <a:ea typeface="楷体" pitchFamily="49" charset="-122"/>
              </a:rPr>
              <a:t>姹紫嫣红；“茎叶” </a:t>
            </a:r>
            <a:r>
              <a:rPr lang="en-US" altLang="zh-CN" dirty="0" smtClean="0">
                <a:solidFill>
                  <a:srgbClr val="0000CC"/>
                </a:solidFill>
                <a:latin typeface="楷体" pitchFamily="49" charset="-122"/>
                <a:ea typeface="楷体" pitchFamily="49" charset="-122"/>
              </a:rPr>
              <a:t>——</a:t>
            </a:r>
            <a:r>
              <a:rPr lang="zh-CN" altLang="en-US" dirty="0" smtClean="0">
                <a:solidFill>
                  <a:srgbClr val="0000CC"/>
                </a:solidFill>
                <a:latin typeface="楷体" pitchFamily="49" charset="-122"/>
                <a:ea typeface="楷体" pitchFamily="49" charset="-122"/>
              </a:rPr>
              <a:t>嫩绿；“块根” </a:t>
            </a:r>
            <a:r>
              <a:rPr lang="en-US" altLang="zh-CN" dirty="0" smtClean="0">
                <a:solidFill>
                  <a:srgbClr val="0000CC"/>
                </a:solidFill>
                <a:latin typeface="楷体" pitchFamily="49" charset="-122"/>
                <a:ea typeface="楷体" pitchFamily="49" charset="-122"/>
              </a:rPr>
              <a:t>——</a:t>
            </a:r>
            <a:r>
              <a:rPr lang="zh-CN" altLang="en-US" dirty="0" smtClean="0">
                <a:solidFill>
                  <a:srgbClr val="0000CC"/>
                </a:solidFill>
                <a:latin typeface="楷体" pitchFamily="49" charset="-122"/>
                <a:ea typeface="楷体" pitchFamily="49" charset="-122"/>
              </a:rPr>
              <a:t>肥硕；“果实” </a:t>
            </a:r>
            <a:r>
              <a:rPr lang="en-US" altLang="zh-CN" dirty="0" smtClean="0">
                <a:solidFill>
                  <a:srgbClr val="0000CC"/>
                </a:solidFill>
                <a:latin typeface="楷体" pitchFamily="49" charset="-122"/>
                <a:ea typeface="楷体" pitchFamily="49" charset="-122"/>
              </a:rPr>
              <a:t>——</a:t>
            </a:r>
            <a:r>
              <a:rPr lang="zh-CN" altLang="en-US" dirty="0" smtClean="0">
                <a:solidFill>
                  <a:srgbClr val="0000CC"/>
                </a:solidFill>
                <a:latin typeface="楷体" pitchFamily="49" charset="-122"/>
                <a:ea typeface="楷体" pitchFamily="49" charset="-122"/>
              </a:rPr>
              <a:t>多浆。十分准确。</a:t>
            </a:r>
          </a:p>
          <a:p>
            <a:r>
              <a:rPr lang="en-US" altLang="zh-CN" dirty="0" smtClean="0">
                <a:solidFill>
                  <a:srgbClr val="0000CC"/>
                </a:solidFill>
                <a:latin typeface="楷体" pitchFamily="49" charset="-122"/>
                <a:ea typeface="楷体" pitchFamily="49" charset="-122"/>
              </a:rPr>
              <a:t>B</a:t>
            </a:r>
            <a:r>
              <a:rPr lang="zh-CN" altLang="en-US" dirty="0" smtClean="0">
                <a:solidFill>
                  <a:srgbClr val="0000CC"/>
                </a:solidFill>
                <a:latin typeface="楷体" pitchFamily="49" charset="-122"/>
                <a:ea typeface="楷体" pitchFamily="49" charset="-122"/>
              </a:rPr>
              <a:t>动词叠字，生动形象，读来十分亲切，而且给人以一种休闲舒适的感觉。施施肥、培培土、浇浇水、抬抬手、吸吸烟、谈谈话。</a:t>
            </a:r>
          </a:p>
          <a:p>
            <a:r>
              <a:rPr lang="en-US" altLang="zh-CN" dirty="0" smtClean="0">
                <a:solidFill>
                  <a:srgbClr val="0000CC"/>
                </a:solidFill>
                <a:latin typeface="楷体" pitchFamily="49" charset="-122"/>
                <a:ea typeface="楷体" pitchFamily="49" charset="-122"/>
              </a:rPr>
              <a:t>C</a:t>
            </a:r>
            <a:r>
              <a:rPr lang="zh-CN" altLang="en-US" dirty="0" smtClean="0">
                <a:solidFill>
                  <a:srgbClr val="0000CC"/>
                </a:solidFill>
                <a:latin typeface="楷体" pitchFamily="49" charset="-122"/>
                <a:ea typeface="楷体" pitchFamily="49" charset="-122"/>
              </a:rPr>
              <a:t>富有色彩美，给人一种视觉效果。青萝卜、紫茄子、红辣椒、红黄西红柿</a:t>
            </a:r>
            <a:r>
              <a:rPr lang="zh-CN" altLang="en-US" dirty="0">
                <a:solidFill>
                  <a:srgbClr val="0000CC"/>
                </a:solidFill>
                <a:latin typeface="楷体" pitchFamily="49" charset="-122"/>
                <a:ea typeface="楷体" pitchFamily="49" charset="-122"/>
              </a:rPr>
              <a:t>。</a:t>
            </a:r>
            <a:endParaRPr lang="zh-CN" altLang="en-US" dirty="0" smtClean="0">
              <a:solidFill>
                <a:srgbClr val="0000CC"/>
              </a:solidFill>
              <a:latin typeface="楷体" pitchFamily="49" charset="-122"/>
              <a:ea typeface="楷体" pitchFamily="49" charset="-122"/>
            </a:endParaRPr>
          </a:p>
          <a:p>
            <a:r>
              <a:rPr lang="en-US" altLang="zh-CN" dirty="0" smtClean="0">
                <a:solidFill>
                  <a:srgbClr val="0000CC"/>
                </a:solidFill>
                <a:latin typeface="楷体" pitchFamily="49" charset="-122"/>
                <a:ea typeface="楷体" pitchFamily="49" charset="-122"/>
              </a:rPr>
              <a:t>D</a:t>
            </a:r>
            <a:r>
              <a:rPr lang="zh-CN" altLang="en-US" dirty="0" smtClean="0">
                <a:solidFill>
                  <a:srgbClr val="0000CC"/>
                </a:solidFill>
                <a:latin typeface="楷体" pitchFamily="49" charset="-122"/>
                <a:ea typeface="楷体" pitchFamily="49" charset="-122"/>
              </a:rPr>
              <a:t>比喻拟人等多种修辞手法。“童话里的宝瓶”“新诗（拟人、比喻、排比、引用、反问“一首更新的诗”）”</a:t>
            </a:r>
          </a:p>
          <a:p>
            <a:r>
              <a:rPr lang="en-US" altLang="zh-CN" dirty="0" smtClean="0">
                <a:solidFill>
                  <a:srgbClr val="0000CC"/>
                </a:solidFill>
                <a:latin typeface="楷体" pitchFamily="49" charset="-122"/>
                <a:ea typeface="楷体" pitchFamily="49" charset="-122"/>
              </a:rPr>
              <a:t>E</a:t>
            </a:r>
            <a:r>
              <a:rPr lang="zh-CN" altLang="en-US" dirty="0" smtClean="0">
                <a:solidFill>
                  <a:srgbClr val="0000CC"/>
                </a:solidFill>
                <a:latin typeface="楷体" pitchFamily="49" charset="-122"/>
                <a:ea typeface="楷体" pitchFamily="49" charset="-122"/>
              </a:rPr>
              <a:t>使用家谚俗语。“瓜菜半年粮”“一亩园十亩田”具有生动性和表现力。</a:t>
            </a:r>
          </a:p>
          <a:p>
            <a:endParaRPr lang="zh-CN" altLang="en-US" dirty="0"/>
          </a:p>
        </p:txBody>
      </p:sp>
    </p:spTree>
    <p:extLst>
      <p:ext uri="{BB962C8B-B14F-4D97-AF65-F5344CB8AC3E}">
        <p14:creationId xmlns:p14="http://schemas.microsoft.com/office/powerpoint/2010/main" val="2185436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1000"/>
                                        <p:tgtEl>
                                          <p:spTgt spid="3">
                                            <p:txEl>
                                              <p:pRg st="4" end="4"/>
                                            </p:txEl>
                                          </p:spTgt>
                                        </p:tgtEl>
                                      </p:cBhvr>
                                    </p:animEffect>
                                    <p:anim calcmode="lin" valueType="num">
                                      <p:cBhvr>
                                        <p:cTn id="34"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nodeType="click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 calcmode="lin" valueType="num">
                                      <p:cBhvr additive="base">
                                        <p:cTn id="40"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副标题 2"/>
          <p:cNvSpPr>
            <a:spLocks noGrp="1"/>
          </p:cNvSpPr>
          <p:nvPr>
            <p:ph type="subTitle" idx="1"/>
          </p:nvPr>
        </p:nvSpPr>
        <p:spPr/>
        <p:txBody>
          <a:bodyPr/>
          <a:lstStyle/>
          <a:p>
            <a:endParaRPr lang="zh-CN" altLang="en-US" dirty="0"/>
          </a:p>
        </p:txBody>
      </p:sp>
      <p:sp>
        <p:nvSpPr>
          <p:cNvPr id="5" name="TextBox 4"/>
          <p:cNvSpPr txBox="1"/>
          <p:nvPr/>
        </p:nvSpPr>
        <p:spPr>
          <a:xfrm>
            <a:off x="1691680" y="1196752"/>
            <a:ext cx="5328592" cy="1569660"/>
          </a:xfrm>
          <a:prstGeom prst="rect">
            <a:avLst/>
          </a:prstGeom>
          <a:noFill/>
        </p:spPr>
        <p:txBody>
          <a:bodyPr wrap="square" rtlCol="0">
            <a:spAutoFit/>
          </a:bodyPr>
          <a:lstStyle/>
          <a:p>
            <a:r>
              <a:rPr lang="zh-CN" altLang="en-US" sz="9600" dirty="0" smtClean="0">
                <a:solidFill>
                  <a:srgbClr val="FF0000"/>
                </a:solidFill>
                <a:latin typeface="方正楷体简体" pitchFamily="2" charset="-122"/>
                <a:ea typeface="方正楷体简体" pitchFamily="2" charset="-122"/>
              </a:rPr>
              <a:t>菜园小记</a:t>
            </a:r>
            <a:endParaRPr lang="zh-CN" altLang="en-US" sz="9600" dirty="0">
              <a:solidFill>
                <a:srgbClr val="FF0000"/>
              </a:solidFill>
              <a:latin typeface="方正楷体简体" pitchFamily="2" charset="-122"/>
              <a:ea typeface="方正楷体简体" pitchFamily="2" charset="-122"/>
            </a:endParaRPr>
          </a:p>
        </p:txBody>
      </p:sp>
      <p:sp>
        <p:nvSpPr>
          <p:cNvPr id="6" name="TextBox 5"/>
          <p:cNvSpPr txBox="1"/>
          <p:nvPr/>
        </p:nvSpPr>
        <p:spPr>
          <a:xfrm>
            <a:off x="3491880" y="4077072"/>
            <a:ext cx="2031325" cy="830997"/>
          </a:xfrm>
          <a:prstGeom prst="rect">
            <a:avLst/>
          </a:prstGeom>
          <a:noFill/>
        </p:spPr>
        <p:txBody>
          <a:bodyPr wrap="none" rtlCol="0">
            <a:spAutoFit/>
          </a:bodyPr>
          <a:lstStyle/>
          <a:p>
            <a:r>
              <a:rPr lang="zh-CN" altLang="en-US" sz="4800" dirty="0" smtClean="0">
                <a:solidFill>
                  <a:srgbClr val="FFFF00"/>
                </a:solidFill>
              </a:rPr>
              <a:t>吴伯萧</a:t>
            </a:r>
            <a:endParaRPr lang="zh-CN" altLang="en-US" sz="4800" dirty="0">
              <a:solidFill>
                <a:srgbClr val="FFFF00"/>
              </a:solidFill>
            </a:endParaRPr>
          </a:p>
        </p:txBody>
      </p:sp>
    </p:spTree>
    <p:extLst>
      <p:ext uri="{BB962C8B-B14F-4D97-AF65-F5344CB8AC3E}">
        <p14:creationId xmlns:p14="http://schemas.microsoft.com/office/powerpoint/2010/main" val="22333225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latin typeface="方正楷体简体" pitchFamily="2" charset="-122"/>
                <a:ea typeface="方正楷体简体" pitchFamily="2" charset="-122"/>
              </a:rPr>
              <a:t>菜园小</a:t>
            </a:r>
            <a:r>
              <a:rPr lang="zh-CN" altLang="en-US" dirty="0">
                <a:latin typeface="方正楷体简体" pitchFamily="2" charset="-122"/>
                <a:ea typeface="方正楷体简体" pitchFamily="2" charset="-122"/>
              </a:rPr>
              <a:t>记</a:t>
            </a:r>
          </a:p>
        </p:txBody>
      </p:sp>
      <p:sp>
        <p:nvSpPr>
          <p:cNvPr id="3" name="内容占位符 2"/>
          <p:cNvSpPr>
            <a:spLocks noGrp="1"/>
          </p:cNvSpPr>
          <p:nvPr>
            <p:ph idx="1"/>
          </p:nvPr>
        </p:nvSpPr>
        <p:spPr/>
        <p:txBody>
          <a:bodyPr/>
          <a:lstStyle/>
          <a:p>
            <a:r>
              <a:rPr lang="zh-CN" altLang="en-US" dirty="0" smtClean="0">
                <a:solidFill>
                  <a:srgbClr val="FF0000"/>
                </a:solidFill>
                <a:latin typeface="方正楷体简体" pitchFamily="2" charset="-122"/>
                <a:ea typeface="方正楷体简体" pitchFamily="2" charset="-122"/>
              </a:rPr>
              <a:t>标题给我们提供的信息是什么？</a:t>
            </a:r>
            <a:endParaRPr lang="en-US" altLang="zh-CN" dirty="0" smtClean="0">
              <a:solidFill>
                <a:srgbClr val="FF0000"/>
              </a:solidFill>
              <a:latin typeface="方正楷体简体" pitchFamily="2" charset="-122"/>
              <a:ea typeface="方正楷体简体" pitchFamily="2" charset="-122"/>
            </a:endParaRPr>
          </a:p>
          <a:p>
            <a:r>
              <a:rPr lang="zh-CN" altLang="en-US" dirty="0" smtClean="0">
                <a:solidFill>
                  <a:srgbClr val="FF0000"/>
                </a:solidFill>
              </a:rPr>
              <a:t>一、写地点是什么，内容涉及什么，根据这个内容你想到作者可能写什么？</a:t>
            </a:r>
            <a:endParaRPr lang="en-US" altLang="zh-CN" dirty="0" smtClean="0">
              <a:solidFill>
                <a:srgbClr val="FF0000"/>
              </a:solidFill>
            </a:endParaRPr>
          </a:p>
          <a:p>
            <a:r>
              <a:rPr lang="zh-CN" altLang="en-US" dirty="0" smtClean="0">
                <a:solidFill>
                  <a:srgbClr val="FF0000"/>
                </a:solidFill>
              </a:rPr>
              <a:t>二、小记的“</a:t>
            </a:r>
            <a:r>
              <a:rPr lang="zh-CN" altLang="en-US" dirty="0">
                <a:solidFill>
                  <a:srgbClr val="FF0000"/>
                </a:solidFill>
              </a:rPr>
              <a:t>小</a:t>
            </a:r>
            <a:r>
              <a:rPr lang="zh-CN" altLang="en-US" dirty="0" smtClean="0">
                <a:solidFill>
                  <a:srgbClr val="FF0000"/>
                </a:solidFill>
              </a:rPr>
              <a:t>” ，指的是什么？</a:t>
            </a:r>
            <a:endParaRPr lang="en-US" altLang="zh-CN" dirty="0" smtClean="0">
              <a:solidFill>
                <a:srgbClr val="FF0000"/>
              </a:solidFill>
            </a:endParaRPr>
          </a:p>
          <a:p>
            <a:endParaRPr lang="zh-CN" altLang="en-US" dirty="0"/>
          </a:p>
        </p:txBody>
      </p:sp>
      <p:sp>
        <p:nvSpPr>
          <p:cNvPr id="4" name="TextBox 3"/>
          <p:cNvSpPr txBox="1"/>
          <p:nvPr/>
        </p:nvSpPr>
        <p:spPr>
          <a:xfrm>
            <a:off x="501" y="4581128"/>
            <a:ext cx="9252020" cy="1384995"/>
          </a:xfrm>
          <a:prstGeom prst="rect">
            <a:avLst/>
          </a:prstGeom>
          <a:noFill/>
        </p:spPr>
        <p:txBody>
          <a:bodyPr wrap="square" rtlCol="0">
            <a:spAutoFit/>
          </a:bodyPr>
          <a:lstStyle/>
          <a:p>
            <a:r>
              <a:rPr lang="zh-CN" altLang="en-US" sz="2800" dirty="0" smtClean="0">
                <a:solidFill>
                  <a:srgbClr val="0000CC"/>
                </a:solidFill>
              </a:rPr>
              <a:t>        菜园小记是否可以理解为小记菜园，记本身也是一种</a:t>
            </a:r>
            <a:endParaRPr lang="en-US" altLang="zh-CN" sz="2800" dirty="0" smtClean="0">
              <a:solidFill>
                <a:srgbClr val="0000CC"/>
              </a:solidFill>
            </a:endParaRPr>
          </a:p>
          <a:p>
            <a:r>
              <a:rPr lang="zh-CN" altLang="en-US" sz="2800" dirty="0" smtClean="0">
                <a:solidFill>
                  <a:srgbClr val="0000CC"/>
                </a:solidFill>
              </a:rPr>
              <a:t>记事的体裁，比如以前我们学的</a:t>
            </a:r>
            <a:r>
              <a:rPr lang="en-US" altLang="zh-CN" sz="2800" dirty="0" smtClean="0">
                <a:solidFill>
                  <a:srgbClr val="0000CC"/>
                </a:solidFill>
              </a:rPr>
              <a:t>《</a:t>
            </a:r>
            <a:r>
              <a:rPr lang="zh-CN" altLang="en-US" sz="2800" dirty="0" smtClean="0">
                <a:solidFill>
                  <a:srgbClr val="0000CC"/>
                </a:solidFill>
              </a:rPr>
              <a:t>小石潭记</a:t>
            </a:r>
            <a:r>
              <a:rPr lang="en-US" altLang="zh-CN" sz="2800" dirty="0" smtClean="0">
                <a:solidFill>
                  <a:srgbClr val="0000CC"/>
                </a:solidFill>
              </a:rPr>
              <a:t>》《</a:t>
            </a:r>
            <a:r>
              <a:rPr lang="zh-CN" altLang="en-US" sz="2800" dirty="0" smtClean="0">
                <a:solidFill>
                  <a:srgbClr val="0000CC"/>
                </a:solidFill>
              </a:rPr>
              <a:t>醉翁亭</a:t>
            </a:r>
            <a:r>
              <a:rPr lang="zh-CN" altLang="en-US" sz="2800" dirty="0">
                <a:solidFill>
                  <a:srgbClr val="0000CC"/>
                </a:solidFill>
              </a:rPr>
              <a:t>记</a:t>
            </a:r>
            <a:r>
              <a:rPr lang="en-US" altLang="zh-CN" sz="2800" dirty="0" smtClean="0">
                <a:solidFill>
                  <a:srgbClr val="0000CC"/>
                </a:solidFill>
              </a:rPr>
              <a:t>》</a:t>
            </a:r>
          </a:p>
          <a:p>
            <a:r>
              <a:rPr lang="zh-CN" altLang="en-US" sz="2800" dirty="0" smtClean="0">
                <a:solidFill>
                  <a:srgbClr val="0000CC"/>
                </a:solidFill>
              </a:rPr>
              <a:t>等等。</a:t>
            </a:r>
            <a:endParaRPr lang="zh-CN" altLang="en-US" sz="2800" dirty="0">
              <a:solidFill>
                <a:srgbClr val="0000CC"/>
              </a:solidFill>
            </a:endParaRPr>
          </a:p>
        </p:txBody>
      </p:sp>
    </p:spTree>
    <p:extLst>
      <p:ext uri="{BB962C8B-B14F-4D97-AF65-F5344CB8AC3E}">
        <p14:creationId xmlns:p14="http://schemas.microsoft.com/office/powerpoint/2010/main" val="3783749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circle(in)">
                                      <p:cBhvr>
                                        <p:cTn id="13" dur="20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additive="base">
                                        <p:cTn id="1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1" presetClass="entr" presetSubtype="1"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wheel(1)">
                                      <p:cBhvr>
                                        <p:cTn id="24"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zh-CN" altLang="en-US" dirty="0" smtClean="0"/>
              <a:t>作者：</a:t>
            </a:r>
            <a:endParaRPr lang="zh-CN" altLang="en-US" dirty="0"/>
          </a:p>
        </p:txBody>
      </p:sp>
      <p:sp>
        <p:nvSpPr>
          <p:cNvPr id="3" name="内容占位符 2"/>
          <p:cNvSpPr>
            <a:spLocks noGrp="1"/>
          </p:cNvSpPr>
          <p:nvPr>
            <p:ph idx="1"/>
          </p:nvPr>
        </p:nvSpPr>
        <p:spPr>
          <a:xfrm>
            <a:off x="3131840" y="1916832"/>
            <a:ext cx="5554960" cy="4209331"/>
          </a:xfrm>
        </p:spPr>
        <p:txBody>
          <a:bodyPr>
            <a:normAutofit fontScale="92500" lnSpcReduction="20000"/>
          </a:bodyPr>
          <a:lstStyle/>
          <a:p>
            <a:r>
              <a:rPr lang="zh-CN" altLang="en-US" dirty="0"/>
              <a:t>吴伯萧（</a:t>
            </a:r>
            <a:r>
              <a:rPr lang="en-US" altLang="zh-CN" dirty="0"/>
              <a:t>1906—1982</a:t>
            </a:r>
            <a:r>
              <a:rPr lang="zh-CN" altLang="en-US" dirty="0"/>
              <a:t>）原名熙成，笔名山屋、山</a:t>
            </a:r>
            <a:r>
              <a:rPr lang="zh-CN" altLang="en-US" dirty="0" smtClean="0"/>
              <a:t>荪（</a:t>
            </a:r>
            <a:r>
              <a:rPr lang="en-US" altLang="zh-CN" dirty="0"/>
              <a:t> </a:t>
            </a:r>
            <a:r>
              <a:rPr lang="en-US" altLang="zh-CN" dirty="0" err="1"/>
              <a:t>sūn</a:t>
            </a:r>
            <a:r>
              <a:rPr lang="en-US" altLang="zh-CN" dirty="0"/>
              <a:t> </a:t>
            </a:r>
            <a:r>
              <a:rPr lang="zh-CN" altLang="en-US" dirty="0" smtClean="0"/>
              <a:t>），是</a:t>
            </a:r>
            <a:r>
              <a:rPr lang="zh-CN" altLang="en-US" dirty="0"/>
              <a:t>我国现代著名文学家，教育家和散文家</a:t>
            </a:r>
            <a:r>
              <a:rPr lang="zh-CN" altLang="en-US" dirty="0" smtClean="0"/>
              <a:t>。</a:t>
            </a:r>
            <a:r>
              <a:rPr lang="zh-CN" altLang="en-US" dirty="0"/>
              <a:t>吴伯萧同志一生鞠躬尽瘁，为我国教育事业的发展做出了重大贡献。更可贵的是他利用业余时间勤奋笔耕，以其精美的散文作品丰富了我国的文学宝库。他自己曾说：“在文艺战线上我只是一个民兵，写作业余进行，不脱产。”</a:t>
            </a:r>
          </a:p>
        </p:txBody>
      </p:sp>
      <p:pic>
        <p:nvPicPr>
          <p:cNvPr id="1026" name="Picture 2" descr="https://gss1.bdstatic.com/9vo3dSag_xI4khGkpoWK1HF6hhy/baike/w%3D268/sign=11a04b4cab18972ba33a07ccdecc7b9d/cefc1e178a82b9018b26b46b738da9773812efdb.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2276871"/>
            <a:ext cx="1872208" cy="29523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34900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1043608" y="1196752"/>
            <a:ext cx="6400800" cy="5328592"/>
          </a:xfrm>
        </p:spPr>
        <p:txBody>
          <a:bodyPr>
            <a:normAutofit fontScale="25000" lnSpcReduction="20000"/>
          </a:bodyPr>
          <a:lstStyle/>
          <a:p>
            <a:pPr algn="l"/>
            <a:r>
              <a:rPr lang="en-US" altLang="zh-CN" dirty="0" smtClean="0"/>
              <a:t>                               </a:t>
            </a:r>
            <a:r>
              <a:rPr lang="en-US" altLang="zh-CN" sz="11200" dirty="0" smtClean="0">
                <a:solidFill>
                  <a:srgbClr val="FF0000"/>
                </a:solidFill>
                <a:latin typeface="方正楷体简体" pitchFamily="2" charset="-122"/>
                <a:ea typeface="方正楷体简体" pitchFamily="2" charset="-122"/>
              </a:rPr>
              <a:t>1941</a:t>
            </a:r>
            <a:r>
              <a:rPr lang="zh-CN" altLang="en-US" sz="11200" dirty="0">
                <a:solidFill>
                  <a:srgbClr val="FF0000"/>
                </a:solidFill>
                <a:latin typeface="方正楷体简体" pitchFamily="2" charset="-122"/>
                <a:ea typeface="方正楷体简体" pitchFamily="2" charset="-122"/>
              </a:rPr>
              <a:t>年皖南事变后，国民党为了扼制我党我军的发展，在陕甘宁边区聚集重兵，对延安军民 实施严密的经济封锁，边区军民的生活一度陷入困境，甚至到了“每天要买到蔬菜就买不到 油盐柴火，要买到油盐柴火就买不到蔬菜的地步”。在艰苦的年月里，边区军民响应毛主席 “</a:t>
            </a:r>
            <a:r>
              <a:rPr lang="zh-CN" altLang="en-US" sz="11200" dirty="0">
                <a:solidFill>
                  <a:srgbClr val="0070C0"/>
                </a:solidFill>
                <a:latin typeface="方正楷体简体" pitchFamily="2" charset="-122"/>
                <a:ea typeface="方正楷体简体" pitchFamily="2" charset="-122"/>
              </a:rPr>
              <a:t>自己动手，丰衣足食”</a:t>
            </a:r>
            <a:r>
              <a:rPr lang="zh-CN" altLang="en-US" sz="11200" dirty="0">
                <a:solidFill>
                  <a:srgbClr val="FF0000"/>
                </a:solidFill>
                <a:latin typeface="方正楷体简体" pitchFamily="2" charset="-122"/>
                <a:ea typeface="方正楷体简体" pitchFamily="2" charset="-122"/>
              </a:rPr>
              <a:t>的号召，他们自己动手开荒、种地，纺棉、织布</a:t>
            </a:r>
            <a:r>
              <a:rPr lang="en-US" altLang="zh-CN" sz="11200" dirty="0">
                <a:solidFill>
                  <a:srgbClr val="FF0000"/>
                </a:solidFill>
                <a:latin typeface="方正楷体简体" pitchFamily="2" charset="-122"/>
                <a:ea typeface="方正楷体简体" pitchFamily="2" charset="-122"/>
              </a:rPr>
              <a:t>……</a:t>
            </a:r>
            <a:r>
              <a:rPr lang="zh-CN" altLang="en-US" sz="11200" dirty="0">
                <a:solidFill>
                  <a:srgbClr val="FF0000"/>
                </a:solidFill>
                <a:latin typeface="方正楷体简体" pitchFamily="2" charset="-122"/>
                <a:ea typeface="方正楷体简体" pitchFamily="2" charset="-122"/>
              </a:rPr>
              <a:t>轰轰烈烈的大 生产运动粉碎了敌人的阴谋，抗日根据地的军民不但吃得饱，穿得暖，而且坚持了抗战，取得了抗战的最后胜利。</a:t>
            </a:r>
            <a:r>
              <a:rPr lang="en-US" altLang="zh-CN" sz="11200" dirty="0">
                <a:solidFill>
                  <a:srgbClr val="0070C0"/>
                </a:solidFill>
                <a:latin typeface="方正楷体简体" pitchFamily="2" charset="-122"/>
                <a:ea typeface="方正楷体简体" pitchFamily="2" charset="-122"/>
              </a:rPr>
              <a:t>《</a:t>
            </a:r>
            <a:r>
              <a:rPr lang="zh-CN" altLang="en-US" sz="11200" dirty="0">
                <a:solidFill>
                  <a:srgbClr val="0070C0"/>
                </a:solidFill>
                <a:latin typeface="方正楷体简体" pitchFamily="2" charset="-122"/>
                <a:ea typeface="方正楷体简体" pitchFamily="2" charset="-122"/>
              </a:rPr>
              <a:t>菜园小记</a:t>
            </a:r>
            <a:r>
              <a:rPr lang="en-US" altLang="zh-CN" sz="11200" dirty="0">
                <a:solidFill>
                  <a:srgbClr val="0070C0"/>
                </a:solidFill>
                <a:latin typeface="方正楷体简体" pitchFamily="2" charset="-122"/>
                <a:ea typeface="方正楷体简体" pitchFamily="2" charset="-122"/>
              </a:rPr>
              <a:t>》</a:t>
            </a:r>
            <a:r>
              <a:rPr lang="zh-CN" altLang="en-US" sz="11200" dirty="0">
                <a:solidFill>
                  <a:srgbClr val="0070C0"/>
                </a:solidFill>
                <a:latin typeface="方正楷体简体" pitchFamily="2" charset="-122"/>
                <a:ea typeface="方正楷体简体" pitchFamily="2" charset="-122"/>
              </a:rPr>
              <a:t>写的就是作者对延安蓝家坪开荒种莱岁月的深情回忆。</a:t>
            </a:r>
          </a:p>
        </p:txBody>
      </p:sp>
      <p:sp>
        <p:nvSpPr>
          <p:cNvPr id="2" name="TextBox 1"/>
          <p:cNvSpPr txBox="1"/>
          <p:nvPr/>
        </p:nvSpPr>
        <p:spPr>
          <a:xfrm>
            <a:off x="107504" y="260648"/>
            <a:ext cx="1756068" cy="523220"/>
          </a:xfrm>
          <a:prstGeom prst="rect">
            <a:avLst/>
          </a:prstGeom>
          <a:noFill/>
        </p:spPr>
        <p:txBody>
          <a:bodyPr wrap="square" rtlCol="0">
            <a:spAutoFit/>
          </a:bodyPr>
          <a:lstStyle/>
          <a:p>
            <a:r>
              <a:rPr lang="zh-CN" altLang="en-US" sz="2800" dirty="0" smtClean="0">
                <a:solidFill>
                  <a:srgbClr val="0000CC"/>
                </a:solidFill>
                <a:latin typeface="华文行楷" pitchFamily="2" charset="-122"/>
                <a:ea typeface="华文行楷" pitchFamily="2" charset="-122"/>
              </a:rPr>
              <a:t>写作背景</a:t>
            </a:r>
            <a:endParaRPr lang="zh-CN" altLang="en-US" sz="2800" dirty="0">
              <a:solidFill>
                <a:srgbClr val="0000CC"/>
              </a:solidFill>
              <a:latin typeface="华文行楷" pitchFamily="2" charset="-122"/>
              <a:ea typeface="华文行楷" pitchFamily="2" charset="-122"/>
            </a:endParaRPr>
          </a:p>
        </p:txBody>
      </p:sp>
    </p:spTree>
    <p:extLst>
      <p:ext uri="{BB962C8B-B14F-4D97-AF65-F5344CB8AC3E}">
        <p14:creationId xmlns:p14="http://schemas.microsoft.com/office/powerpoint/2010/main" val="3883470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pPr algn="l"/>
            <a:r>
              <a:rPr lang="zh-CN" altLang="en-US" sz="3600" dirty="0" smtClean="0">
                <a:solidFill>
                  <a:srgbClr val="0000CC"/>
                </a:solidFill>
                <a:latin typeface="华文隶书" pitchFamily="2" charset="-122"/>
                <a:ea typeface="华文隶书" pitchFamily="2" charset="-122"/>
              </a:rPr>
              <a:t>通读全文，了解文章大致内容，划出不认识、不理解的字词：</a:t>
            </a:r>
            <a:endParaRPr lang="zh-CN" altLang="en-US" sz="3600" dirty="0">
              <a:solidFill>
                <a:srgbClr val="0000CC"/>
              </a:solidFill>
              <a:latin typeface="华文隶书" pitchFamily="2" charset="-122"/>
              <a:ea typeface="华文隶书" pitchFamily="2" charset="-122"/>
            </a:endParaRPr>
          </a:p>
        </p:txBody>
      </p:sp>
      <p:sp>
        <p:nvSpPr>
          <p:cNvPr id="3" name="内容占位符 2"/>
          <p:cNvSpPr>
            <a:spLocks noGrp="1"/>
          </p:cNvSpPr>
          <p:nvPr>
            <p:ph idx="1"/>
          </p:nvPr>
        </p:nvSpPr>
        <p:spPr/>
        <p:txBody>
          <a:bodyPr/>
          <a:lstStyle/>
          <a:p>
            <a:r>
              <a:rPr lang="zh-CN" altLang="en-US" dirty="0" smtClean="0"/>
              <a:t>姹（     ）紫嫣（</a:t>
            </a:r>
            <a:r>
              <a:rPr lang="en-US" altLang="zh-CN" dirty="0"/>
              <a:t> </a:t>
            </a:r>
            <a:r>
              <a:rPr lang="en-US" altLang="zh-CN" dirty="0" smtClean="0"/>
              <a:t>  </a:t>
            </a:r>
            <a:r>
              <a:rPr lang="zh-CN" altLang="en-US" dirty="0" smtClean="0"/>
              <a:t>）红        木槿（           ）             甬（        ）路</a:t>
            </a:r>
            <a:r>
              <a:rPr lang="en-US" altLang="zh-CN" dirty="0"/>
              <a:t> </a:t>
            </a:r>
            <a:r>
              <a:rPr lang="en-US" altLang="zh-CN" dirty="0" smtClean="0"/>
              <a:t>  </a:t>
            </a:r>
            <a:r>
              <a:rPr lang="zh-CN" altLang="en-US" dirty="0" smtClean="0"/>
              <a:t>绛（       ）紫    篱笆（          ）     菜畦（     ）  清洌（      ）</a:t>
            </a:r>
            <a:r>
              <a:rPr lang="en-US" altLang="zh-CN" dirty="0"/>
              <a:t> </a:t>
            </a:r>
            <a:r>
              <a:rPr lang="zh-CN" altLang="en-US" dirty="0" smtClean="0"/>
              <a:t>打杈（      ）       腌（         ）渍    窖（      ）藏    菜羹（         ）</a:t>
            </a:r>
            <a:endParaRPr lang="en-US" altLang="zh-CN" dirty="0" smtClean="0"/>
          </a:p>
          <a:p>
            <a:r>
              <a:rPr lang="zh-CN" altLang="en-US" dirty="0" smtClean="0"/>
              <a:t>杞（    ）   茁（      ）壮     攒（       ）动      韭（        ）菜</a:t>
            </a:r>
            <a:r>
              <a:rPr lang="en-US" altLang="zh-CN" dirty="0"/>
              <a:t> </a:t>
            </a:r>
            <a:r>
              <a:rPr lang="en-US" altLang="zh-CN" dirty="0" smtClean="0"/>
              <a:t>  </a:t>
            </a:r>
            <a:r>
              <a:rPr lang="zh-CN" altLang="en-US" dirty="0" smtClean="0"/>
              <a:t>沁（       ）人心脾                    芫荽（          ）   五彩斑斓（                   ）</a:t>
            </a:r>
            <a:endParaRPr lang="en-US" altLang="zh-CN" dirty="0" smtClean="0"/>
          </a:p>
          <a:p>
            <a:pPr marL="0" indent="0">
              <a:buNone/>
            </a:pPr>
            <a:r>
              <a:rPr lang="en-US" altLang="zh-CN" dirty="0" smtClean="0"/>
              <a:t> </a:t>
            </a:r>
            <a:endParaRPr lang="zh-CN" altLang="en-US" dirty="0"/>
          </a:p>
        </p:txBody>
      </p:sp>
      <p:sp>
        <p:nvSpPr>
          <p:cNvPr id="5" name="TextBox 4"/>
          <p:cNvSpPr txBox="1"/>
          <p:nvPr/>
        </p:nvSpPr>
        <p:spPr>
          <a:xfrm>
            <a:off x="1619672" y="1638183"/>
            <a:ext cx="864096" cy="523220"/>
          </a:xfrm>
          <a:prstGeom prst="rect">
            <a:avLst/>
          </a:prstGeom>
          <a:noFill/>
        </p:spPr>
        <p:txBody>
          <a:bodyPr wrap="square" rtlCol="0">
            <a:spAutoFit/>
          </a:bodyPr>
          <a:lstStyle/>
          <a:p>
            <a:r>
              <a:rPr lang="en-US" altLang="zh-CN" sz="2800" dirty="0" err="1" smtClean="0">
                <a:solidFill>
                  <a:srgbClr val="C00000"/>
                </a:solidFill>
              </a:rPr>
              <a:t>chà</a:t>
            </a:r>
            <a:endParaRPr lang="zh-CN" altLang="en-US" sz="2800" dirty="0">
              <a:solidFill>
                <a:srgbClr val="C00000"/>
              </a:solidFill>
            </a:endParaRPr>
          </a:p>
        </p:txBody>
      </p:sp>
      <p:sp>
        <p:nvSpPr>
          <p:cNvPr id="7" name="TextBox 6"/>
          <p:cNvSpPr txBox="1"/>
          <p:nvPr/>
        </p:nvSpPr>
        <p:spPr>
          <a:xfrm>
            <a:off x="3585912" y="1641095"/>
            <a:ext cx="766685" cy="461665"/>
          </a:xfrm>
          <a:prstGeom prst="rect">
            <a:avLst/>
          </a:prstGeom>
          <a:noFill/>
        </p:spPr>
        <p:txBody>
          <a:bodyPr wrap="none" rtlCol="0">
            <a:spAutoFit/>
          </a:bodyPr>
          <a:lstStyle/>
          <a:p>
            <a:r>
              <a:rPr lang="en-US" altLang="zh-CN" sz="2400" dirty="0">
                <a:solidFill>
                  <a:srgbClr val="C00000"/>
                </a:solidFill>
              </a:rPr>
              <a:t> </a:t>
            </a:r>
            <a:r>
              <a:rPr lang="en-US" altLang="zh-CN" sz="2400" dirty="0" err="1">
                <a:solidFill>
                  <a:srgbClr val="C00000"/>
                </a:solidFill>
              </a:rPr>
              <a:t>yān</a:t>
            </a:r>
            <a:r>
              <a:rPr lang="en-US" altLang="zh-CN" sz="2400" dirty="0">
                <a:solidFill>
                  <a:srgbClr val="C00000"/>
                </a:solidFill>
              </a:rPr>
              <a:t> </a:t>
            </a:r>
            <a:endParaRPr lang="zh-CN" altLang="en-US" sz="2400" dirty="0">
              <a:solidFill>
                <a:srgbClr val="C00000"/>
              </a:solidFill>
            </a:endParaRPr>
          </a:p>
        </p:txBody>
      </p:sp>
      <p:sp>
        <p:nvSpPr>
          <p:cNvPr id="8" name="TextBox 7"/>
          <p:cNvSpPr txBox="1"/>
          <p:nvPr/>
        </p:nvSpPr>
        <p:spPr>
          <a:xfrm>
            <a:off x="6876256" y="1668960"/>
            <a:ext cx="543739" cy="461665"/>
          </a:xfrm>
          <a:prstGeom prst="rect">
            <a:avLst/>
          </a:prstGeom>
          <a:noFill/>
        </p:spPr>
        <p:txBody>
          <a:bodyPr wrap="none" rtlCol="0">
            <a:spAutoFit/>
          </a:bodyPr>
          <a:lstStyle/>
          <a:p>
            <a:r>
              <a:rPr lang="en-US" altLang="zh-CN" sz="2400" dirty="0" err="1">
                <a:solidFill>
                  <a:srgbClr val="C00000"/>
                </a:solidFill>
              </a:rPr>
              <a:t>jǐn</a:t>
            </a:r>
            <a:r>
              <a:rPr lang="en-US" altLang="zh-CN" dirty="0"/>
              <a:t> </a:t>
            </a:r>
            <a:endParaRPr lang="zh-CN" altLang="en-US" dirty="0"/>
          </a:p>
        </p:txBody>
      </p:sp>
      <p:sp>
        <p:nvSpPr>
          <p:cNvPr id="9" name="TextBox 8"/>
          <p:cNvSpPr txBox="1"/>
          <p:nvPr/>
        </p:nvSpPr>
        <p:spPr>
          <a:xfrm>
            <a:off x="1642690" y="2102760"/>
            <a:ext cx="792205" cy="461665"/>
          </a:xfrm>
          <a:prstGeom prst="rect">
            <a:avLst/>
          </a:prstGeom>
          <a:noFill/>
        </p:spPr>
        <p:txBody>
          <a:bodyPr wrap="none" rtlCol="0">
            <a:spAutoFit/>
          </a:bodyPr>
          <a:lstStyle/>
          <a:p>
            <a:r>
              <a:rPr lang="en-US" altLang="zh-CN" sz="2400" dirty="0" err="1">
                <a:solidFill>
                  <a:srgbClr val="C00000"/>
                </a:solidFill>
              </a:rPr>
              <a:t>yǒng</a:t>
            </a:r>
            <a:endParaRPr lang="zh-CN" altLang="en-US" sz="2400" dirty="0">
              <a:solidFill>
                <a:srgbClr val="C00000"/>
              </a:solidFill>
            </a:endParaRPr>
          </a:p>
        </p:txBody>
      </p:sp>
      <p:sp>
        <p:nvSpPr>
          <p:cNvPr id="10" name="TextBox 9"/>
          <p:cNvSpPr txBox="1"/>
          <p:nvPr/>
        </p:nvSpPr>
        <p:spPr>
          <a:xfrm>
            <a:off x="4283968" y="2161403"/>
            <a:ext cx="835485" cy="461665"/>
          </a:xfrm>
          <a:prstGeom prst="rect">
            <a:avLst/>
          </a:prstGeom>
          <a:noFill/>
        </p:spPr>
        <p:txBody>
          <a:bodyPr wrap="none" rtlCol="0">
            <a:spAutoFit/>
          </a:bodyPr>
          <a:lstStyle/>
          <a:p>
            <a:r>
              <a:rPr lang="en-US" altLang="zh-CN" dirty="0"/>
              <a:t> </a:t>
            </a:r>
            <a:r>
              <a:rPr lang="en-US" altLang="zh-CN" sz="2400" dirty="0" err="1">
                <a:solidFill>
                  <a:srgbClr val="C00000"/>
                </a:solidFill>
              </a:rPr>
              <a:t>jiàng</a:t>
            </a:r>
            <a:endParaRPr lang="zh-CN" altLang="en-US" sz="2400" dirty="0">
              <a:solidFill>
                <a:srgbClr val="C00000"/>
              </a:solidFill>
            </a:endParaRPr>
          </a:p>
        </p:txBody>
      </p:sp>
      <p:sp>
        <p:nvSpPr>
          <p:cNvPr id="11" name="TextBox 10"/>
          <p:cNvSpPr txBox="1"/>
          <p:nvPr/>
        </p:nvSpPr>
        <p:spPr>
          <a:xfrm>
            <a:off x="7419995" y="2161403"/>
            <a:ext cx="704039" cy="461665"/>
          </a:xfrm>
          <a:prstGeom prst="rect">
            <a:avLst/>
          </a:prstGeom>
          <a:noFill/>
        </p:spPr>
        <p:txBody>
          <a:bodyPr wrap="none" rtlCol="0">
            <a:spAutoFit/>
          </a:bodyPr>
          <a:lstStyle/>
          <a:p>
            <a:r>
              <a:rPr lang="en-US" altLang="zh-CN" sz="2400" dirty="0" err="1">
                <a:solidFill>
                  <a:srgbClr val="C00000"/>
                </a:solidFill>
              </a:rPr>
              <a:t>lí</a:t>
            </a:r>
            <a:r>
              <a:rPr lang="en-US" altLang="zh-CN" sz="2400" dirty="0">
                <a:solidFill>
                  <a:srgbClr val="C00000"/>
                </a:solidFill>
              </a:rPr>
              <a:t> </a:t>
            </a:r>
            <a:r>
              <a:rPr lang="en-US" altLang="zh-CN" sz="2400" dirty="0" err="1">
                <a:solidFill>
                  <a:srgbClr val="C00000"/>
                </a:solidFill>
              </a:rPr>
              <a:t>ba</a:t>
            </a:r>
            <a:endParaRPr lang="zh-CN" altLang="en-US" sz="2400" dirty="0">
              <a:solidFill>
                <a:srgbClr val="C00000"/>
              </a:solidFill>
            </a:endParaRPr>
          </a:p>
        </p:txBody>
      </p:sp>
      <p:sp>
        <p:nvSpPr>
          <p:cNvPr id="12" name="TextBox 11"/>
          <p:cNvSpPr txBox="1"/>
          <p:nvPr/>
        </p:nvSpPr>
        <p:spPr>
          <a:xfrm>
            <a:off x="2123728" y="2623068"/>
            <a:ext cx="417102" cy="461665"/>
          </a:xfrm>
          <a:prstGeom prst="rect">
            <a:avLst/>
          </a:prstGeom>
          <a:noFill/>
        </p:spPr>
        <p:txBody>
          <a:bodyPr wrap="none" rtlCol="0">
            <a:spAutoFit/>
          </a:bodyPr>
          <a:lstStyle/>
          <a:p>
            <a:r>
              <a:rPr lang="en-US" altLang="zh-CN" sz="2400" dirty="0" err="1">
                <a:solidFill>
                  <a:srgbClr val="C00000"/>
                </a:solidFill>
              </a:rPr>
              <a:t>qí</a:t>
            </a:r>
            <a:endParaRPr lang="zh-CN" altLang="en-US" sz="2400" dirty="0">
              <a:solidFill>
                <a:srgbClr val="C00000"/>
              </a:solidFill>
            </a:endParaRPr>
          </a:p>
        </p:txBody>
      </p:sp>
      <p:sp>
        <p:nvSpPr>
          <p:cNvPr id="13" name="TextBox 12"/>
          <p:cNvSpPr txBox="1"/>
          <p:nvPr/>
        </p:nvSpPr>
        <p:spPr>
          <a:xfrm>
            <a:off x="4352597" y="2623068"/>
            <a:ext cx="479618" cy="461665"/>
          </a:xfrm>
          <a:prstGeom prst="rect">
            <a:avLst/>
          </a:prstGeom>
          <a:noFill/>
        </p:spPr>
        <p:txBody>
          <a:bodyPr wrap="none" rtlCol="0">
            <a:spAutoFit/>
          </a:bodyPr>
          <a:lstStyle/>
          <a:p>
            <a:r>
              <a:rPr lang="en-US" altLang="zh-CN" sz="2400" dirty="0" err="1">
                <a:solidFill>
                  <a:srgbClr val="C00000"/>
                </a:solidFill>
              </a:rPr>
              <a:t>liè</a:t>
            </a:r>
            <a:endParaRPr lang="zh-CN" altLang="en-US" sz="2400" dirty="0">
              <a:solidFill>
                <a:srgbClr val="C00000"/>
              </a:solidFill>
            </a:endParaRPr>
          </a:p>
        </p:txBody>
      </p:sp>
      <p:sp>
        <p:nvSpPr>
          <p:cNvPr id="14" name="TextBox 13"/>
          <p:cNvSpPr txBox="1"/>
          <p:nvPr/>
        </p:nvSpPr>
        <p:spPr>
          <a:xfrm>
            <a:off x="6564311" y="2623068"/>
            <a:ext cx="623889" cy="461665"/>
          </a:xfrm>
          <a:prstGeom prst="rect">
            <a:avLst/>
          </a:prstGeom>
          <a:noFill/>
        </p:spPr>
        <p:txBody>
          <a:bodyPr wrap="none" rtlCol="0">
            <a:spAutoFit/>
          </a:bodyPr>
          <a:lstStyle/>
          <a:p>
            <a:r>
              <a:rPr lang="en-US" altLang="zh-CN" sz="2400" dirty="0" err="1">
                <a:solidFill>
                  <a:srgbClr val="C00000"/>
                </a:solidFill>
              </a:rPr>
              <a:t>chà</a:t>
            </a:r>
            <a:endParaRPr lang="zh-CN" altLang="en-US" sz="2400" dirty="0">
              <a:solidFill>
                <a:srgbClr val="C00000"/>
              </a:solidFill>
            </a:endParaRPr>
          </a:p>
        </p:txBody>
      </p:sp>
      <p:sp>
        <p:nvSpPr>
          <p:cNvPr id="15" name="TextBox 14"/>
          <p:cNvSpPr txBox="1"/>
          <p:nvPr/>
        </p:nvSpPr>
        <p:spPr>
          <a:xfrm>
            <a:off x="1912643" y="3140968"/>
            <a:ext cx="628826" cy="461665"/>
          </a:xfrm>
          <a:prstGeom prst="rect">
            <a:avLst/>
          </a:prstGeom>
          <a:noFill/>
        </p:spPr>
        <p:txBody>
          <a:bodyPr wrap="none" rtlCol="0">
            <a:spAutoFit/>
          </a:bodyPr>
          <a:lstStyle/>
          <a:p>
            <a:r>
              <a:rPr lang="en-US" altLang="zh-CN" sz="2400" dirty="0" err="1">
                <a:solidFill>
                  <a:srgbClr val="C00000"/>
                </a:solidFill>
              </a:rPr>
              <a:t>yān</a:t>
            </a:r>
            <a:endParaRPr lang="zh-CN" altLang="en-US" sz="2400" dirty="0">
              <a:solidFill>
                <a:srgbClr val="C00000"/>
              </a:solidFill>
            </a:endParaRPr>
          </a:p>
        </p:txBody>
      </p:sp>
      <p:sp>
        <p:nvSpPr>
          <p:cNvPr id="16" name="TextBox 15"/>
          <p:cNvSpPr txBox="1"/>
          <p:nvPr/>
        </p:nvSpPr>
        <p:spPr>
          <a:xfrm>
            <a:off x="4481137" y="3140968"/>
            <a:ext cx="638316" cy="461665"/>
          </a:xfrm>
          <a:prstGeom prst="rect">
            <a:avLst/>
          </a:prstGeom>
          <a:noFill/>
        </p:spPr>
        <p:txBody>
          <a:bodyPr wrap="none" rtlCol="0">
            <a:spAutoFit/>
          </a:bodyPr>
          <a:lstStyle/>
          <a:p>
            <a:r>
              <a:rPr lang="en-US" altLang="zh-CN" sz="2400" dirty="0" err="1">
                <a:solidFill>
                  <a:srgbClr val="C00000"/>
                </a:solidFill>
              </a:rPr>
              <a:t>jiào</a:t>
            </a:r>
            <a:endParaRPr lang="zh-CN" altLang="en-US" sz="2400" dirty="0">
              <a:solidFill>
                <a:srgbClr val="C00000"/>
              </a:solidFill>
            </a:endParaRPr>
          </a:p>
        </p:txBody>
      </p:sp>
      <p:sp>
        <p:nvSpPr>
          <p:cNvPr id="17" name="TextBox 16"/>
          <p:cNvSpPr txBox="1"/>
          <p:nvPr/>
        </p:nvSpPr>
        <p:spPr>
          <a:xfrm>
            <a:off x="7419995" y="3140968"/>
            <a:ext cx="786434" cy="461665"/>
          </a:xfrm>
          <a:prstGeom prst="rect">
            <a:avLst/>
          </a:prstGeom>
          <a:noFill/>
        </p:spPr>
        <p:txBody>
          <a:bodyPr wrap="none" rtlCol="0">
            <a:spAutoFit/>
          </a:bodyPr>
          <a:lstStyle/>
          <a:p>
            <a:r>
              <a:rPr lang="en-US" altLang="zh-CN" sz="2400" dirty="0" err="1">
                <a:solidFill>
                  <a:srgbClr val="C00000"/>
                </a:solidFill>
              </a:rPr>
              <a:t>gēng</a:t>
            </a:r>
            <a:endParaRPr lang="zh-CN" altLang="en-US" sz="2400" dirty="0">
              <a:solidFill>
                <a:srgbClr val="C00000"/>
              </a:solidFill>
            </a:endParaRPr>
          </a:p>
        </p:txBody>
      </p:sp>
      <p:sp>
        <p:nvSpPr>
          <p:cNvPr id="18" name="TextBox 17"/>
          <p:cNvSpPr txBox="1"/>
          <p:nvPr/>
        </p:nvSpPr>
        <p:spPr>
          <a:xfrm>
            <a:off x="1695224" y="3717032"/>
            <a:ext cx="417102" cy="461665"/>
          </a:xfrm>
          <a:prstGeom prst="rect">
            <a:avLst/>
          </a:prstGeom>
          <a:noFill/>
        </p:spPr>
        <p:txBody>
          <a:bodyPr wrap="none" rtlCol="0">
            <a:spAutoFit/>
          </a:bodyPr>
          <a:lstStyle/>
          <a:p>
            <a:r>
              <a:rPr lang="en-US" altLang="zh-CN" sz="2400" dirty="0" err="1">
                <a:solidFill>
                  <a:srgbClr val="C00000"/>
                </a:solidFill>
              </a:rPr>
              <a:t>qǐ</a:t>
            </a:r>
            <a:endParaRPr lang="zh-CN" altLang="en-US" sz="2400" dirty="0">
              <a:solidFill>
                <a:srgbClr val="C00000"/>
              </a:solidFill>
            </a:endParaRPr>
          </a:p>
        </p:txBody>
      </p:sp>
      <p:sp>
        <p:nvSpPr>
          <p:cNvPr id="19" name="TextBox 18"/>
          <p:cNvSpPr txBox="1"/>
          <p:nvPr/>
        </p:nvSpPr>
        <p:spPr>
          <a:xfrm>
            <a:off x="3491763" y="3717032"/>
            <a:ext cx="792205" cy="461665"/>
          </a:xfrm>
          <a:prstGeom prst="rect">
            <a:avLst/>
          </a:prstGeom>
          <a:noFill/>
        </p:spPr>
        <p:txBody>
          <a:bodyPr wrap="none" rtlCol="0">
            <a:spAutoFit/>
          </a:bodyPr>
          <a:lstStyle/>
          <a:p>
            <a:r>
              <a:rPr lang="en-US" altLang="zh-CN" sz="2400" dirty="0" err="1">
                <a:solidFill>
                  <a:srgbClr val="C00000"/>
                </a:solidFill>
              </a:rPr>
              <a:t>zhuó</a:t>
            </a:r>
            <a:endParaRPr lang="zh-CN" altLang="en-US" sz="2400" dirty="0">
              <a:solidFill>
                <a:srgbClr val="C00000"/>
              </a:solidFill>
            </a:endParaRPr>
          </a:p>
        </p:txBody>
      </p:sp>
      <p:sp>
        <p:nvSpPr>
          <p:cNvPr id="20" name="TextBox 19"/>
          <p:cNvSpPr txBox="1"/>
          <p:nvPr/>
        </p:nvSpPr>
        <p:spPr>
          <a:xfrm>
            <a:off x="6090463" y="3717032"/>
            <a:ext cx="785793" cy="461665"/>
          </a:xfrm>
          <a:prstGeom prst="rect">
            <a:avLst/>
          </a:prstGeom>
          <a:noFill/>
        </p:spPr>
        <p:txBody>
          <a:bodyPr wrap="none" rtlCol="0">
            <a:spAutoFit/>
          </a:bodyPr>
          <a:lstStyle/>
          <a:p>
            <a:r>
              <a:rPr lang="en-US" altLang="zh-CN" sz="2400" dirty="0" err="1">
                <a:solidFill>
                  <a:srgbClr val="C00000"/>
                </a:solidFill>
              </a:rPr>
              <a:t>cuán</a:t>
            </a:r>
            <a:endParaRPr lang="zh-CN" altLang="en-US" sz="2400" dirty="0">
              <a:solidFill>
                <a:srgbClr val="C00000"/>
              </a:solidFill>
            </a:endParaRPr>
          </a:p>
        </p:txBody>
      </p:sp>
      <p:sp>
        <p:nvSpPr>
          <p:cNvPr id="21" name="TextBox 20"/>
          <p:cNvSpPr txBox="1"/>
          <p:nvPr/>
        </p:nvSpPr>
        <p:spPr>
          <a:xfrm>
            <a:off x="1793372" y="4184099"/>
            <a:ext cx="490840" cy="461665"/>
          </a:xfrm>
          <a:prstGeom prst="rect">
            <a:avLst/>
          </a:prstGeom>
          <a:noFill/>
        </p:spPr>
        <p:txBody>
          <a:bodyPr wrap="none" rtlCol="0">
            <a:spAutoFit/>
          </a:bodyPr>
          <a:lstStyle/>
          <a:p>
            <a:r>
              <a:rPr lang="en-US" altLang="zh-CN" sz="2400" dirty="0" err="1">
                <a:solidFill>
                  <a:srgbClr val="C00000"/>
                </a:solidFill>
              </a:rPr>
              <a:t>jiǔ</a:t>
            </a:r>
            <a:endParaRPr lang="zh-CN" altLang="en-US" sz="2400" dirty="0">
              <a:solidFill>
                <a:srgbClr val="C00000"/>
              </a:solidFill>
            </a:endParaRPr>
          </a:p>
        </p:txBody>
      </p:sp>
      <p:sp>
        <p:nvSpPr>
          <p:cNvPr id="22" name="TextBox 21"/>
          <p:cNvSpPr txBox="1"/>
          <p:nvPr/>
        </p:nvSpPr>
        <p:spPr>
          <a:xfrm>
            <a:off x="4352597" y="4184099"/>
            <a:ext cx="579005" cy="461665"/>
          </a:xfrm>
          <a:prstGeom prst="rect">
            <a:avLst/>
          </a:prstGeom>
          <a:noFill/>
        </p:spPr>
        <p:txBody>
          <a:bodyPr wrap="none" rtlCol="0">
            <a:spAutoFit/>
          </a:bodyPr>
          <a:lstStyle/>
          <a:p>
            <a:r>
              <a:rPr lang="en-US" altLang="zh-CN" sz="2400" dirty="0" err="1">
                <a:solidFill>
                  <a:srgbClr val="C00000"/>
                </a:solidFill>
              </a:rPr>
              <a:t>qìn</a:t>
            </a:r>
            <a:endParaRPr lang="zh-CN" altLang="en-US" sz="2400" dirty="0">
              <a:solidFill>
                <a:srgbClr val="C00000"/>
              </a:solidFill>
            </a:endParaRPr>
          </a:p>
        </p:txBody>
      </p:sp>
      <p:sp>
        <p:nvSpPr>
          <p:cNvPr id="23" name="TextBox 22"/>
          <p:cNvSpPr txBox="1"/>
          <p:nvPr/>
        </p:nvSpPr>
        <p:spPr>
          <a:xfrm>
            <a:off x="2030099" y="4651166"/>
            <a:ext cx="1050416" cy="461665"/>
          </a:xfrm>
          <a:prstGeom prst="rect">
            <a:avLst/>
          </a:prstGeom>
          <a:noFill/>
        </p:spPr>
        <p:txBody>
          <a:bodyPr wrap="none" rtlCol="0">
            <a:spAutoFit/>
          </a:bodyPr>
          <a:lstStyle/>
          <a:p>
            <a:r>
              <a:rPr lang="en-US" altLang="zh-CN" sz="2400" dirty="0" err="1">
                <a:solidFill>
                  <a:srgbClr val="C00000"/>
                </a:solidFill>
              </a:rPr>
              <a:t>yán</a:t>
            </a:r>
            <a:r>
              <a:rPr lang="en-US" altLang="zh-CN" sz="2400" dirty="0">
                <a:solidFill>
                  <a:srgbClr val="C00000"/>
                </a:solidFill>
              </a:rPr>
              <a:t> sui</a:t>
            </a:r>
            <a:endParaRPr lang="zh-CN" altLang="en-US" sz="2400" dirty="0">
              <a:solidFill>
                <a:srgbClr val="C00000"/>
              </a:solidFill>
            </a:endParaRPr>
          </a:p>
        </p:txBody>
      </p:sp>
      <p:sp>
        <p:nvSpPr>
          <p:cNvPr id="24" name="TextBox 23"/>
          <p:cNvSpPr txBox="1"/>
          <p:nvPr/>
        </p:nvSpPr>
        <p:spPr>
          <a:xfrm>
            <a:off x="5652120" y="4725144"/>
            <a:ext cx="1972015" cy="461665"/>
          </a:xfrm>
          <a:prstGeom prst="rect">
            <a:avLst/>
          </a:prstGeom>
          <a:noFill/>
        </p:spPr>
        <p:txBody>
          <a:bodyPr wrap="none" rtlCol="0">
            <a:spAutoFit/>
          </a:bodyPr>
          <a:lstStyle/>
          <a:p>
            <a:r>
              <a:rPr lang="en-US" altLang="zh-CN" sz="2400" dirty="0" err="1">
                <a:solidFill>
                  <a:srgbClr val="C00000"/>
                </a:solidFill>
              </a:rPr>
              <a:t>wǔ</a:t>
            </a:r>
            <a:r>
              <a:rPr lang="en-US" altLang="zh-CN" sz="2400" dirty="0">
                <a:solidFill>
                  <a:srgbClr val="C00000"/>
                </a:solidFill>
              </a:rPr>
              <a:t> </a:t>
            </a:r>
            <a:r>
              <a:rPr lang="en-US" altLang="zh-CN" sz="2400" dirty="0" err="1">
                <a:solidFill>
                  <a:srgbClr val="C00000"/>
                </a:solidFill>
              </a:rPr>
              <a:t>cǎi</a:t>
            </a:r>
            <a:r>
              <a:rPr lang="en-US" altLang="zh-CN" sz="2400" dirty="0">
                <a:solidFill>
                  <a:srgbClr val="C00000"/>
                </a:solidFill>
              </a:rPr>
              <a:t> </a:t>
            </a:r>
            <a:r>
              <a:rPr lang="en-US" altLang="zh-CN" sz="2400" dirty="0" err="1">
                <a:solidFill>
                  <a:srgbClr val="C00000"/>
                </a:solidFill>
              </a:rPr>
              <a:t>bān</a:t>
            </a:r>
            <a:r>
              <a:rPr lang="en-US" altLang="zh-CN" sz="2400" dirty="0">
                <a:solidFill>
                  <a:srgbClr val="C00000"/>
                </a:solidFill>
              </a:rPr>
              <a:t> </a:t>
            </a:r>
            <a:r>
              <a:rPr lang="en-US" altLang="zh-CN" sz="2400" dirty="0" err="1">
                <a:solidFill>
                  <a:srgbClr val="C00000"/>
                </a:solidFill>
              </a:rPr>
              <a:t>lán</a:t>
            </a:r>
            <a:endParaRPr lang="zh-CN" altLang="en-US" sz="2400" dirty="0">
              <a:solidFill>
                <a:srgbClr val="C00000"/>
              </a:solidFill>
            </a:endParaRPr>
          </a:p>
        </p:txBody>
      </p:sp>
    </p:spTree>
    <p:extLst>
      <p:ext uri="{BB962C8B-B14F-4D97-AF65-F5344CB8AC3E}">
        <p14:creationId xmlns:p14="http://schemas.microsoft.com/office/powerpoint/2010/main" val="3040657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ppt_x"/>
                                          </p:val>
                                        </p:tav>
                                        <p:tav tm="100000">
                                          <p:val>
                                            <p:strVal val="#ppt_x"/>
                                          </p:val>
                                        </p:tav>
                                      </p:tavLst>
                                    </p:anim>
                                    <p:anim calcmode="lin" valueType="num">
                                      <p:cBhvr additive="base">
                                        <p:cTn id="2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ppt_x"/>
                                          </p:val>
                                        </p:tav>
                                        <p:tav tm="100000">
                                          <p:val>
                                            <p:strVal val="#ppt_x"/>
                                          </p:val>
                                        </p:tav>
                                      </p:tavLst>
                                    </p:anim>
                                    <p:anim calcmode="lin" valueType="num">
                                      <p:cBhvr additive="base">
                                        <p:cTn id="3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ppt_x"/>
                                          </p:val>
                                        </p:tav>
                                        <p:tav tm="100000">
                                          <p:val>
                                            <p:strVal val="#ppt_x"/>
                                          </p:val>
                                        </p:tav>
                                      </p:tavLst>
                                    </p:anim>
                                    <p:anim calcmode="lin" valueType="num">
                                      <p:cBhvr additive="base">
                                        <p:cTn id="4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cBhvr additive="base">
                                        <p:cTn id="49" dur="500" fill="hold"/>
                                        <p:tgtEl>
                                          <p:spTgt spid="10"/>
                                        </p:tgtEl>
                                        <p:attrNameLst>
                                          <p:attrName>ppt_x</p:attrName>
                                        </p:attrNameLst>
                                      </p:cBhvr>
                                      <p:tavLst>
                                        <p:tav tm="0">
                                          <p:val>
                                            <p:strVal val="#ppt_x"/>
                                          </p:val>
                                        </p:tav>
                                        <p:tav tm="100000">
                                          <p:val>
                                            <p:strVal val="#ppt_x"/>
                                          </p:val>
                                        </p:tav>
                                      </p:tavLst>
                                    </p:anim>
                                    <p:anim calcmode="lin" valueType="num">
                                      <p:cBhvr additive="base">
                                        <p:cTn id="5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cBhvr additive="base">
                                        <p:cTn id="55" dur="500" fill="hold"/>
                                        <p:tgtEl>
                                          <p:spTgt spid="11"/>
                                        </p:tgtEl>
                                        <p:attrNameLst>
                                          <p:attrName>ppt_x</p:attrName>
                                        </p:attrNameLst>
                                      </p:cBhvr>
                                      <p:tavLst>
                                        <p:tav tm="0">
                                          <p:val>
                                            <p:strVal val="#ppt_x"/>
                                          </p:val>
                                        </p:tav>
                                        <p:tav tm="100000">
                                          <p:val>
                                            <p:strVal val="#ppt_x"/>
                                          </p:val>
                                        </p:tav>
                                      </p:tavLst>
                                    </p:anim>
                                    <p:anim calcmode="lin" valueType="num">
                                      <p:cBhvr additive="base">
                                        <p:cTn id="5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2"/>
                                        </p:tgtEl>
                                        <p:attrNameLst>
                                          <p:attrName>style.visibility</p:attrName>
                                        </p:attrNameLst>
                                      </p:cBhvr>
                                      <p:to>
                                        <p:strVal val="visible"/>
                                      </p:to>
                                    </p:set>
                                    <p:anim calcmode="lin" valueType="num">
                                      <p:cBhvr additive="base">
                                        <p:cTn id="61" dur="500" fill="hold"/>
                                        <p:tgtEl>
                                          <p:spTgt spid="12"/>
                                        </p:tgtEl>
                                        <p:attrNameLst>
                                          <p:attrName>ppt_x</p:attrName>
                                        </p:attrNameLst>
                                      </p:cBhvr>
                                      <p:tavLst>
                                        <p:tav tm="0">
                                          <p:val>
                                            <p:strVal val="#ppt_x"/>
                                          </p:val>
                                        </p:tav>
                                        <p:tav tm="100000">
                                          <p:val>
                                            <p:strVal val="#ppt_x"/>
                                          </p:val>
                                        </p:tav>
                                      </p:tavLst>
                                    </p:anim>
                                    <p:anim calcmode="lin" valueType="num">
                                      <p:cBhvr additive="base">
                                        <p:cTn id="6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3"/>
                                        </p:tgtEl>
                                        <p:attrNameLst>
                                          <p:attrName>style.visibility</p:attrName>
                                        </p:attrNameLst>
                                      </p:cBhvr>
                                      <p:to>
                                        <p:strVal val="visible"/>
                                      </p:to>
                                    </p:set>
                                    <p:anim calcmode="lin" valueType="num">
                                      <p:cBhvr additive="base">
                                        <p:cTn id="67" dur="500" fill="hold"/>
                                        <p:tgtEl>
                                          <p:spTgt spid="13"/>
                                        </p:tgtEl>
                                        <p:attrNameLst>
                                          <p:attrName>ppt_x</p:attrName>
                                        </p:attrNameLst>
                                      </p:cBhvr>
                                      <p:tavLst>
                                        <p:tav tm="0">
                                          <p:val>
                                            <p:strVal val="#ppt_x"/>
                                          </p:val>
                                        </p:tav>
                                        <p:tav tm="100000">
                                          <p:val>
                                            <p:strVal val="#ppt_x"/>
                                          </p:val>
                                        </p:tav>
                                      </p:tavLst>
                                    </p:anim>
                                    <p:anim calcmode="lin" valueType="num">
                                      <p:cBhvr additive="base">
                                        <p:cTn id="6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4"/>
                                        </p:tgtEl>
                                        <p:attrNameLst>
                                          <p:attrName>style.visibility</p:attrName>
                                        </p:attrNameLst>
                                      </p:cBhvr>
                                      <p:to>
                                        <p:strVal val="visible"/>
                                      </p:to>
                                    </p:set>
                                    <p:anim calcmode="lin" valueType="num">
                                      <p:cBhvr additive="base">
                                        <p:cTn id="73" dur="500" fill="hold"/>
                                        <p:tgtEl>
                                          <p:spTgt spid="14"/>
                                        </p:tgtEl>
                                        <p:attrNameLst>
                                          <p:attrName>ppt_x</p:attrName>
                                        </p:attrNameLst>
                                      </p:cBhvr>
                                      <p:tavLst>
                                        <p:tav tm="0">
                                          <p:val>
                                            <p:strVal val="#ppt_x"/>
                                          </p:val>
                                        </p:tav>
                                        <p:tav tm="100000">
                                          <p:val>
                                            <p:strVal val="#ppt_x"/>
                                          </p:val>
                                        </p:tav>
                                      </p:tavLst>
                                    </p:anim>
                                    <p:anim calcmode="lin" valueType="num">
                                      <p:cBhvr additive="base">
                                        <p:cTn id="7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15"/>
                                        </p:tgtEl>
                                        <p:attrNameLst>
                                          <p:attrName>style.visibility</p:attrName>
                                        </p:attrNameLst>
                                      </p:cBhvr>
                                      <p:to>
                                        <p:strVal val="visible"/>
                                      </p:to>
                                    </p:set>
                                    <p:anim calcmode="lin" valueType="num">
                                      <p:cBhvr additive="base">
                                        <p:cTn id="79" dur="500" fill="hold"/>
                                        <p:tgtEl>
                                          <p:spTgt spid="15"/>
                                        </p:tgtEl>
                                        <p:attrNameLst>
                                          <p:attrName>ppt_x</p:attrName>
                                        </p:attrNameLst>
                                      </p:cBhvr>
                                      <p:tavLst>
                                        <p:tav tm="0">
                                          <p:val>
                                            <p:strVal val="#ppt_x"/>
                                          </p:val>
                                        </p:tav>
                                        <p:tav tm="100000">
                                          <p:val>
                                            <p:strVal val="#ppt_x"/>
                                          </p:val>
                                        </p:tav>
                                      </p:tavLst>
                                    </p:anim>
                                    <p:anim calcmode="lin" valueType="num">
                                      <p:cBhvr additive="base">
                                        <p:cTn id="8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16"/>
                                        </p:tgtEl>
                                        <p:attrNameLst>
                                          <p:attrName>style.visibility</p:attrName>
                                        </p:attrNameLst>
                                      </p:cBhvr>
                                      <p:to>
                                        <p:strVal val="visible"/>
                                      </p:to>
                                    </p:set>
                                    <p:anim calcmode="lin" valueType="num">
                                      <p:cBhvr additive="base">
                                        <p:cTn id="85" dur="500" fill="hold"/>
                                        <p:tgtEl>
                                          <p:spTgt spid="16"/>
                                        </p:tgtEl>
                                        <p:attrNameLst>
                                          <p:attrName>ppt_x</p:attrName>
                                        </p:attrNameLst>
                                      </p:cBhvr>
                                      <p:tavLst>
                                        <p:tav tm="0">
                                          <p:val>
                                            <p:strVal val="#ppt_x"/>
                                          </p:val>
                                        </p:tav>
                                        <p:tav tm="100000">
                                          <p:val>
                                            <p:strVal val="#ppt_x"/>
                                          </p:val>
                                        </p:tav>
                                      </p:tavLst>
                                    </p:anim>
                                    <p:anim calcmode="lin" valueType="num">
                                      <p:cBhvr additive="base">
                                        <p:cTn id="86"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17"/>
                                        </p:tgtEl>
                                        <p:attrNameLst>
                                          <p:attrName>style.visibility</p:attrName>
                                        </p:attrNameLst>
                                      </p:cBhvr>
                                      <p:to>
                                        <p:strVal val="visible"/>
                                      </p:to>
                                    </p:set>
                                    <p:anim calcmode="lin" valueType="num">
                                      <p:cBhvr additive="base">
                                        <p:cTn id="91" dur="500" fill="hold"/>
                                        <p:tgtEl>
                                          <p:spTgt spid="17"/>
                                        </p:tgtEl>
                                        <p:attrNameLst>
                                          <p:attrName>ppt_x</p:attrName>
                                        </p:attrNameLst>
                                      </p:cBhvr>
                                      <p:tavLst>
                                        <p:tav tm="0">
                                          <p:val>
                                            <p:strVal val="#ppt_x"/>
                                          </p:val>
                                        </p:tav>
                                        <p:tav tm="100000">
                                          <p:val>
                                            <p:strVal val="#ppt_x"/>
                                          </p:val>
                                        </p:tav>
                                      </p:tavLst>
                                    </p:anim>
                                    <p:anim calcmode="lin" valueType="num">
                                      <p:cBhvr additive="base">
                                        <p:cTn id="9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18"/>
                                        </p:tgtEl>
                                        <p:attrNameLst>
                                          <p:attrName>style.visibility</p:attrName>
                                        </p:attrNameLst>
                                      </p:cBhvr>
                                      <p:to>
                                        <p:strVal val="visible"/>
                                      </p:to>
                                    </p:set>
                                    <p:anim calcmode="lin" valueType="num">
                                      <p:cBhvr additive="base">
                                        <p:cTn id="97" dur="500" fill="hold"/>
                                        <p:tgtEl>
                                          <p:spTgt spid="18"/>
                                        </p:tgtEl>
                                        <p:attrNameLst>
                                          <p:attrName>ppt_x</p:attrName>
                                        </p:attrNameLst>
                                      </p:cBhvr>
                                      <p:tavLst>
                                        <p:tav tm="0">
                                          <p:val>
                                            <p:strVal val="#ppt_x"/>
                                          </p:val>
                                        </p:tav>
                                        <p:tav tm="100000">
                                          <p:val>
                                            <p:strVal val="#ppt_x"/>
                                          </p:val>
                                        </p:tav>
                                      </p:tavLst>
                                    </p:anim>
                                    <p:anim calcmode="lin" valueType="num">
                                      <p:cBhvr additive="base">
                                        <p:cTn id="9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grpId="0" nodeType="clickEffect">
                                  <p:stCondLst>
                                    <p:cond delay="0"/>
                                  </p:stCondLst>
                                  <p:childTnLst>
                                    <p:set>
                                      <p:cBhvr>
                                        <p:cTn id="102" dur="1" fill="hold">
                                          <p:stCondLst>
                                            <p:cond delay="0"/>
                                          </p:stCondLst>
                                        </p:cTn>
                                        <p:tgtEl>
                                          <p:spTgt spid="19"/>
                                        </p:tgtEl>
                                        <p:attrNameLst>
                                          <p:attrName>style.visibility</p:attrName>
                                        </p:attrNameLst>
                                      </p:cBhvr>
                                      <p:to>
                                        <p:strVal val="visible"/>
                                      </p:to>
                                    </p:set>
                                    <p:anim calcmode="lin" valueType="num">
                                      <p:cBhvr additive="base">
                                        <p:cTn id="103" dur="500" fill="hold"/>
                                        <p:tgtEl>
                                          <p:spTgt spid="19"/>
                                        </p:tgtEl>
                                        <p:attrNameLst>
                                          <p:attrName>ppt_x</p:attrName>
                                        </p:attrNameLst>
                                      </p:cBhvr>
                                      <p:tavLst>
                                        <p:tav tm="0">
                                          <p:val>
                                            <p:strVal val="#ppt_x"/>
                                          </p:val>
                                        </p:tav>
                                        <p:tav tm="100000">
                                          <p:val>
                                            <p:strVal val="#ppt_x"/>
                                          </p:val>
                                        </p:tav>
                                      </p:tavLst>
                                    </p:anim>
                                    <p:anim calcmode="lin" valueType="num">
                                      <p:cBhvr additive="base">
                                        <p:cTn id="10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grpId="0" nodeType="clickEffect">
                                  <p:stCondLst>
                                    <p:cond delay="0"/>
                                  </p:stCondLst>
                                  <p:childTnLst>
                                    <p:set>
                                      <p:cBhvr>
                                        <p:cTn id="108" dur="1" fill="hold">
                                          <p:stCondLst>
                                            <p:cond delay="0"/>
                                          </p:stCondLst>
                                        </p:cTn>
                                        <p:tgtEl>
                                          <p:spTgt spid="20"/>
                                        </p:tgtEl>
                                        <p:attrNameLst>
                                          <p:attrName>style.visibility</p:attrName>
                                        </p:attrNameLst>
                                      </p:cBhvr>
                                      <p:to>
                                        <p:strVal val="visible"/>
                                      </p:to>
                                    </p:set>
                                    <p:anim calcmode="lin" valueType="num">
                                      <p:cBhvr additive="base">
                                        <p:cTn id="109" dur="500" fill="hold"/>
                                        <p:tgtEl>
                                          <p:spTgt spid="20"/>
                                        </p:tgtEl>
                                        <p:attrNameLst>
                                          <p:attrName>ppt_x</p:attrName>
                                        </p:attrNameLst>
                                      </p:cBhvr>
                                      <p:tavLst>
                                        <p:tav tm="0">
                                          <p:val>
                                            <p:strVal val="#ppt_x"/>
                                          </p:val>
                                        </p:tav>
                                        <p:tav tm="100000">
                                          <p:val>
                                            <p:strVal val="#ppt_x"/>
                                          </p:val>
                                        </p:tav>
                                      </p:tavLst>
                                    </p:anim>
                                    <p:anim calcmode="lin" valueType="num">
                                      <p:cBhvr additive="base">
                                        <p:cTn id="11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4" fill="hold" grpId="0" nodeType="clickEffect">
                                  <p:stCondLst>
                                    <p:cond delay="0"/>
                                  </p:stCondLst>
                                  <p:childTnLst>
                                    <p:set>
                                      <p:cBhvr>
                                        <p:cTn id="114" dur="1" fill="hold">
                                          <p:stCondLst>
                                            <p:cond delay="0"/>
                                          </p:stCondLst>
                                        </p:cTn>
                                        <p:tgtEl>
                                          <p:spTgt spid="21"/>
                                        </p:tgtEl>
                                        <p:attrNameLst>
                                          <p:attrName>style.visibility</p:attrName>
                                        </p:attrNameLst>
                                      </p:cBhvr>
                                      <p:to>
                                        <p:strVal val="visible"/>
                                      </p:to>
                                    </p:set>
                                    <p:anim calcmode="lin" valueType="num">
                                      <p:cBhvr additive="base">
                                        <p:cTn id="115" dur="500" fill="hold"/>
                                        <p:tgtEl>
                                          <p:spTgt spid="21"/>
                                        </p:tgtEl>
                                        <p:attrNameLst>
                                          <p:attrName>ppt_x</p:attrName>
                                        </p:attrNameLst>
                                      </p:cBhvr>
                                      <p:tavLst>
                                        <p:tav tm="0">
                                          <p:val>
                                            <p:strVal val="#ppt_x"/>
                                          </p:val>
                                        </p:tav>
                                        <p:tav tm="100000">
                                          <p:val>
                                            <p:strVal val="#ppt_x"/>
                                          </p:val>
                                        </p:tav>
                                      </p:tavLst>
                                    </p:anim>
                                    <p:anim calcmode="lin" valueType="num">
                                      <p:cBhvr additive="base">
                                        <p:cTn id="116"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4" fill="hold" grpId="0" nodeType="clickEffect">
                                  <p:stCondLst>
                                    <p:cond delay="0"/>
                                  </p:stCondLst>
                                  <p:childTnLst>
                                    <p:set>
                                      <p:cBhvr>
                                        <p:cTn id="120" dur="1" fill="hold">
                                          <p:stCondLst>
                                            <p:cond delay="0"/>
                                          </p:stCondLst>
                                        </p:cTn>
                                        <p:tgtEl>
                                          <p:spTgt spid="22"/>
                                        </p:tgtEl>
                                        <p:attrNameLst>
                                          <p:attrName>style.visibility</p:attrName>
                                        </p:attrNameLst>
                                      </p:cBhvr>
                                      <p:to>
                                        <p:strVal val="visible"/>
                                      </p:to>
                                    </p:set>
                                    <p:anim calcmode="lin" valueType="num">
                                      <p:cBhvr additive="base">
                                        <p:cTn id="121" dur="500" fill="hold"/>
                                        <p:tgtEl>
                                          <p:spTgt spid="22"/>
                                        </p:tgtEl>
                                        <p:attrNameLst>
                                          <p:attrName>ppt_x</p:attrName>
                                        </p:attrNameLst>
                                      </p:cBhvr>
                                      <p:tavLst>
                                        <p:tav tm="0">
                                          <p:val>
                                            <p:strVal val="#ppt_x"/>
                                          </p:val>
                                        </p:tav>
                                        <p:tav tm="100000">
                                          <p:val>
                                            <p:strVal val="#ppt_x"/>
                                          </p:val>
                                        </p:tav>
                                      </p:tavLst>
                                    </p:anim>
                                    <p:anim calcmode="lin" valueType="num">
                                      <p:cBhvr additive="base">
                                        <p:cTn id="122"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2" presetClass="entr" presetSubtype="4" fill="hold" grpId="0" nodeType="clickEffect">
                                  <p:stCondLst>
                                    <p:cond delay="0"/>
                                  </p:stCondLst>
                                  <p:childTnLst>
                                    <p:set>
                                      <p:cBhvr>
                                        <p:cTn id="126" dur="1" fill="hold">
                                          <p:stCondLst>
                                            <p:cond delay="0"/>
                                          </p:stCondLst>
                                        </p:cTn>
                                        <p:tgtEl>
                                          <p:spTgt spid="23"/>
                                        </p:tgtEl>
                                        <p:attrNameLst>
                                          <p:attrName>style.visibility</p:attrName>
                                        </p:attrNameLst>
                                      </p:cBhvr>
                                      <p:to>
                                        <p:strVal val="visible"/>
                                      </p:to>
                                    </p:set>
                                    <p:anim calcmode="lin" valueType="num">
                                      <p:cBhvr additive="base">
                                        <p:cTn id="127" dur="500" fill="hold"/>
                                        <p:tgtEl>
                                          <p:spTgt spid="23"/>
                                        </p:tgtEl>
                                        <p:attrNameLst>
                                          <p:attrName>ppt_x</p:attrName>
                                        </p:attrNameLst>
                                      </p:cBhvr>
                                      <p:tavLst>
                                        <p:tav tm="0">
                                          <p:val>
                                            <p:strVal val="#ppt_x"/>
                                          </p:val>
                                        </p:tav>
                                        <p:tav tm="100000">
                                          <p:val>
                                            <p:strVal val="#ppt_x"/>
                                          </p:val>
                                        </p:tav>
                                      </p:tavLst>
                                    </p:anim>
                                    <p:anim calcmode="lin" valueType="num">
                                      <p:cBhvr additive="base">
                                        <p:cTn id="128"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2" presetClass="entr" presetSubtype="4" fill="hold" grpId="0" nodeType="clickEffect">
                                  <p:stCondLst>
                                    <p:cond delay="0"/>
                                  </p:stCondLst>
                                  <p:childTnLst>
                                    <p:set>
                                      <p:cBhvr>
                                        <p:cTn id="132" dur="1" fill="hold">
                                          <p:stCondLst>
                                            <p:cond delay="0"/>
                                          </p:stCondLst>
                                        </p:cTn>
                                        <p:tgtEl>
                                          <p:spTgt spid="24"/>
                                        </p:tgtEl>
                                        <p:attrNameLst>
                                          <p:attrName>style.visibility</p:attrName>
                                        </p:attrNameLst>
                                      </p:cBhvr>
                                      <p:to>
                                        <p:strVal val="visible"/>
                                      </p:to>
                                    </p:set>
                                    <p:anim calcmode="lin" valueType="num">
                                      <p:cBhvr additive="base">
                                        <p:cTn id="133" dur="500" fill="hold"/>
                                        <p:tgtEl>
                                          <p:spTgt spid="24"/>
                                        </p:tgtEl>
                                        <p:attrNameLst>
                                          <p:attrName>ppt_x</p:attrName>
                                        </p:attrNameLst>
                                      </p:cBhvr>
                                      <p:tavLst>
                                        <p:tav tm="0">
                                          <p:val>
                                            <p:strVal val="#ppt_x"/>
                                          </p:val>
                                        </p:tav>
                                        <p:tav tm="100000">
                                          <p:val>
                                            <p:strVal val="#ppt_x"/>
                                          </p:val>
                                        </p:tav>
                                      </p:tavLst>
                                    </p:anim>
                                    <p:anim calcmode="lin" valueType="num">
                                      <p:cBhvr additive="base">
                                        <p:cTn id="134"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P spid="7" grpId="0"/>
      <p:bldP spid="8" grpId="0"/>
      <p:bldP spid="9" grpId="0"/>
      <p:bldP spid="10" grpId="0"/>
      <p:bldP spid="11" grpId="0"/>
      <p:bldP spid="12" grpId="0"/>
      <p:bldP spid="13" grpId="0"/>
      <p:bldP spid="14" grpId="0"/>
      <p:bldP spid="15" grpId="0"/>
      <p:bldP spid="16" grpId="0"/>
      <p:bldP spid="17" grpId="0"/>
      <p:bldP spid="18" grpId="0"/>
      <p:bldP spid="19" grpId="0"/>
      <p:bldP spid="20" grpId="0"/>
      <p:bldP spid="21" grpId="0"/>
      <p:bldP spid="22" grpId="0"/>
      <p:bldP spid="23" grpId="0"/>
      <p:bldP spid="2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l"/>
            <a:r>
              <a:rPr lang="zh-CN" altLang="en-US" sz="3600" dirty="0" smtClean="0">
                <a:solidFill>
                  <a:srgbClr val="FF0000"/>
                </a:solidFill>
                <a:latin typeface="隶书" pitchFamily="49" charset="-122"/>
                <a:ea typeface="隶书" pitchFamily="49" charset="-122"/>
              </a:rPr>
              <a:t>词语</a:t>
            </a:r>
            <a:endParaRPr lang="zh-CN" altLang="en-US" sz="3600" dirty="0">
              <a:solidFill>
                <a:srgbClr val="FF0000"/>
              </a:solidFill>
              <a:latin typeface="隶书" pitchFamily="49" charset="-122"/>
              <a:ea typeface="隶书" pitchFamily="49" charset="-122"/>
            </a:endParaRPr>
          </a:p>
        </p:txBody>
      </p:sp>
      <p:sp>
        <p:nvSpPr>
          <p:cNvPr id="3" name="内容占位符 2"/>
          <p:cNvSpPr>
            <a:spLocks noGrp="1"/>
          </p:cNvSpPr>
          <p:nvPr>
            <p:ph idx="1"/>
          </p:nvPr>
        </p:nvSpPr>
        <p:spPr/>
        <p:txBody>
          <a:bodyPr/>
          <a:lstStyle/>
          <a:p>
            <a:r>
              <a:rPr lang="zh-CN" altLang="zh-CN" dirty="0">
                <a:solidFill>
                  <a:srgbClr val="0000CC"/>
                </a:solidFill>
                <a:latin typeface="华文楷体" pitchFamily="2" charset="-122"/>
                <a:ea typeface="华文楷体" pitchFamily="2" charset="-122"/>
              </a:rPr>
              <a:t>姹紫嫣红——形容各种花娇艳美好。</a:t>
            </a:r>
          </a:p>
          <a:p>
            <a:r>
              <a:rPr lang="zh-CN" altLang="zh-CN" dirty="0">
                <a:solidFill>
                  <a:srgbClr val="0000CC"/>
                </a:solidFill>
                <a:latin typeface="华文楷体" pitchFamily="2" charset="-122"/>
                <a:ea typeface="华文楷体" pitchFamily="2" charset="-122"/>
              </a:rPr>
              <a:t>泼辣——原义为凶悍而不讲理；引申义为有魄力，勇猛；文中用的是比喻义，指花草长得快。</a:t>
            </a:r>
          </a:p>
          <a:p>
            <a:r>
              <a:rPr lang="zh-CN" altLang="zh-CN" dirty="0">
                <a:solidFill>
                  <a:srgbClr val="0000CC"/>
                </a:solidFill>
                <a:latin typeface="华文楷体" pitchFamily="2" charset="-122"/>
                <a:ea typeface="华文楷体" pitchFamily="2" charset="-122"/>
              </a:rPr>
              <a:t>矍铄——形容老年人很有精神的样子。</a:t>
            </a:r>
          </a:p>
          <a:p>
            <a:r>
              <a:rPr lang="zh-CN" altLang="zh-CN" dirty="0">
                <a:solidFill>
                  <a:srgbClr val="0000CC"/>
                </a:solidFill>
                <a:latin typeface="华文楷体" pitchFamily="2" charset="-122"/>
                <a:ea typeface="华文楷体" pitchFamily="2" charset="-122"/>
              </a:rPr>
              <a:t>斑斓——灿烂多彩。</a:t>
            </a:r>
          </a:p>
          <a:p>
            <a:endParaRPr lang="zh-CN" altLang="en-US" dirty="0"/>
          </a:p>
        </p:txBody>
      </p:sp>
    </p:spTree>
    <p:extLst>
      <p:ext uri="{BB962C8B-B14F-4D97-AF65-F5344CB8AC3E}">
        <p14:creationId xmlns:p14="http://schemas.microsoft.com/office/powerpoint/2010/main" val="35541374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pPr algn="l"/>
            <a:r>
              <a:rPr lang="zh-CN" altLang="en-US" dirty="0" smtClean="0">
                <a:solidFill>
                  <a:srgbClr val="0000CC"/>
                </a:solidFill>
                <a:latin typeface="华文行楷" pitchFamily="2" charset="-122"/>
                <a:ea typeface="华文行楷" pitchFamily="2" charset="-122"/>
              </a:rPr>
              <a:t>通读全文，找出每一自然段的中心句。</a:t>
            </a:r>
            <a:endParaRPr lang="zh-CN" altLang="en-US" dirty="0">
              <a:solidFill>
                <a:srgbClr val="0000CC"/>
              </a:solidFill>
              <a:latin typeface="华文行楷" pitchFamily="2" charset="-122"/>
              <a:ea typeface="华文行楷" pitchFamily="2" charset="-122"/>
            </a:endParaRPr>
          </a:p>
        </p:txBody>
      </p:sp>
      <p:sp>
        <p:nvSpPr>
          <p:cNvPr id="3" name="内容占位符 2"/>
          <p:cNvSpPr>
            <a:spLocks noGrp="1"/>
          </p:cNvSpPr>
          <p:nvPr>
            <p:ph idx="1"/>
          </p:nvPr>
        </p:nvSpPr>
        <p:spPr/>
        <p:txBody>
          <a:bodyPr/>
          <a:lstStyle/>
          <a:p>
            <a:r>
              <a:rPr lang="zh-CN" altLang="en-US" dirty="0" smtClean="0"/>
              <a:t>一、标出自然段序号。全文共</a:t>
            </a:r>
            <a:r>
              <a:rPr lang="en-US" altLang="zh-CN" dirty="0" smtClean="0"/>
              <a:t>12</a:t>
            </a:r>
            <a:r>
              <a:rPr lang="zh-CN" altLang="en-US" dirty="0" smtClean="0"/>
              <a:t>个自然段。</a:t>
            </a:r>
            <a:endParaRPr lang="en-US" altLang="zh-CN" dirty="0" smtClean="0"/>
          </a:p>
          <a:p>
            <a:r>
              <a:rPr lang="zh-CN" altLang="en-US" dirty="0" smtClean="0"/>
              <a:t>二、重温找出中心句的方法。</a:t>
            </a:r>
            <a:endParaRPr lang="en-US" altLang="zh-CN" dirty="0" smtClean="0"/>
          </a:p>
          <a:p>
            <a:r>
              <a:rPr lang="zh-CN" altLang="en-US" dirty="0" smtClean="0"/>
              <a:t>三、找出每个自然段的中心句（中心句太长也可以自己归纳）。</a:t>
            </a:r>
            <a:endParaRPr lang="zh-CN" altLang="en-US" dirty="0"/>
          </a:p>
        </p:txBody>
      </p:sp>
      <p:sp>
        <p:nvSpPr>
          <p:cNvPr id="4" name="右箭头 3">
            <a:hlinkClick r:id="rId2" action="ppaction://hlinksldjump"/>
          </p:cNvPr>
          <p:cNvSpPr/>
          <p:nvPr/>
        </p:nvSpPr>
        <p:spPr>
          <a:xfrm>
            <a:off x="6084168" y="2322588"/>
            <a:ext cx="180020" cy="2423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008864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 calcmode="lin" valueType="num">
                                      <p:cBhvr additive="base">
                                        <p:cTn id="2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351</TotalTime>
  <Words>1271</Words>
  <Application>Microsoft Office PowerPoint</Application>
  <PresentationFormat>全屏显示(4:3)</PresentationFormat>
  <Paragraphs>102</Paragraphs>
  <Slides>20</Slides>
  <Notes>1</Notes>
  <HiddenSlides>0</HiddenSlides>
  <MMClips>0</MMClips>
  <ScaleCrop>false</ScaleCrop>
  <HeadingPairs>
    <vt:vector size="4" baseType="variant">
      <vt:variant>
        <vt:lpstr>主题</vt:lpstr>
      </vt:variant>
      <vt:variant>
        <vt:i4>1</vt:i4>
      </vt:variant>
      <vt:variant>
        <vt:lpstr>幻灯片标题</vt:lpstr>
      </vt:variant>
      <vt:variant>
        <vt:i4>20</vt:i4>
      </vt:variant>
    </vt:vector>
  </HeadingPairs>
  <TitlesOfParts>
    <vt:vector size="21" baseType="lpstr">
      <vt:lpstr>Office 主题​​</vt:lpstr>
      <vt:lpstr>PowerPoint 演示文稿</vt:lpstr>
      <vt:lpstr>学会找中心句的方法</vt:lpstr>
      <vt:lpstr>PowerPoint 演示文稿</vt:lpstr>
      <vt:lpstr>菜园小记</vt:lpstr>
      <vt:lpstr>作者：</vt:lpstr>
      <vt:lpstr>PowerPoint 演示文稿</vt:lpstr>
      <vt:lpstr>通读全文，了解文章大致内容，划出不认识、不理解的字词：</vt:lpstr>
      <vt:lpstr>词语</vt:lpstr>
      <vt:lpstr>通读全文，找出每一自然段的中心句。</vt:lpstr>
      <vt:lpstr>逐自然段分析：</vt:lpstr>
      <vt:lpstr>逐段分析</vt:lpstr>
      <vt:lpstr>第二自然段有什么作用？</vt:lpstr>
      <vt:lpstr>第六自然段不写行不行？</vt:lpstr>
      <vt:lpstr>      齐读第10自然段，这一段共写了几个画面？</vt:lpstr>
      <vt:lpstr>         回顾自然段段意，找出意思相关联的自然段，划分段落。</vt:lpstr>
      <vt:lpstr>第二段（第2-7自然段） 写菜园景象。</vt:lpstr>
      <vt:lpstr>鉴赏</vt:lpstr>
      <vt:lpstr>写作特色</vt:lpstr>
      <vt:lpstr>写作特色</vt:lpstr>
      <vt:lpstr>写作特色</vt:lpstr>
    </vt:vector>
  </TitlesOfParts>
  <Company>lzzg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lmh</dc:creator>
  <cp:lastModifiedBy>lmh</cp:lastModifiedBy>
  <cp:revision>41</cp:revision>
  <dcterms:created xsi:type="dcterms:W3CDTF">2018-10-31T07:41:20Z</dcterms:created>
  <dcterms:modified xsi:type="dcterms:W3CDTF">2018-11-23T01:43:43Z</dcterms:modified>
</cp:coreProperties>
</file>