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4" r:id="rId4"/>
    <p:sldId id="257" r:id="rId5"/>
    <p:sldId id="258" r:id="rId6"/>
    <p:sldId id="263" r:id="rId7"/>
    <p:sldId id="259" r:id="rId8"/>
    <p:sldId id="261" r:id="rId9"/>
    <p:sldId id="260" r:id="rId10"/>
    <p:sldId id="272" r:id="rId11"/>
    <p:sldId id="262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4ECA"/>
    <a:srgbClr val="0FBEB4"/>
    <a:srgbClr val="41C8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8A97F-71F6-4BCC-9C53-C817CEB21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90258-E04F-4F7F-B79B-2C99364193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microsoft.com/office/2007/relationships/media" Target="file:///C:\Users\V\Documents\&#24425;&#33394;&#30340;&#26790;\&#38889;&#36335;&#36965;-&#21345;&#20892;(&#39118;&#38083;&#29256;).mp3" TargetMode="External"/><Relationship Id="rId2" Type="http://schemas.openxmlformats.org/officeDocument/2006/relationships/audio" Target="file:///C:\Users\V\Documents\&#24425;&#33394;&#30340;&#26790;\&#38889;&#36335;&#36965;-&#21345;&#20892;(&#39118;&#38083;&#29256;).mp3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35696" y="620688"/>
            <a:ext cx="6764288" cy="4824536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>
                <a:solidFill>
                  <a:srgbClr val="C00000"/>
                </a:solidFill>
              </a:rPr>
              <a:t>     </a:t>
            </a:r>
            <a:r>
              <a:rPr lang="en-US" sz="6000" dirty="0" smtClean="0">
                <a:solidFill>
                  <a:srgbClr val="8E4ECA"/>
                </a:solidFill>
              </a:rPr>
              <a:t>8</a:t>
            </a:r>
            <a:r>
              <a:rPr lang="zh-CN" altLang="en-US" sz="6000" dirty="0" smtClean="0">
                <a:solidFill>
                  <a:srgbClr val="8E4ECA"/>
                </a:solidFill>
              </a:rPr>
              <a:t>、</a:t>
            </a:r>
            <a:r>
              <a:rPr lang="zh-CN" altLang="en-US" sz="6000" dirty="0" smtClean="0">
                <a:solidFill>
                  <a:srgbClr val="41C826"/>
                </a:solidFill>
              </a:rPr>
              <a:t>彩</a:t>
            </a:r>
            <a:r>
              <a:rPr lang="zh-CN" altLang="en-US" sz="6000" dirty="0" smtClean="0">
                <a:solidFill>
                  <a:srgbClr val="0FBEB4"/>
                </a:solidFill>
              </a:rPr>
              <a:t>色</a:t>
            </a:r>
            <a:r>
              <a:rPr lang="zh-CN" altLang="en-US" sz="6000" dirty="0" smtClean="0">
                <a:solidFill>
                  <a:srgbClr val="FFFF00"/>
                </a:solidFill>
              </a:rPr>
              <a:t>的</a:t>
            </a:r>
            <a:r>
              <a:rPr lang="zh-CN" altLang="en-US" sz="6000" dirty="0" smtClean="0">
                <a:solidFill>
                  <a:srgbClr val="FF0000"/>
                </a:solidFill>
              </a:rPr>
              <a:t>梦</a:t>
            </a:r>
            <a:endParaRPr lang="zh-CN" altLang="en-US" sz="6000" dirty="0" smtClean="0">
              <a:solidFill>
                <a:srgbClr val="FF0000"/>
              </a:solidFill>
            </a:endParaRPr>
          </a:p>
        </p:txBody>
      </p:sp>
      <p:pic>
        <p:nvPicPr>
          <p:cNvPr id="3" name="韩路遥-卡农(风铃版)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6660" y="5363210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2032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255" y="6985"/>
            <a:ext cx="9139555" cy="6845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7930" y="1867535"/>
            <a:ext cx="6252845" cy="1223010"/>
          </a:xfrm>
        </p:spPr>
        <p:txBody>
          <a:bodyPr>
            <a:normAutofit fontScale="90000"/>
          </a:bodyPr>
          <a:p>
            <a:pPr algn="l"/>
            <a:r>
              <a:rPr lang="en-US" altLang="zh-CN" sz="3200"/>
              <a:t>        </a:t>
            </a:r>
            <a:r>
              <a:rPr lang="zh-CN" altLang="en-US" sz="3200"/>
              <a:t>你想用彩色铅笔画些什么？</a:t>
            </a:r>
            <a:br>
              <a:rPr lang="zh-CN" altLang="en-US" sz="3200"/>
            </a:br>
            <a:r>
              <a:rPr lang="zh-CN" altLang="en-US" sz="3200"/>
              <a:t>把你想画的内容用几句话写下来吧。</a:t>
            </a:r>
            <a:endParaRPr lang="zh-CN" altLang="en-US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35696" y="620688"/>
            <a:ext cx="6764288" cy="4824536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>
                <a:solidFill>
                  <a:srgbClr val="C00000"/>
                </a:solidFill>
              </a:rPr>
              <a:t>         1</a:t>
            </a:r>
            <a:r>
              <a:rPr lang="zh-CN" altLang="en-US" sz="3200" dirty="0" smtClean="0">
                <a:solidFill>
                  <a:srgbClr val="C00000"/>
                </a:solidFill>
              </a:rPr>
              <a:t>、借助拼音，把课文读通顺流利，不通顺的地方反复读几遍。</a:t>
            </a:r>
            <a:br>
              <a:rPr lang="en-US" altLang="zh-CN" sz="3200" dirty="0" smtClean="0">
                <a:solidFill>
                  <a:srgbClr val="C00000"/>
                </a:solidFill>
              </a:rPr>
            </a:br>
            <a:r>
              <a:rPr lang="en-US" altLang="zh-CN" sz="3200" dirty="0" smtClean="0">
                <a:solidFill>
                  <a:srgbClr val="C00000"/>
                </a:solidFill>
              </a:rPr>
              <a:t>         2</a:t>
            </a:r>
            <a:r>
              <a:rPr lang="zh-CN" altLang="en-US" sz="3200" dirty="0" smtClean="0">
                <a:solidFill>
                  <a:srgbClr val="C00000"/>
                </a:solidFill>
              </a:rPr>
              <a:t>、圈画出本课的生字新词（用自己喜欢的水彩颜色把词语在文中涂出），认清字形，借助拼音，读准字音，借助工具书理解词语意思。</a:t>
            </a:r>
            <a:br>
              <a:rPr lang="en-US" altLang="zh-CN" sz="3200" dirty="0" smtClean="0">
                <a:solidFill>
                  <a:srgbClr val="C00000"/>
                </a:solidFill>
              </a:rPr>
            </a:br>
            <a:r>
              <a:rPr lang="en-US" altLang="zh-CN" sz="3200" dirty="0" smtClean="0">
                <a:solidFill>
                  <a:srgbClr val="C00000"/>
                </a:solidFill>
              </a:rPr>
              <a:t>         3</a:t>
            </a:r>
            <a:r>
              <a:rPr lang="zh-CN" altLang="en-US" sz="3200" dirty="0" smtClean="0">
                <a:solidFill>
                  <a:srgbClr val="C00000"/>
                </a:solidFill>
              </a:rPr>
              <a:t>、在小组内交流识字方法。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4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488832" cy="3456384"/>
          </a:xfrm>
        </p:spPr>
        <p:txBody>
          <a:bodyPr/>
          <a:lstStyle/>
          <a:p>
            <a:pPr algn="l"/>
            <a:r>
              <a:rPr lang="zh-CN" altLang="en-US" dirty="0" smtClean="0"/>
              <a:t>　</a:t>
            </a:r>
            <a:r>
              <a:rPr lang="zh-CN" altLang="en-US" sz="3200" dirty="0" smtClean="0">
                <a:solidFill>
                  <a:srgbClr val="C00000"/>
                </a:solidFill>
              </a:rPr>
              <a:t>大片的天空，蓝了，蓝得</a:t>
            </a:r>
            <a:r>
              <a:rPr lang="en-US" altLang="zh-CN" sz="32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—</a:t>
            </a:r>
            <a:r>
              <a:rPr lang="zh-CN" altLang="en-US" sz="3200" dirty="0" smtClean="0">
                <a:solidFill>
                  <a:srgbClr val="C00000"/>
                </a:solidFill>
              </a:rPr>
              <a:t>透</a:t>
            </a:r>
            <a:r>
              <a:rPr lang="en-US" altLang="zh-CN" sz="32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3200" dirty="0" smtClean="0">
                <a:solidFill>
                  <a:srgbClr val="C00000"/>
                </a:solidFill>
              </a:rPr>
              <a:t>明！</a:t>
            </a:r>
            <a:br>
              <a:rPr lang="en-US" altLang="zh-CN" sz="3200" dirty="0" smtClean="0">
                <a:solidFill>
                  <a:srgbClr val="C00000"/>
                </a:solidFill>
              </a:rPr>
            </a:br>
            <a:r>
              <a:rPr lang="zh-CN" altLang="en-US" sz="3200" dirty="0" smtClean="0">
                <a:solidFill>
                  <a:srgbClr val="C00000"/>
                </a:solidFill>
              </a:rPr>
              <a:t>　　</a:t>
            </a:r>
            <a:br>
              <a:rPr lang="zh-CN" altLang="en-US" sz="3200" dirty="0" smtClean="0">
                <a:solidFill>
                  <a:srgbClr val="C00000"/>
                </a:solidFill>
              </a:rPr>
            </a:br>
            <a:r>
              <a:rPr lang="zh-CN" altLang="en-US" sz="3200" dirty="0" smtClean="0">
                <a:sym typeface="+mn-ea"/>
              </a:rPr>
              <a:t>　 </a:t>
            </a:r>
            <a:r>
              <a:rPr lang="zh-CN" altLang="en-US" sz="3200" dirty="0" smtClean="0">
                <a:solidFill>
                  <a:srgbClr val="C00000"/>
                </a:solidFill>
              </a:rPr>
              <a:t>小屋的烟囱上，结一个苹果般的太阳，又大</a:t>
            </a:r>
            <a:r>
              <a:rPr lang="en-US" altLang="zh-CN" sz="32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3200" dirty="0" smtClean="0">
                <a:solidFill>
                  <a:srgbClr val="C00000"/>
                </a:solidFill>
              </a:rPr>
              <a:t>又红！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7"/>
          <p:cNvPicPr>
            <a:picLocks noGrp="1" noChangeAspect="1"/>
          </p:cNvPicPr>
          <p:nvPr>
            <p:ph idx="1"/>
          </p:nvPr>
        </p:nvPicPr>
        <p:blipFill>
          <a:blip r:embed="rId1"/>
          <a:srcRect r="730" b="23985"/>
          <a:stretch>
            <a:fillRect/>
          </a:stretch>
        </p:blipFill>
        <p:spPr>
          <a:xfrm>
            <a:off x="-27940" y="3630295"/>
            <a:ext cx="9158605" cy="32219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450506"/>
          </a:xfrm>
        </p:spPr>
        <p:txBody>
          <a:bodyPr>
            <a:normAutofit/>
          </a:bodyPr>
          <a:lstStyle/>
          <a:p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hé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  　 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li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á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o 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 p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í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ng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 y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ù</a:t>
            </a:r>
            <a:b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3600" dirty="0" smtClean="0"/>
              <a:t>盒  　   聊  　   坪  　   郁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b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</a:br>
            <a:b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c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ō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ng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b</a:t>
            </a:r>
            <a:r>
              <a:rPr lang="en-US" altLang="zh-CN" sz="36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n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jīng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dīng</a:t>
            </a:r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en-US" altLang="zh-CN" sz="3600" dirty="0" err="1" smtClean="0">
                <a:latin typeface="微软雅黑" panose="020B0503020204020204" charset="-122"/>
                <a:ea typeface="微软雅黑" panose="020B0503020204020204" charset="-122"/>
              </a:rPr>
              <a:t>níng</a:t>
            </a:r>
            <a:br>
              <a:rPr lang="zh-CN" altLang="en-US" sz="3600" dirty="0"/>
            </a:br>
            <a:r>
              <a:rPr lang="zh-CN" altLang="en-US" sz="3600" dirty="0" smtClean="0"/>
              <a:t>囱　　 般　　 精　　 叮　　咛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1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270" y="13335"/>
            <a:ext cx="9146540" cy="68313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图片 5" descr="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2380" y="3351530"/>
            <a:ext cx="2754630" cy="27546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75435" y="2332990"/>
            <a:ext cx="709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/>
              <a:t>结</a:t>
            </a:r>
            <a:endParaRPr lang="zh-CN" altLang="en-US" sz="4000" b="1"/>
          </a:p>
        </p:txBody>
      </p:sp>
      <p:sp>
        <p:nvSpPr>
          <p:cNvPr id="8" name="文本框 7"/>
          <p:cNvSpPr txBox="1"/>
          <p:nvPr/>
        </p:nvSpPr>
        <p:spPr>
          <a:xfrm>
            <a:off x="2648585" y="2644775"/>
            <a:ext cx="709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/>
              <a:t>苹</a:t>
            </a:r>
            <a:endParaRPr lang="zh-CN" altLang="en-US" sz="4000" b="1"/>
          </a:p>
        </p:txBody>
      </p:sp>
      <p:sp>
        <p:nvSpPr>
          <p:cNvPr id="9" name="文本框 8"/>
          <p:cNvSpPr txBox="1"/>
          <p:nvPr/>
        </p:nvSpPr>
        <p:spPr>
          <a:xfrm>
            <a:off x="1101725" y="3288665"/>
            <a:ext cx="709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/>
              <a:t>精</a:t>
            </a:r>
            <a:endParaRPr lang="zh-CN" altLang="en-US" sz="4000" b="1"/>
          </a:p>
        </p:txBody>
      </p:sp>
      <p:sp>
        <p:nvSpPr>
          <p:cNvPr id="10" name="文本框 9"/>
          <p:cNvSpPr txBox="1"/>
          <p:nvPr/>
        </p:nvSpPr>
        <p:spPr>
          <a:xfrm>
            <a:off x="3462020" y="3547745"/>
            <a:ext cx="709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/>
              <a:t>灵</a:t>
            </a:r>
            <a:endParaRPr lang="zh-CN" altLang="en-US" sz="40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7"/>
          <p:cNvPicPr>
            <a:picLocks noGrp="1" noChangeAspect="1"/>
          </p:cNvPicPr>
          <p:nvPr>
            <p:ph idx="1"/>
          </p:nvPr>
        </p:nvPicPr>
        <p:blipFill>
          <a:blip r:embed="rId1"/>
          <a:srcRect r="730" b="23985"/>
          <a:stretch>
            <a:fillRect/>
          </a:stretch>
        </p:blipFill>
        <p:spPr>
          <a:xfrm>
            <a:off x="-27940" y="3630295"/>
            <a:ext cx="9158605" cy="32219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162474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彩色     脚尖     森林     雪松 </a:t>
            </a:r>
            <a:br>
              <a:rPr lang="en-US" altLang="zh-CN" sz="4000" dirty="0" smtClean="0"/>
            </a:br>
            <a:br>
              <a:rPr lang="en-US" altLang="zh-CN" sz="4000" dirty="0" smtClean="0"/>
            </a:br>
            <a:r>
              <a:rPr lang="zh-CN" altLang="en-US" sz="4000" dirty="0" smtClean="0"/>
              <a:t> 歌声     苹果     精灵     季节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内容占位符 4" descr="2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70" y="-4445"/>
            <a:ext cx="9142095" cy="68605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8.jpg"/>
          <p:cNvPicPr>
            <a:picLocks noGrp="1" noChangeAspect="1"/>
          </p:cNvPicPr>
          <p:nvPr>
            <p:ph idx="1"/>
          </p:nvPr>
        </p:nvPicPr>
        <p:blipFill>
          <a:blip r:embed="rId1"/>
          <a:srcRect l="-91" t="65262" r="91" b="21871"/>
          <a:stretch>
            <a:fillRect/>
          </a:stretch>
        </p:blipFill>
        <p:spPr>
          <a:xfrm>
            <a:off x="26670" y="5323840"/>
            <a:ext cx="9090025" cy="1559560"/>
          </a:xfrm>
        </p:spPr>
      </p:pic>
      <p:pic>
        <p:nvPicPr>
          <p:cNvPr id="3" name="图片 2" descr="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710" t="1818" r="71549" b="72260"/>
          <a:stretch>
            <a:fillRect/>
          </a:stretch>
        </p:blipFill>
        <p:spPr>
          <a:xfrm>
            <a:off x="187960" y="4104640"/>
            <a:ext cx="1582420" cy="2125345"/>
          </a:xfrm>
          <a:prstGeom prst="rect">
            <a:avLst/>
          </a:prstGeom>
        </p:spPr>
      </p:pic>
      <p:pic>
        <p:nvPicPr>
          <p:cNvPr id="5" name="图片 4" descr="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710" t="1818" r="71549" b="72260"/>
          <a:stretch>
            <a:fillRect/>
          </a:stretch>
        </p:blipFill>
        <p:spPr>
          <a:xfrm>
            <a:off x="834390" y="4133215"/>
            <a:ext cx="1540510" cy="2068195"/>
          </a:xfrm>
          <a:prstGeom prst="rect">
            <a:avLst/>
          </a:prstGeom>
        </p:spPr>
      </p:pic>
      <p:pic>
        <p:nvPicPr>
          <p:cNvPr id="6" name="图片 5" descr="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710" t="1818" r="71549" b="72260"/>
          <a:stretch>
            <a:fillRect/>
          </a:stretch>
        </p:blipFill>
        <p:spPr>
          <a:xfrm>
            <a:off x="1415415" y="4189095"/>
            <a:ext cx="1548130" cy="2078990"/>
          </a:xfrm>
          <a:prstGeom prst="rect">
            <a:avLst/>
          </a:prstGeom>
        </p:spPr>
      </p:pic>
      <p:pic>
        <p:nvPicPr>
          <p:cNvPr id="7" name="图片 6" descr="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710" t="1818" r="71549" b="72260"/>
          <a:stretch>
            <a:fillRect/>
          </a:stretch>
        </p:blipFill>
        <p:spPr>
          <a:xfrm>
            <a:off x="2374900" y="4265930"/>
            <a:ext cx="1441450" cy="1935480"/>
          </a:xfrm>
          <a:prstGeom prst="rect">
            <a:avLst/>
          </a:prstGeom>
        </p:spPr>
      </p:pic>
      <p:pic>
        <p:nvPicPr>
          <p:cNvPr id="8" name="图片 7" descr="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710" t="1818" r="71549" b="72260"/>
          <a:stretch>
            <a:fillRect/>
          </a:stretch>
        </p:blipFill>
        <p:spPr>
          <a:xfrm>
            <a:off x="3520440" y="4470400"/>
            <a:ext cx="1235710" cy="1659255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710" t="1818" r="71549" b="72260"/>
          <a:stretch>
            <a:fillRect/>
          </a:stretch>
        </p:blipFill>
        <p:spPr>
          <a:xfrm>
            <a:off x="2802255" y="4332605"/>
            <a:ext cx="1441450" cy="1935480"/>
          </a:xfrm>
          <a:prstGeom prst="rect">
            <a:avLst/>
          </a:prstGeom>
        </p:spPr>
      </p:pic>
      <p:pic>
        <p:nvPicPr>
          <p:cNvPr id="10" name="图片 9" descr="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265" y="1234440"/>
            <a:ext cx="1939290" cy="1129030"/>
          </a:xfrm>
          <a:prstGeom prst="rect">
            <a:avLst/>
          </a:prstGeom>
        </p:spPr>
      </p:pic>
      <p:pic>
        <p:nvPicPr>
          <p:cNvPr id="11" name="图片 10" descr="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350" y="1907540"/>
            <a:ext cx="1107440" cy="8350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16"/>
          <p:cNvPicPr>
            <a:picLocks noChangeAspect="1"/>
          </p:cNvPicPr>
          <p:nvPr>
            <p:ph idx="1"/>
          </p:nvPr>
        </p:nvPicPr>
        <p:blipFill>
          <a:blip r:embed="rId1"/>
          <a:srcRect b="5133"/>
          <a:stretch>
            <a:fillRect/>
          </a:stretch>
        </p:blipFill>
        <p:spPr>
          <a:xfrm>
            <a:off x="1480820" y="2178050"/>
            <a:ext cx="6557645" cy="39319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</Words>
  <Application>WPS 演示</Application>
  <PresentationFormat>全屏显示(4:3)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黑体</vt:lpstr>
      <vt:lpstr>Calibri</vt:lpstr>
      <vt:lpstr>Arial Unicode MS</vt:lpstr>
      <vt:lpstr>Office 主题</vt:lpstr>
      <vt:lpstr>     8、彩色的梦</vt:lpstr>
      <vt:lpstr>         1、借助拼音，把课文读通顺流利，不通顺的地方反复读几遍。          2、圈画出本课的生字新词（用自己喜欢的水彩颜色把词语在文中涂出），认清字形，借助拼音，读准字音，借助工具书理解词语意思。          3、在小组内交流识字方法。</vt:lpstr>
      <vt:lpstr>　大片的天空，蓝了，蓝得—透—明！ 　　 　 小屋的烟囱上，结一个苹果般的太阳，又大—又红！</vt:lpstr>
      <vt:lpstr>hé  　 liáo    píng    yù 盒  　   聊  　   坪  　   郁    cōng    bān     jīng    dīng   níng 囱　　 般　　 精　　 叮　　咛</vt:lpstr>
      <vt:lpstr>PowerPoint 演示文稿</vt:lpstr>
      <vt:lpstr>彩色     脚尖     森林     雪松    歌声     苹果     精灵     季节</vt:lpstr>
      <vt:lpstr>PowerPoint 演示文稿</vt:lpstr>
      <vt:lpstr>PowerPoint 演示文稿</vt:lpstr>
      <vt:lpstr>PowerPoint 演示文稿</vt:lpstr>
      <vt:lpstr>        你想用彩色铅笔画些什么？ 把你想画的内容用几句话写下来吧。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1、借助拼音，把课文读通顺流利，不通顺的地方反复读几遍。          2、圈画出本课的生字新词（用自己喜欢的水彩颜色把词语在文中涂出），认清字形，借助拼音，读准字音，借助工具书理解词语意思。          3、在小组内交流识字方法。</dc:title>
  <dc:creator>V</dc:creator>
  <cp:lastModifiedBy>V</cp:lastModifiedBy>
  <cp:revision>11</cp:revision>
  <dcterms:created xsi:type="dcterms:W3CDTF">2018-04-09T03:38:00Z</dcterms:created>
  <dcterms:modified xsi:type="dcterms:W3CDTF">2018-04-09T05:50:57Z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