
<file path=[Content_Types].xml><?xml version="1.0" encoding="utf-8"?>
<Types xmlns="http://schemas.openxmlformats.org/package/2006/content-types">
  <Default Extension="wav" ContentType="audio/x-wav"/>
  <Default Extension="wdp" ContentType="image/vnd.ms-photo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8" r:id="rId3"/>
    <p:sldId id="257" r:id="rId4"/>
    <p:sldId id="283" r:id="rId6"/>
    <p:sldId id="284" r:id="rId7"/>
    <p:sldId id="285" r:id="rId8"/>
    <p:sldId id="266" r:id="rId9"/>
    <p:sldId id="268" r:id="rId10"/>
    <p:sldId id="265" r:id="rId11"/>
    <p:sldId id="264" r:id="rId12"/>
    <p:sldId id="263" r:id="rId13"/>
    <p:sldId id="262" r:id="rId14"/>
    <p:sldId id="269" r:id="rId15"/>
    <p:sldId id="261" r:id="rId16"/>
    <p:sldId id="260" r:id="rId17"/>
    <p:sldId id="270" r:id="rId18"/>
    <p:sldId id="271" r:id="rId19"/>
    <p:sldId id="272" r:id="rId20"/>
    <p:sldId id="286" r:id="rId21"/>
    <p:sldId id="273" r:id="rId22"/>
    <p:sldId id="274" r:id="rId23"/>
    <p:sldId id="275" r:id="rId24"/>
    <p:sldId id="276" r:id="rId25"/>
    <p:sldId id="277" r:id="rId26"/>
    <p:sldId id="287" r:id="rId27"/>
    <p:sldId id="279" r:id="rId28"/>
    <p:sldId id="280" r:id="rId29"/>
    <p:sldId id="281" r:id="rId30"/>
    <p:sldId id="282" r:id="rId31"/>
    <p:sldId id="259" r:id="rId32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CCFF66"/>
    <a:srgbClr val="F1FB93"/>
    <a:srgbClr val="E2E029"/>
    <a:srgbClr val="A3C8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414" autoAdjust="0"/>
  </p:normalViewPr>
  <p:slideViewPr>
    <p:cSldViewPr>
      <p:cViewPr varScale="1">
        <p:scale>
          <a:sx n="90" d="100"/>
          <a:sy n="90" d="100"/>
        </p:scale>
        <p:origin x="-366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372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8835B9-9D49-494A-B98D-6721D2ADA4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一、谈话导入，引发兴趣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．【课件出示梦境相关照片】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，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说说自己做过的最奇特的梦。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．今天我们就来学习一篇和梦有关的诗歌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——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《彩色的梦》。（教师板书，学生齐读课题。）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四、作业超市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．朗读课文，练习生字。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．推荐阅读：高洪波《我想》《懒的辩护》。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一、复习导入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．摘苹果游戏识字。（精彩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、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彩色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、机灵、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精巧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、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苹果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、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森林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、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结局）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．同学们，我们继续学习《彩色的梦》，一起探索奇幻梦境吧！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二、品读课文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．学习第一小节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）课件出示课文第一小节，指生朗读。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我有一大把彩色的梦，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有的长，有的圆，有的硬。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他们躺在铅笔盒里聊天，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一打开，就在白纸上跳蹦。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）小组合作思考下列问题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①这里“彩色的梦”指什么？（彩色铅笔）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②发挥想象，“他们躺在铅笔盒里”聊些什么呢？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）小组代表分享合作结果。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）课件出示课文原句：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“他们躺在铅笔盒里聊天，一打开，就在白纸上蹦跳。”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思考问题：彩色的铅笔会“躺”着“聊天”和“蹦跳”吗？作者为什么要这么写？（引导学生学习拟人的修辞手法。）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用了拟人的修辞手法，生动形象地写出了彩色铅笔的“活泼”和“可爱”。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．学习第二小节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）课件出示原文：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脚尖滑过的地方，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大块的草坪，绿了；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大朵的野花，红了；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大片的天空，蓝了，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蓝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——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得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——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透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——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明！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）教师朗读，学生自由想象画面。</a:t>
            </a:r>
            <a:endParaRPr lang="en-US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 eaLnBrk="1" latinLnBrk="0" hangingPunct="1"/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）指生回答：</a:t>
            </a:r>
            <a:endParaRPr lang="zh-CN" altLang="en-US" dirty="0" smtClean="0"/>
          </a:p>
          <a:p>
            <a:pPr rtl="0" eaLnBrk="1" latinLnBrk="0" hangingPunct="1"/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①同学们在刚才的想象中看到了什么，听到了什么？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②“大块”“绿了”，“大朵”“红了”，“大片”“蓝了”，写出了怎样的画面？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③这是一个怎样的梦？（发挥学生想象力，意思对即可。）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．学习第三小节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）课件出示课文：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在葱郁的森林里，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雪松们拉着手，请小鸟留下歌声。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小屋的烟囱上，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结一个苹果般的太阳，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又大——又红！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）全班齐读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）请同学们说出这一小节中最喜欢的句子，把它朗读出来，并说明原因。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（引导学生：运用（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）修辞手法，形象、生动地写出了（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）的句式回答）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）仿照原文，填一填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课件出示：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在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____________________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，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__________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们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__________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，请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_______________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留下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__________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__________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__________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上，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结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____________________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__________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__________——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__________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！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（发挥学生想象力，意思对即可。）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</a:t>
            </a:r>
            <a:r>
              <a:rPr lang="zh-CN" altLang="zh-CN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配乐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朗读。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．学习第四小节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）课件出示第四小节，指生朗读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我的彩色铅笔，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是大森林的精灵。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我的彩色梦境，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有水果香，有季节风，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还有紫葡萄的叮咛，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在溪水里流动……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）小组合作思考问题：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①为什么说“我的彩色铅笔”是“大森林的精灵”？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因为“我”的彩色铅笔，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描绘了葱郁的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森林和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可爱的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小动物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雪松们手拉手，鸟儿尽情高歌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——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就像精灵一样拥有魔法。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②我的梦境里都有什么？我们可以调用哪些感官来感受？（水果香、季节风、紫葡萄、溪水；嗅觉、触觉、听觉、视觉）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③课件出示：“叮咛”，“叮咛”是什么意思？看偏旁猜意思。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6DA01-E9F7-41DD-AA59-91CF82C55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④文中的“……”说明了什么？（“我的彩色梦境”不止有所写的那些，还有很多很多）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）请你发挥想象，“我的彩色梦境”还有什么？用“有……，有……，还有……”句式说一说。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预设：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生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：我的彩色梦境里，有灰姑娘的水晶鞋，有黄莺的歌唱，还有夜来香的花香，在微风里飘动……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生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：我的彩色梦境里，有白雪公主的单纯美丽，有皇后的恶毒苹果，还有七个小矮人采矿时的“叮叮当当”，在山谷里回荡……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生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：我的彩色梦境里，有七色鹿的神奇，有神笔马良的善良，还有冬天呼啸的北风，在雪孩子的笑脸旁吹过……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……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．全班有感情朗读全文，边读边想象边感受画面。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．请你拿出你的彩色铅笔，画一画你的梦。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三、作业乐园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．给你的家人分享这首诗。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．请你仿照课文第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小节或第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小节，写一写你的梦。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【板书设计】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彩色的梦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铅笔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草坪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野花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天空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森林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雪松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小鸟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小屋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太阳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梦境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水果香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季节风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紫葡萄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……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</a:t>
            </a:r>
            <a:r>
              <a:rPr lang="zh-CN" altLang="zh-CN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配乐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朗读。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</a:t>
            </a:r>
            <a:r>
              <a:rPr lang="zh-CN" altLang="zh-CN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配乐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朗读。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．小组合作思考问题。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课件出示下列问题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）本文一共描写了哪些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景物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？（草坪、野花、天空、森林、雪松、小鸟、小屋、太阳）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）用“○”把你不会的生字在文中圈出来。（利用工具书，小组合作解决问题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课件出示：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盒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聊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坪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郁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囱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般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精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叮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咛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．用“～～～～”画出你喜欢的句子。（小组讨论分享）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全班讨论分享。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三、自学生字，教师指导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．全班齐读课文。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．课件出示生字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彩  梦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森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拉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结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苹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般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精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灵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．小组合作学习生字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）小组成员“看”特点，“说”结构。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）生字组词。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）小组代表展示合作成果。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）课件出示词语：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彩色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精彩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做梦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好梦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森林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森严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拉手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拉开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结果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结局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苹果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青苹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一般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百般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精巧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精气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灵光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精灵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．教师指导生字。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）课件出示生字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（带田字格）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般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苹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）教师指导，注意：“般”左边“舟”的“横”变短；“苹”下边的“平”不要出头。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</a:t>
            </a:r>
            <a:r>
              <a:rPr lang="zh-CN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．学生练写生字，教师巡视。</a:t>
            </a:r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5A2B0-DB19-4641-84AB-D97366305E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emf"/><Relationship Id="rId8" Type="http://schemas.openxmlformats.org/officeDocument/2006/relationships/image" Target="../media/image7.emf"/><Relationship Id="rId7" Type="http://schemas.openxmlformats.org/officeDocument/2006/relationships/image" Target="../media/image6.emf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image" Target="../media/image11.emf"/><Relationship Id="rId5" Type="http://schemas.openxmlformats.org/officeDocument/2006/relationships/image" Target="../media/image4.emf"/><Relationship Id="rId4" Type="http://schemas.openxmlformats.org/officeDocument/2006/relationships/image" Target="../media/image10.emf"/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09268" y="3428020"/>
            <a:ext cx="1166526" cy="5917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4" cstate="print"/>
          <a:srcRect b="23926"/>
          <a:stretch>
            <a:fillRect/>
          </a:stretch>
        </p:blipFill>
        <p:spPr>
          <a:xfrm>
            <a:off x="-26601" y="3723878"/>
            <a:ext cx="9170601" cy="141962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794723" y="1816503"/>
            <a:ext cx="2953317" cy="205212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6" cstate="print"/>
          <a:srcRect l="42760" t="4012" b="47007"/>
          <a:stretch>
            <a:fillRect/>
          </a:stretch>
        </p:blipFill>
        <p:spPr>
          <a:xfrm>
            <a:off x="-3096" y="0"/>
            <a:ext cx="1671914" cy="284256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720895" y="2375161"/>
            <a:ext cx="315000" cy="1687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2644828" y="2582896"/>
            <a:ext cx="90000" cy="360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3725790" y="3983823"/>
            <a:ext cx="225000" cy="90000"/>
          </a:xfrm>
          <a:prstGeom prst="rect">
            <a:avLst/>
          </a:prstGeom>
        </p:spPr>
      </p:pic>
      <p:cxnSp>
        <p:nvCxnSpPr>
          <p:cNvPr id="17" name="直接连接符 16"/>
          <p:cNvCxnSpPr/>
          <p:nvPr userDrawn="1"/>
        </p:nvCxnSpPr>
        <p:spPr>
          <a:xfrm>
            <a:off x="1815480" y="1847102"/>
            <a:ext cx="5513040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1297-B919-49F2-9134-43075B567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0447-6999-4D04-A1E3-8EF10A19E7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57" y="205979"/>
            <a:ext cx="1478756" cy="326826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1488" y="205979"/>
            <a:ext cx="4321969" cy="326826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1297-B919-49F2-9134-43075B567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0447-6999-4D04-A1E3-8EF10A19E7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角三角形 15"/>
          <p:cNvSpPr/>
          <p:nvPr userDrawn="1"/>
        </p:nvSpPr>
        <p:spPr>
          <a:xfrm flipH="1" flipV="1">
            <a:off x="2483768" y="-1"/>
            <a:ext cx="6657940" cy="362662"/>
          </a:xfrm>
          <a:prstGeom prst="rtTriangle">
            <a:avLst/>
          </a:prstGeom>
          <a:pattFill prst="dkDnDiag">
            <a:fgClr>
              <a:srgbClr val="92D05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直角三角形 14"/>
          <p:cNvSpPr/>
          <p:nvPr userDrawn="1"/>
        </p:nvSpPr>
        <p:spPr>
          <a:xfrm flipV="1">
            <a:off x="0" y="0"/>
            <a:ext cx="6516216" cy="362661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-4897" y="4876006"/>
            <a:ext cx="9146605" cy="290315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srcRect/>
            <a:stretch>
              <a:fillRect l="-2629" t="-121885" r="-10097" b="-136918"/>
            </a:stretch>
          </a:blipFill>
          <a:ln cap="rnd"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直角三角形 11"/>
          <p:cNvSpPr/>
          <p:nvPr userDrawn="1"/>
        </p:nvSpPr>
        <p:spPr>
          <a:xfrm flipV="1">
            <a:off x="0" y="0"/>
            <a:ext cx="2356406" cy="290082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9394" y="275364"/>
            <a:ext cx="618750" cy="4162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733424" y="3972792"/>
            <a:ext cx="1411668" cy="980901"/>
          </a:xfrm>
          <a:prstGeom prst="rect">
            <a:avLst/>
          </a:prstGeom>
        </p:spPr>
      </p:pic>
      <p:sp>
        <p:nvSpPr>
          <p:cNvPr id="19" name="标题 1"/>
          <p:cNvSpPr>
            <a:spLocks noGrp="1"/>
          </p:cNvSpPr>
          <p:nvPr>
            <p:ph type="title" hasCustomPrompt="1"/>
          </p:nvPr>
        </p:nvSpPr>
        <p:spPr>
          <a:xfrm>
            <a:off x="648144" y="327205"/>
            <a:ext cx="5127106" cy="476482"/>
          </a:xfrm>
        </p:spPr>
        <p:txBody>
          <a:bodyPr anchor="b">
            <a:normAutofit/>
          </a:bodyPr>
          <a:lstStyle>
            <a:lvl1pPr>
              <a:defRPr sz="3200" b="0"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</a:lstStyle>
          <a:p>
            <a:r>
              <a:rPr lang="zh-CN" altLang="en-US" dirty="0" smtClean="0"/>
              <a:t>单击此处编辑标题样式</a:t>
            </a:r>
            <a:endParaRPr lang="zh-CN" altLang="en-US" dirty="0"/>
          </a:p>
        </p:txBody>
      </p:sp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565038" y="617287"/>
            <a:ext cx="112500" cy="123750"/>
          </a:xfrm>
          <a:prstGeom prst="rect">
            <a:avLst/>
          </a:prstGeom>
        </p:spPr>
      </p:pic>
      <p:sp>
        <p:nvSpPr>
          <p:cNvPr id="22" name="椭圆 21"/>
          <p:cNvSpPr/>
          <p:nvPr userDrawn="1"/>
        </p:nvSpPr>
        <p:spPr>
          <a:xfrm>
            <a:off x="8622447" y="4701095"/>
            <a:ext cx="360040" cy="36004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 userDrawn="1"/>
        </p:nvSpPr>
        <p:spPr>
          <a:xfrm>
            <a:off x="8604448" y="4735957"/>
            <a:ext cx="38985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80DA0447-6999-4D04-A1E3-8EF10A19E77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1297-B919-49F2-9134-43075B567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0447-6999-4D04-A1E3-8EF10A19E77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1487" y="1027510"/>
            <a:ext cx="2900363" cy="244673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1027510"/>
            <a:ext cx="2900363" cy="244673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1297-B919-49F2-9134-43075B567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0447-6999-4D04-A1E3-8EF10A19E7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1297-B919-49F2-9134-43075B567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0447-6999-4D04-A1E3-8EF10A19E7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1297-B919-49F2-9134-43075B567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0447-6999-4D04-A1E3-8EF10A19E7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1297-B919-49F2-9134-43075B567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0447-6999-4D04-A1E3-8EF10A19E7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1297-B919-49F2-9134-43075B567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0447-6999-4D04-A1E3-8EF10A19E7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1297-B919-49F2-9134-43075B567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0447-6999-4D04-A1E3-8EF10A19E7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C1297-B919-49F2-9134-43075B567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A0447-6999-4D04-A1E3-8EF10A19E77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png"/><Relationship Id="rId3" Type="http://schemas.microsoft.com/office/2007/relationships/media" Target="file:///C:\Users\Administrator\Desktop\&#35838;&#20214;&#20013;&#24515;\&#12298;&#24425;&#33394;&#30340;&#26790;&#12299;&#21512;&#20316;&#29256;&#31934;&#21697;&#35838;&#20214;\&#37197;&#20048;.mp3" TargetMode="External"/><Relationship Id="rId2" Type="http://schemas.openxmlformats.org/officeDocument/2006/relationships/audio" Target="file:///C:\Users\Administrator\Desktop\&#35838;&#20214;&#20013;&#24515;\&#12298;&#24425;&#33394;&#30340;&#26790;&#12299;&#21512;&#20316;&#29256;&#31934;&#21697;&#35838;&#20214;\&#37197;&#20048;.mp3" TargetMode="External"/><Relationship Id="rId1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924748" y="915566"/>
            <a:ext cx="5239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彩色的梦</a:t>
            </a:r>
            <a:endParaRPr lang="zh-CN" altLang="en-US" sz="6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27784" y="1851670"/>
            <a:ext cx="3854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000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</a:lstStyle>
          <a:p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第一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自学生字，教师指导</a:t>
            </a:r>
            <a:endParaRPr lang="zh-CN" altLang="en-US" dirty="0"/>
          </a:p>
        </p:txBody>
      </p:sp>
      <p:pic>
        <p:nvPicPr>
          <p:cNvPr id="2050" name="Picture 2" descr="C:\Users\Administrator\Desktop\蓝色田字格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475656" y="1491630"/>
            <a:ext cx="2296914" cy="2270323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1691680" y="1419622"/>
            <a:ext cx="1960793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3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般</a:t>
            </a:r>
            <a:endParaRPr lang="zh-CN" altLang="en-US" sz="13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Picture 2" descr="C:\Users\Administrator\Desktop\蓝色田字格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443438" y="1491630"/>
            <a:ext cx="2296914" cy="2270323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5646787" y="1401971"/>
            <a:ext cx="1960793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苹</a:t>
            </a:r>
            <a:endParaRPr lang="zh-CN" altLang="en-US" sz="13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 rot="10384730">
            <a:off x="1865428" y="2233960"/>
            <a:ext cx="7829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endParaRPr lang="zh-CN" altLang="en-US" sz="6000" b="1" dirty="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06244" y="2056808"/>
            <a:ext cx="142058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丨</a:t>
            </a:r>
            <a:endParaRPr lang="zh-CN" altLang="en-US" sz="9600" dirty="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作业超市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784040" y="1252518"/>
            <a:ext cx="7560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．朗读课文，练习生字。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．推荐阅读：高洪波《我想》《懒的辩护》。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 descr="看书2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681938" y="3078304"/>
            <a:ext cx="1790767" cy="16888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952230" y="857137"/>
            <a:ext cx="5239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彩色的梦</a:t>
            </a:r>
            <a:endParaRPr lang="zh-CN" altLang="en-US" sz="6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61872" y="1851670"/>
            <a:ext cx="3854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000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</a:lstStyle>
          <a:p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第二课时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复习导入</a:t>
            </a:r>
            <a:endParaRPr lang="zh-CN" alt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483518"/>
            <a:ext cx="6354231" cy="4083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" name="Group 4"/>
          <p:cNvGrpSpPr/>
          <p:nvPr/>
        </p:nvGrpSpPr>
        <p:grpSpPr bwMode="auto">
          <a:xfrm>
            <a:off x="4860032" y="2139702"/>
            <a:ext cx="1332825" cy="1151563"/>
            <a:chOff x="3312" y="-368"/>
            <a:chExt cx="1017" cy="816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0000"/>
            </a:blip>
            <a:srcRect/>
            <a:stretch>
              <a:fillRect/>
            </a:stretch>
          </p:blipFill>
          <p:spPr bwMode="auto">
            <a:xfrm>
              <a:off x="3520" y="-368"/>
              <a:ext cx="809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3312" y="-109"/>
              <a:ext cx="968" cy="37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结局</a:t>
              </a:r>
              <a:endPara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Group 7"/>
          <p:cNvGrpSpPr/>
          <p:nvPr/>
        </p:nvGrpSpPr>
        <p:grpSpPr bwMode="auto">
          <a:xfrm>
            <a:off x="1466553" y="1341240"/>
            <a:ext cx="1737745" cy="1086495"/>
            <a:chOff x="-412" y="0"/>
            <a:chExt cx="1391" cy="816"/>
          </a:xfrm>
        </p:grpSpPr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0000"/>
            </a:blip>
            <a:srcRect/>
            <a:stretch>
              <a:fillRect/>
            </a:stretch>
          </p:blipFill>
          <p:spPr bwMode="auto">
            <a:xfrm>
              <a:off x="0" y="0"/>
              <a:ext cx="809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-412" y="284"/>
              <a:ext cx="1391" cy="47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彩色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Group 10"/>
          <p:cNvGrpSpPr/>
          <p:nvPr/>
        </p:nvGrpSpPr>
        <p:grpSpPr bwMode="auto">
          <a:xfrm>
            <a:off x="5145579" y="1196778"/>
            <a:ext cx="1449262" cy="1198417"/>
            <a:chOff x="-464" y="0"/>
            <a:chExt cx="1325" cy="1095"/>
          </a:xfrm>
        </p:grpSpPr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/>
            </a:blip>
            <a:srcRect/>
            <a:stretch>
              <a:fillRect/>
            </a:stretch>
          </p:blipFill>
          <p:spPr bwMode="auto">
            <a:xfrm>
              <a:off x="0" y="0"/>
              <a:ext cx="809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-464" y="223"/>
              <a:ext cx="1325" cy="87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苹果</a:t>
              </a:r>
              <a:endPara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" name="Group 16"/>
          <p:cNvGrpSpPr/>
          <p:nvPr/>
        </p:nvGrpSpPr>
        <p:grpSpPr bwMode="auto">
          <a:xfrm>
            <a:off x="4429130" y="1347614"/>
            <a:ext cx="1222990" cy="1080121"/>
            <a:chOff x="0" y="0"/>
            <a:chExt cx="729" cy="672"/>
          </a:xfrm>
        </p:grpSpPr>
        <p:pic>
          <p:nvPicPr>
            <p:cNvPr id="17" name="Picture 17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/>
            </a:blip>
            <a:srcRect/>
            <a:stretch>
              <a:fillRect/>
            </a:stretch>
          </p:blipFill>
          <p:spPr bwMode="auto">
            <a:xfrm>
              <a:off x="0" y="0"/>
              <a:ext cx="666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83" y="271"/>
              <a:ext cx="646" cy="32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精巧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9" name="Group 19"/>
          <p:cNvGrpSpPr/>
          <p:nvPr/>
        </p:nvGrpSpPr>
        <p:grpSpPr bwMode="auto">
          <a:xfrm>
            <a:off x="5524795" y="2016186"/>
            <a:ext cx="1855249" cy="843818"/>
            <a:chOff x="-1441" y="340"/>
            <a:chExt cx="1977" cy="912"/>
          </a:xfrm>
        </p:grpSpPr>
        <p:pic>
          <p:nvPicPr>
            <p:cNvPr id="20" name="Picture 20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/>
            </a:blip>
            <a:srcRect/>
            <a:stretch>
              <a:fillRect/>
            </a:stretch>
          </p:blipFill>
          <p:spPr bwMode="auto">
            <a:xfrm>
              <a:off x="-520" y="340"/>
              <a:ext cx="1056" cy="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-1441" y="580"/>
              <a:ext cx="1931" cy="56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 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森林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2" name="Group 22"/>
          <p:cNvGrpSpPr/>
          <p:nvPr/>
        </p:nvGrpSpPr>
        <p:grpSpPr bwMode="auto">
          <a:xfrm>
            <a:off x="1682254" y="2398554"/>
            <a:ext cx="1449263" cy="893067"/>
            <a:chOff x="583" y="45"/>
            <a:chExt cx="1325" cy="816"/>
          </a:xfrm>
        </p:grpSpPr>
        <p:pic>
          <p:nvPicPr>
            <p:cNvPr id="23" name="Picture 2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8000" contrast="-12000"/>
            </a:blip>
            <a:srcRect/>
            <a:stretch>
              <a:fillRect/>
            </a:stretch>
          </p:blipFill>
          <p:spPr bwMode="auto">
            <a:xfrm>
              <a:off x="1099" y="45"/>
              <a:ext cx="809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Text Box 24"/>
            <p:cNvSpPr txBox="1">
              <a:spLocks noChangeArrowheads="1"/>
            </p:cNvSpPr>
            <p:nvPr/>
          </p:nvSpPr>
          <p:spPr bwMode="auto">
            <a:xfrm>
              <a:off x="583" y="288"/>
              <a:ext cx="1325" cy="47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精彩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5" name="Group 25"/>
          <p:cNvGrpSpPr/>
          <p:nvPr/>
        </p:nvGrpSpPr>
        <p:grpSpPr bwMode="auto">
          <a:xfrm>
            <a:off x="2850778" y="843558"/>
            <a:ext cx="1361473" cy="1079875"/>
            <a:chOff x="-296" y="270"/>
            <a:chExt cx="1042" cy="816"/>
          </a:xfrm>
        </p:grpSpPr>
        <p:pic>
          <p:nvPicPr>
            <p:cNvPr id="26" name="Picture 26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/>
            </a:blip>
            <a:srcRect/>
            <a:stretch>
              <a:fillRect/>
            </a:stretch>
          </p:blipFill>
          <p:spPr bwMode="auto">
            <a:xfrm>
              <a:off x="-63" y="270"/>
              <a:ext cx="809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" name="Text Box 27"/>
            <p:cNvSpPr txBox="1">
              <a:spLocks noChangeArrowheads="1"/>
            </p:cNvSpPr>
            <p:nvPr/>
          </p:nvSpPr>
          <p:spPr bwMode="auto">
            <a:xfrm>
              <a:off x="-296" y="486"/>
              <a:ext cx="971" cy="39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机灵</a:t>
              </a:r>
              <a:endPara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77644E-6 L -0.08611 0.3105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15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3307E-6 L -0.16493 0.4418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" y="22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5.51958E-7 L -0.10208 0.55381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27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16898E-6 L -0.16146 0.51063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" y="25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15634E-6 L -0.12604 0.52852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26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93 -0.05804 L -0.09532 0.37913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21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94388E-6 L 0.11024 0.27968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14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品读课文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798915" y="98757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我有一大把彩色的梦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有的长，有的圆，有的硬。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他们躺在铅笔盒里聊天，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一打开，就在白纸上跳蹦。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39275" y="1072942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39275" y="1125786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31363" y="107294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彩色铅笔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94500" y="3881254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“他们躺在铅笔盒里”聊些什么呢？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743131" y="1649006"/>
            <a:ext cx="129614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品读课文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291474" y="999712"/>
            <a:ext cx="4512774" cy="138499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他们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躺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在铅笔盒里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聊天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一打开，就在白纸上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蹦跳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3219822"/>
            <a:ext cx="67687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生动形象地写出彩色铅笔的“活泼”和“可爱”。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96559" y="2553166"/>
            <a:ext cx="162736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拟人修辞</a:t>
            </a:r>
            <a:endParaRPr lang="en-US" altLang="zh-CN" sz="2800" b="1" dirty="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品读课文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987824" y="903947"/>
            <a:ext cx="396044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脚尖滑过的地方，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大块的草坪，绿了；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大朵的野花，红了；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大片的天空，蓝了，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蓝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得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透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明！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品读课文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83568" y="843558"/>
            <a:ext cx="84604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“大块”“绿了”，“大朵”“红了”，“大片”“蓝了”，写出了怎样的画面？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555776" y="2283718"/>
            <a:ext cx="3995291" cy="241051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Administrator\Desktop\素材\QQ截图20171214144957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357422" y="1643056"/>
            <a:ext cx="4324354" cy="3182900"/>
          </a:xfrm>
          <a:prstGeom prst="rect">
            <a:avLst/>
          </a:prstGeom>
          <a:noFill/>
        </p:spPr>
      </p:pic>
      <p:sp>
        <p:nvSpPr>
          <p:cNvPr id="3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品读课文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786050" y="1000114"/>
            <a:ext cx="34290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这是一个怎样的梦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品读课文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627784" y="1119971"/>
            <a:ext cx="554461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在葱郁的森林里，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雪松们拉着手，请小鸟留下歌声。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小屋的烟囱上，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结一个苹果般的太阳，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又大——又红！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谈话导入，引发兴趣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123728" y="1112426"/>
            <a:ext cx="4852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说说自己做过的最奇特的梦。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500298" y="1785932"/>
            <a:ext cx="4143404" cy="281793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品读课文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1285866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你最喜欢这一小节中的哪一句？为什么？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6640" y="2231568"/>
            <a:ext cx="75457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运用（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）修辞手法，形象、生动地写出了（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品读课文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763688" y="1119971"/>
            <a:ext cx="684076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en-US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们</a:t>
            </a:r>
            <a:r>
              <a:rPr lang="en-US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，请</a:t>
            </a:r>
            <a:r>
              <a:rPr lang="en-US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留下</a:t>
            </a:r>
            <a:r>
              <a:rPr lang="en-US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en-US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上，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结</a:t>
            </a:r>
            <a:r>
              <a:rPr lang="en-US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en-US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又</a:t>
            </a:r>
            <a:r>
              <a:rPr lang="en-US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____——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又</a:t>
            </a:r>
            <a:r>
              <a:rPr lang="en-US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！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1184434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清澈的池塘里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1851670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鱼儿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3848" y="183250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跳起舞蹈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52120" y="1851670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鲜花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52320" y="1851670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香气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63688" y="249974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岸边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19872" y="249974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果树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11760" y="3075806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一个火球般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8104" y="3128650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果子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67944" y="377672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95736" y="377672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品读课文</a:t>
            </a:r>
            <a:endParaRPr lang="zh-CN" altLang="en-US" dirty="0"/>
          </a:p>
        </p:txBody>
      </p:sp>
      <p:pic>
        <p:nvPicPr>
          <p:cNvPr id="5" name="图片 4" descr="east-a91-559287.jpg"/>
          <p:cNvPicPr>
            <a:picLocks noChangeAspect="1"/>
          </p:cNvPicPr>
          <p:nvPr/>
        </p:nvPicPr>
        <p:blipFill>
          <a:blip r:embed="rId1" cstate="print"/>
          <a:srcRect l="12201" t="14091" b="6531"/>
          <a:stretch>
            <a:fillRect/>
          </a:stretch>
        </p:blipFill>
        <p:spPr>
          <a:xfrm rot="5400000">
            <a:off x="608449" y="1998797"/>
            <a:ext cx="2553251" cy="15389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矩形 5"/>
          <p:cNvSpPr/>
          <p:nvPr/>
        </p:nvSpPr>
        <p:spPr>
          <a:xfrm>
            <a:off x="3510136" y="689664"/>
            <a:ext cx="41582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我的彩色铅笔，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是大森林的精灵。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我的彩色梦境，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有水果香，有季节风，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还有紫葡萄的叮咛，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在溪水里流动……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品读课文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64096" y="1059582"/>
            <a:ext cx="75963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为什么说“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我的彩色铅笔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”是“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大森林的精灵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592" y="2412633"/>
            <a:ext cx="74888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因为“我”的彩色铅笔，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描绘了葱郁的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森林和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可爱的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小动物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雪松们手拉手，鸟儿尽情高歌</a:t>
            </a:r>
            <a:r>
              <a:rPr lang="en-US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就像精灵一样拥有魔法。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品读课文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771800" y="771550"/>
            <a:ext cx="3600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我的彩色铅笔，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是大森林的精灵。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我的彩色梦境，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有水果香，有季节风，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还有紫葡萄的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在溪水里流动……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61223" y="3438531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叮咛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131840" y="3363838"/>
            <a:ext cx="1296144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4932040" y="3363838"/>
            <a:ext cx="1296144" cy="0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550171" y="3949427"/>
            <a:ext cx="2592288" cy="0"/>
          </a:xfrm>
          <a:prstGeom prst="line">
            <a:avLst/>
          </a:prstGeom>
          <a:ln w="222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843808" y="4587974"/>
            <a:ext cx="2376264" cy="0"/>
          </a:xfrm>
          <a:prstGeom prst="line">
            <a:avLst/>
          </a:prstGeom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圆角矩形 14"/>
          <p:cNvSpPr/>
          <p:nvPr/>
        </p:nvSpPr>
        <p:spPr>
          <a:xfrm>
            <a:off x="1187624" y="2859782"/>
            <a:ext cx="115212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嗅觉</a:t>
            </a:r>
            <a:endParaRPr lang="zh-CN" altLang="en-US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804248" y="2787774"/>
            <a:ext cx="1224136" cy="57606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触觉</a:t>
            </a:r>
            <a:endParaRPr lang="zh-CN" altLang="en-US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1187624" y="4011910"/>
            <a:ext cx="1224136" cy="50405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视觉</a:t>
            </a:r>
            <a:endParaRPr lang="zh-CN" altLang="en-US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444208" y="3939902"/>
            <a:ext cx="1152128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听觉</a:t>
            </a:r>
            <a:endParaRPr lang="zh-CN" altLang="en-US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957935" y="3441065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叮咛</a:t>
            </a:r>
            <a:endParaRPr lang="zh-CN" altLang="en-US" sz="2800" b="1" dirty="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 animBg="1"/>
      <p:bldP spid="19" grpId="0" animBg="1"/>
      <p:bldP spid="20" grpId="0" animBg="1"/>
      <p:bldP spid="21" grpId="0" animBg="1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品读课文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80120" y="2511356"/>
            <a:ext cx="52277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“我的彩色梦境”还有什么？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8032" y="3273246"/>
            <a:ext cx="84604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用“有……，有……，还有……”</a:t>
            </a:r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句式说一说。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52046" y="987574"/>
            <a:ext cx="52277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文中的“……”说明了什么？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8030" y="1749465"/>
            <a:ext cx="8105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“我的梦境”不止有所写的那些，还有</a:t>
            </a:r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很多很多。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品读课文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835696" y="1707654"/>
            <a:ext cx="5252783" cy="311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979712" y="1059582"/>
            <a:ext cx="5112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拿出彩色铅笔，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画一画你的梦。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作业乐园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763688" y="1348416"/>
            <a:ext cx="61550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．给你的家人分享这首诗。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．请你仿照课文第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小节或第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小节，写一写你的梦。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 descr="书7.jpg"/>
          <p:cNvPicPr>
            <a:picLocks noChangeAspect="1"/>
          </p:cNvPicPr>
          <p:nvPr/>
        </p:nvPicPr>
        <p:blipFill>
          <a:blip r:embed="rId1" cstate="print"/>
          <a:srcRect t="5201" r="43000" b="17801"/>
          <a:stretch>
            <a:fillRect/>
          </a:stretch>
        </p:blipFill>
        <p:spPr>
          <a:xfrm>
            <a:off x="251520" y="3003798"/>
            <a:ext cx="1385937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板书设计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483768" y="475382"/>
            <a:ext cx="547260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彩色的梦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铅笔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草坪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野花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天空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森林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雪松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小鸟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小屋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太阳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梦境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水果香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季节风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紫葡萄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63688" y="843558"/>
            <a:ext cx="5239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谢谢观看</a:t>
            </a:r>
            <a:r>
              <a:rPr lang="zh-CN" altLang="en-US" sz="6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！</a:t>
            </a:r>
            <a:endParaRPr lang="zh-CN" altLang="en-US" sz="6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51520" y="3939902"/>
            <a:ext cx="1468159" cy="898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朗读诗歌，整体感知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43108" y="1071552"/>
            <a:ext cx="4968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彩色的梦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我有一大把彩色的梦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有的长，有的圆，有的硬。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他们躺在铅笔盒里聊天，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一打开，就在白纸上跳蹦。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4357700"/>
            <a:ext cx="871607" cy="53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朗读诗歌，整体感知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1030324"/>
            <a:ext cx="41044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脚尖滑过的地方，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大块的草坪，绿了；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大朵的野花，红了；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大片的天空，蓝了，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蓝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透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明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14942" y="887448"/>
            <a:ext cx="37147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在葱郁的森林里，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雪松们拉着手，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请小鸟留下歌声。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小屋的烟囱上，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结一个苹果般的太阳，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又大</a:t>
            </a:r>
            <a:r>
              <a:rPr lang="en-US" altLang="zh-CN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又红！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配乐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043608" y="4284884"/>
            <a:ext cx="519114" cy="519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numSld="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000892" y="571486"/>
            <a:ext cx="1571636" cy="9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朗读诗歌，整体感知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857356" y="857238"/>
            <a:ext cx="603041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他们躺在铅笔盒里聊天。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大块的草坪，绿了。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在葱郁的森林里，雪松们拉着手。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小屋的烟囱上，结一个苹果般的太阳。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我的彩色铅笔，是大森林的精灵。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我的彩色梦境，有紫葡萄的叮咛。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朗读诗歌，整体感知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291474" y="1616482"/>
            <a:ext cx="4512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本文一共描写了哪些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景物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79712" y="2338883"/>
            <a:ext cx="5243743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草坪</a:t>
            </a:r>
            <a:r>
              <a:rPr lang="en-US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野花</a:t>
            </a:r>
            <a:r>
              <a:rPr lang="en-US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天空</a:t>
            </a:r>
            <a:r>
              <a:rPr lang="en-US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森林</a:t>
            </a:r>
            <a:endParaRPr lang="en-US" altLang="zh-CN" sz="2800" b="1" dirty="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雪松</a:t>
            </a:r>
            <a:r>
              <a:rPr lang="en-US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鸟</a:t>
            </a:r>
            <a:r>
              <a:rPr lang="en-US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小屋</a:t>
            </a:r>
            <a:r>
              <a:rPr lang="en-US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朗读诗歌，整体感知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331640" y="1907996"/>
            <a:ext cx="6516528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盒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聊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坪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郁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囱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般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精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叮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咛</a:t>
            </a:r>
            <a:endParaRPr lang="zh-CN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16820" y="1500180"/>
            <a:ext cx="756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latin typeface="华文细黑" pitchFamily="2" charset="-122"/>
                <a:ea typeface="华文细黑" pitchFamily="2" charset="-122"/>
              </a:rPr>
              <a:t>hé</a:t>
            </a:r>
            <a:endParaRPr lang="zh-CN" altLang="en-US" sz="2400" b="1" dirty="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0976" y="1500180"/>
            <a:ext cx="756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latin typeface="华文细黑" pitchFamily="2" charset="-122"/>
                <a:ea typeface="华文细黑" pitchFamily="2" charset="-122"/>
              </a:rPr>
              <a:t>liáo</a:t>
            </a:r>
            <a:endParaRPr lang="zh-CN" altLang="en-US" sz="2400" b="1" dirty="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53124" y="1500180"/>
            <a:ext cx="972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err="1" smtClean="0">
                <a:latin typeface="华文细黑" pitchFamily="2" charset="-122"/>
                <a:ea typeface="华文细黑" pitchFamily="2" charset="-122"/>
              </a:rPr>
              <a:t>píng</a:t>
            </a:r>
            <a:endParaRPr lang="zh-CN" altLang="en-US" sz="2400" b="1" dirty="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3304" y="1500180"/>
            <a:ext cx="756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latin typeface="华文细黑" pitchFamily="2" charset="-122"/>
                <a:ea typeface="华文细黑" pitchFamily="2" charset="-122"/>
              </a:rPr>
              <a:t>y</a:t>
            </a:r>
            <a:r>
              <a:rPr lang="en-US" altLang="zh-CN" sz="24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ù</a:t>
            </a:r>
            <a:endParaRPr lang="zh-CN" altLang="en-US" sz="24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16" y="1538581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latin typeface="华文细黑" pitchFamily="2" charset="-122"/>
                <a:ea typeface="华文细黑" pitchFamily="2" charset="-122"/>
              </a:rPr>
              <a:t>cōng</a:t>
            </a:r>
            <a:endParaRPr lang="zh-CN" altLang="en-US" sz="2400" b="1" dirty="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14414" y="282319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latin typeface="华文细黑" pitchFamily="2" charset="-122"/>
                <a:ea typeface="华文细黑" pitchFamily="2" charset="-122"/>
              </a:rPr>
              <a:t>bān</a:t>
            </a:r>
            <a:endParaRPr lang="zh-CN" altLang="en-US" sz="2400" b="1" dirty="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98590" y="282319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latin typeface="华文细黑" pitchFamily="2" charset="-122"/>
                <a:ea typeface="华文细黑" pitchFamily="2" charset="-122"/>
              </a:rPr>
              <a:t>jīng</a:t>
            </a:r>
            <a:endParaRPr lang="zh-CN" altLang="en-US" sz="2400" b="1" dirty="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66742" y="282319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latin typeface="华文细黑" pitchFamily="2" charset="-122"/>
                <a:ea typeface="华文细黑" pitchFamily="2" charset="-122"/>
              </a:rPr>
              <a:t>dīng</a:t>
            </a:r>
            <a:endParaRPr lang="zh-CN" altLang="en-US" sz="2400" b="1" dirty="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06902" y="282319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latin typeface="华文细黑" pitchFamily="2" charset="-122"/>
                <a:ea typeface="华文细黑" pitchFamily="2" charset="-122"/>
              </a:rPr>
              <a:t>níng</a:t>
            </a:r>
            <a:endParaRPr lang="zh-CN" altLang="en-US" sz="2400" b="1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自学生字，教师指导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500166" y="1500180"/>
            <a:ext cx="6317324" cy="2192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彩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梦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森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结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苹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般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精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灵</a:t>
            </a:r>
            <a:endParaRPr lang="zh-CN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1691340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（彩色）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71934" y="161990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（梦境）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00826" y="1691340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（森林）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75658" y="2357436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（拉手）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61674" y="2357436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（结果）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0826" y="2405720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（苹果）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85918" y="3143254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（一般）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71934" y="3143254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（精彩）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00826" y="3143254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（精灵）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28662" y="1357304"/>
            <a:ext cx="73581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彩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色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精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彩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做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梦</a:t>
            </a:r>
            <a:r>
              <a:rPr lang="en-US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好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梦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森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林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森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严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拉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手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拉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开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果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局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苹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果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青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苹</a:t>
            </a:r>
            <a:endParaRPr lang="en-US" altLang="zh-CN" sz="2800" b="1" dirty="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般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百</a:t>
            </a:r>
            <a:r>
              <a:rPr lang="zh-CN" altLang="en-US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般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巧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气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灵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精</a:t>
            </a:r>
            <a:r>
              <a:rPr lang="zh-CN" altLang="zh-CN" sz="28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灵</a:t>
            </a:r>
            <a:endParaRPr lang="zh-CN" altLang="zh-CN" sz="2800" b="1" dirty="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自学生字，教师指导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1714</Words>
  <Application>WPS 演示</Application>
  <PresentationFormat>全屏显示(16:9)</PresentationFormat>
  <Paragraphs>291</Paragraphs>
  <Slides>29</Slides>
  <Notes>27</Notes>
  <HiddenSlides>0</HiddenSlides>
  <MMClips>3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Arial</vt:lpstr>
      <vt:lpstr>宋体</vt:lpstr>
      <vt:lpstr>Wingdings</vt:lpstr>
      <vt:lpstr>华文新魏</vt:lpstr>
      <vt:lpstr>楷体</vt:lpstr>
      <vt:lpstr>Times New Roman</vt:lpstr>
      <vt:lpstr>华文细黑</vt:lpstr>
      <vt:lpstr>Arial Unicode MS</vt:lpstr>
      <vt:lpstr>微软雅黑</vt:lpstr>
      <vt:lpstr>Arial Unicode MS</vt:lpstr>
      <vt:lpstr>Calibri Light</vt:lpstr>
      <vt:lpstr>Calibri</vt:lpstr>
      <vt:lpstr>Office 主题</vt:lpstr>
      <vt:lpstr>PowerPoint 演示文稿</vt:lpstr>
      <vt:lpstr>谈话导入，引发兴趣</vt:lpstr>
      <vt:lpstr>朗读诗歌，整体感知</vt:lpstr>
      <vt:lpstr>朗读诗歌，整体感知</vt:lpstr>
      <vt:lpstr>朗读诗歌，整体感知</vt:lpstr>
      <vt:lpstr>朗读诗歌，整体感知</vt:lpstr>
      <vt:lpstr>朗读诗歌，整体感知</vt:lpstr>
      <vt:lpstr>自学生字，教师指导</vt:lpstr>
      <vt:lpstr>自学生字，教师指导</vt:lpstr>
      <vt:lpstr>自学生字，教师指导</vt:lpstr>
      <vt:lpstr>作业超市</vt:lpstr>
      <vt:lpstr>PowerPoint 演示文稿</vt:lpstr>
      <vt:lpstr>复习导入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品读课文</vt:lpstr>
      <vt:lpstr>作业乐园</vt:lpstr>
      <vt:lpstr>板书设计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Administrator</cp:lastModifiedBy>
  <cp:revision>84</cp:revision>
  <dcterms:created xsi:type="dcterms:W3CDTF">2017-03-13T07:24:00Z</dcterms:created>
  <dcterms:modified xsi:type="dcterms:W3CDTF">2018-04-09T08:32:43Z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2052-10.1.0.7223</vt:lpwstr>
  </property>
</Properties>
</file>