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4" r:id="rId2"/>
    <p:sldId id="266" r:id="rId3"/>
    <p:sldId id="267" r:id="rId4"/>
    <p:sldId id="325" r:id="rId5"/>
    <p:sldId id="337" r:id="rId6"/>
    <p:sldId id="338" r:id="rId7"/>
    <p:sldId id="329" r:id="rId8"/>
    <p:sldId id="332" r:id="rId9"/>
    <p:sldId id="330" r:id="rId10"/>
    <p:sldId id="340" r:id="rId11"/>
    <p:sldId id="273" r:id="rId12"/>
    <p:sldId id="342" r:id="rId13"/>
    <p:sldId id="339" r:id="rId14"/>
    <p:sldId id="287" r:id="rId15"/>
    <p:sldId id="296" r:id="rId16"/>
    <p:sldId id="336" r:id="rId17"/>
    <p:sldId id="304" r:id="rId18"/>
    <p:sldId id="305" r:id="rId19"/>
    <p:sldId id="307" r:id="rId20"/>
    <p:sldId id="326" r:id="rId21"/>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66"/>
    <a:srgbClr val="0000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150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2018/7/15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2018/7/15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2018/7/15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2018/7/15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2018/7/15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2018/7/15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pPr/>
              <a:t>2018/7/15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pPr/>
              <a:t>2018/7/15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2018/7/15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2018/7/15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2018/7/15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pPr/>
              <a:t>2018/7/15</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4475526"/>
          <p:cNvPicPr>
            <a:picLocks noChangeAspect="1" noChangeArrowheads="1"/>
          </p:cNvPicPr>
          <p:nvPr/>
        </p:nvPicPr>
        <p:blipFill>
          <a:blip r:embed="rId2" cstate="print">
            <a:lum bright="-18000"/>
          </a:blip>
          <a:srcRect/>
          <a:stretch>
            <a:fillRect/>
          </a:stretch>
        </p:blipFill>
        <p:spPr bwMode="auto">
          <a:xfrm>
            <a:off x="0" y="0"/>
            <a:ext cx="9144000" cy="6858000"/>
          </a:xfrm>
          <a:prstGeom prst="rect">
            <a:avLst/>
          </a:prstGeom>
          <a:noFill/>
          <a:ln w="9525">
            <a:noFill/>
            <a:miter lim="800000"/>
            <a:headEnd/>
            <a:tailEnd/>
          </a:ln>
        </p:spPr>
      </p:pic>
      <p:sp>
        <p:nvSpPr>
          <p:cNvPr id="12291" name="Text Box 3"/>
          <p:cNvSpPr txBox="1">
            <a:spLocks noChangeArrowheads="1"/>
          </p:cNvSpPr>
          <p:nvPr/>
        </p:nvSpPr>
        <p:spPr bwMode="auto">
          <a:xfrm>
            <a:off x="1143000" y="838200"/>
            <a:ext cx="1655763" cy="3657600"/>
          </a:xfrm>
          <a:prstGeom prst="rect">
            <a:avLst/>
          </a:prstGeom>
          <a:noFill/>
          <a:ln w="9525">
            <a:noFill/>
            <a:miter lim="800000"/>
            <a:headEnd/>
            <a:tailEnd/>
          </a:ln>
        </p:spPr>
        <p:txBody>
          <a:bodyPr>
            <a:spAutoFit/>
          </a:bodyPr>
          <a:lstStyle/>
          <a:p>
            <a:pPr>
              <a:spcBef>
                <a:spcPct val="50000"/>
              </a:spcBef>
            </a:pPr>
            <a:r>
              <a:rPr lang="zh-CN" altLang="en-US" sz="11700" b="1" dirty="0">
                <a:solidFill>
                  <a:srgbClr val="FFFF00"/>
                </a:solidFill>
                <a:ea typeface="方正粗圆简体" pitchFamily="2" charset="-122"/>
              </a:rPr>
              <a:t>采薇</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ext Box 2"/>
          <p:cNvSpPr txBox="1">
            <a:spLocks noChangeArrowheads="1"/>
          </p:cNvSpPr>
          <p:nvPr/>
        </p:nvSpPr>
        <p:spPr bwMode="auto">
          <a:xfrm>
            <a:off x="1116013" y="627063"/>
            <a:ext cx="7200900" cy="641350"/>
          </a:xfrm>
          <a:prstGeom prst="rect">
            <a:avLst/>
          </a:prstGeom>
          <a:noFill/>
          <a:ln w="9525">
            <a:noFill/>
            <a:miter lim="800000"/>
            <a:headEnd/>
            <a:tailEnd/>
          </a:ln>
        </p:spPr>
        <p:txBody>
          <a:bodyPr>
            <a:spAutoFit/>
          </a:bodyPr>
          <a:lstStyle/>
          <a:p>
            <a:pPr>
              <a:spcBef>
                <a:spcPct val="50000"/>
              </a:spcBef>
            </a:pPr>
            <a:r>
              <a:rPr lang="zh-CN" altLang="en-US" sz="3600" b="1">
                <a:latin typeface="Times New Roman" pitchFamily="18" charset="0"/>
              </a:rPr>
              <a:t>什么叫重章叠句？有什么作用？</a:t>
            </a:r>
          </a:p>
        </p:txBody>
      </p:sp>
      <p:sp>
        <p:nvSpPr>
          <p:cNvPr id="93187" name="Text Box 3"/>
          <p:cNvSpPr txBox="1">
            <a:spLocks noChangeArrowheads="1"/>
          </p:cNvSpPr>
          <p:nvPr/>
        </p:nvSpPr>
        <p:spPr bwMode="auto">
          <a:xfrm>
            <a:off x="684213" y="1716088"/>
            <a:ext cx="7991475" cy="2289175"/>
          </a:xfrm>
          <a:prstGeom prst="rect">
            <a:avLst/>
          </a:prstGeom>
          <a:noFill/>
          <a:ln w="9525">
            <a:noFill/>
            <a:miter lim="800000"/>
            <a:headEnd/>
            <a:tailEnd/>
          </a:ln>
        </p:spPr>
        <p:txBody>
          <a:bodyPr>
            <a:spAutoFit/>
          </a:bodyPr>
          <a:lstStyle/>
          <a:p>
            <a:pPr>
              <a:spcBef>
                <a:spcPct val="50000"/>
              </a:spcBef>
            </a:pPr>
            <a:r>
              <a:rPr lang="zh-CN" altLang="en-US" sz="3600" b="1" dirty="0">
                <a:latin typeface="Times New Roman" pitchFamily="18" charset="0"/>
              </a:rPr>
              <a:t>        整首诗分几章，各章</a:t>
            </a:r>
            <a:r>
              <a:rPr lang="zh-CN" altLang="en-US" sz="3600" b="1" dirty="0">
                <a:solidFill>
                  <a:srgbClr val="FF0000"/>
                </a:solidFill>
                <a:latin typeface="Times New Roman" pitchFamily="18" charset="0"/>
              </a:rPr>
              <a:t>结构相似</a:t>
            </a:r>
            <a:r>
              <a:rPr lang="zh-CN" altLang="en-US" sz="3600" b="1" dirty="0">
                <a:latin typeface="Times New Roman" pitchFamily="18" charset="0"/>
              </a:rPr>
              <a:t>，</a:t>
            </a:r>
            <a:r>
              <a:rPr lang="zh-CN" altLang="en-US" sz="3600" b="1" dirty="0">
                <a:solidFill>
                  <a:srgbClr val="FF0000"/>
                </a:solidFill>
                <a:latin typeface="Times New Roman" pitchFamily="18" charset="0"/>
              </a:rPr>
              <a:t>句数相同，句式相同</a:t>
            </a:r>
            <a:r>
              <a:rPr lang="zh-CN" altLang="en-US" sz="3600" b="1" dirty="0">
                <a:latin typeface="Times New Roman" pitchFamily="18" charset="0"/>
              </a:rPr>
              <a:t>，各章相应位置的字有的虽有不同，但</a:t>
            </a:r>
            <a:r>
              <a:rPr lang="zh-CN" altLang="en-US" sz="3600" b="1" dirty="0">
                <a:solidFill>
                  <a:srgbClr val="FF0000"/>
                </a:solidFill>
                <a:latin typeface="Times New Roman" pitchFamily="18" charset="0"/>
              </a:rPr>
              <a:t>表意相近</a:t>
            </a:r>
            <a:r>
              <a:rPr lang="zh-CN" altLang="en-US" sz="3600" b="1" dirty="0">
                <a:latin typeface="Times New Roman" pitchFamily="18" charset="0"/>
              </a:rPr>
              <a:t>，这样的手法就叫做</a:t>
            </a:r>
            <a:r>
              <a:rPr lang="zh-CN" altLang="en-US" sz="3600" b="1" dirty="0">
                <a:solidFill>
                  <a:srgbClr val="FF0000"/>
                </a:solidFill>
                <a:latin typeface="Times New Roman" pitchFamily="18" charset="0"/>
              </a:rPr>
              <a:t>重章叠句</a:t>
            </a:r>
            <a:r>
              <a:rPr lang="zh-CN" altLang="en-US" sz="3600" b="1" dirty="0">
                <a:latin typeface="Times New Roman" pitchFamily="18" charset="0"/>
              </a:rPr>
              <a:t>。</a:t>
            </a:r>
          </a:p>
        </p:txBody>
      </p:sp>
      <p:sp>
        <p:nvSpPr>
          <p:cNvPr id="93188" name="Text Box 4"/>
          <p:cNvSpPr txBox="1">
            <a:spLocks noChangeArrowheads="1"/>
          </p:cNvSpPr>
          <p:nvPr/>
        </p:nvSpPr>
        <p:spPr bwMode="auto">
          <a:xfrm>
            <a:off x="611188" y="4352925"/>
            <a:ext cx="8135937" cy="1739900"/>
          </a:xfrm>
          <a:prstGeom prst="rect">
            <a:avLst/>
          </a:prstGeom>
          <a:noFill/>
          <a:ln w="9525">
            <a:noFill/>
            <a:miter lim="800000"/>
            <a:headEnd/>
            <a:tailEnd/>
          </a:ln>
        </p:spPr>
        <p:txBody>
          <a:bodyPr>
            <a:spAutoFit/>
          </a:bodyPr>
          <a:lstStyle/>
          <a:p>
            <a:pPr>
              <a:spcBef>
                <a:spcPct val="50000"/>
              </a:spcBef>
            </a:pPr>
            <a:r>
              <a:rPr lang="zh-CN" altLang="en-US" sz="3600" b="1" dirty="0">
                <a:latin typeface="Times New Roman" pitchFamily="18" charset="0"/>
              </a:rPr>
              <a:t>        这种手法既</a:t>
            </a:r>
            <a:r>
              <a:rPr lang="zh-CN" altLang="en-US" sz="3600" b="1" dirty="0">
                <a:solidFill>
                  <a:srgbClr val="FF0000"/>
                </a:solidFill>
                <a:latin typeface="Times New Roman" pitchFamily="18" charset="0"/>
              </a:rPr>
              <a:t>开拓</a:t>
            </a:r>
            <a:r>
              <a:rPr lang="zh-CN" altLang="en-US" sz="3600" b="1" dirty="0">
                <a:latin typeface="Times New Roman" pitchFamily="18" charset="0"/>
              </a:rPr>
              <a:t>了诗的</a:t>
            </a:r>
            <a:r>
              <a:rPr lang="zh-CN" altLang="en-US" sz="3600" b="1" dirty="0">
                <a:solidFill>
                  <a:srgbClr val="FF0000"/>
                </a:solidFill>
                <a:latin typeface="Times New Roman" pitchFamily="18" charset="0"/>
              </a:rPr>
              <a:t>意境</a:t>
            </a:r>
            <a:r>
              <a:rPr lang="zh-CN" altLang="en-US" sz="3600" b="1" dirty="0">
                <a:latin typeface="Times New Roman" pitchFamily="18" charset="0"/>
              </a:rPr>
              <a:t>，</a:t>
            </a:r>
            <a:r>
              <a:rPr lang="zh-CN" altLang="en-US" sz="3600" b="1" dirty="0">
                <a:solidFill>
                  <a:srgbClr val="FF0000"/>
                </a:solidFill>
                <a:latin typeface="Times New Roman" pitchFamily="18" charset="0"/>
              </a:rPr>
              <a:t>充裕</a:t>
            </a:r>
            <a:r>
              <a:rPr lang="zh-CN" altLang="en-US" sz="3600" b="1" dirty="0">
                <a:latin typeface="Times New Roman" pitchFamily="18" charset="0"/>
              </a:rPr>
              <a:t>了诗的</a:t>
            </a:r>
            <a:r>
              <a:rPr lang="zh-CN" altLang="en-US" sz="3600" b="1" dirty="0">
                <a:solidFill>
                  <a:srgbClr val="FF0000"/>
                </a:solidFill>
                <a:latin typeface="Times New Roman" pitchFamily="18" charset="0"/>
              </a:rPr>
              <a:t>内容</a:t>
            </a:r>
            <a:r>
              <a:rPr lang="zh-CN" altLang="en-US" sz="3600" b="1" dirty="0">
                <a:latin typeface="Times New Roman" pitchFamily="18" charset="0"/>
              </a:rPr>
              <a:t>，又加强了诗的</a:t>
            </a:r>
            <a:r>
              <a:rPr lang="zh-CN" altLang="en-US" sz="3600" b="1" dirty="0">
                <a:solidFill>
                  <a:srgbClr val="FF0000"/>
                </a:solidFill>
                <a:latin typeface="Times New Roman" pitchFamily="18" charset="0"/>
              </a:rPr>
              <a:t>音乐性和感染力，加强了所要抒发的感情</a:t>
            </a:r>
            <a:r>
              <a:rPr lang="zh-CN" altLang="en-US" sz="3600" b="1" dirty="0">
                <a:latin typeface="Times New Roman" pitchFamily="18" charset="0"/>
              </a:rPr>
              <a:t>。</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93187"/>
                                        </p:tgtEl>
                                        <p:attrNameLst>
                                          <p:attrName>style.visibility</p:attrName>
                                        </p:attrNameLst>
                                      </p:cBhvr>
                                      <p:to>
                                        <p:strVal val="visible"/>
                                      </p:to>
                                    </p:set>
                                    <p:animEffect transition="in" filter="dissolve">
                                      <p:cBhvr>
                                        <p:cTn id="7" dur="500"/>
                                        <p:tgtEl>
                                          <p:spTgt spid="93187"/>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93188"/>
                                        </p:tgtEl>
                                        <p:attrNameLst>
                                          <p:attrName>style.visibility</p:attrName>
                                        </p:attrNameLst>
                                      </p:cBhvr>
                                      <p:to>
                                        <p:strVal val="visible"/>
                                      </p:to>
                                    </p:set>
                                    <p:animEffect transition="in" filter="dissolve">
                                      <p:cBhvr>
                                        <p:cTn id="12" dur="500"/>
                                        <p:tgtEl>
                                          <p:spTgt spid="931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187" grpId="0"/>
      <p:bldP spid="9318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图片 4" descr="《采薇》插图01-戍边生活.jpg"/>
          <p:cNvPicPr>
            <a:picLocks noChangeAspect="1" noChangeArrowheads="1"/>
          </p:cNvPicPr>
          <p:nvPr/>
        </p:nvPicPr>
        <p:blipFill>
          <a:blip r:embed="rId2" cstate="print"/>
          <a:srcRect/>
          <a:stretch>
            <a:fillRect/>
          </a:stretch>
        </p:blipFill>
        <p:spPr bwMode="auto">
          <a:xfrm>
            <a:off x="169863" y="152400"/>
            <a:ext cx="8745537" cy="5867400"/>
          </a:xfrm>
          <a:prstGeom prst="rect">
            <a:avLst/>
          </a:prstGeom>
          <a:noFill/>
          <a:ln w="9525">
            <a:noFill/>
            <a:miter lim="800000"/>
            <a:headEnd/>
            <a:tailEnd/>
          </a:ln>
        </p:spPr>
      </p:pic>
      <p:sp>
        <p:nvSpPr>
          <p:cNvPr id="21507" name="矩形 5"/>
          <p:cNvSpPr>
            <a:spLocks noChangeArrowheads="1"/>
          </p:cNvSpPr>
          <p:nvPr/>
        </p:nvSpPr>
        <p:spPr bwMode="auto">
          <a:xfrm>
            <a:off x="3810000" y="6019800"/>
            <a:ext cx="1620957" cy="523220"/>
          </a:xfrm>
          <a:prstGeom prst="rect">
            <a:avLst/>
          </a:prstGeom>
          <a:noFill/>
          <a:ln w="9525">
            <a:noFill/>
            <a:miter lim="800000"/>
            <a:headEnd/>
            <a:tailEnd/>
          </a:ln>
        </p:spPr>
        <p:txBody>
          <a:bodyPr wrap="none">
            <a:spAutoFit/>
          </a:bodyPr>
          <a:lstStyle/>
          <a:p>
            <a:r>
              <a:rPr lang="zh-CN" altLang="en-US" sz="2800" dirty="0">
                <a:latin typeface="黑体" pitchFamily="49" charset="-122"/>
                <a:ea typeface="黑体" pitchFamily="49" charset="-122"/>
              </a:rPr>
              <a:t>戍</a:t>
            </a:r>
            <a:r>
              <a:rPr lang="zh-CN" altLang="en-US" sz="2800" dirty="0" smtClean="0">
                <a:latin typeface="黑体" pitchFamily="49" charset="-122"/>
                <a:ea typeface="黑体" pitchFamily="49" charset="-122"/>
              </a:rPr>
              <a:t>边征战</a:t>
            </a:r>
            <a:endParaRPr lang="zh-CN" altLang="en-US" sz="2800" dirty="0">
              <a:latin typeface="黑体" pitchFamily="49" charset="-122"/>
              <a:ea typeface="黑体" pitchFamily="49" charset="-122"/>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467544" y="0"/>
            <a:ext cx="8229600" cy="1143000"/>
          </a:xfrm>
        </p:spPr>
        <p:txBody>
          <a:bodyPr/>
          <a:lstStyle/>
          <a:p>
            <a:endParaRPr lang="zh-CN" altLang="en-US" dirty="0"/>
          </a:p>
        </p:txBody>
      </p:sp>
      <p:sp>
        <p:nvSpPr>
          <p:cNvPr id="13315" name="Rectangle 3"/>
          <p:cNvSpPr>
            <a:spLocks noGrp="1" noChangeArrowheads="1"/>
          </p:cNvSpPr>
          <p:nvPr>
            <p:ph type="body" idx="1"/>
          </p:nvPr>
        </p:nvSpPr>
        <p:spPr>
          <a:xfrm>
            <a:off x="467544" y="1052736"/>
            <a:ext cx="8229600" cy="4525963"/>
          </a:xfrm>
        </p:spPr>
        <p:txBody>
          <a:bodyPr/>
          <a:lstStyle/>
          <a:p>
            <a:pPr>
              <a:buFontTx/>
              <a:buNone/>
            </a:pPr>
            <a:r>
              <a:rPr lang="en-US" altLang="zh-CN" sz="2800" b="1" dirty="0" smtClean="0">
                <a:solidFill>
                  <a:srgbClr val="0000CC"/>
                </a:solidFill>
              </a:rPr>
              <a:t>2</a:t>
            </a:r>
            <a:r>
              <a:rPr lang="zh-CN" altLang="en-US" sz="2800" b="1" dirty="0" smtClean="0">
                <a:solidFill>
                  <a:srgbClr val="0000CC"/>
                </a:solidFill>
              </a:rPr>
              <a:t>、</a:t>
            </a:r>
            <a:r>
              <a:rPr lang="zh-CN" altLang="en-US" sz="3600" b="1" dirty="0" smtClean="0">
                <a:solidFill>
                  <a:srgbClr val="0000CC"/>
                </a:solidFill>
              </a:rPr>
              <a:t>这一部</a:t>
            </a:r>
            <a:r>
              <a:rPr lang="zh-CN" altLang="en-US" sz="3600" b="1" dirty="0">
                <a:solidFill>
                  <a:srgbClr val="0000CC"/>
                </a:solidFill>
              </a:rPr>
              <a:t>分写战争状况，有没有写刀光剑影和厮打拼杀？作</a:t>
            </a:r>
            <a:r>
              <a:rPr lang="zh-CN" altLang="en-US" sz="3600" b="1" dirty="0" smtClean="0">
                <a:solidFill>
                  <a:srgbClr val="0000CC"/>
                </a:solidFill>
              </a:rPr>
              <a:t>者主要描写</a:t>
            </a:r>
            <a:r>
              <a:rPr lang="zh-CN" altLang="en-US" sz="3600" b="1" dirty="0">
                <a:solidFill>
                  <a:srgbClr val="0000CC"/>
                </a:solidFill>
              </a:rPr>
              <a:t>了战场上</a:t>
            </a:r>
            <a:r>
              <a:rPr lang="zh-CN" altLang="en-US" sz="3600" b="1" dirty="0" smtClean="0">
                <a:solidFill>
                  <a:srgbClr val="0000CC"/>
                </a:solidFill>
              </a:rPr>
              <a:t>的哪些事物？从中流露出怎样的情感？这两章描写上的特点是什么？</a:t>
            </a:r>
            <a:endParaRPr lang="zh-CN" altLang="en-US" sz="3600" b="1" dirty="0">
              <a:solidFill>
                <a:srgbClr val="0000CC"/>
              </a:solidFill>
            </a:endParaRPr>
          </a:p>
          <a:p>
            <a:pPr>
              <a:buFontTx/>
              <a:buNone/>
            </a:pPr>
            <a:r>
              <a:rPr lang="zh-CN" altLang="en-US" sz="2800" dirty="0"/>
              <a:t>     </a:t>
            </a:r>
          </a:p>
        </p:txBody>
      </p:sp>
      <p:sp>
        <p:nvSpPr>
          <p:cNvPr id="4" name="矩形 3"/>
          <p:cNvSpPr/>
          <p:nvPr/>
        </p:nvSpPr>
        <p:spPr>
          <a:xfrm>
            <a:off x="827584" y="3573016"/>
            <a:ext cx="7560840" cy="1754326"/>
          </a:xfrm>
          <a:prstGeom prst="rect">
            <a:avLst/>
          </a:prstGeom>
        </p:spPr>
        <p:txBody>
          <a:bodyPr wrap="square">
            <a:spAutoFit/>
          </a:bodyPr>
          <a:lstStyle/>
          <a:p>
            <a:pPr>
              <a:buFontTx/>
              <a:buNone/>
            </a:pPr>
            <a:r>
              <a:rPr lang="zh-CN" altLang="en-US" sz="3600" b="1" dirty="0" smtClean="0"/>
              <a:t>明确：写了</a:t>
            </a:r>
            <a:r>
              <a:rPr lang="zh-CN" altLang="en-US" sz="3600" b="1" dirty="0" smtClean="0">
                <a:solidFill>
                  <a:srgbClr val="990000"/>
                </a:solidFill>
              </a:rPr>
              <a:t>战车</a:t>
            </a:r>
            <a:r>
              <a:rPr lang="zh-CN" altLang="en-US" sz="3600" b="1" dirty="0" smtClean="0"/>
              <a:t>、</a:t>
            </a:r>
            <a:r>
              <a:rPr lang="zh-CN" altLang="en-US" sz="3600" b="1" dirty="0" smtClean="0">
                <a:solidFill>
                  <a:srgbClr val="990000"/>
                </a:solidFill>
              </a:rPr>
              <a:t>战马</a:t>
            </a:r>
            <a:r>
              <a:rPr lang="zh-CN" altLang="en-US" sz="3600" b="1" dirty="0" smtClean="0"/>
              <a:t>，写了</a:t>
            </a:r>
            <a:r>
              <a:rPr lang="zh-CN" altLang="en-US" sz="3600" b="1" dirty="0" smtClean="0">
                <a:solidFill>
                  <a:srgbClr val="990000"/>
                </a:solidFill>
              </a:rPr>
              <a:t>弓（象弭）</a:t>
            </a:r>
            <a:r>
              <a:rPr lang="zh-CN" altLang="en-US" sz="3600" b="1" dirty="0" smtClean="0"/>
              <a:t>和</a:t>
            </a:r>
            <a:r>
              <a:rPr lang="zh-CN" altLang="en-US" sz="3600" b="1" dirty="0" smtClean="0">
                <a:solidFill>
                  <a:srgbClr val="990000"/>
                </a:solidFill>
              </a:rPr>
              <a:t>箭袋（鱼服）。</a:t>
            </a:r>
          </a:p>
          <a:p>
            <a:pPr>
              <a:buFontTx/>
              <a:buNone/>
            </a:pPr>
            <a:r>
              <a:rPr lang="zh-CN" altLang="en-US" sz="3600" b="1" dirty="0" smtClean="0"/>
              <a:t>明确：抵御外敌，保家卫国的自豪感。</a:t>
            </a:r>
            <a:endParaRPr lang="zh-CN" altLang="en-US" sz="36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animEffect transition="in" filter="box(in)">
                                      <p:cBhvr>
                                        <p:cTn id="7" dur="500"/>
                                        <p:tgtEl>
                                          <p:spTgt spid="1331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1520" y="1628800"/>
            <a:ext cx="8704778" cy="1200329"/>
          </a:xfrm>
          <a:prstGeom prst="rect">
            <a:avLst/>
          </a:prstGeom>
          <a:noFill/>
        </p:spPr>
        <p:txBody>
          <a:bodyPr wrap="square" rtlCol="0">
            <a:spAutoFit/>
          </a:bodyPr>
          <a:lstStyle/>
          <a:p>
            <a:r>
              <a:rPr lang="zh-CN" altLang="en-US" sz="3600" b="1" dirty="0" smtClean="0"/>
              <a:t>这一部分有一个和其它内容不一样的句子，</a:t>
            </a:r>
            <a:endParaRPr lang="en-US" altLang="zh-CN" sz="3600" b="1" dirty="0" smtClean="0"/>
          </a:p>
          <a:p>
            <a:r>
              <a:rPr lang="zh-CN" altLang="en-US" sz="3600" b="1" dirty="0" smtClean="0"/>
              <a:t>有什么作用？</a:t>
            </a:r>
            <a:endParaRPr lang="zh-CN" altLang="en-US" sz="3600" b="1"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zh-CN" altLang="zh-CN" b="1" dirty="0" smtClean="0">
                <a:solidFill>
                  <a:srgbClr val="FF0000"/>
                </a:solidFill>
              </a:rPr>
              <a:t>彼尔维何？维常之华”</a:t>
            </a:r>
            <a:endParaRPr lang="zh-CN" altLang="zh-CN" b="1" dirty="0" smtClean="0"/>
          </a:p>
        </p:txBody>
      </p:sp>
      <p:pic>
        <p:nvPicPr>
          <p:cNvPr id="38916" name="Picture 4" descr="郁李"/>
          <p:cNvPicPr>
            <a:picLocks noChangeAspect="1" noChangeArrowheads="1"/>
          </p:cNvPicPr>
          <p:nvPr/>
        </p:nvPicPr>
        <p:blipFill>
          <a:blip r:embed="rId2" cstate="print"/>
          <a:srcRect/>
          <a:stretch>
            <a:fillRect/>
          </a:stretch>
        </p:blipFill>
        <p:spPr bwMode="auto">
          <a:xfrm>
            <a:off x="827584" y="1412776"/>
            <a:ext cx="4104456" cy="2880320"/>
          </a:xfrm>
          <a:prstGeom prst="rect">
            <a:avLst/>
          </a:prstGeom>
          <a:noFill/>
          <a:ln w="9525">
            <a:noFill/>
            <a:miter lim="800000"/>
            <a:headEnd/>
            <a:tailEnd/>
          </a:ln>
        </p:spPr>
      </p:pic>
      <p:sp>
        <p:nvSpPr>
          <p:cNvPr id="35846" name="Text Box 6"/>
          <p:cNvSpPr txBox="1">
            <a:spLocks noChangeArrowheads="1"/>
          </p:cNvSpPr>
          <p:nvPr/>
        </p:nvSpPr>
        <p:spPr bwMode="auto">
          <a:xfrm>
            <a:off x="-612576" y="4077072"/>
            <a:ext cx="6880225" cy="646331"/>
          </a:xfrm>
          <a:prstGeom prst="rect">
            <a:avLst/>
          </a:prstGeom>
          <a:noFill/>
          <a:ln w="9525">
            <a:noFill/>
            <a:miter lim="800000"/>
            <a:headEnd/>
            <a:tailEnd/>
          </a:ln>
        </p:spPr>
        <p:txBody>
          <a:bodyPr>
            <a:spAutoFit/>
          </a:bodyPr>
          <a:lstStyle/>
          <a:p>
            <a:r>
              <a:rPr lang="zh-CN" altLang="zh-CN" dirty="0" smtClean="0">
                <a:solidFill>
                  <a:srgbClr val="FF0000"/>
                </a:solidFill>
              </a:rPr>
              <a:t>“</a:t>
            </a:r>
            <a:endParaRPr lang="zh-CN" dirty="0">
              <a:solidFill>
                <a:srgbClr val="FF0000"/>
              </a:solidFill>
            </a:endParaRPr>
          </a:p>
          <a:p>
            <a:endParaRPr lang="zh-CN" altLang="zh-CN" dirty="0">
              <a:solidFill>
                <a:srgbClr val="0000FF"/>
              </a:solidFill>
            </a:endParaRPr>
          </a:p>
        </p:txBody>
      </p:sp>
      <p:sp>
        <p:nvSpPr>
          <p:cNvPr id="7" name="TextBox 6"/>
          <p:cNvSpPr txBox="1"/>
          <p:nvPr/>
        </p:nvSpPr>
        <p:spPr>
          <a:xfrm>
            <a:off x="755576" y="4581128"/>
            <a:ext cx="8060220" cy="2585323"/>
          </a:xfrm>
          <a:prstGeom prst="rect">
            <a:avLst/>
          </a:prstGeom>
          <a:noFill/>
        </p:spPr>
        <p:txBody>
          <a:bodyPr wrap="none" rtlCol="0">
            <a:spAutoFit/>
          </a:bodyPr>
          <a:lstStyle/>
          <a:p>
            <a:pPr lvl="0"/>
            <a:r>
              <a:rPr lang="zh-CN" altLang="en-US" sz="3600" b="1" dirty="0" smtClean="0">
                <a:solidFill>
                  <a:prstClr val="black"/>
                </a:solidFill>
              </a:rPr>
              <a:t>棠棣之花可以是兄弟之情，兄弟之谊。</a:t>
            </a:r>
            <a:endParaRPr lang="en-US" altLang="zh-CN" sz="3600" b="1" dirty="0" smtClean="0">
              <a:solidFill>
                <a:prstClr val="black"/>
              </a:solidFill>
            </a:endParaRPr>
          </a:p>
          <a:p>
            <a:r>
              <a:rPr lang="zh-CN" altLang="en-US" sz="3600" b="1" dirty="0" smtClean="0"/>
              <a:t>棠棣花二三朵为一枝，</a:t>
            </a:r>
            <a:endParaRPr lang="en-US" altLang="zh-CN" sz="3600" b="1" dirty="0" smtClean="0"/>
          </a:p>
          <a:p>
            <a:r>
              <a:rPr lang="zh-CN" altLang="en-US" sz="3600" b="1" dirty="0" smtClean="0"/>
              <a:t>有携手共御外敌之决心。</a:t>
            </a:r>
            <a:endParaRPr lang="en-US" altLang="zh-CN" sz="3600" b="1" dirty="0" smtClean="0"/>
          </a:p>
          <a:p>
            <a:endParaRPr lang="en-US" altLang="zh-CN" dirty="0" smtClean="0"/>
          </a:p>
          <a:p>
            <a:endParaRPr lang="en-US" altLang="zh-CN" dirty="0" smtClean="0"/>
          </a:p>
          <a:p>
            <a:endParaRPr lang="zh-CN" altLang="en-US" dirty="0"/>
          </a:p>
        </p:txBody>
      </p:sp>
      <p:sp>
        <p:nvSpPr>
          <p:cNvPr id="8" name="矩形 7"/>
          <p:cNvSpPr/>
          <p:nvPr/>
        </p:nvSpPr>
        <p:spPr>
          <a:xfrm>
            <a:off x="5292080" y="1556792"/>
            <a:ext cx="3334594" cy="2308324"/>
          </a:xfrm>
          <a:prstGeom prst="rect">
            <a:avLst/>
          </a:prstGeom>
        </p:spPr>
        <p:txBody>
          <a:bodyPr wrap="square">
            <a:spAutoFit/>
          </a:bodyPr>
          <a:lstStyle/>
          <a:p>
            <a:pPr lvl="0"/>
            <a:r>
              <a:rPr lang="zh-CN" altLang="en-US" sz="3600" b="1" dirty="0" smtClean="0">
                <a:solidFill>
                  <a:prstClr val="black"/>
                </a:solidFill>
              </a:rPr>
              <a:t>用花之盛</a:t>
            </a:r>
            <a:r>
              <a:rPr lang="zh-CN" altLang="en-US" sz="3600" b="1" dirty="0" smtClean="0">
                <a:solidFill>
                  <a:srgbClr val="FF0000"/>
                </a:solidFill>
              </a:rPr>
              <a:t>起兴</a:t>
            </a:r>
            <a:r>
              <a:rPr lang="zh-CN" altLang="en-US" sz="3600" b="1" dirty="0" smtClean="0">
                <a:solidFill>
                  <a:prstClr val="black"/>
                </a:solidFill>
              </a:rPr>
              <a:t>，</a:t>
            </a:r>
            <a:r>
              <a:rPr lang="zh-CN" altLang="en-US" sz="3600" b="1" dirty="0" smtClean="0">
                <a:solidFill>
                  <a:srgbClr val="FF0000"/>
                </a:solidFill>
              </a:rPr>
              <a:t>喻</a:t>
            </a:r>
            <a:r>
              <a:rPr lang="zh-CN" altLang="en-US" sz="3600" b="1" dirty="0" smtClean="0">
                <a:solidFill>
                  <a:prstClr val="black"/>
                </a:solidFill>
              </a:rPr>
              <a:t>出征军队车马服饰之盛，及声势之壮。</a:t>
            </a:r>
            <a:endParaRPr lang="en-US" altLang="zh-CN" sz="3600" b="1" dirty="0" smtClean="0">
              <a:solidFill>
                <a:prstClr val="black"/>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nodeType="clickEffect">
                                  <p:stCondLst>
                                    <p:cond delay="0"/>
                                  </p:stCondLst>
                                  <p:childTnLst>
                                    <p:set>
                                      <p:cBhvr>
                                        <p:cTn id="6" dur="1" fill="hold">
                                          <p:stCondLst>
                                            <p:cond delay="0"/>
                                          </p:stCondLst>
                                        </p:cTn>
                                        <p:tgtEl>
                                          <p:spTgt spid="38916"/>
                                        </p:tgtEl>
                                        <p:attrNameLst>
                                          <p:attrName>style.visibility</p:attrName>
                                        </p:attrNameLst>
                                      </p:cBhvr>
                                      <p:to>
                                        <p:strVal val="visible"/>
                                      </p:to>
                                    </p:set>
                                    <p:animEffect transition="in" filter="box(out)">
                                      <p:cBhvr>
                                        <p:cTn id="7" dur="500"/>
                                        <p:tgtEl>
                                          <p:spTgt spid="38916"/>
                                        </p:tgtEl>
                                      </p:cBhvr>
                                    </p:animEffect>
                                  </p:childTnLst>
                                  <p:subTnLst>
                                    <p:set>
                                      <p:cBhvr override="childStyle">
                                        <p:cTn dur="1" fill="hold" display="0" masterRel="nextClick" afterEffect="1"/>
                                        <p:tgtEl>
                                          <p:spTgt spid="38916"/>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矩形 2"/>
          <p:cNvSpPr>
            <a:spLocks noChangeArrowheads="1"/>
          </p:cNvSpPr>
          <p:nvPr/>
        </p:nvSpPr>
        <p:spPr bwMode="auto">
          <a:xfrm>
            <a:off x="2699792" y="5877272"/>
            <a:ext cx="4108817" cy="646331"/>
          </a:xfrm>
          <a:prstGeom prst="rect">
            <a:avLst/>
          </a:prstGeom>
          <a:noFill/>
          <a:ln w="9525">
            <a:noFill/>
            <a:miter lim="800000"/>
            <a:headEnd/>
            <a:tailEnd/>
          </a:ln>
        </p:spPr>
        <p:txBody>
          <a:bodyPr wrap="none">
            <a:spAutoFit/>
          </a:bodyPr>
          <a:lstStyle/>
          <a:p>
            <a:r>
              <a:rPr lang="zh-CN" altLang="en-US" sz="3600" dirty="0">
                <a:solidFill>
                  <a:srgbClr val="0000CC"/>
                </a:solidFill>
                <a:latin typeface="黑体" pitchFamily="49" charset="-122"/>
                <a:ea typeface="黑体" pitchFamily="49" charset="-122"/>
              </a:rPr>
              <a:t>昔我往矣</a:t>
            </a:r>
            <a:r>
              <a:rPr lang="en-US" altLang="zh-CN" sz="3600" dirty="0">
                <a:solidFill>
                  <a:srgbClr val="0000CC"/>
                </a:solidFill>
                <a:latin typeface="黑体" pitchFamily="49" charset="-122"/>
                <a:ea typeface="黑体" pitchFamily="49" charset="-122"/>
              </a:rPr>
              <a:t>,</a:t>
            </a:r>
            <a:r>
              <a:rPr lang="zh-CN" altLang="en-US" sz="3600" dirty="0">
                <a:solidFill>
                  <a:srgbClr val="0000CC"/>
                </a:solidFill>
                <a:latin typeface="黑体" pitchFamily="49" charset="-122"/>
                <a:ea typeface="黑体" pitchFamily="49" charset="-122"/>
              </a:rPr>
              <a:t>杨柳依依</a:t>
            </a:r>
          </a:p>
        </p:txBody>
      </p:sp>
      <p:pic>
        <p:nvPicPr>
          <p:cNvPr id="45060" name="图片 1" descr="《采薇》昔我往矣,杨柳依依.bmp"/>
          <p:cNvPicPr>
            <a:picLocks noChangeAspect="1" noChangeArrowheads="1"/>
          </p:cNvPicPr>
          <p:nvPr/>
        </p:nvPicPr>
        <p:blipFill>
          <a:blip r:embed="rId2" cstate="print"/>
          <a:srcRect/>
          <a:stretch>
            <a:fillRect/>
          </a:stretch>
        </p:blipFill>
        <p:spPr bwMode="auto">
          <a:xfrm>
            <a:off x="539552" y="332656"/>
            <a:ext cx="4104456" cy="5400600"/>
          </a:xfrm>
          <a:prstGeom prst="rect">
            <a:avLst/>
          </a:prstGeom>
          <a:noFill/>
          <a:ln w="9525">
            <a:noFill/>
            <a:bevel/>
            <a:headEnd/>
            <a:tailEnd/>
          </a:ln>
        </p:spPr>
      </p:pic>
      <p:pic>
        <p:nvPicPr>
          <p:cNvPr id="5" name="Picture 2" descr="00"/>
          <p:cNvPicPr>
            <a:picLocks noChangeAspect="1" noChangeArrowheads="1" noCrop="1"/>
          </p:cNvPicPr>
          <p:nvPr/>
        </p:nvPicPr>
        <p:blipFill>
          <a:blip r:embed="rId3" cstate="print"/>
          <a:srcRect/>
          <a:stretch>
            <a:fillRect/>
          </a:stretch>
        </p:blipFill>
        <p:spPr bwMode="auto">
          <a:xfrm>
            <a:off x="4788024" y="332656"/>
            <a:ext cx="4032448" cy="5400600"/>
          </a:xfrm>
          <a:prstGeom prst="rect">
            <a:avLst/>
          </a:prstGeom>
          <a:noFill/>
          <a:ln w="9525">
            <a:noFill/>
            <a:miter lim="800000"/>
            <a:headEnd/>
            <a:tailEnd/>
          </a:ln>
        </p:spPr>
      </p:pic>
      <p:sp>
        <p:nvSpPr>
          <p:cNvPr id="6" name="TextBox 5"/>
          <p:cNvSpPr txBox="1"/>
          <p:nvPr/>
        </p:nvSpPr>
        <p:spPr>
          <a:xfrm>
            <a:off x="251520" y="548680"/>
            <a:ext cx="2031325" cy="646331"/>
          </a:xfrm>
          <a:prstGeom prst="rect">
            <a:avLst/>
          </a:prstGeom>
          <a:noFill/>
        </p:spPr>
        <p:txBody>
          <a:bodyPr wrap="none" rtlCol="0">
            <a:spAutoFit/>
          </a:bodyPr>
          <a:lstStyle/>
          <a:p>
            <a:r>
              <a:rPr lang="zh-CN" altLang="en-US" sz="3600" b="1" dirty="0" smtClean="0"/>
              <a:t>征人归乡</a:t>
            </a:r>
            <a:endParaRPr lang="zh-CN" altLang="en-US" sz="3600" b="1"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2"/>
          <p:cNvSpPr>
            <a:spLocks noChangeArrowheads="1"/>
          </p:cNvSpPr>
          <p:nvPr/>
        </p:nvSpPr>
        <p:spPr bwMode="auto">
          <a:xfrm>
            <a:off x="395288" y="1052513"/>
            <a:ext cx="8353425" cy="4031873"/>
          </a:xfrm>
          <a:prstGeom prst="rect">
            <a:avLst/>
          </a:prstGeom>
          <a:noFill/>
          <a:ln w="9525">
            <a:solidFill>
              <a:schemeClr val="folHlink"/>
            </a:solidFill>
            <a:miter lim="800000"/>
            <a:headEnd/>
            <a:tailEnd/>
          </a:ln>
          <a:effectLst/>
        </p:spPr>
        <p:txBody>
          <a:bodyPr>
            <a:spAutoFit/>
          </a:bodyPr>
          <a:lstStyle/>
          <a:p>
            <a:pPr>
              <a:lnSpc>
                <a:spcPct val="150000"/>
              </a:lnSpc>
              <a:spcBef>
                <a:spcPct val="50000"/>
              </a:spcBef>
            </a:pPr>
            <a:r>
              <a:rPr kumimoji="1" lang="en-US" altLang="zh-CN" sz="2400" dirty="0">
                <a:latin typeface="华文新魏" pitchFamily="2" charset="-122"/>
                <a:ea typeface="华文新魏" pitchFamily="2" charset="-122"/>
              </a:rPr>
              <a:t>       </a:t>
            </a:r>
            <a:r>
              <a:rPr kumimoji="1" lang="en-US" altLang="zh-CN" sz="3200" b="1" dirty="0">
                <a:solidFill>
                  <a:srgbClr val="FF0000"/>
                </a:solidFill>
                <a:latin typeface="Arial"/>
                <a:ea typeface="黑体" pitchFamily="49" charset="-122"/>
              </a:rPr>
              <a:t>“</a:t>
            </a:r>
            <a:r>
              <a:rPr kumimoji="1" lang="zh-CN" altLang="en-US" sz="3200" b="1" dirty="0">
                <a:solidFill>
                  <a:srgbClr val="FF0000"/>
                </a:solidFill>
                <a:latin typeface="黑体" pitchFamily="49" charset="-122"/>
                <a:ea typeface="黑体" pitchFamily="49" charset="-122"/>
              </a:rPr>
              <a:t>昔我往矣，杨柳依依。今我来思，雨雪霏霏</a:t>
            </a:r>
            <a:r>
              <a:rPr kumimoji="1" lang="zh-CN" altLang="en-US" sz="3200" b="1" dirty="0" smtClean="0">
                <a:solidFill>
                  <a:srgbClr val="FF0000"/>
                </a:solidFill>
                <a:latin typeface="黑体" pitchFamily="49" charset="-122"/>
                <a:ea typeface="黑体" pitchFamily="49" charset="-122"/>
              </a:rPr>
              <a:t>。</a:t>
            </a:r>
            <a:r>
              <a:rPr kumimoji="1" lang="zh-CN" altLang="en-US" sz="3200" b="1" dirty="0" smtClean="0">
                <a:solidFill>
                  <a:srgbClr val="FF0000"/>
                </a:solidFill>
                <a:latin typeface="Arial"/>
                <a:ea typeface="黑体" pitchFamily="49" charset="-122"/>
              </a:rPr>
              <a:t>”</a:t>
            </a:r>
            <a:endParaRPr kumimoji="1" lang="zh-CN" altLang="en-US" sz="3200" b="1" dirty="0">
              <a:latin typeface="黑体" pitchFamily="49" charset="-122"/>
              <a:ea typeface="黑体" pitchFamily="49" charset="-122"/>
            </a:endParaRPr>
          </a:p>
          <a:p>
            <a:pPr>
              <a:lnSpc>
                <a:spcPct val="150000"/>
              </a:lnSpc>
              <a:spcBef>
                <a:spcPct val="50000"/>
              </a:spcBef>
            </a:pPr>
            <a:r>
              <a:rPr kumimoji="1" lang="zh-CN" altLang="en-US" sz="3200" b="1" dirty="0">
                <a:latin typeface="黑体" pitchFamily="49" charset="-122"/>
                <a:ea typeface="黑体" pitchFamily="49" charset="-122"/>
              </a:rPr>
              <a:t>晋人谢玄把这四句论为三百篇中最好的诗句。在文学史上影响极大。常为后世文人反复吟唱、仿效</a:t>
            </a:r>
            <a:r>
              <a:rPr kumimoji="1" lang="zh-CN" altLang="en-US" sz="3200" b="1" dirty="0" smtClean="0">
                <a:latin typeface="黑体" pitchFamily="49" charset="-122"/>
                <a:ea typeface="黑体" pitchFamily="49" charset="-122"/>
              </a:rPr>
              <a:t>。</a:t>
            </a:r>
            <a:endParaRPr kumimoji="1" lang="zh-CN" altLang="en-US" sz="3200" b="1" dirty="0">
              <a:latin typeface="黑体" pitchFamily="49" charset="-122"/>
              <a:ea typeface="黑体" pitchFamily="49" charset="-122"/>
            </a:endParaRPr>
          </a:p>
        </p:txBody>
      </p:sp>
      <p:grpSp>
        <p:nvGrpSpPr>
          <p:cNvPr id="2" name="Group 18"/>
          <p:cNvGrpSpPr>
            <a:grpSpLocks/>
          </p:cNvGrpSpPr>
          <p:nvPr/>
        </p:nvGrpSpPr>
        <p:grpSpPr bwMode="auto">
          <a:xfrm>
            <a:off x="539750" y="404813"/>
            <a:ext cx="6094413" cy="336550"/>
            <a:chOff x="439" y="274"/>
            <a:chExt cx="3839" cy="212"/>
          </a:xfrm>
        </p:grpSpPr>
        <p:sp>
          <p:nvSpPr>
            <p:cNvPr id="146436" name="Text Box 19"/>
            <p:cNvSpPr txBox="1">
              <a:spLocks noChangeArrowheads="1"/>
            </p:cNvSpPr>
            <p:nvPr/>
          </p:nvSpPr>
          <p:spPr bwMode="auto">
            <a:xfrm>
              <a:off x="594" y="274"/>
              <a:ext cx="3684" cy="212"/>
            </a:xfrm>
            <a:prstGeom prst="rect">
              <a:avLst/>
            </a:prstGeom>
            <a:noFill/>
            <a:ln w="9525">
              <a:noFill/>
              <a:miter lim="800000"/>
              <a:headEnd/>
              <a:tailEnd/>
            </a:ln>
          </p:spPr>
          <p:txBody>
            <a:bodyPr>
              <a:spAutoFit/>
            </a:bodyPr>
            <a:lstStyle/>
            <a:p>
              <a:pPr>
                <a:spcBef>
                  <a:spcPct val="50000"/>
                </a:spcBef>
              </a:pPr>
              <a:endParaRPr lang="zh-CN" altLang="zh-CN" sz="1600">
                <a:ea typeface="华文细黑" pitchFamily="2" charset="-122"/>
              </a:endParaRPr>
            </a:p>
          </p:txBody>
        </p:sp>
        <p:sp>
          <p:nvSpPr>
            <p:cNvPr id="22548" name="AutoShape 20"/>
            <p:cNvSpPr>
              <a:spLocks noChangeArrowheads="1"/>
            </p:cNvSpPr>
            <p:nvPr/>
          </p:nvSpPr>
          <p:spPr bwMode="auto">
            <a:xfrm>
              <a:off x="439" y="283"/>
              <a:ext cx="183" cy="174"/>
            </a:xfrm>
            <a:prstGeom prst="star5">
              <a:avLst/>
            </a:prstGeom>
            <a:solidFill>
              <a:srgbClr val="FF0000"/>
            </a:solidFill>
            <a:ln w="9525">
              <a:noFill/>
              <a:miter lim="800000"/>
              <a:headEnd/>
              <a:tailEnd/>
            </a:ln>
            <a:effectLst/>
          </p:spPr>
          <p:txBody>
            <a:bodyPr wrap="none" anchor="ctr"/>
            <a:lstStyle/>
            <a:p>
              <a:pPr fontAlgn="t">
                <a:defRPr/>
              </a:pPr>
              <a:endParaRPr lang="zh-CN" altLang="en-US">
                <a:latin typeface="Arial" charset="0"/>
              </a:endParaRPr>
            </a:p>
          </p:txBody>
        </p:sp>
        <p:sp>
          <p:nvSpPr>
            <p:cNvPr id="146438" name="Line 21"/>
            <p:cNvSpPr>
              <a:spLocks noChangeShapeType="1"/>
            </p:cNvSpPr>
            <p:nvPr/>
          </p:nvSpPr>
          <p:spPr bwMode="auto">
            <a:xfrm>
              <a:off x="657" y="482"/>
              <a:ext cx="3498" cy="0"/>
            </a:xfrm>
            <a:prstGeom prst="line">
              <a:avLst/>
            </a:prstGeom>
            <a:noFill/>
            <a:ln w="38100" cmpd="dbl">
              <a:solidFill>
                <a:srgbClr val="990000"/>
              </a:solidFill>
              <a:round/>
              <a:headEnd/>
              <a:tailEnd/>
            </a:ln>
          </p:spPr>
          <p:txBody>
            <a:bodyPr/>
            <a:lstStyle/>
            <a:p>
              <a:endParaRPr lang="zh-CN" alt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46434"/>
                                        </p:tgtEl>
                                        <p:attrNameLst>
                                          <p:attrName>style.visibility</p:attrName>
                                        </p:attrNameLst>
                                      </p:cBhvr>
                                      <p:to>
                                        <p:strVal val="visible"/>
                                      </p:to>
                                    </p:set>
                                    <p:animEffect transition="in" filter="blinds(horizontal)">
                                      <p:cBhvr>
                                        <p:cTn id="7" dur="500"/>
                                        <p:tgtEl>
                                          <p:spTgt spid="1464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643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标题 1"/>
          <p:cNvSpPr>
            <a:spLocks noGrp="1" noChangeArrowheads="1"/>
          </p:cNvSpPr>
          <p:nvPr>
            <p:ph type="title" idx="4294967295"/>
          </p:nvPr>
        </p:nvSpPr>
        <p:spPr bwMode="auto">
          <a:xfrm>
            <a:off x="457200" y="0"/>
            <a:ext cx="8229600" cy="836613"/>
          </a:xfrm>
          <a:prstGeom prst="rect">
            <a:avLst/>
          </a:prstGeom>
          <a:noFill/>
          <a:ln>
            <a:miter lim="800000"/>
            <a:headEnd/>
            <a:tailEnd/>
          </a:ln>
        </p:spPr>
        <p:txBody>
          <a:bodyPr/>
          <a:lstStyle/>
          <a:p>
            <a:endParaRPr lang="zh-CN" altLang="zh-CN" smtClean="0"/>
          </a:p>
        </p:txBody>
      </p:sp>
      <p:sp>
        <p:nvSpPr>
          <p:cNvPr id="53251" name="内容占位符 2"/>
          <p:cNvSpPr>
            <a:spLocks noGrp="1" noChangeArrowheads="1"/>
          </p:cNvSpPr>
          <p:nvPr>
            <p:ph idx="1"/>
          </p:nvPr>
        </p:nvSpPr>
        <p:spPr bwMode="auto">
          <a:xfrm>
            <a:off x="457200" y="1125538"/>
            <a:ext cx="8229600" cy="5000625"/>
          </a:xfrm>
          <a:noFill/>
          <a:ln>
            <a:miter lim="800000"/>
            <a:headEnd/>
            <a:tailEnd/>
          </a:ln>
        </p:spPr>
        <p:txBody>
          <a:bodyPr vert="horz" wrap="square" lIns="91440" tIns="45720" rIns="91440" bIns="45720" numCol="1" anchor="t" anchorCtr="0" compatLnSpc="1">
            <a:prstTxWarp prst="textNoShape">
              <a:avLst/>
            </a:prstTxWarp>
          </a:bodyPr>
          <a:lstStyle/>
          <a:p>
            <a:pPr>
              <a:lnSpc>
                <a:spcPct val="90000"/>
              </a:lnSpc>
            </a:pPr>
            <a:r>
              <a:rPr lang="en-US" altLang="zh-CN" sz="3600" b="1" dirty="0" smtClean="0">
                <a:solidFill>
                  <a:srgbClr val="0000FF"/>
                </a:solidFill>
              </a:rPr>
              <a:t>1</a:t>
            </a:r>
            <a:r>
              <a:rPr lang="zh-CN" altLang="en-US" sz="3600" b="1" dirty="0" smtClean="0">
                <a:solidFill>
                  <a:srgbClr val="0000FF"/>
                </a:solidFill>
              </a:rPr>
              <a:t>．借景抒情。</a:t>
            </a:r>
            <a:endParaRPr lang="zh-CN" altLang="en-US" sz="3600" dirty="0" smtClean="0">
              <a:solidFill>
                <a:srgbClr val="0000FF"/>
              </a:solidFill>
            </a:endParaRPr>
          </a:p>
          <a:p>
            <a:pPr algn="l">
              <a:lnSpc>
                <a:spcPct val="90000"/>
              </a:lnSpc>
            </a:pPr>
            <a:r>
              <a:rPr lang="zh-CN" altLang="en-US" b="1" dirty="0" smtClean="0">
                <a:solidFill>
                  <a:srgbClr val="0000FF"/>
                </a:solidFill>
              </a:rPr>
              <a:t>以春天随风飘拂的柳丝来渲染昔日上路时的</a:t>
            </a:r>
            <a:r>
              <a:rPr lang="zh-CN" altLang="en-US" b="1" dirty="0" smtClean="0">
                <a:solidFill>
                  <a:srgbClr val="FF0000"/>
                </a:solidFill>
              </a:rPr>
              <a:t>依依不惜</a:t>
            </a:r>
            <a:r>
              <a:rPr lang="zh-CN" altLang="en-US" b="1" dirty="0" smtClean="0">
                <a:solidFill>
                  <a:srgbClr val="0000FF"/>
                </a:solidFill>
              </a:rPr>
              <a:t>之情，用雨雪纷飞来表现今日</a:t>
            </a:r>
            <a:r>
              <a:rPr lang="zh-CN" altLang="en-US" b="1" dirty="0" smtClean="0">
                <a:solidFill>
                  <a:srgbClr val="FF0000"/>
                </a:solidFill>
              </a:rPr>
              <a:t>返家路途的艰难和内心的悲苦</a:t>
            </a:r>
            <a:r>
              <a:rPr lang="zh-CN" altLang="en-US" b="1" dirty="0" smtClean="0">
                <a:solidFill>
                  <a:srgbClr val="0000FF"/>
                </a:solidFill>
              </a:rPr>
              <a:t>.</a:t>
            </a:r>
            <a:endParaRPr lang="zh-CN" altLang="en-US" b="1"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标题 1"/>
          <p:cNvSpPr>
            <a:spLocks noGrp="1" noChangeArrowheads="1"/>
          </p:cNvSpPr>
          <p:nvPr>
            <p:ph type="title" idx="4294967295"/>
          </p:nvPr>
        </p:nvSpPr>
        <p:spPr bwMode="auto">
          <a:xfrm>
            <a:off x="457200" y="0"/>
            <a:ext cx="8229600" cy="836613"/>
          </a:xfrm>
          <a:prstGeom prst="rect">
            <a:avLst/>
          </a:prstGeom>
          <a:noFill/>
          <a:ln>
            <a:miter lim="800000"/>
            <a:headEnd/>
            <a:tailEnd/>
          </a:ln>
        </p:spPr>
        <p:txBody>
          <a:bodyPr/>
          <a:lstStyle/>
          <a:p>
            <a:endParaRPr lang="zh-CN" altLang="zh-CN" smtClean="0"/>
          </a:p>
        </p:txBody>
      </p:sp>
      <p:sp>
        <p:nvSpPr>
          <p:cNvPr id="54275" name="内容占位符 2"/>
          <p:cNvSpPr>
            <a:spLocks noGrp="1" noChangeArrowheads="1"/>
          </p:cNvSpPr>
          <p:nvPr>
            <p:ph idx="1"/>
          </p:nvPr>
        </p:nvSpPr>
        <p:spPr bwMode="auto">
          <a:xfrm>
            <a:off x="457200" y="1125538"/>
            <a:ext cx="8229600" cy="5000625"/>
          </a:xfrm>
          <a:noFill/>
          <a:ln>
            <a:miter lim="800000"/>
            <a:headEnd/>
            <a:tailEnd/>
          </a:ln>
        </p:spPr>
        <p:txBody>
          <a:bodyPr vert="horz" wrap="square" lIns="91440" tIns="45720" rIns="91440" bIns="45720" numCol="1" anchor="t" anchorCtr="0" compatLnSpc="1">
            <a:prstTxWarp prst="textNoShape">
              <a:avLst/>
            </a:prstTxWarp>
          </a:bodyPr>
          <a:lstStyle/>
          <a:p>
            <a:r>
              <a:rPr lang="zh-CN" altLang="en-US" b="1" dirty="0" smtClean="0"/>
              <a:t>     </a:t>
            </a:r>
            <a:r>
              <a:rPr lang="en-US" altLang="zh-CN" sz="3600" b="1" dirty="0" smtClean="0">
                <a:solidFill>
                  <a:srgbClr val="0000FF"/>
                </a:solidFill>
              </a:rPr>
              <a:t>2.</a:t>
            </a:r>
            <a:r>
              <a:rPr lang="zh-CN" altLang="en-US" sz="3600" b="1" dirty="0" smtClean="0">
                <a:solidFill>
                  <a:srgbClr val="0000FF"/>
                </a:solidFill>
              </a:rPr>
              <a:t>以哀情写乐景。</a:t>
            </a:r>
          </a:p>
          <a:p>
            <a:r>
              <a:rPr lang="zh-CN" altLang="en-US" b="1" dirty="0" smtClean="0">
                <a:solidFill>
                  <a:srgbClr val="000066"/>
                </a:solidFill>
              </a:rPr>
              <a:t>以春风杨柳灿烂春光</a:t>
            </a:r>
            <a:r>
              <a:rPr lang="zh-CN" altLang="en-US" b="1" dirty="0" smtClean="0">
                <a:solidFill>
                  <a:srgbClr val="FF0000"/>
                </a:solidFill>
              </a:rPr>
              <a:t>反衬</a:t>
            </a:r>
            <a:r>
              <a:rPr lang="zh-CN" altLang="en-US" b="1" dirty="0" smtClean="0">
                <a:solidFill>
                  <a:srgbClr val="000066"/>
                </a:solidFill>
              </a:rPr>
              <a:t>离家之悲，以风雪交加严酷寒冬</a:t>
            </a:r>
            <a:r>
              <a:rPr lang="zh-CN" altLang="en-US" b="1" dirty="0" smtClean="0">
                <a:solidFill>
                  <a:srgbClr val="FF0000"/>
                </a:solidFill>
              </a:rPr>
              <a:t>反衬</a:t>
            </a:r>
            <a:r>
              <a:rPr lang="zh-CN" altLang="en-US" b="1" dirty="0" smtClean="0">
                <a:solidFill>
                  <a:srgbClr val="000066"/>
                </a:solidFill>
              </a:rPr>
              <a:t>凯旋之乐。</a:t>
            </a:r>
          </a:p>
          <a:p>
            <a:endParaRPr lang="zh-CN" altLang="en-US" b="1" dirty="0" smtClean="0">
              <a:solidFill>
                <a:srgbClr val="FF0000"/>
              </a:solidFill>
            </a:endParaRPr>
          </a:p>
        </p:txBody>
      </p:sp>
      <p:sp>
        <p:nvSpPr>
          <p:cNvPr id="4" name="Rectangle 3"/>
          <p:cNvSpPr>
            <a:spLocks noChangeArrowheads="1"/>
          </p:cNvSpPr>
          <p:nvPr/>
        </p:nvSpPr>
        <p:spPr bwMode="auto">
          <a:xfrm>
            <a:off x="251520" y="3501008"/>
            <a:ext cx="8424862" cy="2289175"/>
          </a:xfrm>
          <a:prstGeom prst="rect">
            <a:avLst/>
          </a:prstGeom>
          <a:noFill/>
          <a:ln w="9525">
            <a:noFill/>
            <a:miter lim="800000"/>
            <a:headEnd/>
            <a:tailEnd/>
          </a:ln>
        </p:spPr>
        <p:txBody>
          <a:bodyPr>
            <a:spAutoFit/>
          </a:bodyPr>
          <a:lstStyle/>
          <a:p>
            <a:r>
              <a:rPr kumimoji="1" lang="zh-CN" altLang="en-US" sz="3600" b="1" dirty="0" smtClean="0">
                <a:latin typeface="Times New Roman" pitchFamily="18" charset="0"/>
                <a:ea typeface="楷体_GB2312" pitchFamily="49" charset="-122"/>
              </a:rPr>
              <a:t>清</a:t>
            </a:r>
            <a:r>
              <a:rPr kumimoji="1" lang="zh-CN" altLang="en-US" sz="3600" b="1" dirty="0">
                <a:latin typeface="Times New Roman" pitchFamily="18" charset="0"/>
                <a:ea typeface="楷体_GB2312" pitchFamily="49" charset="-122"/>
              </a:rPr>
              <a:t>人</a:t>
            </a:r>
            <a:r>
              <a:rPr kumimoji="1" lang="zh-CN" altLang="en-US" sz="3600" b="1" dirty="0">
                <a:solidFill>
                  <a:srgbClr val="0000CC"/>
                </a:solidFill>
                <a:latin typeface="Times New Roman" pitchFamily="18" charset="0"/>
                <a:ea typeface="楷体_GB2312" pitchFamily="49" charset="-122"/>
              </a:rPr>
              <a:t>王夫之</a:t>
            </a:r>
            <a:r>
              <a:rPr kumimoji="1" lang="zh-CN" altLang="en-US" sz="3600" b="1" dirty="0">
                <a:latin typeface="Times New Roman" pitchFamily="18" charset="0"/>
                <a:ea typeface="楷体_GB2312" pitchFamily="49" charset="-122"/>
              </a:rPr>
              <a:t>在论</a:t>
            </a:r>
            <a:r>
              <a:rPr kumimoji="1" lang="en-US" altLang="zh-CN" sz="3600" b="1" dirty="0">
                <a:latin typeface="Times New Roman" pitchFamily="18" charset="0"/>
                <a:ea typeface="楷体_GB2312" pitchFamily="49" charset="-122"/>
              </a:rPr>
              <a:t>《</a:t>
            </a:r>
            <a:r>
              <a:rPr kumimoji="1" lang="zh-CN" altLang="en-US" sz="3600" b="1" dirty="0">
                <a:latin typeface="Times New Roman" pitchFamily="18" charset="0"/>
                <a:ea typeface="楷体_GB2312" pitchFamily="49" charset="-122"/>
              </a:rPr>
              <a:t>诗经</a:t>
            </a:r>
            <a:r>
              <a:rPr kumimoji="1" lang="en-US" altLang="zh-CN" sz="3600" b="1" dirty="0">
                <a:latin typeface="Times New Roman" pitchFamily="18" charset="0"/>
                <a:ea typeface="楷体_GB2312" pitchFamily="49" charset="-122"/>
              </a:rPr>
              <a:t>·</a:t>
            </a:r>
            <a:r>
              <a:rPr kumimoji="1" lang="zh-CN" altLang="en-US" sz="3600" b="1" dirty="0">
                <a:latin typeface="Times New Roman" pitchFamily="18" charset="0"/>
                <a:ea typeface="楷体_GB2312" pitchFamily="49" charset="-122"/>
              </a:rPr>
              <a:t>小雅</a:t>
            </a:r>
            <a:r>
              <a:rPr kumimoji="1" lang="en-US" altLang="zh-CN" sz="3600" b="1" dirty="0">
                <a:latin typeface="Times New Roman" pitchFamily="18" charset="0"/>
                <a:ea typeface="楷体_GB2312" pitchFamily="49" charset="-122"/>
              </a:rPr>
              <a:t>·</a:t>
            </a:r>
            <a:r>
              <a:rPr kumimoji="1" lang="zh-CN" altLang="en-US" sz="3600" b="1" dirty="0">
                <a:latin typeface="Times New Roman" pitchFamily="18" charset="0"/>
                <a:ea typeface="楷体_GB2312" pitchFamily="49" charset="-122"/>
              </a:rPr>
              <a:t>采薇</a:t>
            </a:r>
            <a:r>
              <a:rPr kumimoji="1" lang="en-US" altLang="zh-CN" sz="3600" b="1" dirty="0">
                <a:latin typeface="Times New Roman" pitchFamily="18" charset="0"/>
                <a:ea typeface="楷体_GB2312" pitchFamily="49" charset="-122"/>
              </a:rPr>
              <a:t>》“</a:t>
            </a:r>
            <a:r>
              <a:rPr kumimoji="1" lang="zh-CN" altLang="en-US" sz="3600" b="1" dirty="0">
                <a:latin typeface="Times New Roman" pitchFamily="18" charset="0"/>
                <a:ea typeface="楷体_GB2312" pitchFamily="49" charset="-122"/>
              </a:rPr>
              <a:t>昔我往矣，杨柳依依；今我来思，雨雪霏霏”两句时说</a:t>
            </a:r>
            <a:r>
              <a:rPr kumimoji="1" lang="zh-CN" altLang="en-US" sz="3600" b="1" dirty="0">
                <a:solidFill>
                  <a:schemeClr val="tx2"/>
                </a:solidFill>
                <a:latin typeface="Times New Roman" pitchFamily="18" charset="0"/>
                <a:ea typeface="楷体_GB2312" pitchFamily="49" charset="-122"/>
              </a:rPr>
              <a:t>：</a:t>
            </a:r>
            <a:r>
              <a:rPr kumimoji="1" lang="zh-CN" altLang="en-US" sz="3600" b="1" dirty="0">
                <a:solidFill>
                  <a:srgbClr val="FF0000"/>
                </a:solidFill>
                <a:latin typeface="Times New Roman" pitchFamily="18" charset="0"/>
                <a:ea typeface="楷体_GB2312" pitchFamily="49" charset="-122"/>
              </a:rPr>
              <a:t>“以乐景写哀，以哀景写乐，一倍增其哀乐。”</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标题 1"/>
          <p:cNvSpPr>
            <a:spLocks noGrp="1" noChangeArrowheads="1"/>
          </p:cNvSpPr>
          <p:nvPr>
            <p:ph type="title" idx="4294967295"/>
          </p:nvPr>
        </p:nvSpPr>
        <p:spPr bwMode="auto">
          <a:xfrm>
            <a:off x="457200" y="0"/>
            <a:ext cx="8229600" cy="836613"/>
          </a:xfrm>
          <a:prstGeom prst="rect">
            <a:avLst/>
          </a:prstGeom>
          <a:noFill/>
          <a:ln>
            <a:miter lim="800000"/>
            <a:headEnd/>
            <a:tailEnd/>
          </a:ln>
        </p:spPr>
        <p:txBody>
          <a:bodyPr/>
          <a:lstStyle/>
          <a:p>
            <a:endParaRPr lang="zh-CN" altLang="zh-CN" smtClean="0"/>
          </a:p>
        </p:txBody>
      </p:sp>
      <p:sp>
        <p:nvSpPr>
          <p:cNvPr id="56323" name="内容占位符 2"/>
          <p:cNvSpPr>
            <a:spLocks noGrp="1" noChangeArrowheads="1"/>
          </p:cNvSpPr>
          <p:nvPr>
            <p:ph idx="1"/>
          </p:nvPr>
        </p:nvSpPr>
        <p:spPr bwMode="auto">
          <a:xfrm>
            <a:off x="914400" y="764704"/>
            <a:ext cx="8229600" cy="5000625"/>
          </a:xfrm>
          <a:noFill/>
          <a:ln>
            <a:miter lim="800000"/>
            <a:headEnd/>
            <a:tailEnd/>
          </a:ln>
        </p:spPr>
        <p:txBody>
          <a:bodyPr vert="horz" wrap="square" lIns="91440" tIns="45720" rIns="91440" bIns="45720" numCol="1" anchor="t" anchorCtr="0" compatLnSpc="1">
            <a:prstTxWarp prst="textNoShape">
              <a:avLst/>
            </a:prstTxWarp>
          </a:bodyPr>
          <a:lstStyle/>
          <a:p>
            <a:pPr>
              <a:lnSpc>
                <a:spcPct val="80000"/>
              </a:lnSpc>
            </a:pPr>
            <a:r>
              <a:rPr lang="en-US" altLang="zh-CN" sz="3600" b="1" dirty="0" smtClean="0">
                <a:solidFill>
                  <a:srgbClr val="0000FF"/>
                </a:solidFill>
              </a:rPr>
              <a:t>3.</a:t>
            </a:r>
            <a:r>
              <a:rPr lang="zh-CN" altLang="en-US" sz="3600" b="1" dirty="0" smtClean="0">
                <a:solidFill>
                  <a:srgbClr val="0000FF"/>
                </a:solidFill>
              </a:rPr>
              <a:t>对比</a:t>
            </a:r>
            <a:r>
              <a:rPr lang="zh-CN" altLang="en-US" b="1" dirty="0" smtClean="0"/>
              <a:t>：</a:t>
            </a:r>
            <a:r>
              <a:rPr lang="zh-CN" altLang="en-US" b="1" dirty="0" smtClean="0">
                <a:solidFill>
                  <a:srgbClr val="000066"/>
                </a:solidFill>
              </a:rPr>
              <a:t>有哪些对比？表达了什么情感？</a:t>
            </a:r>
          </a:p>
          <a:p>
            <a:pPr>
              <a:lnSpc>
                <a:spcPct val="80000"/>
              </a:lnSpc>
            </a:pPr>
            <a:r>
              <a:rPr lang="zh-CN" altLang="en-US" b="1" dirty="0" smtClean="0">
                <a:solidFill>
                  <a:schemeClr val="tx2"/>
                </a:solidFill>
              </a:rPr>
              <a:t>         </a:t>
            </a:r>
          </a:p>
        </p:txBody>
      </p:sp>
      <p:sp>
        <p:nvSpPr>
          <p:cNvPr id="58372" name="Rectangle 4"/>
          <p:cNvSpPr>
            <a:spLocks noChangeArrowheads="1"/>
          </p:cNvSpPr>
          <p:nvPr/>
        </p:nvSpPr>
        <p:spPr bwMode="auto">
          <a:xfrm>
            <a:off x="611560" y="1988840"/>
            <a:ext cx="5760640" cy="1754326"/>
          </a:xfrm>
          <a:prstGeom prst="rect">
            <a:avLst/>
          </a:prstGeom>
          <a:noFill/>
          <a:ln w="9525">
            <a:noFill/>
            <a:bevel/>
            <a:headEnd/>
            <a:tailEnd/>
          </a:ln>
        </p:spPr>
        <p:txBody>
          <a:bodyPr wrap="square" anchor="ctr">
            <a:spAutoFit/>
          </a:bodyPr>
          <a:lstStyle/>
          <a:p>
            <a:r>
              <a:rPr lang="zh-CN" altLang="en-US" sz="3600" b="1" dirty="0">
                <a:solidFill>
                  <a:srgbClr val="0000FF"/>
                </a:solidFill>
                <a:latin typeface="Verdana" pitchFamily="34" charset="0"/>
                <a:ea typeface="楷体_GB2312" pitchFamily="49" charset="-122"/>
                <a:cs typeface="Verdana" pitchFamily="34" charset="0"/>
              </a:rPr>
              <a:t>时序之“今──昔”</a:t>
            </a:r>
          </a:p>
          <a:p>
            <a:r>
              <a:rPr lang="zh-CN" altLang="en-US" sz="3600" b="1" dirty="0">
                <a:solidFill>
                  <a:srgbClr val="0000FF"/>
                </a:solidFill>
                <a:latin typeface="Verdana" pitchFamily="34" charset="0"/>
                <a:ea typeface="楷体_GB2312" pitchFamily="49" charset="-122"/>
                <a:cs typeface="Verdana" pitchFamily="34" charset="0"/>
              </a:rPr>
              <a:t>景物之“柳──雪” </a:t>
            </a:r>
          </a:p>
          <a:p>
            <a:r>
              <a:rPr lang="zh-CN" altLang="en-US" sz="3600" b="1" dirty="0">
                <a:solidFill>
                  <a:srgbClr val="0000FF"/>
                </a:solidFill>
                <a:latin typeface="Verdana" pitchFamily="34" charset="0"/>
                <a:ea typeface="楷体_GB2312" pitchFamily="49" charset="-122"/>
                <a:cs typeface="Verdana" pitchFamily="34" charset="0"/>
              </a:rPr>
              <a:t>人生之“往──来”</a:t>
            </a:r>
          </a:p>
        </p:txBody>
      </p:sp>
      <p:sp>
        <p:nvSpPr>
          <p:cNvPr id="58373" name="Rectangle 5"/>
          <p:cNvSpPr>
            <a:spLocks noChangeArrowheads="1"/>
          </p:cNvSpPr>
          <p:nvPr/>
        </p:nvSpPr>
        <p:spPr bwMode="auto">
          <a:xfrm>
            <a:off x="683568" y="3933056"/>
            <a:ext cx="8208963" cy="646331"/>
          </a:xfrm>
          <a:prstGeom prst="rect">
            <a:avLst/>
          </a:prstGeom>
          <a:noFill/>
          <a:ln w="9525">
            <a:noFill/>
            <a:bevel/>
            <a:headEnd/>
            <a:tailEnd/>
          </a:ln>
        </p:spPr>
        <p:txBody>
          <a:bodyPr anchor="ctr">
            <a:spAutoFit/>
          </a:bodyPr>
          <a:lstStyle/>
          <a:p>
            <a:r>
              <a:rPr lang="zh-CN" altLang="en-US" sz="3600" b="1" dirty="0">
                <a:solidFill>
                  <a:srgbClr val="C00000"/>
                </a:solidFill>
                <a:latin typeface="楷体_GB2312" pitchFamily="49" charset="-122"/>
                <a:ea typeface="楷体_GB2312" pitchFamily="49" charset="-122"/>
              </a:rPr>
              <a:t>时间流逝，生活已然虚耗的感慨。</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8372"/>
                                        </p:tgtEl>
                                        <p:attrNameLst>
                                          <p:attrName>style.visibility</p:attrName>
                                        </p:attrNameLst>
                                      </p:cBhvr>
                                      <p:to>
                                        <p:strVal val="visible"/>
                                      </p:to>
                                    </p:set>
                                    <p:animEffect transition="in" filter="box(in)">
                                      <p:cBhvr>
                                        <p:cTn id="7" dur="500"/>
                                        <p:tgtEl>
                                          <p:spTgt spid="58372"/>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58373"/>
                                        </p:tgtEl>
                                        <p:attrNameLst>
                                          <p:attrName>style.visibility</p:attrName>
                                        </p:attrNameLst>
                                      </p:cBhvr>
                                      <p:to>
                                        <p:strVal val="visible"/>
                                      </p:to>
                                    </p:set>
                                    <p:animEffect transition="in" filter="box(in)">
                                      <p:cBhvr>
                                        <p:cTn id="12" dur="500"/>
                                        <p:tgtEl>
                                          <p:spTgt spid="583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2" grpId="0" autoUpdateAnimBg="0"/>
      <p:bldP spid="58373"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3276600" y="692150"/>
            <a:ext cx="2520950" cy="823913"/>
          </a:xfrm>
          <a:prstGeom prst="rect">
            <a:avLst/>
          </a:prstGeom>
          <a:solidFill>
            <a:schemeClr val="accent1"/>
          </a:solidFill>
          <a:ln w="9525">
            <a:noFill/>
            <a:miter lim="800000"/>
            <a:headEnd/>
            <a:tailEnd/>
          </a:ln>
        </p:spPr>
        <p:txBody>
          <a:bodyPr>
            <a:spAutoFit/>
          </a:bodyPr>
          <a:lstStyle/>
          <a:p>
            <a:pPr>
              <a:spcBef>
                <a:spcPct val="50000"/>
              </a:spcBef>
            </a:pPr>
            <a:r>
              <a:rPr kumimoji="1" lang="zh-CN" altLang="en-US" sz="4800" b="1">
                <a:solidFill>
                  <a:srgbClr val="FF3300"/>
                </a:solidFill>
                <a:latin typeface="Times New Roman" pitchFamily="18" charset="0"/>
                <a:ea typeface="楷体_GB2312" pitchFamily="49" charset="-122"/>
              </a:rPr>
              <a:t>解      题</a:t>
            </a:r>
          </a:p>
        </p:txBody>
      </p:sp>
      <p:sp>
        <p:nvSpPr>
          <p:cNvPr id="14339" name="Rectangle 3"/>
          <p:cNvSpPr>
            <a:spLocks noChangeArrowheads="1"/>
          </p:cNvSpPr>
          <p:nvPr/>
        </p:nvSpPr>
        <p:spPr bwMode="auto">
          <a:xfrm>
            <a:off x="468313" y="1989138"/>
            <a:ext cx="8353425" cy="3937000"/>
          </a:xfrm>
          <a:prstGeom prst="rect">
            <a:avLst/>
          </a:prstGeom>
          <a:noFill/>
          <a:ln w="9525">
            <a:noFill/>
            <a:miter lim="800000"/>
            <a:headEnd/>
            <a:tailEnd/>
          </a:ln>
        </p:spPr>
        <p:txBody>
          <a:bodyPr anchor="ctr">
            <a:spAutoFit/>
          </a:bodyPr>
          <a:lstStyle/>
          <a:p>
            <a:r>
              <a:rPr kumimoji="1" lang="en-US" altLang="zh-CN" sz="3600" b="1" dirty="0">
                <a:latin typeface="Times New Roman" pitchFamily="18" charset="0"/>
                <a:ea typeface="楷体_GB2312" pitchFamily="49" charset="-122"/>
              </a:rPr>
              <a:t>     《</a:t>
            </a:r>
            <a:r>
              <a:rPr kumimoji="1" lang="zh-CN" altLang="en-US" sz="3600" b="1" dirty="0">
                <a:latin typeface="Times New Roman" pitchFamily="18" charset="0"/>
                <a:ea typeface="楷体_GB2312" pitchFamily="49" charset="-122"/>
              </a:rPr>
              <a:t>采薇</a:t>
            </a:r>
            <a:r>
              <a:rPr kumimoji="1" lang="en-US" altLang="zh-CN" sz="3600" b="1" dirty="0">
                <a:latin typeface="Times New Roman" pitchFamily="18" charset="0"/>
                <a:ea typeface="楷体_GB2312" pitchFamily="49" charset="-122"/>
              </a:rPr>
              <a:t>》</a:t>
            </a:r>
            <a:r>
              <a:rPr kumimoji="1" lang="zh-CN" altLang="en-US" sz="3600" b="1" dirty="0">
                <a:latin typeface="Times New Roman" pitchFamily="18" charset="0"/>
                <a:ea typeface="楷体_GB2312" pitchFamily="49" charset="-122"/>
              </a:rPr>
              <a:t>选自</a:t>
            </a:r>
            <a:r>
              <a:rPr kumimoji="1" lang="en-US" altLang="zh-CN" sz="3600" b="1" dirty="0">
                <a:latin typeface="Times New Roman" pitchFamily="18" charset="0"/>
                <a:ea typeface="楷体_GB2312" pitchFamily="49" charset="-122"/>
              </a:rPr>
              <a:t>《</a:t>
            </a:r>
            <a:r>
              <a:rPr kumimoji="1" lang="zh-CN" altLang="en-US" sz="3600" b="1" dirty="0">
                <a:latin typeface="Times New Roman" pitchFamily="18" charset="0"/>
                <a:ea typeface="楷体_GB2312" pitchFamily="49" charset="-122"/>
              </a:rPr>
              <a:t>诗经</a:t>
            </a:r>
            <a:r>
              <a:rPr kumimoji="1" lang="en-US" altLang="zh-CN" sz="3600" b="1" dirty="0">
                <a:latin typeface="Times New Roman" pitchFamily="18" charset="0"/>
                <a:ea typeface="楷体_GB2312" pitchFamily="49" charset="-122"/>
              </a:rPr>
              <a:t>》</a:t>
            </a:r>
            <a:r>
              <a:rPr kumimoji="1" lang="zh-CN" altLang="en-US" sz="3600" b="1" dirty="0">
                <a:latin typeface="Times New Roman" pitchFamily="18" charset="0"/>
                <a:ea typeface="楷体_GB2312" pitchFamily="49" charset="-122"/>
              </a:rPr>
              <a:t>中的“小雅”，是</a:t>
            </a:r>
            <a:r>
              <a:rPr kumimoji="1" lang="zh-CN" altLang="en-US" sz="3600" b="1" dirty="0">
                <a:solidFill>
                  <a:srgbClr val="FF0000"/>
                </a:solidFill>
                <a:latin typeface="Times New Roman" pitchFamily="18" charset="0"/>
                <a:ea typeface="楷体_GB2312" pitchFamily="49" charset="-122"/>
              </a:rPr>
              <a:t>宫廷乐歌。“雅”是周王朝直辖地区的音乐，即所谓正声雅乐。</a:t>
            </a:r>
            <a:r>
              <a:rPr kumimoji="1" lang="zh-CN" altLang="en-US" sz="3600" b="1" dirty="0">
                <a:latin typeface="Times New Roman" pitchFamily="18" charset="0"/>
                <a:ea typeface="楷体_GB2312" pitchFamily="49" charset="-122"/>
              </a:rPr>
              <a:t>它是一种正统音乐。主要用于统治者的朝会宴飨，以歌功颂德为主；多为贵族所作，表现当时知识分子的生活和思想。“薇”即野豌豆。</a:t>
            </a:r>
          </a:p>
        </p:txBody>
      </p:sp>
    </p:spTree>
  </p:cSld>
  <p:clrMapOvr>
    <a:masterClrMapping/>
  </p:clrMapOvr>
  <p:transition>
    <p:zoom/>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a:spLocks noChangeArrowheads="1"/>
          </p:cNvSpPr>
          <p:nvPr/>
        </p:nvSpPr>
        <p:spPr bwMode="auto">
          <a:xfrm>
            <a:off x="0" y="990600"/>
            <a:ext cx="8763000" cy="4525963"/>
          </a:xfrm>
          <a:prstGeom prst="rect">
            <a:avLst/>
          </a:prstGeom>
          <a:noFill/>
          <a:ln w="9525">
            <a:noFill/>
            <a:miter lim="800000"/>
            <a:headEnd/>
            <a:tailEnd/>
          </a:ln>
        </p:spPr>
        <p:txBody>
          <a:bodyPr/>
          <a:lstStyle/>
          <a:p>
            <a:pPr marL="342900" indent="-342900">
              <a:spcBef>
                <a:spcPct val="20000"/>
              </a:spcBef>
            </a:pPr>
            <a:r>
              <a:rPr lang="zh-CN" altLang="en-US" sz="4000" b="1" dirty="0">
                <a:latin typeface="黑体" pitchFamily="49" charset="-122"/>
                <a:ea typeface="黑体" pitchFamily="49" charset="-122"/>
              </a:rPr>
              <a:t>　　</a:t>
            </a:r>
            <a:r>
              <a:rPr lang="en-US" altLang="zh-CN" sz="4000" b="1" dirty="0">
                <a:latin typeface="黑体" pitchFamily="49" charset="-122"/>
                <a:ea typeface="黑体" pitchFamily="49" charset="-122"/>
              </a:rPr>
              <a:t>《</a:t>
            </a:r>
            <a:r>
              <a:rPr lang="zh-CN" altLang="en-US" sz="4000" b="1" dirty="0">
                <a:latin typeface="黑体" pitchFamily="49" charset="-122"/>
                <a:ea typeface="黑体" pitchFamily="49" charset="-122"/>
              </a:rPr>
              <a:t>采薇</a:t>
            </a:r>
            <a:r>
              <a:rPr lang="en-US" altLang="zh-CN" sz="4000" b="1" dirty="0">
                <a:latin typeface="黑体" pitchFamily="49" charset="-122"/>
                <a:ea typeface="黑体" pitchFamily="49" charset="-122"/>
              </a:rPr>
              <a:t>》</a:t>
            </a:r>
            <a:r>
              <a:rPr lang="zh-CN" altLang="en-US" sz="4000" b="1" dirty="0">
                <a:latin typeface="黑体" pitchFamily="49" charset="-122"/>
                <a:ea typeface="黑体" pitchFamily="49" charset="-122"/>
              </a:rPr>
              <a:t>一诗描写西周时期一位饱尝服役思家之苦的戍边战士在归途中所思所想，</a:t>
            </a:r>
            <a:endParaRPr lang="en-US" altLang="zh-CN" sz="4000" b="1" dirty="0">
              <a:latin typeface="黑体" pitchFamily="49" charset="-122"/>
              <a:ea typeface="黑体" pitchFamily="49" charset="-122"/>
            </a:endParaRPr>
          </a:p>
          <a:p>
            <a:pPr marL="342900" indent="-342900">
              <a:spcBef>
                <a:spcPct val="20000"/>
              </a:spcBef>
            </a:pPr>
            <a:r>
              <a:rPr lang="en-US" altLang="zh-CN" sz="4000" b="1" dirty="0">
                <a:latin typeface="黑体" pitchFamily="49" charset="-122"/>
                <a:ea typeface="黑体" pitchFamily="49" charset="-122"/>
              </a:rPr>
              <a:t>     </a:t>
            </a:r>
            <a:r>
              <a:rPr lang="zh-CN" altLang="en-US" sz="4000" b="1" dirty="0">
                <a:latin typeface="黑体" pitchFamily="49" charset="-122"/>
                <a:ea typeface="黑体" pitchFamily="49" charset="-122"/>
              </a:rPr>
              <a:t>表现了普通士兵在离乡出征岁月里的艰苦生活和内心伤痛，</a:t>
            </a:r>
            <a:endParaRPr lang="en-US" altLang="zh-CN" sz="4000" b="1" dirty="0">
              <a:latin typeface="黑体" pitchFamily="49" charset="-122"/>
              <a:ea typeface="黑体" pitchFamily="49" charset="-122"/>
            </a:endParaRPr>
          </a:p>
          <a:p>
            <a:pPr marL="342900" indent="-342900">
              <a:spcBef>
                <a:spcPct val="20000"/>
              </a:spcBef>
            </a:pPr>
            <a:r>
              <a:rPr lang="en-US" altLang="zh-CN" sz="4000" b="1" dirty="0">
                <a:latin typeface="黑体" pitchFamily="49" charset="-122"/>
                <a:ea typeface="黑体" pitchFamily="49" charset="-122"/>
              </a:rPr>
              <a:t>     </a:t>
            </a:r>
            <a:r>
              <a:rPr lang="zh-CN" altLang="en-US" sz="4000" b="1" dirty="0">
                <a:latin typeface="黑体" pitchFamily="49" charset="-122"/>
                <a:ea typeface="黑体" pitchFamily="49" charset="-122"/>
              </a:rPr>
              <a:t>抒发了对战争的不满、保家卫国的自豪、和对故乡的思念。</a:t>
            </a:r>
          </a:p>
        </p:txBody>
      </p:sp>
      <p:sp>
        <p:nvSpPr>
          <p:cNvPr id="11267" name="TextBox 2"/>
          <p:cNvSpPr txBox="1">
            <a:spLocks noChangeArrowheads="1"/>
          </p:cNvSpPr>
          <p:nvPr/>
        </p:nvSpPr>
        <p:spPr bwMode="auto">
          <a:xfrm>
            <a:off x="0" y="0"/>
            <a:ext cx="2514600" cy="1016000"/>
          </a:xfrm>
          <a:prstGeom prst="rect">
            <a:avLst/>
          </a:prstGeom>
          <a:noFill/>
          <a:ln w="9525">
            <a:noFill/>
            <a:miter lim="800000"/>
            <a:headEnd/>
            <a:tailEnd/>
          </a:ln>
        </p:spPr>
        <p:txBody>
          <a:bodyPr>
            <a:spAutoFit/>
          </a:bodyPr>
          <a:lstStyle/>
          <a:p>
            <a:r>
              <a:rPr lang="zh-CN" altLang="en-US" sz="6000">
                <a:solidFill>
                  <a:srgbClr val="FF0000"/>
                </a:solidFill>
                <a:latin typeface="华文彩云" pitchFamily="2" charset="-122"/>
                <a:ea typeface="华文彩云" pitchFamily="2" charset="-122"/>
              </a:rPr>
              <a:t>主旨：</a:t>
            </a:r>
          </a:p>
        </p:txBody>
      </p:sp>
      <p:pic>
        <p:nvPicPr>
          <p:cNvPr id="11268" name="图片 4" descr="20140625144419_wtKJ8.jpg"/>
          <p:cNvPicPr>
            <a:picLocks noChangeAspect="1"/>
          </p:cNvPicPr>
          <p:nvPr/>
        </p:nvPicPr>
        <p:blipFill>
          <a:blip r:embed="rId2" cstate="print"/>
          <a:srcRect/>
          <a:stretch>
            <a:fillRect/>
          </a:stretch>
        </p:blipFill>
        <p:spPr bwMode="auto">
          <a:xfrm>
            <a:off x="7772400" y="5002213"/>
            <a:ext cx="1371600" cy="1855787"/>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0" y="100013"/>
            <a:ext cx="9144000" cy="6858000"/>
            <a:chOff x="0" y="0"/>
            <a:chExt cx="5760" cy="4320"/>
          </a:xfrm>
        </p:grpSpPr>
        <p:grpSp>
          <p:nvGrpSpPr>
            <p:cNvPr id="3" name="Group 3"/>
            <p:cNvGrpSpPr>
              <a:grpSpLocks/>
            </p:cNvGrpSpPr>
            <p:nvPr/>
          </p:nvGrpSpPr>
          <p:grpSpPr bwMode="auto">
            <a:xfrm>
              <a:off x="0" y="0"/>
              <a:ext cx="5760" cy="4320"/>
              <a:chOff x="0" y="0"/>
              <a:chExt cx="5760" cy="4320"/>
            </a:xfrm>
          </p:grpSpPr>
          <p:pic>
            <p:nvPicPr>
              <p:cNvPr id="15365" name="Picture 4" descr="weicai01"/>
              <p:cNvPicPr>
                <a:picLocks noChangeAspect="1" noChangeArrowheads="1"/>
              </p:cNvPicPr>
              <p:nvPr/>
            </p:nvPicPr>
            <p:blipFill>
              <a:blip r:embed="rId2" cstate="print"/>
              <a:srcRect/>
              <a:stretch>
                <a:fillRect/>
              </a:stretch>
            </p:blipFill>
            <p:spPr bwMode="auto">
              <a:xfrm>
                <a:off x="0" y="2160"/>
                <a:ext cx="2880" cy="2160"/>
              </a:xfrm>
              <a:prstGeom prst="rect">
                <a:avLst/>
              </a:prstGeom>
              <a:noFill/>
              <a:ln w="9525">
                <a:noFill/>
                <a:miter lim="800000"/>
                <a:headEnd/>
                <a:tailEnd/>
              </a:ln>
            </p:spPr>
          </p:pic>
          <p:pic>
            <p:nvPicPr>
              <p:cNvPr id="15366" name="Picture 5" descr="weicai02"/>
              <p:cNvPicPr>
                <a:picLocks noChangeAspect="1" noChangeArrowheads="1"/>
              </p:cNvPicPr>
              <p:nvPr/>
            </p:nvPicPr>
            <p:blipFill>
              <a:blip r:embed="rId3" cstate="print"/>
              <a:srcRect/>
              <a:stretch>
                <a:fillRect/>
              </a:stretch>
            </p:blipFill>
            <p:spPr bwMode="auto">
              <a:xfrm>
                <a:off x="2880" y="0"/>
                <a:ext cx="2880" cy="2160"/>
              </a:xfrm>
              <a:prstGeom prst="rect">
                <a:avLst/>
              </a:prstGeom>
              <a:noFill/>
              <a:ln w="9525">
                <a:noFill/>
                <a:miter lim="800000"/>
                <a:headEnd/>
                <a:tailEnd/>
              </a:ln>
            </p:spPr>
          </p:pic>
          <p:pic>
            <p:nvPicPr>
              <p:cNvPr id="15367" name="Picture 6" descr="caiwei03"/>
              <p:cNvPicPr>
                <a:picLocks noChangeAspect="1" noChangeArrowheads="1"/>
              </p:cNvPicPr>
              <p:nvPr/>
            </p:nvPicPr>
            <p:blipFill>
              <a:blip r:embed="rId4" cstate="print"/>
              <a:srcRect/>
              <a:stretch>
                <a:fillRect/>
              </a:stretch>
            </p:blipFill>
            <p:spPr bwMode="auto">
              <a:xfrm>
                <a:off x="2880" y="2160"/>
                <a:ext cx="2880" cy="2160"/>
              </a:xfrm>
              <a:prstGeom prst="rect">
                <a:avLst/>
              </a:prstGeom>
              <a:noFill/>
              <a:ln w="9525">
                <a:noFill/>
                <a:miter lim="800000"/>
                <a:headEnd/>
                <a:tailEnd/>
              </a:ln>
            </p:spPr>
          </p:pic>
          <p:pic>
            <p:nvPicPr>
              <p:cNvPr id="15368" name="Picture 7" descr="caiwei04"/>
              <p:cNvPicPr>
                <a:picLocks noChangeAspect="1" noChangeArrowheads="1"/>
              </p:cNvPicPr>
              <p:nvPr/>
            </p:nvPicPr>
            <p:blipFill>
              <a:blip r:embed="rId5" cstate="print"/>
              <a:srcRect/>
              <a:stretch>
                <a:fillRect/>
              </a:stretch>
            </p:blipFill>
            <p:spPr bwMode="auto">
              <a:xfrm>
                <a:off x="0" y="0"/>
                <a:ext cx="2880" cy="2160"/>
              </a:xfrm>
              <a:prstGeom prst="rect">
                <a:avLst/>
              </a:prstGeom>
              <a:noFill/>
              <a:ln w="9525">
                <a:noFill/>
                <a:miter lim="800000"/>
                <a:headEnd/>
                <a:tailEnd/>
              </a:ln>
            </p:spPr>
          </p:pic>
        </p:grpSp>
        <p:sp>
          <p:nvSpPr>
            <p:cNvPr id="15364" name="Rectangle 8"/>
            <p:cNvSpPr>
              <a:spLocks noChangeArrowheads="1"/>
            </p:cNvSpPr>
            <p:nvPr/>
          </p:nvSpPr>
          <p:spPr bwMode="auto">
            <a:xfrm>
              <a:off x="576" y="1872"/>
              <a:ext cx="4560" cy="576"/>
            </a:xfrm>
            <a:prstGeom prst="rect">
              <a:avLst/>
            </a:prstGeom>
            <a:noFill/>
            <a:ln w="9525">
              <a:noFill/>
              <a:miter lim="800000"/>
              <a:headEnd/>
              <a:tailEnd/>
            </a:ln>
          </p:spPr>
          <p:txBody>
            <a:bodyPr>
              <a:spAutoFit/>
            </a:bodyPr>
            <a:lstStyle/>
            <a:p>
              <a:r>
                <a:rPr kumimoji="1" lang="en-US" altLang="zh-CN" sz="5400" b="1" dirty="0">
                  <a:solidFill>
                    <a:srgbClr val="FFFF00"/>
                  </a:solidFill>
                  <a:latin typeface="Times New Roman" pitchFamily="18" charset="0"/>
                  <a:ea typeface="华文宋体" pitchFamily="2" charset="-122"/>
                </a:rPr>
                <a:t> </a:t>
              </a:r>
              <a:r>
                <a:rPr kumimoji="1" lang="zh-CN" altLang="en-US" sz="5400" b="1" dirty="0">
                  <a:solidFill>
                    <a:srgbClr val="FFFF00"/>
                  </a:solidFill>
                  <a:latin typeface="Times New Roman" pitchFamily="18" charset="0"/>
                  <a:ea typeface="华文宋体" pitchFamily="2" charset="-122"/>
                </a:rPr>
                <a:t>薇，现在又称野豌豆苗</a:t>
              </a:r>
              <a:endParaRPr kumimoji="1" lang="zh-CN" altLang="en-US" sz="4400" dirty="0">
                <a:solidFill>
                  <a:srgbClr val="FFFF00"/>
                </a:solidFill>
                <a:latin typeface="Times New Roman" pitchFamily="18" charset="0"/>
                <a:ea typeface="华文行楷" pitchFamily="2" charset="-122"/>
              </a:endParaRPr>
            </a:p>
          </p:txBody>
        </p:sp>
      </p:gr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rgbClr val="5E9EFF"/>
            </a:gs>
            <a:gs pos="39999">
              <a:srgbClr val="85C2FF"/>
            </a:gs>
            <a:gs pos="70000">
              <a:srgbClr val="C4D6EB"/>
            </a:gs>
            <a:gs pos="100000">
              <a:srgbClr val="FFEBFA"/>
            </a:gs>
          </a:gsLst>
          <a:lin ang="5400000" scaled="0"/>
        </a:gradFill>
        <a:effectLst/>
      </p:bgPr>
    </p:bg>
    <p:spTree>
      <p:nvGrpSpPr>
        <p:cNvPr id="1" name=""/>
        <p:cNvGrpSpPr/>
        <p:nvPr/>
      </p:nvGrpSpPr>
      <p:grpSpPr>
        <a:xfrm>
          <a:off x="0" y="0"/>
          <a:ext cx="0" cy="0"/>
          <a:chOff x="0" y="0"/>
          <a:chExt cx="0" cy="0"/>
        </a:xfrm>
      </p:grpSpPr>
      <p:sp>
        <p:nvSpPr>
          <p:cNvPr id="2" name="TextBox 1"/>
          <p:cNvSpPr txBox="1"/>
          <p:nvPr/>
        </p:nvSpPr>
        <p:spPr>
          <a:xfrm>
            <a:off x="1691680" y="1628800"/>
            <a:ext cx="5844870" cy="1938992"/>
          </a:xfrm>
          <a:prstGeom prst="rect">
            <a:avLst/>
          </a:prstGeom>
          <a:noFill/>
        </p:spPr>
        <p:txBody>
          <a:bodyPr wrap="none" rtlCol="0">
            <a:spAutoFit/>
          </a:bodyPr>
          <a:lstStyle/>
          <a:p>
            <a:r>
              <a:rPr lang="zh-CN" altLang="en-US" sz="4000" b="1" dirty="0" smtClean="0"/>
              <a:t>诵读课文思考</a:t>
            </a:r>
            <a:endParaRPr lang="en-US" altLang="zh-CN" sz="4000" b="1" dirty="0" smtClean="0"/>
          </a:p>
          <a:p>
            <a:r>
              <a:rPr lang="zh-CN" altLang="en-US" sz="4000" b="1" dirty="0" smtClean="0">
                <a:solidFill>
                  <a:srgbClr val="FF0000"/>
                </a:solidFill>
              </a:rPr>
              <a:t>本诗的抒情主人公是谁？</a:t>
            </a:r>
            <a:endParaRPr lang="en-US" altLang="zh-CN" sz="4000" b="1" dirty="0" smtClean="0">
              <a:solidFill>
                <a:srgbClr val="FF0000"/>
              </a:solidFill>
            </a:endParaRPr>
          </a:p>
          <a:p>
            <a:r>
              <a:rPr lang="zh-CN" altLang="en-US" sz="4000" b="1" dirty="0" smtClean="0">
                <a:solidFill>
                  <a:srgbClr val="FF0000"/>
                </a:solidFill>
              </a:rPr>
              <a:t>写的是什么内容？</a:t>
            </a:r>
            <a:endParaRPr lang="en-US" altLang="zh-CN" sz="4000" b="1" dirty="0" smtClean="0">
              <a:solidFill>
                <a:srgbClr val="FF0000"/>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endParaRPr lang="zh-CN" altLang="en-US" dirty="0"/>
          </a:p>
        </p:txBody>
      </p:sp>
      <p:sp>
        <p:nvSpPr>
          <p:cNvPr id="8195" name="Rectangle 3"/>
          <p:cNvSpPr>
            <a:spLocks noGrp="1" noChangeArrowheads="1"/>
          </p:cNvSpPr>
          <p:nvPr>
            <p:ph type="body" idx="1"/>
          </p:nvPr>
        </p:nvSpPr>
        <p:spPr/>
        <p:txBody>
          <a:bodyPr/>
          <a:lstStyle/>
          <a:p>
            <a:pPr>
              <a:buFontTx/>
              <a:buNone/>
            </a:pPr>
            <a:endParaRPr lang="en-US" altLang="zh-CN" dirty="0"/>
          </a:p>
          <a:p>
            <a:pPr>
              <a:buFontTx/>
              <a:buNone/>
            </a:pPr>
            <a:r>
              <a:rPr lang="en-US" altLang="zh-CN" dirty="0"/>
              <a:t>         </a:t>
            </a:r>
            <a:r>
              <a:rPr lang="zh-CN" altLang="en-US" b="1" dirty="0">
                <a:solidFill>
                  <a:srgbClr val="990000"/>
                </a:solidFill>
              </a:rPr>
              <a:t>明确：本诗是以一个</a:t>
            </a:r>
            <a:r>
              <a:rPr lang="zh-CN" altLang="en-US" b="1" dirty="0" smtClean="0">
                <a:solidFill>
                  <a:srgbClr val="990000"/>
                </a:solidFill>
              </a:rPr>
              <a:t>退役士卒的</a:t>
            </a:r>
            <a:r>
              <a:rPr lang="zh-CN" altLang="en-US" b="1" dirty="0">
                <a:solidFill>
                  <a:srgbClr val="990000"/>
                </a:solidFill>
              </a:rPr>
              <a:t>口吻写的，写一位长期戍守边关的士兵在回家途中的所</a:t>
            </a:r>
            <a:r>
              <a:rPr lang="zh-CN" altLang="en-US" b="1" dirty="0" smtClean="0">
                <a:solidFill>
                  <a:srgbClr val="990000"/>
                </a:solidFill>
              </a:rPr>
              <a:t>思、所见、所</a:t>
            </a:r>
            <a:r>
              <a:rPr lang="zh-CN" altLang="en-US" b="1" dirty="0">
                <a:solidFill>
                  <a:srgbClr val="990000"/>
                </a:solidFill>
              </a:rPr>
              <a:t>感。</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nodePh="1">
                                  <p:stCondLst>
                                    <p:cond delay="0"/>
                                  </p:stCondLst>
                                  <p:endCondLst>
                                    <p:cond evt="begin" delay="0">
                                      <p:tn val="5"/>
                                    </p:cond>
                                  </p:endCondLst>
                                  <p:childTnLst>
                                    <p:set>
                                      <p:cBhvr>
                                        <p:cTn id="6" dur="1" fill="hold">
                                          <p:stCondLst>
                                            <p:cond delay="0"/>
                                          </p:stCondLst>
                                        </p:cTn>
                                        <p:tgtEl>
                                          <p:spTgt spid="8194"/>
                                        </p:tgtEl>
                                        <p:attrNameLst>
                                          <p:attrName>style.visibility</p:attrName>
                                        </p:attrNameLst>
                                      </p:cBhvr>
                                      <p:to>
                                        <p:strVal val="visible"/>
                                      </p:to>
                                    </p:set>
                                    <p:animEffect transition="in" filter="blinds(horizontal)">
                                      <p:cBhvr>
                                        <p:cTn id="7" dur="500"/>
                                        <p:tgtEl>
                                          <p:spTgt spid="8194"/>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8195">
                                            <p:txEl>
                                              <p:pRg st="1" end="1"/>
                                            </p:txEl>
                                          </p:spTgt>
                                        </p:tgtEl>
                                        <p:attrNameLst>
                                          <p:attrName>style.visibility</p:attrName>
                                        </p:attrNameLst>
                                      </p:cBhvr>
                                      <p:to>
                                        <p:strVal val="visible"/>
                                      </p:to>
                                    </p:set>
                                    <p:animEffect transition="in" filter="box(in)">
                                      <p:cBhvr>
                                        <p:cTn id="12" dur="500"/>
                                        <p:tgtEl>
                                          <p:spTgt spid="819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91680" y="1628800"/>
            <a:ext cx="7388561" cy="1938992"/>
          </a:xfrm>
          <a:prstGeom prst="rect">
            <a:avLst/>
          </a:prstGeom>
          <a:noFill/>
        </p:spPr>
        <p:txBody>
          <a:bodyPr wrap="none" rtlCol="0">
            <a:spAutoFit/>
          </a:bodyPr>
          <a:lstStyle/>
          <a:p>
            <a:r>
              <a:rPr lang="zh-CN" altLang="en-US" sz="4000" b="1" dirty="0" smtClean="0"/>
              <a:t>根据诗句内容和形式特点，</a:t>
            </a:r>
            <a:endParaRPr lang="en-US" altLang="zh-CN" sz="4000" b="1" dirty="0" smtClean="0"/>
          </a:p>
          <a:p>
            <a:r>
              <a:rPr lang="zh-CN" altLang="en-US" sz="4000" b="1" dirty="0" smtClean="0">
                <a:solidFill>
                  <a:srgbClr val="FF0000"/>
                </a:solidFill>
              </a:rPr>
              <a:t>这首诗写了几个具体场景？</a:t>
            </a:r>
            <a:endParaRPr lang="en-US" altLang="zh-CN" sz="4000" b="1" dirty="0" smtClean="0">
              <a:solidFill>
                <a:srgbClr val="FF0000"/>
              </a:solidFill>
            </a:endParaRPr>
          </a:p>
          <a:p>
            <a:r>
              <a:rPr lang="zh-CN" altLang="en-US" sz="4000" b="1" dirty="0" smtClean="0"/>
              <a:t>各场景表达了怎样的思想感情？</a:t>
            </a:r>
            <a:endParaRPr lang="zh-CN" altLang="en-US" sz="4000" b="1"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idx="4294967295"/>
          </p:nvPr>
        </p:nvSpPr>
        <p:spPr bwMode="auto">
          <a:xfrm>
            <a:off x="0" y="0"/>
            <a:ext cx="9144000" cy="6858000"/>
          </a:xfrm>
          <a:prstGeom prst="rect">
            <a:avLst/>
          </a:prstGeom>
          <a:noFill/>
          <a:ln>
            <a:miter lim="800000"/>
            <a:headEnd/>
            <a:tailEnd/>
          </a:ln>
        </p:spPr>
        <p:txBody>
          <a:bodyPr>
            <a:normAutofit fontScale="90000"/>
          </a:bodyPr>
          <a:lstStyle/>
          <a:p>
            <a:r>
              <a:rPr lang="zh-CN" altLang="en-US" sz="4800" dirty="0" smtClean="0">
                <a:ea typeface="华文隶书" pitchFamily="2" charset="-122"/>
              </a:rPr>
              <a:t/>
            </a:r>
            <a:br>
              <a:rPr lang="zh-CN" altLang="en-US" sz="4800" dirty="0" smtClean="0">
                <a:ea typeface="华文隶书" pitchFamily="2" charset="-122"/>
              </a:rPr>
            </a:br>
            <a:r>
              <a:rPr lang="zh-CN" altLang="en-US" sz="4800" dirty="0" smtClean="0">
                <a:ea typeface="华文隶书" pitchFamily="2" charset="-122"/>
              </a:rPr>
              <a:t/>
            </a:r>
            <a:br>
              <a:rPr lang="zh-CN" altLang="en-US" sz="4800" dirty="0" smtClean="0">
                <a:ea typeface="华文隶书" pitchFamily="2" charset="-122"/>
              </a:rPr>
            </a:br>
            <a:r>
              <a:rPr lang="zh-CN" altLang="en-US" sz="4800" dirty="0" smtClean="0">
                <a:ea typeface="华文隶书" pitchFamily="2" charset="-122"/>
              </a:rPr>
              <a:t/>
            </a:r>
            <a:br>
              <a:rPr lang="zh-CN" altLang="en-US" sz="4800" dirty="0" smtClean="0">
                <a:ea typeface="华文隶书" pitchFamily="2" charset="-122"/>
              </a:rPr>
            </a:br>
            <a:r>
              <a:rPr lang="zh-CN" altLang="en-US" sz="4800" dirty="0" smtClean="0">
                <a:ea typeface="华文隶书" pitchFamily="2" charset="-122"/>
              </a:rPr>
              <a:t/>
            </a:r>
            <a:br>
              <a:rPr lang="zh-CN" altLang="en-US" sz="4800" dirty="0" smtClean="0">
                <a:ea typeface="华文隶书" pitchFamily="2" charset="-122"/>
              </a:rPr>
            </a:br>
            <a:r>
              <a:rPr lang="zh-CN" altLang="en-US" sz="4800" dirty="0" smtClean="0">
                <a:ea typeface="华文隶书" pitchFamily="2" charset="-122"/>
              </a:rPr>
              <a:t/>
            </a:r>
            <a:br>
              <a:rPr lang="zh-CN" altLang="en-US" sz="4800" dirty="0" smtClean="0">
                <a:ea typeface="华文隶书" pitchFamily="2" charset="-122"/>
              </a:rPr>
            </a:br>
            <a:r>
              <a:rPr lang="zh-CN" altLang="en-US" sz="4800" dirty="0" smtClean="0">
                <a:ea typeface="华文隶书" pitchFamily="2" charset="-122"/>
              </a:rPr>
              <a:t/>
            </a:r>
            <a:br>
              <a:rPr lang="zh-CN" altLang="en-US" sz="4800" dirty="0" smtClean="0">
                <a:ea typeface="华文隶书" pitchFamily="2" charset="-122"/>
              </a:rPr>
            </a:br>
            <a:r>
              <a:rPr lang="zh-CN" altLang="en-US" sz="4800" dirty="0" smtClean="0">
                <a:ea typeface="华文隶书" pitchFamily="2" charset="-122"/>
              </a:rPr>
              <a:t/>
            </a:r>
            <a:br>
              <a:rPr lang="zh-CN" altLang="en-US" sz="4800" dirty="0" smtClean="0">
                <a:ea typeface="华文隶书" pitchFamily="2" charset="-122"/>
              </a:rPr>
            </a:br>
            <a:r>
              <a:rPr lang="zh-CN" altLang="en-US" sz="4800" dirty="0" smtClean="0">
                <a:ea typeface="华文隶书" pitchFamily="2" charset="-122"/>
              </a:rPr>
              <a:t/>
            </a:r>
            <a:br>
              <a:rPr lang="zh-CN" altLang="en-US" sz="4800" dirty="0" smtClean="0">
                <a:ea typeface="华文隶书" pitchFamily="2" charset="-122"/>
              </a:rPr>
            </a:br>
            <a:r>
              <a:rPr lang="zh-CN" altLang="en-US" sz="4800" dirty="0" smtClean="0">
                <a:ea typeface="华文隶书" pitchFamily="2" charset="-122"/>
              </a:rPr>
              <a:t/>
            </a:r>
            <a:br>
              <a:rPr lang="zh-CN" altLang="en-US" sz="4800" dirty="0" smtClean="0">
                <a:ea typeface="华文隶书" pitchFamily="2" charset="-122"/>
              </a:rPr>
            </a:br>
            <a:r>
              <a:rPr lang="zh-CN" altLang="en-US" sz="4800" dirty="0" smtClean="0">
                <a:ea typeface="华文隶书" pitchFamily="2" charset="-122"/>
              </a:rPr>
              <a:t/>
            </a:r>
            <a:br>
              <a:rPr lang="zh-CN" altLang="en-US" sz="4800" dirty="0" smtClean="0">
                <a:ea typeface="华文隶书" pitchFamily="2" charset="-122"/>
              </a:rPr>
            </a:br>
            <a:endParaRPr lang="zh-CN" altLang="en-US" sz="4800" dirty="0" smtClean="0">
              <a:ea typeface="华文隶书" pitchFamily="2" charset="-122"/>
            </a:endParaRPr>
          </a:p>
        </p:txBody>
      </p:sp>
      <p:sp>
        <p:nvSpPr>
          <p:cNvPr id="100355" name="Rectangle 3"/>
          <p:cNvSpPr>
            <a:spLocks noChangeArrowheads="1"/>
          </p:cNvSpPr>
          <p:nvPr/>
        </p:nvSpPr>
        <p:spPr bwMode="auto">
          <a:xfrm>
            <a:off x="3351213" y="333375"/>
            <a:ext cx="2622550" cy="823913"/>
          </a:xfrm>
          <a:prstGeom prst="rect">
            <a:avLst/>
          </a:prstGeom>
          <a:noFill/>
          <a:ln w="9525">
            <a:noFill/>
            <a:miter lim="800000"/>
            <a:headEnd/>
            <a:tailEnd/>
          </a:ln>
        </p:spPr>
        <p:txBody>
          <a:bodyPr wrap="none">
            <a:spAutoFit/>
          </a:bodyPr>
          <a:lstStyle/>
          <a:p>
            <a:pPr algn="ctr"/>
            <a:r>
              <a:rPr kumimoji="1" lang="zh-CN" altLang="en-US" sz="4800" b="1">
                <a:solidFill>
                  <a:srgbClr val="006600"/>
                </a:solidFill>
                <a:latin typeface="Times New Roman" pitchFamily="18" charset="0"/>
                <a:ea typeface="华文隶书" pitchFamily="2" charset="-122"/>
              </a:rPr>
              <a:t>诗歌欣赏</a:t>
            </a:r>
          </a:p>
        </p:txBody>
      </p:sp>
      <p:sp>
        <p:nvSpPr>
          <p:cNvPr id="100356" name="Rectangle 4"/>
          <p:cNvSpPr>
            <a:spLocks noChangeArrowheads="1"/>
          </p:cNvSpPr>
          <p:nvPr/>
        </p:nvSpPr>
        <p:spPr bwMode="auto">
          <a:xfrm>
            <a:off x="683568" y="2708920"/>
            <a:ext cx="8135937" cy="1274195"/>
          </a:xfrm>
          <a:prstGeom prst="rect">
            <a:avLst/>
          </a:prstGeom>
          <a:noFill/>
          <a:ln w="9525">
            <a:noFill/>
            <a:miter lim="800000"/>
            <a:headEnd/>
            <a:tailEnd/>
          </a:ln>
        </p:spPr>
        <p:txBody>
          <a:bodyPr>
            <a:spAutoFit/>
          </a:bodyPr>
          <a:lstStyle/>
          <a:p>
            <a:pPr>
              <a:lnSpc>
                <a:spcPct val="120000"/>
              </a:lnSpc>
            </a:pPr>
            <a:r>
              <a:rPr kumimoji="1" lang="zh-CN" altLang="en-US" sz="3200" b="1" dirty="0">
                <a:solidFill>
                  <a:srgbClr val="990000"/>
                </a:solidFill>
                <a:latin typeface="Arial Unicode MS" pitchFamily="34" charset="-122"/>
              </a:rPr>
              <a:t>   </a:t>
            </a:r>
            <a:r>
              <a:rPr kumimoji="1" lang="zh-CN" altLang="en-US" sz="3200" b="1" dirty="0">
                <a:latin typeface="Arial Unicode MS" pitchFamily="34" charset="-122"/>
              </a:rPr>
              <a:t>以采薇</a:t>
            </a:r>
            <a:r>
              <a:rPr kumimoji="1" lang="zh-CN" altLang="en-US" sz="3200" b="1" dirty="0">
                <a:solidFill>
                  <a:srgbClr val="FF0000"/>
                </a:solidFill>
                <a:latin typeface="Arial Unicode MS" pitchFamily="34" charset="-122"/>
              </a:rPr>
              <a:t>起</a:t>
            </a:r>
            <a:r>
              <a:rPr kumimoji="1" lang="zh-CN" altLang="en-US" sz="3200" b="1" dirty="0" smtClean="0">
                <a:solidFill>
                  <a:srgbClr val="FF0000"/>
                </a:solidFill>
                <a:latin typeface="Arial Unicode MS" pitchFamily="34" charset="-122"/>
              </a:rPr>
              <a:t>兴</a:t>
            </a:r>
            <a:endParaRPr kumimoji="1" lang="en-US" altLang="zh-CN" sz="3200" b="1" dirty="0" smtClean="0">
              <a:latin typeface="Arial Unicode MS" pitchFamily="34" charset="-122"/>
            </a:endParaRPr>
          </a:p>
          <a:p>
            <a:pPr>
              <a:lnSpc>
                <a:spcPct val="120000"/>
              </a:lnSpc>
            </a:pPr>
            <a:r>
              <a:rPr kumimoji="1" lang="en-US" altLang="zh-CN" sz="3200" b="1" dirty="0" smtClean="0">
                <a:latin typeface="Arial Unicode MS" pitchFamily="34" charset="-122"/>
              </a:rPr>
              <a:t>   </a:t>
            </a:r>
            <a:r>
              <a:rPr kumimoji="1" lang="zh-CN" altLang="en-US" sz="3200" b="1" dirty="0" smtClean="0">
                <a:solidFill>
                  <a:srgbClr val="FF0000"/>
                </a:solidFill>
                <a:latin typeface="Arial Unicode MS" pitchFamily="34" charset="-122"/>
              </a:rPr>
              <a:t>重章叠句</a:t>
            </a:r>
            <a:endParaRPr kumimoji="1" lang="zh-CN" altLang="en-US" sz="3200" b="1" dirty="0">
              <a:solidFill>
                <a:srgbClr val="FF0000"/>
              </a:solidFill>
              <a:latin typeface="Arial Unicode MS" pitchFamily="34" charset="-122"/>
            </a:endParaRPr>
          </a:p>
        </p:txBody>
      </p:sp>
      <p:sp>
        <p:nvSpPr>
          <p:cNvPr id="100357" name="Rectangle 5"/>
          <p:cNvSpPr>
            <a:spLocks noChangeArrowheads="1"/>
          </p:cNvSpPr>
          <p:nvPr/>
        </p:nvSpPr>
        <p:spPr bwMode="auto">
          <a:xfrm>
            <a:off x="683568" y="1196752"/>
            <a:ext cx="7848600" cy="1077218"/>
          </a:xfrm>
          <a:prstGeom prst="rect">
            <a:avLst/>
          </a:prstGeom>
          <a:noFill/>
          <a:ln w="9525">
            <a:noFill/>
            <a:miter lim="800000"/>
            <a:headEnd/>
            <a:tailEnd/>
          </a:ln>
          <a:effectLst/>
        </p:spPr>
        <p:txBody>
          <a:bodyPr>
            <a:spAutoFit/>
          </a:bodyPr>
          <a:lstStyle/>
          <a:p>
            <a:pPr>
              <a:defRPr/>
            </a:pPr>
            <a:r>
              <a:rPr kumimoji="1" lang="en-US" altLang="zh-CN" sz="3200" b="1" dirty="0">
                <a:effectLst>
                  <a:outerShdw blurRad="38100" dist="38100" dir="2700000" algn="tl">
                    <a:srgbClr val="C0C0C0"/>
                  </a:outerShdw>
                </a:effectLst>
                <a:latin typeface="Times New Roman" pitchFamily="18" charset="0"/>
              </a:rPr>
              <a:t>1</a:t>
            </a:r>
            <a:r>
              <a:rPr kumimoji="1" lang="zh-CN" altLang="en-US" sz="3200" b="1" dirty="0">
                <a:effectLst>
                  <a:outerShdw blurRad="38100" dist="38100" dir="2700000" algn="tl">
                    <a:srgbClr val="C0C0C0"/>
                  </a:outerShdw>
                </a:effectLst>
                <a:latin typeface="Times New Roman" pitchFamily="18" charset="0"/>
              </a:rPr>
              <a:t>、本诗前三</a:t>
            </a:r>
            <a:r>
              <a:rPr kumimoji="1" lang="zh-CN" altLang="en-US" sz="3200" b="1" dirty="0" smtClean="0">
                <a:effectLst>
                  <a:outerShdw blurRad="38100" dist="38100" dir="2700000" algn="tl">
                    <a:srgbClr val="C0C0C0"/>
                  </a:outerShdw>
                </a:effectLst>
                <a:latin typeface="Times New Roman" pitchFamily="18" charset="0"/>
              </a:rPr>
              <a:t>章形式上有什么特点？这样的形式有什么好处？</a:t>
            </a:r>
            <a:endParaRPr kumimoji="1" lang="en-US" altLang="zh-CN" sz="2400" b="1" dirty="0">
              <a:effectLst>
                <a:outerShdw blurRad="38100" dist="38100" dir="2700000" algn="tl">
                  <a:srgbClr val="C0C0C0"/>
                </a:outerShdw>
              </a:effectLst>
              <a:latin typeface="Times New Roman" pitchFamily="18" charset="0"/>
            </a:endParaRPr>
          </a:p>
        </p:txBody>
      </p:sp>
      <p:sp>
        <p:nvSpPr>
          <p:cNvPr id="6" name="TextBox 5"/>
          <p:cNvSpPr txBox="1"/>
          <p:nvPr/>
        </p:nvSpPr>
        <p:spPr>
          <a:xfrm>
            <a:off x="6516216" y="404664"/>
            <a:ext cx="2032929" cy="646331"/>
          </a:xfrm>
          <a:prstGeom prst="rect">
            <a:avLst/>
          </a:prstGeom>
          <a:noFill/>
        </p:spPr>
        <p:txBody>
          <a:bodyPr wrap="none" rtlCol="0">
            <a:spAutoFit/>
          </a:bodyPr>
          <a:lstStyle/>
          <a:p>
            <a:r>
              <a:rPr lang="zh-CN" altLang="en-US" sz="3600" b="1" dirty="0" smtClean="0"/>
              <a:t>采思</a:t>
            </a:r>
            <a:r>
              <a:rPr kumimoji="1" lang="zh-CN" altLang="en-US" sz="3600" b="1" dirty="0" smtClean="0">
                <a:latin typeface="Arial Unicode MS" pitchFamily="34" charset="-122"/>
              </a:rPr>
              <a:t>薇</a:t>
            </a:r>
            <a:r>
              <a:rPr lang="zh-CN" altLang="en-US" sz="3600" b="1" dirty="0" smtClean="0"/>
              <a:t>归</a:t>
            </a:r>
            <a:endParaRPr lang="zh-CN" altLang="en-US" sz="3600" b="1"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100355"/>
                                        </p:tgtEl>
                                        <p:attrNameLst>
                                          <p:attrName>style.visibility</p:attrName>
                                        </p:attrNameLst>
                                      </p:cBhvr>
                                      <p:to>
                                        <p:strVal val="visible"/>
                                      </p:to>
                                    </p:set>
                                    <p:anim calcmode="lin" valueType="num">
                                      <p:cBhvr>
                                        <p:cTn id="7" dur="1000" fill="hold"/>
                                        <p:tgtEl>
                                          <p:spTgt spid="100355"/>
                                        </p:tgtEl>
                                        <p:attrNameLst>
                                          <p:attrName>ppt_x</p:attrName>
                                        </p:attrNameLst>
                                      </p:cBhvr>
                                      <p:tavLst>
                                        <p:tav tm="0">
                                          <p:val>
                                            <p:strVal val="#ppt_x-.2"/>
                                          </p:val>
                                        </p:tav>
                                        <p:tav tm="100000">
                                          <p:val>
                                            <p:strVal val="#ppt_x"/>
                                          </p:val>
                                        </p:tav>
                                      </p:tavLst>
                                    </p:anim>
                                    <p:anim calcmode="lin" valueType="num">
                                      <p:cBhvr>
                                        <p:cTn id="8" dur="1000" fill="hold"/>
                                        <p:tgtEl>
                                          <p:spTgt spid="100355"/>
                                        </p:tgtEl>
                                        <p:attrNameLst>
                                          <p:attrName>ppt_y</p:attrName>
                                        </p:attrNameLst>
                                      </p:cBhvr>
                                      <p:tavLst>
                                        <p:tav tm="0">
                                          <p:val>
                                            <p:strVal val="#ppt_y"/>
                                          </p:val>
                                        </p:tav>
                                        <p:tav tm="100000">
                                          <p:val>
                                            <p:strVal val="#ppt_y"/>
                                          </p:val>
                                        </p:tav>
                                      </p:tavLst>
                                    </p:anim>
                                    <p:animEffect transition="in" filter="wipe(right)" prLst="gradientSize: 0.1">
                                      <p:cBhvr>
                                        <p:cTn id="9" dur="1000"/>
                                        <p:tgtEl>
                                          <p:spTgt spid="100355"/>
                                        </p:tgtEl>
                                      </p:cBhvr>
                                    </p:animEffect>
                                  </p:childTnLst>
                                </p:cTn>
                              </p:par>
                            </p:childTnLst>
                          </p:cTn>
                        </p:par>
                      </p:childTnLst>
                    </p:cTn>
                  </p:par>
                  <p:par>
                    <p:cTn id="10" fill="hold">
                      <p:stCondLst>
                        <p:cond delay="indefinite"/>
                      </p:stCondLst>
                      <p:childTnLst>
                        <p:par>
                          <p:cTn id="11" fill="hold">
                            <p:stCondLst>
                              <p:cond delay="0"/>
                            </p:stCondLst>
                            <p:childTnLst>
                              <p:par>
                                <p:cTn id="12" presetID="40" presetClass="entr" presetSubtype="0" fill="hold" grpId="0" nodeType="clickEffect">
                                  <p:stCondLst>
                                    <p:cond delay="0"/>
                                  </p:stCondLst>
                                  <p:iterate type="lt">
                                    <p:tmPct val="10000"/>
                                  </p:iterate>
                                  <p:childTnLst>
                                    <p:set>
                                      <p:cBhvr>
                                        <p:cTn id="13" dur="1" fill="hold">
                                          <p:stCondLst>
                                            <p:cond delay="0"/>
                                          </p:stCondLst>
                                        </p:cTn>
                                        <p:tgtEl>
                                          <p:spTgt spid="100356"/>
                                        </p:tgtEl>
                                        <p:attrNameLst>
                                          <p:attrName>style.visibility</p:attrName>
                                        </p:attrNameLst>
                                      </p:cBhvr>
                                      <p:to>
                                        <p:strVal val="visible"/>
                                      </p:to>
                                    </p:set>
                                    <p:animEffect transition="in" filter="fade">
                                      <p:cBhvr>
                                        <p:cTn id="14" dur="1000"/>
                                        <p:tgtEl>
                                          <p:spTgt spid="100356"/>
                                        </p:tgtEl>
                                      </p:cBhvr>
                                    </p:animEffect>
                                    <p:anim calcmode="lin" valueType="num">
                                      <p:cBhvr>
                                        <p:cTn id="15" dur="1000" fill="hold"/>
                                        <p:tgtEl>
                                          <p:spTgt spid="100356"/>
                                        </p:tgtEl>
                                        <p:attrNameLst>
                                          <p:attrName>ppt_x</p:attrName>
                                        </p:attrNameLst>
                                      </p:cBhvr>
                                      <p:tavLst>
                                        <p:tav tm="0">
                                          <p:val>
                                            <p:strVal val="#ppt_x-.1"/>
                                          </p:val>
                                        </p:tav>
                                        <p:tav tm="100000">
                                          <p:val>
                                            <p:strVal val="#ppt_x"/>
                                          </p:val>
                                        </p:tav>
                                      </p:tavLst>
                                    </p:anim>
                                    <p:anim calcmode="lin" valueType="num">
                                      <p:cBhvr>
                                        <p:cTn id="16" dur="1000" fill="hold"/>
                                        <p:tgtEl>
                                          <p:spTgt spid="1003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55" grpId="0" autoUpdateAnimBg="0"/>
      <p:bldP spid="100356"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Text Box 7"/>
          <p:cNvSpPr txBox="1">
            <a:spLocks noChangeArrowheads="1"/>
          </p:cNvSpPr>
          <p:nvPr/>
        </p:nvSpPr>
        <p:spPr bwMode="auto">
          <a:xfrm>
            <a:off x="468313" y="620713"/>
            <a:ext cx="2376487" cy="519112"/>
          </a:xfrm>
          <a:prstGeom prst="rect">
            <a:avLst/>
          </a:prstGeom>
          <a:noFill/>
          <a:ln w="9525">
            <a:noFill/>
            <a:miter lim="800000"/>
            <a:headEnd/>
            <a:tailEnd/>
          </a:ln>
        </p:spPr>
        <p:txBody>
          <a:bodyPr>
            <a:spAutoFit/>
          </a:bodyPr>
          <a:lstStyle/>
          <a:p>
            <a:pPr algn="ctr">
              <a:spcBef>
                <a:spcPct val="50000"/>
              </a:spcBef>
            </a:pPr>
            <a:r>
              <a:rPr lang="zh-CN" altLang="en-US" sz="2800" b="1">
                <a:latin typeface="Times New Roman" pitchFamily="18" charset="0"/>
              </a:rPr>
              <a:t>薇菜的变化：</a:t>
            </a:r>
          </a:p>
        </p:txBody>
      </p:sp>
      <p:sp>
        <p:nvSpPr>
          <p:cNvPr id="100355" name="Text Box 3"/>
          <p:cNvSpPr txBox="1">
            <a:spLocks noChangeArrowheads="1"/>
          </p:cNvSpPr>
          <p:nvPr/>
        </p:nvSpPr>
        <p:spPr bwMode="auto">
          <a:xfrm>
            <a:off x="539750" y="1844675"/>
            <a:ext cx="2357438" cy="656846"/>
          </a:xfrm>
          <a:prstGeom prst="rect">
            <a:avLst/>
          </a:prstGeom>
          <a:noFill/>
          <a:ln w="9525">
            <a:noFill/>
            <a:miter lim="800000"/>
            <a:headEnd/>
            <a:tailEnd/>
          </a:ln>
        </p:spPr>
        <p:txBody>
          <a:bodyPr>
            <a:spAutoFit/>
          </a:bodyPr>
          <a:lstStyle/>
          <a:p>
            <a:pPr>
              <a:lnSpc>
                <a:spcPct val="150000"/>
              </a:lnSpc>
              <a:spcBef>
                <a:spcPct val="50000"/>
              </a:spcBef>
            </a:pPr>
            <a:r>
              <a:rPr lang="zh-CN" altLang="en-US" sz="2800" b="1" dirty="0" smtClean="0">
                <a:latin typeface="Times New Roman" pitchFamily="18" charset="0"/>
              </a:rPr>
              <a:t>时序的更替：</a:t>
            </a:r>
            <a:r>
              <a:rPr lang="zh-CN" altLang="en-US" sz="2800" b="1" dirty="0">
                <a:latin typeface="Times New Roman" pitchFamily="18" charset="0"/>
              </a:rPr>
              <a:t>　</a:t>
            </a:r>
            <a:endParaRPr lang="zh-CN" altLang="en-US" sz="2400" b="1" dirty="0">
              <a:solidFill>
                <a:srgbClr val="CC0000"/>
              </a:solidFill>
              <a:latin typeface="Times New Roman" pitchFamily="18" charset="0"/>
              <a:ea typeface="隶书" pitchFamily="49" charset="-122"/>
            </a:endParaRPr>
          </a:p>
        </p:txBody>
      </p:sp>
      <p:sp>
        <p:nvSpPr>
          <p:cNvPr id="100356" name="Text Box 7"/>
          <p:cNvSpPr txBox="1">
            <a:spLocks noChangeArrowheads="1"/>
          </p:cNvSpPr>
          <p:nvPr/>
        </p:nvSpPr>
        <p:spPr bwMode="auto">
          <a:xfrm>
            <a:off x="611188" y="4005263"/>
            <a:ext cx="2462212" cy="647700"/>
          </a:xfrm>
          <a:prstGeom prst="rect">
            <a:avLst/>
          </a:prstGeom>
          <a:noFill/>
          <a:ln w="9525">
            <a:noFill/>
            <a:miter lim="800000"/>
            <a:headEnd/>
            <a:tailEnd/>
          </a:ln>
        </p:spPr>
        <p:txBody>
          <a:bodyPr>
            <a:spAutoFit/>
          </a:bodyPr>
          <a:lstStyle/>
          <a:p>
            <a:pPr>
              <a:lnSpc>
                <a:spcPct val="130000"/>
              </a:lnSpc>
              <a:spcBef>
                <a:spcPct val="50000"/>
              </a:spcBef>
            </a:pPr>
            <a:r>
              <a:rPr lang="zh-CN" altLang="en-US" sz="2800" b="1">
                <a:latin typeface="Times New Roman" pitchFamily="18" charset="0"/>
              </a:rPr>
              <a:t>心情的变化：　</a:t>
            </a:r>
            <a:endParaRPr lang="zh-CN" altLang="en-US" sz="2800">
              <a:solidFill>
                <a:srgbClr val="CC0000"/>
              </a:solidFill>
              <a:latin typeface="Times New Roman" pitchFamily="18" charset="0"/>
              <a:ea typeface="隶书" pitchFamily="49" charset="-122"/>
            </a:endParaRPr>
          </a:p>
        </p:txBody>
      </p:sp>
      <p:sp>
        <p:nvSpPr>
          <p:cNvPr id="100357" name="Text Box 5"/>
          <p:cNvSpPr txBox="1">
            <a:spLocks noChangeArrowheads="1"/>
          </p:cNvSpPr>
          <p:nvPr/>
        </p:nvSpPr>
        <p:spPr bwMode="auto">
          <a:xfrm>
            <a:off x="2484438" y="620713"/>
            <a:ext cx="3960812" cy="519112"/>
          </a:xfrm>
          <a:prstGeom prst="rect">
            <a:avLst/>
          </a:prstGeom>
          <a:noFill/>
          <a:ln w="9525">
            <a:noFill/>
            <a:miter lim="800000"/>
            <a:headEnd/>
            <a:tailEnd/>
          </a:ln>
        </p:spPr>
        <p:txBody>
          <a:bodyPr>
            <a:spAutoFit/>
          </a:bodyPr>
          <a:lstStyle/>
          <a:p>
            <a:r>
              <a:rPr lang="zh-CN" altLang="en-US" sz="2800" b="1">
                <a:solidFill>
                  <a:srgbClr val="0000FF"/>
                </a:solidFill>
              </a:rPr>
              <a:t>作止</a:t>
            </a:r>
            <a:r>
              <a:rPr lang="zh-CN" altLang="en-US" b="1">
                <a:solidFill>
                  <a:srgbClr val="0000FF"/>
                </a:solidFill>
              </a:rPr>
              <a:t>→</a:t>
            </a:r>
            <a:r>
              <a:rPr lang="zh-CN" altLang="en-US" sz="2800" b="1">
                <a:solidFill>
                  <a:srgbClr val="0000FF"/>
                </a:solidFill>
              </a:rPr>
              <a:t>柔止</a:t>
            </a:r>
            <a:r>
              <a:rPr lang="zh-CN" altLang="en-US" b="1">
                <a:solidFill>
                  <a:srgbClr val="0000FF"/>
                </a:solidFill>
              </a:rPr>
              <a:t>→</a:t>
            </a:r>
            <a:r>
              <a:rPr lang="zh-CN" altLang="en-US" sz="2800" b="1">
                <a:solidFill>
                  <a:srgbClr val="0000FF"/>
                </a:solidFill>
              </a:rPr>
              <a:t>刚止</a:t>
            </a:r>
            <a:endParaRPr lang="zh-CN" altLang="en-US" sz="2800">
              <a:solidFill>
                <a:srgbClr val="0000FF"/>
              </a:solidFill>
            </a:endParaRPr>
          </a:p>
        </p:txBody>
      </p:sp>
      <p:sp>
        <p:nvSpPr>
          <p:cNvPr id="30726" name="Text Box 6"/>
          <p:cNvSpPr txBox="1">
            <a:spLocks noChangeArrowheads="1"/>
          </p:cNvSpPr>
          <p:nvPr/>
        </p:nvSpPr>
        <p:spPr bwMode="auto">
          <a:xfrm>
            <a:off x="3492500" y="2852738"/>
            <a:ext cx="184150" cy="366712"/>
          </a:xfrm>
          <a:prstGeom prst="rect">
            <a:avLst/>
          </a:prstGeom>
          <a:noFill/>
          <a:ln w="9525">
            <a:noFill/>
            <a:miter lim="800000"/>
            <a:headEnd/>
            <a:tailEnd/>
          </a:ln>
        </p:spPr>
        <p:txBody>
          <a:bodyPr wrap="none">
            <a:spAutoFit/>
          </a:bodyPr>
          <a:lstStyle/>
          <a:p>
            <a:endParaRPr lang="zh-CN" altLang="en-US"/>
          </a:p>
        </p:txBody>
      </p:sp>
      <p:sp>
        <p:nvSpPr>
          <p:cNvPr id="100359" name="Text Box 7"/>
          <p:cNvSpPr txBox="1">
            <a:spLocks noChangeArrowheads="1"/>
          </p:cNvSpPr>
          <p:nvPr/>
        </p:nvSpPr>
        <p:spPr bwMode="auto">
          <a:xfrm>
            <a:off x="2627313" y="4221163"/>
            <a:ext cx="5616575" cy="822325"/>
          </a:xfrm>
          <a:prstGeom prst="rect">
            <a:avLst/>
          </a:prstGeom>
          <a:noFill/>
          <a:ln w="9525">
            <a:noFill/>
            <a:miter lim="800000"/>
            <a:headEnd/>
            <a:tailEnd/>
          </a:ln>
        </p:spPr>
        <p:txBody>
          <a:bodyPr>
            <a:spAutoFit/>
          </a:bodyPr>
          <a:lstStyle/>
          <a:p>
            <a:r>
              <a:rPr lang="zh-CN" altLang="en-US" sz="2400" b="1">
                <a:solidFill>
                  <a:srgbClr val="CC0000"/>
                </a:solidFill>
              </a:rPr>
              <a:t>  </a:t>
            </a:r>
            <a:r>
              <a:rPr lang="zh-CN" altLang="en-US" sz="2400" b="1" u="sng">
                <a:solidFill>
                  <a:srgbClr val="0000FF"/>
                </a:solidFill>
              </a:rPr>
              <a:t>心亦忧止</a:t>
            </a:r>
            <a:r>
              <a:rPr lang="zh-CN" altLang="en-US" b="1" u="sng">
                <a:solidFill>
                  <a:srgbClr val="0000FF"/>
                </a:solidFill>
              </a:rPr>
              <a:t>   </a:t>
            </a:r>
            <a:r>
              <a:rPr lang="zh-CN" altLang="en-US" sz="2400" b="1" u="sng">
                <a:solidFill>
                  <a:srgbClr val="0000FF"/>
                </a:solidFill>
              </a:rPr>
              <a:t>忧心烈烈</a:t>
            </a:r>
            <a:r>
              <a:rPr lang="zh-CN" altLang="en-US" sz="2400" b="1">
                <a:solidFill>
                  <a:srgbClr val="0000FF"/>
                </a:solidFill>
              </a:rPr>
              <a:t>    </a:t>
            </a:r>
            <a:r>
              <a:rPr lang="zh-CN" altLang="en-US" sz="2400" b="1" u="sng">
                <a:solidFill>
                  <a:srgbClr val="0000FF"/>
                </a:solidFill>
              </a:rPr>
              <a:t>忧心孔疚</a:t>
            </a:r>
          </a:p>
          <a:p>
            <a:r>
              <a:rPr lang="zh-CN" altLang="en-US" sz="2400" b="1">
                <a:solidFill>
                  <a:srgbClr val="CC0000"/>
                </a:solidFill>
              </a:rPr>
              <a:t>      </a:t>
            </a:r>
            <a:r>
              <a:rPr lang="zh-CN" altLang="en-US" sz="2400" b="1">
                <a:solidFill>
                  <a:srgbClr val="FF0000"/>
                </a:solidFill>
              </a:rPr>
              <a:t>（ 非常强烈）      （非常痛苦）</a:t>
            </a:r>
          </a:p>
        </p:txBody>
      </p:sp>
      <p:sp>
        <p:nvSpPr>
          <p:cNvPr id="100360" name="Text Box 8"/>
          <p:cNvSpPr txBox="1">
            <a:spLocks noChangeArrowheads="1"/>
          </p:cNvSpPr>
          <p:nvPr/>
        </p:nvSpPr>
        <p:spPr bwMode="auto">
          <a:xfrm>
            <a:off x="2555875" y="1989138"/>
            <a:ext cx="2519363" cy="519112"/>
          </a:xfrm>
          <a:prstGeom prst="rect">
            <a:avLst/>
          </a:prstGeom>
          <a:noFill/>
          <a:ln w="9525">
            <a:noFill/>
            <a:miter lim="800000"/>
            <a:headEnd/>
            <a:tailEnd/>
          </a:ln>
        </p:spPr>
        <p:txBody>
          <a:bodyPr>
            <a:spAutoFit/>
          </a:bodyPr>
          <a:lstStyle/>
          <a:p>
            <a:pPr>
              <a:spcBef>
                <a:spcPct val="50000"/>
              </a:spcBef>
            </a:pPr>
            <a:r>
              <a:rPr lang="zh-CN" altLang="en-US" sz="2800">
                <a:solidFill>
                  <a:srgbClr val="0000FF"/>
                </a:solidFill>
              </a:rPr>
              <a:t>春</a:t>
            </a:r>
            <a:r>
              <a:rPr lang="zh-CN" altLang="en-US" sz="2800" b="1">
                <a:solidFill>
                  <a:srgbClr val="0000FF"/>
                </a:solidFill>
              </a:rPr>
              <a:t>→</a:t>
            </a:r>
            <a:r>
              <a:rPr lang="zh-CN" altLang="en-US" sz="2800">
                <a:solidFill>
                  <a:srgbClr val="0000FF"/>
                </a:solidFill>
              </a:rPr>
              <a:t>夏</a:t>
            </a:r>
            <a:r>
              <a:rPr lang="zh-CN" altLang="en-US" sz="2800" b="1">
                <a:solidFill>
                  <a:srgbClr val="0000FF"/>
                </a:solidFill>
              </a:rPr>
              <a:t>→</a:t>
            </a:r>
            <a:r>
              <a:rPr lang="zh-CN" altLang="en-US" sz="2800">
                <a:solidFill>
                  <a:srgbClr val="0000FF"/>
                </a:solidFill>
              </a:rPr>
              <a:t>秋</a:t>
            </a:r>
          </a:p>
        </p:txBody>
      </p:sp>
      <p:sp>
        <p:nvSpPr>
          <p:cNvPr id="100361" name="AutoShape 9"/>
          <p:cNvSpPr>
            <a:spLocks noChangeArrowheads="1"/>
          </p:cNvSpPr>
          <p:nvPr/>
        </p:nvSpPr>
        <p:spPr bwMode="auto">
          <a:xfrm>
            <a:off x="2339975" y="1268413"/>
            <a:ext cx="360363" cy="719137"/>
          </a:xfrm>
          <a:prstGeom prst="downArrow">
            <a:avLst>
              <a:gd name="adj1" fmla="val 50000"/>
              <a:gd name="adj2" fmla="val 49890"/>
            </a:avLst>
          </a:prstGeom>
          <a:solidFill>
            <a:schemeClr val="accent1"/>
          </a:solidFill>
          <a:ln w="9525">
            <a:solidFill>
              <a:schemeClr val="tx1"/>
            </a:solidFill>
            <a:miter lim="800000"/>
            <a:headEnd/>
            <a:tailEnd/>
          </a:ln>
        </p:spPr>
        <p:txBody>
          <a:bodyPr vert="eaVert" wrap="none" anchor="ctr"/>
          <a:lstStyle/>
          <a:p>
            <a:endParaRPr lang="zh-CN" altLang="en-US"/>
          </a:p>
        </p:txBody>
      </p:sp>
      <p:sp>
        <p:nvSpPr>
          <p:cNvPr id="100362" name="AutoShape 10"/>
          <p:cNvSpPr>
            <a:spLocks noChangeArrowheads="1"/>
          </p:cNvSpPr>
          <p:nvPr/>
        </p:nvSpPr>
        <p:spPr bwMode="auto">
          <a:xfrm>
            <a:off x="2339975" y="2565400"/>
            <a:ext cx="360363" cy="1368425"/>
          </a:xfrm>
          <a:prstGeom prst="downArrow">
            <a:avLst>
              <a:gd name="adj1" fmla="val 50000"/>
              <a:gd name="adj2" fmla="val 94934"/>
            </a:avLst>
          </a:prstGeom>
          <a:solidFill>
            <a:schemeClr val="accent1"/>
          </a:solidFill>
          <a:ln w="9525">
            <a:solidFill>
              <a:schemeClr val="tx1"/>
            </a:solidFill>
            <a:miter lim="800000"/>
            <a:headEnd/>
            <a:tailEnd/>
          </a:ln>
        </p:spPr>
        <p:txBody>
          <a:bodyPr vert="eaVert" wrap="none" anchor="ctr"/>
          <a:lstStyle/>
          <a:p>
            <a:endParaRPr lang="zh-CN" altLang="en-US"/>
          </a:p>
        </p:txBody>
      </p:sp>
      <p:sp>
        <p:nvSpPr>
          <p:cNvPr id="100363" name="Text Box 11"/>
          <p:cNvSpPr txBox="1">
            <a:spLocks noChangeArrowheads="1"/>
          </p:cNvSpPr>
          <p:nvPr/>
        </p:nvSpPr>
        <p:spPr bwMode="auto">
          <a:xfrm>
            <a:off x="1619250" y="2565400"/>
            <a:ext cx="494046" cy="1569660"/>
          </a:xfrm>
          <a:prstGeom prst="rect">
            <a:avLst/>
          </a:prstGeom>
          <a:noFill/>
          <a:ln w="9525">
            <a:noFill/>
            <a:miter lim="800000"/>
            <a:headEnd/>
            <a:tailEnd/>
          </a:ln>
        </p:spPr>
        <p:txBody>
          <a:bodyPr wrap="none">
            <a:spAutoFit/>
          </a:bodyPr>
          <a:lstStyle/>
          <a:p>
            <a:r>
              <a:rPr lang="zh-CN" altLang="en-US" sz="2400" b="1" dirty="0">
                <a:solidFill>
                  <a:srgbClr val="0000FF"/>
                </a:solidFill>
              </a:rPr>
              <a:t>岁</a:t>
            </a:r>
          </a:p>
          <a:p>
            <a:r>
              <a:rPr lang="zh-CN" altLang="en-US" sz="2400" b="1" dirty="0">
                <a:solidFill>
                  <a:srgbClr val="0000FF"/>
                </a:solidFill>
              </a:rPr>
              <a:t>亦</a:t>
            </a:r>
          </a:p>
          <a:p>
            <a:r>
              <a:rPr lang="zh-CN" altLang="en-US" sz="2400" b="1" dirty="0">
                <a:solidFill>
                  <a:srgbClr val="FF0000"/>
                </a:solidFill>
              </a:rPr>
              <a:t>莫</a:t>
            </a:r>
          </a:p>
          <a:p>
            <a:r>
              <a:rPr lang="zh-CN" altLang="en-US" sz="2400" b="1" dirty="0">
                <a:solidFill>
                  <a:srgbClr val="0000FF"/>
                </a:solidFill>
              </a:rPr>
              <a:t>止</a:t>
            </a:r>
            <a:endParaRPr lang="zh-CN" altLang="en-US" sz="2400" dirty="0">
              <a:solidFill>
                <a:srgbClr val="0000FF"/>
              </a:solidFill>
            </a:endParaRPr>
          </a:p>
        </p:txBody>
      </p:sp>
      <p:sp>
        <p:nvSpPr>
          <p:cNvPr id="100364" name="Rectangle 12"/>
          <p:cNvSpPr>
            <a:spLocks noChangeArrowheads="1"/>
          </p:cNvSpPr>
          <p:nvPr/>
        </p:nvSpPr>
        <p:spPr bwMode="auto">
          <a:xfrm>
            <a:off x="2916238" y="2565400"/>
            <a:ext cx="494046" cy="1569660"/>
          </a:xfrm>
          <a:prstGeom prst="rect">
            <a:avLst/>
          </a:prstGeom>
          <a:noFill/>
          <a:ln w="9525">
            <a:noFill/>
            <a:miter lim="800000"/>
            <a:headEnd/>
            <a:tailEnd/>
          </a:ln>
        </p:spPr>
        <p:txBody>
          <a:bodyPr wrap="none">
            <a:spAutoFit/>
          </a:bodyPr>
          <a:lstStyle/>
          <a:p>
            <a:r>
              <a:rPr lang="zh-CN" altLang="en-US" sz="2400" b="1" dirty="0">
                <a:solidFill>
                  <a:srgbClr val="0000FF"/>
                </a:solidFill>
              </a:rPr>
              <a:t>岁</a:t>
            </a:r>
          </a:p>
          <a:p>
            <a:r>
              <a:rPr lang="zh-CN" altLang="en-US" sz="2400" b="1" dirty="0">
                <a:solidFill>
                  <a:srgbClr val="0000FF"/>
                </a:solidFill>
              </a:rPr>
              <a:t>亦</a:t>
            </a:r>
          </a:p>
          <a:p>
            <a:r>
              <a:rPr lang="zh-CN" altLang="en-US" sz="2400" b="1" dirty="0">
                <a:solidFill>
                  <a:srgbClr val="FF0000"/>
                </a:solidFill>
              </a:rPr>
              <a:t>阳</a:t>
            </a:r>
          </a:p>
          <a:p>
            <a:r>
              <a:rPr lang="zh-CN" altLang="en-US" sz="2400" b="1" dirty="0">
                <a:solidFill>
                  <a:srgbClr val="0000FF"/>
                </a:solidFill>
              </a:rPr>
              <a:t>止</a:t>
            </a:r>
          </a:p>
        </p:txBody>
      </p:sp>
      <p:sp>
        <p:nvSpPr>
          <p:cNvPr id="100365" name="Rectangle 13"/>
          <p:cNvSpPr>
            <a:spLocks noChangeArrowheads="1"/>
          </p:cNvSpPr>
          <p:nvPr/>
        </p:nvSpPr>
        <p:spPr bwMode="auto">
          <a:xfrm>
            <a:off x="539552" y="5505619"/>
            <a:ext cx="8208912" cy="584775"/>
          </a:xfrm>
          <a:prstGeom prst="rect">
            <a:avLst/>
          </a:prstGeom>
          <a:noFill/>
          <a:ln w="9525">
            <a:solidFill>
              <a:schemeClr val="hlink"/>
            </a:solidFill>
            <a:miter lim="800000"/>
            <a:headEnd/>
            <a:tailEnd/>
          </a:ln>
        </p:spPr>
        <p:txBody>
          <a:bodyPr wrap="square" anchor="ctr">
            <a:spAutoFit/>
          </a:bodyPr>
          <a:lstStyle/>
          <a:p>
            <a:r>
              <a:rPr lang="zh-CN" altLang="en-US" sz="3200" b="1" dirty="0" smtClean="0"/>
              <a:t>。</a:t>
            </a:r>
            <a:endParaRPr lang="zh-CN" altLang="en-US" sz="3200" b="1" dirty="0"/>
          </a:p>
        </p:txBody>
      </p:sp>
      <p:sp>
        <p:nvSpPr>
          <p:cNvPr id="14" name="Rectangle 12"/>
          <p:cNvSpPr>
            <a:spLocks noChangeArrowheads="1"/>
          </p:cNvSpPr>
          <p:nvPr/>
        </p:nvSpPr>
        <p:spPr bwMode="auto">
          <a:xfrm>
            <a:off x="5580112" y="836712"/>
            <a:ext cx="2040943" cy="461665"/>
          </a:xfrm>
          <a:prstGeom prst="rect">
            <a:avLst/>
          </a:prstGeom>
          <a:noFill/>
          <a:ln w="9525">
            <a:noFill/>
            <a:miter lim="800000"/>
            <a:headEnd/>
            <a:tailEnd/>
          </a:ln>
        </p:spPr>
        <p:txBody>
          <a:bodyPr wrap="none">
            <a:spAutoFit/>
          </a:bodyPr>
          <a:lstStyle/>
          <a:p>
            <a:pPr>
              <a:spcBef>
                <a:spcPct val="50000"/>
              </a:spcBef>
            </a:pPr>
            <a:r>
              <a:rPr lang="zh-CN" altLang="en-US" sz="2400" b="1" dirty="0" smtClean="0">
                <a:solidFill>
                  <a:srgbClr val="0000FF"/>
                </a:solidFill>
              </a:rPr>
              <a:t>表明时</a:t>
            </a:r>
            <a:r>
              <a:rPr lang="zh-CN" altLang="en-US" sz="2400" b="1" dirty="0">
                <a:solidFill>
                  <a:srgbClr val="0000FF"/>
                </a:solidFill>
              </a:rPr>
              <a:t>间流</a:t>
            </a:r>
            <a:r>
              <a:rPr lang="zh-CN" altLang="en-US" sz="2400" b="1" dirty="0" smtClean="0">
                <a:solidFill>
                  <a:srgbClr val="0000FF"/>
                </a:solidFill>
              </a:rPr>
              <a:t>逝</a:t>
            </a:r>
            <a:endParaRPr lang="en-US" altLang="zh-CN" sz="2400" b="1" dirty="0" smtClean="0">
              <a:solidFill>
                <a:srgbClr val="0000FF"/>
              </a:solidFill>
            </a:endParaRPr>
          </a:p>
        </p:txBody>
      </p:sp>
    </p:spTree>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0354"/>
                                        </p:tgtEl>
                                        <p:attrNameLst>
                                          <p:attrName>style.visibility</p:attrName>
                                        </p:attrNameLst>
                                      </p:cBhvr>
                                      <p:to>
                                        <p:strVal val="visible"/>
                                      </p:to>
                                    </p:set>
                                    <p:anim calcmode="lin" valueType="num">
                                      <p:cBhvr additive="base">
                                        <p:cTn id="7" dur="500" fill="hold"/>
                                        <p:tgtEl>
                                          <p:spTgt spid="100354"/>
                                        </p:tgtEl>
                                        <p:attrNameLst>
                                          <p:attrName>ppt_x</p:attrName>
                                        </p:attrNameLst>
                                      </p:cBhvr>
                                      <p:tavLst>
                                        <p:tav tm="0">
                                          <p:val>
                                            <p:strVal val="#ppt_x"/>
                                          </p:val>
                                        </p:tav>
                                        <p:tav tm="100000">
                                          <p:val>
                                            <p:strVal val="#ppt_x"/>
                                          </p:val>
                                        </p:tav>
                                      </p:tavLst>
                                    </p:anim>
                                    <p:anim calcmode="lin" valueType="num">
                                      <p:cBhvr additive="base">
                                        <p:cTn id="8" dur="500" fill="hold"/>
                                        <p:tgtEl>
                                          <p:spTgt spid="10035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00357"/>
                                        </p:tgtEl>
                                        <p:attrNameLst>
                                          <p:attrName>style.visibility</p:attrName>
                                        </p:attrNameLst>
                                      </p:cBhvr>
                                      <p:to>
                                        <p:strVal val="visible"/>
                                      </p:to>
                                    </p:set>
                                    <p:anim calcmode="lin" valueType="num">
                                      <p:cBhvr additive="base">
                                        <p:cTn id="11" dur="500" fill="hold"/>
                                        <p:tgtEl>
                                          <p:spTgt spid="100357"/>
                                        </p:tgtEl>
                                        <p:attrNameLst>
                                          <p:attrName>ppt_x</p:attrName>
                                        </p:attrNameLst>
                                      </p:cBhvr>
                                      <p:tavLst>
                                        <p:tav tm="0">
                                          <p:val>
                                            <p:strVal val="#ppt_x"/>
                                          </p:val>
                                        </p:tav>
                                        <p:tav tm="100000">
                                          <p:val>
                                            <p:strVal val="#ppt_x"/>
                                          </p:val>
                                        </p:tav>
                                      </p:tavLst>
                                    </p:anim>
                                    <p:anim calcmode="lin" valueType="num">
                                      <p:cBhvr additive="base">
                                        <p:cTn id="12" dur="500" fill="hold"/>
                                        <p:tgtEl>
                                          <p:spTgt spid="100357"/>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00361"/>
                                        </p:tgtEl>
                                        <p:attrNameLst>
                                          <p:attrName>style.visibility</p:attrName>
                                        </p:attrNameLst>
                                      </p:cBhvr>
                                      <p:to>
                                        <p:strVal val="visible"/>
                                      </p:to>
                                    </p:set>
                                    <p:anim calcmode="lin" valueType="num">
                                      <p:cBhvr additive="base">
                                        <p:cTn id="17" dur="500" fill="hold"/>
                                        <p:tgtEl>
                                          <p:spTgt spid="100361"/>
                                        </p:tgtEl>
                                        <p:attrNameLst>
                                          <p:attrName>ppt_x</p:attrName>
                                        </p:attrNameLst>
                                      </p:cBhvr>
                                      <p:tavLst>
                                        <p:tav tm="0">
                                          <p:val>
                                            <p:strVal val="#ppt_x"/>
                                          </p:val>
                                        </p:tav>
                                        <p:tav tm="100000">
                                          <p:val>
                                            <p:strVal val="#ppt_x"/>
                                          </p:val>
                                        </p:tav>
                                      </p:tavLst>
                                    </p:anim>
                                    <p:anim calcmode="lin" valueType="num">
                                      <p:cBhvr additive="base">
                                        <p:cTn id="18" dur="500" fill="hold"/>
                                        <p:tgtEl>
                                          <p:spTgt spid="100361"/>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100355"/>
                                        </p:tgtEl>
                                        <p:attrNameLst>
                                          <p:attrName>style.visibility</p:attrName>
                                        </p:attrNameLst>
                                      </p:cBhvr>
                                      <p:to>
                                        <p:strVal val="visible"/>
                                      </p:to>
                                    </p:set>
                                    <p:anim calcmode="lin" valueType="num">
                                      <p:cBhvr additive="base">
                                        <p:cTn id="23" dur="500" fill="hold"/>
                                        <p:tgtEl>
                                          <p:spTgt spid="100355"/>
                                        </p:tgtEl>
                                        <p:attrNameLst>
                                          <p:attrName>ppt_x</p:attrName>
                                        </p:attrNameLst>
                                      </p:cBhvr>
                                      <p:tavLst>
                                        <p:tav tm="0">
                                          <p:val>
                                            <p:strVal val="#ppt_x"/>
                                          </p:val>
                                        </p:tav>
                                        <p:tav tm="100000">
                                          <p:val>
                                            <p:strVal val="#ppt_x"/>
                                          </p:val>
                                        </p:tav>
                                      </p:tavLst>
                                    </p:anim>
                                    <p:anim calcmode="lin" valueType="num">
                                      <p:cBhvr additive="base">
                                        <p:cTn id="24" dur="500" fill="hold"/>
                                        <p:tgtEl>
                                          <p:spTgt spid="100355"/>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00360"/>
                                        </p:tgtEl>
                                        <p:attrNameLst>
                                          <p:attrName>style.visibility</p:attrName>
                                        </p:attrNameLst>
                                      </p:cBhvr>
                                      <p:to>
                                        <p:strVal val="visible"/>
                                      </p:to>
                                    </p:set>
                                    <p:anim calcmode="lin" valueType="num">
                                      <p:cBhvr additive="base">
                                        <p:cTn id="27" dur="500" fill="hold"/>
                                        <p:tgtEl>
                                          <p:spTgt spid="100360"/>
                                        </p:tgtEl>
                                        <p:attrNameLst>
                                          <p:attrName>ppt_x</p:attrName>
                                        </p:attrNameLst>
                                      </p:cBhvr>
                                      <p:tavLst>
                                        <p:tav tm="0">
                                          <p:val>
                                            <p:strVal val="#ppt_x"/>
                                          </p:val>
                                        </p:tav>
                                        <p:tav tm="100000">
                                          <p:val>
                                            <p:strVal val="#ppt_x"/>
                                          </p:val>
                                        </p:tav>
                                      </p:tavLst>
                                    </p:anim>
                                    <p:anim calcmode="lin" valueType="num">
                                      <p:cBhvr additive="base">
                                        <p:cTn id="28" dur="500" fill="hold"/>
                                        <p:tgtEl>
                                          <p:spTgt spid="100360"/>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100363"/>
                                        </p:tgtEl>
                                        <p:attrNameLst>
                                          <p:attrName>style.visibility</p:attrName>
                                        </p:attrNameLst>
                                      </p:cBhvr>
                                      <p:to>
                                        <p:strVal val="visible"/>
                                      </p:to>
                                    </p:set>
                                    <p:anim calcmode="lin" valueType="num">
                                      <p:cBhvr additive="base">
                                        <p:cTn id="33" dur="500" fill="hold"/>
                                        <p:tgtEl>
                                          <p:spTgt spid="100363"/>
                                        </p:tgtEl>
                                        <p:attrNameLst>
                                          <p:attrName>ppt_x</p:attrName>
                                        </p:attrNameLst>
                                      </p:cBhvr>
                                      <p:tavLst>
                                        <p:tav tm="0">
                                          <p:val>
                                            <p:strVal val="#ppt_x"/>
                                          </p:val>
                                        </p:tav>
                                        <p:tav tm="100000">
                                          <p:val>
                                            <p:strVal val="#ppt_x"/>
                                          </p:val>
                                        </p:tav>
                                      </p:tavLst>
                                    </p:anim>
                                    <p:anim calcmode="lin" valueType="num">
                                      <p:cBhvr additive="base">
                                        <p:cTn id="34" dur="500" fill="hold"/>
                                        <p:tgtEl>
                                          <p:spTgt spid="100363"/>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100364"/>
                                        </p:tgtEl>
                                        <p:attrNameLst>
                                          <p:attrName>style.visibility</p:attrName>
                                        </p:attrNameLst>
                                      </p:cBhvr>
                                      <p:to>
                                        <p:strVal val="visible"/>
                                      </p:to>
                                    </p:set>
                                    <p:anim calcmode="lin" valueType="num">
                                      <p:cBhvr additive="base">
                                        <p:cTn id="37" dur="500" fill="hold"/>
                                        <p:tgtEl>
                                          <p:spTgt spid="100364"/>
                                        </p:tgtEl>
                                        <p:attrNameLst>
                                          <p:attrName>ppt_x</p:attrName>
                                        </p:attrNameLst>
                                      </p:cBhvr>
                                      <p:tavLst>
                                        <p:tav tm="0">
                                          <p:val>
                                            <p:strVal val="#ppt_x"/>
                                          </p:val>
                                        </p:tav>
                                        <p:tav tm="100000">
                                          <p:val>
                                            <p:strVal val="#ppt_x"/>
                                          </p:val>
                                        </p:tav>
                                      </p:tavLst>
                                    </p:anim>
                                    <p:anim calcmode="lin" valueType="num">
                                      <p:cBhvr additive="base">
                                        <p:cTn id="38" dur="500" fill="hold"/>
                                        <p:tgtEl>
                                          <p:spTgt spid="100364"/>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00362"/>
                                        </p:tgtEl>
                                        <p:attrNameLst>
                                          <p:attrName>style.visibility</p:attrName>
                                        </p:attrNameLst>
                                      </p:cBhvr>
                                      <p:to>
                                        <p:strVal val="visible"/>
                                      </p:to>
                                    </p:set>
                                    <p:anim calcmode="lin" valueType="num">
                                      <p:cBhvr additive="base">
                                        <p:cTn id="43" dur="500" fill="hold"/>
                                        <p:tgtEl>
                                          <p:spTgt spid="100362"/>
                                        </p:tgtEl>
                                        <p:attrNameLst>
                                          <p:attrName>ppt_x</p:attrName>
                                        </p:attrNameLst>
                                      </p:cBhvr>
                                      <p:tavLst>
                                        <p:tav tm="0">
                                          <p:val>
                                            <p:strVal val="#ppt_x"/>
                                          </p:val>
                                        </p:tav>
                                        <p:tav tm="100000">
                                          <p:val>
                                            <p:strVal val="#ppt_x"/>
                                          </p:val>
                                        </p:tav>
                                      </p:tavLst>
                                    </p:anim>
                                    <p:anim calcmode="lin" valueType="num">
                                      <p:cBhvr additive="base">
                                        <p:cTn id="44" dur="500" fill="hold"/>
                                        <p:tgtEl>
                                          <p:spTgt spid="100362"/>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00356"/>
                                        </p:tgtEl>
                                        <p:attrNameLst>
                                          <p:attrName>style.visibility</p:attrName>
                                        </p:attrNameLst>
                                      </p:cBhvr>
                                      <p:to>
                                        <p:strVal val="visible"/>
                                      </p:to>
                                    </p:set>
                                    <p:anim calcmode="lin" valueType="num">
                                      <p:cBhvr additive="base">
                                        <p:cTn id="49" dur="500" fill="hold"/>
                                        <p:tgtEl>
                                          <p:spTgt spid="100356"/>
                                        </p:tgtEl>
                                        <p:attrNameLst>
                                          <p:attrName>ppt_x</p:attrName>
                                        </p:attrNameLst>
                                      </p:cBhvr>
                                      <p:tavLst>
                                        <p:tav tm="0">
                                          <p:val>
                                            <p:strVal val="#ppt_x"/>
                                          </p:val>
                                        </p:tav>
                                        <p:tav tm="100000">
                                          <p:val>
                                            <p:strVal val="#ppt_x"/>
                                          </p:val>
                                        </p:tav>
                                      </p:tavLst>
                                    </p:anim>
                                    <p:anim calcmode="lin" valueType="num">
                                      <p:cBhvr additive="base">
                                        <p:cTn id="50" dur="500" fill="hold"/>
                                        <p:tgtEl>
                                          <p:spTgt spid="100356"/>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100359"/>
                                        </p:tgtEl>
                                        <p:attrNameLst>
                                          <p:attrName>style.visibility</p:attrName>
                                        </p:attrNameLst>
                                      </p:cBhvr>
                                      <p:to>
                                        <p:strVal val="visible"/>
                                      </p:to>
                                    </p:set>
                                    <p:anim calcmode="lin" valueType="num">
                                      <p:cBhvr additive="base">
                                        <p:cTn id="53" dur="500" fill="hold"/>
                                        <p:tgtEl>
                                          <p:spTgt spid="100359"/>
                                        </p:tgtEl>
                                        <p:attrNameLst>
                                          <p:attrName>ppt_x</p:attrName>
                                        </p:attrNameLst>
                                      </p:cBhvr>
                                      <p:tavLst>
                                        <p:tav tm="0">
                                          <p:val>
                                            <p:strVal val="#ppt_x"/>
                                          </p:val>
                                        </p:tav>
                                        <p:tav tm="100000">
                                          <p:val>
                                            <p:strVal val="#ppt_x"/>
                                          </p:val>
                                        </p:tav>
                                      </p:tavLst>
                                    </p:anim>
                                    <p:anim calcmode="lin" valueType="num">
                                      <p:cBhvr additive="base">
                                        <p:cTn id="54" dur="500" fill="hold"/>
                                        <p:tgtEl>
                                          <p:spTgt spid="100359"/>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grpId="0" nodeType="clickEffect">
                                  <p:stCondLst>
                                    <p:cond delay="0"/>
                                  </p:stCondLst>
                                  <p:childTnLst>
                                    <p:set>
                                      <p:cBhvr>
                                        <p:cTn id="58" dur="1" fill="hold">
                                          <p:stCondLst>
                                            <p:cond delay="0"/>
                                          </p:stCondLst>
                                        </p:cTn>
                                        <p:tgtEl>
                                          <p:spTgt spid="100365"/>
                                        </p:tgtEl>
                                        <p:attrNameLst>
                                          <p:attrName>style.visibility</p:attrName>
                                        </p:attrNameLst>
                                      </p:cBhvr>
                                      <p:to>
                                        <p:strVal val="visible"/>
                                      </p:to>
                                    </p:set>
                                    <p:anim calcmode="lin" valueType="num">
                                      <p:cBhvr additive="base">
                                        <p:cTn id="59" dur="500" fill="hold"/>
                                        <p:tgtEl>
                                          <p:spTgt spid="100365"/>
                                        </p:tgtEl>
                                        <p:attrNameLst>
                                          <p:attrName>ppt_x</p:attrName>
                                        </p:attrNameLst>
                                      </p:cBhvr>
                                      <p:tavLst>
                                        <p:tav tm="0">
                                          <p:val>
                                            <p:strVal val="#ppt_x"/>
                                          </p:val>
                                        </p:tav>
                                        <p:tav tm="100000">
                                          <p:val>
                                            <p:strVal val="#ppt_x"/>
                                          </p:val>
                                        </p:tav>
                                      </p:tavLst>
                                    </p:anim>
                                    <p:anim calcmode="lin" valueType="num">
                                      <p:cBhvr additive="base">
                                        <p:cTn id="60" dur="500" fill="hold"/>
                                        <p:tgtEl>
                                          <p:spTgt spid="100365"/>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grpId="0" nodeType="clickEffect">
                                  <p:stCondLst>
                                    <p:cond delay="0"/>
                                  </p:stCondLst>
                                  <p:childTnLst>
                                    <p:set>
                                      <p:cBhvr>
                                        <p:cTn id="64" dur="1" fill="hold">
                                          <p:stCondLst>
                                            <p:cond delay="0"/>
                                          </p:stCondLst>
                                        </p:cTn>
                                        <p:tgtEl>
                                          <p:spTgt spid="14"/>
                                        </p:tgtEl>
                                        <p:attrNameLst>
                                          <p:attrName>style.visibility</p:attrName>
                                        </p:attrNameLst>
                                      </p:cBhvr>
                                      <p:to>
                                        <p:strVal val="visible"/>
                                      </p:to>
                                    </p:set>
                                    <p:anim calcmode="lin" valueType="num">
                                      <p:cBhvr additive="base">
                                        <p:cTn id="65" dur="500" fill="hold"/>
                                        <p:tgtEl>
                                          <p:spTgt spid="14"/>
                                        </p:tgtEl>
                                        <p:attrNameLst>
                                          <p:attrName>ppt_x</p:attrName>
                                        </p:attrNameLst>
                                      </p:cBhvr>
                                      <p:tavLst>
                                        <p:tav tm="0">
                                          <p:val>
                                            <p:strVal val="#ppt_x"/>
                                          </p:val>
                                        </p:tav>
                                        <p:tav tm="100000">
                                          <p:val>
                                            <p:strVal val="#ppt_x"/>
                                          </p:val>
                                        </p:tav>
                                      </p:tavLst>
                                    </p:anim>
                                    <p:anim calcmode="lin" valueType="num">
                                      <p:cBhvr additive="base">
                                        <p:cTn id="66"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54" grpId="0"/>
      <p:bldP spid="100355" grpId="0"/>
      <p:bldP spid="100356" grpId="0"/>
      <p:bldP spid="100357" grpId="0"/>
      <p:bldP spid="100359" grpId="0"/>
      <p:bldP spid="100360" grpId="0"/>
      <p:bldP spid="100361" grpId="0" animBg="1"/>
      <p:bldP spid="100362" grpId="0" animBg="1"/>
      <p:bldP spid="100363" grpId="0"/>
      <p:bldP spid="100364" grpId="0"/>
      <p:bldP spid="100365" grpId="0" animBg="1"/>
      <p:bldP spid="1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60" name="Rectangle 8"/>
          <p:cNvSpPr>
            <a:spLocks noChangeArrowheads="1"/>
          </p:cNvSpPr>
          <p:nvPr/>
        </p:nvSpPr>
        <p:spPr bwMode="auto">
          <a:xfrm>
            <a:off x="179512" y="2348880"/>
            <a:ext cx="1547813" cy="579437"/>
          </a:xfrm>
          <a:prstGeom prst="rect">
            <a:avLst/>
          </a:prstGeom>
          <a:noFill/>
          <a:ln w="9525">
            <a:noFill/>
            <a:miter lim="800000"/>
            <a:headEnd/>
            <a:tailEnd/>
          </a:ln>
        </p:spPr>
        <p:txBody>
          <a:bodyPr>
            <a:spAutoFit/>
          </a:bodyPr>
          <a:lstStyle/>
          <a:p>
            <a:r>
              <a:rPr lang="zh-CN" altLang="en-US" sz="3200" b="1" dirty="0"/>
              <a:t>内容：</a:t>
            </a:r>
          </a:p>
        </p:txBody>
      </p:sp>
      <p:sp>
        <p:nvSpPr>
          <p:cNvPr id="100361" name="Rectangle 9"/>
          <p:cNvSpPr>
            <a:spLocks noChangeArrowheads="1"/>
          </p:cNvSpPr>
          <p:nvPr/>
        </p:nvSpPr>
        <p:spPr bwMode="auto">
          <a:xfrm>
            <a:off x="1547664" y="1412776"/>
            <a:ext cx="7163122" cy="3046988"/>
          </a:xfrm>
          <a:prstGeom prst="rect">
            <a:avLst/>
          </a:prstGeom>
          <a:noFill/>
          <a:ln w="9525">
            <a:noFill/>
            <a:miter lim="800000"/>
            <a:headEnd/>
            <a:tailEnd/>
          </a:ln>
        </p:spPr>
        <p:txBody>
          <a:bodyPr wrap="square">
            <a:spAutoFit/>
          </a:bodyPr>
          <a:lstStyle/>
          <a:p>
            <a:r>
              <a:rPr lang="zh-CN" altLang="en-US" sz="3200" b="1" dirty="0" smtClean="0"/>
              <a:t>关键词语的变化，</a:t>
            </a:r>
            <a:r>
              <a:rPr lang="zh-CN" altLang="en-US" sz="3200" b="1" dirty="0" smtClean="0">
                <a:solidFill>
                  <a:srgbClr val="FF0000"/>
                </a:solidFill>
              </a:rPr>
              <a:t>表现</a:t>
            </a:r>
            <a:r>
              <a:rPr lang="zh-CN" altLang="en-US" sz="3200" b="1" dirty="0" smtClean="0"/>
              <a:t>了时间的流逝，时序的更替。</a:t>
            </a:r>
            <a:r>
              <a:rPr lang="zh-CN" altLang="en-US" sz="3200" b="1" dirty="0" smtClean="0">
                <a:solidFill>
                  <a:srgbClr val="FF0000"/>
                </a:solidFill>
              </a:rPr>
              <a:t>抒发</a:t>
            </a:r>
            <a:r>
              <a:rPr lang="zh-CN" altLang="en-US" sz="3200" b="1" dirty="0" smtClean="0"/>
              <a:t>了主人公的焦虑，痛苦的心情随着服役期限的无限延长越来越重</a:t>
            </a:r>
            <a:r>
              <a:rPr lang="en-US" altLang="zh-CN" sz="3200" b="1" dirty="0" smtClean="0"/>
              <a:t>,</a:t>
            </a:r>
            <a:r>
              <a:rPr lang="zh-CN" altLang="en-US" sz="3200" b="1" dirty="0" smtClean="0"/>
              <a:t>思乡之情越来越浓使用重章叠句的手法，</a:t>
            </a:r>
            <a:r>
              <a:rPr lang="zh-CN" altLang="en-US" sz="3200" b="1" dirty="0" smtClean="0">
                <a:solidFill>
                  <a:srgbClr val="C00000"/>
                </a:solidFill>
              </a:rPr>
              <a:t>一是</a:t>
            </a:r>
            <a:r>
              <a:rPr lang="zh-CN" altLang="en-US" sz="3200" b="1" dirty="0" smtClean="0"/>
              <a:t>使得抒发的感情在回旋中递进。</a:t>
            </a:r>
            <a:r>
              <a:rPr lang="zh-CN" altLang="en-US" sz="3200" b="1" dirty="0" smtClean="0">
                <a:solidFill>
                  <a:srgbClr val="C00000"/>
                </a:solidFill>
              </a:rPr>
              <a:t>二是</a:t>
            </a:r>
            <a:r>
              <a:rPr lang="zh-CN" altLang="en-US" sz="3200" b="1" dirty="0" smtClean="0"/>
              <a:t>突出了主题。</a:t>
            </a:r>
            <a:endParaRPr lang="zh-CN" altLang="en-US" sz="3200" b="1" dirty="0"/>
          </a:p>
        </p:txBody>
      </p:sp>
      <p:sp>
        <p:nvSpPr>
          <p:cNvPr id="100362" name="Rectangle 10"/>
          <p:cNvSpPr>
            <a:spLocks noChangeArrowheads="1"/>
          </p:cNvSpPr>
          <p:nvPr/>
        </p:nvSpPr>
        <p:spPr bwMode="auto">
          <a:xfrm>
            <a:off x="38100" y="5073650"/>
            <a:ext cx="1619250" cy="579438"/>
          </a:xfrm>
          <a:prstGeom prst="rect">
            <a:avLst/>
          </a:prstGeom>
          <a:noFill/>
          <a:ln w="9525">
            <a:noFill/>
            <a:miter lim="800000"/>
            <a:headEnd/>
            <a:tailEnd/>
          </a:ln>
        </p:spPr>
        <p:txBody>
          <a:bodyPr>
            <a:spAutoFit/>
          </a:bodyPr>
          <a:lstStyle/>
          <a:p>
            <a:r>
              <a:rPr lang="zh-CN" altLang="en-US" sz="3200" b="1" dirty="0" smtClean="0"/>
              <a:t>形式： </a:t>
            </a:r>
            <a:endParaRPr lang="zh-CN" altLang="en-US" sz="3200" b="1" dirty="0"/>
          </a:p>
        </p:txBody>
      </p:sp>
      <p:sp>
        <p:nvSpPr>
          <p:cNvPr id="100363" name="Rectangle 11"/>
          <p:cNvSpPr>
            <a:spLocks noChangeArrowheads="1"/>
          </p:cNvSpPr>
          <p:nvPr/>
        </p:nvSpPr>
        <p:spPr bwMode="auto">
          <a:xfrm>
            <a:off x="1475656" y="4869160"/>
            <a:ext cx="7416800" cy="1569660"/>
          </a:xfrm>
          <a:prstGeom prst="rect">
            <a:avLst/>
          </a:prstGeom>
          <a:noFill/>
          <a:ln w="9525">
            <a:noFill/>
            <a:miter lim="800000"/>
            <a:headEnd/>
            <a:tailEnd/>
          </a:ln>
        </p:spPr>
        <p:txBody>
          <a:bodyPr>
            <a:spAutoFit/>
          </a:bodyPr>
          <a:lstStyle/>
          <a:p>
            <a:r>
              <a:rPr lang="zh-CN" altLang="en-US" sz="3200" b="1" dirty="0">
                <a:solidFill>
                  <a:srgbClr val="FF0000"/>
                </a:solidFill>
              </a:rPr>
              <a:t>反复咏唱，一唱三叹</a:t>
            </a:r>
            <a:r>
              <a:rPr lang="zh-CN" altLang="en-US" sz="3200" b="1" dirty="0"/>
              <a:t>，音节和谐，旋律协调，在鲜明的节奏中表现出诗歌特有的</a:t>
            </a:r>
            <a:r>
              <a:rPr lang="zh-CN" altLang="en-US" sz="3200" b="1" dirty="0">
                <a:solidFill>
                  <a:srgbClr val="FF0000"/>
                </a:solidFill>
              </a:rPr>
              <a:t>音乐美</a:t>
            </a:r>
            <a:r>
              <a:rPr lang="zh-CN" altLang="en-US" sz="3200" b="1" dirty="0"/>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100360"/>
                                        </p:tgtEl>
                                        <p:attrNameLst>
                                          <p:attrName>style.visibility</p:attrName>
                                        </p:attrNameLst>
                                      </p:cBhvr>
                                      <p:to>
                                        <p:strVal val="visible"/>
                                      </p:to>
                                    </p:set>
                                    <p:animEffect transition="in" filter="diamond(in)">
                                      <p:cBhvr>
                                        <p:cTn id="7" dur="1000"/>
                                        <p:tgtEl>
                                          <p:spTgt spid="100360"/>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00361"/>
                                        </p:tgtEl>
                                        <p:attrNameLst>
                                          <p:attrName>style.visibility</p:attrName>
                                        </p:attrNameLst>
                                      </p:cBhvr>
                                      <p:to>
                                        <p:strVal val="visible"/>
                                      </p:to>
                                    </p:set>
                                    <p:animEffect transition="in" filter="box(in)">
                                      <p:cBhvr>
                                        <p:cTn id="12" dur="500"/>
                                        <p:tgtEl>
                                          <p:spTgt spid="100361"/>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00362"/>
                                        </p:tgtEl>
                                        <p:attrNameLst>
                                          <p:attrName>style.visibility</p:attrName>
                                        </p:attrNameLst>
                                      </p:cBhvr>
                                      <p:to>
                                        <p:strVal val="visible"/>
                                      </p:to>
                                    </p:set>
                                    <p:animEffect transition="in" filter="box(in)">
                                      <p:cBhvr>
                                        <p:cTn id="17" dur="500"/>
                                        <p:tgtEl>
                                          <p:spTgt spid="100362"/>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100363"/>
                                        </p:tgtEl>
                                        <p:attrNameLst>
                                          <p:attrName>style.visibility</p:attrName>
                                        </p:attrNameLst>
                                      </p:cBhvr>
                                      <p:to>
                                        <p:strVal val="visible"/>
                                      </p:to>
                                    </p:set>
                                    <p:anim calcmode="lin" valueType="num">
                                      <p:cBhvr additive="base">
                                        <p:cTn id="22" dur="500" fill="hold"/>
                                        <p:tgtEl>
                                          <p:spTgt spid="100363"/>
                                        </p:tgtEl>
                                        <p:attrNameLst>
                                          <p:attrName>ppt_x</p:attrName>
                                        </p:attrNameLst>
                                      </p:cBhvr>
                                      <p:tavLst>
                                        <p:tav tm="0">
                                          <p:val>
                                            <p:strVal val="#ppt_x"/>
                                          </p:val>
                                        </p:tav>
                                        <p:tav tm="100000">
                                          <p:val>
                                            <p:strVal val="#ppt_x"/>
                                          </p:val>
                                        </p:tav>
                                      </p:tavLst>
                                    </p:anim>
                                    <p:anim calcmode="lin" valueType="num">
                                      <p:cBhvr additive="base">
                                        <p:cTn id="23" dur="500" fill="hold"/>
                                        <p:tgtEl>
                                          <p:spTgt spid="10036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60" grpId="0"/>
      <p:bldP spid="100361" grpId="0"/>
      <p:bldP spid="100362" grpId="0"/>
      <p:bldP spid="100363" grpId="0"/>
    </p:bldLst>
  </p:timing>
</p:sld>
</file>

<file path=ppt/theme/theme1.xml><?xml version="1.0" encoding="utf-8"?>
<a:theme xmlns:a="http://schemas.openxmlformats.org/drawingml/2006/main" name="Office 主题">
  <a:themeElements>
    <a:clrScheme name="Office">
      <a:dk1>
        <a:sysClr val="windowText" lastClr="40404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2739</TotalTime>
  <Words>1121</Words>
  <Application>Microsoft Office PowerPoint</Application>
  <PresentationFormat>全屏显示(4:3)</PresentationFormat>
  <Paragraphs>75</Paragraphs>
  <Slides>20</Slides>
  <Notes>0</Notes>
  <HiddenSlides>0</HiddenSlides>
  <MMClips>0</MMClips>
  <ScaleCrop>false</ScaleCrop>
  <HeadingPairs>
    <vt:vector size="4" baseType="variant">
      <vt:variant>
        <vt:lpstr>主题</vt:lpstr>
      </vt:variant>
      <vt:variant>
        <vt:i4>1</vt:i4>
      </vt:variant>
      <vt:variant>
        <vt:lpstr>幻灯片标题</vt:lpstr>
      </vt:variant>
      <vt:variant>
        <vt:i4>20</vt:i4>
      </vt:variant>
    </vt:vector>
  </HeadingPairs>
  <TitlesOfParts>
    <vt:vector size="21" baseType="lpstr">
      <vt:lpstr>Office 主题</vt:lpstr>
      <vt:lpstr>幻灯片 1</vt:lpstr>
      <vt:lpstr>幻灯片 2</vt:lpstr>
      <vt:lpstr>幻灯片 3</vt:lpstr>
      <vt:lpstr>幻灯片 4</vt:lpstr>
      <vt:lpstr>幻灯片 5</vt:lpstr>
      <vt:lpstr>幻灯片 6</vt:lpstr>
      <vt:lpstr>          </vt:lpstr>
      <vt:lpstr>幻灯片 8</vt:lpstr>
      <vt:lpstr>幻灯片 9</vt:lpstr>
      <vt:lpstr>幻灯片 10</vt:lpstr>
      <vt:lpstr>幻灯片 11</vt:lpstr>
      <vt:lpstr>幻灯片 12</vt:lpstr>
      <vt:lpstr>幻灯片 13</vt:lpstr>
      <vt:lpstr>彼尔维何？维常之华”</vt:lpstr>
      <vt:lpstr>幻灯片 15</vt:lpstr>
      <vt:lpstr>幻灯片 16</vt:lpstr>
      <vt:lpstr>幻灯片 17</vt:lpstr>
      <vt:lpstr>幻灯片 18</vt:lpstr>
      <vt:lpstr>幻灯片 19</vt:lpstr>
      <vt:lpstr>幻灯片 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cp:lastModifiedBy>Administrator</cp:lastModifiedBy>
  <cp:revision>58</cp:revision>
  <dcterms:modified xsi:type="dcterms:W3CDTF">2018-07-15T01:16:20Z</dcterms:modified>
</cp:coreProperties>
</file>