
<file path=[Content_Types].xml><?xml version="1.0" encoding="utf-8"?>
<Types xmlns="http://schemas.openxmlformats.org/package/2006/content-types">
  <Default Extension="jpeg" ContentType="image/jpe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46"/>
  </p:notesMasterIdLst>
  <p:sldIdLst>
    <p:sldId id="271" r:id="rId4"/>
    <p:sldId id="264" r:id="rId5"/>
    <p:sldId id="423" r:id="rId6"/>
    <p:sldId id="263" r:id="rId7"/>
    <p:sldId id="309" r:id="rId8"/>
    <p:sldId id="424" r:id="rId9"/>
    <p:sldId id="346" r:id="rId10"/>
    <p:sldId id="347" r:id="rId11"/>
    <p:sldId id="348" r:id="rId12"/>
    <p:sldId id="349" r:id="rId13"/>
    <p:sldId id="350" r:id="rId14"/>
    <p:sldId id="351" r:id="rId15"/>
    <p:sldId id="352" r:id="rId16"/>
    <p:sldId id="353" r:id="rId17"/>
    <p:sldId id="398" r:id="rId18"/>
    <p:sldId id="354" r:id="rId19"/>
    <p:sldId id="355" r:id="rId20"/>
    <p:sldId id="329" r:id="rId21"/>
    <p:sldId id="425" r:id="rId22"/>
    <p:sldId id="331" r:id="rId23"/>
    <p:sldId id="400" r:id="rId24"/>
    <p:sldId id="357" r:id="rId25"/>
    <p:sldId id="401" r:id="rId26"/>
    <p:sldId id="426" r:id="rId27"/>
    <p:sldId id="299" r:id="rId28"/>
    <p:sldId id="324" r:id="rId29"/>
    <p:sldId id="359" r:id="rId30"/>
    <p:sldId id="361" r:id="rId31"/>
    <p:sldId id="428" r:id="rId32"/>
    <p:sldId id="429" r:id="rId33"/>
    <p:sldId id="430" r:id="rId34"/>
    <p:sldId id="431" r:id="rId35"/>
    <p:sldId id="432" r:id="rId36"/>
    <p:sldId id="380" r:id="rId37"/>
    <p:sldId id="433" r:id="rId38"/>
    <p:sldId id="403" r:id="rId39"/>
    <p:sldId id="327" r:id="rId40"/>
    <p:sldId id="260" r:id="rId41"/>
    <p:sldId id="261" r:id="rId42"/>
    <p:sldId id="266" r:id="rId43"/>
    <p:sldId id="387" r:id="rId44"/>
    <p:sldId id="330" r:id="rId45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w.xkb1.com" initials="w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996633"/>
    <a:srgbClr val="FF0000"/>
    <a:srgbClr val="00FF00"/>
    <a:srgbClr val="CC00CC"/>
    <a:srgbClr val="FF99CC"/>
    <a:srgbClr val="99CC00"/>
    <a:srgbClr val="00FF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73" d="100"/>
          <a:sy n="73" d="100"/>
        </p:scale>
        <p:origin x="-1272" y="-96"/>
      </p:cViewPr>
      <p:guideLst>
        <p:guide orient="horz" pos="2160"/>
        <p:guide pos="292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0" Type="http://schemas.openxmlformats.org/officeDocument/2006/relationships/commentAuthors" Target="commentAuthors.xml"/><Relationship Id="rId5" Type="http://schemas.openxmlformats.org/officeDocument/2006/relationships/slide" Target="slides/slide2.xml"/><Relationship Id="rId49" Type="http://schemas.openxmlformats.org/officeDocument/2006/relationships/tableStyles" Target="tableStyles.xml"/><Relationship Id="rId48" Type="http://schemas.openxmlformats.org/officeDocument/2006/relationships/viewProps" Target="viewProps.xml"/><Relationship Id="rId47" Type="http://schemas.openxmlformats.org/officeDocument/2006/relationships/presProps" Target="presProps.xml"/><Relationship Id="rId46" Type="http://schemas.openxmlformats.org/officeDocument/2006/relationships/notesMaster" Target="notesMasters/notesMaster1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slide" Target="slides/slide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页眉占位符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6084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46085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b" anchorCtr="0" compatLnSpc="1"/>
          <a:p>
            <a:pPr lvl="0" algn="r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sz="1200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365125"/>
            <a:ext cx="78867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1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直接连接符 3"/>
          <p:cNvSpPr/>
          <p:nvPr/>
        </p:nvSpPr>
        <p:spPr>
          <a:xfrm>
            <a:off x="428625" y="714375"/>
            <a:ext cx="8286750" cy="1588"/>
          </a:xfrm>
          <a:prstGeom prst="line">
            <a:avLst/>
          </a:prstGeom>
          <a:ln w="31750" cap="flat" cmpd="sng">
            <a:solidFill>
              <a:schemeClr val="accent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28" name="直接连接符 11"/>
          <p:cNvSpPr/>
          <p:nvPr/>
        </p:nvSpPr>
        <p:spPr>
          <a:xfrm>
            <a:off x="428625" y="6356350"/>
            <a:ext cx="8286750" cy="1588"/>
          </a:xfrm>
          <a:prstGeom prst="line">
            <a:avLst/>
          </a:prstGeom>
          <a:ln w="19050" cap="flat" cmpd="sng">
            <a:solidFill>
              <a:schemeClr val="accent1"/>
            </a:solidFill>
            <a:prstDash val="solid"/>
            <a:headEnd type="none" w="med" len="med"/>
            <a:tailEnd type="none" w="med" len="med"/>
          </a:ln>
        </p:spPr>
      </p:sp>
      <p:pic>
        <p:nvPicPr>
          <p:cNvPr id="1029" name="图片 1028" descr="logo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0" y="0"/>
            <a:ext cx="1666875" cy="7143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0815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0815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0815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0815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0815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0815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0815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0815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0815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0.png"/><Relationship Id="rId1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13.jpeg"/><Relationship Id="rId2" Type="http://schemas.openxmlformats.org/officeDocument/2006/relationships/image" Target="../media/image10.png"/><Relationship Id="rId1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0.png"/><Relationship Id="rId1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0.png"/><Relationship Id="rId1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0.png"/><Relationship Id="rId1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0.png"/><Relationship Id="rId1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0.png"/><Relationship Id="rId1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0.png"/><Relationship Id="rId1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0.png"/><Relationship Id="rId1" Type="http://schemas.openxmlformats.org/officeDocument/2006/relationships/image" Target="../media/image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0.png"/><Relationship Id="rId1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4.jpeg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image" Target="../media/image9.jpe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image" Target="../media/image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0.png"/><Relationship Id="rId1" Type="http://schemas.openxmlformats.org/officeDocument/2006/relationships/image" Target="../media/image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0.png"/><Relationship Id="rId1" Type="http://schemas.openxmlformats.org/officeDocument/2006/relationships/image" Target="../media/image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0.png"/><Relationship Id="rId1" Type="http://schemas.openxmlformats.org/officeDocument/2006/relationships/image" Target="../media/image9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6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6.png"/><Relationship Id="rId1" Type="http://schemas.openxmlformats.org/officeDocument/2006/relationships/image" Target="../media/image17.GI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6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5.jpeg"/><Relationship Id="rId1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6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6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6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6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6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6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20.png"/><Relationship Id="rId1" Type="http://schemas.openxmlformats.org/officeDocument/2006/relationships/image" Target="../media/image19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22.png"/><Relationship Id="rId1" Type="http://schemas.openxmlformats.org/officeDocument/2006/relationships/image" Target="../media/image21.jpe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8.png"/><Relationship Id="rId2" Type="http://schemas.openxmlformats.org/officeDocument/2006/relationships/image" Target="../media/image7.GIF"/><Relationship Id="rId1" Type="http://schemas.openxmlformats.org/officeDocument/2006/relationships/image" Target="../media/image6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25.png"/><Relationship Id="rId1" Type="http://schemas.openxmlformats.org/officeDocument/2006/relationships/image" Target="../media/image24.jpe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6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7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0.png"/><Relationship Id="rId1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0.png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5" name="TextBox 1"/>
          <p:cNvSpPr/>
          <p:nvPr/>
        </p:nvSpPr>
        <p:spPr>
          <a:xfrm>
            <a:off x="2411413" y="1268413"/>
            <a:ext cx="457200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  把掌声分给她一半</a:t>
            </a:r>
            <a:endParaRPr lang="zh-CN" altLang="en-US" sz="32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3076" name="直线连接符 21"/>
          <p:cNvSpPr/>
          <p:nvPr/>
        </p:nvSpPr>
        <p:spPr>
          <a:xfrm>
            <a:off x="2700338" y="1989138"/>
            <a:ext cx="3816350" cy="0"/>
          </a:xfrm>
          <a:prstGeom prst="line">
            <a:avLst/>
          </a:prstGeom>
          <a:ln w="38100" cap="flat" cmpd="sng">
            <a:solidFill>
              <a:srgbClr val="93B3D7"/>
            </a:solidFill>
            <a:prstDash val="dash"/>
            <a:miter/>
            <a:headEnd type="none" w="med" len="med"/>
            <a:tailEnd type="none" w="med" len="med"/>
          </a:ln>
        </p:spPr>
      </p:sp>
      <p:pic>
        <p:nvPicPr>
          <p:cNvPr id="3077" name="图片 1" descr="2013101810301213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76375" y="2565400"/>
            <a:ext cx="6270625" cy="32480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2291" name="组合 5"/>
          <p:cNvGrpSpPr/>
          <p:nvPr/>
        </p:nvGrpSpPr>
        <p:grpSpPr>
          <a:xfrm>
            <a:off x="466725" y="1268413"/>
            <a:ext cx="2073275" cy="661987"/>
            <a:chOff x="0" y="0"/>
            <a:chExt cx="2071702" cy="661806"/>
          </a:xfrm>
        </p:grpSpPr>
        <p:sp>
          <p:nvSpPr>
            <p:cNvPr id="12297" name="直线连接符 21"/>
            <p:cNvSpPr/>
            <p:nvPr/>
          </p:nvSpPr>
          <p:spPr>
            <a:xfrm flipV="1">
              <a:off x="0" y="656052"/>
              <a:ext cx="2071702" cy="5754"/>
            </a:xfrm>
            <a:prstGeom prst="line">
              <a:avLst/>
            </a:prstGeom>
            <a:ln w="38100" cap="flat" cmpd="sng">
              <a:solidFill>
                <a:srgbClr val="93B3D7"/>
              </a:solidFill>
              <a:prstDash val="dash"/>
              <a:headEnd type="none" w="med" len="med"/>
              <a:tailEnd type="none" w="med" len="med"/>
            </a:ln>
          </p:spPr>
        </p:sp>
      </p:grpSp>
      <p:pic>
        <p:nvPicPr>
          <p:cNvPr id="12292" name="Picture 3" descr="F:\七彩课堂插图板式封面\排版用图标、页眉页脚\标题图（终-排版用）共29个\析字乐园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11863" y="904875"/>
            <a:ext cx="2520950" cy="1762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3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313" y="1268413"/>
            <a:ext cx="2019300" cy="533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1"/>
          <p:cNvSpPr/>
          <p:nvPr/>
        </p:nvSpPr>
        <p:spPr>
          <a:xfrm>
            <a:off x="612140" y="2132965"/>
            <a:ext cx="2013585" cy="70103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000" b="0" i="0" u="none" strike="noStrike" kern="1200" cap="none" spc="0" normalizeH="0" baseline="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我会写</a:t>
            </a:r>
            <a:endParaRPr kumimoji="0" lang="zh-CN" altLang="en-US" sz="4000" b="0" i="0" u="none" strike="noStrike" kern="1200" cap="none" spc="0" normalizeH="0" baseline="0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50913" y="2960688"/>
            <a:ext cx="6934200" cy="6175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solidFill>
                  <a:srgbClr val="CC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廊：</a:t>
            </a:r>
            <a:r>
              <a:rPr lang="en-US" altLang="zh-CN" sz="3200" err="1">
                <a:solidFill>
                  <a:srgbClr val="CC00CC"/>
                </a:solidFill>
                <a:latin typeface="Arial Unicode MS" pitchFamily="34" charset="-122"/>
                <a:ea typeface="Arial Unicode MS" pitchFamily="34" charset="-122"/>
                <a:sym typeface="Arial" panose="020B0604020202020204" pitchFamily="34" charset="0"/>
              </a:rPr>
              <a:t>láng</a:t>
            </a:r>
            <a:r>
              <a:rPr lang="en-US" altLang="zh-CN" sz="3200">
                <a:solidFill>
                  <a:srgbClr val="CC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dirty="0">
                <a:solidFill>
                  <a:srgbClr val="CC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半包围结构   部首：广</a:t>
            </a:r>
            <a:endParaRPr lang="zh-CN" altLang="en-US" sz="3200" dirty="0">
              <a:solidFill>
                <a:srgbClr val="CC00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00113" y="3860800"/>
            <a:ext cx="7473950" cy="2041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solidFill>
                  <a:srgbClr val="99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字义：①走廊，有顶的过道。②廊檐，</a:t>
            </a:r>
            <a:endParaRPr lang="zh-CN" altLang="en-US" sz="3200" dirty="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solidFill>
                  <a:srgbClr val="99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房屋前檐伸出的部分。  </a:t>
            </a:r>
            <a:endParaRPr lang="zh-CN" altLang="en-US" sz="3200" dirty="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solidFill>
                  <a:srgbClr val="99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组词：走廊  回廊  长廊  廊檐  </a:t>
            </a:r>
            <a:endParaRPr lang="zh-CN" altLang="en-US" sz="3200" dirty="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solidFill>
                  <a:srgbClr val="99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造句：颐和园的长廊十分有名。</a:t>
            </a:r>
            <a:endParaRPr lang="zh-CN" altLang="en-US" sz="3200" dirty="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3315" name="组合 5"/>
          <p:cNvGrpSpPr/>
          <p:nvPr/>
        </p:nvGrpSpPr>
        <p:grpSpPr>
          <a:xfrm>
            <a:off x="466725" y="1268413"/>
            <a:ext cx="2073275" cy="661987"/>
            <a:chOff x="0" y="0"/>
            <a:chExt cx="2071702" cy="661806"/>
          </a:xfrm>
        </p:grpSpPr>
        <p:sp>
          <p:nvSpPr>
            <p:cNvPr id="13322" name="直线连接符 21"/>
            <p:cNvSpPr/>
            <p:nvPr/>
          </p:nvSpPr>
          <p:spPr>
            <a:xfrm flipV="1">
              <a:off x="0" y="656052"/>
              <a:ext cx="2071702" cy="5754"/>
            </a:xfrm>
            <a:prstGeom prst="line">
              <a:avLst/>
            </a:prstGeom>
            <a:ln w="38100" cap="flat" cmpd="sng">
              <a:solidFill>
                <a:srgbClr val="93B3D7"/>
              </a:solidFill>
              <a:prstDash val="dash"/>
              <a:headEnd type="none" w="med" len="med"/>
              <a:tailEnd type="none" w="med" len="med"/>
            </a:ln>
          </p:spPr>
        </p:sp>
      </p:grpSp>
      <p:pic>
        <p:nvPicPr>
          <p:cNvPr id="13316" name="Picture 3" descr="F:\七彩课堂插图板式封面\排版用图标、页眉页脚\标题图（终-排版用）共29个\析字乐园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11863" y="904875"/>
            <a:ext cx="2520950" cy="1762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7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313" y="1268413"/>
            <a:ext cx="2019300" cy="533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1"/>
          <p:cNvSpPr/>
          <p:nvPr/>
        </p:nvSpPr>
        <p:spPr>
          <a:xfrm>
            <a:off x="612140" y="2132965"/>
            <a:ext cx="2013585" cy="70103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000" b="0" i="0" u="none" strike="noStrike" kern="1200" cap="none" spc="0" normalizeH="0" baseline="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我会写</a:t>
            </a:r>
            <a:endParaRPr kumimoji="0" lang="zh-CN" altLang="en-US" sz="4000" b="0" i="0" u="none" strike="noStrike" kern="1200" cap="none" spc="0" normalizeH="0" baseline="0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50913" y="2960688"/>
            <a:ext cx="6934200" cy="6175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solidFill>
                  <a:srgbClr val="CC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磁：</a:t>
            </a:r>
            <a:r>
              <a:rPr lang="en-US" altLang="zh-CN" sz="3200" err="1">
                <a:solidFill>
                  <a:srgbClr val="CC00CC"/>
                </a:solidFill>
                <a:latin typeface="Arial Unicode MS" pitchFamily="34" charset="-122"/>
                <a:ea typeface="Arial Unicode MS" pitchFamily="34" charset="-122"/>
              </a:rPr>
              <a:t>cí</a:t>
            </a:r>
            <a:r>
              <a:rPr lang="en-US" altLang="zh-CN" sz="3200">
                <a:solidFill>
                  <a:srgbClr val="CC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3200" dirty="0">
                <a:solidFill>
                  <a:srgbClr val="CC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左右结构   部首：石</a:t>
            </a:r>
            <a:endParaRPr lang="en-US" altLang="zh-CN" sz="3200">
              <a:solidFill>
                <a:srgbClr val="CC00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73138" y="3789363"/>
            <a:ext cx="7634287" cy="2530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solidFill>
                  <a:srgbClr val="99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字义：磁性，物质能吸引铁、镍等的性质。  </a:t>
            </a:r>
            <a:endParaRPr lang="zh-CN" altLang="en-US" sz="3200" dirty="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solidFill>
                  <a:srgbClr val="99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组词：磁石  磁性  磁卡  磁铁  </a:t>
            </a:r>
            <a:endParaRPr lang="zh-CN" altLang="en-US" sz="3200" dirty="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solidFill>
                  <a:srgbClr val="99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造句：桌上的白玉盘像磁</a:t>
            </a:r>
            <a:endParaRPr lang="zh-CN" altLang="en-US" sz="3200" dirty="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solidFill>
                  <a:srgbClr val="99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石一样吸引着大家</a:t>
            </a:r>
            <a:endParaRPr lang="zh-CN" altLang="en-US" sz="3200" dirty="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solidFill>
                  <a:srgbClr val="99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的目光。</a:t>
            </a:r>
            <a:endParaRPr lang="zh-CN" altLang="en-US" sz="3200" dirty="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3321" name="图片 2" descr="u=1155409422,2139687039&amp;fm=21&amp;gp=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4888" y="4797425"/>
            <a:ext cx="2230437" cy="15287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4339" name="组合 5"/>
          <p:cNvGrpSpPr/>
          <p:nvPr/>
        </p:nvGrpSpPr>
        <p:grpSpPr>
          <a:xfrm>
            <a:off x="466725" y="1268413"/>
            <a:ext cx="2073275" cy="661987"/>
            <a:chOff x="0" y="0"/>
            <a:chExt cx="2071702" cy="661806"/>
          </a:xfrm>
        </p:grpSpPr>
        <p:sp>
          <p:nvSpPr>
            <p:cNvPr id="14345" name="直线连接符 21"/>
            <p:cNvSpPr/>
            <p:nvPr/>
          </p:nvSpPr>
          <p:spPr>
            <a:xfrm flipV="1">
              <a:off x="0" y="656052"/>
              <a:ext cx="2071702" cy="5754"/>
            </a:xfrm>
            <a:prstGeom prst="line">
              <a:avLst/>
            </a:prstGeom>
            <a:ln w="38100" cap="flat" cmpd="sng">
              <a:solidFill>
                <a:srgbClr val="93B3D7"/>
              </a:solidFill>
              <a:prstDash val="dash"/>
              <a:headEnd type="none" w="med" len="med"/>
              <a:tailEnd type="none" w="med" len="med"/>
            </a:ln>
          </p:spPr>
        </p:sp>
      </p:grpSp>
      <p:pic>
        <p:nvPicPr>
          <p:cNvPr id="14340" name="Picture 3" descr="F:\七彩课堂插图板式封面\排版用图标、页眉页脚\标题图（终-排版用）共29个\析字乐园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11863" y="904875"/>
            <a:ext cx="2520950" cy="1762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1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313" y="1268413"/>
            <a:ext cx="2019300" cy="533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1"/>
          <p:cNvSpPr/>
          <p:nvPr/>
        </p:nvSpPr>
        <p:spPr>
          <a:xfrm>
            <a:off x="612140" y="2132965"/>
            <a:ext cx="2013585" cy="70103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000" b="0" i="0" u="none" strike="noStrike" kern="1200" cap="none" spc="0" normalizeH="0" baseline="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我会写</a:t>
            </a:r>
            <a:endParaRPr kumimoji="0" lang="zh-CN" altLang="en-US" sz="4000" b="0" i="0" u="none" strike="noStrike" kern="1200" cap="none" spc="0" normalizeH="0" baseline="0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50913" y="2960688"/>
            <a:ext cx="6934200" cy="6175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solidFill>
                  <a:srgbClr val="CC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逆：</a:t>
            </a:r>
            <a:r>
              <a:rPr lang="en-US" altLang="zh-CN" sz="3200" err="1">
                <a:solidFill>
                  <a:srgbClr val="CC00CC"/>
                </a:solidFill>
                <a:latin typeface="Arial Unicode MS" pitchFamily="34" charset="-122"/>
                <a:ea typeface="Arial Unicode MS" pitchFamily="34" charset="-122"/>
              </a:rPr>
              <a:t>nì</a:t>
            </a:r>
            <a:r>
              <a:rPr lang="en-US" altLang="zh-CN" sz="3200">
                <a:solidFill>
                  <a:srgbClr val="CC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3200" dirty="0">
                <a:solidFill>
                  <a:srgbClr val="CC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半包围结构   部首：辶</a:t>
            </a:r>
            <a:endParaRPr lang="en-US" altLang="zh-CN" sz="3200">
              <a:solidFill>
                <a:srgbClr val="CC00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00113" y="3860800"/>
            <a:ext cx="7473950" cy="2530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solidFill>
                  <a:srgbClr val="99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字义：①向着相反的方向，跟“顺”相</a:t>
            </a:r>
            <a:endParaRPr lang="zh-CN" altLang="en-US" sz="3200" dirty="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solidFill>
                  <a:srgbClr val="99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对。②抵触，不顺从。③迎接。  </a:t>
            </a:r>
            <a:endParaRPr lang="zh-CN" altLang="en-US" sz="3200" dirty="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solidFill>
                  <a:srgbClr val="99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组词：逆境  逆风  忠言逆耳  逆战  造句：遇到逆境时，我们不能逃避，应</a:t>
            </a:r>
            <a:endParaRPr lang="zh-CN" altLang="en-US" sz="3200" dirty="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solidFill>
                  <a:srgbClr val="99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勇敢地迎难而上。</a:t>
            </a:r>
            <a:endParaRPr lang="zh-CN" altLang="en-US" sz="3200" dirty="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5363" name="组合 5"/>
          <p:cNvGrpSpPr/>
          <p:nvPr/>
        </p:nvGrpSpPr>
        <p:grpSpPr>
          <a:xfrm>
            <a:off x="466725" y="1268413"/>
            <a:ext cx="2073275" cy="661987"/>
            <a:chOff x="0" y="0"/>
            <a:chExt cx="2071702" cy="661806"/>
          </a:xfrm>
        </p:grpSpPr>
        <p:sp>
          <p:nvSpPr>
            <p:cNvPr id="15369" name="直线连接符 21"/>
            <p:cNvSpPr/>
            <p:nvPr/>
          </p:nvSpPr>
          <p:spPr>
            <a:xfrm flipV="1">
              <a:off x="0" y="656052"/>
              <a:ext cx="2071702" cy="5754"/>
            </a:xfrm>
            <a:prstGeom prst="line">
              <a:avLst/>
            </a:prstGeom>
            <a:ln w="38100" cap="flat" cmpd="sng">
              <a:solidFill>
                <a:srgbClr val="93B3D7"/>
              </a:solidFill>
              <a:prstDash val="dash"/>
              <a:headEnd type="none" w="med" len="med"/>
              <a:tailEnd type="none" w="med" len="med"/>
            </a:ln>
          </p:spPr>
        </p:sp>
      </p:grpSp>
      <p:pic>
        <p:nvPicPr>
          <p:cNvPr id="15364" name="Picture 3" descr="F:\七彩课堂插图板式封面\排版用图标、页眉页脚\标题图（终-排版用）共29个\析字乐园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11863" y="904875"/>
            <a:ext cx="2520950" cy="1762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5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313" y="1268413"/>
            <a:ext cx="2019300" cy="533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1"/>
          <p:cNvSpPr/>
          <p:nvPr/>
        </p:nvSpPr>
        <p:spPr>
          <a:xfrm>
            <a:off x="612140" y="2132965"/>
            <a:ext cx="2013585" cy="70103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000" b="0" i="0" u="none" strike="noStrike" kern="1200" cap="none" spc="0" normalizeH="0" baseline="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我会写</a:t>
            </a:r>
            <a:endParaRPr kumimoji="0" lang="zh-CN" altLang="en-US" sz="4000" b="0" i="0" u="none" strike="noStrike" kern="1200" cap="none" spc="0" normalizeH="0" baseline="0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50913" y="2960688"/>
            <a:ext cx="6934200" cy="6175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solidFill>
                  <a:srgbClr val="CC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脉：</a:t>
            </a:r>
            <a:r>
              <a:rPr lang="en-US" altLang="zh-CN" sz="3200" err="1">
                <a:solidFill>
                  <a:srgbClr val="CC00CC"/>
                </a:solidFill>
                <a:latin typeface="Arial Unicode MS" pitchFamily="34" charset="-122"/>
                <a:ea typeface="Arial Unicode MS" pitchFamily="34" charset="-122"/>
              </a:rPr>
              <a:t>mài</a:t>
            </a:r>
            <a:r>
              <a:rPr lang="en-US" altLang="zh-CN" sz="3200">
                <a:solidFill>
                  <a:srgbClr val="CC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3200" dirty="0">
                <a:solidFill>
                  <a:srgbClr val="CC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左右结构   部首：月</a:t>
            </a:r>
            <a:endParaRPr lang="en-US" altLang="zh-CN" sz="3200">
              <a:solidFill>
                <a:srgbClr val="CC00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00113" y="3789363"/>
            <a:ext cx="7473950" cy="2530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solidFill>
                  <a:srgbClr val="99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字义：①分布在人和动物全身的血管。</a:t>
            </a:r>
            <a:endParaRPr lang="zh-CN" altLang="en-US" sz="3200" dirty="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solidFill>
                  <a:srgbClr val="99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②脉搏，动脉的跳动。③像血管</a:t>
            </a:r>
            <a:endParaRPr lang="zh-CN" altLang="en-US" sz="3200" dirty="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solidFill>
                  <a:srgbClr val="99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那样分布的东西。</a:t>
            </a:r>
            <a:endParaRPr lang="zh-CN" altLang="en-US" sz="3200" dirty="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solidFill>
                  <a:srgbClr val="99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组词：静脉  诊脉  矿脉  山脉  </a:t>
            </a:r>
            <a:endParaRPr lang="zh-CN" altLang="en-US" sz="3200" dirty="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solidFill>
                  <a:srgbClr val="99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造句：连绵起伏的山脉极具曲线美。</a:t>
            </a:r>
            <a:endParaRPr lang="zh-CN" altLang="en-US" sz="3200" dirty="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6387" name="组合 5"/>
          <p:cNvGrpSpPr/>
          <p:nvPr/>
        </p:nvGrpSpPr>
        <p:grpSpPr>
          <a:xfrm>
            <a:off x="466725" y="1268413"/>
            <a:ext cx="2073275" cy="661987"/>
            <a:chOff x="0" y="0"/>
            <a:chExt cx="2071702" cy="661806"/>
          </a:xfrm>
        </p:grpSpPr>
        <p:sp>
          <p:nvSpPr>
            <p:cNvPr id="16393" name="直线连接符 21"/>
            <p:cNvSpPr/>
            <p:nvPr/>
          </p:nvSpPr>
          <p:spPr>
            <a:xfrm flipV="1">
              <a:off x="0" y="656052"/>
              <a:ext cx="2071702" cy="5754"/>
            </a:xfrm>
            <a:prstGeom prst="line">
              <a:avLst/>
            </a:prstGeom>
            <a:ln w="38100" cap="flat" cmpd="sng">
              <a:solidFill>
                <a:srgbClr val="93B3D7"/>
              </a:solidFill>
              <a:prstDash val="dash"/>
              <a:headEnd type="none" w="med" len="med"/>
              <a:tailEnd type="none" w="med" len="med"/>
            </a:ln>
          </p:spPr>
        </p:sp>
      </p:grpSp>
      <p:pic>
        <p:nvPicPr>
          <p:cNvPr id="16388" name="Picture 3" descr="F:\七彩课堂插图板式封面\排版用图标、页眉页脚\标题图（终-排版用）共29个\析字乐园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11863" y="904875"/>
            <a:ext cx="2520950" cy="1762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9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313" y="1268413"/>
            <a:ext cx="2019300" cy="533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1"/>
          <p:cNvSpPr/>
          <p:nvPr/>
        </p:nvSpPr>
        <p:spPr>
          <a:xfrm>
            <a:off x="612140" y="2132965"/>
            <a:ext cx="2013585" cy="70103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000" b="0" i="0" u="none" strike="noStrike" kern="1200" cap="none" spc="0" normalizeH="0" baseline="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我会写</a:t>
            </a:r>
            <a:endParaRPr kumimoji="0" lang="zh-CN" altLang="en-US" sz="4000" b="0" i="0" u="none" strike="noStrike" kern="1200" cap="none" spc="0" normalizeH="0" baseline="0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50913" y="2960688"/>
            <a:ext cx="6934200" cy="6175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solidFill>
                  <a:srgbClr val="CC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虎：</a:t>
            </a:r>
            <a:r>
              <a:rPr lang="en-US" altLang="zh-CN" sz="3200" err="1">
                <a:solidFill>
                  <a:srgbClr val="CC00CC"/>
                </a:solidFill>
                <a:latin typeface="Arial Unicode MS" pitchFamily="34" charset="-122"/>
                <a:ea typeface="Arial Unicode MS" pitchFamily="34" charset="-122"/>
              </a:rPr>
              <a:t>hǔ</a:t>
            </a:r>
            <a:r>
              <a:rPr lang="en-US" altLang="zh-CN" sz="3200">
                <a:solidFill>
                  <a:srgbClr val="CC00CC"/>
                </a:solidFill>
                <a:latin typeface="Arial Unicode MS" pitchFamily="34" charset="-122"/>
                <a:ea typeface="Arial Unicode MS" pitchFamily="34" charset="-122"/>
              </a:rPr>
              <a:t> </a:t>
            </a:r>
            <a:r>
              <a:rPr lang="en-US" altLang="zh-CN" sz="3200">
                <a:solidFill>
                  <a:srgbClr val="CC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dirty="0">
                <a:solidFill>
                  <a:srgbClr val="CC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半包围结构   部首：虍</a:t>
            </a:r>
            <a:endParaRPr lang="zh-CN" altLang="en-US" sz="3200" dirty="0">
              <a:solidFill>
                <a:srgbClr val="CC00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00113" y="4005263"/>
            <a:ext cx="7473950" cy="2041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solidFill>
                  <a:srgbClr val="99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字义：①形容勇猛威武。②老虎，兽名，</a:t>
            </a:r>
            <a:endParaRPr lang="zh-CN" altLang="en-US" sz="3200" dirty="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solidFill>
                  <a:srgbClr val="99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毛黄褐色，有条纹，性凶猛。  </a:t>
            </a:r>
            <a:endParaRPr lang="zh-CN" altLang="en-US" sz="3200" dirty="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solidFill>
                  <a:srgbClr val="99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组词：虎将  虎虎生威  老虎  虎口  造句：老虎在笼子里不安地走来走去。</a:t>
            </a:r>
            <a:endParaRPr lang="zh-CN" altLang="en-US" sz="3200" dirty="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7411" name="组合 5"/>
          <p:cNvGrpSpPr/>
          <p:nvPr/>
        </p:nvGrpSpPr>
        <p:grpSpPr>
          <a:xfrm>
            <a:off x="466725" y="1268413"/>
            <a:ext cx="2073275" cy="661987"/>
            <a:chOff x="0" y="0"/>
            <a:chExt cx="2071702" cy="661806"/>
          </a:xfrm>
        </p:grpSpPr>
        <p:sp>
          <p:nvSpPr>
            <p:cNvPr id="17417" name="直线连接符 21"/>
            <p:cNvSpPr/>
            <p:nvPr/>
          </p:nvSpPr>
          <p:spPr>
            <a:xfrm flipV="1">
              <a:off x="0" y="656052"/>
              <a:ext cx="2071702" cy="5754"/>
            </a:xfrm>
            <a:prstGeom prst="line">
              <a:avLst/>
            </a:prstGeom>
            <a:ln w="38100" cap="flat" cmpd="sng">
              <a:solidFill>
                <a:srgbClr val="93B3D7"/>
              </a:solidFill>
              <a:prstDash val="dash"/>
              <a:headEnd type="none" w="med" len="med"/>
              <a:tailEnd type="none" w="med" len="med"/>
            </a:ln>
          </p:spPr>
        </p:sp>
      </p:grpSp>
      <p:pic>
        <p:nvPicPr>
          <p:cNvPr id="17412" name="Picture 3" descr="F:\七彩课堂插图板式封面\排版用图标、页眉页脚\标题图（终-排版用）共29个\析字乐园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11863" y="904875"/>
            <a:ext cx="2520950" cy="1762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3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313" y="1268413"/>
            <a:ext cx="2019300" cy="533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1"/>
          <p:cNvSpPr/>
          <p:nvPr/>
        </p:nvSpPr>
        <p:spPr>
          <a:xfrm>
            <a:off x="612140" y="2132965"/>
            <a:ext cx="2013585" cy="70103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000" b="0" i="0" u="none" strike="noStrike" kern="1200" cap="none" spc="0" normalizeH="0" baseline="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我会写</a:t>
            </a:r>
            <a:endParaRPr kumimoji="0" lang="zh-CN" altLang="en-US" sz="4000" b="0" i="0" u="none" strike="noStrike" kern="1200" cap="none" spc="0" normalizeH="0" baseline="0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50913" y="2960688"/>
            <a:ext cx="6934200" cy="6175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solidFill>
                  <a:srgbClr val="CC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梁：</a:t>
            </a:r>
            <a:r>
              <a:rPr lang="en-US" altLang="zh-CN" sz="3200" err="1">
                <a:solidFill>
                  <a:srgbClr val="CC00CC"/>
                </a:solidFill>
                <a:latin typeface="Arial Unicode MS" pitchFamily="34" charset="-122"/>
                <a:ea typeface="Arial Unicode MS" pitchFamily="34" charset="-122"/>
              </a:rPr>
              <a:t>liáng</a:t>
            </a:r>
            <a:r>
              <a:rPr lang="en-US" altLang="zh-CN" sz="3200">
                <a:solidFill>
                  <a:srgbClr val="CC00CC"/>
                </a:solidFill>
                <a:latin typeface="Arial Unicode MS" pitchFamily="34" charset="-122"/>
                <a:ea typeface="Arial Unicode MS" pitchFamily="34" charset="-122"/>
              </a:rPr>
              <a:t> </a:t>
            </a:r>
            <a:r>
              <a:rPr lang="en-US" altLang="zh-CN" sz="3200">
                <a:solidFill>
                  <a:srgbClr val="CC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dirty="0">
                <a:solidFill>
                  <a:srgbClr val="CC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上下结构   部首：木</a:t>
            </a:r>
            <a:endParaRPr lang="en-US" altLang="zh-CN" sz="3200">
              <a:solidFill>
                <a:srgbClr val="CC00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00113" y="3932238"/>
            <a:ext cx="7473950" cy="2530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solidFill>
                  <a:srgbClr val="99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字义：①姓。②房梁，架在墙上或柱子</a:t>
            </a:r>
            <a:endParaRPr lang="zh-CN" altLang="en-US" sz="3200" dirty="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solidFill>
                  <a:srgbClr val="99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上支撑屋顶的横木。③桥。  </a:t>
            </a:r>
            <a:endParaRPr lang="zh-CN" altLang="en-US" sz="3200" dirty="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solidFill>
                  <a:srgbClr val="99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组词：栋梁  偷梁换柱  桥梁</a:t>
            </a:r>
            <a:endParaRPr lang="zh-CN" altLang="en-US" sz="3200" dirty="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solidFill>
                  <a:srgbClr val="99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造句：我们要努力学习，长大后做国家</a:t>
            </a:r>
            <a:endParaRPr lang="zh-CN" altLang="en-US" sz="3200" dirty="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solidFill>
                  <a:srgbClr val="99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的栋梁之材。</a:t>
            </a:r>
            <a:endParaRPr lang="zh-CN" altLang="en-US" sz="3200" dirty="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8435" name="组合 5"/>
          <p:cNvGrpSpPr/>
          <p:nvPr/>
        </p:nvGrpSpPr>
        <p:grpSpPr>
          <a:xfrm>
            <a:off x="466725" y="1268413"/>
            <a:ext cx="2073275" cy="661987"/>
            <a:chOff x="0" y="0"/>
            <a:chExt cx="2071702" cy="661806"/>
          </a:xfrm>
        </p:grpSpPr>
        <p:sp>
          <p:nvSpPr>
            <p:cNvPr id="18441" name="直线连接符 21"/>
            <p:cNvSpPr/>
            <p:nvPr/>
          </p:nvSpPr>
          <p:spPr>
            <a:xfrm flipV="1">
              <a:off x="0" y="656052"/>
              <a:ext cx="2071702" cy="5754"/>
            </a:xfrm>
            <a:prstGeom prst="line">
              <a:avLst/>
            </a:prstGeom>
            <a:ln w="38100" cap="flat" cmpd="sng">
              <a:solidFill>
                <a:srgbClr val="93B3D7"/>
              </a:solidFill>
              <a:prstDash val="dash"/>
              <a:headEnd type="none" w="med" len="med"/>
              <a:tailEnd type="none" w="med" len="med"/>
            </a:ln>
          </p:spPr>
        </p:sp>
      </p:grpSp>
      <p:pic>
        <p:nvPicPr>
          <p:cNvPr id="18436" name="Picture 3" descr="F:\七彩课堂插图板式封面\排版用图标、页眉页脚\标题图（终-排版用）共29个\析字乐园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11863" y="904875"/>
            <a:ext cx="2520950" cy="1762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37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313" y="1268413"/>
            <a:ext cx="2019300" cy="533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1"/>
          <p:cNvSpPr/>
          <p:nvPr/>
        </p:nvSpPr>
        <p:spPr>
          <a:xfrm>
            <a:off x="612140" y="2132965"/>
            <a:ext cx="2013585" cy="70103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000" b="0" i="0" u="none" strike="noStrike" kern="1200" cap="none" spc="0" normalizeH="0" baseline="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我会写</a:t>
            </a:r>
            <a:endParaRPr kumimoji="0" lang="zh-CN" altLang="en-US" sz="4000" b="0" i="0" u="none" strike="noStrike" kern="1200" cap="none" spc="0" normalizeH="0" baseline="0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50913" y="2960688"/>
            <a:ext cx="6934200" cy="6175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solidFill>
                  <a:srgbClr val="CC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幕：</a:t>
            </a:r>
            <a:r>
              <a:rPr lang="en-US" altLang="zh-CN" sz="3200" err="1">
                <a:solidFill>
                  <a:srgbClr val="CC00CC"/>
                </a:solidFill>
                <a:latin typeface="Arial Unicode MS" pitchFamily="34" charset="-122"/>
                <a:ea typeface="Arial Unicode MS" pitchFamily="34" charset="-122"/>
              </a:rPr>
              <a:t>mù</a:t>
            </a:r>
            <a:r>
              <a:rPr lang="en-US" altLang="zh-CN" sz="3200">
                <a:solidFill>
                  <a:srgbClr val="CC00CC"/>
                </a:solidFill>
                <a:latin typeface="Arial Unicode MS" pitchFamily="34" charset="-122"/>
                <a:ea typeface="Arial Unicode MS" pitchFamily="34" charset="-122"/>
              </a:rPr>
              <a:t> </a:t>
            </a:r>
            <a:r>
              <a:rPr lang="en-US" altLang="zh-CN" sz="3200">
                <a:solidFill>
                  <a:srgbClr val="CC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dirty="0">
                <a:solidFill>
                  <a:srgbClr val="CC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上下结构   部首：艹</a:t>
            </a:r>
            <a:endParaRPr lang="en-US" altLang="zh-CN" sz="3200">
              <a:solidFill>
                <a:srgbClr val="CC00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00113" y="3789363"/>
            <a:ext cx="7473950" cy="2530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solidFill>
                  <a:srgbClr val="99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字义： ①话剧或歌剧的较完整的段落。</a:t>
            </a:r>
            <a:endParaRPr lang="zh-CN" altLang="en-US" sz="3200" dirty="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solidFill>
                  <a:srgbClr val="99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②帐。③古代将帅办公的地方。  </a:t>
            </a:r>
            <a:endParaRPr lang="zh-CN" altLang="en-US" sz="3200" dirty="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solidFill>
                  <a:srgbClr val="99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组词：一幕  屏幕  开幕  幕府  </a:t>
            </a:r>
            <a:endParaRPr lang="zh-CN" altLang="en-US" sz="3200" dirty="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solidFill>
                  <a:srgbClr val="99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造句：在我们的期盼中，第一届校园文</a:t>
            </a:r>
            <a:endParaRPr lang="zh-CN" altLang="en-US" sz="3200" dirty="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solidFill>
                  <a:srgbClr val="99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化节终于开幕了。</a:t>
            </a:r>
            <a:endParaRPr lang="zh-CN" altLang="en-US" sz="3200" dirty="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9459" name="组合 5"/>
          <p:cNvGrpSpPr/>
          <p:nvPr/>
        </p:nvGrpSpPr>
        <p:grpSpPr>
          <a:xfrm>
            <a:off x="466725" y="1268413"/>
            <a:ext cx="2073275" cy="661987"/>
            <a:chOff x="0" y="0"/>
            <a:chExt cx="2071702" cy="661806"/>
          </a:xfrm>
        </p:grpSpPr>
        <p:sp>
          <p:nvSpPr>
            <p:cNvPr id="19465" name="直线连接符 21"/>
            <p:cNvSpPr/>
            <p:nvPr/>
          </p:nvSpPr>
          <p:spPr>
            <a:xfrm flipV="1">
              <a:off x="0" y="656052"/>
              <a:ext cx="2071702" cy="5754"/>
            </a:xfrm>
            <a:prstGeom prst="line">
              <a:avLst/>
            </a:prstGeom>
            <a:ln w="38100" cap="flat" cmpd="sng">
              <a:solidFill>
                <a:srgbClr val="93B3D7"/>
              </a:solidFill>
              <a:prstDash val="dash"/>
              <a:headEnd type="none" w="med" len="med"/>
              <a:tailEnd type="none" w="med" len="med"/>
            </a:ln>
          </p:spPr>
        </p:sp>
      </p:grpSp>
      <p:pic>
        <p:nvPicPr>
          <p:cNvPr id="19460" name="Picture 3" descr="F:\七彩课堂插图板式封面\排版用图标、页眉页脚\标题图（终-排版用）共29个\析字乐园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11863" y="904875"/>
            <a:ext cx="2520950" cy="1762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1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313" y="1268413"/>
            <a:ext cx="2019300" cy="533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1"/>
          <p:cNvSpPr/>
          <p:nvPr/>
        </p:nvSpPr>
        <p:spPr>
          <a:xfrm>
            <a:off x="612140" y="2132965"/>
            <a:ext cx="2013585" cy="70103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000" b="0" i="0" u="none" strike="noStrike" kern="1200" cap="none" spc="0" normalizeH="0" baseline="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我会写</a:t>
            </a:r>
            <a:endParaRPr kumimoji="0" lang="zh-CN" altLang="en-US" sz="4000" b="0" i="0" u="none" strike="noStrike" kern="1200" cap="none" spc="0" normalizeH="0" baseline="0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50913" y="2960688"/>
            <a:ext cx="6934200" cy="6175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solidFill>
                  <a:srgbClr val="CC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斩：</a:t>
            </a:r>
            <a:r>
              <a:rPr lang="en-US" altLang="zh-CN" sz="3200" err="1">
                <a:solidFill>
                  <a:srgbClr val="CC00CC"/>
                </a:solidFill>
                <a:latin typeface="Arial Unicode MS" pitchFamily="34" charset="-122"/>
                <a:ea typeface="Arial Unicode MS" pitchFamily="34" charset="-122"/>
              </a:rPr>
              <a:t>zhǎn</a:t>
            </a:r>
            <a:r>
              <a:rPr lang="en-US" altLang="zh-CN" sz="3200">
                <a:solidFill>
                  <a:srgbClr val="CC00CC"/>
                </a:solidFill>
                <a:latin typeface="Arial Unicode MS" pitchFamily="34" charset="-122"/>
                <a:ea typeface="Arial Unicode MS" pitchFamily="34" charset="-122"/>
              </a:rPr>
              <a:t> </a:t>
            </a:r>
            <a:r>
              <a:rPr lang="en-US" altLang="zh-CN" sz="3200">
                <a:solidFill>
                  <a:srgbClr val="CC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dirty="0">
                <a:solidFill>
                  <a:srgbClr val="CC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左右结构   部首：车</a:t>
            </a:r>
            <a:endParaRPr lang="en-US" altLang="zh-CN" sz="3200">
              <a:solidFill>
                <a:srgbClr val="CC00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00113" y="3932238"/>
            <a:ext cx="7688262" cy="2043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solidFill>
                  <a:srgbClr val="99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字义：砍断。</a:t>
            </a:r>
            <a:endParaRPr lang="zh-CN" altLang="en-US" sz="3200" dirty="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solidFill>
                  <a:srgbClr val="99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组词：斩首 斩钉截铁  斩草除根  </a:t>
            </a:r>
            <a:endParaRPr lang="zh-CN" altLang="en-US" sz="3200" dirty="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solidFill>
                  <a:srgbClr val="99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造句：爸爸斩钉截铁地说：“你必须把多</a:t>
            </a:r>
            <a:endParaRPr lang="zh-CN" altLang="en-US" sz="3200" dirty="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solidFill>
                  <a:srgbClr val="99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找给的钱还给人家！”</a:t>
            </a:r>
            <a:endParaRPr lang="zh-CN" altLang="en-US" sz="3200" dirty="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0483" name="组合 5"/>
          <p:cNvGrpSpPr/>
          <p:nvPr/>
        </p:nvGrpSpPr>
        <p:grpSpPr>
          <a:xfrm>
            <a:off x="466725" y="1268413"/>
            <a:ext cx="2073275" cy="661987"/>
            <a:chOff x="0" y="0"/>
            <a:chExt cx="2071702" cy="661806"/>
          </a:xfrm>
        </p:grpSpPr>
        <p:sp>
          <p:nvSpPr>
            <p:cNvPr id="20496" name="直线连接符 21"/>
            <p:cNvSpPr/>
            <p:nvPr/>
          </p:nvSpPr>
          <p:spPr>
            <a:xfrm flipV="1">
              <a:off x="0" y="656052"/>
              <a:ext cx="2071702" cy="5754"/>
            </a:xfrm>
            <a:prstGeom prst="line">
              <a:avLst/>
            </a:prstGeom>
            <a:ln w="38100" cap="flat" cmpd="sng">
              <a:solidFill>
                <a:srgbClr val="93B3D7"/>
              </a:solidFill>
              <a:prstDash val="dash"/>
              <a:headEnd type="none" w="med" len="med"/>
              <a:tailEnd type="none" w="med" len="med"/>
            </a:ln>
          </p:spPr>
        </p:sp>
      </p:grpSp>
      <p:pic>
        <p:nvPicPr>
          <p:cNvPr id="20484" name="Picture 3" descr="F:\七彩课堂插图板式封面\排版用图标、页眉页脚\标题图（终-排版用）共29个\析字乐园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11863" y="904875"/>
            <a:ext cx="2520950" cy="1762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5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313" y="1268413"/>
            <a:ext cx="2019300" cy="533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4" name="TextBox 8"/>
          <p:cNvSpPr txBox="1"/>
          <p:nvPr/>
        </p:nvSpPr>
        <p:spPr>
          <a:xfrm>
            <a:off x="827088" y="3860800"/>
            <a:ext cx="865187" cy="6397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dirty="0">
                <a:solidFill>
                  <a:srgbClr val="9966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倔</a:t>
            </a:r>
            <a:endParaRPr lang="zh-CN" altLang="en-US" sz="3600" dirty="0">
              <a:solidFill>
                <a:srgbClr val="996633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72477" y="2087892"/>
            <a:ext cx="3152024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多音字</a:t>
            </a:r>
            <a:endParaRPr kumimoji="0" lang="zh-CN" altLang="en-US" sz="4400" b="1" i="0" u="none" strike="noStrike" kern="1200" cap="none" spc="0" normalizeH="0" baseline="0" noProof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左大括号 12"/>
          <p:cNvSpPr/>
          <p:nvPr/>
        </p:nvSpPr>
        <p:spPr bwMode="auto">
          <a:xfrm>
            <a:off x="1476375" y="3068638"/>
            <a:ext cx="215900" cy="2305050"/>
          </a:xfrm>
          <a:prstGeom prst="leftBrac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177" name="TextBox 13"/>
          <p:cNvSpPr txBox="1"/>
          <p:nvPr/>
        </p:nvSpPr>
        <p:spPr>
          <a:xfrm>
            <a:off x="1763713" y="3140075"/>
            <a:ext cx="2611437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err="1">
                <a:solidFill>
                  <a:srgbClr val="996633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juè</a:t>
            </a:r>
            <a:r>
              <a:rPr lang="en-US" altLang="zh-CN" sz="2800">
                <a:solidFill>
                  <a:srgbClr val="9966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800" dirty="0">
                <a:solidFill>
                  <a:srgbClr val="9966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倔脾气</a:t>
            </a:r>
            <a:endParaRPr lang="zh-CN" altLang="en-US" sz="2800" dirty="0">
              <a:solidFill>
                <a:srgbClr val="996633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79" name="TextBox 15"/>
          <p:cNvSpPr txBox="1"/>
          <p:nvPr/>
        </p:nvSpPr>
        <p:spPr>
          <a:xfrm>
            <a:off x="1763713" y="4724400"/>
            <a:ext cx="2224087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err="1">
                <a:solidFill>
                  <a:srgbClr val="996633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jué</a:t>
            </a:r>
            <a:r>
              <a:rPr lang="en-US" altLang="zh-CN" sz="2800">
                <a:solidFill>
                  <a:srgbClr val="9966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800" dirty="0">
                <a:solidFill>
                  <a:srgbClr val="9966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倔强</a:t>
            </a:r>
            <a:endParaRPr lang="zh-CN" altLang="en-US" sz="2800" dirty="0">
              <a:solidFill>
                <a:srgbClr val="996633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80" name="TextBox 16"/>
          <p:cNvSpPr txBox="1"/>
          <p:nvPr/>
        </p:nvSpPr>
        <p:spPr>
          <a:xfrm>
            <a:off x="4284663" y="3860800"/>
            <a:ext cx="863600" cy="6397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dirty="0">
                <a:solidFill>
                  <a:srgbClr val="9966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强</a:t>
            </a:r>
            <a:endParaRPr lang="zh-CN" altLang="en-US" sz="3600" dirty="0">
              <a:solidFill>
                <a:srgbClr val="996633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左大括号 17"/>
          <p:cNvSpPr/>
          <p:nvPr/>
        </p:nvSpPr>
        <p:spPr bwMode="auto">
          <a:xfrm>
            <a:off x="4932363" y="3068638"/>
            <a:ext cx="215900" cy="2305050"/>
          </a:xfrm>
          <a:prstGeom prst="leftBrac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182" name="TextBox 18"/>
          <p:cNvSpPr txBox="1"/>
          <p:nvPr/>
        </p:nvSpPr>
        <p:spPr>
          <a:xfrm>
            <a:off x="5364163" y="3141663"/>
            <a:ext cx="2736850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err="1">
                <a:solidFill>
                  <a:srgbClr val="996633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qiáng</a:t>
            </a:r>
            <a:r>
              <a:rPr lang="en-US" altLang="zh-CN" sz="2800">
                <a:solidFill>
                  <a:srgbClr val="9966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800" dirty="0">
                <a:solidFill>
                  <a:srgbClr val="9966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要强</a:t>
            </a:r>
            <a:endParaRPr lang="zh-CN" altLang="en-US" sz="2800" dirty="0">
              <a:solidFill>
                <a:srgbClr val="996633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83" name="TextBox 19"/>
          <p:cNvSpPr txBox="1"/>
          <p:nvPr/>
        </p:nvSpPr>
        <p:spPr>
          <a:xfrm>
            <a:off x="5364163" y="4005263"/>
            <a:ext cx="2665412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err="1">
                <a:solidFill>
                  <a:srgbClr val="996633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qiǎng</a:t>
            </a:r>
            <a:r>
              <a:rPr lang="en-US" altLang="zh-CN" sz="2800">
                <a:solidFill>
                  <a:srgbClr val="9966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800" dirty="0">
                <a:solidFill>
                  <a:srgbClr val="9966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勉强</a:t>
            </a:r>
            <a:endParaRPr lang="zh-CN" altLang="en-US" sz="2800" dirty="0">
              <a:solidFill>
                <a:srgbClr val="996633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TextBox 19"/>
          <p:cNvSpPr txBox="1"/>
          <p:nvPr/>
        </p:nvSpPr>
        <p:spPr>
          <a:xfrm>
            <a:off x="5435600" y="4795838"/>
            <a:ext cx="2665413" cy="552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err="1">
                <a:solidFill>
                  <a:srgbClr val="996633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ji</a:t>
            </a:r>
            <a:r>
              <a:rPr lang="en-US" altLang="zh-CN" sz="2800" err="1">
                <a:solidFill>
                  <a:srgbClr val="996633"/>
                </a:solidFill>
                <a:latin typeface="Arial Unicode MS" pitchFamily="34" charset="-122"/>
                <a:ea typeface="Arial Unicode MS" pitchFamily="34" charset="-122"/>
              </a:rPr>
              <a:t>àn</a:t>
            </a:r>
            <a:r>
              <a:rPr lang="en-US" altLang="zh-CN" sz="2800" err="1">
                <a:solidFill>
                  <a:srgbClr val="996633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g</a:t>
            </a:r>
            <a:r>
              <a:rPr lang="en-US" altLang="zh-CN" sz="2800">
                <a:solidFill>
                  <a:srgbClr val="9966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800" dirty="0">
                <a:solidFill>
                  <a:srgbClr val="9966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倔强</a:t>
            </a:r>
            <a:endParaRPr lang="zh-CN" altLang="en-US" sz="2800" dirty="0">
              <a:solidFill>
                <a:srgbClr val="996633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179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179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179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180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180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180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7183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183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183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/>
      <p:bldP spid="13" grpId="0" animBg="1"/>
      <p:bldP spid="7177" grpId="0"/>
      <p:bldP spid="18" grpId="0" animBg="1"/>
      <p:bldP spid="718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1507" name="组合 5"/>
          <p:cNvGrpSpPr/>
          <p:nvPr/>
        </p:nvGrpSpPr>
        <p:grpSpPr>
          <a:xfrm>
            <a:off x="466725" y="1268413"/>
            <a:ext cx="2073275" cy="661987"/>
            <a:chOff x="0" y="0"/>
            <a:chExt cx="2071702" cy="661806"/>
          </a:xfrm>
        </p:grpSpPr>
        <p:sp>
          <p:nvSpPr>
            <p:cNvPr id="21519" name="直线连接符 21"/>
            <p:cNvSpPr/>
            <p:nvPr/>
          </p:nvSpPr>
          <p:spPr>
            <a:xfrm flipV="1">
              <a:off x="0" y="656052"/>
              <a:ext cx="2071702" cy="5754"/>
            </a:xfrm>
            <a:prstGeom prst="line">
              <a:avLst/>
            </a:prstGeom>
            <a:ln w="38100" cap="flat" cmpd="sng">
              <a:solidFill>
                <a:srgbClr val="93B3D7"/>
              </a:solidFill>
              <a:prstDash val="dash"/>
              <a:headEnd type="none" w="med" len="med"/>
              <a:tailEnd type="none" w="med" len="med"/>
            </a:ln>
          </p:spPr>
        </p:sp>
      </p:grpSp>
      <p:pic>
        <p:nvPicPr>
          <p:cNvPr id="21508" name="Picture 3" descr="F:\七彩课堂插图板式封面\排版用图标、页眉页脚\标题图（终-排版用）共29个\析字乐园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11863" y="904875"/>
            <a:ext cx="2520950" cy="1762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09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313" y="1268413"/>
            <a:ext cx="2019300" cy="533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4" name="TextBox 8"/>
          <p:cNvSpPr txBox="1"/>
          <p:nvPr/>
        </p:nvSpPr>
        <p:spPr>
          <a:xfrm>
            <a:off x="827088" y="3860800"/>
            <a:ext cx="865187" cy="6397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dirty="0">
                <a:solidFill>
                  <a:srgbClr val="9966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埋</a:t>
            </a:r>
            <a:endParaRPr lang="zh-CN" altLang="en-US" sz="3600" dirty="0">
              <a:solidFill>
                <a:srgbClr val="996633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72477" y="2087892"/>
            <a:ext cx="3152024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多音字</a:t>
            </a:r>
            <a:endParaRPr kumimoji="0" lang="zh-CN" altLang="en-US" sz="4400" b="1" i="0" u="none" strike="noStrike" kern="1200" cap="none" spc="0" normalizeH="0" baseline="0" noProof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左大括号 12"/>
          <p:cNvSpPr/>
          <p:nvPr/>
        </p:nvSpPr>
        <p:spPr bwMode="auto">
          <a:xfrm>
            <a:off x="1476375" y="3068638"/>
            <a:ext cx="215900" cy="2305050"/>
          </a:xfrm>
          <a:prstGeom prst="leftBrac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177" name="TextBox 13"/>
          <p:cNvSpPr txBox="1"/>
          <p:nvPr/>
        </p:nvSpPr>
        <p:spPr>
          <a:xfrm>
            <a:off x="1763713" y="3140075"/>
            <a:ext cx="2611437" cy="552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err="1">
                <a:solidFill>
                  <a:srgbClr val="996633"/>
                </a:solidFill>
                <a:latin typeface="Arial Unicode MS" pitchFamily="34" charset="-122"/>
                <a:ea typeface="Arial Unicode MS" pitchFamily="34" charset="-122"/>
              </a:rPr>
              <a:t>mái</a:t>
            </a:r>
            <a:r>
              <a:rPr lang="en-US" altLang="zh-CN" sz="2800">
                <a:solidFill>
                  <a:srgbClr val="9966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800" dirty="0">
                <a:solidFill>
                  <a:srgbClr val="9966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掩埋</a:t>
            </a:r>
            <a:endParaRPr lang="zh-CN" altLang="en-US" sz="2800" dirty="0">
              <a:solidFill>
                <a:srgbClr val="996633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79" name="TextBox 15"/>
          <p:cNvSpPr txBox="1"/>
          <p:nvPr/>
        </p:nvSpPr>
        <p:spPr>
          <a:xfrm>
            <a:off x="1763713" y="4724400"/>
            <a:ext cx="2224087" cy="552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err="1">
                <a:solidFill>
                  <a:srgbClr val="996633"/>
                </a:solidFill>
                <a:latin typeface="Arial Unicode MS" pitchFamily="34" charset="-122"/>
                <a:ea typeface="Arial Unicode MS" pitchFamily="34" charset="-122"/>
              </a:rPr>
              <a:t>mán</a:t>
            </a:r>
            <a:r>
              <a:rPr lang="en-US" altLang="zh-CN" sz="2800">
                <a:solidFill>
                  <a:srgbClr val="9966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800" dirty="0">
                <a:solidFill>
                  <a:srgbClr val="9966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埋怨</a:t>
            </a:r>
            <a:endParaRPr lang="zh-CN" altLang="en-US" sz="2800" dirty="0">
              <a:solidFill>
                <a:srgbClr val="996633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80" name="TextBox 16"/>
          <p:cNvSpPr txBox="1"/>
          <p:nvPr/>
        </p:nvSpPr>
        <p:spPr>
          <a:xfrm>
            <a:off x="4284663" y="3860800"/>
            <a:ext cx="863600" cy="6397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dirty="0">
                <a:solidFill>
                  <a:srgbClr val="9966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冠</a:t>
            </a:r>
            <a:endParaRPr lang="zh-CN" altLang="en-US" sz="3600" dirty="0">
              <a:solidFill>
                <a:srgbClr val="996633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左大括号 17"/>
          <p:cNvSpPr/>
          <p:nvPr/>
        </p:nvSpPr>
        <p:spPr bwMode="auto">
          <a:xfrm>
            <a:off x="4932363" y="3068638"/>
            <a:ext cx="215900" cy="2305050"/>
          </a:xfrm>
          <a:prstGeom prst="leftBrac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182" name="TextBox 18"/>
          <p:cNvSpPr txBox="1"/>
          <p:nvPr/>
        </p:nvSpPr>
        <p:spPr>
          <a:xfrm>
            <a:off x="5364163" y="3141663"/>
            <a:ext cx="2736850" cy="552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err="1">
                <a:solidFill>
                  <a:srgbClr val="996633"/>
                </a:solidFill>
                <a:latin typeface="Arial Unicode MS" pitchFamily="34" charset="-122"/>
                <a:ea typeface="Arial Unicode MS" pitchFamily="34" charset="-122"/>
              </a:rPr>
              <a:t>guān</a:t>
            </a:r>
            <a:r>
              <a:rPr lang="en-US" altLang="zh-CN" sz="2800">
                <a:solidFill>
                  <a:srgbClr val="9966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800" dirty="0">
                <a:solidFill>
                  <a:srgbClr val="9966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桂冠</a:t>
            </a:r>
            <a:endParaRPr lang="zh-CN" altLang="en-US" sz="2800" dirty="0">
              <a:solidFill>
                <a:srgbClr val="996633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TextBox 19"/>
          <p:cNvSpPr txBox="1"/>
          <p:nvPr/>
        </p:nvSpPr>
        <p:spPr>
          <a:xfrm>
            <a:off x="5435600" y="4795838"/>
            <a:ext cx="2665413" cy="552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err="1">
                <a:solidFill>
                  <a:srgbClr val="996633"/>
                </a:solidFill>
                <a:latin typeface="Arial Unicode MS" pitchFamily="34" charset="-122"/>
                <a:ea typeface="Arial Unicode MS" pitchFamily="34" charset="-122"/>
              </a:rPr>
              <a:t>guàn</a:t>
            </a:r>
            <a:r>
              <a:rPr lang="en-US" altLang="zh-CN" sz="2800">
                <a:solidFill>
                  <a:srgbClr val="9966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800" dirty="0">
                <a:solidFill>
                  <a:srgbClr val="9966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冠军</a:t>
            </a:r>
            <a:endParaRPr lang="zh-CN" altLang="en-US" sz="2800" dirty="0">
              <a:solidFill>
                <a:srgbClr val="996633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179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179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179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180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180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180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/>
      <p:bldP spid="13" grpId="0" bldLvl="0" animBg="1"/>
      <p:bldP spid="7177" grpId="0"/>
      <p:bldP spid="18" grpId="0" bldLvl="0" animBg="1"/>
      <p:bldP spid="718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9" name="TextBox 5"/>
          <p:cNvSpPr/>
          <p:nvPr/>
        </p:nvSpPr>
        <p:spPr>
          <a:xfrm>
            <a:off x="1052513" y="2357438"/>
            <a:ext cx="1295400" cy="9223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buClr>
                <a:srgbClr val="FF0000"/>
              </a:buClr>
              <a:buFont typeface="Arial" panose="020B0604020202020204" pitchFamily="34" charset="0"/>
            </a:pPr>
            <a:r>
              <a:rPr lang="zh-CN" altLang="en-US" sz="5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 </a:t>
            </a:r>
            <a:endParaRPr lang="zh-CN" altLang="en-US" sz="54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5127" name="Text Box 7"/>
          <p:cNvSpPr txBox="1"/>
          <p:nvPr/>
        </p:nvSpPr>
        <p:spPr>
          <a:xfrm>
            <a:off x="539750" y="1773238"/>
            <a:ext cx="7777163" cy="3505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鲁光：原名徐世成，浙江永康人。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1960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年毕业于华东师范大学中文系。历任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体育报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记者、编辑，国家体委处长，中国体育报社社长兼总编辑，人民体育出版社社长等职。著有报告文学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东方的爱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中国姑娘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中国男子汉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等。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101" name="Picture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3850" y="1052513"/>
            <a:ext cx="2305050" cy="609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2" name="图片 2" descr="鲁光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4163" y="3716338"/>
            <a:ext cx="2436812" cy="2540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7" grpId="0" bldLvl="0"/>
      <p:bldP spid="5127" grpId="1" bldLvl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2531" name="组合 5"/>
          <p:cNvGrpSpPr/>
          <p:nvPr/>
        </p:nvGrpSpPr>
        <p:grpSpPr>
          <a:xfrm>
            <a:off x="466725" y="1268413"/>
            <a:ext cx="2073275" cy="661987"/>
            <a:chOff x="0" y="0"/>
            <a:chExt cx="2071702" cy="661806"/>
          </a:xfrm>
        </p:grpSpPr>
        <p:sp>
          <p:nvSpPr>
            <p:cNvPr id="22536" name="直线连接符 21"/>
            <p:cNvSpPr/>
            <p:nvPr/>
          </p:nvSpPr>
          <p:spPr>
            <a:xfrm flipV="1">
              <a:off x="0" y="656052"/>
              <a:ext cx="2071702" cy="5754"/>
            </a:xfrm>
            <a:prstGeom prst="line">
              <a:avLst/>
            </a:prstGeom>
            <a:ln w="38100" cap="flat" cmpd="sng">
              <a:solidFill>
                <a:srgbClr val="93B3D7"/>
              </a:solidFill>
              <a:prstDash val="dash"/>
              <a:headEnd type="none" w="med" len="med"/>
              <a:tailEnd type="none" w="med" len="med"/>
            </a:ln>
          </p:spPr>
        </p:sp>
      </p:grpSp>
      <p:pic>
        <p:nvPicPr>
          <p:cNvPr id="22532" name="Picture 3" descr="F:\七彩课堂插图板式封面\排版用图标、页眉页脚\标题图（终-排版用）共29个\析字乐园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11863" y="904875"/>
            <a:ext cx="2520950" cy="1762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3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313" y="1268413"/>
            <a:ext cx="2019300" cy="533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4" name="矩形 9"/>
          <p:cNvPicPr/>
          <p:nvPr/>
        </p:nvPicPr>
        <p:blipFill>
          <a:blip r:embed="rId3"/>
          <a:stretch>
            <a:fillRect/>
          </a:stretch>
        </p:blipFill>
        <p:spPr>
          <a:xfrm>
            <a:off x="469900" y="2036763"/>
            <a:ext cx="3151188" cy="12366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201" name="TextBox 11"/>
          <p:cNvSpPr txBox="1"/>
          <p:nvPr/>
        </p:nvSpPr>
        <p:spPr>
          <a:xfrm>
            <a:off x="1044575" y="2997200"/>
            <a:ext cx="7431088" cy="3382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3600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倾注</a:t>
            </a:r>
            <a:r>
              <a:rPr lang="en-US" altLang="zh-CN" sz="360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600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投入     聪慧</a:t>
            </a:r>
            <a:r>
              <a:rPr lang="en-US" altLang="zh-CN" sz="360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600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聪颖  </a:t>
            </a:r>
            <a:endParaRPr lang="zh-CN" altLang="en-US" sz="3600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幽默</a:t>
            </a:r>
            <a:r>
              <a:rPr lang="en-US" altLang="zh-CN" sz="360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600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诙谐     机敏</a:t>
            </a:r>
            <a:r>
              <a:rPr lang="en-US" altLang="zh-CN" sz="360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600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机灵  </a:t>
            </a:r>
            <a:endParaRPr lang="zh-CN" altLang="en-US" sz="3600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化险为夷</a:t>
            </a:r>
            <a:r>
              <a:rPr lang="en-US" altLang="zh-CN" sz="360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600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转危为安  </a:t>
            </a:r>
            <a:endParaRPr lang="zh-CN" altLang="en-US" sz="3600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得心应手</a:t>
            </a:r>
            <a:r>
              <a:rPr lang="en-US" altLang="zh-CN" sz="360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600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驾轻就熟</a:t>
            </a:r>
            <a:endParaRPr lang="zh-CN" altLang="en-US" sz="3600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3555" name="组合 5"/>
          <p:cNvGrpSpPr/>
          <p:nvPr/>
        </p:nvGrpSpPr>
        <p:grpSpPr>
          <a:xfrm>
            <a:off x="466725" y="1268413"/>
            <a:ext cx="2073275" cy="661987"/>
            <a:chOff x="0" y="0"/>
            <a:chExt cx="2071702" cy="661806"/>
          </a:xfrm>
        </p:grpSpPr>
        <p:sp>
          <p:nvSpPr>
            <p:cNvPr id="23560" name="直线连接符 21"/>
            <p:cNvSpPr/>
            <p:nvPr/>
          </p:nvSpPr>
          <p:spPr>
            <a:xfrm flipV="1">
              <a:off x="0" y="656052"/>
              <a:ext cx="2071702" cy="5754"/>
            </a:xfrm>
            <a:prstGeom prst="line">
              <a:avLst/>
            </a:prstGeom>
            <a:ln w="38100" cap="flat" cmpd="sng">
              <a:solidFill>
                <a:srgbClr val="93B3D7"/>
              </a:solidFill>
              <a:prstDash val="dash"/>
              <a:headEnd type="none" w="med" len="med"/>
              <a:tailEnd type="none" w="med" len="med"/>
            </a:ln>
          </p:spPr>
        </p:sp>
      </p:grpSp>
      <p:pic>
        <p:nvPicPr>
          <p:cNvPr id="23556" name="Picture 3" descr="F:\七彩课堂插图板式封面\排版用图标、页眉页脚\标题图（终-排版用）共29个\析字乐园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11863" y="904875"/>
            <a:ext cx="2520950" cy="1762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57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313" y="1268413"/>
            <a:ext cx="2019300" cy="533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58" name="矩形 10"/>
          <p:cNvPicPr/>
          <p:nvPr/>
        </p:nvPicPr>
        <p:blipFill>
          <a:blip r:embed="rId3"/>
          <a:stretch>
            <a:fillRect/>
          </a:stretch>
        </p:blipFill>
        <p:spPr>
          <a:xfrm>
            <a:off x="396875" y="2036763"/>
            <a:ext cx="3151188" cy="12366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201" name="TextBox 11"/>
          <p:cNvSpPr txBox="1"/>
          <p:nvPr/>
        </p:nvSpPr>
        <p:spPr>
          <a:xfrm>
            <a:off x="1044575" y="2997200"/>
            <a:ext cx="7431088" cy="3382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3600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险恶</a:t>
            </a:r>
            <a:r>
              <a:rPr lang="en-US" altLang="zh-CN" sz="360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600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安全     空旷</a:t>
            </a:r>
            <a:r>
              <a:rPr lang="en-US" altLang="zh-CN" sz="360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600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狭窄  </a:t>
            </a:r>
            <a:endParaRPr lang="zh-CN" altLang="en-US" sz="3600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璀璨</a:t>
            </a:r>
            <a:r>
              <a:rPr lang="en-US" altLang="zh-CN" sz="360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600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黯淡     聪慧</a:t>
            </a:r>
            <a:r>
              <a:rPr lang="en-US" altLang="zh-CN" sz="360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600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愚蠢  </a:t>
            </a:r>
            <a:endParaRPr lang="zh-CN" altLang="en-US" sz="3600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从容不迫</a:t>
            </a:r>
            <a:r>
              <a:rPr lang="en-US" altLang="zh-CN" sz="360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600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惊慌失措</a:t>
            </a:r>
            <a:endParaRPr lang="zh-CN" altLang="en-US" sz="3600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眼疾手快</a:t>
            </a:r>
            <a:r>
              <a:rPr lang="en-US" altLang="zh-CN" sz="360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600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笨手笨脚</a:t>
            </a:r>
            <a:endParaRPr lang="zh-CN" altLang="en-US" sz="3600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4579" name="组合 5"/>
          <p:cNvGrpSpPr/>
          <p:nvPr/>
        </p:nvGrpSpPr>
        <p:grpSpPr>
          <a:xfrm>
            <a:off x="466725" y="1268413"/>
            <a:ext cx="2073275" cy="661987"/>
            <a:chOff x="0" y="0"/>
            <a:chExt cx="2071702" cy="661806"/>
          </a:xfrm>
        </p:grpSpPr>
        <p:sp>
          <p:nvSpPr>
            <p:cNvPr id="24587" name="直线连接符 21"/>
            <p:cNvSpPr/>
            <p:nvPr/>
          </p:nvSpPr>
          <p:spPr>
            <a:xfrm flipV="1">
              <a:off x="0" y="656052"/>
              <a:ext cx="2071702" cy="5754"/>
            </a:xfrm>
            <a:prstGeom prst="line">
              <a:avLst/>
            </a:prstGeom>
            <a:ln w="38100" cap="flat" cmpd="sng">
              <a:solidFill>
                <a:srgbClr val="93B3D7"/>
              </a:solidFill>
              <a:prstDash val="dash"/>
              <a:headEnd type="none" w="med" len="med"/>
              <a:tailEnd type="none" w="med" len="med"/>
            </a:ln>
          </p:spPr>
        </p:sp>
      </p:grpSp>
      <p:pic>
        <p:nvPicPr>
          <p:cNvPr id="24580" name="Picture 3" descr="F:\七彩课堂插图板式封面\排版用图标、页眉页脚\标题图（终-排版用）共29个\析字乐园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11863" y="904875"/>
            <a:ext cx="2520950" cy="1762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81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313" y="1268413"/>
            <a:ext cx="2019300" cy="533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1"/>
          <p:cNvSpPr/>
          <p:nvPr/>
        </p:nvSpPr>
        <p:spPr>
          <a:xfrm>
            <a:off x="612775" y="2132965"/>
            <a:ext cx="2581275" cy="70103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000" b="0" i="0" u="none" strike="noStrike" kern="1200" cap="none" spc="0" normalizeH="0" baseline="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词语积累</a:t>
            </a:r>
            <a:endParaRPr kumimoji="0" lang="zh-CN" altLang="en-US" sz="4000" b="0" i="0" u="none" strike="noStrike" kern="1200" cap="none" spc="0" normalizeH="0" baseline="0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84213" y="2997200"/>
            <a:ext cx="7689850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solidFill>
                  <a:srgbClr val="99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【一锤定音】比喻凭某个人的一句话做出</a:t>
            </a:r>
            <a:endParaRPr lang="zh-CN" altLang="en-US" sz="3200" dirty="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solidFill>
                  <a:srgbClr val="99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最后的决定。</a:t>
            </a:r>
            <a:endParaRPr lang="zh-CN" altLang="en-US" sz="3200" dirty="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84213" y="4005263"/>
            <a:ext cx="768985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solidFill>
                  <a:srgbClr val="99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【从容不迫】非常镇定、不慌不忙的样子。</a:t>
            </a:r>
            <a:endParaRPr lang="zh-CN" altLang="en-US" sz="3200" dirty="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84213" y="4724400"/>
            <a:ext cx="8075612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solidFill>
                  <a:srgbClr val="99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【化险为夷】使危险的情况或处境变为平安。</a:t>
            </a:r>
            <a:endParaRPr lang="zh-CN" altLang="en-US" sz="3200" dirty="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84213" y="5445125"/>
            <a:ext cx="7689850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solidFill>
                  <a:srgbClr val="99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【弱不禁风】形容身体虚弱，连风吹都禁</a:t>
            </a:r>
            <a:endParaRPr lang="zh-CN" altLang="en-US" sz="3200" dirty="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solidFill>
                  <a:srgbClr val="99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不住。</a:t>
            </a:r>
            <a:endParaRPr lang="zh-CN" altLang="en-US" sz="3200" dirty="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" grpId="0"/>
      <p:bldP spid="4" grpId="0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5603" name="组合 5"/>
          <p:cNvGrpSpPr/>
          <p:nvPr/>
        </p:nvGrpSpPr>
        <p:grpSpPr>
          <a:xfrm>
            <a:off x="466725" y="1268413"/>
            <a:ext cx="2073275" cy="661987"/>
            <a:chOff x="0" y="0"/>
            <a:chExt cx="2071702" cy="661806"/>
          </a:xfrm>
        </p:grpSpPr>
        <p:sp>
          <p:nvSpPr>
            <p:cNvPr id="25610" name="直线连接符 21"/>
            <p:cNvSpPr/>
            <p:nvPr/>
          </p:nvSpPr>
          <p:spPr>
            <a:xfrm flipV="1">
              <a:off x="0" y="656052"/>
              <a:ext cx="2071702" cy="5754"/>
            </a:xfrm>
            <a:prstGeom prst="line">
              <a:avLst/>
            </a:prstGeom>
            <a:ln w="38100" cap="flat" cmpd="sng">
              <a:solidFill>
                <a:srgbClr val="93B3D7"/>
              </a:solidFill>
              <a:prstDash val="dash"/>
              <a:headEnd type="none" w="med" len="med"/>
              <a:tailEnd type="none" w="med" len="med"/>
            </a:ln>
          </p:spPr>
        </p:sp>
      </p:grpSp>
      <p:pic>
        <p:nvPicPr>
          <p:cNvPr id="25604" name="Picture 3" descr="F:\七彩课堂插图板式封面\排版用图标、页眉页脚\标题图（终-排版用）共29个\析字乐园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11863" y="904875"/>
            <a:ext cx="2520950" cy="1762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05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313" y="1268413"/>
            <a:ext cx="2019300" cy="533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1"/>
          <p:cNvSpPr/>
          <p:nvPr/>
        </p:nvSpPr>
        <p:spPr>
          <a:xfrm>
            <a:off x="612775" y="2132965"/>
            <a:ext cx="2581275" cy="70103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000" b="0" i="0" u="none" strike="noStrike" kern="1200" cap="none" spc="0" normalizeH="0" baseline="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词语积累</a:t>
            </a:r>
            <a:endParaRPr kumimoji="0" lang="zh-CN" altLang="en-US" sz="4000" b="0" i="0" u="none" strike="noStrike" kern="1200" cap="none" spc="0" normalizeH="0" baseline="0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84213" y="2852738"/>
            <a:ext cx="7689850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solidFill>
                  <a:srgbClr val="99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【不解之缘】不能分开的缘分，指亲密的</a:t>
            </a:r>
            <a:endParaRPr lang="zh-CN" altLang="en-US" sz="3200" dirty="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solidFill>
                  <a:srgbClr val="99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关系或深厚的感情。</a:t>
            </a:r>
            <a:endParaRPr lang="zh-CN" altLang="en-US" sz="3200" dirty="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84213" y="4076700"/>
            <a:ext cx="7689850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solidFill>
                  <a:srgbClr val="99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【得心应手】心里怎么想，手就能怎么做，</a:t>
            </a:r>
            <a:endParaRPr lang="zh-CN" altLang="en-US" sz="3200" dirty="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solidFill>
                  <a:srgbClr val="99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形容运用自如。</a:t>
            </a:r>
            <a:endParaRPr lang="zh-CN" altLang="en-US" sz="3200" dirty="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84213" y="5300663"/>
            <a:ext cx="7689850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solidFill>
                  <a:srgbClr val="99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【忍辱负重】为了完成艰巨的任务，忍受</a:t>
            </a:r>
            <a:endParaRPr lang="zh-CN" altLang="en-US" sz="3200" dirty="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solidFill>
                  <a:srgbClr val="99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屈辱，承担重任。</a:t>
            </a:r>
            <a:endParaRPr lang="zh-CN" altLang="en-US" sz="3200" dirty="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" grpId="0"/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6627" name="组合 5"/>
          <p:cNvGrpSpPr/>
          <p:nvPr/>
        </p:nvGrpSpPr>
        <p:grpSpPr>
          <a:xfrm>
            <a:off x="466725" y="1268413"/>
            <a:ext cx="2073275" cy="661987"/>
            <a:chOff x="0" y="0"/>
            <a:chExt cx="2071702" cy="661806"/>
          </a:xfrm>
        </p:grpSpPr>
        <p:sp>
          <p:nvSpPr>
            <p:cNvPr id="26634" name="直线连接符 21"/>
            <p:cNvSpPr/>
            <p:nvPr/>
          </p:nvSpPr>
          <p:spPr>
            <a:xfrm flipV="1">
              <a:off x="0" y="656052"/>
              <a:ext cx="2071702" cy="5754"/>
            </a:xfrm>
            <a:prstGeom prst="line">
              <a:avLst/>
            </a:prstGeom>
            <a:ln w="38100" cap="flat" cmpd="sng">
              <a:solidFill>
                <a:srgbClr val="93B3D7"/>
              </a:solidFill>
              <a:prstDash val="dash"/>
              <a:headEnd type="none" w="med" len="med"/>
              <a:tailEnd type="none" w="med" len="med"/>
            </a:ln>
          </p:spPr>
        </p:sp>
      </p:grpSp>
      <p:pic>
        <p:nvPicPr>
          <p:cNvPr id="26628" name="Picture 3" descr="F:\七彩课堂插图板式封面\排版用图标、页眉页脚\标题图（终-排版用）共29个\析字乐园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11863" y="904875"/>
            <a:ext cx="2520950" cy="1762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629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313" y="1268413"/>
            <a:ext cx="2019300" cy="533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1"/>
          <p:cNvSpPr/>
          <p:nvPr/>
        </p:nvSpPr>
        <p:spPr>
          <a:xfrm>
            <a:off x="612775" y="2132965"/>
            <a:ext cx="2581275" cy="70103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000" b="0" i="0" u="none" strike="noStrike" kern="1200" cap="none" spc="0" normalizeH="0" baseline="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词语积累</a:t>
            </a:r>
            <a:endParaRPr kumimoji="0" lang="zh-CN" altLang="en-US" sz="4000" b="0" i="0" u="none" strike="noStrike" kern="1200" cap="none" spc="0" normalizeH="0" baseline="0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84213" y="2997200"/>
            <a:ext cx="7689850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solidFill>
                  <a:srgbClr val="99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【脉搏】比喻社会、生活等发展、变化的</a:t>
            </a:r>
            <a:endParaRPr lang="zh-CN" altLang="en-US" sz="3200" dirty="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solidFill>
                  <a:srgbClr val="99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情况或趋势。</a:t>
            </a:r>
            <a:endParaRPr lang="zh-CN" altLang="en-US" sz="3200" dirty="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84213" y="4221163"/>
            <a:ext cx="7689850" cy="577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solidFill>
                  <a:srgbClr val="99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【眼疾手快】形容做事机警敏捷。</a:t>
            </a:r>
            <a:endParaRPr lang="zh-CN" altLang="en-US" sz="3200" dirty="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84213" y="5013325"/>
            <a:ext cx="8075612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solidFill>
                  <a:srgbClr val="99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【梦寐以求】睡梦中都想着寻找，形容迫切</a:t>
            </a:r>
            <a:endParaRPr lang="zh-CN" altLang="en-US" sz="3200" dirty="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solidFill>
                  <a:srgbClr val="99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地希望。</a:t>
            </a:r>
            <a:endParaRPr lang="zh-CN" altLang="en-US" sz="3200" dirty="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" grpId="0"/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1" name="直线连接符 21"/>
          <p:cNvSpPr/>
          <p:nvPr/>
        </p:nvSpPr>
        <p:spPr>
          <a:xfrm flipV="1">
            <a:off x="466725" y="1844675"/>
            <a:ext cx="2073275" cy="6350"/>
          </a:xfrm>
          <a:prstGeom prst="line">
            <a:avLst/>
          </a:prstGeom>
          <a:ln w="38100" cap="flat" cmpd="sng">
            <a:solidFill>
              <a:srgbClr val="93B3D7"/>
            </a:solidFill>
            <a:prstDash val="dash"/>
            <a:miter/>
            <a:headEnd type="none" w="med" len="med"/>
            <a:tailEnd type="none" w="med" len="med"/>
          </a:ln>
        </p:spPr>
      </p:sp>
      <p:sp>
        <p:nvSpPr>
          <p:cNvPr id="13318" name="Text Box 6"/>
          <p:cNvSpPr txBox="1"/>
          <p:nvPr/>
        </p:nvSpPr>
        <p:spPr>
          <a:xfrm>
            <a:off x="828675" y="1989138"/>
            <a:ext cx="7464425" cy="43576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“外行看热闹，内行看门道。”一般人看排球比赛，往往把自己的热情，全部倾注在“一锤定音”的攻球手身上。而内行的观众，却总把自己的掌声和欢呼声，分一半给场上的灵魂——二传手。</a:t>
            </a:r>
            <a:endParaRPr lang="zh-CN" altLang="en-US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7653" name="Picture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750" y="1196975"/>
            <a:ext cx="2019300" cy="5334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" grpId="0" bldLvl="0"/>
      <p:bldP spid="13318" grpId="1" bldLvl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5" name="直线连接符 21"/>
          <p:cNvSpPr/>
          <p:nvPr/>
        </p:nvSpPr>
        <p:spPr>
          <a:xfrm flipV="1">
            <a:off x="466725" y="1844675"/>
            <a:ext cx="2073275" cy="6350"/>
          </a:xfrm>
          <a:prstGeom prst="line">
            <a:avLst/>
          </a:prstGeom>
          <a:ln w="38100" cap="flat" cmpd="sng">
            <a:solidFill>
              <a:srgbClr val="93B3D7"/>
            </a:solidFill>
            <a:prstDash val="dash"/>
            <a:miter/>
            <a:headEnd type="none" w="med" len="med"/>
            <a:tailEnd type="none" w="med" len="med"/>
          </a:ln>
        </p:spPr>
      </p:sp>
      <p:pic>
        <p:nvPicPr>
          <p:cNvPr id="28676" name="Picture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750" y="1196975"/>
            <a:ext cx="2019300" cy="533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Text Box 6"/>
          <p:cNvSpPr txBox="1"/>
          <p:nvPr/>
        </p:nvSpPr>
        <p:spPr>
          <a:xfrm>
            <a:off x="539750" y="2492375"/>
            <a:ext cx="7888288" cy="3140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 </a:t>
            </a:r>
            <a:r>
              <a:rPr lang="zh-CN" altLang="en-US" sz="4000" dirty="0">
                <a:solidFill>
                  <a:srgbClr val="996633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分析：引用俗语，将外行和内行的不同表现进行了对比，道出了排球比赛的真谛。</a:t>
            </a:r>
            <a:r>
              <a:rPr lang="zh-CN" altLang="en-US" sz="4000" dirty="0">
                <a:solidFill>
                  <a:srgbClr val="996633"/>
                </a:solidFill>
                <a:latin typeface="Calibri" panose="020F0502020204030204" pitchFamily="34" charset="0"/>
                <a:ea typeface="楷体" panose="02010609060101010101" pitchFamily="49" charset="-122"/>
              </a:rPr>
              <a:t>“</a:t>
            </a:r>
            <a:r>
              <a:rPr lang="zh-CN" altLang="en-US" sz="4000" dirty="0">
                <a:solidFill>
                  <a:srgbClr val="996633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场上的灵魂</a:t>
            </a:r>
            <a:r>
              <a:rPr lang="zh-CN" altLang="en-US" sz="4000" dirty="0">
                <a:solidFill>
                  <a:srgbClr val="996633"/>
                </a:solidFill>
                <a:latin typeface="Calibri" panose="020F0502020204030204" pitchFamily="34" charset="0"/>
                <a:ea typeface="楷体" panose="02010609060101010101" pitchFamily="49" charset="-122"/>
              </a:rPr>
              <a:t>”</a:t>
            </a:r>
            <a:r>
              <a:rPr lang="zh-CN" altLang="en-US" sz="4000" dirty="0">
                <a:solidFill>
                  <a:srgbClr val="996633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用比喻的修辞手法，形象地写出比赛场上二传手的重要性和核心地位。</a:t>
            </a:r>
            <a:endParaRPr lang="zh-CN" altLang="en-US" sz="4000" dirty="0">
              <a:solidFill>
                <a:srgbClr val="996633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/>
      <p:bldP spid="3" grpId="1" bldLvl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9698" name="图片 1" descr="u=988393020,4026440433&amp;fm=21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2775" y="3898900"/>
            <a:ext cx="7464425" cy="23002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700" name="直线连接符 21"/>
          <p:cNvSpPr/>
          <p:nvPr/>
        </p:nvSpPr>
        <p:spPr>
          <a:xfrm flipV="1">
            <a:off x="466725" y="1844675"/>
            <a:ext cx="2073275" cy="6350"/>
          </a:xfrm>
          <a:prstGeom prst="line">
            <a:avLst/>
          </a:prstGeom>
          <a:ln w="38100" cap="flat" cmpd="sng">
            <a:solidFill>
              <a:srgbClr val="93B3D7"/>
            </a:solidFill>
            <a:prstDash val="dash"/>
            <a:miter/>
            <a:headEnd type="none" w="med" len="med"/>
            <a:tailEnd type="none" w="med" len="med"/>
          </a:ln>
        </p:spPr>
      </p:sp>
      <p:pic>
        <p:nvPicPr>
          <p:cNvPr id="29701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750" y="1196975"/>
            <a:ext cx="2019300" cy="533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539750" y="2781300"/>
            <a:ext cx="7993063" cy="17367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dirty="0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第一部分（</a:t>
            </a:r>
            <a:r>
              <a:rPr lang="en-US" altLang="zh-CN" sz="3600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600" dirty="0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）：开篇点题，内行的观众总是把自己的掌声和欢呼声分一半给二传手，引出对孙晋芳的介绍。</a:t>
            </a:r>
            <a:endParaRPr lang="zh-CN" altLang="en-US" sz="3600" dirty="0">
              <a:solidFill>
                <a:srgbClr val="00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3" name="直线连接符 21"/>
          <p:cNvSpPr/>
          <p:nvPr/>
        </p:nvSpPr>
        <p:spPr>
          <a:xfrm flipV="1">
            <a:off x="466725" y="1844675"/>
            <a:ext cx="2073275" cy="6350"/>
          </a:xfrm>
          <a:prstGeom prst="line">
            <a:avLst/>
          </a:prstGeom>
          <a:ln w="38100" cap="flat" cmpd="sng">
            <a:solidFill>
              <a:srgbClr val="93B3D7"/>
            </a:solidFill>
            <a:prstDash val="dash"/>
            <a:miter/>
            <a:headEnd type="none" w="med" len="med"/>
            <a:tailEnd type="none" w="med" len="med"/>
          </a:ln>
        </p:spPr>
      </p:sp>
      <p:pic>
        <p:nvPicPr>
          <p:cNvPr id="30724" name="Picture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750" y="1196975"/>
            <a:ext cx="2019300" cy="533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612775" y="2276475"/>
            <a:ext cx="7423150" cy="16144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en-US" sz="3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en-US" altLang="en-US" sz="320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仔细的观众不难发现，场上每一个球，在杀向对方之前，几乎都经过她的手。而她的传球技艺，高超得惊人</a:t>
            </a:r>
            <a:r>
              <a:rPr lang="en-US" altLang="en-US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en-US" sz="32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 Box 6"/>
          <p:cNvSpPr txBox="1"/>
          <p:nvPr/>
        </p:nvSpPr>
        <p:spPr>
          <a:xfrm>
            <a:off x="468313" y="4364038"/>
            <a:ext cx="7888287" cy="17383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  </a:t>
            </a:r>
            <a:r>
              <a:rPr lang="zh-CN" altLang="en-US" sz="3600" dirty="0">
                <a:solidFill>
                  <a:srgbClr val="996633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     分析：写出了孙晋芳在比赛中的重要作用，</a:t>
            </a:r>
            <a:r>
              <a:rPr lang="zh-CN" altLang="en-US" sz="3600" dirty="0">
                <a:solidFill>
                  <a:srgbClr val="996633"/>
                </a:solidFill>
                <a:latin typeface="Calibri" panose="020F0502020204030204" pitchFamily="34" charset="0"/>
                <a:ea typeface="楷体" panose="02010609060101010101" pitchFamily="49" charset="-122"/>
              </a:rPr>
              <a:t>“</a:t>
            </a:r>
            <a:r>
              <a:rPr lang="zh-CN" altLang="en-US" sz="3600" dirty="0">
                <a:solidFill>
                  <a:srgbClr val="996633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高超得惊人</a:t>
            </a:r>
            <a:r>
              <a:rPr lang="zh-CN" altLang="en-US" sz="3600" dirty="0">
                <a:solidFill>
                  <a:srgbClr val="996633"/>
                </a:solidFill>
                <a:latin typeface="Calibri" panose="020F0502020204030204" pitchFamily="34" charset="0"/>
                <a:ea typeface="楷体" panose="02010609060101010101" pitchFamily="49" charset="-122"/>
              </a:rPr>
              <a:t>”</a:t>
            </a:r>
            <a:r>
              <a:rPr lang="zh-CN" altLang="en-US" sz="3600" dirty="0">
                <a:solidFill>
                  <a:srgbClr val="996633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高度赞扬了孙晋芳球技的高超。</a:t>
            </a:r>
            <a:endParaRPr lang="zh-CN" altLang="en-US" sz="3600" dirty="0">
              <a:solidFill>
                <a:srgbClr val="996633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0" presetClass="entr" presetSubtype="0" de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3" grpId="0" bldLvl="0"/>
      <p:bldP spid="3" grpId="1" bldLvl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7" name="直线连接符 21"/>
          <p:cNvSpPr/>
          <p:nvPr/>
        </p:nvSpPr>
        <p:spPr>
          <a:xfrm flipV="1">
            <a:off x="466725" y="1844675"/>
            <a:ext cx="2073275" cy="6350"/>
          </a:xfrm>
          <a:prstGeom prst="line">
            <a:avLst/>
          </a:prstGeom>
          <a:ln w="38100" cap="flat" cmpd="sng">
            <a:solidFill>
              <a:srgbClr val="93B3D7"/>
            </a:solidFill>
            <a:prstDash val="dash"/>
            <a:miter/>
            <a:headEnd type="none" w="med" len="med"/>
            <a:tailEnd type="none" w="med" len="med"/>
          </a:ln>
        </p:spPr>
      </p:sp>
      <p:pic>
        <p:nvPicPr>
          <p:cNvPr id="31748" name="Picture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750" y="1196975"/>
            <a:ext cx="2019300" cy="533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612775" y="2133600"/>
            <a:ext cx="7934325" cy="228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en-US" sz="3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en-US" altLang="en-US" sz="360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一位弱不禁风的姑苏少女，怎么会成为闻名世界的优秀运动员呢？是学校里的体育老师看中了她，此后命运之神就使她和排球结下了不解之缘</a:t>
            </a:r>
            <a:r>
              <a:rPr lang="en-US" altLang="en-US" sz="3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en-US" sz="36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 Box 6"/>
          <p:cNvSpPr txBox="1"/>
          <p:nvPr/>
        </p:nvSpPr>
        <p:spPr>
          <a:xfrm>
            <a:off x="468313" y="4724400"/>
            <a:ext cx="7888287" cy="1189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  </a:t>
            </a:r>
            <a:r>
              <a:rPr lang="zh-CN" altLang="en-US" sz="3600" dirty="0">
                <a:solidFill>
                  <a:srgbClr val="996633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     分析：用设问句式，介绍了孙晋芳和排球结下不解之缘的原因。</a:t>
            </a:r>
            <a:endParaRPr lang="zh-CN" altLang="en-US" sz="3600" dirty="0">
              <a:solidFill>
                <a:srgbClr val="996633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0" presetClass="entr" presetSubtype="0" de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3" grpId="0" bldLvl="0"/>
      <p:bldP spid="3" grpId="1" bldLvl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3" name="TextBox 5"/>
          <p:cNvSpPr/>
          <p:nvPr/>
        </p:nvSpPr>
        <p:spPr>
          <a:xfrm>
            <a:off x="1052513" y="2357438"/>
            <a:ext cx="1295400" cy="9223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buClr>
                <a:srgbClr val="FF0000"/>
              </a:buClr>
              <a:buFont typeface="Arial" panose="020B0604020202020204" pitchFamily="34" charset="0"/>
            </a:pPr>
            <a:r>
              <a:rPr lang="zh-CN" altLang="en-US" sz="5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 </a:t>
            </a:r>
            <a:endParaRPr lang="zh-CN" altLang="en-US" sz="54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5127" name="Text Box 7"/>
          <p:cNvSpPr txBox="1"/>
          <p:nvPr/>
        </p:nvSpPr>
        <p:spPr>
          <a:xfrm>
            <a:off x="539750" y="1773238"/>
            <a:ext cx="7777163" cy="39925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孙晋芳：中国著名女子排球运动员，江苏常州人。他在赛场上反应灵敏，应变力强，能根据场上的变化、队友的特点和要求，准确地传出不同高度、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位置和时差的球，不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失时机地组织进攻和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防守，是世界最佳二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传手之一。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125" name="Picture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3850" y="1052513"/>
            <a:ext cx="2305050" cy="609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6" name="图片 1" descr="孙晋芳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563" y="3355975"/>
            <a:ext cx="3808412" cy="27336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7" grpId="0" bldLvl="0"/>
      <p:bldP spid="5127" grpId="1" bldLvl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1" name="直线连接符 21"/>
          <p:cNvSpPr/>
          <p:nvPr/>
        </p:nvSpPr>
        <p:spPr>
          <a:xfrm flipV="1">
            <a:off x="466725" y="1844675"/>
            <a:ext cx="2073275" cy="6350"/>
          </a:xfrm>
          <a:prstGeom prst="line">
            <a:avLst/>
          </a:prstGeom>
          <a:ln w="38100" cap="flat" cmpd="sng">
            <a:solidFill>
              <a:srgbClr val="93B3D7"/>
            </a:solidFill>
            <a:prstDash val="dash"/>
            <a:miter/>
            <a:headEnd type="none" w="med" len="med"/>
            <a:tailEnd type="none" w="med" len="med"/>
          </a:ln>
        </p:spPr>
      </p:sp>
      <p:pic>
        <p:nvPicPr>
          <p:cNvPr id="32772" name="Picture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750" y="1196975"/>
            <a:ext cx="2019300" cy="533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612775" y="2133600"/>
            <a:ext cx="7934325" cy="17367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en-US" sz="3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en-US" altLang="en-US" sz="360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有一双挥洒自如的手固然是至关重要的，作为一名优秀的二传手，还必须具有宽大的胸怀</a:t>
            </a:r>
            <a:r>
              <a:rPr lang="en-US" altLang="en-US" sz="3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en-US" sz="36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 Box 6"/>
          <p:cNvSpPr txBox="1"/>
          <p:nvPr/>
        </p:nvSpPr>
        <p:spPr>
          <a:xfrm>
            <a:off x="468313" y="4437063"/>
            <a:ext cx="7888287" cy="17367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  </a:t>
            </a:r>
            <a:r>
              <a:rPr lang="zh-CN" altLang="en-US" sz="3600" dirty="0">
                <a:solidFill>
                  <a:srgbClr val="996633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     分析：这句话是过渡句起着承上启下的作用，转而介绍孙晋芳是如何让自己有</a:t>
            </a:r>
            <a:r>
              <a:rPr lang="zh-CN" altLang="en-US" sz="3600" dirty="0">
                <a:solidFill>
                  <a:srgbClr val="996633"/>
                </a:solidFill>
                <a:latin typeface="Calibri" panose="020F0502020204030204" pitchFamily="34" charset="0"/>
                <a:ea typeface="楷体" panose="02010609060101010101" pitchFamily="49" charset="-122"/>
              </a:rPr>
              <a:t>“</a:t>
            </a:r>
            <a:r>
              <a:rPr lang="zh-CN" altLang="en-US" sz="3600" dirty="0">
                <a:solidFill>
                  <a:srgbClr val="996633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宽大的胸怀</a:t>
            </a:r>
            <a:r>
              <a:rPr lang="zh-CN" altLang="en-US" sz="3600" dirty="0">
                <a:solidFill>
                  <a:srgbClr val="996633"/>
                </a:solidFill>
                <a:latin typeface="Calibri" panose="020F0502020204030204" pitchFamily="34" charset="0"/>
                <a:ea typeface="楷体" panose="02010609060101010101" pitchFamily="49" charset="-122"/>
              </a:rPr>
              <a:t>”</a:t>
            </a:r>
            <a:r>
              <a:rPr lang="zh-CN" altLang="en-US" sz="3600" dirty="0">
                <a:solidFill>
                  <a:srgbClr val="996633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的。</a:t>
            </a:r>
            <a:endParaRPr lang="zh-CN" altLang="en-US" sz="3600" dirty="0">
              <a:solidFill>
                <a:srgbClr val="996633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0" presetClass="entr" presetSubtype="0" de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3" grpId="0" bldLvl="0"/>
      <p:bldP spid="3" grpId="1" bldLvl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5" name="直线连接符 21"/>
          <p:cNvSpPr/>
          <p:nvPr/>
        </p:nvSpPr>
        <p:spPr>
          <a:xfrm flipV="1">
            <a:off x="466725" y="1844675"/>
            <a:ext cx="2073275" cy="6350"/>
          </a:xfrm>
          <a:prstGeom prst="line">
            <a:avLst/>
          </a:prstGeom>
          <a:ln w="38100" cap="flat" cmpd="sng">
            <a:solidFill>
              <a:srgbClr val="93B3D7"/>
            </a:solidFill>
            <a:prstDash val="dash"/>
            <a:miter/>
            <a:headEnd type="none" w="med" len="med"/>
            <a:tailEnd type="none" w="med" len="med"/>
          </a:ln>
        </p:spPr>
      </p:sp>
      <p:pic>
        <p:nvPicPr>
          <p:cNvPr id="33796" name="Picture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750" y="1196975"/>
            <a:ext cx="2019300" cy="533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612775" y="2133600"/>
            <a:ext cx="7934325" cy="228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en-US" sz="3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en-US" altLang="en-US" sz="360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一位观众写信赞扬她</a:t>
            </a:r>
            <a:r>
              <a:rPr lang="en-US" altLang="en-US" sz="3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：“……</a:t>
            </a:r>
            <a:r>
              <a:rPr lang="en-US" altLang="en-US" sz="360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看你打球，使人想起了听交响乐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en-US" altLang="en-US" sz="360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在你的指挥下，可以演奏出各种各样不同的优美乐章</a:t>
            </a:r>
            <a:r>
              <a:rPr lang="en-US" altLang="en-US" sz="3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。”</a:t>
            </a:r>
            <a:endParaRPr lang="en-US" altLang="en-US" sz="36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 Box 6"/>
          <p:cNvSpPr txBox="1"/>
          <p:nvPr/>
        </p:nvSpPr>
        <p:spPr>
          <a:xfrm>
            <a:off x="468313" y="4437063"/>
            <a:ext cx="7888287" cy="17367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  </a:t>
            </a:r>
            <a:r>
              <a:rPr lang="zh-CN" altLang="en-US" sz="3600" dirty="0">
                <a:solidFill>
                  <a:srgbClr val="996633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     分析：用比喻的修辞手法，说明孙晋芳非常善于指挥，这都是因为她的胸怀宽广、球艺高超。</a:t>
            </a:r>
            <a:endParaRPr lang="zh-CN" altLang="en-US" sz="3600" dirty="0">
              <a:solidFill>
                <a:srgbClr val="996633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0" presetClass="entr" presetSubtype="0" de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3" grpId="0" bldLvl="0"/>
      <p:bldP spid="3" grpId="1" bldLvl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9" name="直线连接符 21"/>
          <p:cNvSpPr/>
          <p:nvPr/>
        </p:nvSpPr>
        <p:spPr>
          <a:xfrm flipV="1">
            <a:off x="466725" y="1844675"/>
            <a:ext cx="2073275" cy="6350"/>
          </a:xfrm>
          <a:prstGeom prst="line">
            <a:avLst/>
          </a:prstGeom>
          <a:ln w="38100" cap="flat" cmpd="sng">
            <a:solidFill>
              <a:srgbClr val="93B3D7"/>
            </a:solidFill>
            <a:prstDash val="dash"/>
            <a:miter/>
            <a:headEnd type="none" w="med" len="med"/>
            <a:tailEnd type="none" w="med" len="med"/>
          </a:ln>
        </p:spPr>
      </p:sp>
      <p:pic>
        <p:nvPicPr>
          <p:cNvPr id="34820" name="Picture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750" y="1196975"/>
            <a:ext cx="2019300" cy="533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612775" y="2420938"/>
            <a:ext cx="7934325" cy="2862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en-US" sz="3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en-US" sz="360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如果把中国女排姑娘们比为一颗颗璀璨的珍珠，那么，孙晋芳就是一条闪闪发光的金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线</a:t>
            </a:r>
            <a:r>
              <a:rPr lang="en-US" altLang="en-US" sz="3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en-US" sz="360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把颗颗珍珠串连在一起，中国女排才成为闪耀着奇光异彩的战斗集体</a:t>
            </a:r>
            <a:r>
              <a:rPr lang="en-US" altLang="en-US" sz="3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en-US" sz="36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3" name="直线连接符 21"/>
          <p:cNvSpPr/>
          <p:nvPr/>
        </p:nvSpPr>
        <p:spPr>
          <a:xfrm flipV="1">
            <a:off x="466725" y="1844675"/>
            <a:ext cx="2073275" cy="6350"/>
          </a:xfrm>
          <a:prstGeom prst="line">
            <a:avLst/>
          </a:prstGeom>
          <a:ln w="38100" cap="flat" cmpd="sng">
            <a:solidFill>
              <a:srgbClr val="93B3D7"/>
            </a:solidFill>
            <a:prstDash val="dash"/>
            <a:miter/>
            <a:headEnd type="none" w="med" len="med"/>
            <a:tailEnd type="none" w="med" len="med"/>
          </a:ln>
        </p:spPr>
      </p:sp>
      <p:pic>
        <p:nvPicPr>
          <p:cNvPr id="35844" name="Picture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750" y="1196975"/>
            <a:ext cx="2019300" cy="533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Text Box 6"/>
          <p:cNvSpPr txBox="1"/>
          <p:nvPr/>
        </p:nvSpPr>
        <p:spPr>
          <a:xfrm>
            <a:off x="539750" y="2492375"/>
            <a:ext cx="7888288" cy="3416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  </a:t>
            </a:r>
            <a:r>
              <a:rPr lang="zh-CN" altLang="en-US" sz="3600" dirty="0">
                <a:solidFill>
                  <a:srgbClr val="996633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   分析：这句话用比喻的修辞手法，突出了孙晋芳在女排这个战斗集体中的重要作用。作者用</a:t>
            </a:r>
            <a:r>
              <a:rPr lang="zh-CN" altLang="en-US" sz="3600" dirty="0">
                <a:solidFill>
                  <a:srgbClr val="996633"/>
                </a:solidFill>
                <a:latin typeface="Calibri" panose="020F0502020204030204" pitchFamily="34" charset="0"/>
                <a:ea typeface="楷体" panose="02010609060101010101" pitchFamily="49" charset="-122"/>
              </a:rPr>
              <a:t>“</a:t>
            </a:r>
            <a:r>
              <a:rPr lang="zh-CN" altLang="en-US" sz="3600" dirty="0">
                <a:solidFill>
                  <a:srgbClr val="996633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珍珠</a:t>
            </a:r>
            <a:r>
              <a:rPr lang="zh-CN" altLang="en-US" sz="3600" dirty="0">
                <a:solidFill>
                  <a:srgbClr val="996633"/>
                </a:solidFill>
                <a:latin typeface="Calibri" panose="020F0502020204030204" pitchFamily="34" charset="0"/>
                <a:ea typeface="楷体" panose="02010609060101010101" pitchFamily="49" charset="-122"/>
              </a:rPr>
              <a:t>”</a:t>
            </a:r>
            <a:r>
              <a:rPr lang="zh-CN" altLang="en-US" sz="3600" dirty="0">
                <a:solidFill>
                  <a:srgbClr val="996633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比喻</a:t>
            </a:r>
            <a:r>
              <a:rPr lang="zh-CN" altLang="en-US" sz="3600" dirty="0">
                <a:solidFill>
                  <a:srgbClr val="996633"/>
                </a:solidFill>
                <a:latin typeface="Calibri" panose="020F0502020204030204" pitchFamily="34" charset="0"/>
                <a:ea typeface="楷体" panose="02010609060101010101" pitchFamily="49" charset="-122"/>
              </a:rPr>
              <a:t>“</a:t>
            </a:r>
            <a:r>
              <a:rPr lang="zh-CN" altLang="en-US" sz="3600" dirty="0">
                <a:solidFill>
                  <a:srgbClr val="996633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中国女排姑娘们</a:t>
            </a:r>
            <a:r>
              <a:rPr lang="zh-CN" altLang="en-US" sz="3600" dirty="0">
                <a:solidFill>
                  <a:srgbClr val="996633"/>
                </a:solidFill>
                <a:latin typeface="Calibri" panose="020F0502020204030204" pitchFamily="34" charset="0"/>
                <a:ea typeface="楷体" panose="02010609060101010101" pitchFamily="49" charset="-122"/>
              </a:rPr>
              <a:t>”</a:t>
            </a:r>
            <a:r>
              <a:rPr lang="zh-CN" altLang="en-US" sz="3600" dirty="0">
                <a:solidFill>
                  <a:srgbClr val="996633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；用</a:t>
            </a:r>
            <a:r>
              <a:rPr lang="zh-CN" altLang="en-US" sz="3600" dirty="0">
                <a:solidFill>
                  <a:srgbClr val="996633"/>
                </a:solidFill>
                <a:latin typeface="Calibri" panose="020F0502020204030204" pitchFamily="34" charset="0"/>
                <a:ea typeface="楷体" panose="02010609060101010101" pitchFamily="49" charset="-122"/>
              </a:rPr>
              <a:t>“</a:t>
            </a:r>
            <a:r>
              <a:rPr lang="zh-CN" altLang="en-US" sz="3600" dirty="0">
                <a:solidFill>
                  <a:srgbClr val="996633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闪闪发光的金线</a:t>
            </a:r>
            <a:r>
              <a:rPr lang="zh-CN" altLang="en-US" sz="3600" dirty="0">
                <a:solidFill>
                  <a:srgbClr val="996633"/>
                </a:solidFill>
                <a:latin typeface="Calibri" panose="020F0502020204030204" pitchFamily="34" charset="0"/>
                <a:ea typeface="楷体" panose="02010609060101010101" pitchFamily="49" charset="-122"/>
              </a:rPr>
              <a:t>”</a:t>
            </a:r>
            <a:r>
              <a:rPr lang="zh-CN" altLang="en-US" sz="3600" dirty="0">
                <a:solidFill>
                  <a:srgbClr val="996633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比喻</a:t>
            </a:r>
            <a:r>
              <a:rPr lang="zh-CN" altLang="en-US" sz="3600" dirty="0">
                <a:solidFill>
                  <a:srgbClr val="996633"/>
                </a:solidFill>
                <a:latin typeface="Calibri" panose="020F0502020204030204" pitchFamily="34" charset="0"/>
                <a:ea typeface="楷体" panose="02010609060101010101" pitchFamily="49" charset="-122"/>
              </a:rPr>
              <a:t>“</a:t>
            </a:r>
            <a:r>
              <a:rPr lang="zh-CN" altLang="en-US" sz="3600" dirty="0">
                <a:solidFill>
                  <a:srgbClr val="996633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孙晋芳</a:t>
            </a:r>
            <a:r>
              <a:rPr lang="zh-CN" altLang="en-US" sz="3600" dirty="0">
                <a:solidFill>
                  <a:srgbClr val="996633"/>
                </a:solidFill>
                <a:latin typeface="Calibri" panose="020F0502020204030204" pitchFamily="34" charset="0"/>
                <a:ea typeface="楷体" panose="02010609060101010101" pitchFamily="49" charset="-122"/>
              </a:rPr>
              <a:t>”</a:t>
            </a:r>
            <a:r>
              <a:rPr lang="zh-CN" altLang="en-US" sz="3600" dirty="0">
                <a:solidFill>
                  <a:srgbClr val="996633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，非常贴切，饱含着坐着的赞美之情。</a:t>
            </a:r>
            <a:endParaRPr lang="zh-CN" altLang="en-US" sz="3600" dirty="0">
              <a:solidFill>
                <a:srgbClr val="996633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/>
      <p:bldP spid="3" grpId="1" bldLvl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6867" name="直线连接符 21"/>
          <p:cNvSpPr/>
          <p:nvPr/>
        </p:nvSpPr>
        <p:spPr>
          <a:xfrm flipV="1">
            <a:off x="466725" y="1844675"/>
            <a:ext cx="2073275" cy="6350"/>
          </a:xfrm>
          <a:prstGeom prst="line">
            <a:avLst/>
          </a:prstGeom>
          <a:ln w="38100" cap="flat" cmpd="sng">
            <a:solidFill>
              <a:srgbClr val="93B3D7"/>
            </a:solidFill>
            <a:prstDash val="dash"/>
            <a:miter/>
            <a:headEnd type="none" w="med" len="med"/>
            <a:tailEnd type="none" w="med" len="med"/>
          </a:ln>
        </p:spPr>
      </p:sp>
      <p:pic>
        <p:nvPicPr>
          <p:cNvPr id="36868" name="Picture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750" y="1196975"/>
            <a:ext cx="2019300" cy="533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539750" y="2997200"/>
            <a:ext cx="7993063" cy="17367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dirty="0">
                <a:solidFill>
                  <a:srgbClr val="00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第二部分（</a:t>
            </a:r>
            <a:r>
              <a:rPr lang="en-US" altLang="zh-CN" sz="3600">
                <a:solidFill>
                  <a:srgbClr val="00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2-14</a:t>
            </a:r>
            <a:r>
              <a:rPr lang="zh-CN" altLang="en-US" sz="3600" dirty="0">
                <a:solidFill>
                  <a:srgbClr val="00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）：详细记录了孙晋芳训练、比赛、遭受挫折时的苦闷和夺得胜利后的欢乐，以及同心协力的精神。</a:t>
            </a:r>
            <a:endParaRPr lang="zh-CN" altLang="en-US" sz="3600" dirty="0">
              <a:solidFill>
                <a:srgbClr val="00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1" name="直线连接符 21"/>
          <p:cNvSpPr/>
          <p:nvPr/>
        </p:nvSpPr>
        <p:spPr>
          <a:xfrm flipV="1">
            <a:off x="466725" y="1844675"/>
            <a:ext cx="2073275" cy="6350"/>
          </a:xfrm>
          <a:prstGeom prst="line">
            <a:avLst/>
          </a:prstGeom>
          <a:ln w="38100" cap="flat" cmpd="sng">
            <a:solidFill>
              <a:srgbClr val="93B3D7"/>
            </a:solidFill>
            <a:prstDash val="dash"/>
            <a:miter/>
            <a:headEnd type="none" w="med" len="med"/>
            <a:tailEnd type="none" w="med" len="med"/>
          </a:ln>
        </p:spPr>
      </p:sp>
      <p:pic>
        <p:nvPicPr>
          <p:cNvPr id="37892" name="Picture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750" y="1196975"/>
            <a:ext cx="2019300" cy="533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612775" y="2492375"/>
            <a:ext cx="793432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en-US" sz="3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en-US" sz="360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应该把欢呼声和掌声分一半给她</a:t>
            </a:r>
            <a:r>
              <a:rPr lang="en-US" altLang="en-US" sz="3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！</a:t>
            </a:r>
            <a:endParaRPr lang="en-US" altLang="en-US" sz="36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TextBox 6"/>
          <p:cNvSpPr txBox="1"/>
          <p:nvPr/>
        </p:nvSpPr>
        <p:spPr>
          <a:xfrm>
            <a:off x="539750" y="4149725"/>
            <a:ext cx="7993063" cy="1187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dirty="0">
                <a:solidFill>
                  <a:srgbClr val="00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第三部分（</a:t>
            </a:r>
            <a:r>
              <a:rPr lang="en-US" altLang="zh-CN" sz="3600">
                <a:solidFill>
                  <a:srgbClr val="00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r>
              <a:rPr lang="zh-CN" altLang="en-US" sz="3600" dirty="0">
                <a:solidFill>
                  <a:srgbClr val="00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）：点题作结，呼应开头，让文章结构完整、圆合。</a:t>
            </a:r>
            <a:endParaRPr lang="zh-CN" altLang="en-US" sz="3600" dirty="0">
              <a:solidFill>
                <a:srgbClr val="00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5" name="直线连接符 21"/>
          <p:cNvSpPr/>
          <p:nvPr/>
        </p:nvSpPr>
        <p:spPr>
          <a:xfrm flipV="1">
            <a:off x="466725" y="1844675"/>
            <a:ext cx="2073275" cy="6350"/>
          </a:xfrm>
          <a:prstGeom prst="line">
            <a:avLst/>
          </a:prstGeom>
          <a:ln w="38100" cap="flat" cmpd="sng">
            <a:solidFill>
              <a:srgbClr val="93B3D7"/>
            </a:solidFill>
            <a:prstDash val="dash"/>
            <a:miter/>
            <a:headEnd type="none" w="med" len="med"/>
            <a:tailEnd type="none" w="med" len="med"/>
          </a:ln>
        </p:spPr>
      </p:sp>
      <p:pic>
        <p:nvPicPr>
          <p:cNvPr id="38916" name="Picture 2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750" y="1268413"/>
            <a:ext cx="2019300" cy="533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684213" y="1989138"/>
            <a:ext cx="720725" cy="39925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把掌声分给她一半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左大括号 8"/>
          <p:cNvSpPr/>
          <p:nvPr/>
        </p:nvSpPr>
        <p:spPr bwMode="auto">
          <a:xfrm>
            <a:off x="1547813" y="2349500"/>
            <a:ext cx="287338" cy="3736975"/>
          </a:xfrm>
          <a:prstGeom prst="leftBrac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835150" y="2492375"/>
            <a:ext cx="5075238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开篇点题  场上灵魂“二传手”→重要性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908175" y="3429000"/>
            <a:ext cx="527050" cy="17986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主要事迹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左大括号 11"/>
          <p:cNvSpPr/>
          <p:nvPr/>
        </p:nvSpPr>
        <p:spPr bwMode="auto">
          <a:xfrm>
            <a:off x="2484438" y="3213100"/>
            <a:ext cx="287338" cy="2271713"/>
          </a:xfrm>
          <a:prstGeom prst="leftBrac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771775" y="3284538"/>
            <a:ext cx="3822700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大将风度   球艺高超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773363" y="3789363"/>
            <a:ext cx="2841625" cy="395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苦练球技   浑洒自如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771775" y="4221163"/>
            <a:ext cx="2946400" cy="395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弄清误会   心胸宽广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773363" y="4652963"/>
            <a:ext cx="2728912" cy="395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了解队友   配合默契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771775" y="5084763"/>
            <a:ext cx="3030538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过关斩将   创造辉煌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981200" y="5661025"/>
            <a:ext cx="4584700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结尾扣题  把掌声和欢呼声分一半给她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ldLvl="0" animBg="1"/>
      <p:bldP spid="4" grpId="0"/>
      <p:bldP spid="11" grpId="0"/>
      <p:bldP spid="12" grpId="0" bldLvl="0" animBg="1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39" name="直线连接符 21"/>
          <p:cNvSpPr/>
          <p:nvPr/>
        </p:nvSpPr>
        <p:spPr>
          <a:xfrm flipV="1">
            <a:off x="466725" y="1844675"/>
            <a:ext cx="2073275" cy="6350"/>
          </a:xfrm>
          <a:prstGeom prst="line">
            <a:avLst/>
          </a:prstGeom>
          <a:ln w="38100" cap="flat" cmpd="sng">
            <a:solidFill>
              <a:srgbClr val="93B3D7"/>
            </a:solidFill>
            <a:prstDash val="dash"/>
            <a:miter/>
            <a:headEnd type="none" w="med" len="med"/>
            <a:tailEnd type="none" w="med" len="med"/>
          </a:ln>
        </p:spPr>
      </p:sp>
      <p:pic>
        <p:nvPicPr>
          <p:cNvPr id="39940" name="Picture 2" descr="F:\七彩课堂插图板式封面\排版用图标、页眉页脚\标题图（终-排版用）共29个\概括主题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732588" y="4724400"/>
            <a:ext cx="2028825" cy="1419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9" name="Text Box 6"/>
          <p:cNvSpPr txBox="1"/>
          <p:nvPr/>
        </p:nvSpPr>
        <p:spPr>
          <a:xfrm>
            <a:off x="539750" y="2205038"/>
            <a:ext cx="7508875" cy="39322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latin typeface="宋体" panose="02010600030101010101" pitchFamily="2" charset="-122"/>
                <a:ea typeface="楷体" panose="02010609060101010101" pitchFamily="49" charset="-122"/>
                <a:sym typeface="宋体" panose="02010600030101010101" pitchFamily="2" charset="-122"/>
              </a:rPr>
              <a:t>主题：本文记叙了孙晋芳训练、比赛的情景，遭受挫折时的苦闷和夺得胜利后的欢乐，以及同心协力的团队精神，塑造了一个刻苦、率直、胸怀宽广的女排队长的形象，赞美了她刻苦训练、勇于拼搏，把祖国荣誉看得高于一切的精神。</a:t>
            </a:r>
            <a:endParaRPr lang="zh-CN" altLang="en-US" sz="3600" b="1" dirty="0">
              <a:latin typeface="宋体" panose="02010600030101010101" pitchFamily="2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pic>
        <p:nvPicPr>
          <p:cNvPr id="39942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313" y="1196975"/>
            <a:ext cx="2019300" cy="5334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 bldLvl="0"/>
      <p:bldP spid="16389" grpId="1" bldLvl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63" name="直线连接符 21"/>
          <p:cNvSpPr/>
          <p:nvPr/>
        </p:nvSpPr>
        <p:spPr>
          <a:xfrm flipV="1">
            <a:off x="466725" y="1844675"/>
            <a:ext cx="2073275" cy="6350"/>
          </a:xfrm>
          <a:prstGeom prst="line">
            <a:avLst/>
          </a:prstGeom>
          <a:ln w="38100" cap="flat" cmpd="sng">
            <a:solidFill>
              <a:srgbClr val="93B3D7"/>
            </a:solidFill>
            <a:prstDash val="dash"/>
            <a:miter/>
            <a:headEnd type="none" w="med" len="med"/>
            <a:tailEnd type="none" w="med" len="med"/>
          </a:ln>
        </p:spPr>
      </p:sp>
      <p:pic>
        <p:nvPicPr>
          <p:cNvPr id="40964" name="Picture 2" descr="F:\七彩课堂插图板式封面\排版用图标、页眉页脚\标题图（终-排版用）共29个\写法宝典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16688" y="822325"/>
            <a:ext cx="2087562" cy="1460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10" name="Text Box 6"/>
          <p:cNvSpPr txBox="1"/>
          <p:nvPr/>
        </p:nvSpPr>
        <p:spPr>
          <a:xfrm>
            <a:off x="395288" y="1916113"/>
            <a:ext cx="8569325" cy="4359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写法：记叙、议论、抒情是文章主要的表达方式，它们的结合主要有两种方式：一是文章的主体部分是记叙，而开头或结尾部分是议论或抒情；二是边叙边议（或抒情）。不管是哪种方式，记叙都是议论和抒情的基础，而议论和抒情是记叙的深化，起“画龙点睛”的作用。如本文主要记叙了孙晋芳的球技和胸怀这两个方面，在叙述的过程中，作者巧妙地插入了抒情、议论，如第14自然段，用议论将孙晋芳比作“闪闪发光的金子”，高度概括了她在整个球队中的作用；最后一个自然段直接抒情，表达了作者对孙晋芳的赞扬。</a:t>
            </a:r>
            <a:endParaRPr lang="zh-CN" altLang="en-US" sz="2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pic>
        <p:nvPicPr>
          <p:cNvPr id="40966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750" y="1268413"/>
            <a:ext cx="2019300" cy="5334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0" grpId="0" bldLvl="0"/>
      <p:bldP spid="21510" grpId="1" bldLvl="0"/>
      <p:bldP spid="21510" grpId="2" bldLvl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987" name="直线连接符 21"/>
          <p:cNvSpPr/>
          <p:nvPr/>
        </p:nvSpPr>
        <p:spPr>
          <a:xfrm flipV="1">
            <a:off x="466725" y="1844675"/>
            <a:ext cx="2073275" cy="6350"/>
          </a:xfrm>
          <a:prstGeom prst="line">
            <a:avLst/>
          </a:prstGeom>
          <a:ln w="38100" cap="flat" cmpd="sng">
            <a:solidFill>
              <a:srgbClr val="93B3D7"/>
            </a:solidFill>
            <a:prstDash val="dash"/>
            <a:miter/>
            <a:headEnd type="none" w="med" len="med"/>
            <a:tailEnd type="none" w="med" len="med"/>
          </a:ln>
        </p:spPr>
      </p:sp>
      <p:sp>
        <p:nvSpPr>
          <p:cNvPr id="18437" name="Text Box 6"/>
          <p:cNvSpPr txBox="1"/>
          <p:nvPr/>
        </p:nvSpPr>
        <p:spPr>
          <a:xfrm>
            <a:off x="468313" y="2924175"/>
            <a:ext cx="8064500" cy="2652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必须在奋斗中求生存，求发展。（矛盾）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人生只有拼搏，才是生命的最好延长。（李桓英）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不屈不挠的精神是取得胜利的唯一道路。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   （英  达尔文）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一个人必须经过一番刻苦的奋斗，才会有所成就。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 （丹麦  安徒生）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1989" name="Picture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750" y="1196975"/>
            <a:ext cx="2019300" cy="533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/>
        </p:nvSpPr>
        <p:spPr>
          <a:xfrm>
            <a:off x="2484120" y="2132965"/>
            <a:ext cx="4246880" cy="57912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有关拼搏、奋斗的名言</a:t>
            </a:r>
            <a:endParaRPr kumimoji="0" lang="zh-CN" altLang="en-US" sz="3200" b="0" i="0" u="none" strike="noStrike" kern="1200" cap="none" spc="0" normalizeH="0" baseline="0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 bldLvl="0"/>
      <p:bldP spid="18437" grpId="1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7" name="直线连接符 21"/>
          <p:cNvSpPr/>
          <p:nvPr/>
        </p:nvSpPr>
        <p:spPr>
          <a:xfrm flipV="1">
            <a:off x="466725" y="1924050"/>
            <a:ext cx="2073275" cy="6350"/>
          </a:xfrm>
          <a:prstGeom prst="line">
            <a:avLst/>
          </a:prstGeom>
          <a:ln w="38100" cap="flat" cmpd="sng">
            <a:solidFill>
              <a:srgbClr val="93B3D7"/>
            </a:solidFill>
            <a:prstDash val="dash"/>
            <a:miter/>
            <a:headEnd type="none" w="med" len="med"/>
            <a:tailEnd type="none" w="med" len="med"/>
          </a:ln>
        </p:spPr>
      </p:sp>
      <p:pic>
        <p:nvPicPr>
          <p:cNvPr id="6148" name="Picture 3" descr="F:\七彩课堂插图板式封面\排版用图标、页眉页脚\标题图（终-排版用）共29个\预习指导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60700" y="825500"/>
            <a:ext cx="2006600" cy="1403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50" name="Text Box 6"/>
          <p:cNvSpPr txBox="1"/>
          <p:nvPr/>
        </p:nvSpPr>
        <p:spPr>
          <a:xfrm>
            <a:off x="1042988" y="2563813"/>
            <a:ext cx="7345362" cy="3382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en-US" altLang="zh-CN" sz="360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阅读课文，想想题目的含义是什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  么？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本文主要写了什么内容，说明了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  什么道理？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" name="Picture 7" descr="1136307828510_12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6688" y="4811713"/>
            <a:ext cx="1430337" cy="13922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51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750" y="1268413"/>
            <a:ext cx="2019300" cy="5334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bldLvl="0"/>
      <p:bldP spid="6150" grpId="1" bldLvl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3011" name="直线连接符 21"/>
          <p:cNvSpPr/>
          <p:nvPr/>
        </p:nvSpPr>
        <p:spPr>
          <a:xfrm flipV="1">
            <a:off x="466725" y="1844675"/>
            <a:ext cx="2073275" cy="6350"/>
          </a:xfrm>
          <a:prstGeom prst="line">
            <a:avLst/>
          </a:prstGeom>
          <a:ln w="38100" cap="flat" cmpd="sng">
            <a:solidFill>
              <a:srgbClr val="93B3D7"/>
            </a:solidFill>
            <a:prstDash val="dash"/>
            <a:miter/>
            <a:headEnd type="none" w="med" len="med"/>
            <a:tailEnd type="none" w="med" len="med"/>
          </a:ln>
        </p:spPr>
      </p:sp>
      <p:pic>
        <p:nvPicPr>
          <p:cNvPr id="43012" name="Picture 2" descr="F:\七彩课堂插图板式封面\排版用图标、页眉页脚\标题图（终-排版用）共29个\我会说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5775" y="4508500"/>
            <a:ext cx="2232025" cy="1657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6" name="Text Box 6"/>
          <p:cNvSpPr txBox="1"/>
          <p:nvPr/>
        </p:nvSpPr>
        <p:spPr>
          <a:xfrm>
            <a:off x="684213" y="1916113"/>
            <a:ext cx="7839075" cy="3749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感悟：作为球队的主帅，场上的“灵魂”，她刻苦训练，挥汗如雨；她球技高超、挥洒自如；她心胸宽广，船进心海；她熟悉队友，配合默契。我们也要向孙晋芳学习，做一个拼搏奋进、胸怀宽广的人。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3014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313" y="1196975"/>
            <a:ext cx="2019300" cy="5334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6" grpId="0" bldLvl="0"/>
      <p:bldP spid="25606" grpId="1" bldLvl="0"/>
      <p:bldP spid="25606" grpId="2" bldLvl="0"/>
      <p:bldP spid="25606" grpId="3" bldLvl="0"/>
      <p:bldP spid="25606" grpId="4" bldLvl="0"/>
      <p:bldP spid="25606" grpId="5" bldLvl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4035" name="直线连接符 21"/>
          <p:cNvSpPr/>
          <p:nvPr/>
        </p:nvSpPr>
        <p:spPr>
          <a:xfrm flipV="1">
            <a:off x="466725" y="1844675"/>
            <a:ext cx="2073275" cy="6350"/>
          </a:xfrm>
          <a:prstGeom prst="line">
            <a:avLst/>
          </a:prstGeom>
          <a:ln w="38100" cap="flat" cmpd="sng">
            <a:solidFill>
              <a:srgbClr val="93B3D7"/>
            </a:solidFill>
            <a:prstDash val="dash"/>
            <a:miter/>
            <a:headEnd type="none" w="med" len="med"/>
            <a:tailEnd type="none" w="med" len="med"/>
          </a:ln>
        </p:spPr>
      </p:sp>
      <p:pic>
        <p:nvPicPr>
          <p:cNvPr id="44036" name="Picture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288" y="1125538"/>
            <a:ext cx="2019300" cy="533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4037" name="文本框 1"/>
          <p:cNvSpPr txBox="1"/>
          <p:nvPr/>
        </p:nvSpPr>
        <p:spPr>
          <a:xfrm>
            <a:off x="582613" y="2092325"/>
            <a:ext cx="8061325" cy="39703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一、看拼音，写词语。</a:t>
            </a:r>
            <a:endParaRPr lang="en-US" altLang="zh-CN" sz="28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280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2800" err="1">
                <a:latin typeface="Arial Unicode MS" pitchFamily="34" charset="-122"/>
                <a:ea typeface="Arial Unicode MS" pitchFamily="34" charset="-122"/>
              </a:rPr>
              <a:t>zǒu</a:t>
            </a:r>
            <a:r>
              <a:rPr lang="en-US" altLang="zh-CN" sz="2800">
                <a:latin typeface="Arial Unicode MS" pitchFamily="34" charset="-122"/>
                <a:ea typeface="Arial Unicode MS" pitchFamily="34" charset="-122"/>
              </a:rPr>
              <a:t> </a:t>
            </a:r>
            <a:r>
              <a:rPr lang="en-US" altLang="zh-CN" sz="2800" err="1">
                <a:latin typeface="Arial Unicode MS" pitchFamily="34" charset="-122"/>
                <a:ea typeface="Arial Unicode MS" pitchFamily="34" charset="-122"/>
              </a:rPr>
              <a:t>láng</a:t>
            </a:r>
            <a:r>
              <a:rPr lang="en-US" altLang="zh-CN" sz="2800">
                <a:latin typeface="Arial Unicode MS" pitchFamily="34" charset="-122"/>
                <a:ea typeface="Arial Unicode MS" pitchFamily="34" charset="-122"/>
              </a:rPr>
              <a:t>       </a:t>
            </a:r>
            <a:r>
              <a:rPr lang="en-US" altLang="zh-CN" sz="2800" err="1">
                <a:latin typeface="Arial Unicode MS" pitchFamily="34" charset="-122"/>
                <a:ea typeface="Arial Unicode MS" pitchFamily="34" charset="-122"/>
              </a:rPr>
              <a:t>cí</a:t>
            </a:r>
            <a:r>
              <a:rPr lang="en-US" altLang="zh-CN" sz="2800">
                <a:latin typeface="Arial Unicode MS" pitchFamily="34" charset="-122"/>
                <a:ea typeface="Arial Unicode MS" pitchFamily="34" charset="-122"/>
              </a:rPr>
              <a:t> </a:t>
            </a:r>
            <a:r>
              <a:rPr lang="en-US" altLang="zh-CN" sz="2800" err="1">
                <a:latin typeface="Arial Unicode MS" pitchFamily="34" charset="-122"/>
                <a:ea typeface="Arial Unicode MS" pitchFamily="34" charset="-122"/>
              </a:rPr>
              <a:t>shí</a:t>
            </a:r>
            <a:r>
              <a:rPr lang="en-US" altLang="zh-CN" sz="2800">
                <a:latin typeface="Arial Unicode MS" pitchFamily="34" charset="-122"/>
                <a:ea typeface="Arial Unicode MS" pitchFamily="34" charset="-122"/>
              </a:rPr>
              <a:t>      </a:t>
            </a:r>
            <a:r>
              <a:rPr lang="en-US" altLang="zh-CN" sz="2800" err="1">
                <a:latin typeface="Arial Unicode MS" pitchFamily="34" charset="-122"/>
                <a:ea typeface="Arial Unicode MS" pitchFamily="34" charset="-122"/>
              </a:rPr>
              <a:t>gē</a:t>
            </a:r>
            <a:r>
              <a:rPr lang="en-US" altLang="zh-CN" sz="2800">
                <a:latin typeface="Arial Unicode MS" pitchFamily="34" charset="-122"/>
                <a:ea typeface="Arial Unicode MS" pitchFamily="34" charset="-122"/>
              </a:rPr>
              <a:t> </a:t>
            </a:r>
            <a:r>
              <a:rPr lang="en-US" altLang="zh-CN" sz="2800" err="1">
                <a:latin typeface="Arial Unicode MS" pitchFamily="34" charset="-122"/>
                <a:ea typeface="Arial Unicode MS" pitchFamily="34" charset="-122"/>
              </a:rPr>
              <a:t>bo</a:t>
            </a:r>
            <a:r>
              <a:rPr lang="en-US" altLang="zh-CN" sz="2800">
                <a:latin typeface="Arial Unicode MS" pitchFamily="34" charset="-122"/>
                <a:ea typeface="Arial Unicode MS" pitchFamily="34" charset="-122"/>
              </a:rPr>
              <a:t>     </a:t>
            </a:r>
            <a:r>
              <a:rPr lang="en-US" altLang="zh-CN" sz="2800" err="1">
                <a:latin typeface="Arial Unicode MS" pitchFamily="34" charset="-122"/>
                <a:ea typeface="Arial Unicode MS" pitchFamily="34" charset="-122"/>
              </a:rPr>
              <a:t>kuàng</a:t>
            </a:r>
            <a:r>
              <a:rPr lang="en-US" altLang="zh-CN" sz="2800">
                <a:latin typeface="Arial Unicode MS" pitchFamily="34" charset="-122"/>
                <a:ea typeface="Arial Unicode MS" pitchFamily="34" charset="-122"/>
              </a:rPr>
              <a:t> </a:t>
            </a:r>
            <a:r>
              <a:rPr lang="en-US" altLang="zh-CN" sz="2800" err="1">
                <a:latin typeface="Arial Unicode MS" pitchFamily="34" charset="-122"/>
                <a:ea typeface="Arial Unicode MS" pitchFamily="34" charset="-122"/>
              </a:rPr>
              <a:t>dì</a:t>
            </a:r>
            <a:endParaRPr lang="en-US" altLang="zh-CN" sz="2800">
              <a:latin typeface="Arial Unicode MS" pitchFamily="34" charset="-122"/>
              <a:ea typeface="Arial Unicode MS" pitchFamily="34" charset="-122"/>
            </a:endParaRPr>
          </a:p>
          <a:p>
            <a:r>
              <a:rPr lang="en-US" altLang="zh-CN" sz="2800">
                <a:latin typeface="Arial Unicode MS" pitchFamily="34" charset="-122"/>
                <a:ea typeface="Arial Unicode MS" pitchFamily="34" charset="-122"/>
              </a:rPr>
              <a:t>      </a:t>
            </a:r>
            <a:r>
              <a:rPr lang="zh-CN" altLang="en-US" sz="2800" dirty="0">
                <a:latin typeface="Arial Unicode MS" pitchFamily="34" charset="-122"/>
                <a:ea typeface="Arial Unicode MS" pitchFamily="34" charset="-122"/>
              </a:rPr>
              <a:t>（         ）    （     ）  （      ）   （         ）</a:t>
            </a:r>
            <a:endParaRPr lang="en-US" altLang="zh-CN" sz="2800">
              <a:latin typeface="Arial Unicode MS" pitchFamily="34" charset="-122"/>
              <a:ea typeface="Arial Unicode MS" pitchFamily="34" charset="-122"/>
            </a:endParaRPr>
          </a:p>
          <a:p>
            <a:r>
              <a:rPr lang="zh-CN" altLang="en-US" sz="2800" dirty="0">
                <a:latin typeface="宋体" panose="02010600030101010101" pitchFamily="2" charset="-122"/>
                <a:ea typeface="Arial Unicode MS" pitchFamily="34" charset="-122"/>
              </a:rPr>
              <a:t>二、根据意思写词语。</a:t>
            </a:r>
            <a:endParaRPr lang="en-US" altLang="zh-CN" sz="2800">
              <a:latin typeface="宋体" panose="02010600030101010101" pitchFamily="2" charset="-122"/>
              <a:ea typeface="Arial Unicode MS" pitchFamily="34" charset="-122"/>
            </a:endParaRPr>
          </a:p>
          <a:p>
            <a:r>
              <a:rPr lang="en-US" altLang="zh-CN" sz="2800">
                <a:latin typeface="宋体" panose="02010600030101010101" pitchFamily="2" charset="-122"/>
                <a:ea typeface="Arial Unicode MS" pitchFamily="34" charset="-122"/>
              </a:rPr>
              <a:t>    1.</a:t>
            </a:r>
            <a:r>
              <a:rPr lang="zh-CN" altLang="en-US" sz="2800" dirty="0">
                <a:latin typeface="宋体" panose="02010600030101010101" pitchFamily="2" charset="-122"/>
                <a:ea typeface="Arial Unicode MS" pitchFamily="34" charset="-122"/>
              </a:rPr>
              <a:t>形容做事机警敏捷。    （            ）</a:t>
            </a:r>
            <a:endParaRPr lang="en-US" altLang="zh-CN" sz="2800">
              <a:latin typeface="宋体" panose="02010600030101010101" pitchFamily="2" charset="-122"/>
              <a:ea typeface="Arial Unicode MS" pitchFamily="34" charset="-122"/>
            </a:endParaRPr>
          </a:p>
          <a:p>
            <a:r>
              <a:rPr lang="en-US" altLang="zh-CN" sz="2800">
                <a:latin typeface="宋体" panose="02010600030101010101" pitchFamily="2" charset="-122"/>
                <a:ea typeface="Arial Unicode MS" pitchFamily="34" charset="-122"/>
              </a:rPr>
              <a:t>    2.</a:t>
            </a:r>
            <a:r>
              <a:rPr lang="zh-CN" altLang="en-US" sz="2800" dirty="0">
                <a:latin typeface="宋体" panose="02010600030101010101" pitchFamily="2" charset="-122"/>
                <a:ea typeface="Arial Unicode MS" pitchFamily="34" charset="-122"/>
              </a:rPr>
              <a:t>比喻凭借某个人的一句话做出最后的决定。</a:t>
            </a:r>
            <a:endParaRPr lang="en-US" altLang="zh-CN" sz="2800">
              <a:latin typeface="宋体" panose="02010600030101010101" pitchFamily="2" charset="-122"/>
              <a:ea typeface="Arial Unicode MS" pitchFamily="34" charset="-122"/>
            </a:endParaRPr>
          </a:p>
          <a:p>
            <a:r>
              <a:rPr lang="en-US" altLang="zh-CN" sz="2800">
                <a:latin typeface="宋体" panose="02010600030101010101" pitchFamily="2" charset="-122"/>
                <a:ea typeface="Arial Unicode MS" pitchFamily="34" charset="-122"/>
              </a:rPr>
              <a:t>                            </a:t>
            </a:r>
            <a:r>
              <a:rPr lang="zh-CN" altLang="en-US" sz="2800" dirty="0">
                <a:latin typeface="宋体" panose="02010600030101010101" pitchFamily="2" charset="-122"/>
                <a:ea typeface="Arial Unicode MS" pitchFamily="34" charset="-122"/>
              </a:rPr>
              <a:t>（            ）</a:t>
            </a:r>
            <a:endParaRPr lang="en-US" altLang="zh-CN" sz="2800">
              <a:latin typeface="宋体" panose="02010600030101010101" pitchFamily="2" charset="-122"/>
              <a:ea typeface="Arial Unicode MS" pitchFamily="34" charset="-122"/>
            </a:endParaRPr>
          </a:p>
          <a:p>
            <a:r>
              <a:rPr lang="en-US" altLang="zh-CN" sz="2800">
                <a:latin typeface="宋体" panose="02010600030101010101" pitchFamily="2" charset="-122"/>
                <a:ea typeface="Arial Unicode MS" pitchFamily="34" charset="-122"/>
              </a:rPr>
              <a:t>    3.</a:t>
            </a:r>
            <a:r>
              <a:rPr lang="zh-CN" altLang="en-US" sz="2800" dirty="0">
                <a:latin typeface="宋体" panose="02010600030101010101" pitchFamily="2" charset="-122"/>
                <a:ea typeface="Arial Unicode MS" pitchFamily="34" charset="-122"/>
              </a:rPr>
              <a:t>睡梦中都想着寻找，形容迫切地希望着。</a:t>
            </a:r>
            <a:endParaRPr lang="en-US" altLang="zh-CN" sz="2800">
              <a:latin typeface="宋体" panose="02010600030101010101" pitchFamily="2" charset="-122"/>
              <a:ea typeface="Arial Unicode MS" pitchFamily="34" charset="-122"/>
            </a:endParaRPr>
          </a:p>
          <a:p>
            <a:r>
              <a:rPr lang="en-US" altLang="zh-CN" sz="2800">
                <a:latin typeface="宋体" panose="02010600030101010101" pitchFamily="2" charset="-122"/>
                <a:ea typeface="Arial Unicode MS" pitchFamily="34" charset="-122"/>
              </a:rPr>
              <a:t>                            </a:t>
            </a:r>
            <a:r>
              <a:rPr lang="zh-CN" altLang="en-US" sz="2800" dirty="0">
                <a:latin typeface="宋体" panose="02010600030101010101" pitchFamily="2" charset="-122"/>
                <a:ea typeface="Arial Unicode MS" pitchFamily="34" charset="-122"/>
              </a:rPr>
              <a:t>（            ）</a:t>
            </a:r>
            <a:endParaRPr lang="zh-CN" altLang="en-US" sz="2800" dirty="0">
              <a:latin typeface="宋体" panose="02010600030101010101" pitchFamily="2" charset="-122"/>
              <a:ea typeface="Arial Unicode MS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543050" y="2954338"/>
            <a:ext cx="1019175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走廊</a:t>
            </a: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382963" y="2944813"/>
            <a:ext cx="1150937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磁石</a:t>
            </a: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872038" y="2944813"/>
            <a:ext cx="1081087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胳膊</a:t>
            </a: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516688" y="2971800"/>
            <a:ext cx="1096962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旷地</a:t>
            </a: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227763" y="3859213"/>
            <a:ext cx="2084387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眼疾手快</a:t>
            </a: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1"/>
          <p:cNvSpPr txBox="1"/>
          <p:nvPr/>
        </p:nvSpPr>
        <p:spPr>
          <a:xfrm>
            <a:off x="6269038" y="4706938"/>
            <a:ext cx="2084387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一锤定音</a:t>
            </a: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1"/>
          <p:cNvSpPr txBox="1"/>
          <p:nvPr/>
        </p:nvSpPr>
        <p:spPr>
          <a:xfrm>
            <a:off x="6226175" y="5538788"/>
            <a:ext cx="2084388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梦寐以求</a:t>
            </a: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5" grpId="0"/>
      <p:bldP spid="5" grpId="1"/>
      <p:bldP spid="6" grpId="0"/>
      <p:bldP spid="6" grpId="1"/>
      <p:bldP spid="12" grpId="0"/>
      <p:bldP spid="12" grpId="1"/>
      <p:bldP spid="13" grpId="0"/>
      <p:bldP spid="13" grpId="1"/>
      <p:bldP spid="14" grpId="0"/>
      <p:bldP spid="14" grpId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5059" name="WordArt 6"/>
          <p:cNvSpPr>
            <a:spLocks noTextEdit="1"/>
          </p:cNvSpPr>
          <p:nvPr/>
        </p:nvSpPr>
        <p:spPr>
          <a:xfrm>
            <a:off x="1752600" y="1752600"/>
            <a:ext cx="6010275" cy="2060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6000" b="1">
                <a:ln w="12700" cap="flat" cmpd="sng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latin typeface="黑体" panose="02010609060101010101" pitchFamily="49" charset="-122"/>
                <a:ea typeface="黑体" panose="02010609060101010101" pitchFamily="49" charset="-122"/>
              </a:rPr>
              <a:t>同学们，</a:t>
            </a:r>
            <a:endParaRPr lang="zh-CN" altLang="en-US" sz="6000" b="1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 sz="6000" b="1">
                <a:ln w="12700" cap="flat" cmpd="sng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latin typeface="黑体" panose="02010609060101010101" pitchFamily="49" charset="-122"/>
                <a:ea typeface="黑体" panose="02010609060101010101" pitchFamily="49" charset="-122"/>
              </a:rPr>
              <a:t>  再见！</a:t>
            </a:r>
            <a:endParaRPr lang="zh-CN" altLang="en-US" sz="6000" b="1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5060" name="Picture 4" descr="F:\七彩课堂插图板式封面\排版用图标、页眉页脚\标题jpg\读读背背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8313" y="3213100"/>
            <a:ext cx="3294062" cy="23034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7171" name="组合 5"/>
          <p:cNvGrpSpPr/>
          <p:nvPr/>
        </p:nvGrpSpPr>
        <p:grpSpPr>
          <a:xfrm>
            <a:off x="466725" y="1268413"/>
            <a:ext cx="2073275" cy="661987"/>
            <a:chOff x="0" y="0"/>
            <a:chExt cx="2071702" cy="661806"/>
          </a:xfrm>
        </p:grpSpPr>
        <p:sp>
          <p:nvSpPr>
            <p:cNvPr id="7191" name="直线连接符 21"/>
            <p:cNvSpPr/>
            <p:nvPr/>
          </p:nvSpPr>
          <p:spPr>
            <a:xfrm flipV="1">
              <a:off x="0" y="656052"/>
              <a:ext cx="2071702" cy="5754"/>
            </a:xfrm>
            <a:prstGeom prst="line">
              <a:avLst/>
            </a:prstGeom>
            <a:ln w="38100" cap="flat" cmpd="sng">
              <a:solidFill>
                <a:srgbClr val="93B3D7"/>
              </a:solidFill>
              <a:prstDash val="dash"/>
              <a:headEnd type="none" w="med" len="med"/>
              <a:tailEnd type="none" w="med" len="med"/>
            </a:ln>
          </p:spPr>
        </p:sp>
      </p:grpSp>
      <p:pic>
        <p:nvPicPr>
          <p:cNvPr id="7172" name="Picture 3" descr="F:\七彩课堂插图板式封面\排版用图标、页眉页脚\标题图（终-排版用）共29个\析字乐园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11863" y="904875"/>
            <a:ext cx="2520950" cy="1762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3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313" y="1268413"/>
            <a:ext cx="2019300" cy="533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1"/>
          <p:cNvSpPr/>
          <p:nvPr/>
        </p:nvSpPr>
        <p:spPr>
          <a:xfrm>
            <a:off x="612140" y="2132965"/>
            <a:ext cx="2013585" cy="70103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000" b="0" i="0" u="none" strike="noStrike" kern="1200" cap="none" spc="0" normalizeH="0" baseline="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我会认</a:t>
            </a:r>
            <a:endParaRPr kumimoji="0" lang="zh-CN" altLang="en-US" sz="4000" b="0" i="0" u="none" strike="noStrike" kern="1200" cap="none" spc="0" normalizeH="0" baseline="0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7175" name="图片 2" descr="20110521150346-84498826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088" y="3429000"/>
            <a:ext cx="1479550" cy="1473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6" name="图片 3" descr="20110521150346-84498826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3000" y="3429000"/>
            <a:ext cx="1479550" cy="1473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7" name="图片 4" descr="20110521150346-84498826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8763" y="3429000"/>
            <a:ext cx="1479550" cy="1473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8" name="图片 5" descr="20110521150346-84498826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1500" y="3429000"/>
            <a:ext cx="1479550" cy="1473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1116013" y="3789363"/>
            <a:ext cx="765175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锤</a:t>
            </a:r>
            <a:endParaRPr lang="zh-CN" altLang="en-US" sz="4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700338" y="3789363"/>
            <a:ext cx="763587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晋</a:t>
            </a:r>
            <a:endParaRPr lang="zh-CN" altLang="en-US" sz="4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356100" y="3789363"/>
            <a:ext cx="765175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倔</a:t>
            </a:r>
            <a:endParaRPr lang="zh-CN" altLang="en-US" sz="4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940425" y="3789363"/>
            <a:ext cx="763588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吻</a:t>
            </a:r>
            <a:endParaRPr lang="zh-CN" altLang="en-US" sz="4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71550" y="2852738"/>
            <a:ext cx="757555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2800" err="1">
                <a:latin typeface="Arial" panose="020B0604020202020204" pitchFamily="34" charset="0"/>
                <a:ea typeface="宋体" panose="02010600030101010101" pitchFamily="2" charset="-122"/>
              </a:rPr>
              <a:t>chuí</a:t>
            </a:r>
            <a:r>
              <a:rPr lang="en-US" altLang="zh-CN" sz="2800">
                <a:latin typeface="Arial" panose="020B0604020202020204" pitchFamily="34" charset="0"/>
                <a:ea typeface="宋体" panose="02010600030101010101" pitchFamily="2" charset="-122"/>
              </a:rPr>
              <a:t>           </a:t>
            </a:r>
            <a:r>
              <a:rPr lang="en-US" altLang="zh-CN" sz="2800" err="1">
                <a:latin typeface="Arial" panose="020B0604020202020204" pitchFamily="34" charset="0"/>
                <a:ea typeface="宋体" panose="02010600030101010101" pitchFamily="2" charset="-122"/>
              </a:rPr>
              <a:t>jìn</a:t>
            </a:r>
            <a:r>
              <a:rPr lang="en-US" altLang="zh-CN" sz="2800">
                <a:latin typeface="Arial" panose="020B0604020202020204" pitchFamily="34" charset="0"/>
                <a:ea typeface="宋体" panose="02010600030101010101" pitchFamily="2" charset="-122"/>
              </a:rPr>
              <a:t>             </a:t>
            </a:r>
            <a:r>
              <a:rPr lang="en-US" altLang="zh-CN" sz="2800" err="1">
                <a:latin typeface="Arial" panose="020B0604020202020204" pitchFamily="34" charset="0"/>
                <a:ea typeface="宋体" panose="02010600030101010101" pitchFamily="2" charset="-122"/>
              </a:rPr>
              <a:t>juè</a:t>
            </a:r>
            <a:r>
              <a:rPr lang="en-US" altLang="zh-CN" sz="2800">
                <a:latin typeface="Arial" panose="020B0604020202020204" pitchFamily="34" charset="0"/>
                <a:ea typeface="宋体" panose="02010600030101010101" pitchFamily="2" charset="-122"/>
              </a:rPr>
              <a:t>          </a:t>
            </a:r>
            <a:r>
              <a:rPr lang="en-US" altLang="zh-CN" sz="2800" err="1">
                <a:latin typeface="Arial" panose="020B0604020202020204" pitchFamily="34" charset="0"/>
                <a:ea typeface="宋体" panose="02010600030101010101" pitchFamily="2" charset="-122"/>
              </a:rPr>
              <a:t>wěn</a:t>
            </a:r>
            <a:r>
              <a:rPr lang="en-US" altLang="zh-CN" sz="2800">
                <a:latin typeface="Arial" panose="020B0604020202020204" pitchFamily="34" charset="0"/>
                <a:ea typeface="宋体" panose="02010600030101010101" pitchFamily="2" charset="-122"/>
              </a:rPr>
              <a:t>         </a:t>
            </a:r>
            <a:r>
              <a:rPr lang="en-US" altLang="zh-CN" sz="2800" err="1">
                <a:latin typeface="Arial" panose="020B0604020202020204" pitchFamily="34" charset="0"/>
                <a:ea typeface="宋体" panose="02010600030101010101" pitchFamily="2" charset="-122"/>
              </a:rPr>
              <a:t>shù</a:t>
            </a:r>
            <a:endParaRPr lang="en-US" altLang="zh-CN" sz="2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00113" y="5373688"/>
            <a:ext cx="1236662" cy="6397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dirty="0">
                <a:solidFill>
                  <a:srgbClr val="CC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锤子</a:t>
            </a:r>
            <a:endParaRPr lang="zh-CN" altLang="en-US" sz="3600" dirty="0">
              <a:solidFill>
                <a:srgbClr val="CC00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555875" y="5372100"/>
            <a:ext cx="1249363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dirty="0">
                <a:solidFill>
                  <a:srgbClr val="CC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晋级</a:t>
            </a:r>
            <a:endParaRPr lang="zh-CN" altLang="en-US" sz="3600" dirty="0">
              <a:solidFill>
                <a:srgbClr val="CC00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995738" y="5372100"/>
            <a:ext cx="1766887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dirty="0">
                <a:solidFill>
                  <a:srgbClr val="CC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倔脾气</a:t>
            </a:r>
            <a:endParaRPr lang="en-US" altLang="zh-CN" sz="3600">
              <a:solidFill>
                <a:srgbClr val="CC00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868988" y="5372100"/>
            <a:ext cx="1249362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dirty="0">
                <a:solidFill>
                  <a:srgbClr val="CC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口吻</a:t>
            </a:r>
            <a:endParaRPr lang="zh-CN" altLang="en-US" sz="3600" dirty="0">
              <a:solidFill>
                <a:srgbClr val="CC00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188" name="图片 5" descr="20110521150346-84498826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5825" y="3429000"/>
            <a:ext cx="1479550" cy="1473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7524750" y="3789363"/>
            <a:ext cx="763588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恕</a:t>
            </a:r>
            <a:endParaRPr lang="zh-CN" altLang="en-US" sz="4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451725" y="5372100"/>
            <a:ext cx="1249363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dirty="0">
                <a:solidFill>
                  <a:srgbClr val="CC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宽恕</a:t>
            </a:r>
            <a:endParaRPr lang="zh-CN" altLang="en-US" sz="3600" dirty="0">
              <a:solidFill>
                <a:srgbClr val="CC00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5" grpId="0"/>
      <p:bldP spid="16" grpId="0"/>
      <p:bldP spid="17" grpId="0"/>
      <p:bldP spid="18" grpId="0"/>
      <p:bldP spid="4" grpId="0"/>
      <p:bldP spid="4" grpId="1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8195" name="组合 5"/>
          <p:cNvGrpSpPr/>
          <p:nvPr/>
        </p:nvGrpSpPr>
        <p:grpSpPr>
          <a:xfrm>
            <a:off x="466725" y="1268413"/>
            <a:ext cx="2073275" cy="661987"/>
            <a:chOff x="0" y="0"/>
            <a:chExt cx="2071702" cy="661806"/>
          </a:xfrm>
        </p:grpSpPr>
        <p:sp>
          <p:nvSpPr>
            <p:cNvPr id="8215" name="直线连接符 21"/>
            <p:cNvSpPr/>
            <p:nvPr/>
          </p:nvSpPr>
          <p:spPr>
            <a:xfrm flipV="1">
              <a:off x="0" y="656052"/>
              <a:ext cx="2071702" cy="5754"/>
            </a:xfrm>
            <a:prstGeom prst="line">
              <a:avLst/>
            </a:prstGeom>
            <a:ln w="38100" cap="flat" cmpd="sng">
              <a:solidFill>
                <a:srgbClr val="93B3D7"/>
              </a:solidFill>
              <a:prstDash val="dash"/>
              <a:headEnd type="none" w="med" len="med"/>
              <a:tailEnd type="none" w="med" len="med"/>
            </a:ln>
          </p:spPr>
        </p:sp>
      </p:grpSp>
      <p:pic>
        <p:nvPicPr>
          <p:cNvPr id="8196" name="Picture 3" descr="F:\七彩课堂插图板式封面\排版用图标、页眉页脚\标题图（终-排版用）共29个\析字乐园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11863" y="904875"/>
            <a:ext cx="2520950" cy="1762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7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313" y="1268413"/>
            <a:ext cx="2019300" cy="533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1"/>
          <p:cNvSpPr/>
          <p:nvPr/>
        </p:nvSpPr>
        <p:spPr>
          <a:xfrm>
            <a:off x="612140" y="2132965"/>
            <a:ext cx="2013585" cy="70103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000" b="0" i="0" u="none" strike="noStrike" kern="1200" cap="none" spc="0" normalizeH="0" baseline="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我会认</a:t>
            </a:r>
            <a:endParaRPr kumimoji="0" lang="zh-CN" altLang="en-US" sz="4000" b="0" i="0" u="none" strike="noStrike" kern="1200" cap="none" spc="0" normalizeH="0" baseline="0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8199" name="图片 2" descr="20110521150346-84498826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088" y="3429000"/>
            <a:ext cx="1479550" cy="1473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200" name="图片 3" descr="20110521150346-84498826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3000" y="3429000"/>
            <a:ext cx="1479550" cy="1473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201" name="图片 4" descr="20110521150346-84498826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8763" y="3429000"/>
            <a:ext cx="1479550" cy="1473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202" name="图片 5" descr="20110521150346-84498826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1500" y="3429000"/>
            <a:ext cx="1479550" cy="1473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1116013" y="3789363"/>
            <a:ext cx="765175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惫</a:t>
            </a:r>
            <a:endParaRPr lang="zh-CN" altLang="en-US" sz="4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700338" y="3789363"/>
            <a:ext cx="763587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倔</a:t>
            </a:r>
            <a:endParaRPr lang="zh-CN" altLang="en-US" sz="4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356100" y="3789363"/>
            <a:ext cx="765175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强</a:t>
            </a:r>
            <a:endParaRPr lang="zh-CN" altLang="en-US" sz="4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940425" y="3789363"/>
            <a:ext cx="763588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埋</a:t>
            </a:r>
            <a:endParaRPr lang="zh-CN" altLang="en-US" sz="4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71550" y="2852738"/>
            <a:ext cx="7575550" cy="552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>
                <a:latin typeface="Arial Unicode MS" pitchFamily="34" charset="-122"/>
                <a:ea typeface="Arial Unicode MS" pitchFamily="34" charset="-122"/>
              </a:rPr>
              <a:t>  </a:t>
            </a:r>
            <a:r>
              <a:rPr lang="en-US" altLang="zh-CN" sz="2800" err="1">
                <a:latin typeface="Arial Unicode MS" pitchFamily="34" charset="-122"/>
                <a:ea typeface="Arial Unicode MS" pitchFamily="34" charset="-122"/>
              </a:rPr>
              <a:t>bèi</a:t>
            </a:r>
            <a:r>
              <a:rPr lang="en-US" altLang="zh-CN" sz="2800">
                <a:latin typeface="Arial Unicode MS" pitchFamily="34" charset="-122"/>
                <a:ea typeface="Arial Unicode MS" pitchFamily="34" charset="-122"/>
              </a:rPr>
              <a:t>           </a:t>
            </a:r>
            <a:r>
              <a:rPr lang="en-US" altLang="zh-CN" sz="2800" err="1">
                <a:latin typeface="Arial Unicode MS" pitchFamily="34" charset="-122"/>
                <a:ea typeface="Arial Unicode MS" pitchFamily="34" charset="-122"/>
              </a:rPr>
              <a:t>jué</a:t>
            </a:r>
            <a:r>
              <a:rPr lang="en-US" altLang="zh-CN" sz="2800">
                <a:latin typeface="Arial Unicode MS" pitchFamily="34" charset="-122"/>
                <a:ea typeface="Arial Unicode MS" pitchFamily="34" charset="-122"/>
              </a:rPr>
              <a:t>           </a:t>
            </a:r>
            <a:r>
              <a:rPr lang="en-US" altLang="zh-CN" sz="2800" err="1">
                <a:latin typeface="Arial Unicode MS" pitchFamily="34" charset="-122"/>
                <a:ea typeface="Arial Unicode MS" pitchFamily="34" charset="-122"/>
              </a:rPr>
              <a:t>jiàng</a:t>
            </a:r>
            <a:r>
              <a:rPr lang="en-US" altLang="zh-CN" sz="2800">
                <a:latin typeface="Arial Unicode MS" pitchFamily="34" charset="-122"/>
                <a:ea typeface="Arial Unicode MS" pitchFamily="34" charset="-122"/>
              </a:rPr>
              <a:t>        </a:t>
            </a:r>
            <a:r>
              <a:rPr lang="en-US" altLang="zh-CN" sz="2800" err="1">
                <a:latin typeface="Arial Unicode MS" pitchFamily="34" charset="-122"/>
                <a:ea typeface="Arial Unicode MS" pitchFamily="34" charset="-122"/>
              </a:rPr>
              <a:t>mán</a:t>
            </a:r>
            <a:r>
              <a:rPr lang="en-US" altLang="zh-CN" sz="2800">
                <a:latin typeface="Arial Unicode MS" pitchFamily="34" charset="-122"/>
                <a:ea typeface="Arial Unicode MS" pitchFamily="34" charset="-122"/>
              </a:rPr>
              <a:t>         </a:t>
            </a:r>
            <a:r>
              <a:rPr lang="en-US" altLang="zh-CN" sz="2800" err="1">
                <a:latin typeface="Arial Unicode MS" pitchFamily="34" charset="-122"/>
                <a:ea typeface="Arial Unicode MS" pitchFamily="34" charset="-122"/>
              </a:rPr>
              <a:t>guàn</a:t>
            </a:r>
            <a:endParaRPr lang="en-US" altLang="zh-CN" sz="2800">
              <a:latin typeface="Arial Unicode MS" pitchFamily="34" charset="-122"/>
              <a:ea typeface="Arial Unicode MS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00113" y="5356225"/>
            <a:ext cx="1236662" cy="6397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dirty="0">
                <a:solidFill>
                  <a:srgbClr val="CC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疲惫</a:t>
            </a:r>
            <a:endParaRPr lang="zh-CN" altLang="en-US" sz="3600" dirty="0">
              <a:solidFill>
                <a:srgbClr val="CC00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555875" y="5372100"/>
            <a:ext cx="1249363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dirty="0">
                <a:solidFill>
                  <a:srgbClr val="CC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倔强</a:t>
            </a:r>
            <a:endParaRPr lang="zh-CN" altLang="en-US" sz="3600" dirty="0">
              <a:solidFill>
                <a:srgbClr val="CC00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211638" y="5372100"/>
            <a:ext cx="125095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dirty="0">
                <a:solidFill>
                  <a:srgbClr val="CC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倔强</a:t>
            </a:r>
            <a:endParaRPr lang="zh-CN" altLang="en-US" sz="3600" dirty="0">
              <a:solidFill>
                <a:srgbClr val="CC00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868988" y="5372100"/>
            <a:ext cx="1249362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dirty="0">
                <a:solidFill>
                  <a:srgbClr val="CC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埋怨</a:t>
            </a:r>
            <a:endParaRPr lang="zh-CN" altLang="en-US" sz="3600" dirty="0">
              <a:solidFill>
                <a:srgbClr val="CC00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212" name="图片 5" descr="20110521150346-84498826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5825" y="3429000"/>
            <a:ext cx="1479550" cy="1473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7524750" y="3789363"/>
            <a:ext cx="763588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冠</a:t>
            </a:r>
            <a:endParaRPr lang="zh-CN" altLang="en-US" sz="4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451725" y="5372100"/>
            <a:ext cx="1249363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dirty="0">
                <a:solidFill>
                  <a:srgbClr val="CC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冠军</a:t>
            </a:r>
            <a:endParaRPr lang="zh-CN" altLang="en-US" sz="3600" dirty="0">
              <a:solidFill>
                <a:srgbClr val="CC00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5" grpId="0"/>
      <p:bldP spid="16" grpId="0"/>
      <p:bldP spid="17" grpId="0"/>
      <p:bldP spid="18" grpId="0"/>
      <p:bldP spid="4" grpId="0"/>
      <p:bldP spid="4" grpId="1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9219" name="组合 5"/>
          <p:cNvGrpSpPr/>
          <p:nvPr/>
        </p:nvGrpSpPr>
        <p:grpSpPr>
          <a:xfrm>
            <a:off x="466725" y="1268413"/>
            <a:ext cx="2073275" cy="661987"/>
            <a:chOff x="0" y="0"/>
            <a:chExt cx="2071702" cy="661806"/>
          </a:xfrm>
        </p:grpSpPr>
        <p:sp>
          <p:nvSpPr>
            <p:cNvPr id="9225" name="直线连接符 21"/>
            <p:cNvSpPr/>
            <p:nvPr/>
          </p:nvSpPr>
          <p:spPr>
            <a:xfrm flipV="1">
              <a:off x="0" y="656052"/>
              <a:ext cx="2071702" cy="5754"/>
            </a:xfrm>
            <a:prstGeom prst="line">
              <a:avLst/>
            </a:prstGeom>
            <a:ln w="38100" cap="flat" cmpd="sng">
              <a:solidFill>
                <a:srgbClr val="93B3D7"/>
              </a:solidFill>
              <a:prstDash val="dash"/>
              <a:headEnd type="none" w="med" len="med"/>
              <a:tailEnd type="none" w="med" len="med"/>
            </a:ln>
          </p:spPr>
        </p:sp>
      </p:grpSp>
      <p:pic>
        <p:nvPicPr>
          <p:cNvPr id="9220" name="Picture 3" descr="F:\七彩课堂插图板式封面\排版用图标、页眉页脚\标题图（终-排版用）共29个\析字乐园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11863" y="904875"/>
            <a:ext cx="2520950" cy="1762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1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313" y="1268413"/>
            <a:ext cx="2019300" cy="533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1"/>
          <p:cNvSpPr/>
          <p:nvPr/>
        </p:nvSpPr>
        <p:spPr>
          <a:xfrm>
            <a:off x="612140" y="2132965"/>
            <a:ext cx="2013585" cy="70103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000" b="0" i="0" u="none" strike="noStrike" kern="1200" cap="none" spc="0" normalizeH="0" baseline="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我会写</a:t>
            </a:r>
            <a:endParaRPr kumimoji="0" lang="zh-CN" altLang="en-US" sz="4000" b="0" i="0" u="none" strike="noStrike" kern="1200" cap="none" spc="0" normalizeH="0" baseline="0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50913" y="2960688"/>
            <a:ext cx="6934200" cy="6175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solidFill>
                  <a:srgbClr val="CC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熊：</a:t>
            </a:r>
            <a:r>
              <a:rPr lang="en-US" altLang="zh-CN" sz="3200" err="1">
                <a:solidFill>
                  <a:srgbClr val="CC00CC"/>
                </a:solidFill>
                <a:latin typeface="Arial Unicode MS" pitchFamily="34" charset="-122"/>
                <a:ea typeface="Arial Unicode MS" pitchFamily="34" charset="-122"/>
              </a:rPr>
              <a:t>xióng</a:t>
            </a:r>
            <a:r>
              <a:rPr lang="en-US" altLang="zh-CN" sz="3200">
                <a:solidFill>
                  <a:srgbClr val="CC00CC"/>
                </a:solidFill>
                <a:latin typeface="Arial Unicode MS" pitchFamily="34" charset="-122"/>
                <a:ea typeface="Arial Unicode MS" pitchFamily="34" charset="-122"/>
              </a:rPr>
              <a:t> </a:t>
            </a:r>
            <a:r>
              <a:rPr lang="en-US" altLang="zh-CN" sz="3200">
                <a:solidFill>
                  <a:srgbClr val="CC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dirty="0">
                <a:solidFill>
                  <a:srgbClr val="CC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上下结构   部首：灬</a:t>
            </a:r>
            <a:endParaRPr lang="en-US" altLang="zh-CN" sz="3200">
              <a:solidFill>
                <a:srgbClr val="CC00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01700" y="3789363"/>
            <a:ext cx="7464425" cy="2530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solidFill>
                  <a:srgbClr val="99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字义： ①【熊熊】形容火势旺盛。②兽</a:t>
            </a:r>
            <a:endParaRPr lang="zh-CN" altLang="en-US" sz="3200" dirty="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solidFill>
                  <a:srgbClr val="99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名，身体大，尾短，能直立行走，</a:t>
            </a:r>
            <a:endParaRPr lang="zh-CN" altLang="en-US" sz="3200" dirty="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solidFill>
                  <a:srgbClr val="99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也能爬树。   </a:t>
            </a:r>
            <a:endParaRPr lang="zh-CN" altLang="en-US" sz="3200" dirty="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solidFill>
                  <a:srgbClr val="99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组词：熊熊  狗熊  棕熊  虎背熊腰  造句：熊熊烈火很快吞噬了那间小茅屋。</a:t>
            </a:r>
            <a:endParaRPr lang="zh-CN" altLang="en-US" sz="3200" dirty="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0243" name="组合 5"/>
          <p:cNvGrpSpPr/>
          <p:nvPr/>
        </p:nvGrpSpPr>
        <p:grpSpPr>
          <a:xfrm>
            <a:off x="466725" y="1268413"/>
            <a:ext cx="2073275" cy="661987"/>
            <a:chOff x="0" y="0"/>
            <a:chExt cx="2071702" cy="661806"/>
          </a:xfrm>
        </p:grpSpPr>
        <p:sp>
          <p:nvSpPr>
            <p:cNvPr id="10250" name="直线连接符 21"/>
            <p:cNvSpPr/>
            <p:nvPr/>
          </p:nvSpPr>
          <p:spPr>
            <a:xfrm flipV="1">
              <a:off x="0" y="656052"/>
              <a:ext cx="2071702" cy="5754"/>
            </a:xfrm>
            <a:prstGeom prst="line">
              <a:avLst/>
            </a:prstGeom>
            <a:ln w="38100" cap="flat" cmpd="sng">
              <a:solidFill>
                <a:srgbClr val="93B3D7"/>
              </a:solidFill>
              <a:prstDash val="dash"/>
              <a:headEnd type="none" w="med" len="med"/>
              <a:tailEnd type="none" w="med" len="med"/>
            </a:ln>
          </p:spPr>
        </p:sp>
      </p:grpSp>
      <p:pic>
        <p:nvPicPr>
          <p:cNvPr id="10244" name="Picture 3" descr="F:\七彩课堂插图板式封面\排版用图标、页眉页脚\标题图（终-排版用）共29个\析字乐园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11863" y="904875"/>
            <a:ext cx="2520950" cy="1762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5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313" y="1268413"/>
            <a:ext cx="2019300" cy="533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1"/>
          <p:cNvSpPr/>
          <p:nvPr/>
        </p:nvSpPr>
        <p:spPr>
          <a:xfrm>
            <a:off x="612140" y="2132965"/>
            <a:ext cx="2013585" cy="70103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000" b="0" i="0" u="none" strike="noStrike" kern="1200" cap="none" spc="0" normalizeH="0" baseline="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我会写</a:t>
            </a:r>
            <a:endParaRPr kumimoji="0" lang="zh-CN" altLang="en-US" sz="4000" b="0" i="0" u="none" strike="noStrike" kern="1200" cap="none" spc="0" normalizeH="0" baseline="0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50913" y="2960688"/>
            <a:ext cx="6934200" cy="6175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solidFill>
                  <a:srgbClr val="CC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膊：</a:t>
            </a:r>
            <a:r>
              <a:rPr lang="en-US" altLang="zh-CN" sz="3200" err="1">
                <a:solidFill>
                  <a:srgbClr val="CC00CC"/>
                </a:solidFill>
                <a:latin typeface="Arial Unicode MS" pitchFamily="34" charset="-122"/>
                <a:ea typeface="Arial Unicode MS" pitchFamily="34" charset="-122"/>
              </a:rPr>
              <a:t>bó</a:t>
            </a:r>
            <a:r>
              <a:rPr lang="en-US" altLang="zh-CN" sz="3200">
                <a:solidFill>
                  <a:srgbClr val="CC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3200" dirty="0">
                <a:solidFill>
                  <a:srgbClr val="CC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左右结构   部首：月</a:t>
            </a:r>
            <a:endParaRPr lang="zh-CN" altLang="en-US" sz="3200" dirty="0">
              <a:solidFill>
                <a:srgbClr val="CC00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00113" y="3789363"/>
            <a:ext cx="7526337" cy="2041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solidFill>
                  <a:srgbClr val="99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字义：胳膊，肩膀以下手腕以上的部分。  组词：胳膊  臂膊  赤膊  </a:t>
            </a:r>
            <a:endParaRPr lang="zh-CN" altLang="en-US" sz="3200" dirty="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solidFill>
                  <a:srgbClr val="99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造句：他用胳膊挡住了耀</a:t>
            </a:r>
            <a:endParaRPr lang="zh-CN" altLang="en-US" sz="3200" dirty="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solidFill>
                  <a:srgbClr val="99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眼的阳光。</a:t>
            </a:r>
            <a:endParaRPr lang="zh-CN" altLang="en-US" sz="3200" dirty="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249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8988" y="4292600"/>
            <a:ext cx="2005012" cy="19208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1267" name="组合 5"/>
          <p:cNvGrpSpPr/>
          <p:nvPr/>
        </p:nvGrpSpPr>
        <p:grpSpPr>
          <a:xfrm>
            <a:off x="466725" y="1268413"/>
            <a:ext cx="2073275" cy="661987"/>
            <a:chOff x="0" y="0"/>
            <a:chExt cx="2071702" cy="661806"/>
          </a:xfrm>
        </p:grpSpPr>
        <p:sp>
          <p:nvSpPr>
            <p:cNvPr id="11273" name="直线连接符 21"/>
            <p:cNvSpPr/>
            <p:nvPr/>
          </p:nvSpPr>
          <p:spPr>
            <a:xfrm flipV="1">
              <a:off x="0" y="656052"/>
              <a:ext cx="2071702" cy="5754"/>
            </a:xfrm>
            <a:prstGeom prst="line">
              <a:avLst/>
            </a:prstGeom>
            <a:ln w="38100" cap="flat" cmpd="sng">
              <a:solidFill>
                <a:srgbClr val="93B3D7"/>
              </a:solidFill>
              <a:prstDash val="dash"/>
              <a:headEnd type="none" w="med" len="med"/>
              <a:tailEnd type="none" w="med" len="med"/>
            </a:ln>
          </p:spPr>
        </p:sp>
      </p:grpSp>
      <p:pic>
        <p:nvPicPr>
          <p:cNvPr id="11268" name="Picture 3" descr="F:\七彩课堂插图板式封面\排版用图标、页眉页脚\标题图（终-排版用）共29个\析字乐园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11863" y="904875"/>
            <a:ext cx="2520950" cy="1762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69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313" y="1268413"/>
            <a:ext cx="2019300" cy="533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1"/>
          <p:cNvSpPr/>
          <p:nvPr/>
        </p:nvSpPr>
        <p:spPr>
          <a:xfrm>
            <a:off x="612140" y="2132965"/>
            <a:ext cx="2013585" cy="70103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000" b="0" i="0" u="none" strike="noStrike" kern="1200" cap="none" spc="0" normalizeH="0" baseline="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我会写</a:t>
            </a:r>
            <a:endParaRPr kumimoji="0" lang="zh-CN" altLang="en-US" sz="4000" b="0" i="0" u="none" strike="noStrike" kern="1200" cap="none" spc="0" normalizeH="0" baseline="0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50913" y="2960688"/>
            <a:ext cx="6934200" cy="6175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solidFill>
                  <a:srgbClr val="CC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旷：</a:t>
            </a:r>
            <a:r>
              <a:rPr lang="en-US" altLang="zh-CN" sz="3200" err="1">
                <a:solidFill>
                  <a:srgbClr val="CC00CC"/>
                </a:solidFill>
                <a:latin typeface="Arial Unicode MS" pitchFamily="34" charset="-122"/>
                <a:ea typeface="Arial Unicode MS" pitchFamily="34" charset="-122"/>
              </a:rPr>
              <a:t>kuàng</a:t>
            </a:r>
            <a:r>
              <a:rPr lang="en-US" altLang="zh-CN" sz="3200">
                <a:solidFill>
                  <a:srgbClr val="CC00CC"/>
                </a:solidFill>
                <a:latin typeface="Arial Unicode MS" pitchFamily="34" charset="-122"/>
                <a:ea typeface="Arial Unicode MS" pitchFamily="34" charset="-122"/>
              </a:rPr>
              <a:t> </a:t>
            </a:r>
            <a:r>
              <a:rPr lang="en-US" altLang="zh-CN" sz="3200">
                <a:solidFill>
                  <a:srgbClr val="CC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dirty="0">
                <a:solidFill>
                  <a:srgbClr val="CC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左右结构   部首：日</a:t>
            </a:r>
            <a:endParaRPr lang="en-US" altLang="zh-CN" sz="3200">
              <a:solidFill>
                <a:srgbClr val="CC00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00113" y="4005263"/>
            <a:ext cx="7473950" cy="2041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solidFill>
                  <a:srgbClr val="99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字义：①空间。②心境阔大。③荒废，</a:t>
            </a:r>
            <a:endParaRPr lang="zh-CN" altLang="en-US" sz="3200" dirty="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solidFill>
                  <a:srgbClr val="99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耽搁。  </a:t>
            </a:r>
            <a:endParaRPr lang="zh-CN" altLang="en-US" sz="3200" dirty="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solidFill>
                  <a:srgbClr val="99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组词：旷野  心旷神怡  旷工  </a:t>
            </a:r>
            <a:endParaRPr lang="zh-CN" altLang="en-US" sz="3200" dirty="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solidFill>
                  <a:srgbClr val="99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造句：旷野上空回荡着孩子们的欢笑声。</a:t>
            </a:r>
            <a:endParaRPr lang="zh-CN" altLang="en-US" sz="3200" dirty="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theme/theme1.xml><?xml version="1.0" encoding="utf-8"?>
<a:theme xmlns:a="http://schemas.openxmlformats.org/drawingml/2006/main" name="1_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空白设计模板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3949</Words>
  <Application>WPS 演示</Application>
  <PresentationFormat>在屏幕上显示</PresentationFormat>
  <Paragraphs>335</Paragraphs>
  <Slides>42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42</vt:i4>
      </vt:variant>
    </vt:vector>
  </HeadingPairs>
  <TitlesOfParts>
    <vt:vector size="53" baseType="lpstr">
      <vt:lpstr>Arial</vt:lpstr>
      <vt:lpstr>宋体</vt:lpstr>
      <vt:lpstr>Wingdings</vt:lpstr>
      <vt:lpstr>Calibri</vt:lpstr>
      <vt:lpstr>华文楷体</vt:lpstr>
      <vt:lpstr>Candara</vt:lpstr>
      <vt:lpstr>黑体</vt:lpstr>
      <vt:lpstr>楷体</vt:lpstr>
      <vt:lpstr>Arial Unicode MS</vt:lpstr>
      <vt:lpstr>1_Office 主题</vt:lpstr>
      <vt:lpstr>1_空白设计模板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179</cp:revision>
  <dcterms:created xsi:type="dcterms:W3CDTF">2015-11-18T14:54:52Z</dcterms:created>
  <dcterms:modified xsi:type="dcterms:W3CDTF">2017-08-07T14:09:13Z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2052-10.1.0.6489</vt:lpwstr>
  </property>
</Properties>
</file>