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92" r:id="rId3"/>
    <p:sldId id="343" r:id="rId4"/>
    <p:sldId id="356" r:id="rId5"/>
    <p:sldId id="357" r:id="rId6"/>
    <p:sldId id="358" r:id="rId7"/>
    <p:sldId id="370" r:id="rId8"/>
    <p:sldId id="371" r:id="rId10"/>
    <p:sldId id="372" r:id="rId11"/>
    <p:sldId id="373" r:id="rId12"/>
    <p:sldId id="374" r:id="rId13"/>
    <p:sldId id="375" r:id="rId14"/>
    <p:sldId id="376" r:id="rId15"/>
    <p:sldId id="390" r:id="rId16"/>
    <p:sldId id="391" r:id="rId17"/>
    <p:sldId id="392" r:id="rId18"/>
    <p:sldId id="393" r:id="rId19"/>
    <p:sldId id="394" r:id="rId20"/>
    <p:sldId id="395" r:id="rId21"/>
    <p:sldId id="396" r:id="rId22"/>
    <p:sldId id="397" r:id="rId23"/>
    <p:sldId id="398" r:id="rId24"/>
    <p:sldId id="399" r:id="rId25"/>
    <p:sldId id="40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606B"/>
    <a:srgbClr val="D8D361"/>
    <a:srgbClr val="D4DF9D"/>
    <a:srgbClr val="052800"/>
    <a:srgbClr val="406116"/>
    <a:srgbClr val="CEC948"/>
    <a:srgbClr val="002E42"/>
    <a:srgbClr val="848C3D"/>
    <a:srgbClr val="D1A99F"/>
    <a:srgbClr val="D6E4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14" autoAdjust="0"/>
  </p:normalViewPr>
  <p:slideViewPr>
    <p:cSldViewPr snapToGrid="0">
      <p:cViewPr varScale="1">
        <p:scale>
          <a:sx n="116" d="100"/>
          <a:sy n="116" d="100"/>
        </p:scale>
        <p:origin x="354" y="108"/>
      </p:cViewPr>
      <p:guideLst>
        <p:guide orient="horz" pos="2166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5E765-B465-43FA-95AD-B97EB38F94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844AE-C106-4207-832B-5AA2C3D5C1D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02167" y="381000"/>
            <a:ext cx="11387667" cy="56419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2167" y="381000"/>
            <a:ext cx="11387667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02167" y="1752600"/>
            <a:ext cx="11387667" cy="42703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Char char="§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D0E78-39E6-411F-A622-9F4C11271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D4AF2-8A84-4477-BBE4-E5D1A85E5F6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4.jpeg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timg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4130" y="1905"/>
            <a:ext cx="12215495" cy="6854825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4" name="TextBox 3"/>
          <p:cNvSpPr txBox="1"/>
          <p:nvPr/>
        </p:nvSpPr>
        <p:spPr>
          <a:xfrm>
            <a:off x="7834073" y="4179009"/>
            <a:ext cx="1719580" cy="186118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1500" b="1" spc="600" dirty="0">
                <a:solidFill>
                  <a:srgbClr val="FF0000"/>
                </a:solidFill>
                <a:effectLst>
                  <a:outerShdw blurRad="304800" dist="38100" dir="5400000" algn="t" rotWithShape="0">
                    <a:prstClr val="black">
                      <a:alpha val="91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慢</a:t>
            </a:r>
            <a:endParaRPr lang="zh-CN" altLang="en-US" sz="11500" b="1" spc="600" dirty="0">
              <a:solidFill>
                <a:srgbClr val="FF0000"/>
              </a:solidFill>
              <a:effectLst>
                <a:outerShdw blurRad="304800" dist="38100" dir="5400000" algn="t" rotWithShape="0">
                  <a:prstClr val="black">
                    <a:alpha val="91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 rot="900000">
            <a:off x="5372735" y="2738755"/>
            <a:ext cx="2310130" cy="2083435"/>
          </a:xfrm>
          <a:prstGeom prst="ellipse">
            <a:avLst/>
          </a:prstGeom>
          <a:solidFill>
            <a:srgbClr val="ADB33F"/>
          </a:solidFill>
          <a:ln>
            <a:noFill/>
          </a:ln>
          <a:effectLst>
            <a:outerShdw blurRad="215900" dist="38100" dir="5400000" algn="t" rotWithShape="0">
              <a:prstClr val="black">
                <a:alpha val="6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ctr"/>
          <a:lstStyle/>
          <a:p>
            <a:pPr algn="ctr"/>
            <a:r>
              <a:rPr lang="zh-CN" altLang="en-US" sz="11500" b="1" spc="600" dirty="0">
                <a:solidFill>
                  <a:srgbClr val="FF0000"/>
                </a:solidFill>
                <a:effectLst>
                  <a:outerShdw blurRad="393700" dist="38100" dir="5400000" algn="t" rotWithShape="0">
                    <a:srgbClr val="312911">
                      <a:alpha val="77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州</a:t>
            </a:r>
            <a:endParaRPr lang="zh-CN" altLang="en-US" sz="11500" b="1" spc="600" dirty="0">
              <a:solidFill>
                <a:srgbClr val="FF0000"/>
              </a:solidFill>
              <a:effectLst>
                <a:outerShdw blurRad="393700" dist="38100" dir="5400000" algn="t" rotWithShape="0">
                  <a:srgbClr val="312911">
                    <a:alpha val="77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7990" y="1070335"/>
            <a:ext cx="1719580" cy="1861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1500" b="1" spc="600" dirty="0">
                <a:solidFill>
                  <a:srgbClr val="FF0000"/>
                </a:solidFill>
                <a:effectLst>
                  <a:outerShdw blurRad="304800" dist="38100" dir="5400000" algn="t" rotWithShape="0">
                    <a:prstClr val="black">
                      <a:alpha val="91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扬</a:t>
            </a:r>
            <a:endParaRPr lang="zh-CN" altLang="en-US" sz="11500" b="1" spc="600" dirty="0">
              <a:solidFill>
                <a:srgbClr val="FF0000"/>
              </a:solidFill>
              <a:effectLst>
                <a:outerShdw blurRad="304800" dist="38100" dir="5400000" algn="t" rotWithShape="0">
                  <a:prstClr val="black">
                    <a:alpha val="91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"/>
            <a:ext cx="7567295" cy="398145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7" name="图片 6" descr="图片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095" y="6471920"/>
            <a:ext cx="7621905" cy="38481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ldLvl="0" animBg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84" name="文本占位符 28683"/>
          <p:cNvSpPr>
            <a:spLocks noGrp="1"/>
          </p:cNvSpPr>
          <p:nvPr>
            <p:ph type="body" idx="1"/>
          </p:nvPr>
        </p:nvSpPr>
        <p:spPr>
          <a:xfrm>
            <a:off x="9525" y="886460"/>
            <a:ext cx="5945505" cy="589597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p>
            <a:pPr algn="l" fontAlgn="auto">
              <a:lnSpc>
                <a:spcPct val="150000"/>
              </a:lnSpc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这是一首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慢词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。慢词是依据曲调舒缓的慢曲子填写的词，篇幅一般都稍长，在音乐上的变化繁多，曲调悠扬，更适宜表达曲折婉转、复杂变化的情感。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朗读时语速要慢，语气要低沉舒缓。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姜夔心中的扬州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pic>
        <p:nvPicPr>
          <p:cNvPr id="2" name="图片 1" descr="timg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02680" y="75565"/>
            <a:ext cx="5868670" cy="6706235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8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63490"/>
          <p:cNvSpPr>
            <a:spLocks noGrp="1"/>
          </p:cNvSpPr>
          <p:nvPr>
            <p:ph type="title"/>
          </p:nvPr>
        </p:nvSpPr>
        <p:spPr>
          <a:xfrm>
            <a:off x="5843270" y="151765"/>
            <a:ext cx="5113020" cy="1290320"/>
          </a:xfrm>
        </p:spPr>
        <p:txBody>
          <a:bodyPr anchor="ctr">
            <a:normAutofit/>
          </a:bodyPr>
          <a:p>
            <a:pPr indent="0" algn="l"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4800" b="1">
                <a:solidFill>
                  <a:srgbClr val="FF0000"/>
                </a:solidFill>
                <a:ea typeface="黑体" panose="02010609060101010101" charset="-122"/>
              </a:rPr>
              <a:t>再读词作梳文意</a:t>
            </a:r>
            <a:endParaRPr lang="zh-CN" altLang="en-US" sz="4800" b="1">
              <a:ea typeface="黑体" panose="02010609060101010101" charset="-122"/>
            </a:endParaRPr>
          </a:p>
        </p:txBody>
      </p:sp>
      <p:sp>
        <p:nvSpPr>
          <p:cNvPr id="7171" name="文本框 2"/>
          <p:cNvSpPr txBox="1"/>
          <p:nvPr/>
        </p:nvSpPr>
        <p:spPr>
          <a:xfrm>
            <a:off x="4196080" y="1442085"/>
            <a:ext cx="748982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理出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予过维扬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的层次：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想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      ——      ——        ——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" name="文本框 3"/>
          <p:cNvSpPr txBox="1"/>
          <p:nvPr/>
        </p:nvSpPr>
        <p:spPr>
          <a:xfrm>
            <a:off x="7344093" y="2699703"/>
            <a:ext cx="8445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看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" name="文本框 4"/>
          <p:cNvSpPr txBox="1"/>
          <p:nvPr/>
        </p:nvSpPr>
        <p:spPr>
          <a:xfrm>
            <a:off x="9274810" y="2699703"/>
            <a:ext cx="801688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闻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" name="文本框 5"/>
          <p:cNvSpPr txBox="1"/>
          <p:nvPr/>
        </p:nvSpPr>
        <p:spPr>
          <a:xfrm>
            <a:off x="11152505" y="2699703"/>
            <a:ext cx="782638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感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" name="文本框 1"/>
          <p:cNvSpPr txBox="1"/>
          <p:nvPr/>
        </p:nvSpPr>
        <p:spPr>
          <a:xfrm>
            <a:off x="5826125" y="2699703"/>
            <a:ext cx="5397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驻       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姜夔心中的扬州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pic>
        <p:nvPicPr>
          <p:cNvPr id="2" name="图片 1" descr="timg (5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6715" y="3406140"/>
            <a:ext cx="7931150" cy="3413125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3" name="图片 2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" y="802640"/>
            <a:ext cx="4128135" cy="6016625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173" grpId="0"/>
      <p:bldP spid="7174" grpId="0"/>
      <p:bldP spid="7175" grpId="0"/>
      <p:bldP spid="7170" grpId="0"/>
      <p:bldP spid="71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5" name="图片 31748" descr="p003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7488" y="4510088"/>
            <a:ext cx="9144000" cy="234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标题 63490"/>
          <p:cNvSpPr>
            <a:spLocks noGrp="1"/>
          </p:cNvSpPr>
          <p:nvPr/>
        </p:nvSpPr>
        <p:spPr>
          <a:xfrm>
            <a:off x="200660" y="1144905"/>
            <a:ext cx="8305800" cy="312864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缘景明情 细品悲情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charset="-122"/>
              </a:rPr>
              <a:t>你能发现词人是如何写悲的吗？</a:t>
            </a:r>
            <a:endParaRPr lang="zh-CN" altLang="en-US" sz="4000" b="1" dirty="0">
              <a:latin typeface="Arial" panose="020B0604020202020204" pitchFamily="34" charset="0"/>
              <a:ea typeface="楷体" panose="02010609060101010101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charset="-122"/>
              </a:rPr>
              <a:t>哪一处的悲最能触动你？</a:t>
            </a:r>
            <a:endParaRPr lang="zh-CN" altLang="en-US" sz="4000" b="1" dirty="0">
              <a:latin typeface="Arial" panose="020B0604020202020204" pitchFamily="34" charset="0"/>
              <a:ea typeface="楷体" panose="02010609060101010101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None/>
            </a:pPr>
            <a:endParaRPr lang="zh-CN" altLang="en-US" sz="4000" b="1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8198" name="文本框 8197"/>
          <p:cNvSpPr txBox="1"/>
          <p:nvPr/>
        </p:nvSpPr>
        <p:spPr>
          <a:xfrm>
            <a:off x="200660" y="4273550"/>
            <a:ext cx="7352030" cy="138366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要求：请前后四人一小组，积极探讨，展示分享。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2690" y="10160"/>
            <a:ext cx="4613910" cy="3460115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690" y="3587750"/>
            <a:ext cx="4613910" cy="3272155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ldLvl="0" animBg="1"/>
      <p:bldP spid="819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6" name="标题 63490"/>
          <p:cNvSpPr>
            <a:spLocks noGrp="1"/>
          </p:cNvSpPr>
          <p:nvPr/>
        </p:nvSpPr>
        <p:spPr>
          <a:xfrm>
            <a:off x="200660" y="657860"/>
            <a:ext cx="11439525" cy="112903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缘景明情 细品悲情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你能发现词人是如何写悲的吗？哪一处的悲最能触动你？</a:t>
            </a:r>
            <a:endParaRPr lang="zh-CN" altLang="en-US" sz="4000" b="1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8198" name="文本框 8197"/>
          <p:cNvSpPr txBox="1"/>
          <p:nvPr/>
        </p:nvSpPr>
        <p:spPr>
          <a:xfrm>
            <a:off x="259715" y="2082800"/>
            <a:ext cx="11380470" cy="95313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“淮左名都，竹西佳处。解鞍少驻初程。过春风十里，尽荠麦青青”对比显悲，着一“尽”字，荒凉全出。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9870" y="3723005"/>
            <a:ext cx="11380470" cy="521970"/>
          </a:xfrm>
          <a:prstGeom prst="rect">
            <a:avLst/>
          </a:prstGeom>
          <a:solidFill>
            <a:srgbClr val="D6E4D2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“自胡马窥江去后，废池乔木，犹厌言兵”  以物写悲，更见悲情。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660" y="5048250"/>
            <a:ext cx="11380470" cy="9531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“渐黄昏、清角吹寒，都在空城”以声衬悲，化景物为情思，将景中情与情中景融为一体，情虽含蓄，却更触痛人心啊！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ldLvl="0" animBg="1"/>
      <p:bldP spid="2" grpId="0" bldLvl="0" animBg="1"/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6" name="标题 63490"/>
          <p:cNvSpPr>
            <a:spLocks noGrp="1"/>
          </p:cNvSpPr>
          <p:nvPr/>
        </p:nvSpPr>
        <p:spPr>
          <a:xfrm>
            <a:off x="200660" y="657860"/>
            <a:ext cx="11439525" cy="112903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缘景明情 细品悲情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你能发现词人是如何写悲的吗？哪一处的悲最能触动你？</a:t>
            </a:r>
            <a:endParaRPr lang="zh-CN" altLang="en-US" sz="4000" b="1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8198" name="文本框 8197"/>
          <p:cNvSpPr txBox="1"/>
          <p:nvPr/>
        </p:nvSpPr>
        <p:spPr>
          <a:xfrm>
            <a:off x="230505" y="2082800"/>
            <a:ext cx="11409680" cy="95313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“杜郎俊赏，算而今重到须惊。纵豆蔻词工，青楼梦好，难赋深情。”虚实显悲。 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9870" y="3723005"/>
            <a:ext cx="11380470" cy="953135"/>
          </a:xfrm>
          <a:prstGeom prst="rect">
            <a:avLst/>
          </a:prstGeom>
          <a:solidFill>
            <a:srgbClr val="D6E4D2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“二十四桥仍在，波心荡、冷月无声在在于不在，变与不变，感慨今昔，虚实显悲。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660" y="5048250"/>
            <a:ext cx="11380470" cy="9531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“念桥边红药，年年知为谁生？”虚实显悲，在无理一问中，更见问者的一片真情，意蕴至深、悲痛已极。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ldLvl="0" animBg="1"/>
      <p:bldP spid="2" grpId="0" bldLvl="0" animBg="1"/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472440" y="1260475"/>
            <a:ext cx="8607425" cy="862965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en-US" altLang="zh-CN" sz="3600" b="1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  </a:t>
            </a:r>
            <a:r>
              <a:rPr lang="en-US" altLang="zh-CN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二十四桥仍在，波心荡、冷月无声”</a:t>
            </a:r>
            <a:endParaRPr lang="zh-CN" altLang="en-US" sz="36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2440" y="2204720"/>
            <a:ext cx="11322050" cy="4399915"/>
          </a:xfrm>
          <a:prstGeom prst="rect">
            <a:avLst/>
          </a:prstGeom>
          <a:solidFill>
            <a:srgbClr val="D6E4D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/>
              <a:t>    </a:t>
            </a:r>
            <a:r>
              <a:rPr lang="en-US" altLang="zh-CN" sz="2800" b="1" dirty="0" smtClean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b="1" dirty="0" smtClean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首先，此句化用杜牧名句“二十四桥明月夜，玉人何处教吹萧”，让我们想到昔日热闹场景，以此来反衬如今二十四桥仍在，明月夜也仍有，但“玉人吹箫”的风月繁华已不复存在了，以乐景衬哀情，从而倍增今日之凄清。</a:t>
            </a:r>
            <a:endParaRPr lang="zh-CN" altLang="en-US" sz="2800" b="1" dirty="0" smtClean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其次，抓重点意象“月”，转寄情思，抒发感慨。我们以前学过哪些含“月”诗句（意象拓展，学生自由回答）？月亮原本就“无声”，也无冷暖之别，但姜夔却借助“通感”手法，用触觉感受之“冷”与听觉感受之“无声”来展示视觉所见之“月”，移人情于物象，似乎明月也有情，为昔盛今衰之扬州而伤感、而沉默！作者借月这一意象营造凄清、感伤气氛，寄托悲怆之情。</a:t>
            </a:r>
            <a:endParaRPr lang="zh-CN" altLang="en-US" sz="2800" b="1" dirty="0" smtClean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Text Box 45"/>
          <p:cNvSpPr txBox="1">
            <a:spLocks noChangeArrowheads="1"/>
          </p:cNvSpPr>
          <p:nvPr/>
        </p:nvSpPr>
        <p:spPr bwMode="auto">
          <a:xfrm>
            <a:off x="659130" y="338455"/>
            <a:ext cx="4300855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名句赏析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ldLvl="0" animBg="1"/>
      <p:bldP spid="6" grpId="0" bldLvl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219710" y="1260475"/>
            <a:ext cx="6420485" cy="143446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“清角吹寒”与“冷月无声”有异曲同工之妙，谁结合自己的体会给大家谈一谈？</a:t>
            </a:r>
            <a:endParaRPr sz="36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19075" y="2833370"/>
            <a:ext cx="6421120" cy="3969385"/>
          </a:xfrm>
          <a:prstGeom prst="rect">
            <a:avLst/>
          </a:prstGeom>
          <a:solidFill>
            <a:srgbClr val="D6E4D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/>
              <a:t>    </a:t>
            </a:r>
            <a:r>
              <a:rPr lang="en-US" altLang="zh-CN" sz="2800" b="1" dirty="0" smtClean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b="1" dirty="0" smtClean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清角吹寒”四字，“寒”字下得很妙，寒意本来是天气给人的触觉感受，但作者不言天寒，而说“吹寒”，把角声的凄清与天气的寒冷联系在一起，突出人为的感情色彩，似乎是角声把寒意吹散在这座空城里。它不仅表明号角声音在寒气中飘荡，而且还让人内心涌起一股寒流，用听觉写触觉，把所闻所感交织在一起，使“黍离之悲”更为具体。</a:t>
            </a:r>
            <a:endParaRPr lang="zh-CN" altLang="en-US" sz="2800" b="1" dirty="0" smtClean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Text Box 45"/>
          <p:cNvSpPr txBox="1">
            <a:spLocks noChangeArrowheads="1"/>
          </p:cNvSpPr>
          <p:nvPr/>
        </p:nvSpPr>
        <p:spPr bwMode="auto">
          <a:xfrm>
            <a:off x="659130" y="338455"/>
            <a:ext cx="4300855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名句赏析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43700" y="80010"/>
            <a:ext cx="5386070" cy="672338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ldLvl="0" animBg="1"/>
      <p:bldP spid="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6" name="标题 63490"/>
          <p:cNvSpPr>
            <a:spLocks noGrp="1"/>
          </p:cNvSpPr>
          <p:nvPr/>
        </p:nvSpPr>
        <p:spPr>
          <a:xfrm>
            <a:off x="171450" y="106680"/>
            <a:ext cx="7067550" cy="108077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归纳总结，学有所获</a:t>
            </a:r>
            <a:endParaRPr lang="zh-CN" altLang="en-US" sz="4000" b="1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21910" y="1024255"/>
            <a:ext cx="6990080" cy="5692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全词两阕的写作手法都是运用一种鲜明对比，用昔日扬州城的繁荣兴盛景象对比现时扬州城的凋残破败惨状，写出了战争带给了扬州城万劫不复的灾难。词的上阕，写出了词人亲眼目睹的景象和自身心理感受。写出了扬州城在“胡马窥江去后”令人痛心不已的凋残和败坏景象。下阕运用典故，进一步深化了“黍离之悲”的主题。全词行文的基调都笼罩在一种悲凉凄怆的氛围中。无论是词人所见到的“荠麦青青”、“废池乔木”还是在黄昏里听到的“号角”和“空城”还是词人自身所想到的杜牧“难赋深情”和不知亡国恨的“桥边红药”，都是一种悲剧的写照。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1450" y="1039495"/>
            <a:ext cx="4632960" cy="56775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pPr fontAlgn="auto">
              <a:lnSpc>
                <a:spcPts val="3960"/>
              </a:lnSpc>
            </a:pPr>
            <a:r>
              <a:rPr lang="zh-CN" altLang="en-US" sz="28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这首词抒发了词人“黍离之悲”，作者即事写景，触景生情，情景交融，我们可以思接千载，体验词人为祖国山河的残破、人民的不幸而极其沉痛的心情。王国维在</a:t>
            </a:r>
            <a:r>
              <a:rPr lang="en-US" altLang="zh-CN" sz="28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</a:t>
            </a:r>
            <a:r>
              <a:rPr lang="zh-CN" altLang="en-US" sz="28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人间词话</a:t>
            </a:r>
            <a:r>
              <a:rPr lang="en-US" altLang="zh-CN" sz="28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</a:t>
            </a:r>
            <a:r>
              <a:rPr lang="zh-CN" altLang="en-US" sz="28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给予词人极高评价：“古今词人格调之高，无如白石，惜不于意境上用力，故觉无言外之味，弦外之响。”</a:t>
            </a:r>
            <a:endParaRPr lang="zh-CN" altLang="en-US" sz="280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819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6" name="标题 63490"/>
          <p:cNvSpPr>
            <a:spLocks noGrp="1"/>
          </p:cNvSpPr>
          <p:nvPr/>
        </p:nvSpPr>
        <p:spPr>
          <a:xfrm>
            <a:off x="171450" y="106680"/>
            <a:ext cx="7067550" cy="108077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归纳总结，学有所获</a:t>
            </a:r>
            <a:endParaRPr lang="zh-CN" altLang="en-US" sz="4000" b="1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8198" name="文本框 8197"/>
          <p:cNvSpPr txBox="1"/>
          <p:nvPr/>
        </p:nvSpPr>
        <p:spPr>
          <a:xfrm>
            <a:off x="7766050" y="363855"/>
            <a:ext cx="3157220" cy="92202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5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写法特点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56375" y="1776730"/>
            <a:ext cx="5575935" cy="14452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情景交融，移情入景，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以乐景写哀情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76695" y="3958590"/>
            <a:ext cx="5535930" cy="7683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今昔对比的反衬手法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55435" y="5725795"/>
            <a:ext cx="5457190" cy="7067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善于化用前人诗境入词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 descr="timg (10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" y="1187450"/>
            <a:ext cx="6416675" cy="556387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ldLvl="0" animBg="1"/>
      <p:bldP spid="2" grpId="0" bldLvl="0" animBg="1"/>
      <p:bldP spid="4" grpId="0" bldLvl="0" animBg="1"/>
      <p:bldP spid="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他人心中的扬州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2291" name="矩形 12290"/>
          <p:cNvSpPr/>
          <p:nvPr/>
        </p:nvSpPr>
        <p:spPr>
          <a:xfrm>
            <a:off x="108585" y="1231900"/>
            <a:ext cx="4678680" cy="829945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en-US" altLang="zh-CN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4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忆扬州</a:t>
            </a:r>
            <a:r>
              <a:rPr lang="zh-CN" altLang="en-US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（唐）徐凝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7240" y="2341245"/>
            <a:ext cx="3758565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萧娘脸薄难胜泪，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桃叶眉尖易得愁。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天下三分明月夜，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二分无赖是扬州。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 descr="timg (19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7755" y="33655"/>
            <a:ext cx="7218680" cy="6790055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 animBg="1"/>
      <p:bldP spid="12291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杜牧心中的扬州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2291" name="矩形 12290"/>
          <p:cNvSpPr/>
          <p:nvPr/>
        </p:nvSpPr>
        <p:spPr>
          <a:xfrm>
            <a:off x="933450" y="1208405"/>
            <a:ext cx="4853940" cy="706755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zh-CN" altLang="en-US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寄扬州韩绰判官  </a:t>
            </a:r>
            <a:r>
              <a:rPr lang="zh-CN" altLang="en-US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杜牧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72895" y="2320925"/>
            <a:ext cx="4465320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青山隐隐水迢迢，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秋尽江南草未凋。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二十四桥明月夜，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玉人何处教吹箫？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 descr="timg (15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760" y="-27305"/>
            <a:ext cx="5327015" cy="687705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 animBg="1"/>
      <p:bldP spid="12291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他人心中的扬州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2291" name="矩形 12290"/>
          <p:cNvSpPr/>
          <p:nvPr/>
        </p:nvSpPr>
        <p:spPr>
          <a:xfrm>
            <a:off x="9525" y="917575"/>
            <a:ext cx="4678680" cy="829945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en-US" altLang="zh-CN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4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江城子</a:t>
            </a:r>
            <a:r>
              <a:rPr lang="zh-CN" altLang="en-US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（宋）苏轼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585" y="1830705"/>
            <a:ext cx="7343140" cy="5015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墨云拖雨过西楼。水东流。晚烟收。柳外残阳，回照动帘钩。今夜巫山真个好，花未落，酒新篘。  美人微笑转星眸。月花羞。捧金瓯。歌扇萦风，吹散一春愁。试问江南诸伴侣，谁似我，醉扬州。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51725" y="46355"/>
            <a:ext cx="4700270" cy="6800215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他人心中的扬州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2291" name="矩形 12290"/>
          <p:cNvSpPr/>
          <p:nvPr/>
        </p:nvSpPr>
        <p:spPr>
          <a:xfrm>
            <a:off x="108585" y="1231900"/>
            <a:ext cx="5897880" cy="829945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en-US" altLang="zh-CN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4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夜看扬州市</a:t>
            </a:r>
            <a:r>
              <a:rPr lang="zh-CN" altLang="en-US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（唐）王建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7240" y="2341245"/>
            <a:ext cx="3758565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夜市千灯照碧云，高楼红袖客纷纷。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如今不似时平日，犹自笙歌彻晓闻。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 descr="timg (18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82415" y="2162175"/>
            <a:ext cx="8025130" cy="461772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他人心中的扬州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2291" name="矩形 12290"/>
          <p:cNvSpPr/>
          <p:nvPr/>
        </p:nvSpPr>
        <p:spPr>
          <a:xfrm>
            <a:off x="108585" y="1231900"/>
            <a:ext cx="5288280" cy="829945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en-US" altLang="zh-CN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4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纵游淮南</a:t>
            </a:r>
            <a:r>
              <a:rPr lang="zh-CN" altLang="en-US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（唐）张祜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7240" y="2341245"/>
            <a:ext cx="3758565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十里长街市井连，月明桥上看神仙。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人生只合扬州死，禅智山光好墓田。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5445" y="2153920"/>
            <a:ext cx="7966710" cy="463296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他人心中的扬州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2291" name="矩形 12290"/>
          <p:cNvSpPr/>
          <p:nvPr/>
        </p:nvSpPr>
        <p:spPr>
          <a:xfrm>
            <a:off x="9525" y="1025525"/>
            <a:ext cx="11920855" cy="119888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wrap="square" anchor="t">
            <a:spAutoFit/>
          </a:bodyPr>
          <a:p>
            <a:pPr algn="l" eaLnBrk="1" hangingPunct="1"/>
            <a:r>
              <a:rPr lang="zh-CN" altLang="en-US" sz="36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你心中的扬州市什么景象，请用一首诗词或者一段散文性的文字表达出来。</a:t>
            </a:r>
            <a:endParaRPr lang="zh-CN" altLang="en-US" sz="36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 descr="timg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5" y="2315210"/>
            <a:ext cx="6055995" cy="4497070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3" name="图片 2" descr="timg (3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3950" y="2315210"/>
            <a:ext cx="5912485" cy="449707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杜牧心中的扬州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2291" name="矩形 12290"/>
          <p:cNvSpPr/>
          <p:nvPr/>
        </p:nvSpPr>
        <p:spPr>
          <a:xfrm>
            <a:off x="206375" y="1231900"/>
            <a:ext cx="4497070" cy="706755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zh-CN" altLang="en-US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赠别二首 其一  </a:t>
            </a:r>
            <a:r>
              <a:rPr lang="zh-CN" altLang="en-US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杜牧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15975" y="2272030"/>
            <a:ext cx="4465320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娉娉袅袅十三余，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豆蔻梢头二月初。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春风十里扬州路，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卷上珠帘总不如。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43780" y="-26670"/>
            <a:ext cx="7329805" cy="6859905"/>
          </a:xfrm>
          <a:prstGeom prst="ellipse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杜牧心中的扬州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2291" name="矩形 12290"/>
          <p:cNvSpPr/>
          <p:nvPr/>
        </p:nvSpPr>
        <p:spPr>
          <a:xfrm>
            <a:off x="206375" y="1231900"/>
            <a:ext cx="4218940" cy="706755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en-US" altLang="zh-CN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遣    怀       </a:t>
            </a:r>
            <a:r>
              <a:rPr lang="zh-CN" altLang="en-US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杜  牧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15975" y="2272030"/>
            <a:ext cx="4465320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落魄江南载酒行，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楚腰纤细掌中轻。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十年一觉扬州梦，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赢得青楼薄幸名。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35170" y="51435"/>
            <a:ext cx="7579995" cy="6755130"/>
          </a:xfrm>
          <a:prstGeom prst="ellipse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杜牧心中的扬州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2291" name="矩形 12290"/>
          <p:cNvSpPr/>
          <p:nvPr/>
        </p:nvSpPr>
        <p:spPr>
          <a:xfrm>
            <a:off x="108585" y="1231900"/>
            <a:ext cx="4890770" cy="706755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en-US" altLang="zh-CN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4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题扬州禅智寺  </a:t>
            </a:r>
            <a:r>
              <a:rPr lang="zh-CN" altLang="en-US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杜  牧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4960" y="2272665"/>
            <a:ext cx="5850255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雨过一蝉噪，飘萧松桂秋。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青苔满阶砌，白鸟故迟留。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暮霭生深树，斜阳下小楼。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谁知竹西路，歌吹是扬州。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 descr="timg (3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3505" y="26035"/>
            <a:ext cx="6943090" cy="680593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杜牧心中的扬州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pic>
        <p:nvPicPr>
          <p:cNvPr id="2076" name="图片 2075" descr="扬州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9405" y="4005580"/>
            <a:ext cx="4201795" cy="28524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73" name="图片 2072" descr="个园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" y="4005580"/>
            <a:ext cx="3790315" cy="28524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72" name="图片 2071" descr="二十四桥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1905" y="4005580"/>
            <a:ext cx="4057650" cy="285242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78" name="组合 2077"/>
          <p:cNvGrpSpPr/>
          <p:nvPr/>
        </p:nvGrpSpPr>
        <p:grpSpPr>
          <a:xfrm>
            <a:off x="20955" y="802005"/>
            <a:ext cx="12120245" cy="2381885"/>
            <a:chOff x="-815" y="0"/>
            <a:chExt cx="6575" cy="1224"/>
          </a:xfrm>
        </p:grpSpPr>
        <p:pic>
          <p:nvPicPr>
            <p:cNvPr id="2079" name="图片 2078" descr="yanz0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3" y="0"/>
              <a:ext cx="2317" cy="122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80" name="图片 2079" descr="20040701_165422_480779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41" y="5"/>
              <a:ext cx="2202" cy="121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81" name="图片 2080" descr="1022828_6747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815" y="0"/>
              <a:ext cx="2057" cy="120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82" name="文本框 2081"/>
          <p:cNvSpPr txBox="1"/>
          <p:nvPr/>
        </p:nvSpPr>
        <p:spPr>
          <a:xfrm>
            <a:off x="496888" y="3183890"/>
            <a:ext cx="113411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  <a:buClrTx/>
            </a:pPr>
            <a:r>
              <a:rPr lang="en-US" altLang="zh-CN" sz="3600" dirty="0">
                <a:solidFill>
                  <a:srgbClr val="336699"/>
                </a:solidFill>
                <a:latin typeface="Arial" panose="020B0604020202020204" pitchFamily="34" charset="0"/>
                <a:ea typeface="华文行楷" pitchFamily="2" charset="-122"/>
              </a:rPr>
              <a:t>            </a:t>
            </a:r>
            <a:r>
              <a:rPr lang="zh-CN" altLang="en-US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腰缠十万贯，骑鹤下扬州。</a:t>
            </a:r>
            <a:endParaRPr lang="zh-CN" altLang="en-US" sz="5400" dirty="0">
              <a:solidFill>
                <a:srgbClr val="FF0000"/>
              </a:solidFill>
              <a:latin typeface="Arial" panose="020B0604020202020204" pitchFamily="34" charset="0"/>
              <a:ea typeface="隶书" pitchFamily="49" charset="-122"/>
            </a:endParaRPr>
          </a:p>
          <a:p>
            <a:pPr algn="l">
              <a:spcBef>
                <a:spcPct val="50000"/>
              </a:spcBef>
              <a:buClrTx/>
            </a:pPr>
            <a:r>
              <a:rPr lang="zh-CN" altLang="en-US" sz="3200" dirty="0">
                <a:solidFill>
                  <a:srgbClr val="336699"/>
                </a:solidFill>
                <a:latin typeface="Arial" panose="020B0604020202020204" pitchFamily="34" charset="0"/>
                <a:ea typeface="华文行楷" pitchFamily="2" charset="-122"/>
              </a:rPr>
              <a:t>       </a:t>
            </a:r>
            <a:endParaRPr lang="zh-CN" altLang="en-US" sz="3200" dirty="0">
              <a:solidFill>
                <a:srgbClr val="336699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082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>
                                            <p:txEl>
                                              <p:charRg st="2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082">
                                            <p:txEl>
                                              <p:charRg st="25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2082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000" fill="hold"/>
                                        <p:tgtEl>
                                          <p:spTgt spid="2082">
                                            <p:txEl>
                                              <p:charRg st="2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姜夔心中的扬州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2" name="内容占位符 2"/>
          <p:cNvSpPr>
            <a:spLocks noGrp="1"/>
          </p:cNvSpPr>
          <p:nvPr/>
        </p:nvSpPr>
        <p:spPr>
          <a:xfrm>
            <a:off x="294640" y="1580515"/>
            <a:ext cx="7712075" cy="49625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txBody>
          <a:bodyPr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姜夔（约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1155—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约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1221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），字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尧章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，号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白石道人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饶州鄱阳（今属江西）人，南宋著名词人。一生漫游各地，政治上困顿、失意，最后在贫困交迫中死于杭州西湖之畔。一生好学、好客、好藏书。他多才多艺，擅长诗词，精通音律，工于书法，精于鉴赏。生前与很多文人学士有密切的往来。其词多写景咏物，记述客游，是南宋后期婉约派的代表作家。著有</a:t>
            </a:r>
            <a:r>
              <a:rPr lang="en-US" altLang="zh-CN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白石道人诗集</a:t>
            </a:r>
            <a:r>
              <a:rPr lang="en-US" altLang="zh-CN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124" name="Picture 5" descr="http://g.hiphotos.baidu.com/baike/c0%3Dbaike92%2C5%2C5%2C92%2C30/sign=c5bdf63969600c33e474d69a7b253a6a/bd3eb13533fa828b08c0a8ceff1f4134970a5a3f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2920" y="1580515"/>
            <a:ext cx="3967480" cy="4961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标题 1"/>
          <p:cNvSpPr>
            <a:spLocks noGrp="1"/>
          </p:cNvSpPr>
          <p:nvPr/>
        </p:nvSpPr>
        <p:spPr>
          <a:xfrm>
            <a:off x="5076825" y="54610"/>
            <a:ext cx="4067175" cy="11430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  者  简  介</a:t>
            </a:r>
            <a:endParaRPr lang="zh-CN" altLang="en-US" sz="48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charRg st="0" end="1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 animBg="1"/>
      <p:bldP spid="2" grpId="0" build="p"/>
      <p:bldP spid="51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矩形 67590"/>
          <p:cNvSpPr/>
          <p:nvPr/>
        </p:nvSpPr>
        <p:spPr>
          <a:xfrm>
            <a:off x="5785803" y="142875"/>
            <a:ext cx="63150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r>
              <a:rPr lang="zh-CN" altLang="en-US" sz="4800" b="1" dirty="0">
                <a:solidFill>
                  <a:srgbClr val="E71707"/>
                </a:solidFill>
                <a:latin typeface="楷体" panose="02010609060101010101" charset="-122"/>
                <a:ea typeface="楷体" panose="02010609060101010101" charset="-122"/>
              </a:rPr>
              <a:t>略读小序提要素</a:t>
            </a:r>
            <a:endParaRPr lang="zh-CN" altLang="en-US" sz="4800" b="1" dirty="0">
              <a:solidFill>
                <a:srgbClr val="E71707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25" name="文本框 3"/>
          <p:cNvSpPr txBox="1"/>
          <p:nvPr/>
        </p:nvSpPr>
        <p:spPr>
          <a:xfrm>
            <a:off x="222885" y="5911850"/>
            <a:ext cx="7343775" cy="82994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t">
            <a:spAutoFit/>
          </a:bodyPr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情为悲情：予怀怆然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26" name="文本框 5125"/>
          <p:cNvSpPr txBox="1"/>
          <p:nvPr/>
        </p:nvSpPr>
        <p:spPr>
          <a:xfrm>
            <a:off x="311150" y="4508500"/>
            <a:ext cx="7255510" cy="82994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t">
            <a:spAutoFit/>
          </a:bodyPr>
          <a:p>
            <a:r>
              <a:rPr lang="zh-CN" altLang="en-US" sz="4800" b="1">
                <a:latin typeface="Arial" panose="020B0604020202020204" pitchFamily="34" charset="0"/>
                <a:ea typeface="楷体" panose="02010609060101010101" charset="-122"/>
              </a:rPr>
              <a:t>旨为悲旨：黍离之悲</a:t>
            </a:r>
            <a:endParaRPr lang="zh-CN" altLang="en-US" sz="4800" b="1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7172" name="矩形 7171"/>
          <p:cNvSpPr/>
          <p:nvPr/>
        </p:nvSpPr>
        <p:spPr>
          <a:xfrm>
            <a:off x="267335" y="1285875"/>
            <a:ext cx="7256145" cy="28613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p>
            <a:pPr eaLnBrk="1" hangingPunct="1"/>
            <a:r>
              <a:rPr lang="zh-CN" altLang="en-US" sz="3600" b="1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淳熙丙申至日，余过维扬。夜雪初霁，荠麦弥望。入其城则四顾萧条，寒水自碧，暮色渐起，戍角悲吟。予怀怆然，感慨今昔，因自度此曲。千岩老人以为有</a:t>
            </a:r>
            <a:r>
              <a:rPr lang="en-US" altLang="zh-CN" sz="3600" b="1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600" b="1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黍离</a:t>
            </a:r>
            <a:r>
              <a:rPr lang="en-US" altLang="zh-CN" sz="3600" b="1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600" b="1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之悲也。</a:t>
            </a:r>
            <a:endParaRPr lang="zh-CN" altLang="en-US" sz="3600" b="1">
              <a:solidFill>
                <a:srgbClr val="993366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姜夔心中的扬州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5372" name="AutoShape 17"/>
          <p:cNvSpPr/>
          <p:nvPr/>
        </p:nvSpPr>
        <p:spPr>
          <a:xfrm>
            <a:off x="7949565" y="1285875"/>
            <a:ext cx="3836670" cy="2984500"/>
          </a:xfrm>
          <a:prstGeom prst="wedgeRoundRectCallout">
            <a:avLst>
              <a:gd name="adj1" fmla="val -52819"/>
              <a:gd name="adj2" fmla="val -31694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lnSpc>
                <a:spcPct val="11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黍离之悲，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对国家残破，今不如昔的哀叹，也指国破家亡之痛。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3985" y="4342765"/>
            <a:ext cx="4347210" cy="2487295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ldLvl="0" animBg="1"/>
      <p:bldP spid="5126" grpId="0" bldLvl="0" animBg="1"/>
      <p:bldP spid="7172" grpId="0" bldLvl="0" animBg="1"/>
      <p:bldP spid="15372" grpId="0" bldLvl="0" animBg="1"/>
      <p:bldP spid="5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8" name="标题 63490"/>
          <p:cNvSpPr>
            <a:spLocks noGrp="1"/>
          </p:cNvSpPr>
          <p:nvPr/>
        </p:nvSpPr>
        <p:spPr>
          <a:xfrm>
            <a:off x="6120765" y="100965"/>
            <a:ext cx="6017260" cy="49657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en-US" altLang="zh-CN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   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初读词作品韵味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pPr indent="0">
              <a:buClr>
                <a:srgbClr val="FF0000"/>
              </a:buClr>
              <a:buFont typeface="Wingdings" panose="05000000000000000000" pitchFamily="2" charset="2"/>
              <a:buNone/>
            </a:pPr>
            <a:endParaRPr lang="zh-CN" altLang="en-US" sz="4000" b="1" dirty="0">
              <a:latin typeface="Arial" panose="020B0604020202020204" pitchFamily="34" charset="0"/>
              <a:ea typeface="黑体" panose="02010609060101010101" charset="-122"/>
            </a:endParaRPr>
          </a:p>
          <a:p>
            <a:pPr>
              <a:lnSpc>
                <a:spcPts val="5275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4400" b="1" dirty="0">
                <a:latin typeface="Arial" panose="020B0604020202020204" pitchFamily="34" charset="0"/>
                <a:ea typeface="楷体" panose="02010609060101010101" charset="-122"/>
              </a:rPr>
              <a:t>请同学们结合注释，</a:t>
            </a:r>
            <a:endParaRPr lang="zh-CN" altLang="en-US" sz="4400" b="1" dirty="0">
              <a:latin typeface="Arial" panose="020B0604020202020204" pitchFamily="34" charset="0"/>
              <a:ea typeface="楷体" panose="02010609060101010101" charset="-122"/>
            </a:endParaRPr>
          </a:p>
          <a:p>
            <a:pPr>
              <a:lnSpc>
                <a:spcPts val="5275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4400" b="1" dirty="0">
                <a:latin typeface="Arial" panose="020B0604020202020204" pitchFamily="34" charset="0"/>
                <a:ea typeface="楷体" panose="02010609060101010101" charset="-122"/>
              </a:rPr>
              <a:t>理解词意，自由诵读。</a:t>
            </a:r>
            <a:endParaRPr lang="zh-CN" altLang="en-US" sz="4400" b="1" dirty="0">
              <a:latin typeface="Arial" panose="020B0604020202020204" pitchFamily="34" charset="0"/>
              <a:ea typeface="楷体" panose="02010609060101010101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None/>
            </a:pP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楷体" panose="02010609060101010101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None/>
            </a:pPr>
            <a:b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charset="-122"/>
              </a:rPr>
            </a:b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charset="-122"/>
              </a:rPr>
              <a:t>         </a:t>
            </a:r>
            <a:r>
              <a:rPr lang="zh-CN" altLang="en-US" sz="48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charset="-122"/>
              </a:rPr>
              <a:t> </a:t>
            </a:r>
            <a:endParaRPr lang="zh-CN" altLang="en-US" sz="48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3317" name="Text Box 4"/>
          <p:cNvSpPr txBox="1"/>
          <p:nvPr/>
        </p:nvSpPr>
        <p:spPr>
          <a:xfrm>
            <a:off x="9525" y="-27305"/>
            <a:ext cx="445008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隶书" pitchFamily="2" charset="-122"/>
              </a:rPr>
              <a:t>姜夔心中的扬州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10244" name="矩形 10243"/>
          <p:cNvSpPr/>
          <p:nvPr/>
        </p:nvSpPr>
        <p:spPr>
          <a:xfrm>
            <a:off x="238760" y="1253490"/>
            <a:ext cx="5029200" cy="49542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淮左名都，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竹西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佳处，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解鞍少驻初程。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春风十里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尽荠麦青青。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自胡马窥江去后，                      废池乔木，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犹厌言兵。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渐黄昏，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清角吹寒，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都在空城。</a:t>
            </a:r>
            <a:r>
              <a:rPr lang="zh-CN" altLang="en-US" sz="2800" b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800" b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5" name="矩形 10244"/>
          <p:cNvSpPr/>
          <p:nvPr/>
        </p:nvSpPr>
        <p:spPr>
          <a:xfrm>
            <a:off x="3495040" y="1253490"/>
            <a:ext cx="4572000" cy="560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杜郎俊赏，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算而今、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重到须惊。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纵豆蔻词工，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青楼梦好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难赋深情。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二十四桥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仍在，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波心荡、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冷月无声。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念桥边红药，</a:t>
            </a:r>
            <a:b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年年知为谁生！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" name="图片 1" descr="t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5700" y="3080385"/>
            <a:ext cx="5400675" cy="3587115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614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2652</Words>
  <Application>WPS 演示</Application>
  <PresentationFormat>宽屏</PresentationFormat>
  <Paragraphs>188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华文隶书</vt:lpstr>
      <vt:lpstr>华文行楷</vt:lpstr>
      <vt:lpstr>隶书</vt:lpstr>
      <vt:lpstr>Calibri</vt:lpstr>
      <vt:lpstr>楷体</vt:lpstr>
      <vt:lpstr>黑体</vt:lpstr>
      <vt:lpstr>Times New Roman</vt:lpstr>
      <vt:lpstr>华文琥珀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再读词作梳文意</vt:lpstr>
      <vt:lpstr>PowerPoint 演示文稿</vt:lpstr>
      <vt:lpstr>PowerPoint 演示文稿</vt:lpstr>
      <vt:lpstr>PowerPoint 演示文稿</vt:lpstr>
      <vt:lpstr>   “二十四桥仍在，波心荡、冷月无声”</vt:lpstr>
      <vt:lpstr>“清角吹寒”与“冷月无声”有异曲同工之妙，谁结合自己的体会给大家谈一谈？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mobu</dc:creator>
  <cp:lastModifiedBy>Administrator</cp:lastModifiedBy>
  <cp:revision>106</cp:revision>
  <dcterms:created xsi:type="dcterms:W3CDTF">2014-08-27T13:28:00Z</dcterms:created>
  <dcterms:modified xsi:type="dcterms:W3CDTF">2018-10-01T01:31:30Z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