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88" r:id="rId3"/>
    <p:sldId id="286" r:id="rId4"/>
    <p:sldId id="281" r:id="rId5"/>
    <p:sldId id="287" r:id="rId6"/>
    <p:sldId id="269" r:id="rId7"/>
    <p:sldId id="270" r:id="rId8"/>
    <p:sldId id="256" r:id="rId10"/>
    <p:sldId id="274" r:id="rId11"/>
    <p:sldId id="276" r:id="rId12"/>
    <p:sldId id="275" r:id="rId13"/>
    <p:sldId id="277" r:id="rId1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800000"/>
    <a:srgbClr val="000066"/>
    <a:srgbClr val="6600FF"/>
    <a:srgbClr val="9900FF"/>
    <a:srgbClr val="FFFF00"/>
    <a:srgbClr val="000099"/>
    <a:srgbClr val="FF66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8"/>
      </p:cViewPr>
      <p:guideLst>
        <p:guide orient="horz" pos="2168"/>
        <p:guide pos="285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1" d="100"/>
        <a:sy n="8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062740-7BAD-4013-9051-6CF1F62D669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ED119F-8008-49EF-AF77-AD8BEE226D7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ED119F-8008-49EF-AF77-AD8BEE226D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 bwMode="auto">
      <p:bgPr>
        <a:blipFill dpi="0" rotWithShape="0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08025" y="1501775"/>
            <a:ext cx="7772400" cy="1165225"/>
          </a:xfrm>
          <a:effectLst>
            <a:outerShdw dist="35921" dir="2700000" algn="ctr" rotWithShape="0">
              <a:schemeClr val="folHlink"/>
            </a:outerShdw>
          </a:effectLst>
        </p:spPr>
        <p:txBody>
          <a:bodyPr/>
          <a:lstStyle>
            <a:lvl1pPr algn="ctr">
              <a:defRPr sz="4000"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zh-CN" altLang="en-AU" noProof="0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92425"/>
            <a:ext cx="6400800" cy="962025"/>
          </a:xfrm>
        </p:spPr>
        <p:txBody>
          <a:bodyPr/>
          <a:lstStyle>
            <a:lvl1pPr marL="0" indent="0" algn="ctr">
              <a:buFontTx/>
              <a:buNone/>
              <a:defRPr sz="3000"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zh-CN" altLang="en-AU" noProof="0" smtClean="0"/>
          </a:p>
        </p:txBody>
      </p:sp>
    </p:spTree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00825" y="769938"/>
            <a:ext cx="2060575" cy="532923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19100" y="769938"/>
            <a:ext cx="6029325" cy="532923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31800" y="2006600"/>
            <a:ext cx="4038600" cy="40925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2800" y="2006600"/>
            <a:ext cx="4038600" cy="40925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9100" y="7699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AU" smtClean="0"/>
              <a:t>单击此处编辑母版标题样式</a:t>
            </a:r>
            <a:endParaRPr lang="zh-CN" altLang="en-AU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2006600"/>
            <a:ext cx="8229600" cy="409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AU" smtClean="0"/>
              <a:t>单击此处编辑母版文本样式</a:t>
            </a:r>
            <a:endParaRPr lang="zh-CN" altLang="en-AU" smtClean="0"/>
          </a:p>
          <a:p>
            <a:pPr lvl="1"/>
            <a:r>
              <a:rPr lang="zh-CN" altLang="en-AU" smtClean="0"/>
              <a:t>第二级</a:t>
            </a:r>
            <a:endParaRPr lang="zh-CN" altLang="en-AU" smtClean="0"/>
          </a:p>
          <a:p>
            <a:pPr lvl="2"/>
            <a:r>
              <a:rPr lang="zh-CN" altLang="en-AU" smtClean="0"/>
              <a:t>第三级</a:t>
            </a:r>
            <a:endParaRPr lang="zh-CN" altLang="en-AU" smtClean="0"/>
          </a:p>
          <a:p>
            <a:pPr lvl="3"/>
            <a:r>
              <a:rPr lang="zh-CN" altLang="en-AU" smtClean="0"/>
              <a:t>第四级</a:t>
            </a:r>
            <a:endParaRPr lang="zh-CN" altLang="en-AU" smtClean="0"/>
          </a:p>
          <a:p>
            <a:pPr lvl="4"/>
            <a:r>
              <a:rPr lang="zh-CN" altLang="en-AU" smtClean="0"/>
              <a:t>第五级</a:t>
            </a:r>
            <a:endParaRPr lang="zh-CN" altLang="en-A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 dir="r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99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9900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9900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9900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9900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9900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9900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9900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9900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99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9900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009900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009900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9900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9900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9900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9900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9900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audio" Target="../media/audio4.wav"/><Relationship Id="rId4" Type="http://schemas.openxmlformats.org/officeDocument/2006/relationships/audio" Target="../media/audio9.wav"/><Relationship Id="rId3" Type="http://schemas.openxmlformats.org/officeDocument/2006/relationships/image" Target="../media/image7.png"/><Relationship Id="rId2" Type="http://schemas.microsoft.com/office/2007/relationships/media" Target="file:///G:\11&#35838;&#27704;&#36828;&#30340;&#27468;&#22768;\&#26446;&#23068;%20-%20&#23567;&#25918;&#29275;.mp3" TargetMode="External"/><Relationship Id="rId1" Type="http://schemas.openxmlformats.org/officeDocument/2006/relationships/audio" Target="file:///G:\11&#35838;&#27704;&#36828;&#30340;&#27468;&#22768;\&#26446;&#23068;%20-%20&#23567;&#25918;&#29275;.mp3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10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.xml"/><Relationship Id="rId3" Type="http://schemas.openxmlformats.org/officeDocument/2006/relationships/audio" Target="../media/audio3.wav"/><Relationship Id="rId2" Type="http://schemas.openxmlformats.org/officeDocument/2006/relationships/audio" Target="../media/audio2.wav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audio" Target="../media/audio5.wav"/><Relationship Id="rId3" Type="http://schemas.openxmlformats.org/officeDocument/2006/relationships/audio" Target="../media/audio4.wav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audio" Target="../media/audio6.wav"/><Relationship Id="rId5" Type="http://schemas.openxmlformats.org/officeDocument/2006/relationships/audio" Target="../media/audio1.wav"/><Relationship Id="rId4" Type="http://schemas.openxmlformats.org/officeDocument/2006/relationships/image" Target="../media/image7.png"/><Relationship Id="rId3" Type="http://schemas.microsoft.com/office/2007/relationships/media" Target="file:///G:\11&#35838;&#27704;&#36828;&#30340;&#27468;&#22768;\&#38271;&#22823;&#21518;&#25105;&#23601;&#25104;&#20102;&#20320;%20&#26391;&#35829;&#37197;&#20048;.mp3" TargetMode="External"/><Relationship Id="rId2" Type="http://schemas.openxmlformats.org/officeDocument/2006/relationships/audio" Target="file:///G:\11&#35838;&#27704;&#36828;&#30340;&#27468;&#22768;\&#38271;&#22823;&#21518;&#25105;&#23601;&#25104;&#20102;&#20320;%20&#26391;&#35829;&#37197;&#20048;.mp3" TargetMode="External"/><Relationship Id="rId1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audio" Target="../media/audio8.wav"/><Relationship Id="rId6" Type="http://schemas.openxmlformats.org/officeDocument/2006/relationships/audio" Target="../media/audio7.wav"/><Relationship Id="rId5" Type="http://schemas.openxmlformats.org/officeDocument/2006/relationships/image" Target="../media/image7.png"/><Relationship Id="rId4" Type="http://schemas.microsoft.com/office/2007/relationships/media" Target="file:///G:\11&#35838;&#27704;&#36828;&#30340;&#27468;&#22768;\&#38271;&#22823;&#21518;&#25105;&#23601;&#25104;&#20102;&#20320;%20&#26391;&#35829;&#37197;&#20048;.mp3" TargetMode="External"/><Relationship Id="rId3" Type="http://schemas.openxmlformats.org/officeDocument/2006/relationships/audio" Target="file:///G:\11&#35838;&#27704;&#36828;&#30340;&#27468;&#22768;\&#38271;&#22823;&#21518;&#25105;&#23601;&#25104;&#20102;&#20320;%20&#26391;&#35829;&#37197;&#20048;.mp3" TargetMode="External"/><Relationship Id="rId2" Type="http://schemas.openxmlformats.org/officeDocument/2006/relationships/image" Target="../media/image9.png"/><Relationship Id="rId1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3"/>
          <p:cNvSpPr>
            <a:spLocks noChangeArrowheads="1" noChangeShapeType="1"/>
          </p:cNvSpPr>
          <p:nvPr/>
        </p:nvSpPr>
        <p:spPr bwMode="auto">
          <a:xfrm>
            <a:off x="1619672" y="1772816"/>
            <a:ext cx="5832648" cy="129726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dirty="0">
                <a:solidFill>
                  <a:srgbClr val="003300"/>
                </a:solidFill>
                <a:effectLst>
                  <a:outerShdw dist="35921" dir="2700000" algn="ctr" rotWithShape="0">
                    <a:srgbClr val="C0C0C0">
                      <a:alpha val="75000"/>
                    </a:srgbClr>
                  </a:outerShdw>
                </a:effectLst>
                <a:latin typeface="方正正大黑简体" pitchFamily="2" charset="-122"/>
                <a:ea typeface="方正正大黑简体" pitchFamily="2" charset="-122"/>
              </a:rPr>
              <a:t>永远的歌声</a:t>
            </a:r>
            <a:endParaRPr lang="zh-CN" altLang="en-US" sz="3600" b="1" dirty="0">
              <a:solidFill>
                <a:srgbClr val="003300"/>
              </a:solidFill>
              <a:effectLst>
                <a:outerShdw dist="35921" dir="2700000" algn="ctr" rotWithShape="0">
                  <a:srgbClr val="C0C0C0">
                    <a:alpha val="75000"/>
                  </a:srgbClr>
                </a:outerShdw>
              </a:effectLst>
              <a:latin typeface="方正正大黑简体" pitchFamily="2" charset="-122"/>
              <a:ea typeface="方正正大黑简体" pitchFamily="2" charset="-122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WordArt 5"/>
          <p:cNvSpPr>
            <a:spLocks noChangeArrowheads="1" noChangeShapeType="1"/>
          </p:cNvSpPr>
          <p:nvPr/>
        </p:nvSpPr>
        <p:spPr bwMode="auto">
          <a:xfrm>
            <a:off x="2339974" y="793718"/>
            <a:ext cx="4402138" cy="12223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zh-CN" altLang="en-US" sz="4000" b="1" dirty="0">
                <a:ln w="9525">
                  <a:solidFill>
                    <a:srgbClr val="CC99FF"/>
                  </a:solidFill>
                  <a:rou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6999"/>
                    </a:srgbClr>
                  </a:outerShdw>
                </a:effectLst>
                <a:latin typeface="华文细黑" panose="02010600040101010101" charset="-122"/>
                <a:ea typeface="华文细黑" panose="02010600040101010101" charset="-122"/>
              </a:rPr>
              <a:t>议一议，体会写法</a:t>
            </a:r>
            <a:endParaRPr lang="zh-CN" altLang="en-US" sz="4000" b="1" dirty="0">
              <a:ln w="9525">
                <a:solidFill>
                  <a:srgbClr val="CC99FF"/>
                </a:solidFill>
                <a:rou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76999"/>
                  </a:srgbClr>
                </a:outerShdw>
              </a:effectLst>
              <a:latin typeface="华文细黑" panose="02010600040101010101" charset="-122"/>
              <a:ea typeface="华文细黑" panose="02010600040101010101" charset="-122"/>
            </a:endParaRP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971549" y="2593943"/>
            <a:ext cx="7129463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008000"/>
                </a:solidFill>
                <a:latin typeface="楷体_GB2312" pitchFamily="1" charset="-122"/>
                <a:ea typeface="楷体_GB2312" pitchFamily="1" charset="-122"/>
              </a:rPr>
              <a:t>1.</a:t>
            </a:r>
            <a:r>
              <a:rPr lang="zh-CN" altLang="en-US" sz="3200" b="1" dirty="0">
                <a:solidFill>
                  <a:srgbClr val="008000"/>
                </a:solidFill>
                <a:latin typeface="楷体_GB2312" pitchFamily="1" charset="-122"/>
                <a:ea typeface="楷体_GB2312" pitchFamily="1" charset="-122"/>
              </a:rPr>
              <a:t>自由读文章的开头和结尾部分，你发现了什么？</a:t>
            </a:r>
            <a:r>
              <a:rPr lang="zh-CN" altLang="en-US" sz="2800" b="1" dirty="0">
                <a:solidFill>
                  <a:srgbClr val="008000"/>
                </a:solidFill>
                <a:latin typeface="楷体_GB2312" pitchFamily="1" charset="-122"/>
                <a:ea typeface="楷体_GB2312" pitchFamily="1" charset="-122"/>
              </a:rPr>
              <a:t> </a:t>
            </a:r>
            <a:endParaRPr lang="zh-CN" altLang="en-US" sz="2800" b="1" dirty="0">
              <a:solidFill>
                <a:srgbClr val="008000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971549" y="4178268"/>
            <a:ext cx="7561263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008000"/>
                </a:solidFill>
                <a:latin typeface="楷体_GB2312" pitchFamily="1" charset="-122"/>
                <a:ea typeface="楷体_GB2312" pitchFamily="1" charset="-122"/>
              </a:rPr>
              <a:t>2.</a:t>
            </a:r>
            <a:r>
              <a:rPr lang="zh-CN" altLang="en-US" sz="3200" b="1" dirty="0">
                <a:solidFill>
                  <a:srgbClr val="008000"/>
                </a:solidFill>
                <a:latin typeface="楷体_GB2312" pitchFamily="1" charset="-122"/>
                <a:ea typeface="楷体_GB2312" pitchFamily="1" charset="-122"/>
              </a:rPr>
              <a:t>文章为什么以</a:t>
            </a:r>
            <a:r>
              <a:rPr lang="en-US" altLang="zh-CN" sz="3200" b="1" dirty="0">
                <a:solidFill>
                  <a:srgbClr val="008000"/>
                </a:solidFill>
                <a:latin typeface="楷体_GB2312" pitchFamily="1" charset="-122"/>
                <a:ea typeface="楷体_GB2312" pitchFamily="1" charset="-122"/>
              </a:rPr>
              <a:t>《</a:t>
            </a:r>
            <a:r>
              <a:rPr lang="zh-CN" altLang="en-US" sz="3200" b="1" dirty="0">
                <a:solidFill>
                  <a:srgbClr val="008000"/>
                </a:solidFill>
                <a:latin typeface="楷体_GB2312" pitchFamily="1" charset="-122"/>
                <a:ea typeface="楷体_GB2312" pitchFamily="1" charset="-122"/>
              </a:rPr>
              <a:t>永远的歌声</a:t>
            </a:r>
            <a:r>
              <a:rPr lang="en-US" altLang="zh-CN" sz="3200" b="1" dirty="0">
                <a:solidFill>
                  <a:srgbClr val="008000"/>
                </a:solidFill>
                <a:latin typeface="楷体_GB2312" pitchFamily="1" charset="-122"/>
                <a:ea typeface="楷体_GB2312" pitchFamily="1" charset="-122"/>
              </a:rPr>
              <a:t>》</a:t>
            </a:r>
            <a:r>
              <a:rPr lang="zh-CN" altLang="en-US" sz="3200" b="1" dirty="0">
                <a:solidFill>
                  <a:srgbClr val="008000"/>
                </a:solidFill>
                <a:latin typeface="楷体_GB2312" pitchFamily="1" charset="-122"/>
                <a:ea typeface="楷体_GB2312" pitchFamily="1" charset="-122"/>
              </a:rPr>
              <a:t>作为题目？</a:t>
            </a:r>
            <a:endParaRPr lang="zh-CN" altLang="en-US" sz="3200" b="1" dirty="0">
              <a:solidFill>
                <a:srgbClr val="008000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pic>
        <p:nvPicPr>
          <p:cNvPr id="14344" name="李娜 - 小放牛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616585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70" decel="1000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770" decel="100000"/>
                                        <p:tgtEl>
                                          <p:spTgt spid="1434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animBg="1"/>
      <p:bldP spid="14342" grpId="0" autoUpdateAnimBg="0"/>
      <p:bldP spid="14343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Picture 5" descr="作业布置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827584" y="1124744"/>
            <a:ext cx="2663825" cy="166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848070" y="3140968"/>
            <a:ext cx="7612362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3600" b="1" dirty="0">
                <a:solidFill>
                  <a:srgbClr val="A5002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1</a:t>
            </a:r>
            <a:r>
              <a:rPr lang="zh-CN" altLang="en-US" sz="3600" b="1" dirty="0">
                <a:solidFill>
                  <a:srgbClr val="A5002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、读一读：文中让你感动的句子。</a:t>
            </a:r>
            <a:endParaRPr lang="zh-CN" altLang="en-US" sz="3600" b="1" dirty="0">
              <a:solidFill>
                <a:srgbClr val="A5002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r>
              <a:rPr lang="en-US" altLang="zh-CN" sz="3600" b="1" dirty="0">
                <a:solidFill>
                  <a:srgbClr val="A5002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2</a:t>
            </a:r>
            <a:r>
              <a:rPr lang="zh-CN" altLang="en-US" sz="3600" b="1" dirty="0">
                <a:solidFill>
                  <a:srgbClr val="A5002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、找一找：名人尊师的故事。</a:t>
            </a:r>
            <a:endParaRPr lang="zh-CN" altLang="en-US" sz="3600" b="1" dirty="0">
              <a:solidFill>
                <a:srgbClr val="A5002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r>
              <a:rPr lang="en-US" altLang="zh-CN" sz="3600" b="1" dirty="0">
                <a:solidFill>
                  <a:srgbClr val="A5002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3</a:t>
            </a:r>
            <a:r>
              <a:rPr lang="zh-CN" altLang="en-US" sz="3600" b="1" dirty="0">
                <a:solidFill>
                  <a:srgbClr val="A5002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、写一写：</a:t>
            </a:r>
            <a:r>
              <a:rPr lang="en-US" altLang="zh-CN" sz="3600" b="1" dirty="0">
                <a:solidFill>
                  <a:srgbClr val="A5002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《</a:t>
            </a:r>
            <a:r>
              <a:rPr lang="zh-CN" altLang="en-US" sz="3600" b="1" dirty="0">
                <a:solidFill>
                  <a:srgbClr val="A5002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我难忘的老师</a:t>
            </a:r>
            <a:r>
              <a:rPr lang="en-US" altLang="zh-CN" sz="3600" b="1" dirty="0">
                <a:solidFill>
                  <a:srgbClr val="A5002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》</a:t>
            </a:r>
            <a:r>
              <a:rPr lang="zh-CN" altLang="en-US" sz="3600" b="1" dirty="0" smtClean="0">
                <a:solidFill>
                  <a:srgbClr val="A5002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。 </a:t>
            </a:r>
            <a:endParaRPr lang="zh-CN" altLang="en-US" sz="3600" b="1" dirty="0">
              <a:solidFill>
                <a:srgbClr val="A5002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3568" y="908720"/>
            <a:ext cx="2659063" cy="1143000"/>
          </a:xfrm>
        </p:spPr>
        <p:txBody>
          <a:bodyPr/>
          <a:lstStyle/>
          <a:p>
            <a:r>
              <a:rPr lang="zh-CN" altLang="en-US" sz="4800" dirty="0"/>
              <a:t>我会认</a:t>
            </a:r>
            <a:endParaRPr lang="zh-CN" altLang="en-US" sz="4800" dirty="0"/>
          </a:p>
        </p:txBody>
      </p:sp>
      <p:sp>
        <p:nvSpPr>
          <p:cNvPr id="614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611560" y="2276872"/>
            <a:ext cx="8229600" cy="2664296"/>
          </a:xfrm>
        </p:spPr>
        <p:txBody>
          <a:bodyPr/>
          <a:lstStyle/>
          <a:p>
            <a:pPr>
              <a:buFontTx/>
              <a:buNone/>
            </a:pPr>
            <a:r>
              <a:rPr lang="zh-CN" altLang="en-US" sz="4800" b="1" dirty="0">
                <a:solidFill>
                  <a:srgbClr val="9900FF"/>
                </a:solidFill>
              </a:rPr>
              <a:t>龇牙咧嘴   </a:t>
            </a:r>
            <a:r>
              <a:rPr lang="zh-CN" altLang="en-US" sz="4800" b="1" dirty="0" smtClean="0">
                <a:solidFill>
                  <a:srgbClr val="9900FF"/>
                </a:solidFill>
              </a:rPr>
              <a:t>拎</a:t>
            </a:r>
            <a:r>
              <a:rPr lang="zh-CN" altLang="en-US" sz="4800" b="1" dirty="0">
                <a:solidFill>
                  <a:srgbClr val="9900FF"/>
                </a:solidFill>
              </a:rPr>
              <a:t>着   </a:t>
            </a:r>
            <a:r>
              <a:rPr lang="zh-CN" altLang="en-US" sz="4800" b="1" dirty="0" smtClean="0">
                <a:solidFill>
                  <a:srgbClr val="9900FF"/>
                </a:solidFill>
              </a:rPr>
              <a:t>拽</a:t>
            </a:r>
            <a:r>
              <a:rPr lang="zh-CN" altLang="en-US" sz="4800" b="1" dirty="0">
                <a:solidFill>
                  <a:srgbClr val="9900FF"/>
                </a:solidFill>
              </a:rPr>
              <a:t>住   </a:t>
            </a:r>
            <a:endParaRPr lang="zh-CN" altLang="en-US" sz="4800" b="1" dirty="0">
              <a:solidFill>
                <a:srgbClr val="9900FF"/>
              </a:solidFill>
            </a:endParaRPr>
          </a:p>
          <a:p>
            <a:pPr>
              <a:buFontTx/>
              <a:buNone/>
            </a:pPr>
            <a:r>
              <a:rPr lang="zh-CN" altLang="en-US" sz="4800" b="1" dirty="0" smtClean="0">
                <a:solidFill>
                  <a:srgbClr val="9900FF"/>
                </a:solidFill>
              </a:rPr>
              <a:t>哼</a:t>
            </a:r>
            <a:r>
              <a:rPr lang="zh-CN" altLang="en-US" sz="4800" b="1" dirty="0">
                <a:solidFill>
                  <a:srgbClr val="9900FF"/>
                </a:solidFill>
              </a:rPr>
              <a:t>唱   </a:t>
            </a:r>
            <a:r>
              <a:rPr lang="zh-CN" altLang="en-US" sz="4800" b="1" dirty="0" smtClean="0">
                <a:solidFill>
                  <a:srgbClr val="9900FF"/>
                </a:solidFill>
              </a:rPr>
              <a:t>菩</a:t>
            </a:r>
            <a:r>
              <a:rPr lang="zh-CN" altLang="en-US" sz="4800" b="1" dirty="0">
                <a:solidFill>
                  <a:srgbClr val="9900FF"/>
                </a:solidFill>
              </a:rPr>
              <a:t>萨   鼻涕    </a:t>
            </a:r>
            <a:endParaRPr lang="zh-CN" altLang="en-US" sz="4800" b="1" dirty="0">
              <a:solidFill>
                <a:srgbClr val="9900FF"/>
              </a:solidFill>
            </a:endParaRPr>
          </a:p>
          <a:p>
            <a:pPr>
              <a:buFontTx/>
              <a:buNone/>
            </a:pPr>
            <a:r>
              <a:rPr lang="zh-CN" altLang="en-US" sz="4800" b="1" dirty="0">
                <a:solidFill>
                  <a:srgbClr val="9900FF"/>
                </a:solidFill>
              </a:rPr>
              <a:t>辫子   傻乎乎   </a:t>
            </a:r>
            <a:r>
              <a:rPr lang="zh-CN" altLang="en-US" sz="4800" b="1" dirty="0" smtClean="0">
                <a:solidFill>
                  <a:srgbClr val="9900FF"/>
                </a:solidFill>
              </a:rPr>
              <a:t>笑</a:t>
            </a:r>
            <a:r>
              <a:rPr lang="zh-CN" altLang="en-US" sz="4800" b="1" dirty="0">
                <a:solidFill>
                  <a:srgbClr val="9900FF"/>
                </a:solidFill>
              </a:rPr>
              <a:t>嘻</a:t>
            </a:r>
            <a:r>
              <a:rPr lang="zh-CN" altLang="en-US" sz="4800" b="1" dirty="0" smtClean="0">
                <a:solidFill>
                  <a:srgbClr val="9900FF"/>
                </a:solidFill>
              </a:rPr>
              <a:t>嘻</a:t>
            </a:r>
            <a:endParaRPr lang="zh-CN" altLang="en-US" sz="4000" b="1" dirty="0">
              <a:solidFill>
                <a:srgbClr val="9900FF"/>
              </a:solidFill>
            </a:endParaRPr>
          </a:p>
        </p:txBody>
      </p:sp>
    </p:spTree>
  </p:cSld>
  <p:clrMapOvr>
    <a:masterClrMapping/>
  </p:clrMapOvr>
  <p:transition advClick="0" advTm="5000">
    <p:rand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764704"/>
            <a:ext cx="2808287" cy="1065213"/>
          </a:xfrm>
        </p:spPr>
        <p:txBody>
          <a:bodyPr/>
          <a:lstStyle/>
          <a:p>
            <a:r>
              <a:rPr lang="zh-CN" altLang="en-US" sz="3600" b="1" dirty="0">
                <a:solidFill>
                  <a:srgbClr val="9900FF"/>
                </a:solidFill>
              </a:rPr>
              <a:t>学习目标</a:t>
            </a:r>
            <a:endParaRPr lang="zh-CN" altLang="en-US" sz="3600" b="1" dirty="0">
              <a:solidFill>
                <a:srgbClr val="9900FF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107504" y="1988840"/>
            <a:ext cx="8856663" cy="4525963"/>
          </a:xfrm>
        </p:spPr>
        <p:txBody>
          <a:bodyPr/>
          <a:lstStyle/>
          <a:p>
            <a:pPr>
              <a:buFontTx/>
              <a:buNone/>
            </a:pPr>
            <a:r>
              <a:rPr lang="zh-CN" altLang="en-US" sz="4000" b="1" dirty="0">
                <a:solidFill>
                  <a:srgbClr val="9900FF"/>
                </a:solidFill>
              </a:rPr>
              <a:t>1、读懂课文，理解课文题目的含义。</a:t>
            </a:r>
            <a:endParaRPr lang="zh-CN" altLang="en-US" sz="4000" b="1" dirty="0">
              <a:solidFill>
                <a:srgbClr val="9900FF"/>
              </a:solidFill>
            </a:endParaRPr>
          </a:p>
          <a:p>
            <a:pPr>
              <a:buFontTx/>
              <a:buNone/>
            </a:pPr>
            <a:r>
              <a:rPr lang="zh-CN" altLang="en-US" sz="4000" b="1" dirty="0">
                <a:solidFill>
                  <a:srgbClr val="9900FF"/>
                </a:solidFill>
              </a:rPr>
              <a:t>2、有感情地朗读课文，体会学生对老师诚挚的爱，激发尊重、热爱老师的情感。</a:t>
            </a:r>
            <a:endParaRPr lang="zh-CN" altLang="en-US" sz="4000" b="1" dirty="0">
              <a:solidFill>
                <a:srgbClr val="9900FF"/>
              </a:solidFill>
            </a:endParaRPr>
          </a:p>
          <a:p>
            <a:pPr>
              <a:buFontTx/>
              <a:buNone/>
            </a:pPr>
            <a:r>
              <a:rPr lang="zh-CN" altLang="en-US" sz="4000" b="1" dirty="0">
                <a:solidFill>
                  <a:srgbClr val="9900FF"/>
                </a:solidFill>
              </a:rPr>
              <a:t>3、学习作者通过典型事件，抓住语言、动作和心理活动的描写表现人物精神品质的方法</a:t>
            </a:r>
            <a:r>
              <a:rPr lang="zh-CN" altLang="en-US" sz="4000" b="1" dirty="0" smtClean="0">
                <a:solidFill>
                  <a:srgbClr val="9900FF"/>
                </a:solidFill>
              </a:rPr>
              <a:t>。</a:t>
            </a:r>
            <a:endParaRPr lang="zh-CN" altLang="en-US" sz="4000" b="1" dirty="0">
              <a:solidFill>
                <a:srgbClr val="9900FF"/>
              </a:solidFill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251520" y="1916832"/>
            <a:ext cx="8351838" cy="3600450"/>
          </a:xfrm>
        </p:spPr>
        <p:txBody>
          <a:bodyPr/>
          <a:lstStyle/>
          <a:p>
            <a:pPr>
              <a:buFontTx/>
              <a:buNone/>
            </a:pPr>
            <a:r>
              <a:rPr lang="zh-CN" altLang="en-US" sz="3200" b="1" dirty="0">
                <a:solidFill>
                  <a:srgbClr val="9900FF"/>
                </a:solidFill>
              </a:rPr>
              <a:t>          请同学们默读课文6</a:t>
            </a:r>
            <a:r>
              <a:rPr lang="en-US" sz="3200" b="1" dirty="0">
                <a:solidFill>
                  <a:srgbClr val="9900FF"/>
                </a:solidFill>
              </a:rPr>
              <a:t>——10</a:t>
            </a:r>
            <a:r>
              <a:rPr lang="zh-CN" altLang="en-US" sz="3200" b="1" dirty="0">
                <a:solidFill>
                  <a:srgbClr val="9900FF"/>
                </a:solidFill>
              </a:rPr>
              <a:t>自然段，思考：我们为生病的老师做了什么？怎么做的？结果如何？请画出描写我们的语言、心理、动作的句子，在旁边写写你读懂了什么</a:t>
            </a:r>
            <a:r>
              <a:rPr lang="zh-CN" altLang="en-US" sz="3200" b="1" dirty="0" smtClean="0">
                <a:solidFill>
                  <a:srgbClr val="9900FF"/>
                </a:solidFill>
              </a:rPr>
              <a:t>？</a:t>
            </a:r>
            <a:endParaRPr lang="zh-CN" altLang="en-US" sz="3200" b="1" dirty="0">
              <a:solidFill>
                <a:srgbClr val="9900FF"/>
              </a:solidFill>
            </a:endParaRP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323850" y="909638"/>
            <a:ext cx="22145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FF6600"/>
                </a:solidFill>
              </a:rPr>
              <a:t>自学提示：</a:t>
            </a:r>
            <a:endParaRPr lang="zh-CN" altLang="en-US" sz="3200" b="1" dirty="0">
              <a:solidFill>
                <a:srgbClr val="FF66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advClick="0" advTm="230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390352" y="1484784"/>
            <a:ext cx="8569325" cy="3382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dirty="0">
                <a:solidFill>
                  <a:srgbClr val="990033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 </a:t>
            </a:r>
            <a:r>
              <a:rPr lang="zh-CN" altLang="en-US" sz="3600" b="1" dirty="0">
                <a:solidFill>
                  <a:srgbClr val="000099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放学的路上，二牛拽住我，悄悄地问：</a:t>
            </a:r>
            <a:r>
              <a:rPr lang="zh-CN" altLang="en-US" sz="3600" b="1" dirty="0">
                <a:solidFill>
                  <a:srgbClr val="000099"/>
                </a:solidFill>
                <a:latin typeface="Arial" panose="020B0604020202020204"/>
                <a:ea typeface="华文新魏" panose="02010800040101010101" pitchFamily="2" charset="-122"/>
              </a:rPr>
              <a:t>“</a:t>
            </a:r>
            <a:r>
              <a:rPr lang="zh-CN" altLang="en-US" sz="3600" b="1" dirty="0">
                <a:solidFill>
                  <a:srgbClr val="000099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是男子汉吗？是，明天就跟我进东山去！我知道东山石沟里有样草药叫烟袋锅花，专治咳嗽，老师一吃准好。</a:t>
            </a:r>
            <a:r>
              <a:rPr lang="zh-CN" altLang="en-US" sz="3600" b="1" dirty="0">
                <a:solidFill>
                  <a:srgbClr val="000099"/>
                </a:solidFill>
                <a:latin typeface="Arial" panose="020B0604020202020204"/>
                <a:ea typeface="华文新魏" panose="02010800040101010101" pitchFamily="2" charset="-122"/>
              </a:rPr>
              <a:t>”</a:t>
            </a:r>
            <a:r>
              <a:rPr lang="zh-CN" altLang="en-US" sz="3600" b="1" dirty="0">
                <a:solidFill>
                  <a:srgbClr val="000099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我马上想起大人告诫（</a:t>
            </a:r>
            <a:r>
              <a:rPr lang="en-US" altLang="zh-CN" sz="3600" b="1" dirty="0" err="1">
                <a:solidFill>
                  <a:srgbClr val="000099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ji</a:t>
            </a:r>
            <a:r>
              <a:rPr lang="en-US" altLang="zh-CN" sz="3600" b="1" dirty="0" err="1">
                <a:solidFill>
                  <a:srgbClr val="000099"/>
                </a:solidFill>
                <a:latin typeface="Arial" panose="020B0604020202020204"/>
                <a:ea typeface="华文新魏" panose="02010800040101010101" pitchFamily="2" charset="-122"/>
              </a:rPr>
              <a:t>è</a:t>
            </a:r>
            <a:r>
              <a:rPr lang="zh-CN" altLang="en-US" sz="3600" b="1" dirty="0">
                <a:solidFill>
                  <a:srgbClr val="000099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）的东山不能去，山里有狼，可还是立即使劲地点了点头。</a:t>
            </a:r>
            <a:r>
              <a:rPr lang="zh-CN" altLang="en-US" sz="3600" b="1" dirty="0">
                <a:solidFill>
                  <a:srgbClr val="000099"/>
                </a:solidFill>
              </a:rPr>
              <a:t> </a:t>
            </a:r>
            <a:endParaRPr lang="zh-CN" altLang="en-US" sz="3600" b="1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755576" y="1052736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www.1ppt.com/fanwen/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www.1ppt.com/jiaoan/  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www.1ppt.com/kejian/shuxue/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www.1ppt.com/kejian/meishu/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www.1ppt.com/kejian/wuli/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www.1ppt.com/kejian/shengwu/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www.1ppt.com/kejian/lishi/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10244" name="Picture 4" descr="7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-23813"/>
            <a:ext cx="9324975" cy="6854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1979613" y="909638"/>
            <a:ext cx="6407150" cy="39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dirty="0">
                <a:solidFill>
                  <a:srgbClr val="6600FF"/>
                </a:solidFill>
                <a:ea typeface="华文新魏" panose="02010800040101010101" pitchFamily="2" charset="-122"/>
              </a:rPr>
              <a:t>       </a:t>
            </a:r>
            <a:r>
              <a:rPr lang="zh-CN" altLang="en-US" sz="3600" b="1" dirty="0">
                <a:solidFill>
                  <a:srgbClr val="6600FF"/>
                </a:solidFill>
                <a:ea typeface="华文新魏" panose="02010800040101010101" pitchFamily="2" charset="-122"/>
              </a:rPr>
              <a:t>而眼尖的二兰忽然又发现溪里有小鱼，她说老师是南方城里人，爱吃鱼，让我们抓。我和二牛干脆下了水，  呀，  呀，  呀，   哇，一条条小鱼被</a:t>
            </a:r>
            <a:endParaRPr lang="zh-CN" altLang="en-US" sz="3600" b="1" dirty="0">
              <a:solidFill>
                <a:srgbClr val="6600FF"/>
              </a:solidFill>
              <a:ea typeface="华文新魏" panose="02010800040101010101" pitchFamily="2" charset="-122"/>
            </a:endParaRPr>
          </a:p>
          <a:p>
            <a:r>
              <a:rPr lang="zh-CN" altLang="en-US" sz="3600" b="1" dirty="0">
                <a:solidFill>
                  <a:srgbClr val="6600FF"/>
                </a:solidFill>
                <a:ea typeface="华文新魏" panose="02010800040101010101" pitchFamily="2" charset="-122"/>
              </a:rPr>
              <a:t>   上岸，二兰和石花就用柳条把它们一条一条地    起来</a:t>
            </a:r>
            <a:r>
              <a:rPr lang="zh-CN" altLang="en-US" sz="3600" b="1" dirty="0" smtClean="0">
                <a:solidFill>
                  <a:srgbClr val="6600FF"/>
                </a:solidFill>
                <a:latin typeface="新宋体" panose="02010609030101010101" charset="-122"/>
                <a:ea typeface="华文新魏" panose="02010800040101010101" pitchFamily="2" charset="-122"/>
              </a:rPr>
              <a:t>……</a:t>
            </a:r>
            <a:endParaRPr lang="zh-CN" altLang="en-US" sz="3600" b="1" dirty="0">
              <a:solidFill>
                <a:srgbClr val="6600FF"/>
              </a:solidFill>
              <a:ea typeface="华文新魏" panose="02010800040101010101" pitchFamily="2" charset="-122"/>
            </a:endParaRP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7596188" y="2565400"/>
            <a:ext cx="5905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rgbClr val="6600FF"/>
                </a:solidFill>
                <a:ea typeface="华文新魏" panose="02010800040101010101" pitchFamily="2" charset="-122"/>
              </a:rPr>
              <a:t>捉</a:t>
            </a:r>
            <a:endParaRPr lang="zh-CN" altLang="en-US" sz="3200">
              <a:solidFill>
                <a:srgbClr val="6600FF"/>
              </a:solidFill>
              <a:ea typeface="华文新魏" panose="02010800040101010101" pitchFamily="2" charset="-122"/>
            </a:endParaRP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2627313" y="3141663"/>
            <a:ext cx="5905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rgbClr val="6600FF"/>
                </a:solidFill>
                <a:ea typeface="华文新魏" panose="02010800040101010101" pitchFamily="2" charset="-122"/>
              </a:rPr>
              <a:t>追</a:t>
            </a:r>
            <a:endParaRPr lang="zh-CN" altLang="en-US" sz="3200" dirty="0">
              <a:solidFill>
                <a:srgbClr val="6600FF"/>
              </a:solidFill>
              <a:ea typeface="华文新魏" panose="02010800040101010101" pitchFamily="2" charset="-122"/>
            </a:endParaRP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6372225" y="2565400"/>
            <a:ext cx="5032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6600FF"/>
                </a:solidFill>
                <a:ea typeface="华文新魏" panose="02010800040101010101" pitchFamily="2" charset="-122"/>
              </a:rPr>
              <a:t>摸</a:t>
            </a:r>
            <a:endParaRPr lang="zh-CN" altLang="en-US" sz="3200">
              <a:solidFill>
                <a:srgbClr val="6600FF"/>
              </a:solidFill>
              <a:ea typeface="华文新魏" panose="02010800040101010101" pitchFamily="2" charset="-122"/>
            </a:endParaRP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3924300" y="3141663"/>
            <a:ext cx="5905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rgbClr val="6600FF"/>
                </a:solidFill>
                <a:ea typeface="华文新魏" panose="02010800040101010101" pitchFamily="2" charset="-122"/>
              </a:rPr>
              <a:t>堵</a:t>
            </a:r>
            <a:endParaRPr lang="zh-CN" altLang="en-US" sz="3200">
              <a:solidFill>
                <a:srgbClr val="6600FF"/>
              </a:solidFill>
              <a:ea typeface="华文新魏" panose="02010800040101010101" pitchFamily="2" charset="-122"/>
            </a:endParaRP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1979613" y="3644900"/>
            <a:ext cx="5905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rgbClr val="6600FF"/>
                </a:solidFill>
                <a:ea typeface="华文新魏" panose="02010800040101010101" pitchFamily="2" charset="-122"/>
              </a:rPr>
              <a:t>甩</a:t>
            </a:r>
            <a:endParaRPr lang="zh-CN" altLang="en-US" sz="3200">
              <a:solidFill>
                <a:srgbClr val="6600FF"/>
              </a:solidFill>
              <a:ea typeface="华文新魏" panose="02010800040101010101" pitchFamily="2" charset="-122"/>
            </a:endParaRP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5651500" y="4221163"/>
            <a:ext cx="5762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6600FF"/>
                </a:solidFill>
                <a:ea typeface="华文新魏" panose="02010800040101010101" pitchFamily="2" charset="-122"/>
              </a:rPr>
              <a:t>穿</a:t>
            </a:r>
            <a:endParaRPr lang="zh-CN" altLang="en-US" sz="3200">
              <a:solidFill>
                <a:srgbClr val="6600FF"/>
              </a:solidFill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16" presetClass="entr" presetSubtype="2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02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rAng="0" ptsTypes="">
                                      <p:cBhvr>
                                        <p:cTn id="33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Rot by="1500000">
                                      <p:cBhvr>
                                        <p:cTn id="34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499760">
                                      <p:cBhvr>
                                        <p:cTn id="35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499760">
                                      <p:cBhvr>
                                        <p:cTn id="36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7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C33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02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rAng="0" ptsTypes="">
                                      <p:cBhvr>
                                        <p:cTn id="4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Rot by="1500000">
                                      <p:cBhvr>
                                        <p:cTn id="4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499760">
                                      <p:cBhvr>
                                        <p:cTn id="4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499760">
                                      <p:cBhvr>
                                        <p:cTn id="4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C33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6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02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rAng="0" ptsTypes="">
                                      <p:cBhvr>
                                        <p:cTn id="5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Rot by="1500000">
                                      <p:cBhvr>
                                        <p:cTn id="5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499760">
                                      <p:cBhvr>
                                        <p:cTn id="5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499760">
                                      <p:cBhvr>
                                        <p:cTn id="5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5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C33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7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02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rAng="0" ptsTypes="">
                                      <p:cBhvr>
                                        <p:cTn id="6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Rot by="1500000">
                                      <p:cBhvr>
                                        <p:cTn id="6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499760">
                                      <p:cBhvr>
                                        <p:cTn id="6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499760">
                                      <p:cBhvr>
                                        <p:cTn id="6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6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C33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9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02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rAng="0" ptsTypes="">
                                      <p:cBhvr>
                                        <p:cTn id="69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Rot by="1500000">
                                      <p:cBhvr>
                                        <p:cTn id="70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499760">
                                      <p:cBhvr>
                                        <p:cTn id="71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499760">
                                      <p:cBhvr>
                                        <p:cTn id="72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73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C33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5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02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rAng="0" ptsTypes="">
                                      <p:cBhvr>
                                        <p:cTn id="7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Rot by="1500000">
                                      <p:cBhvr>
                                        <p:cTn id="7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499760">
                                      <p:cBhvr>
                                        <p:cTn id="8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499760">
                                      <p:cBhvr>
                                        <p:cTn id="8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8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C33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51"/>
                  </p:tgtEl>
                </p:cond>
              </p:nextCondLst>
            </p:seq>
          </p:childTnLst>
        </p:cTn>
      </p:par>
    </p:tnLst>
    <p:bldLst>
      <p:bldP spid="10245" grpId="1" autoUpdateAnimBg="0" build="allAtOnce"/>
      <p:bldP spid="10246" grpId="0" autoUpdateAnimBg="0"/>
      <p:bldP spid="10246" grpId="1" autoUpdateAnimBg="0"/>
      <p:bldP spid="10247" grpId="0" autoUpdateAnimBg="0"/>
      <p:bldP spid="10247" grpId="1" autoUpdateAnimBg="0"/>
      <p:bldP spid="10248" grpId="0" autoUpdateAnimBg="0"/>
      <p:bldP spid="10248" grpId="1" autoUpdateAnimBg="0"/>
      <p:bldP spid="10249" grpId="0" autoUpdateAnimBg="0"/>
      <p:bldP spid="10249" grpId="1" autoUpdateAnimBg="0"/>
      <p:bldP spid="10250" grpId="0" autoUpdateAnimBg="0"/>
      <p:bldP spid="10250" grpId="1" autoUpdateAnimBg="0"/>
      <p:bldP spid="10251" grpId="0" autoUpdateAnimBg="0"/>
      <p:bldP spid="10251" grpId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1547813" y="981075"/>
            <a:ext cx="611981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latin typeface="华文中宋" panose="02010600040101010101" pitchFamily="2" charset="-122"/>
                <a:ea typeface="华文中宋" panose="02010600040101010101" pitchFamily="2" charset="-122"/>
              </a:rPr>
              <a:t>语文</a:t>
            </a:r>
            <a:r>
              <a:rPr lang="en-US" altLang="zh-CN" sz="2800" b="1">
                <a:latin typeface="华文中宋" panose="02010600040101010101" pitchFamily="2" charset="-122"/>
                <a:ea typeface="华文中宋" panose="02010600040101010101" pitchFamily="2" charset="-122"/>
              </a:rPr>
              <a:t>S</a:t>
            </a:r>
            <a:r>
              <a:rPr lang="zh-CN" altLang="en-US" sz="2800" b="1">
                <a:latin typeface="华文中宋" panose="02010600040101010101" pitchFamily="2" charset="-122"/>
                <a:ea typeface="华文中宋" panose="02010600040101010101" pitchFamily="2" charset="-122"/>
              </a:rPr>
              <a:t>版  六年级  语文 上册 第三单元  </a:t>
            </a:r>
            <a:endParaRPr lang="zh-CN" altLang="en-US" sz="2800" b="1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pic>
        <p:nvPicPr>
          <p:cNvPr id="11267" name="Picture 3" descr="28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3132138" y="620713"/>
            <a:ext cx="4572000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000066"/>
                </a:solidFill>
                <a:ea typeface="新宋体" panose="02010609030101010101" charset="-122"/>
              </a:rPr>
              <a:t>我和二牛干脆下了水，</a:t>
            </a:r>
            <a:endParaRPr lang="zh-CN" altLang="en-US" sz="2800" b="1" dirty="0">
              <a:solidFill>
                <a:srgbClr val="000066"/>
              </a:solidFill>
              <a:ea typeface="新宋体" panose="02010609030101010101" charset="-122"/>
            </a:endParaRPr>
          </a:p>
          <a:p>
            <a:pPr algn="ctr"/>
            <a:r>
              <a:rPr lang="zh-CN" altLang="en-US" sz="2800" b="1" dirty="0">
                <a:solidFill>
                  <a:srgbClr val="000066"/>
                </a:solidFill>
                <a:ea typeface="新宋体" panose="02010609030101010101" charset="-122"/>
              </a:rPr>
              <a:t>摸呀，捉呀，追呀，堵哇，</a:t>
            </a:r>
            <a:endParaRPr lang="zh-CN" altLang="en-US" sz="2800" b="1" dirty="0">
              <a:solidFill>
                <a:srgbClr val="000066"/>
              </a:solidFill>
              <a:ea typeface="新宋体" panose="02010609030101010101" charset="-122"/>
            </a:endParaRPr>
          </a:p>
          <a:p>
            <a:pPr algn="ctr"/>
            <a:r>
              <a:rPr lang="zh-CN" altLang="en-US" sz="2800" b="1" dirty="0">
                <a:solidFill>
                  <a:srgbClr val="000066"/>
                </a:solidFill>
                <a:ea typeface="新宋体" panose="02010609030101010101" charset="-122"/>
              </a:rPr>
              <a:t>摸呀，捉呀，追呀，堵哇，</a:t>
            </a:r>
            <a:endParaRPr lang="zh-CN" altLang="en-US" sz="2800" b="1" dirty="0">
              <a:solidFill>
                <a:srgbClr val="000066"/>
              </a:solidFill>
              <a:ea typeface="新宋体" panose="02010609030101010101" charset="-122"/>
            </a:endParaRPr>
          </a:p>
          <a:p>
            <a:pPr algn="ctr"/>
            <a:r>
              <a:rPr lang="zh-CN" altLang="en-US" sz="2800" b="1" dirty="0">
                <a:solidFill>
                  <a:srgbClr val="000066"/>
                </a:solidFill>
                <a:ea typeface="新宋体" panose="02010609030101010101" charset="-122"/>
              </a:rPr>
              <a:t>摸呀，捉呀，追呀，堵哇，</a:t>
            </a:r>
            <a:endParaRPr lang="zh-CN" altLang="en-US" sz="2800" b="1" dirty="0">
              <a:solidFill>
                <a:srgbClr val="000066"/>
              </a:solidFill>
              <a:ea typeface="新宋体" panose="02010609030101010101" charset="-122"/>
            </a:endParaRPr>
          </a:p>
          <a:p>
            <a:pPr algn="ctr"/>
            <a:r>
              <a:rPr lang="zh-CN" altLang="en-US" sz="2800" b="1" dirty="0">
                <a:solidFill>
                  <a:srgbClr val="000066"/>
                </a:solidFill>
                <a:ea typeface="新宋体" panose="02010609030101010101" charset="-122"/>
              </a:rPr>
              <a:t>一条条小鱼</a:t>
            </a:r>
            <a:endParaRPr lang="zh-CN" altLang="en-US" sz="2800" b="1" dirty="0">
              <a:solidFill>
                <a:srgbClr val="000066"/>
              </a:solidFill>
              <a:ea typeface="新宋体" panose="02010609030101010101" charset="-122"/>
            </a:endParaRPr>
          </a:p>
          <a:p>
            <a:pPr algn="ctr"/>
            <a:r>
              <a:rPr lang="zh-CN" altLang="en-US" sz="2800" b="1" dirty="0">
                <a:solidFill>
                  <a:srgbClr val="000066"/>
                </a:solidFill>
                <a:ea typeface="新宋体" panose="02010609030101010101" charset="-122"/>
              </a:rPr>
              <a:t>一条条小鱼</a:t>
            </a:r>
            <a:endParaRPr lang="zh-CN" altLang="en-US" sz="2800" b="1" dirty="0">
              <a:solidFill>
                <a:srgbClr val="000066"/>
              </a:solidFill>
              <a:ea typeface="新宋体" panose="02010609030101010101" charset="-122"/>
            </a:endParaRPr>
          </a:p>
          <a:p>
            <a:pPr algn="ctr"/>
            <a:r>
              <a:rPr lang="zh-CN" altLang="en-US" sz="2800" b="1" dirty="0">
                <a:solidFill>
                  <a:srgbClr val="000066"/>
                </a:solidFill>
                <a:ea typeface="新宋体" panose="02010609030101010101" charset="-122"/>
              </a:rPr>
              <a:t>一条条小鱼</a:t>
            </a:r>
            <a:endParaRPr lang="zh-CN" altLang="en-US" sz="2800" b="1" dirty="0">
              <a:solidFill>
                <a:srgbClr val="000066"/>
              </a:solidFill>
              <a:ea typeface="新宋体" panose="02010609030101010101" charset="-122"/>
            </a:endParaRPr>
          </a:p>
          <a:p>
            <a:pPr algn="ctr"/>
            <a:r>
              <a:rPr lang="zh-CN" altLang="en-US" sz="2800" b="1" dirty="0">
                <a:solidFill>
                  <a:srgbClr val="000066"/>
                </a:solidFill>
                <a:ea typeface="新宋体" panose="02010609030101010101" charset="-122"/>
              </a:rPr>
              <a:t>被甩上岸，</a:t>
            </a:r>
            <a:endParaRPr lang="zh-CN" altLang="en-US" sz="2800" b="1" dirty="0">
              <a:solidFill>
                <a:srgbClr val="000066"/>
              </a:solidFill>
              <a:ea typeface="新宋体" panose="02010609030101010101" charset="-122"/>
            </a:endParaRPr>
          </a:p>
          <a:p>
            <a:pPr algn="ctr"/>
            <a:r>
              <a:rPr lang="zh-CN" altLang="en-US" sz="2800" b="1" dirty="0">
                <a:solidFill>
                  <a:srgbClr val="000066"/>
                </a:solidFill>
                <a:ea typeface="新宋体" panose="02010609030101010101" charset="-122"/>
              </a:rPr>
              <a:t>二兰和石花就用柳条把它们一条一条地穿起来</a:t>
            </a:r>
            <a:r>
              <a:rPr lang="en-US" altLang="zh-CN" sz="2800" b="1" dirty="0">
                <a:solidFill>
                  <a:srgbClr val="000066"/>
                </a:solidFill>
                <a:latin typeface="新宋体" panose="02010609030101010101" charset="-122"/>
                <a:ea typeface="新宋体" panose="02010609030101010101" charset="-122"/>
              </a:rPr>
              <a:t>……</a:t>
            </a:r>
            <a:endParaRPr lang="en-US" altLang="zh-CN" sz="2800" b="1" dirty="0">
              <a:solidFill>
                <a:srgbClr val="000066"/>
              </a:solidFill>
              <a:ea typeface="新宋体" panose="02010609030101010101" charset="-122"/>
            </a:endParaRPr>
          </a:p>
        </p:txBody>
      </p:sp>
      <p:sp>
        <p:nvSpPr>
          <p:cNvPr id="11269" name="WordArt 5"/>
          <p:cNvSpPr>
            <a:spLocks noChangeArrowheads="1" noChangeShapeType="1"/>
          </p:cNvSpPr>
          <p:nvPr/>
        </p:nvSpPr>
        <p:spPr bwMode="auto">
          <a:xfrm>
            <a:off x="611188" y="620713"/>
            <a:ext cx="2438400" cy="7334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zh-CN" altLang="en-US" sz="4800" kern="10" spc="-480" dirty="0">
                <a:ln w="12700">
                  <a:solidFill>
                    <a:srgbClr val="000099"/>
                  </a:solidFill>
                  <a:rou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华文行楷" panose="02010800040101010101" charset="-122"/>
                <a:ea typeface="华文行楷" panose="02010800040101010101" charset="-122"/>
              </a:rPr>
              <a:t>读一读：</a:t>
            </a:r>
            <a:endParaRPr lang="zh-CN" altLang="en-US" sz="4800" kern="10" spc="-480" dirty="0">
              <a:ln w="12700">
                <a:solidFill>
                  <a:srgbClr val="000099"/>
                </a:solidFill>
                <a:rou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华文行楷" panose="02010800040101010101" charset="-122"/>
              <a:ea typeface="华文行楷" panose="02010800040101010101" charset="-122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autoUpdateAnimBg="0"/>
      <p:bldP spid="1126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2292" name="Picture 4" descr="永远的歌声 插图 0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324975" cy="6858000"/>
          </a:xfrm>
          <a:prstGeom prst="rect">
            <a:avLst/>
          </a:prstGeom>
          <a:solidFill>
            <a:srgbClr val="FF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WordArt 5"/>
          <p:cNvSpPr>
            <a:spLocks noChangeArrowheads="1" noChangeShapeType="1"/>
          </p:cNvSpPr>
          <p:nvPr/>
        </p:nvSpPr>
        <p:spPr bwMode="auto">
          <a:xfrm>
            <a:off x="395288" y="476250"/>
            <a:ext cx="3240087" cy="16573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Flat1" dir="r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zh-CN" altLang="en-US" sz="4800">
                <a:ln w="9525">
                  <a:rou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华文中宋" panose="02010600040101010101" pitchFamily="2" charset="-122"/>
                <a:ea typeface="华文中宋" panose="02010600040101010101" pitchFamily="2" charset="-122"/>
              </a:rPr>
              <a:t>演一演，寻找感动</a:t>
            </a:r>
            <a:endParaRPr lang="zh-CN" altLang="en-US" sz="4800">
              <a:ln w="9525">
                <a:round/>
              </a:ln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900113" y="4365625"/>
            <a:ext cx="7685087" cy="1373188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accent2"/>
                </a:solidFill>
                <a:latin typeface="Tahoma" panose="020B0604030504040204" pitchFamily="34" charset="0"/>
                <a:ea typeface="楷体_GB2312" pitchFamily="1" charset="-122"/>
              </a:rPr>
              <a:t>当孩子们委屈地献上自己为老师采的草药、抓的</a:t>
            </a:r>
            <a:endParaRPr lang="zh-CN" altLang="en-US" sz="2800" b="1">
              <a:solidFill>
                <a:schemeClr val="accent2"/>
              </a:solidFill>
              <a:latin typeface="Tahoma" panose="020B0604030504040204" pitchFamily="34" charset="0"/>
              <a:ea typeface="楷体_GB2312" pitchFamily="1" charset="-122"/>
            </a:endParaRPr>
          </a:p>
          <a:p>
            <a:r>
              <a:rPr lang="zh-CN" altLang="en-US" sz="2800" b="1">
                <a:solidFill>
                  <a:schemeClr val="accent2"/>
                </a:solidFill>
                <a:latin typeface="Tahoma" panose="020B0604030504040204" pitchFamily="34" charset="0"/>
                <a:ea typeface="楷体_GB2312" pitchFamily="1" charset="-122"/>
              </a:rPr>
              <a:t>小鱼时，老师为什么搂住”我们“脏乎乎的身子，</a:t>
            </a:r>
            <a:endParaRPr lang="zh-CN" altLang="en-US" sz="2800" b="1">
              <a:solidFill>
                <a:schemeClr val="accent2"/>
              </a:solidFill>
              <a:latin typeface="Tahoma" panose="020B0604030504040204" pitchFamily="34" charset="0"/>
              <a:ea typeface="楷体_GB2312" pitchFamily="1" charset="-122"/>
            </a:endParaRPr>
          </a:p>
          <a:p>
            <a:r>
              <a:rPr lang="zh-CN" altLang="en-US" sz="2800" b="1">
                <a:solidFill>
                  <a:schemeClr val="accent2"/>
                </a:solidFill>
                <a:latin typeface="Tahoma" panose="020B0604030504040204" pitchFamily="34" charset="0"/>
                <a:ea typeface="楷体_GB2312" pitchFamily="1" charset="-122"/>
              </a:rPr>
              <a:t>哭了？</a:t>
            </a:r>
            <a:endParaRPr lang="zh-CN" altLang="en-US" sz="2800" b="1">
              <a:solidFill>
                <a:schemeClr val="accent2"/>
              </a:solidFill>
              <a:latin typeface="Tahoma" panose="020B0604030504040204" pitchFamily="34" charset="0"/>
              <a:ea typeface="楷体_GB2312" pitchFamily="1" charset="-122"/>
            </a:endParaRPr>
          </a:p>
        </p:txBody>
      </p:sp>
      <p:pic>
        <p:nvPicPr>
          <p:cNvPr id="12295" name="长大后我就成了你 朗诵配乐.mp3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38608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49969" fill="hold"/>
                                        <p:tgtEl>
                                          <p:spTgt spid="1229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 animBg="1"/>
      <p:bldP spid="12294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3315" name="Picture 3" descr="2751581215789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298450" y="-222250"/>
            <a:ext cx="9747250" cy="730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WordArt 4" descr="窄竖线"/>
          <p:cNvSpPr>
            <a:spLocks noChangeArrowheads="1" noChangeShapeType="1"/>
          </p:cNvSpPr>
          <p:nvPr/>
        </p:nvSpPr>
        <p:spPr bwMode="auto">
          <a:xfrm>
            <a:off x="395288" y="476250"/>
            <a:ext cx="4608512" cy="1584325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zh-CN" altLang="en-US" sz="4400" kern="10" dirty="0">
                <a:ln w="12700">
                  <a:solidFill>
                    <a:srgbClr val="000000"/>
                  </a:solidFill>
                  <a:rou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45791" dir="2021404" algn="ctr" rotWithShape="0">
                    <a:srgbClr val="808080">
                      <a:alpha val="76999"/>
                    </a:srgbClr>
                  </a:outerShdw>
                </a:effectLst>
                <a:latin typeface="华文琥珀" panose="02010800040101010101" charset="-122"/>
                <a:ea typeface="华文琥珀" panose="02010800040101010101" charset="-122"/>
              </a:rPr>
              <a:t>说一说，难忘恩师</a:t>
            </a:r>
            <a:endParaRPr lang="zh-CN" altLang="en-US" sz="4400" kern="10" dirty="0">
              <a:ln w="12700">
                <a:solidFill>
                  <a:srgbClr val="000000"/>
                </a:solidFill>
                <a:round/>
              </a:ln>
              <a:blipFill dpi="0" rotWithShape="0">
                <a:blip r:embed="rId2"/>
                <a:srcRect/>
                <a:tile tx="0" ty="0" sx="100000" sy="100000" flip="none" algn="tl"/>
              </a:blipFill>
              <a:effectLst>
                <a:outerShdw dist="45791" dir="2021404" algn="ctr" rotWithShape="0">
                  <a:srgbClr val="808080">
                    <a:alpha val="76999"/>
                  </a:srgbClr>
                </a:outerShdw>
              </a:effectLst>
              <a:latin typeface="华文琥珀" panose="02010800040101010101" charset="-122"/>
              <a:ea typeface="华文琥珀" panose="02010800040101010101" charset="-122"/>
            </a:endParaRP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250825" y="2349500"/>
            <a:ext cx="3836988" cy="222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srgbClr val="9900FF"/>
                </a:solidFill>
              </a:rPr>
              <a:t>回顾教过你的老师中，哪一位老师让你最难忘，说说你们之间感人的故事，或者你为老师做过什么有意义的事。</a:t>
            </a:r>
            <a:endParaRPr lang="zh-CN" altLang="en-US" sz="2800" dirty="0">
              <a:solidFill>
                <a:srgbClr val="9900FF"/>
              </a:solidFill>
            </a:endParaRPr>
          </a:p>
        </p:txBody>
      </p:sp>
      <p:pic>
        <p:nvPicPr>
          <p:cNvPr id="13318" name="长大后我就成了你 朗诵配乐.mp3">
            <a:hlinkClick r:id="" action="ppaction://media"/>
          </p:cNvPr>
          <p:cNvPicPr>
            <a:picLocks noRot="1" noChangeAspect="1" noChangeArrowheads="1"/>
          </p:cNvPicPr>
          <p:nvPr>
            <a:audioFile r:link="rId3"/>
            <p:extLst>
              <p:ext uri="{DAA4B4D4-6D71-4841-9C94-3DE7FCFB9230}">
                <p14:media xmlns:p14="http://schemas.microsoft.com/office/powerpoint/2010/main" r:link="rId4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1" fill="hold"/>
                                        <p:tgtEl>
                                          <p:spTgt spid="133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animBg="1"/>
      <p:bldP spid="13317" grpId="0" autoUpdateAnimBg="0"/>
    </p:bldLst>
  </p:timing>
</p:sld>
</file>

<file path=ppt/tags/tag1.xml><?xml version="1.0" encoding="utf-8"?>
<p:tagLst xmlns:p="http://schemas.openxmlformats.org/presentationml/2006/main">
  <p:tag name="TIMING" val="|0.0|0.1|0.2"/>
</p:tagLst>
</file>

<file path=ppt/theme/theme1.xml><?xml version="1.0" encoding="utf-8"?>
<a:theme xmlns:a="http://schemas.openxmlformats.org/drawingml/2006/main" name="glzy.com">
  <a:themeElements>
    <a:clrScheme name="清新春之律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清新春之律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清新春之律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清新春之律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清新春之律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清新春之律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清新春之律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清新春之律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清新春之律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清新春之律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清新春之律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清新春之律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清新春之律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清新春之律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主题3</Template>
  <TotalTime>0</TotalTime>
  <Words>1619</Words>
  <Application>WPS 演示</Application>
  <PresentationFormat>全屏显示(4:3)</PresentationFormat>
  <Paragraphs>81</Paragraphs>
  <Slides>11</Slides>
  <Notes>2</Notes>
  <HiddenSlides>0</HiddenSlides>
  <MMClips>3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30" baseType="lpstr">
      <vt:lpstr>Arial</vt:lpstr>
      <vt:lpstr>宋体</vt:lpstr>
      <vt:lpstr>Wingdings</vt:lpstr>
      <vt:lpstr>Times New Roman</vt:lpstr>
      <vt:lpstr>微软雅黑</vt:lpstr>
      <vt:lpstr>Calibri</vt:lpstr>
      <vt:lpstr>方正正大黑简体</vt:lpstr>
      <vt:lpstr>华文新魏</vt:lpstr>
      <vt:lpstr>Arial</vt:lpstr>
      <vt:lpstr>新宋体</vt:lpstr>
      <vt:lpstr>华文中宋</vt:lpstr>
      <vt:lpstr>华文行楷</vt:lpstr>
      <vt:lpstr>Tahoma</vt:lpstr>
      <vt:lpstr>楷体_GB2312</vt:lpstr>
      <vt:lpstr>华文琥珀</vt:lpstr>
      <vt:lpstr>华文细黑</vt:lpstr>
      <vt:lpstr>黑体</vt:lpstr>
      <vt:lpstr>Arial Unicode MS</vt:lpstr>
      <vt:lpstr>glzy.com</vt:lpstr>
      <vt:lpstr>PowerPoint 演示文稿</vt:lpstr>
      <vt:lpstr>我会认</vt:lpstr>
      <vt:lpstr>学习目标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  <Manager>第一PPT模板网-WWW.1PPT.COM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description>第一PPT模板网-WWW.1PPT.COM</dc:description>
  <dc:subject>第一PPT模板网-WWW.1PPT.COM</dc:subject>
  <cp:category>第一PPT模板网-WWW.1PPT.COM</cp:category>
  <cp:lastModifiedBy>Administrator</cp:lastModifiedBy>
  <cp:revision>17</cp:revision>
  <dcterms:created xsi:type="dcterms:W3CDTF">2009-06-13T09:51:00Z</dcterms:created>
  <dcterms:modified xsi:type="dcterms:W3CDTF">2017-08-12T07:07:07Z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2052-10.1.0.6690</vt:lpwstr>
  </property>
</Properties>
</file>