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03" r:id="rId3"/>
    <p:sldId id="267" r:id="rId4"/>
    <p:sldId id="271" r:id="rId5"/>
    <p:sldId id="285" r:id="rId6"/>
    <p:sldId id="291" r:id="rId7"/>
    <p:sldId id="292" r:id="rId9"/>
    <p:sldId id="293" r:id="rId10"/>
    <p:sldId id="264" r:id="rId11"/>
    <p:sldId id="294" r:id="rId12"/>
    <p:sldId id="262" r:id="rId13"/>
    <p:sldId id="283" r:id="rId14"/>
    <p:sldId id="295" r:id="rId15"/>
    <p:sldId id="261" r:id="rId16"/>
    <p:sldId id="260" r:id="rId17"/>
    <p:sldId id="282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3399"/>
    <a:srgbClr val="0000FF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1"/>
        <p:guide pos="2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BA116-A1DE-4525-8D3E-21990F8DAC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96516-489E-4870-A57E-26933155419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96516-489E-4870-A57E-2693315541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5124" name="Freeform 4"/>
          <p:cNvSpPr/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E122F7-87EE-497E-B691-D21F17307EFF}" type="slidenum">
              <a:rPr lang="zh-CN" altLang="zh-CN"/>
            </a:fld>
            <a:endParaRPr lang="zh-CN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CEF06-DFAA-4BD7-814B-275D369D39E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8A84D-D648-48DA-ABED-81F40A0B527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75E3A-7A32-4CD0-B210-0FC349CCDCF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01A5-2D0B-44A1-8AAC-05BE35DA727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EB5CB-BF1D-4736-BB18-496D0CA500A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92967-6BC0-4973-9B30-1816129FBA5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29976-6CDC-4037-939F-2E19EE754DE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1B754-33DF-4BE7-B811-05955B966E3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85912-CF7C-4278-9A60-F0E053213F7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20C6A-F6B6-497B-91B2-AE659E2818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zh-CN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zh-CN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4C2952-3700-4514-9DB6-F8E95391850F}" type="slidenum">
              <a:rPr lang="zh-CN" altLang="zh-CN"/>
            </a:fld>
            <a:endParaRPr lang="zh-CN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Font typeface="Tahoma" panose="020B0604030504040204" pitchFamily="34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microsoft.com/office/2007/relationships/media" Target="file:///H:\&#20845;&#24180;&#32423;&#35838;&#20214;\&#27704;&#36828;&#30340;&#27468;&#22768;\&#27704;&#36828;&#30340;&#27468;&#22768;.mp3" TargetMode="External"/><Relationship Id="rId1" Type="http://schemas.openxmlformats.org/officeDocument/2006/relationships/audio" Target="file:///H:\&#20845;&#24180;&#32423;&#35838;&#20214;\&#27704;&#36828;&#30340;&#27468;&#22768;\&#27704;&#36828;&#30340;&#27468;&#22768;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3568" y="2060848"/>
            <a:ext cx="763284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8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11 永远的歌声</a:t>
            </a:r>
            <a:endParaRPr lang="zh-CN" altLang="en-US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3850" y="1196974"/>
            <a:ext cx="7488237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“眼尖的二兰忽然又发现溪里有小鱼</a:t>
            </a:r>
            <a:r>
              <a:rPr lang="en-US" altLang="zh-CN" sz="3200" b="1" dirty="0">
                <a:solidFill>
                  <a:srgbClr val="008000"/>
                </a:solidFill>
                <a:latin typeface="华文中宋" panose="02010600040101010101" charset="-122"/>
                <a:ea typeface="华文中宋" panose="02010600040101010101" charset="-122"/>
              </a:rPr>
              <a:t>……</a:t>
            </a:r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把它们一条一条的穿起来”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“老师是南方城里人，爱吃鱼”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“我和二牛干脆下了水”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ea typeface="黑体" panose="02010609060101010101" pitchFamily="49" charset="-122"/>
              </a:rPr>
              <a:t>“摸、捉、追、堵、甩、穿”</a:t>
            </a:r>
            <a:endParaRPr lang="zh-CN" altLang="en-US" sz="3200" b="1" dirty="0">
              <a:solidFill>
                <a:srgbClr val="008000"/>
              </a:solidFill>
              <a:ea typeface="黑体" panose="02010609060101010101" pitchFamily="49" charset="-12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787900" y="3113088"/>
            <a:ext cx="4260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学生的心多细呀！</a:t>
            </a:r>
            <a:endParaRPr lang="zh-CN" altLang="en-US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284663" y="3976688"/>
            <a:ext cx="5076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为老师抓鱼不顾一切。</a:t>
            </a:r>
            <a:endParaRPr lang="zh-CN" altLang="en-US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851275" y="5157788"/>
            <a:ext cx="5076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</a:rPr>
              <a:t>想尽一切办法抓小鱼。</a:t>
            </a:r>
            <a:endParaRPr lang="zh-CN" altLang="en-US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339975" y="6021388"/>
            <a:ext cx="46085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学生对老师浓浓的爱 </a:t>
            </a:r>
            <a:endParaRPr lang="zh-CN" altLang="en-US" sz="32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  <p:bldP spid="22534" grpId="0" autoUpdateAnimBg="0"/>
      <p:bldP spid="2253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55576" y="1628800"/>
            <a:ext cx="756084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8000"/>
                </a:solidFill>
              </a:rPr>
              <a:t>      回头一看才知道，原来一只老狼跟在我们身后很久了，而傻乎乎的我们竟然毫无所知。</a:t>
            </a:r>
            <a:endParaRPr lang="zh-CN" altLang="en-US" sz="3600" b="1" dirty="0">
              <a:solidFill>
                <a:srgbClr val="008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71600" y="3861048"/>
            <a:ext cx="7128792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       孩子们为老师抓鱼忘记了一切，全然没有发现自己身边隐藏的危险，因为他们心中只有一个念头，那是</a:t>
            </a:r>
            <a:r>
              <a:rPr lang="zh-CN" altLang="en-US" sz="3200" b="1" u="sng" dirty="0">
                <a:solidFill>
                  <a:srgbClr val="FF0000"/>
                </a:solidFill>
              </a:rPr>
              <a:t>                     </a:t>
            </a:r>
            <a:r>
              <a:rPr lang="zh-CN" altLang="en-US" sz="3200" b="1" dirty="0">
                <a:solidFill>
                  <a:srgbClr val="FF0000"/>
                </a:solidFill>
              </a:rPr>
              <a:t>。 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4580" name="Picture 4" descr="图片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34925"/>
            <a:ext cx="91440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67691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 dirty="0"/>
              <a:t>       </a:t>
            </a:r>
            <a:r>
              <a:rPr lang="zh-CN" altLang="en-US" sz="4000" b="1" dirty="0">
                <a:solidFill>
                  <a:srgbClr val="000000"/>
                </a:solidFill>
              </a:rPr>
              <a:t>老师一下搂住我们脏乎乎的身子，哭了，泪水一滴一滴掉在我们的脸上。</a:t>
            </a:r>
            <a:endParaRPr lang="zh-CN" alt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042988" y="1844675"/>
            <a:ext cx="69850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00"/>
                </a:solidFill>
                <a:ea typeface="楷体_GB2312" pitchFamily="49" charset="-122"/>
              </a:rPr>
              <a:t>       当孩子们委屈地献上自己为老师采的草药、抓的小鱼时，老师为什么搂住“我们”脏乎乎的身子，哭了？</a:t>
            </a:r>
            <a:endParaRPr lang="zh-CN" altLang="en-US" sz="3600" b="1">
              <a:solidFill>
                <a:srgbClr val="008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04825" y="1485255"/>
            <a:ext cx="8496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读文章的开头和结尾部分，你发现了什么？</a:t>
            </a:r>
            <a:r>
              <a:rPr lang="zh-CN" altLang="en-US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692275" y="2132955"/>
            <a:ext cx="1816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首尾呼应</a:t>
            </a:r>
            <a:endParaRPr lang="zh-CN" altLang="en-US" sz="32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68313" y="2853680"/>
            <a:ext cx="77771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文章为什么以</a:t>
            </a:r>
            <a:r>
              <a:rPr lang="en-US" altLang="zh-CN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永远的歌声</a:t>
            </a:r>
            <a:r>
              <a:rPr lang="en-US" altLang="zh-CN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2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作为题目，现在你能回答这个问题吗？</a:t>
            </a:r>
            <a:endParaRPr lang="zh-CN" altLang="en-US" sz="32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84213" y="4149080"/>
            <a:ext cx="7129462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folHlink"/>
                </a:solidFill>
                <a:ea typeface="黑体" panose="02010609060101010101" pitchFamily="49" charset="-122"/>
              </a:rPr>
              <a:t>      </a:t>
            </a:r>
            <a:r>
              <a:rPr lang="zh-CN" altLang="en-US" sz="3200" b="1" dirty="0">
                <a:solidFill>
                  <a:srgbClr val="0000FF"/>
                </a:solidFill>
                <a:ea typeface="黑体" panose="02010609060101010101" pitchFamily="49" charset="-122"/>
              </a:rPr>
              <a:t>歌声是老师留给我们的，但那遥远的歌声已化为美好的记忆，那诚挚的师生情感留在了同学们的心里，永生难忘。</a:t>
            </a:r>
            <a:r>
              <a:rPr lang="zh-CN" altLang="en-US" sz="3200" dirty="0">
                <a:solidFill>
                  <a:srgbClr val="0000FF"/>
                </a:solidFill>
              </a:rPr>
              <a:t> 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41338" y="908992"/>
            <a:ext cx="1800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华文中宋" panose="02010600040101010101" charset="-122"/>
                <a:ea typeface="华文中宋" panose="02010600040101010101" charset="-122"/>
              </a:rPr>
              <a:t>体会写法 </a:t>
            </a:r>
            <a:endParaRPr lang="zh-CN" altLang="en-US" sz="28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  <p:bldP spid="26628" grpId="0" autoUpdateAnimBg="0"/>
      <p:bldP spid="2662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036737" y="1333750"/>
            <a:ext cx="4357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欣赏写作特色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76747" y="2552551"/>
            <a:ext cx="33489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</a:rPr>
              <a:t>、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首尾呼应</a:t>
            </a:r>
            <a:r>
              <a:rPr lang="zh-CN" altLang="en-US" sz="3600" b="1" dirty="0">
                <a:solidFill>
                  <a:srgbClr val="FF0000"/>
                </a:solidFill>
              </a:rPr>
              <a:t>。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43608" y="3501008"/>
            <a:ext cx="4108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</a:rPr>
              <a:t>、抓住典型事例。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043608" y="4437112"/>
            <a:ext cx="73199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</a:rPr>
              <a:t>、通过语言、动作、心理描写表现</a:t>
            </a:r>
            <a:endParaRPr lang="zh-CN" altLang="en-US" sz="3600" b="1" dirty="0">
              <a:solidFill>
                <a:srgbClr val="FF0000"/>
              </a:solidFill>
            </a:endParaRPr>
          </a:p>
          <a:p>
            <a:r>
              <a:rPr lang="zh-CN" altLang="en-US" sz="3600" b="1" dirty="0">
                <a:solidFill>
                  <a:srgbClr val="FF0000"/>
                </a:solidFill>
              </a:rPr>
              <a:t>人物思想感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情 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ldLvl="0" autoUpdateAnimBg="0"/>
      <p:bldP spid="27652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55576" y="2420888"/>
            <a:ext cx="7993062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褪色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淙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淙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笑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嘻嘻 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龇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牙咧嘴  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菩萨  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鼻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涕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剃</a:t>
            </a:r>
            <a:r>
              <a:rPr lang="zh-CN" altLang="en-US" sz="3600" b="1" dirty="0">
                <a:solidFill>
                  <a:srgbClr val="FF0000"/>
                </a:solidFill>
              </a:rPr>
              <a:t>头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小</a:t>
            </a:r>
            <a:r>
              <a:rPr lang="zh-CN" altLang="en-US" sz="3600" b="1" dirty="0">
                <a:solidFill>
                  <a:srgbClr val="FF0000"/>
                </a:solidFill>
              </a:rPr>
              <a:t>辫儿</a:t>
            </a:r>
            <a:r>
              <a:rPr lang="zh-CN" altLang="en-US" sz="3600" dirty="0">
                <a:solidFill>
                  <a:srgbClr val="FF0000"/>
                </a:solidFill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嗓</a:t>
            </a:r>
            <a:r>
              <a:rPr lang="zh-CN" altLang="en-US" sz="3600" b="1" dirty="0">
                <a:solidFill>
                  <a:srgbClr val="FF0000"/>
                </a:solidFill>
              </a:rPr>
              <a:t>音</a:t>
            </a:r>
            <a:endParaRPr lang="zh-CN" altLang="en-US" sz="36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嘶哑 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咳</a:t>
            </a:r>
            <a:r>
              <a:rPr lang="zh-CN" altLang="en-US" sz="3600" b="1" dirty="0">
                <a:solidFill>
                  <a:srgbClr val="FF0000"/>
                </a:solidFill>
              </a:rPr>
              <a:t>嗽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拽</a:t>
            </a:r>
            <a:r>
              <a:rPr lang="zh-CN" altLang="en-US" sz="3600" b="1" dirty="0">
                <a:solidFill>
                  <a:srgbClr val="FF0000"/>
                </a:solidFill>
              </a:rPr>
              <a:t>住</a:t>
            </a:r>
            <a:r>
              <a:rPr lang="zh-CN" altLang="en-US" dirty="0">
                <a:solidFill>
                  <a:srgbClr val="FF0000"/>
                </a:solidFill>
              </a:rPr>
              <a:t>   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告</a:t>
            </a:r>
            <a:r>
              <a:rPr lang="zh-CN" altLang="en-US" sz="3600" b="1" dirty="0">
                <a:solidFill>
                  <a:srgbClr val="FF0000"/>
                </a:solidFill>
              </a:rPr>
              <a:t>诫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曲</a:t>
            </a:r>
            <a:r>
              <a:rPr lang="zh-CN" altLang="en-US" sz="3600" b="1" dirty="0">
                <a:solidFill>
                  <a:srgbClr val="FF0000"/>
                </a:solidFill>
              </a:rPr>
              <a:t>曲折折</a:t>
            </a:r>
            <a:endParaRPr lang="zh-CN" altLang="en-US" sz="36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拎着 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镰</a:t>
            </a:r>
            <a:r>
              <a:rPr lang="zh-CN" altLang="en-US" sz="3600" b="1" dirty="0">
                <a:solidFill>
                  <a:srgbClr val="FF0000"/>
                </a:solidFill>
              </a:rPr>
              <a:t>刀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吆</a:t>
            </a:r>
            <a:r>
              <a:rPr lang="zh-CN" altLang="en-US" sz="3600" b="1" dirty="0">
                <a:solidFill>
                  <a:srgbClr val="FF0000"/>
                </a:solidFill>
              </a:rPr>
              <a:t>喝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傻</a:t>
            </a:r>
            <a:r>
              <a:rPr lang="zh-CN" altLang="en-US" sz="3600" b="1" dirty="0">
                <a:solidFill>
                  <a:srgbClr val="FF0000"/>
                </a:solidFill>
              </a:rPr>
              <a:t>乎乎    哼起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13323" name="Picture 11" descr="词语积累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552" y="116632"/>
            <a:ext cx="2027238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25450" y="606425"/>
            <a:ext cx="6018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4000" b="1" dirty="0">
                <a:solidFill>
                  <a:srgbClr val="FF0000"/>
                </a:solidFill>
                <a:ea typeface="楷体" panose="02010609060101010101" pitchFamily="49" charset="-122"/>
              </a:rPr>
              <a:t>快速默读课文，提出问题</a:t>
            </a:r>
            <a:r>
              <a:rPr lang="zh-CN" dirty="0">
                <a:solidFill>
                  <a:srgbClr val="FF0000"/>
                </a:solidFill>
              </a:rPr>
              <a:t>。</a:t>
            </a:r>
            <a:endParaRPr lang="zh-CN" dirty="0">
              <a:solidFill>
                <a:srgbClr val="FF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3095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55650" y="1701800"/>
            <a:ext cx="57438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课文主要写了一件什么事</a:t>
            </a:r>
            <a:r>
              <a:rPr 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55650" y="2781300"/>
            <a:ext cx="760015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课主文要写了童年时“我”和二牛、</a:t>
            </a:r>
            <a:endParaRPr 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二兰、石花为生病的老师上山采药的事。</a:t>
            </a:r>
            <a:endParaRPr 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表达了“我们”对老师诚挚的热爱之情。</a:t>
            </a:r>
            <a:endParaRPr 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2" name="永远的歌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4451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75438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</p:childTnLst>
        </p:cTn>
      </p:par>
    </p:tnLst>
    <p:bldLst>
      <p:bldP spid="14338" grpId="0" bldLvl="0" autoUpdateAnimBg="0"/>
      <p:bldP spid="14340" grpId="0" bldLvl="0" autoUpdateAnimBg="0"/>
      <p:bldP spid="14340" grpId="1" bldLvl="0" autoUpdateAnimBg="0"/>
      <p:bldP spid="14340" grpId="2" bldLvl="0" autoUpdateAnimBg="0"/>
      <p:bldP spid="14340" grpId="3" bldLvl="0" autoUpdateAnimBg="0"/>
      <p:bldP spid="14340" grpId="4" bldLvl="0" autoUpdateAnimBg="0"/>
      <p:bldP spid="14340" grpId="5" bldLvl="0" autoUpdateAnimBg="0"/>
      <p:bldP spid="14340" grpId="6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9750" y="908050"/>
            <a:ext cx="8137525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分段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第一部分（</a:t>
            </a:r>
            <a:r>
              <a:rPr lang="en-US" altLang="zh-CN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）童年的歌声令我难忘。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第二部分（</a:t>
            </a:r>
            <a:r>
              <a:rPr lang="en-US" altLang="zh-CN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2-10</a:t>
            </a:r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）写“我们”为生病的   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老师上山挖草药。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第三部分（</a:t>
            </a:r>
            <a:r>
              <a:rPr lang="en-US" altLang="zh-CN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11-12</a:t>
            </a:r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）老师的歌声永远留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在了“我们”的记忆中。</a:t>
            </a:r>
            <a:endParaRPr lang="zh-CN" altLang="en-US" sz="3600" b="1" dirty="0">
              <a:solidFill>
                <a:schemeClr val="bg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771800" y="378904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687763" y="1851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12775" y="836613"/>
            <a:ext cx="7940675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r>
              <a:rPr lang="zh-CN" altLang="en-US" sz="6600" b="1" dirty="0">
                <a:solidFill>
                  <a:srgbClr val="002060"/>
                </a:solidFill>
              </a:rPr>
              <a:t>我们老师好</a:t>
            </a:r>
            <a:r>
              <a:rPr lang="en-US" altLang="zh-CN" sz="6600" b="1" dirty="0">
                <a:solidFill>
                  <a:srgbClr val="002060"/>
                </a:solidFill>
              </a:rPr>
              <a:t>,</a:t>
            </a:r>
            <a:r>
              <a:rPr lang="zh-CN" altLang="en-US" sz="6600" b="1" dirty="0">
                <a:solidFill>
                  <a:srgbClr val="002060"/>
                </a:solidFill>
              </a:rPr>
              <a:t>样样好</a:t>
            </a:r>
            <a:r>
              <a:rPr lang="en-US" altLang="zh-CN" sz="6600" b="1" dirty="0">
                <a:solidFill>
                  <a:srgbClr val="002060"/>
                </a:solidFill>
              </a:rPr>
              <a:t>,</a:t>
            </a:r>
            <a:endParaRPr lang="en-US" altLang="zh-CN" sz="6600" b="1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6600" b="1" dirty="0">
                <a:solidFill>
                  <a:srgbClr val="002060"/>
                </a:solidFill>
              </a:rPr>
              <a:t>天下第一好。</a:t>
            </a:r>
            <a:endParaRPr lang="zh-CN" altLang="en-US" sz="6600" b="1" dirty="0">
              <a:solidFill>
                <a:srgbClr val="002060"/>
              </a:solidFill>
            </a:endParaRPr>
          </a:p>
        </p:txBody>
      </p:sp>
      <p:grpSp>
        <p:nvGrpSpPr>
          <p:cNvPr id="17412" name="Group 4"/>
          <p:cNvGrpSpPr/>
          <p:nvPr/>
        </p:nvGrpSpPr>
        <p:grpSpPr bwMode="auto">
          <a:xfrm>
            <a:off x="4284663" y="1917700"/>
            <a:ext cx="3240087" cy="1511300"/>
            <a:chOff x="0" y="0"/>
            <a:chExt cx="2132" cy="1044"/>
          </a:xfrm>
        </p:grpSpPr>
        <p:sp>
          <p:nvSpPr>
            <p:cNvPr id="17413" name="Oval 5"/>
            <p:cNvSpPr>
              <a:spLocks noChangeArrowheads="1"/>
            </p:cNvSpPr>
            <p:nvPr/>
          </p:nvSpPr>
          <p:spPr bwMode="auto">
            <a:xfrm flipV="1">
              <a:off x="317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4" name="Oval 6"/>
            <p:cNvSpPr>
              <a:spLocks noChangeArrowheads="1"/>
            </p:cNvSpPr>
            <p:nvPr/>
          </p:nvSpPr>
          <p:spPr bwMode="auto">
            <a:xfrm flipV="1">
              <a:off x="2041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 flipV="1">
              <a:off x="0" y="953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258888" y="4797425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7417" name="Text Box 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4427538" y="5229225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000" b="1">
              <a:solidFill>
                <a:srgbClr val="F51919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619250" y="3429000"/>
            <a:ext cx="54737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800" b="1" dirty="0">
                <a:solidFill>
                  <a:srgbClr val="F51919"/>
                </a:solidFill>
              </a:rPr>
              <a:t>长相好      嗓音好</a:t>
            </a:r>
            <a:endParaRPr lang="zh-CN" altLang="en-US" sz="4800" b="1" dirty="0">
              <a:solidFill>
                <a:srgbClr val="F51919"/>
              </a:solidFill>
            </a:endParaRPr>
          </a:p>
          <a:p>
            <a:pPr algn="ctr" eaLnBrk="0" hangingPunct="0"/>
            <a:r>
              <a:rPr lang="zh-CN" altLang="en-US" sz="4800" b="1" dirty="0">
                <a:solidFill>
                  <a:srgbClr val="F51919"/>
                </a:solidFill>
              </a:rPr>
              <a:t>有知识      品质好</a:t>
            </a:r>
            <a:endParaRPr lang="zh-CN" altLang="en-US" sz="4800" b="1" dirty="0">
              <a:solidFill>
                <a:srgbClr val="F51919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121569" y="5366543"/>
            <a:ext cx="6611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“我们”这些山乡的孩子对老师非常热爱。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9750" y="1412776"/>
            <a:ext cx="7920682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阅读提示：</a:t>
            </a:r>
            <a:endParaRPr lang="zh-CN" altLang="en-US" sz="4400" b="1" dirty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    自由读</a:t>
            </a:r>
            <a:r>
              <a:rPr lang="en-US" altLang="zh-CN" sz="44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en-US" altLang="zh-CN" sz="4400" b="1" dirty="0">
                <a:solidFill>
                  <a:srgbClr val="0000CC"/>
                </a:solidFill>
                <a:latin typeface="Arial" panose="020B0604020202020204"/>
                <a:ea typeface="楷体_GB2312" pitchFamily="49" charset="-122"/>
              </a:rPr>
              <a:t>——</a:t>
            </a:r>
            <a:r>
              <a:rPr lang="en-US" altLang="zh-CN" sz="44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4400" b="1" dirty="0">
                <a:solidFill>
                  <a:srgbClr val="0000CC"/>
                </a:solidFill>
                <a:latin typeface="楷体_GB2312" pitchFamily="49" charset="-122"/>
                <a:ea typeface="楷体_GB2312" pitchFamily="49" charset="-122"/>
              </a:rPr>
              <a:t>自然段，用横线画出让你最受感动的句子，并在旁边写下自己的体会。</a:t>
            </a:r>
            <a:endParaRPr lang="zh-CN" altLang="en-US" sz="4400" b="1" dirty="0">
              <a:solidFill>
                <a:srgbClr val="0000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zoom dir="in"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39750" y="1700213"/>
            <a:ext cx="7704138" cy="4498975"/>
          </a:xfrm>
        </p:spPr>
        <p:txBody>
          <a:bodyPr/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我马上想起大人告诫的东山不能去，山里有狼，可还是立即使劲地点了点头。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2627313" y="2636838"/>
            <a:ext cx="144462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3132138" y="2636838"/>
            <a:ext cx="144462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7308850" y="3500438"/>
            <a:ext cx="144463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7812088" y="3500438"/>
            <a:ext cx="144462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1116013" y="4221163"/>
            <a:ext cx="144462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1692275" y="4221163"/>
            <a:ext cx="144463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grpSp>
        <p:nvGrpSpPr>
          <p:cNvPr id="19465" name="Group 9"/>
          <p:cNvGrpSpPr/>
          <p:nvPr/>
        </p:nvGrpSpPr>
        <p:grpSpPr bwMode="auto">
          <a:xfrm>
            <a:off x="5651500" y="2565400"/>
            <a:ext cx="720725" cy="144463"/>
            <a:chOff x="0" y="0"/>
            <a:chExt cx="454" cy="91"/>
          </a:xfrm>
        </p:grpSpPr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0" y="0"/>
              <a:ext cx="91" cy="91"/>
            </a:xfrm>
            <a:prstGeom prst="ellipse">
              <a:avLst/>
            </a:prstGeom>
            <a:solidFill>
              <a:srgbClr val="F51919"/>
            </a:solidFill>
            <a:ln w="9525" cmpd="sng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auto">
            <a:xfrm>
              <a:off x="363" y="0"/>
              <a:ext cx="91" cy="91"/>
            </a:xfrm>
            <a:prstGeom prst="ellipse">
              <a:avLst/>
            </a:prstGeom>
            <a:solidFill>
              <a:srgbClr val="F51919"/>
            </a:solidFill>
            <a:ln w="9525" cmpd="sng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 autoUpdateAnimBg="0"/>
      <p:bldP spid="19460" grpId="0" animBg="1" autoUpdateAnimBg="0"/>
      <p:bldP spid="19461" grpId="0" animBg="1" autoUpdateAnimBg="0"/>
      <p:bldP spid="19462" grpId="0" animBg="1" autoUpdateAnimBg="0"/>
      <p:bldP spid="19463" grpId="0" animBg="1" autoUpdateAnimBg="0"/>
      <p:bldP spid="1946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835150" y="1136650"/>
            <a:ext cx="4492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说说你读懂了什么？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0483" name="Picture 3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11188" y="1989138"/>
            <a:ext cx="7921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8000"/>
                </a:solidFill>
                <a:ea typeface="楷体_GB2312" pitchFamily="49" charset="-122"/>
              </a:rPr>
              <a:t>明知进山有危险，还要进山为老师采药。</a:t>
            </a:r>
            <a:r>
              <a:rPr lang="zh-CN" altLang="en-US" sz="2800" b="1" dirty="0">
                <a:solidFill>
                  <a:srgbClr val="008000"/>
                </a:solidFill>
                <a:ea typeface="楷体_GB2312" pitchFamily="49" charset="-122"/>
              </a:rPr>
              <a:t>　　　　</a:t>
            </a:r>
            <a:endParaRPr lang="zh-CN" altLang="en-US" sz="2800" b="1" dirty="0">
              <a:solidFill>
                <a:srgbClr val="008000"/>
              </a:solidFill>
              <a:ea typeface="楷体_GB2312" pitchFamily="49" charset="-122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339975" y="2708275"/>
            <a:ext cx="3384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学生对老师的爱</a:t>
            </a:r>
            <a:endParaRPr lang="zh-CN" altLang="en-US" sz="32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771775" y="4797425"/>
            <a:ext cx="2520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49" charset="-122"/>
              </a:rPr>
              <a:t>学生爱老师</a:t>
            </a:r>
            <a:endParaRPr lang="zh-CN" altLang="en-US" sz="32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258888" y="3573463"/>
            <a:ext cx="66976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8000"/>
                </a:solidFill>
                <a:ea typeface="楷体_GB2312" pitchFamily="49" charset="-122"/>
              </a:rPr>
              <a:t>     老师嗓子哑了，学生很着急，想尽一切办法为老师治病。</a:t>
            </a:r>
            <a:endParaRPr lang="zh-CN" altLang="en-US" sz="3200" b="1" dirty="0">
              <a:solidFill>
                <a:srgbClr val="008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  <p:bldP spid="20485" grpId="0" autoUpdateAnimBg="0"/>
      <p:bldP spid="20486" grpId="0" autoUpdateAnimBg="0"/>
      <p:bldP spid="2048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95288" y="1673225"/>
            <a:ext cx="8353425" cy="4498975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4000" b="1">
                <a:ea typeface="楷体_GB2312" pitchFamily="49" charset="-122"/>
              </a:rPr>
              <a:t>          </a:t>
            </a:r>
            <a:r>
              <a:rPr lang="zh-CN" altLang="en-US" sz="4000" b="1">
                <a:solidFill>
                  <a:srgbClr val="000000"/>
                </a:solidFill>
                <a:ea typeface="楷体_GB2312" pitchFamily="49" charset="-122"/>
              </a:rPr>
              <a:t>我和二牛干脆下了水，摸呀，捉呀，追呀，堵哇，一条条小鱼被甩上岸，二兰和石花就用柳条把它们一条一条地穿起来</a:t>
            </a:r>
            <a:r>
              <a:rPr lang="en-US" altLang="zh-CN" sz="4000" b="1">
                <a:solidFill>
                  <a:srgbClr val="000000"/>
                </a:solidFill>
                <a:ea typeface="楷体_GB2312" pitchFamily="49" charset="-122"/>
              </a:rPr>
              <a:t>……</a:t>
            </a:r>
            <a:endParaRPr lang="en-US" altLang="zh-CN" sz="40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7164388" y="2420938"/>
            <a:ext cx="144462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1042988" y="3213100"/>
            <a:ext cx="144462" cy="144463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2555875" y="3213100"/>
            <a:ext cx="144463" cy="144463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4067175" y="3213100"/>
            <a:ext cx="144463" cy="144463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1042988" y="3933825"/>
            <a:ext cx="144462" cy="144463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4067175" y="4652963"/>
            <a:ext cx="144463" cy="144462"/>
          </a:xfrm>
          <a:prstGeom prst="ellipse">
            <a:avLst/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1513" name="Text Box 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116013" y="5805488"/>
            <a:ext cx="649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1600" b="1">
                <a:solidFill>
                  <a:srgbClr val="F51919"/>
                </a:solidFill>
                <a:ea typeface="黑体" panose="02010609060101010101" pitchFamily="49" charset="-122"/>
              </a:rPr>
              <a:t>提示</a:t>
            </a:r>
            <a:endParaRPr lang="zh-CN" sz="16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 autoUpdateAnimBg="0"/>
      <p:bldP spid="21508" grpId="0" animBg="1" autoUpdateAnimBg="0"/>
      <p:bldP spid="21509" grpId="0" animBg="1" autoUpdateAnimBg="0"/>
      <p:bldP spid="21510" grpId="0" animBg="1" autoUpdateAnimBg="0"/>
      <p:bldP spid="21511" grpId="0" animBg="1" autoUpdateAnimBg="0"/>
      <p:bldP spid="21512" grpId="0" animBg="1" autoUpdateAnimBg="0"/>
    </p:bldLst>
  </p:timing>
</p:sld>
</file>

<file path=ppt/theme/theme1.xml><?xml version="1.0" encoding="utf-8"?>
<a:theme xmlns:a="http://schemas.openxmlformats.org/drawingml/2006/main" name="glzy.com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1906</Words>
  <Application>WPS 演示</Application>
  <PresentationFormat>全屏显示(4:3)</PresentationFormat>
  <Paragraphs>109</Paragraphs>
  <Slides>15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Tahoma</vt:lpstr>
      <vt:lpstr>Calibri</vt:lpstr>
      <vt:lpstr>汉仪大宋简</vt:lpstr>
      <vt:lpstr>微软雅黑</vt:lpstr>
      <vt:lpstr>黑体</vt:lpstr>
      <vt:lpstr>楷体</vt:lpstr>
      <vt:lpstr>楷体_GB2312</vt:lpstr>
      <vt:lpstr>Arial</vt:lpstr>
      <vt:lpstr>华文中宋</vt:lpstr>
      <vt:lpstr>Arial Unicode MS</vt:lpstr>
      <vt:lpstr>新宋体</vt:lpstr>
      <vt:lpstr>glzy.com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16</cp:revision>
  <dcterms:created xsi:type="dcterms:W3CDTF">2009-06-13T09:51:00Z</dcterms:created>
  <dcterms:modified xsi:type="dcterms:W3CDTF">2017-08-12T06:54:20Z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