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9"/>
  </p:notesMasterIdLst>
  <p:sldIdLst>
    <p:sldId id="303" r:id="rId4"/>
    <p:sldId id="269" r:id="rId5"/>
    <p:sldId id="267" r:id="rId6"/>
    <p:sldId id="271" r:id="rId7"/>
    <p:sldId id="266" r:id="rId8"/>
    <p:sldId id="287" r:id="rId10"/>
    <p:sldId id="291" r:id="rId11"/>
    <p:sldId id="292" r:id="rId12"/>
    <p:sldId id="293" r:id="rId13"/>
    <p:sldId id="264" r:id="rId14"/>
    <p:sldId id="294" r:id="rId15"/>
    <p:sldId id="262" r:id="rId16"/>
    <p:sldId id="283" r:id="rId17"/>
    <p:sldId id="295" r:id="rId18"/>
    <p:sldId id="261" r:id="rId19"/>
    <p:sldId id="260" r:id="rId20"/>
    <p:sldId id="282" r:id="rId2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333399"/>
    <a:srgbClr val="0000FF"/>
    <a:srgbClr val="CC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8"/>
      </p:cViewPr>
      <p:guideLst>
        <p:guide orient="horz" pos="2161"/>
        <p:guide pos="2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1DFF47-BBA1-4555-AC20-66D8F6A581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784EA-1FEB-425C-ADCE-13D7AE8CE14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784EA-1FEB-425C-ADCE-13D7AE8CE1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FB113D-51DD-48E7-9F05-8070EBF12A84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3C3CAA-0A95-49C6-BABA-544BEFCAEF5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C83F32-211C-4852-9D21-614543B77F8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3075" name="Rectangle 3"/>
          <p:cNvSpPr>
            <a:spLocks noChangeArrowheads="1"/>
          </p:cNvSpPr>
          <p:nvPr>
            <p:ph type="subTitle" idx="1"/>
          </p:nvPr>
        </p:nvSpPr>
        <p:spPr>
          <a:xfrm>
            <a:off x="1371600" y="3886200"/>
            <a:ext cx="6400800" cy="1198563"/>
          </a:xfrm>
        </p:spPr>
        <p:txBody>
          <a:bodyPr anchor="ctr" anchorCtr="1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3076" name="Rectangle 4"/>
          <p:cNvSpPr>
            <a:spLocks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077" name="Rectangle 5"/>
          <p:cNvSpPr>
            <a:spLocks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078" name="Rectangle 6"/>
          <p:cNvSpPr>
            <a:spLocks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0F82445-59FB-40A8-A369-C10DF860441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7614E-A7CF-4C8E-80AC-87A11363CFB8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C6D442-10B6-4534-BB3B-24C439F078AE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35D3F-1237-4C4C-AA95-40F3486DD5FD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74E037-2E3F-430F-885E-6BAFF5E7181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A282B5-0E79-4442-B8AF-94256C8A79D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8C61DB-31F2-4019-8EAE-E1A32E8D8B73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04817-88AD-4313-B6BD-5113449C4FB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16FB65-B8D1-49B6-BCEE-B9CE14A76C8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370E1-6E7B-43A3-8FD2-279EB8FEAC4F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8659E-8FDB-496E-A275-064076B8465F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8E8EDF-05F9-4830-B153-D73168DC4D5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3F7841-D320-4ED6-8A1A-E67016935A2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8325C-B1DC-4002-83E7-7B03AB5ED16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09FB02-F56F-4D6C-8E5C-6CB9CC1DB0E4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6A3A98-5607-4F93-BAC6-ADF10D9B5A0F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63D23-3AF6-469E-969D-060ADCD2969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01464-E3CE-4244-8DCB-64985FD7057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2B1909-1265-4F3C-83FE-3297655676F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A24C8EC1-2CDC-465A-9105-C964EB386A83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5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2052" name="Rectangle 4"/>
          <p:cNvSpPr>
            <a:spLocks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2053" name="Rectangle 5"/>
          <p:cNvSpPr>
            <a:spLocks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2054" name="Rectangle 6"/>
          <p:cNvSpPr>
            <a:spLocks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208E0234-B548-4191-B326-A1F78B181EE9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Rounded MT Bold" panose="020F0704030504030204" charset="0"/>
          <a:ea typeface="黑体" panose="02010609060101010101" pitchFamily="49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Rounded MT Bold" panose="020F0704030504030204" charset="0"/>
          <a:ea typeface="黑体" panose="02010609060101010101" pitchFamily="49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Rounded MT Bold" panose="020F0704030504030204" charset="0"/>
          <a:ea typeface="黑体" panose="02010609060101010101" pitchFamily="49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Rounded MT Bold" panose="020F0704030504030204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Rounded MT Bold" panose="020F0704030504030204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Rounded MT Bold" panose="020F0704030504030204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Rounded MT Bold" panose="020F0704030504030204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Rounded MT Bold" panose="020F0704030504030204" charset="0"/>
          <a:ea typeface="黑体" panose="02010609060101010101" pitchFamily="49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8.xml"/><Relationship Id="rId1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3.png"/><Relationship Id="rId2" Type="http://schemas.microsoft.com/office/2007/relationships/media" Target="file:///H:\&#20845;&#24180;&#32423;&#35838;&#20214;\&#27704;&#36828;&#30340;&#27468;&#22768;\&#27704;&#36828;&#30340;&#27468;&#22768;.mp3" TargetMode="External"/><Relationship Id="rId1" Type="http://schemas.openxmlformats.org/officeDocument/2006/relationships/audio" Target="file:///H:\&#20845;&#24180;&#32423;&#35838;&#20214;\&#27704;&#36828;&#30340;&#27468;&#22768;\&#27704;&#36828;&#30340;&#27468;&#22768;.mp3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slide" Target="slide14.xml"/><Relationship Id="rId1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043608" y="988170"/>
            <a:ext cx="75612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dirty="0">
                <a:solidFill>
                  <a:srgbClr val="008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小学六年级语文上册</a:t>
            </a:r>
            <a:r>
              <a:rPr lang="zh-CN" altLang="en-US" sz="3200" dirty="0" smtClean="0">
                <a:solidFill>
                  <a:srgbClr val="008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（</a:t>
            </a:r>
            <a:r>
              <a:rPr lang="en-US" altLang="zh-CN" sz="3200" dirty="0">
                <a:solidFill>
                  <a:srgbClr val="008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S</a:t>
            </a:r>
            <a:r>
              <a:rPr lang="zh-CN" altLang="en-US" sz="3200" dirty="0" smtClean="0">
                <a:solidFill>
                  <a:srgbClr val="008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版</a:t>
            </a:r>
            <a:r>
              <a:rPr lang="zh-CN" altLang="en-US" sz="3200" dirty="0">
                <a:solidFill>
                  <a:srgbClr val="008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）第三单元</a:t>
            </a:r>
            <a:endParaRPr lang="zh-CN" altLang="en-US" sz="3200" dirty="0">
              <a:solidFill>
                <a:srgbClr val="008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440384" y="2348880"/>
            <a:ext cx="648072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8000" dirty="0">
                <a:solidFill>
                  <a:srgbClr val="008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11 </a:t>
            </a:r>
            <a:r>
              <a:rPr lang="zh-CN" altLang="en-US" sz="8000" dirty="0" smtClean="0">
                <a:solidFill>
                  <a:srgbClr val="008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永</a:t>
            </a:r>
            <a:r>
              <a:rPr lang="zh-CN" altLang="en-US" sz="8000" dirty="0">
                <a:solidFill>
                  <a:srgbClr val="008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远的歌声</a:t>
            </a:r>
            <a:endParaRPr lang="zh-CN" altLang="en-US" sz="8000" dirty="0">
              <a:solidFill>
                <a:srgbClr val="008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835150" y="1196975"/>
            <a:ext cx="35782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2800" b="1" dirty="0">
                <a:latin typeface="楷体_GB2312" pitchFamily="1" charset="-122"/>
                <a:ea typeface="楷体_GB2312" pitchFamily="1" charset="-122"/>
              </a:rPr>
              <a:t>说说你读懂了什么？ </a:t>
            </a:r>
            <a:endParaRPr lang="zh-CN" altLang="en-US" sz="2800" b="1" dirty="0"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20483" name="Picture 3" descr="细读感悟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3850" y="404813"/>
            <a:ext cx="18891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116013" y="21336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8000"/>
                </a:solidFill>
                <a:ea typeface="楷体_GB2312" pitchFamily="1" charset="-122"/>
              </a:rPr>
              <a:t>明知进山有危险，还要进山为老师采药。　　　　</a:t>
            </a:r>
            <a:endParaRPr lang="zh-CN" altLang="en-US" sz="2800" b="1" dirty="0">
              <a:solidFill>
                <a:srgbClr val="008000"/>
              </a:solidFill>
              <a:ea typeface="楷体_GB2312" pitchFamily="1" charset="-122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339975" y="2708275"/>
            <a:ext cx="26844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ea typeface="黑体" panose="02010609060101010101" pitchFamily="49" charset="-122"/>
              </a:rPr>
              <a:t>学生对老师的爱</a:t>
            </a:r>
            <a:endParaRPr lang="zh-CN" altLang="en-US" sz="2800" b="1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2771775" y="4797425"/>
            <a:ext cx="19700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ea typeface="黑体" panose="02010609060101010101" pitchFamily="49" charset="-122"/>
              </a:rPr>
              <a:t>学生爱老师</a:t>
            </a:r>
            <a:endParaRPr lang="zh-CN" altLang="en-US" sz="2800" b="1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1258888" y="3573463"/>
            <a:ext cx="669766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8000"/>
                </a:solidFill>
                <a:ea typeface="楷体_GB2312" pitchFamily="1" charset="-122"/>
              </a:rPr>
              <a:t>     老师嗓子哑了，学生很着急，想尽一切办法为老师治病。</a:t>
            </a:r>
            <a:endParaRPr lang="zh-CN" altLang="en-US" sz="2800" b="1" dirty="0">
              <a:solidFill>
                <a:srgbClr val="008000"/>
              </a:solidFill>
              <a:ea typeface="楷体_GB2312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utoUpdateAnimBg="0"/>
      <p:bldP spid="20485" grpId="0" autoUpdateAnimBg="0"/>
      <p:bldP spid="20486" grpId="0" autoUpdateAnimBg="0"/>
      <p:bldP spid="2048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395288" y="1673225"/>
            <a:ext cx="8353425" cy="4498975"/>
          </a:xfrm>
        </p:spPr>
        <p:txBody>
          <a:bodyPr/>
          <a:lstStyle/>
          <a:p>
            <a:pPr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en-US" sz="4000" b="1">
                <a:ea typeface="楷体_GB2312" pitchFamily="1" charset="-122"/>
              </a:rPr>
              <a:t>          </a:t>
            </a:r>
            <a:r>
              <a:rPr lang="zh-CN" altLang="en-US" sz="4000" b="1">
                <a:solidFill>
                  <a:srgbClr val="000000"/>
                </a:solidFill>
                <a:ea typeface="楷体_GB2312" pitchFamily="1" charset="-122"/>
              </a:rPr>
              <a:t>我和二牛干脆下了水，摸呀，捉呀，追呀，堵哇，一条条小鱼被甩上岸，二兰和石花就用柳条把它们一条一条地穿起来</a:t>
            </a:r>
            <a:r>
              <a:rPr lang="en-US" altLang="zh-CN" sz="4000" b="1">
                <a:solidFill>
                  <a:srgbClr val="000000"/>
                </a:solidFill>
                <a:ea typeface="楷体_GB2312" pitchFamily="1" charset="-122"/>
              </a:rPr>
              <a:t>……</a:t>
            </a:r>
            <a:endParaRPr lang="en-US" altLang="zh-CN" sz="4000" b="1">
              <a:solidFill>
                <a:srgbClr val="000000"/>
              </a:solidFill>
              <a:ea typeface="楷体_GB2312" pitchFamily="1" charset="-122"/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>
            <a:off x="7164388" y="2420938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1042988" y="3213100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21509" name="Oval 5"/>
          <p:cNvSpPr>
            <a:spLocks noChangeArrowheads="1"/>
          </p:cNvSpPr>
          <p:nvPr/>
        </p:nvSpPr>
        <p:spPr bwMode="auto">
          <a:xfrm>
            <a:off x="2555875" y="3213100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21510" name="Oval 6"/>
          <p:cNvSpPr>
            <a:spLocks noChangeArrowheads="1"/>
          </p:cNvSpPr>
          <p:nvPr/>
        </p:nvSpPr>
        <p:spPr bwMode="auto">
          <a:xfrm>
            <a:off x="4067175" y="3213100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21511" name="Oval 7"/>
          <p:cNvSpPr>
            <a:spLocks noChangeArrowheads="1"/>
          </p:cNvSpPr>
          <p:nvPr/>
        </p:nvSpPr>
        <p:spPr bwMode="auto">
          <a:xfrm>
            <a:off x="1042988" y="3933825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21512" name="Oval 8"/>
          <p:cNvSpPr>
            <a:spLocks noChangeArrowheads="1"/>
          </p:cNvSpPr>
          <p:nvPr/>
        </p:nvSpPr>
        <p:spPr bwMode="auto">
          <a:xfrm>
            <a:off x="4067175" y="4652963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21513" name="Text Box 9">
            <a:hlinkClick r:id="rId1" action="ppaction://hlinksldjump"/>
          </p:cNvPr>
          <p:cNvSpPr txBox="1">
            <a:spLocks noChangeArrowheads="1"/>
          </p:cNvSpPr>
          <p:nvPr/>
        </p:nvSpPr>
        <p:spPr bwMode="auto">
          <a:xfrm>
            <a:off x="1116013" y="5805488"/>
            <a:ext cx="6492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600" b="1">
                <a:solidFill>
                  <a:srgbClr val="F51919"/>
                </a:solidFill>
                <a:ea typeface="黑体" panose="02010609060101010101" pitchFamily="49" charset="-122"/>
              </a:rPr>
              <a:t>提示</a:t>
            </a:r>
            <a:endParaRPr lang="zh-CN" altLang="en-US" sz="1600" b="1">
              <a:solidFill>
                <a:srgbClr val="F51919"/>
              </a:solidFill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 autoUpdateAnimBg="0"/>
      <p:bldP spid="21508" grpId="0" animBg="1" autoUpdateAnimBg="0"/>
      <p:bldP spid="21509" grpId="0" animBg="1" autoUpdateAnimBg="0"/>
      <p:bldP spid="21510" grpId="0" animBg="1" autoUpdateAnimBg="0"/>
      <p:bldP spid="21511" grpId="0" animBg="1" autoUpdateAnimBg="0"/>
      <p:bldP spid="21512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细读感悟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3850" y="404813"/>
            <a:ext cx="18891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827088" y="2133600"/>
            <a:ext cx="7488237" cy="301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8000"/>
                </a:solidFill>
                <a:ea typeface="黑体" panose="02010609060101010101" pitchFamily="49" charset="-122"/>
              </a:rPr>
              <a:t>“眼尖的二兰忽然又发现溪里有小鱼</a:t>
            </a:r>
            <a:r>
              <a:rPr lang="en-US" altLang="zh-CN" sz="2400" b="1" dirty="0">
                <a:solidFill>
                  <a:srgbClr val="008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……</a:t>
            </a:r>
            <a:r>
              <a:rPr lang="zh-CN" altLang="en-US" sz="2400" b="1" dirty="0">
                <a:solidFill>
                  <a:srgbClr val="008000"/>
                </a:solidFill>
                <a:ea typeface="黑体" panose="02010609060101010101" pitchFamily="49" charset="-122"/>
              </a:rPr>
              <a:t>把它们一条一条的穿起来”</a:t>
            </a:r>
            <a:endParaRPr lang="zh-CN" altLang="en-US" sz="2400" b="1" dirty="0">
              <a:solidFill>
                <a:srgbClr val="008000"/>
              </a:solidFill>
              <a:ea typeface="黑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008000"/>
                </a:solidFill>
                <a:ea typeface="黑体" panose="02010609060101010101" pitchFamily="49" charset="-122"/>
              </a:rPr>
              <a:t>　　　　　</a:t>
            </a:r>
            <a:endParaRPr lang="zh-CN" altLang="en-US" sz="2400" b="1" dirty="0">
              <a:solidFill>
                <a:srgbClr val="008000"/>
              </a:solidFill>
              <a:ea typeface="黑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008000"/>
                </a:solidFill>
                <a:ea typeface="黑体" panose="02010609060101010101" pitchFamily="49" charset="-122"/>
              </a:rPr>
              <a:t>“老师是南方城里人，爱吃鱼”</a:t>
            </a:r>
            <a:endParaRPr lang="zh-CN" altLang="en-US" sz="2400" b="1" dirty="0">
              <a:solidFill>
                <a:srgbClr val="008000"/>
              </a:solidFill>
              <a:ea typeface="黑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008000"/>
                </a:solidFill>
                <a:ea typeface="黑体" panose="02010609060101010101" pitchFamily="49" charset="-122"/>
              </a:rPr>
              <a:t>　　　　　</a:t>
            </a:r>
            <a:endParaRPr lang="zh-CN" altLang="en-US" sz="2400" b="1" dirty="0">
              <a:solidFill>
                <a:srgbClr val="008000"/>
              </a:solidFill>
              <a:ea typeface="黑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008000"/>
                </a:solidFill>
                <a:ea typeface="黑体" panose="02010609060101010101" pitchFamily="49" charset="-122"/>
              </a:rPr>
              <a:t>“我和二牛干脆下了水”</a:t>
            </a:r>
            <a:endParaRPr lang="zh-CN" altLang="en-US" sz="2400" b="1" dirty="0">
              <a:solidFill>
                <a:srgbClr val="008000"/>
              </a:solidFill>
              <a:ea typeface="黑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008000"/>
                </a:solidFill>
                <a:ea typeface="黑体" panose="02010609060101010101" pitchFamily="49" charset="-122"/>
              </a:rPr>
              <a:t>　　　　　</a:t>
            </a:r>
            <a:endParaRPr lang="zh-CN" altLang="en-US" sz="2400" b="1" dirty="0">
              <a:solidFill>
                <a:srgbClr val="008000"/>
              </a:solidFill>
              <a:ea typeface="黑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008000"/>
                </a:solidFill>
                <a:ea typeface="黑体" panose="02010609060101010101" pitchFamily="49" charset="-122"/>
              </a:rPr>
              <a:t>“摸、捉、追、堵、甩、穿”</a:t>
            </a:r>
            <a:endParaRPr lang="zh-CN" altLang="en-US" sz="2400" b="1" dirty="0">
              <a:solidFill>
                <a:srgbClr val="008000"/>
              </a:solidFill>
              <a:ea typeface="黑体" panose="02010609060101010101" pitchFamily="49" charset="-122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5003800" y="3213100"/>
            <a:ext cx="3244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a typeface="黑体" panose="02010609060101010101" pitchFamily="49" charset="-122"/>
              </a:rPr>
              <a:t>——</a:t>
            </a:r>
            <a:r>
              <a:rPr lang="zh-CN" altLang="en-US" sz="2400" b="1">
                <a:solidFill>
                  <a:srgbClr val="FF0000"/>
                </a:solidFill>
                <a:ea typeface="黑体" panose="02010609060101010101" pitchFamily="49" charset="-122"/>
              </a:rPr>
              <a:t>学生的心多细呀！</a:t>
            </a:r>
            <a:endParaRPr lang="zh-CN" altLang="en-US" sz="2400" b="1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4140200" y="3933825"/>
            <a:ext cx="3857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a typeface="黑体" panose="02010609060101010101" pitchFamily="49" charset="-122"/>
              </a:rPr>
              <a:t>——</a:t>
            </a:r>
            <a:r>
              <a:rPr lang="zh-CN" altLang="en-US" sz="2400" b="1">
                <a:solidFill>
                  <a:srgbClr val="FF0000"/>
                </a:solidFill>
                <a:ea typeface="黑体" panose="02010609060101010101" pitchFamily="49" charset="-122"/>
              </a:rPr>
              <a:t>为老师抓鱼不顾一切。</a:t>
            </a:r>
            <a:endParaRPr lang="zh-CN" altLang="en-US" sz="2400" b="1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4716463" y="4652963"/>
            <a:ext cx="3857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a typeface="黑体" panose="02010609060101010101" pitchFamily="49" charset="-122"/>
              </a:rPr>
              <a:t>——</a:t>
            </a:r>
            <a:r>
              <a:rPr lang="zh-CN" altLang="en-US" sz="2400" b="1">
                <a:solidFill>
                  <a:srgbClr val="FF0000"/>
                </a:solidFill>
                <a:ea typeface="黑体" panose="02010609060101010101" pitchFamily="49" charset="-122"/>
              </a:rPr>
              <a:t>想尽一切办法抓小鱼。</a:t>
            </a:r>
            <a:endParaRPr lang="zh-CN" altLang="en-US" sz="2400" b="1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627313" y="5300663"/>
            <a:ext cx="46085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学生对老师浓浓的爱 </a:t>
            </a:r>
            <a:endParaRPr lang="zh-CN" altLang="en-US" sz="28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utoUpdateAnimBg="0"/>
      <p:bldP spid="22533" grpId="0" autoUpdateAnimBg="0"/>
      <p:bldP spid="22534" grpId="0" autoUpdateAnimBg="0"/>
      <p:bldP spid="2253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细读感悟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3850" y="404813"/>
            <a:ext cx="18891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187450" y="2060575"/>
            <a:ext cx="6913563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8000"/>
                </a:solidFill>
              </a:rPr>
              <a:t>      回头一看才知道，原来一只老狼跟在我们身后很久了，而傻乎乎的我们竟然毫无所知。</a:t>
            </a:r>
            <a:endParaRPr lang="zh-CN" altLang="en-US" sz="3200" b="1">
              <a:solidFill>
                <a:srgbClr val="008000"/>
              </a:solidFill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547813" y="4292600"/>
            <a:ext cx="6119812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</a:rPr>
              <a:t>       孩子们为老师抓鱼忘记了一切，全然没有发现自己身边隐藏的危险，因为他们心中只有一个念头，那是</a:t>
            </a:r>
            <a:r>
              <a:rPr lang="zh-CN" altLang="en-US" sz="2400" b="1" u="sng">
                <a:solidFill>
                  <a:srgbClr val="FF0000"/>
                </a:solidFill>
              </a:rPr>
              <a:t>                     </a:t>
            </a:r>
            <a:r>
              <a:rPr lang="zh-CN" altLang="en-US" sz="2400" b="1">
                <a:solidFill>
                  <a:srgbClr val="FF0000"/>
                </a:solidFill>
              </a:rPr>
              <a:t>。 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457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4580" name="Picture 4" descr="图片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-34925"/>
            <a:ext cx="9144000" cy="693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539750" y="1700213"/>
            <a:ext cx="6769100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  <a:spcBef>
                <a:spcPct val="50000"/>
              </a:spcBef>
            </a:pPr>
            <a:r>
              <a:rPr lang="zh-CN" altLang="en-US" sz="4000" b="1"/>
              <a:t>       </a:t>
            </a:r>
            <a:r>
              <a:rPr lang="zh-CN" altLang="en-US" sz="4000" b="1">
                <a:solidFill>
                  <a:srgbClr val="000000"/>
                </a:solidFill>
              </a:rPr>
              <a:t>老师一下搂住我们脏乎乎的身子，哭了，泪水一滴一滴掉在我们的脸上。</a:t>
            </a:r>
            <a:endParaRPr lang="zh-CN" altLang="en-US" sz="4000" b="1">
              <a:solidFill>
                <a:srgbClr val="000000"/>
              </a:solidFill>
            </a:endParaRPr>
          </a:p>
        </p:txBody>
      </p:sp>
      <p:sp>
        <p:nvSpPr>
          <p:cNvPr id="24582" name="Text Box 6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476375" y="5734050"/>
            <a:ext cx="6492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600" b="1">
                <a:solidFill>
                  <a:srgbClr val="F51919"/>
                </a:solidFill>
                <a:ea typeface="黑体" panose="02010609060101010101" pitchFamily="49" charset="-122"/>
              </a:rPr>
              <a:t>提示</a:t>
            </a:r>
            <a:endParaRPr lang="zh-CN" altLang="en-US" sz="1600" b="1">
              <a:solidFill>
                <a:srgbClr val="F51919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042988" y="1412875"/>
            <a:ext cx="69850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8000"/>
                </a:solidFill>
                <a:ea typeface="楷体_GB2312" pitchFamily="1" charset="-122"/>
              </a:rPr>
              <a:t>       当孩子们委屈地献上自己为老师采的草药、抓的小鱼时，老师为什么搂住“我们”脏乎乎的身子，哭了？</a:t>
            </a:r>
            <a:endParaRPr lang="zh-CN" altLang="en-US" sz="2800" b="1">
              <a:solidFill>
                <a:srgbClr val="008000"/>
              </a:solidFill>
              <a:ea typeface="楷体_GB2312" pitchFamily="1" charset="-122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116013" y="3357563"/>
            <a:ext cx="6985000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ea typeface="黑体" panose="02010609060101010101" pitchFamily="49" charset="-122"/>
              </a:rPr>
              <a:t>       </a:t>
            </a:r>
            <a:r>
              <a:rPr lang="zh-CN" altLang="en-US" sz="2800" b="1">
                <a:ea typeface="黑体" panose="02010609060101010101" pitchFamily="49" charset="-122"/>
              </a:rPr>
              <a:t>如果此时你就是那位深受学生爱戴的教师，看到学生这样的表现，你会怎样说，怎样做呢？</a:t>
            </a:r>
            <a:endParaRPr lang="zh-CN" altLang="en-US" sz="2800" b="1"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792162" y="1475728"/>
            <a:ext cx="84963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8000"/>
                </a:solidFill>
                <a:latin typeface="楷体_GB2312" pitchFamily="1" charset="-122"/>
                <a:ea typeface="楷体_GB2312" pitchFamily="1" charset="-122"/>
              </a:rPr>
              <a:t>1.</a:t>
            </a:r>
            <a:r>
              <a:rPr lang="zh-CN" altLang="en-US" sz="2400" b="1" dirty="0">
                <a:solidFill>
                  <a:srgbClr val="008000"/>
                </a:solidFill>
                <a:latin typeface="楷体_GB2312" pitchFamily="1" charset="-122"/>
                <a:ea typeface="楷体_GB2312" pitchFamily="1" charset="-122"/>
              </a:rPr>
              <a:t>自由读文章的开头和结尾部分，你发现了什么？ </a:t>
            </a:r>
            <a:endParaRPr lang="zh-CN" altLang="en-US" sz="2400" b="1" dirty="0">
              <a:solidFill>
                <a:srgbClr val="008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692275" y="2060575"/>
            <a:ext cx="1409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ea typeface="黑体" panose="02010609060101010101" pitchFamily="49" charset="-122"/>
              </a:rPr>
              <a:t>首尾呼应</a:t>
            </a:r>
            <a:endParaRPr lang="zh-CN" altLang="en-US" sz="2400" b="1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792162" y="2636838"/>
            <a:ext cx="777716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8000"/>
                </a:solidFill>
                <a:latin typeface="楷体_GB2312" pitchFamily="1" charset="-122"/>
                <a:ea typeface="楷体_GB2312" pitchFamily="1" charset="-122"/>
              </a:rPr>
              <a:t>2.</a:t>
            </a:r>
            <a:r>
              <a:rPr lang="zh-CN" altLang="en-US" sz="2400" b="1" dirty="0">
                <a:solidFill>
                  <a:srgbClr val="008000"/>
                </a:solidFill>
                <a:latin typeface="楷体_GB2312" pitchFamily="1" charset="-122"/>
                <a:ea typeface="楷体_GB2312" pitchFamily="1" charset="-122"/>
              </a:rPr>
              <a:t>文章为什么以</a:t>
            </a:r>
            <a:r>
              <a:rPr lang="en-US" altLang="zh-CN" sz="2400" b="1" dirty="0">
                <a:solidFill>
                  <a:srgbClr val="008000"/>
                </a:solidFill>
                <a:latin typeface="楷体_GB2312" pitchFamily="1" charset="-122"/>
                <a:ea typeface="楷体_GB2312" pitchFamily="1" charset="-122"/>
              </a:rPr>
              <a:t>《</a:t>
            </a:r>
            <a:r>
              <a:rPr lang="zh-CN" altLang="en-US" sz="2400" b="1" dirty="0">
                <a:solidFill>
                  <a:srgbClr val="008000"/>
                </a:solidFill>
                <a:latin typeface="楷体_GB2312" pitchFamily="1" charset="-122"/>
                <a:ea typeface="楷体_GB2312" pitchFamily="1" charset="-122"/>
              </a:rPr>
              <a:t>永远的歌声</a:t>
            </a:r>
            <a:r>
              <a:rPr lang="en-US" altLang="zh-CN" sz="2400" b="1" dirty="0">
                <a:solidFill>
                  <a:srgbClr val="008000"/>
                </a:solidFill>
                <a:latin typeface="楷体_GB2312" pitchFamily="1" charset="-122"/>
                <a:ea typeface="楷体_GB2312" pitchFamily="1" charset="-122"/>
              </a:rPr>
              <a:t>》</a:t>
            </a:r>
            <a:r>
              <a:rPr lang="zh-CN" altLang="en-US" sz="2400" b="1" dirty="0">
                <a:solidFill>
                  <a:srgbClr val="008000"/>
                </a:solidFill>
                <a:latin typeface="楷体_GB2312" pitchFamily="1" charset="-122"/>
                <a:ea typeface="楷体_GB2312" pitchFamily="1" charset="-122"/>
              </a:rPr>
              <a:t>作为题目，现在</a:t>
            </a:r>
            <a:endParaRPr lang="zh-CN" altLang="en-US" sz="2400" b="1" dirty="0">
              <a:solidFill>
                <a:srgbClr val="008000"/>
              </a:solidFill>
              <a:latin typeface="楷体_GB2312" pitchFamily="1" charset="-122"/>
              <a:ea typeface="楷体_GB2312" pitchFamily="1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8000"/>
                </a:solidFill>
                <a:latin typeface="楷体_GB2312" pitchFamily="1" charset="-122"/>
                <a:ea typeface="楷体_GB2312" pitchFamily="1" charset="-122"/>
              </a:rPr>
              <a:t>  你能回答这个问题吗？</a:t>
            </a:r>
            <a:endParaRPr lang="zh-CN" altLang="en-US" sz="2400" b="1" dirty="0">
              <a:solidFill>
                <a:srgbClr val="008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043608" y="4047931"/>
            <a:ext cx="7129463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8000"/>
                </a:solidFill>
                <a:ea typeface="黑体" panose="02010609060101010101" pitchFamily="49" charset="-122"/>
              </a:rPr>
              <a:t>       歌声是老师留给我们的，但那遥远的歌声已化为美好的记忆，那诚挚的师生情感留在了同学们的心里，永生难忘。</a:t>
            </a:r>
            <a:r>
              <a:rPr lang="zh-CN" altLang="en-US" dirty="0">
                <a:solidFill>
                  <a:srgbClr val="008000"/>
                </a:solidFill>
              </a:rPr>
              <a:t> </a:t>
            </a:r>
            <a:endParaRPr lang="zh-CN" altLang="en-US" dirty="0">
              <a:solidFill>
                <a:srgbClr val="008000"/>
              </a:solidFill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792162" y="692696"/>
            <a:ext cx="18002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体会写法 </a:t>
            </a:r>
            <a:endParaRPr lang="zh-CN" altLang="en-US" sz="2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27" grpId="0" autoUpdateAnimBg="0"/>
      <p:bldP spid="26628" grpId="0" autoUpdateAnimBg="0"/>
      <p:bldP spid="26629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541338" y="837439"/>
            <a:ext cx="48974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欣赏写作特色</a:t>
            </a:r>
            <a:endParaRPr lang="zh-CN" alt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901700" y="1702627"/>
            <a:ext cx="360547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zh-CN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、首 尾 呼 应。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901700" y="2853564"/>
            <a:ext cx="414728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zh-CN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、抓住典型事例。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828675" y="4079114"/>
            <a:ext cx="739016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zh-CN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、通过语言、动作、心理描写表现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人物思想感</a:t>
            </a:r>
            <a:r>
              <a:rPr lang="zh-CN" alt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情  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ldLvl="0" autoUpdateAnimBg="0"/>
      <p:bldP spid="27652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900113" y="908720"/>
            <a:ext cx="6767512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检查课前预习</a:t>
            </a:r>
            <a:endParaRPr lang="zh-CN" altLang="en-US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易读错的生字</a:t>
            </a:r>
            <a:endParaRPr lang="zh-CN" alt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龇  </a:t>
            </a:r>
            <a:r>
              <a:rPr lang="zh-CN" alt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涕  拎  淙   诫</a:t>
            </a:r>
            <a:endParaRPr lang="zh-CN" altLang="en-US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755650" y="2924175"/>
            <a:ext cx="79930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淙淙   龇牙咧嘴   鼻涕   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827088" y="4364038"/>
            <a:ext cx="63849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剃头   小辫儿   拽住   吆喝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755650" y="2349500"/>
            <a:ext cx="56165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cóng 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2484438" y="2347913"/>
            <a:ext cx="6381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zī 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508625" y="2419350"/>
            <a:ext cx="5000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tì 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900113" y="3932238"/>
            <a:ext cx="5000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tì 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2843213" y="3859213"/>
            <a:ext cx="10144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biàn 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4356100" y="3859213"/>
            <a:ext cx="11922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</a:rPr>
              <a:t>zhuài 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6084888" y="3859213"/>
            <a:ext cx="8778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yāo 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  <p:pic>
        <p:nvPicPr>
          <p:cNvPr id="13323" name="Picture 11" descr="词语积累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44575" y="117475"/>
            <a:ext cx="2027238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  <p:bldP spid="13315" grpId="0" autoUpdateAnimBg="0"/>
      <p:bldP spid="13316" grpId="0" autoUpdateAnimBg="0"/>
      <p:bldP spid="13317" grpId="0" autoUpdateAnimBg="0"/>
      <p:bldP spid="13318" grpId="0" autoUpdateAnimBg="0"/>
      <p:bldP spid="13319" grpId="0" autoUpdateAnimBg="0"/>
      <p:bldP spid="13320" grpId="0" autoUpdateAnimBg="0"/>
      <p:bldP spid="13321" grpId="0" autoUpdateAnimBg="0"/>
      <p:bldP spid="1332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797231" y="548680"/>
            <a:ext cx="60182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C00000"/>
                </a:solidFill>
                <a:ea typeface="楷体" panose="02010609060101010101" pitchFamily="49" charset="-122"/>
              </a:rPr>
              <a:t>快速默读课文，提出问题</a:t>
            </a:r>
            <a:r>
              <a:rPr lang="zh-CN" altLang="en-US" dirty="0">
                <a:solidFill>
                  <a:srgbClr val="C00000"/>
                </a:solidFill>
              </a:rPr>
              <a:t>。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68313" y="1125538"/>
            <a:ext cx="3095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792972" y="1433058"/>
            <a:ext cx="574388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课文主要写了一件什么事</a:t>
            </a:r>
            <a:r>
              <a:rPr lang="zh-CN" altLang="en-US" sz="36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36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924656" y="2492896"/>
            <a:ext cx="7600157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课主文要写了童年时“我”和二牛、</a:t>
            </a:r>
            <a:endParaRPr lang="zh-CN" altLang="en-US" sz="32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2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二兰、石花为生病的老师上山采药的事。</a:t>
            </a:r>
            <a:endParaRPr lang="zh-CN" altLang="en-US" sz="32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2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表达了“我们”对老师诚挚的热爱之情。</a:t>
            </a:r>
            <a:endParaRPr lang="zh-CN" altLang="en-US" sz="32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42" name="永远的歌声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54451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434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43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375438" fill="hold"/>
                                        <p:tgtEl>
                                          <p:spTgt spid="143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2"/>
                  </p:tgtEl>
                </p:cond>
              </p:nextCondLst>
            </p:seq>
          </p:childTnLst>
        </p:cTn>
      </p:par>
    </p:tnLst>
    <p:bldLst>
      <p:bldP spid="14338" grpId="0" bldLvl="0" autoUpdateAnimBg="0"/>
      <p:bldP spid="14340" grpId="0" bldLvl="0" autoUpdateAnimBg="0"/>
      <p:bldP spid="14340" grpId="1" bldLvl="0" autoUpdateAnimBg="0"/>
      <p:bldP spid="14340" grpId="2" bldLvl="0" autoUpdateAnimBg="0"/>
      <p:bldP spid="14340" grpId="3" bldLvl="0" autoUpdateAnimBg="0"/>
      <p:bldP spid="14340" grpId="4" bldLvl="0" autoUpdateAnimBg="0"/>
      <p:bldP spid="14340" grpId="5" bldLvl="0" autoUpdateAnimBg="0"/>
      <p:bldP spid="14340" grpId="6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971549" y="952500"/>
            <a:ext cx="2159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ea typeface="华文中宋" panose="02010600040101010101" pitchFamily="2" charset="-122"/>
              </a:rPr>
              <a:t>中心话题</a:t>
            </a:r>
            <a:endParaRPr lang="zh-CN" altLang="en-US" sz="3600" b="1" dirty="0">
              <a:solidFill>
                <a:srgbClr val="0000FF"/>
              </a:solidFill>
              <a:ea typeface="华文中宋" panose="02010600040101010101" pitchFamily="2" charset="-122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971549" y="2256911"/>
            <a:ext cx="7488883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008000"/>
                </a:solidFill>
                <a:latin typeface="汉仪大宋简" pitchFamily="49" charset="-122"/>
                <a:ea typeface="汉仪大宋简" pitchFamily="49" charset="-122"/>
              </a:rPr>
              <a:t>1.</a:t>
            </a:r>
            <a:r>
              <a:rPr lang="zh-CN" altLang="en-US" sz="3200" b="1" dirty="0">
                <a:solidFill>
                  <a:srgbClr val="008000"/>
                </a:solidFill>
                <a:latin typeface="汉仪大宋简" pitchFamily="49" charset="-122"/>
                <a:ea typeface="汉仪大宋简" pitchFamily="49" charset="-122"/>
              </a:rPr>
              <a:t>文章为什叫做</a:t>
            </a:r>
            <a:r>
              <a:rPr lang="en-US" altLang="zh-CN" sz="3200" b="1" dirty="0">
                <a:solidFill>
                  <a:srgbClr val="008000"/>
                </a:solidFill>
                <a:latin typeface="汉仪大宋简" pitchFamily="49" charset="-122"/>
                <a:ea typeface="汉仪大宋简" pitchFamily="49" charset="-122"/>
              </a:rPr>
              <a:t>《</a:t>
            </a:r>
            <a:r>
              <a:rPr lang="zh-CN" altLang="en-US" sz="3200" b="1" dirty="0">
                <a:solidFill>
                  <a:srgbClr val="008000"/>
                </a:solidFill>
                <a:latin typeface="汉仪大宋简" pitchFamily="49" charset="-122"/>
                <a:ea typeface="汉仪大宋简" pitchFamily="49" charset="-122"/>
              </a:rPr>
              <a:t>永远的歌声</a:t>
            </a:r>
            <a:r>
              <a:rPr lang="en-US" altLang="zh-CN" sz="3200" b="1" dirty="0">
                <a:solidFill>
                  <a:srgbClr val="008000"/>
                </a:solidFill>
                <a:latin typeface="汉仪大宋简" pitchFamily="49" charset="-122"/>
                <a:ea typeface="汉仪大宋简" pitchFamily="49" charset="-122"/>
              </a:rPr>
              <a:t>》</a:t>
            </a:r>
            <a:r>
              <a:rPr lang="zh-CN" altLang="en-US" sz="3200" b="1" dirty="0">
                <a:solidFill>
                  <a:srgbClr val="008000"/>
                </a:solidFill>
                <a:latin typeface="汉仪大宋简" pitchFamily="49" charset="-122"/>
                <a:ea typeface="汉仪大宋简" pitchFamily="49" charset="-122"/>
              </a:rPr>
              <a:t>？</a:t>
            </a:r>
            <a:endParaRPr lang="zh-CN" altLang="en-US" sz="3200" b="1" dirty="0">
              <a:solidFill>
                <a:srgbClr val="008000"/>
              </a:solidFill>
              <a:latin typeface="汉仪大宋简" pitchFamily="49" charset="-122"/>
              <a:ea typeface="汉仪大宋简" pitchFamily="49" charset="-122"/>
            </a:endParaRPr>
          </a:p>
          <a:p>
            <a:r>
              <a:rPr lang="zh-CN" altLang="en-US" sz="3200" b="1" dirty="0">
                <a:solidFill>
                  <a:srgbClr val="008000"/>
                </a:solidFill>
                <a:latin typeface="汉仪大宋简" pitchFamily="49" charset="-122"/>
                <a:ea typeface="汉仪大宋简" pitchFamily="49" charset="-122"/>
              </a:rPr>
              <a:t>　</a:t>
            </a:r>
            <a:endParaRPr lang="zh-CN" altLang="en-US" sz="3200" b="1" dirty="0">
              <a:solidFill>
                <a:srgbClr val="008000"/>
              </a:solidFill>
              <a:latin typeface="汉仪大宋简" pitchFamily="49" charset="-122"/>
              <a:ea typeface="汉仪大宋简" pitchFamily="49" charset="-122"/>
            </a:endParaRPr>
          </a:p>
          <a:p>
            <a:r>
              <a:rPr lang="en-US" altLang="zh-CN" sz="3200" b="1" dirty="0">
                <a:solidFill>
                  <a:srgbClr val="008000"/>
                </a:solidFill>
                <a:latin typeface="汉仪大宋简" pitchFamily="49" charset="-122"/>
                <a:ea typeface="汉仪大宋简" pitchFamily="49" charset="-122"/>
              </a:rPr>
              <a:t>2.</a:t>
            </a:r>
            <a:r>
              <a:rPr lang="zh-CN" altLang="en-US" sz="3200" b="1" dirty="0">
                <a:solidFill>
                  <a:srgbClr val="008000"/>
                </a:solidFill>
                <a:latin typeface="汉仪大宋简" pitchFamily="49" charset="-122"/>
                <a:ea typeface="汉仪大宋简" pitchFamily="49" charset="-122"/>
              </a:rPr>
              <a:t>当“我们”向老师献上草药和小鱼的时候，</a:t>
            </a:r>
            <a:r>
              <a:rPr lang="zh-CN" altLang="en-US" sz="3200" b="1" dirty="0" smtClean="0">
                <a:solidFill>
                  <a:srgbClr val="008000"/>
                </a:solidFill>
                <a:latin typeface="汉仪大宋简" pitchFamily="49" charset="-122"/>
                <a:ea typeface="汉仪大宋简" pitchFamily="49" charset="-122"/>
              </a:rPr>
              <a:t>老师</a:t>
            </a:r>
            <a:r>
              <a:rPr lang="zh-CN" altLang="en-US" sz="3200" b="1" dirty="0">
                <a:solidFill>
                  <a:srgbClr val="008000"/>
                </a:solidFill>
                <a:latin typeface="汉仪大宋简" pitchFamily="49" charset="-122"/>
                <a:ea typeface="汉仪大宋简" pitchFamily="49" charset="-122"/>
              </a:rPr>
              <a:t>为什么搂着“我们”哭了？</a:t>
            </a:r>
            <a:endParaRPr lang="zh-CN" altLang="en-US" sz="3200" b="1" dirty="0">
              <a:solidFill>
                <a:srgbClr val="008000"/>
              </a:solidFill>
              <a:latin typeface="汉仪大宋简" pitchFamily="49" charset="-122"/>
              <a:ea typeface="汉仪大宋简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687763" y="18510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612775" y="2060575"/>
            <a:ext cx="7940675" cy="271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v"/>
            </a:pPr>
            <a:r>
              <a:rPr lang="zh-CN" altLang="en-US" sz="6600" b="1"/>
              <a:t>我们老师好</a:t>
            </a:r>
            <a:r>
              <a:rPr lang="en-US" altLang="zh-CN" sz="6600" b="1"/>
              <a:t>,</a:t>
            </a:r>
            <a:r>
              <a:rPr lang="zh-CN" altLang="en-US" sz="6600" b="1"/>
              <a:t>样样好</a:t>
            </a:r>
            <a:r>
              <a:rPr lang="en-US" altLang="zh-CN" sz="6600" b="1"/>
              <a:t>,</a:t>
            </a:r>
            <a:endParaRPr lang="en-US" altLang="zh-CN" sz="6600" b="1"/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None/>
            </a:pPr>
            <a:r>
              <a:rPr lang="zh-CN" altLang="en-US" sz="6600" b="1"/>
              <a:t>天下第一好。</a:t>
            </a:r>
            <a:endParaRPr lang="zh-CN" altLang="en-US" sz="6600" b="1"/>
          </a:p>
        </p:txBody>
      </p:sp>
      <p:grpSp>
        <p:nvGrpSpPr>
          <p:cNvPr id="16388" name="Group 4"/>
          <p:cNvGrpSpPr/>
          <p:nvPr/>
        </p:nvGrpSpPr>
        <p:grpSpPr bwMode="auto">
          <a:xfrm>
            <a:off x="4356100" y="3213100"/>
            <a:ext cx="3384550" cy="1657350"/>
            <a:chOff x="0" y="0"/>
            <a:chExt cx="2132" cy="1044"/>
          </a:xfrm>
        </p:grpSpPr>
        <p:sp>
          <p:nvSpPr>
            <p:cNvPr id="16389" name="Oval 5"/>
            <p:cNvSpPr>
              <a:spLocks noChangeArrowheads="1"/>
            </p:cNvSpPr>
            <p:nvPr/>
          </p:nvSpPr>
          <p:spPr bwMode="auto">
            <a:xfrm flipV="1">
              <a:off x="317" y="0"/>
              <a:ext cx="91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51919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390" name="Oval 6"/>
            <p:cNvSpPr>
              <a:spLocks noChangeArrowheads="1"/>
            </p:cNvSpPr>
            <p:nvPr/>
          </p:nvSpPr>
          <p:spPr bwMode="auto">
            <a:xfrm flipV="1">
              <a:off x="2041" y="0"/>
              <a:ext cx="91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51919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391" name="Oval 7"/>
            <p:cNvSpPr>
              <a:spLocks noChangeArrowheads="1"/>
            </p:cNvSpPr>
            <p:nvPr/>
          </p:nvSpPr>
          <p:spPr bwMode="auto">
            <a:xfrm flipV="1">
              <a:off x="0" y="953"/>
              <a:ext cx="91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51919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1258888" y="4797425"/>
            <a:ext cx="720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16393" name="Text Box 9">
            <a:hlinkClick r:id="rId1" action="ppaction://hlinksldjump"/>
          </p:cNvPr>
          <p:cNvSpPr txBox="1">
            <a:spLocks noChangeArrowheads="1"/>
          </p:cNvSpPr>
          <p:nvPr/>
        </p:nvSpPr>
        <p:spPr bwMode="auto">
          <a:xfrm>
            <a:off x="4427538" y="5229225"/>
            <a:ext cx="7191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000" b="1">
              <a:solidFill>
                <a:srgbClr val="F51919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687763" y="18510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612775" y="836613"/>
            <a:ext cx="7940675" cy="270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v"/>
            </a:pPr>
            <a:r>
              <a:rPr lang="zh-CN" altLang="en-US" sz="6600" b="1" dirty="0"/>
              <a:t>我们老师好</a:t>
            </a:r>
            <a:r>
              <a:rPr lang="en-US" altLang="zh-CN" sz="6600" b="1" dirty="0"/>
              <a:t>,</a:t>
            </a:r>
            <a:r>
              <a:rPr lang="zh-CN" altLang="en-US" sz="6600" b="1" dirty="0"/>
              <a:t>样样好</a:t>
            </a:r>
            <a:r>
              <a:rPr lang="en-US" altLang="zh-CN" sz="6600" b="1" dirty="0"/>
              <a:t>,</a:t>
            </a:r>
            <a:endParaRPr lang="en-US" altLang="zh-CN" sz="6600" b="1" dirty="0"/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None/>
            </a:pPr>
            <a:r>
              <a:rPr lang="zh-CN" altLang="en-US" sz="6600" b="1" dirty="0"/>
              <a:t>天下第一好。</a:t>
            </a:r>
            <a:endParaRPr lang="zh-CN" altLang="en-US" sz="6600" b="1" dirty="0"/>
          </a:p>
        </p:txBody>
      </p:sp>
      <p:grpSp>
        <p:nvGrpSpPr>
          <p:cNvPr id="17412" name="Group 4"/>
          <p:cNvGrpSpPr/>
          <p:nvPr/>
        </p:nvGrpSpPr>
        <p:grpSpPr bwMode="auto">
          <a:xfrm>
            <a:off x="4284663" y="1917700"/>
            <a:ext cx="3240087" cy="1511300"/>
            <a:chOff x="0" y="0"/>
            <a:chExt cx="2132" cy="1044"/>
          </a:xfrm>
        </p:grpSpPr>
        <p:sp>
          <p:nvSpPr>
            <p:cNvPr id="17413" name="Oval 5"/>
            <p:cNvSpPr>
              <a:spLocks noChangeArrowheads="1"/>
            </p:cNvSpPr>
            <p:nvPr/>
          </p:nvSpPr>
          <p:spPr bwMode="auto">
            <a:xfrm flipV="1">
              <a:off x="317" y="0"/>
              <a:ext cx="91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51919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14" name="Oval 6"/>
            <p:cNvSpPr>
              <a:spLocks noChangeArrowheads="1"/>
            </p:cNvSpPr>
            <p:nvPr/>
          </p:nvSpPr>
          <p:spPr bwMode="auto">
            <a:xfrm flipV="1">
              <a:off x="2041" y="0"/>
              <a:ext cx="91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51919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15" name="Oval 7"/>
            <p:cNvSpPr>
              <a:spLocks noChangeArrowheads="1"/>
            </p:cNvSpPr>
            <p:nvPr/>
          </p:nvSpPr>
          <p:spPr bwMode="auto">
            <a:xfrm flipV="1">
              <a:off x="0" y="953"/>
              <a:ext cx="91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51919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7417" name="Text Box 9">
            <a:hlinkClick r:id="rId1" action="ppaction://hlinksldjump"/>
          </p:cNvPr>
          <p:cNvSpPr txBox="1">
            <a:spLocks noChangeArrowheads="1"/>
          </p:cNvSpPr>
          <p:nvPr/>
        </p:nvSpPr>
        <p:spPr bwMode="auto">
          <a:xfrm>
            <a:off x="4427538" y="5229225"/>
            <a:ext cx="7191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000" b="1">
              <a:solidFill>
                <a:srgbClr val="F51919"/>
              </a:solidFill>
            </a:endParaRP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1619250" y="3429000"/>
            <a:ext cx="54737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4800" b="1" dirty="0">
                <a:solidFill>
                  <a:srgbClr val="F51919"/>
                </a:solidFill>
              </a:rPr>
              <a:t>长相好      嗓音好</a:t>
            </a:r>
            <a:endParaRPr lang="zh-CN" altLang="en-US" sz="4800" b="1" dirty="0">
              <a:solidFill>
                <a:srgbClr val="F51919"/>
              </a:solidFill>
            </a:endParaRPr>
          </a:p>
          <a:p>
            <a:pPr algn="ctr" eaLnBrk="0" hangingPunct="0"/>
            <a:r>
              <a:rPr lang="zh-CN" altLang="en-US" sz="4800" b="1" dirty="0">
                <a:solidFill>
                  <a:srgbClr val="F51919"/>
                </a:solidFill>
              </a:rPr>
              <a:t>有知识      品质好</a:t>
            </a:r>
            <a:endParaRPr lang="zh-CN" altLang="en-US" sz="4800" b="1" dirty="0">
              <a:solidFill>
                <a:srgbClr val="F51919"/>
              </a:solidFill>
            </a:endParaRP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1331913" y="5229225"/>
            <a:ext cx="66119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“我们”这些山乡的孩子对老师非常热爱。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7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555977" y="980728"/>
            <a:ext cx="8205672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dirty="0">
                <a:latin typeface="楷体_GB2312" pitchFamily="1" charset="-122"/>
                <a:ea typeface="楷体_GB2312" pitchFamily="1" charset="-122"/>
              </a:rPr>
              <a:t>阅读提示：</a:t>
            </a:r>
            <a:endParaRPr lang="zh-CN" altLang="en-US" sz="4400" b="1" dirty="0">
              <a:latin typeface="楷体_GB2312" pitchFamily="1" charset="-122"/>
              <a:ea typeface="楷体_GB2312" pitchFamily="1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    自由读</a:t>
            </a:r>
            <a:r>
              <a:rPr lang="en-US" altLang="zh-CN" sz="4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6</a:t>
            </a:r>
            <a:r>
              <a:rPr lang="en-US" altLang="zh-CN" sz="4400" b="1" dirty="0">
                <a:solidFill>
                  <a:srgbClr val="0000CC"/>
                </a:solidFill>
                <a:latin typeface="Arial" panose="020B0604020202020204"/>
                <a:ea typeface="楷体_GB2312" pitchFamily="1" charset="-122"/>
              </a:rPr>
              <a:t>——</a:t>
            </a:r>
            <a:r>
              <a:rPr lang="en-US" altLang="zh-CN" sz="4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10</a:t>
            </a:r>
            <a:r>
              <a:rPr lang="zh-CN" altLang="en-US" sz="4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自然段，用横线画出让你最受感动的句子，并在旁边写下自己的体会。</a:t>
            </a:r>
            <a:endParaRPr lang="zh-CN" altLang="en-US" sz="4400" b="1" dirty="0">
              <a:solidFill>
                <a:srgbClr val="0000CC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829336" y="5226051"/>
            <a:ext cx="1009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51919"/>
                </a:solidFill>
                <a:ea typeface="黑体" panose="02010609060101010101" pitchFamily="49" charset="-122"/>
              </a:rPr>
              <a:t>马上</a:t>
            </a:r>
            <a:endParaRPr lang="zh-CN" altLang="en-US" sz="3200" b="1">
              <a:solidFill>
                <a:srgbClr val="F51919"/>
              </a:solidFill>
              <a:ea typeface="黑体" panose="02010609060101010101" pitchFamily="49" charset="-122"/>
            </a:endParaRPr>
          </a:p>
        </p:txBody>
      </p:sp>
      <p:sp>
        <p:nvSpPr>
          <p:cNvPr id="18436" name="Text Box 4">
            <a:hlinkClick r:id="rId1" action="ppaction://hlinksldjump"/>
          </p:cNvPr>
          <p:cNvSpPr txBox="1">
            <a:spLocks noChangeArrowheads="1"/>
          </p:cNvSpPr>
          <p:nvPr/>
        </p:nvSpPr>
        <p:spPr bwMode="auto">
          <a:xfrm>
            <a:off x="1981861" y="5226051"/>
            <a:ext cx="3603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51919"/>
                </a:solidFill>
                <a:ea typeface="黑体" panose="02010609060101010101" pitchFamily="49" charset="-122"/>
              </a:rPr>
              <a:t>追</a:t>
            </a:r>
            <a:endParaRPr lang="zh-CN" altLang="en-US" sz="3200" b="1">
              <a:solidFill>
                <a:srgbClr val="F51919"/>
              </a:solidFill>
              <a:ea typeface="黑体" panose="02010609060101010101" pitchFamily="49" charset="-122"/>
            </a:endParaRPr>
          </a:p>
        </p:txBody>
      </p:sp>
      <p:sp>
        <p:nvSpPr>
          <p:cNvPr id="18437" name="Text Box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702586" y="5226051"/>
            <a:ext cx="13684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51919"/>
                </a:solidFill>
                <a:ea typeface="黑体" panose="02010609060101010101" pitchFamily="49" charset="-122"/>
              </a:rPr>
              <a:t>老师</a:t>
            </a:r>
            <a:endParaRPr lang="zh-CN" altLang="en-US" sz="3200" b="1">
              <a:solidFill>
                <a:srgbClr val="F51919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zoom dir="in"/>
    <p:sndAc>
      <p:stSnd>
        <p:snd r:embed="rId3" name="wind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539750" y="1700213"/>
            <a:ext cx="7704138" cy="4498975"/>
          </a:xfrm>
        </p:spPr>
        <p:txBody>
          <a:bodyPr/>
          <a:lstStyle/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4000" b="1">
                <a:latin typeface="楷体_GB2312" pitchFamily="1" charset="-122"/>
                <a:ea typeface="楷体_GB2312" pitchFamily="1" charset="-122"/>
              </a:rPr>
              <a:t>     </a:t>
            </a:r>
            <a:r>
              <a:rPr lang="zh-CN" altLang="en-US" sz="4000" b="1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</a:rPr>
              <a:t>我马上想起大人告诫的东山不能去，山里有狼，可还是立即使劲地点了点头。</a:t>
            </a:r>
            <a:endParaRPr lang="zh-CN" altLang="en-US" sz="4000" b="1">
              <a:solidFill>
                <a:srgbClr val="00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9459" name="Oval 3"/>
          <p:cNvSpPr>
            <a:spLocks noChangeArrowheads="1"/>
          </p:cNvSpPr>
          <p:nvPr/>
        </p:nvSpPr>
        <p:spPr bwMode="auto">
          <a:xfrm>
            <a:off x="2627313" y="2636838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19460" name="Oval 4"/>
          <p:cNvSpPr>
            <a:spLocks noChangeArrowheads="1"/>
          </p:cNvSpPr>
          <p:nvPr/>
        </p:nvSpPr>
        <p:spPr bwMode="auto">
          <a:xfrm>
            <a:off x="3132138" y="2636838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19461" name="Oval 5"/>
          <p:cNvSpPr>
            <a:spLocks noChangeArrowheads="1"/>
          </p:cNvSpPr>
          <p:nvPr/>
        </p:nvSpPr>
        <p:spPr bwMode="auto">
          <a:xfrm>
            <a:off x="7308850" y="3500438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19462" name="Oval 6"/>
          <p:cNvSpPr>
            <a:spLocks noChangeArrowheads="1"/>
          </p:cNvSpPr>
          <p:nvPr/>
        </p:nvSpPr>
        <p:spPr bwMode="auto">
          <a:xfrm>
            <a:off x="7812088" y="3500438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19463" name="Oval 7"/>
          <p:cNvSpPr>
            <a:spLocks noChangeArrowheads="1"/>
          </p:cNvSpPr>
          <p:nvPr/>
        </p:nvSpPr>
        <p:spPr bwMode="auto">
          <a:xfrm>
            <a:off x="1116013" y="4221163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19464" name="Oval 8"/>
          <p:cNvSpPr>
            <a:spLocks noChangeArrowheads="1"/>
          </p:cNvSpPr>
          <p:nvPr/>
        </p:nvSpPr>
        <p:spPr bwMode="auto">
          <a:xfrm>
            <a:off x="1692275" y="4221163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/>
          </a:p>
        </p:txBody>
      </p:sp>
      <p:grpSp>
        <p:nvGrpSpPr>
          <p:cNvPr id="19465" name="Group 9"/>
          <p:cNvGrpSpPr/>
          <p:nvPr/>
        </p:nvGrpSpPr>
        <p:grpSpPr bwMode="auto">
          <a:xfrm>
            <a:off x="5651500" y="2565400"/>
            <a:ext cx="720725" cy="144463"/>
            <a:chOff x="0" y="0"/>
            <a:chExt cx="454" cy="91"/>
          </a:xfrm>
        </p:grpSpPr>
        <p:sp>
          <p:nvSpPr>
            <p:cNvPr id="19466" name="Oval 10"/>
            <p:cNvSpPr>
              <a:spLocks noChangeArrowheads="1"/>
            </p:cNvSpPr>
            <p:nvPr/>
          </p:nvSpPr>
          <p:spPr bwMode="auto">
            <a:xfrm>
              <a:off x="0" y="0"/>
              <a:ext cx="91" cy="91"/>
            </a:xfrm>
            <a:prstGeom prst="ellipse">
              <a:avLst/>
            </a:prstGeom>
            <a:solidFill>
              <a:srgbClr val="F51919"/>
            </a:solidFill>
            <a:ln w="9525">
              <a:solidFill>
                <a:srgbClr val="FF000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19467" name="Oval 11"/>
            <p:cNvSpPr>
              <a:spLocks noChangeArrowheads="1"/>
            </p:cNvSpPr>
            <p:nvPr/>
          </p:nvSpPr>
          <p:spPr bwMode="auto">
            <a:xfrm>
              <a:off x="363" y="0"/>
              <a:ext cx="91" cy="91"/>
            </a:xfrm>
            <a:prstGeom prst="ellipse">
              <a:avLst/>
            </a:prstGeom>
            <a:solidFill>
              <a:srgbClr val="F51919"/>
            </a:solidFill>
            <a:ln w="9525">
              <a:solidFill>
                <a:srgbClr val="FF000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 autoUpdateAnimBg="0"/>
      <p:bldP spid="19460" grpId="0" animBg="1" autoUpdateAnimBg="0"/>
      <p:bldP spid="19461" grpId="0" animBg="1" autoUpdateAnimBg="0"/>
      <p:bldP spid="19462" grpId="0" animBg="1" autoUpdateAnimBg="0"/>
      <p:bldP spid="19463" grpId="0" animBg="1" autoUpdateAnimBg="0"/>
      <p:bldP spid="19464" grpId="0" animBg="1" autoUpdateAnimBg="0"/>
    </p:bldLst>
  </p:timing>
</p:sld>
</file>

<file path=ppt/theme/theme1.xml><?xml version="1.0" encoding="utf-8"?>
<a:theme xmlns:a="http://schemas.openxmlformats.org/drawingml/2006/main" name="glzy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lzy">
  <a:themeElements>
    <a:clrScheme name="时间革命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时间革命">
      <a:majorFont>
        <a:latin typeface="Arial Rounded MT Bold"/>
        <a:ea typeface="黑体"/>
        <a:cs typeface=""/>
      </a:majorFont>
      <a:minorFont>
        <a:latin typeface="Arial Rounded MT Bold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时间革命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时间革命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时间革命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时间革命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时间革命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时间革命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时间革命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时间革命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时间革命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时间革命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时间革命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时间革命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1118</Words>
  <Application>WPS 演示</Application>
  <PresentationFormat>全屏显示(4:3)</PresentationFormat>
  <Paragraphs>128</Paragraphs>
  <Slides>17</Slides>
  <Notes>2</Notes>
  <HiddenSlides>0</HiddenSlides>
  <MMClips>1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4" baseType="lpstr">
      <vt:lpstr>Arial</vt:lpstr>
      <vt:lpstr>宋体</vt:lpstr>
      <vt:lpstr>Wingdings</vt:lpstr>
      <vt:lpstr>Arial Rounded MT Bold</vt:lpstr>
      <vt:lpstr>黑体</vt:lpstr>
      <vt:lpstr>Calibri</vt:lpstr>
      <vt:lpstr>华文行楷</vt:lpstr>
      <vt:lpstr>微软雅黑</vt:lpstr>
      <vt:lpstr>楷体</vt:lpstr>
      <vt:lpstr>华文中宋</vt:lpstr>
      <vt:lpstr>汉仪大宋简</vt:lpstr>
      <vt:lpstr>楷体_GB2312</vt:lpstr>
      <vt:lpstr>Arial</vt:lpstr>
      <vt:lpstr>Arial Unicode MS</vt:lpstr>
      <vt:lpstr>新宋体</vt:lpstr>
      <vt:lpstr>glzy.com</vt:lpstr>
      <vt:lpstr>glzy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</dc:description>
  <dc:subject>第一PPT模板网-WWW.1PPT.COM</dc:subject>
  <cp:category>第一PPT模板网-WWW.1PPT.COM</cp:category>
  <cp:lastModifiedBy>Administrator</cp:lastModifiedBy>
  <cp:revision>16</cp:revision>
  <dcterms:created xsi:type="dcterms:W3CDTF">2009-06-13T09:51:00Z</dcterms:created>
  <dcterms:modified xsi:type="dcterms:W3CDTF">2017-08-12T07:02:36Z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