
<file path=[Content_Types].xml><?xml version="1.0" encoding="utf-8"?>
<Types xmlns="http://schemas.openxmlformats.org/package/2006/content-types">
  <Default Extension="jpeg" ContentType="image/jpeg"/>
  <Default Extension="wav" ContentType="audio/x-wav"/>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85" r:id="rId3"/>
    <p:sldId id="267" r:id="rId4"/>
    <p:sldId id="282" r:id="rId5"/>
    <p:sldId id="272" r:id="rId6"/>
    <p:sldId id="273" r:id="rId7"/>
    <p:sldId id="275" r:id="rId9"/>
    <p:sldId id="265" r:id="rId10"/>
    <p:sldId id="277" r:id="rId11"/>
    <p:sldId id="278" r:id="rId12"/>
    <p:sldId id="264" r:id="rId13"/>
    <p:sldId id="263" r:id="rId14"/>
    <p:sldId id="281" r:id="rId15"/>
    <p:sldId id="261" r:id="rId16"/>
    <p:sldId id="260" r:id="rId17"/>
    <p:sldId id="279" r:id="rId18"/>
    <p:sldId id="259" r:id="rId19"/>
    <p:sldId id="258" r:id="rId20"/>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FAE"/>
    <a:srgbClr val="CC0000"/>
    <a:srgbClr val="FF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258" autoAdjust="0"/>
  </p:normalViewPr>
  <p:slideViewPr>
    <p:cSldViewPr>
      <p:cViewPr varScale="1">
        <p:scale>
          <a:sx n="107" d="100"/>
          <a:sy n="107" d="100"/>
        </p:scale>
        <p:origin x="-84" y="-108"/>
      </p:cViewPr>
      <p:guideLst>
        <p:guide orient="horz" pos="2160"/>
        <p:guide pos="2880"/>
      </p:guideLst>
    </p:cSldViewPr>
  </p:slideViewPr>
  <p:notesTextViewPr>
    <p:cViewPr>
      <p:scale>
        <a:sx n="100" d="100"/>
        <a:sy n="100" d="100"/>
      </p:scale>
      <p:origin x="0" y="0"/>
    </p:cViewPr>
  </p:notesTextViewPr>
  <p:sorterViewPr>
    <p:cViewPr>
      <p:scale>
        <a:sx n="81" d="100"/>
        <a:sy n="81"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2280C-622E-48B7-83F6-A6EADE89733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B8B3C-14AE-43B1-94FB-7AEBD0FDD5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9" Type="http://schemas.openxmlformats.org/officeDocument/2006/relationships/hyperlink" Target="http://www.1ppt.com/ziliao/"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moban/" TargetMode="External"/><Relationship Id="rId24" Type="http://schemas.openxmlformats.org/officeDocument/2006/relationships/hyperlink" Target="http://www.1ppt.com/kejian/lishi/" TargetMode="External"/><Relationship Id="rId23" Type="http://schemas.openxmlformats.org/officeDocument/2006/relationships/hyperlink" Target="http://www.1ppt.com/kejian/dili/" TargetMode="External"/><Relationship Id="rId22" Type="http://schemas.openxmlformats.org/officeDocument/2006/relationships/hyperlink" Target="http://www.1ppt.com/kejian/shengwu/" TargetMode="External"/><Relationship Id="rId21" Type="http://schemas.openxmlformats.org/officeDocument/2006/relationships/hyperlink" Target="http://www.1ppt.com/kejian/huaxue/" TargetMode="External"/><Relationship Id="rId20" Type="http://schemas.openxmlformats.org/officeDocument/2006/relationships/hyperlink" Target="http://www.1ppt.com/kejian/wuli/" TargetMode="External"/><Relationship Id="rId2" Type="http://schemas.openxmlformats.org/officeDocument/2006/relationships/notesMaster" Target="../notesMasters/notesMaster1.xml"/><Relationship Id="rId19" Type="http://schemas.openxmlformats.org/officeDocument/2006/relationships/hyperlink" Target="http://www.1ppt.com/kejian/kexue/" TargetMode="External"/><Relationship Id="rId18" Type="http://schemas.openxmlformats.org/officeDocument/2006/relationships/hyperlink" Target="http://www.1ppt.com/kejian/meishu/" TargetMode="External"/><Relationship Id="rId17" Type="http://schemas.openxmlformats.org/officeDocument/2006/relationships/hyperlink" Target="http://www.1ppt.com/kejian/yingyu/" TargetMode="External"/><Relationship Id="rId16" Type="http://schemas.openxmlformats.org/officeDocument/2006/relationships/hyperlink" Target="http://www.1ppt.com/kejian/shuxue/" TargetMode="External"/><Relationship Id="rId15" Type="http://schemas.openxmlformats.org/officeDocument/2006/relationships/hyperlink" Target="http://www.1ppt.com/kejian/yuwen/" TargetMode="External"/><Relationship Id="rId14" Type="http://schemas.openxmlformats.org/officeDocument/2006/relationships/hyperlink" Target="http://www.1ppt.com/kejian/" TargetMode="External"/><Relationship Id="rId13" Type="http://schemas.openxmlformats.org/officeDocument/2006/relationships/hyperlink" Target="http://www.1ppt.cn/" TargetMode="External"/><Relationship Id="rId12" Type="http://schemas.openxmlformats.org/officeDocument/2006/relationships/hyperlink" Target="http://www.1ppt.com/jiaoan/" TargetMode="External"/><Relationship Id="rId11" Type="http://schemas.openxmlformats.org/officeDocument/2006/relationships/hyperlink" Target="http://www.1ppt.com/shiti/" TargetMode="External"/><Relationship Id="rId10" Type="http://schemas.openxmlformats.org/officeDocument/2006/relationships/hyperlink" Target="http://www.1ppt.com/fanwen/" TargetMode="Externa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  </a:t>
            </a:r>
            <a:endParaRPr lang="zh-CN" altLang="en-US" sz="1200" dirty="0" smtClean="0">
              <a:solidFill>
                <a:srgbClr val="EEECE1">
                  <a:lumMod val="25000"/>
                </a:srgbClr>
              </a:solidFill>
            </a:endParaRPr>
          </a:p>
          <a:p>
            <a:endParaRPr lang="zh-CN" altLang="en-US" dirty="0"/>
          </a:p>
        </p:txBody>
      </p:sp>
      <p:sp>
        <p:nvSpPr>
          <p:cNvPr id="4" name="灯片编号占位符 3"/>
          <p:cNvSpPr>
            <a:spLocks noGrp="1"/>
          </p:cNvSpPr>
          <p:nvPr>
            <p:ph type="sldNum" sz="quarter" idx="10"/>
          </p:nvPr>
        </p:nvSpPr>
        <p:spPr/>
        <p:txBody>
          <a:bodyPr/>
          <a:lstStyle/>
          <a:p>
            <a:fld id="{065B8B3C-14AE-43B1-94FB-7AEBD0FDD5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09B027FF-2199-4061-A4EE-AEDD1516F1A8}" type="slidenum">
              <a:rPr lang="en-US" altLang="zh-CN"/>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D9EACB47-1C2F-4D38-86C4-57B6BB4DC3FD}"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0CBF301E-763F-4CEF-9FB2-6452BBCA8251}"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13BA9F66-FDDC-4639-970D-F572BAB312D2}"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fld id="{71037050-746A-469C-A9F5-6572E20FF2BB}"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fld id="{8697C820-F58D-4ECC-986D-069E61F7AF95}" type="slidenum">
              <a:rPr lang="en-US" altLang="zh-CN"/>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fld id="{44A8A8F0-38E7-4451-9E97-2CF1B69BF903}"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fld id="{0B8B47E2-CC47-4873-9AF2-789E5CFE906C}" type="slidenum">
              <a:rPr lang="en-US" altLang="zh-CN"/>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fld id="{2B0FDE4D-F1A1-466C-A4FF-E6B753A31107}" type="slidenum">
              <a:rPr lang="en-US" altLang="zh-CN"/>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fld id="{4FAF216A-C76F-4BFD-8E00-C8D661E57316}"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fld id="{504750DC-7316-4A1F-9BB4-83D5720D070D}" type="slidenum">
              <a:rPr lang="en-US" altLang="zh-CN"/>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fld id="{F0765F71-4992-451F-B417-F701B2F47A64}"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3688" y="1490058"/>
            <a:ext cx="5832648" cy="1446550"/>
          </a:xfrm>
          <a:prstGeom prst="rect">
            <a:avLst/>
          </a:prstGeom>
        </p:spPr>
        <p:txBody>
          <a:bodyPr wrap="square">
            <a:spAutoFit/>
          </a:bodyPr>
          <a:lstStyle/>
          <a:p>
            <a:pPr algn="ctr"/>
            <a:r>
              <a:rPr lang="zh-CN" altLang="en-US" sz="8800" b="1" kern="10" dirty="0" smtClean="0">
                <a:ln w="12700">
                  <a:solidFill>
                    <a:srgbClr val="000000"/>
                  </a:solidFill>
                  <a:round/>
                </a:ln>
                <a:pattFill prst="dashHorz">
                  <a:fgClr>
                    <a:srgbClr val="808080"/>
                  </a:fgClr>
                  <a:bgClr>
                    <a:srgbClr val="FFFF00"/>
                  </a:bgClr>
                </a:pattFill>
                <a:effectLst>
                  <a:outerShdw dist="45791" dir="2021404" algn="ctr" rotWithShape="0">
                    <a:srgbClr val="808080">
                      <a:alpha val="79999"/>
                    </a:srgbClr>
                  </a:outerShdw>
                </a:effectLst>
                <a:latin typeface="汉仪综艺体简" pitchFamily="49" charset="-122"/>
                <a:ea typeface="汉仪综艺体简" pitchFamily="49" charset="-122"/>
              </a:rPr>
              <a:t>永远的歌声</a:t>
            </a:r>
            <a:endParaRPr lang="zh-CN" altLang="en-US" sz="8800" b="1" kern="10" dirty="0">
              <a:ln w="12700">
                <a:solidFill>
                  <a:srgbClr val="000000"/>
                </a:solidFill>
                <a:round/>
              </a:ln>
              <a:pattFill prst="dashHorz">
                <a:fgClr>
                  <a:srgbClr val="808080"/>
                </a:fgClr>
                <a:bgClr>
                  <a:srgbClr val="FFFF00"/>
                </a:bgClr>
              </a:pattFill>
              <a:effectLst>
                <a:outerShdw dist="45791" dir="2021404" algn="ctr" rotWithShape="0">
                  <a:srgbClr val="808080">
                    <a:alpha val="79999"/>
                  </a:srgbClr>
                </a:outerShdw>
              </a:effectLst>
              <a:latin typeface="汉仪综艺体简" pitchFamily="49" charset="-122"/>
              <a:ea typeface="汉仪综艺体简"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900113" y="1268413"/>
            <a:ext cx="6794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800" b="1" dirty="0">
                <a:latin typeface="楷体_GB2312" pitchFamily="49" charset="-122"/>
                <a:ea typeface="楷体_GB2312" pitchFamily="49" charset="-122"/>
              </a:rPr>
              <a:t>自由读</a:t>
            </a:r>
            <a:r>
              <a:rPr lang="en-US" altLang="zh-CN" sz="2800" b="1" dirty="0">
                <a:latin typeface="楷体_GB2312" pitchFamily="49" charset="-122"/>
                <a:ea typeface="楷体_GB2312" pitchFamily="49" charset="-122"/>
              </a:rPr>
              <a:t>6</a:t>
            </a: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7</a:t>
            </a:r>
            <a:r>
              <a:rPr lang="zh-CN" altLang="en-US" sz="2800" b="1" dirty="0">
                <a:latin typeface="楷体_GB2312" pitchFamily="49" charset="-122"/>
                <a:ea typeface="楷体_GB2312" pitchFamily="49" charset="-122"/>
              </a:rPr>
              <a:t>自然段，说说你读懂了什么？ </a:t>
            </a:r>
            <a:endParaRPr lang="zh-CN" altLang="en-US" sz="2800" b="1" dirty="0">
              <a:latin typeface="楷体_GB2312" pitchFamily="49" charset="-122"/>
              <a:ea typeface="楷体_GB2312" pitchFamily="49" charset="-122"/>
            </a:endParaRPr>
          </a:p>
        </p:txBody>
      </p:sp>
      <p:pic>
        <p:nvPicPr>
          <p:cNvPr id="36867" name="Picture 5" descr="细读感悟"/>
          <p:cNvPicPr>
            <a:picLocks noChangeAspect="1" noChangeArrowheads="1"/>
          </p:cNvPicPr>
          <p:nvPr/>
        </p:nvPicPr>
        <p:blipFill>
          <a:blip r:embed="rId1"/>
          <a:srcRect/>
          <a:stretch>
            <a:fillRect/>
          </a:stretch>
        </p:blipFill>
        <p:spPr bwMode="auto">
          <a:xfrm>
            <a:off x="323850" y="404813"/>
            <a:ext cx="18891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 Box 6"/>
          <p:cNvSpPr txBox="1">
            <a:spLocks noChangeArrowheads="1"/>
          </p:cNvSpPr>
          <p:nvPr/>
        </p:nvSpPr>
        <p:spPr bwMode="auto">
          <a:xfrm>
            <a:off x="1258888" y="4005263"/>
            <a:ext cx="65532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8000"/>
                </a:solidFill>
                <a:ea typeface="楷体_GB2312" pitchFamily="49" charset="-122"/>
              </a:rPr>
              <a:t>明知进山有危险，还要进山为老师采药。　　　　</a:t>
            </a:r>
            <a:endParaRPr lang="zh-CN" altLang="en-US" sz="2800" b="1" dirty="0">
              <a:solidFill>
                <a:srgbClr val="008000"/>
              </a:solidFill>
              <a:ea typeface="楷体_GB2312" pitchFamily="49" charset="-122"/>
            </a:endParaRPr>
          </a:p>
        </p:txBody>
      </p:sp>
      <p:sp>
        <p:nvSpPr>
          <p:cNvPr id="10247" name="Rectangle 7"/>
          <p:cNvSpPr>
            <a:spLocks noChangeArrowheads="1"/>
          </p:cNvSpPr>
          <p:nvPr/>
        </p:nvSpPr>
        <p:spPr bwMode="auto">
          <a:xfrm>
            <a:off x="2411413" y="4941888"/>
            <a:ext cx="26844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zh-CN" altLang="en-US" sz="2800" b="1" dirty="0">
                <a:solidFill>
                  <a:srgbClr val="FF0000"/>
                </a:solidFill>
                <a:ea typeface="黑体" panose="02010609060101010101" pitchFamily="49" charset="-122"/>
              </a:rPr>
              <a:t>学生对老师的爱</a:t>
            </a:r>
            <a:endParaRPr lang="zh-CN" altLang="en-US" sz="2800" b="1" dirty="0">
              <a:solidFill>
                <a:srgbClr val="FF0000"/>
              </a:solidFill>
              <a:ea typeface="黑体" panose="02010609060101010101" pitchFamily="49" charset="-122"/>
            </a:endParaRPr>
          </a:p>
        </p:txBody>
      </p:sp>
      <p:sp>
        <p:nvSpPr>
          <p:cNvPr id="10248" name="Rectangle 8"/>
          <p:cNvSpPr>
            <a:spLocks noChangeArrowheads="1"/>
          </p:cNvSpPr>
          <p:nvPr/>
        </p:nvSpPr>
        <p:spPr bwMode="auto">
          <a:xfrm>
            <a:off x="2484438" y="3284538"/>
            <a:ext cx="19700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zh-CN" altLang="en-US" sz="2800" b="1" dirty="0">
                <a:solidFill>
                  <a:srgbClr val="FF0000"/>
                </a:solidFill>
                <a:ea typeface="黑体" panose="02010609060101010101" pitchFamily="49" charset="-122"/>
              </a:rPr>
              <a:t>学生爱老师</a:t>
            </a:r>
            <a:endParaRPr lang="zh-CN" altLang="en-US" sz="2800" b="1" dirty="0">
              <a:solidFill>
                <a:srgbClr val="FF0000"/>
              </a:solidFill>
              <a:ea typeface="黑体" panose="02010609060101010101" pitchFamily="49" charset="-122"/>
            </a:endParaRPr>
          </a:p>
        </p:txBody>
      </p:sp>
      <p:sp>
        <p:nvSpPr>
          <p:cNvPr id="10249" name="Rectangle 9"/>
          <p:cNvSpPr>
            <a:spLocks noChangeArrowheads="1"/>
          </p:cNvSpPr>
          <p:nvPr/>
        </p:nvSpPr>
        <p:spPr bwMode="auto">
          <a:xfrm>
            <a:off x="1042988" y="2133600"/>
            <a:ext cx="64801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zh-CN" altLang="en-US" sz="2800" b="1" dirty="0">
                <a:solidFill>
                  <a:srgbClr val="008000"/>
                </a:solidFill>
                <a:ea typeface="楷体_GB2312" pitchFamily="49" charset="-122"/>
              </a:rPr>
              <a:t>老师嗓子哑了，学生很着急，想尽一切办法为老师治病。</a:t>
            </a:r>
            <a:endParaRPr lang="zh-CN" altLang="en-US" sz="2800" b="1" dirty="0">
              <a:solidFill>
                <a:srgbClr val="008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blinds(horizontal)">
                                      <p:cBhvr>
                                        <p:cTn id="7" dur="500"/>
                                        <p:tgtEl>
                                          <p:spTgt spid="10249"/>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10248"/>
                                        </p:tgtEl>
                                        <p:attrNameLst>
                                          <p:attrName>style.visibility</p:attrName>
                                        </p:attrNameLst>
                                      </p:cBhvr>
                                      <p:to>
                                        <p:strVal val="visible"/>
                                      </p:to>
                                    </p:set>
                                    <p:anim calcmode="lin" valueType="num">
                                      <p:cBhvr>
                                        <p:cTn id="12" dur="1000" fill="hold"/>
                                        <p:tgtEl>
                                          <p:spTgt spid="10248"/>
                                        </p:tgtEl>
                                        <p:attrNameLst>
                                          <p:attrName>ppt_x</p:attrName>
                                        </p:attrNameLst>
                                      </p:cBhvr>
                                      <p:tavLst>
                                        <p:tav tm="0">
                                          <p:val>
                                            <p:strVal val="#ppt_x-.2"/>
                                          </p:val>
                                        </p:tav>
                                        <p:tav tm="100000">
                                          <p:val>
                                            <p:strVal val="#ppt_x"/>
                                          </p:val>
                                        </p:tav>
                                      </p:tavLst>
                                    </p:anim>
                                    <p:anim calcmode="lin" valueType="num">
                                      <p:cBhvr>
                                        <p:cTn id="13" dur="1000" fill="hold"/>
                                        <p:tgtEl>
                                          <p:spTgt spid="1024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8"/>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0246"/>
                                        </p:tgtEl>
                                        <p:attrNameLst>
                                          <p:attrName>style.visibility</p:attrName>
                                        </p:attrNameLst>
                                      </p:cBhvr>
                                      <p:to>
                                        <p:strVal val="visible"/>
                                      </p:to>
                                    </p:set>
                                    <p:animEffect transition="in" filter="blinds(horizontal)">
                                      <p:cBhvr>
                                        <p:cTn id="19" dur="500"/>
                                        <p:tgtEl>
                                          <p:spTgt spid="10246"/>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10247"/>
                                        </p:tgtEl>
                                        <p:attrNameLst>
                                          <p:attrName>style.visibility</p:attrName>
                                        </p:attrNameLst>
                                      </p:cBhvr>
                                      <p:to>
                                        <p:strVal val="visible"/>
                                      </p:to>
                                    </p:set>
                                    <p:anim calcmode="lin" valueType="num">
                                      <p:cBhvr>
                                        <p:cTn id="24" dur="1000" fill="hold"/>
                                        <p:tgtEl>
                                          <p:spTgt spid="10247"/>
                                        </p:tgtEl>
                                        <p:attrNameLst>
                                          <p:attrName>ppt_x</p:attrName>
                                        </p:attrNameLst>
                                      </p:cBhvr>
                                      <p:tavLst>
                                        <p:tav tm="0">
                                          <p:val>
                                            <p:strVal val="#ppt_x-.2"/>
                                          </p:val>
                                        </p:tav>
                                        <p:tav tm="100000">
                                          <p:val>
                                            <p:strVal val="#ppt_x"/>
                                          </p:val>
                                        </p:tav>
                                      </p:tavLst>
                                    </p:anim>
                                    <p:anim calcmode="lin" valueType="num">
                                      <p:cBhvr>
                                        <p:cTn id="25" dur="1000" fill="hold"/>
                                        <p:tgtEl>
                                          <p:spTgt spid="10247"/>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P spid="10247" grpId="0"/>
      <p:bldP spid="10248" grpId="0"/>
      <p:bldP spid="102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827088" y="1700213"/>
            <a:ext cx="6911975"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8000"/>
                </a:solidFill>
                <a:latin typeface="楷体_GB2312" pitchFamily="49" charset="-122"/>
                <a:ea typeface="楷体_GB2312" pitchFamily="49" charset="-122"/>
              </a:rPr>
              <a:t>练习有感情朗读。</a:t>
            </a:r>
            <a:endParaRPr lang="zh-CN" altLang="en-US" sz="2800" b="1">
              <a:solidFill>
                <a:srgbClr val="008000"/>
              </a:solidFill>
              <a:latin typeface="楷体_GB2312" pitchFamily="49" charset="-122"/>
              <a:ea typeface="楷体_GB2312" pitchFamily="49" charset="-122"/>
            </a:endParaRPr>
          </a:p>
          <a:p>
            <a:pPr eaLnBrk="1" hangingPunct="1"/>
            <a:r>
              <a:rPr lang="zh-CN" altLang="en-US" sz="2800" b="1">
                <a:solidFill>
                  <a:srgbClr val="008000"/>
                </a:solidFill>
                <a:latin typeface="楷体_GB2312" pitchFamily="49" charset="-122"/>
                <a:ea typeface="楷体_GB2312" pitchFamily="49" charset="-122"/>
              </a:rPr>
              <a:t>　　　　　</a:t>
            </a:r>
            <a:endParaRPr lang="zh-CN" altLang="en-US" sz="2800" b="1">
              <a:solidFill>
                <a:srgbClr val="008000"/>
              </a:solidFill>
              <a:latin typeface="楷体_GB2312" pitchFamily="49" charset="-122"/>
              <a:ea typeface="楷体_GB2312" pitchFamily="49" charset="-122"/>
            </a:endParaRPr>
          </a:p>
          <a:p>
            <a:pPr eaLnBrk="1" hangingPunct="1"/>
            <a:r>
              <a:rPr lang="zh-CN" altLang="en-US" sz="2800" b="1">
                <a:solidFill>
                  <a:srgbClr val="008000"/>
                </a:solidFill>
                <a:latin typeface="楷体_GB2312" pitchFamily="49" charset="-122"/>
                <a:ea typeface="楷体_GB2312" pitchFamily="49" charset="-122"/>
              </a:rPr>
              <a:t>    同桌分角色对读第</a:t>
            </a:r>
            <a:r>
              <a:rPr lang="en-US" altLang="zh-CN" sz="2800" b="1">
                <a:solidFill>
                  <a:srgbClr val="008000"/>
                </a:solidFill>
                <a:latin typeface="楷体_GB2312" pitchFamily="49" charset="-122"/>
                <a:ea typeface="楷体_GB2312" pitchFamily="49" charset="-122"/>
              </a:rPr>
              <a:t>7</a:t>
            </a:r>
            <a:r>
              <a:rPr lang="zh-CN" altLang="en-US" sz="2800" b="1">
                <a:solidFill>
                  <a:srgbClr val="008000"/>
                </a:solidFill>
                <a:latin typeface="楷体_GB2312" pitchFamily="49" charset="-122"/>
                <a:ea typeface="楷体_GB2312" pitchFamily="49" charset="-122"/>
              </a:rPr>
              <a:t>自然段，读出对老</a:t>
            </a:r>
            <a:endParaRPr lang="zh-CN" altLang="en-US" sz="2800" b="1">
              <a:solidFill>
                <a:srgbClr val="008000"/>
              </a:solidFill>
              <a:latin typeface="楷体_GB2312" pitchFamily="49" charset="-122"/>
              <a:ea typeface="楷体_GB2312" pitchFamily="49" charset="-122"/>
            </a:endParaRPr>
          </a:p>
          <a:p>
            <a:pPr eaLnBrk="1" hangingPunct="1"/>
            <a:endParaRPr lang="zh-CN" altLang="en-US" sz="2800" b="1">
              <a:solidFill>
                <a:srgbClr val="008000"/>
              </a:solidFill>
              <a:latin typeface="楷体_GB2312" pitchFamily="49" charset="-122"/>
              <a:ea typeface="楷体_GB2312" pitchFamily="49" charset="-122"/>
            </a:endParaRPr>
          </a:p>
          <a:p>
            <a:pPr eaLnBrk="1" hangingPunct="1"/>
            <a:r>
              <a:rPr lang="zh-CN" altLang="en-US" sz="2800" b="1">
                <a:solidFill>
                  <a:srgbClr val="008000"/>
                </a:solidFill>
                <a:latin typeface="楷体_GB2312" pitchFamily="49" charset="-122"/>
                <a:ea typeface="楷体_GB2312" pitchFamily="49" charset="-122"/>
              </a:rPr>
              <a:t>师的热爱之情。</a:t>
            </a:r>
            <a:endParaRPr lang="zh-CN" altLang="en-US" sz="2800" b="1">
              <a:solidFill>
                <a:srgbClr val="008000"/>
              </a:solidFill>
              <a:latin typeface="楷体_GB2312" pitchFamily="49" charset="-122"/>
              <a:ea typeface="楷体_GB2312" pitchFamily="49" charset="-122"/>
            </a:endParaRPr>
          </a:p>
        </p:txBody>
      </p:sp>
      <p:pic>
        <p:nvPicPr>
          <p:cNvPr id="37891" name="Picture 5" descr="细读感悟"/>
          <p:cNvPicPr>
            <a:picLocks noChangeAspect="1" noChangeArrowheads="1"/>
          </p:cNvPicPr>
          <p:nvPr/>
        </p:nvPicPr>
        <p:blipFill>
          <a:blip r:embed="rId1"/>
          <a:srcRect/>
          <a:stretch>
            <a:fillRect/>
          </a:stretch>
        </p:blipFill>
        <p:spPr bwMode="auto">
          <a:xfrm>
            <a:off x="323850" y="404813"/>
            <a:ext cx="18891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857991" y="930424"/>
            <a:ext cx="72106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400" b="1" dirty="0">
                <a:solidFill>
                  <a:srgbClr val="000000"/>
                </a:solidFill>
                <a:latin typeface="楷体_GB2312" pitchFamily="49" charset="-122"/>
                <a:ea typeface="楷体_GB2312" pitchFamily="49" charset="-122"/>
              </a:rPr>
              <a:t>自由读</a:t>
            </a:r>
            <a:r>
              <a:rPr lang="en-US" altLang="zh-CN" sz="2400" b="1" dirty="0" smtClean="0">
                <a:solidFill>
                  <a:srgbClr val="000000"/>
                </a:solidFill>
                <a:latin typeface="楷体_GB2312" pitchFamily="49" charset="-122"/>
                <a:ea typeface="楷体_GB2312" pitchFamily="49" charset="-122"/>
              </a:rPr>
              <a:t>8</a:t>
            </a:r>
            <a:r>
              <a:rPr lang="en-US" altLang="zh-CN" sz="2400" b="1" dirty="0" smtClean="0">
                <a:solidFill>
                  <a:srgbClr val="000000"/>
                </a:solidFill>
                <a:ea typeface="楷体_GB2312" pitchFamily="49" charset="-122"/>
              </a:rPr>
              <a:t>—</a:t>
            </a:r>
            <a:r>
              <a:rPr lang="en-US" altLang="zh-CN" sz="2400" b="1" dirty="0" smtClean="0">
                <a:solidFill>
                  <a:srgbClr val="000000"/>
                </a:solidFill>
                <a:latin typeface="楷体_GB2312" pitchFamily="49" charset="-122"/>
                <a:ea typeface="楷体_GB2312" pitchFamily="49" charset="-122"/>
              </a:rPr>
              <a:t>10</a:t>
            </a:r>
            <a:r>
              <a:rPr lang="zh-CN" altLang="en-US" sz="2400" b="1" dirty="0">
                <a:solidFill>
                  <a:srgbClr val="000000"/>
                </a:solidFill>
                <a:latin typeface="楷体_GB2312" pitchFamily="49" charset="-122"/>
                <a:ea typeface="楷体_GB2312" pitchFamily="49" charset="-122"/>
              </a:rPr>
              <a:t>自然段，哪句话最令你感动？为什么？</a:t>
            </a:r>
            <a:r>
              <a:rPr lang="zh-CN" altLang="en-US" sz="1600" dirty="0">
                <a:solidFill>
                  <a:srgbClr val="000000"/>
                </a:solidFill>
              </a:rPr>
              <a:t> </a:t>
            </a:r>
            <a:endParaRPr lang="zh-CN" altLang="en-US" sz="1600" dirty="0">
              <a:solidFill>
                <a:srgbClr val="000000"/>
              </a:solidFill>
            </a:endParaRPr>
          </a:p>
        </p:txBody>
      </p:sp>
      <p:pic>
        <p:nvPicPr>
          <p:cNvPr id="38915" name="Picture 5" descr="细读感悟"/>
          <p:cNvPicPr>
            <a:picLocks noChangeAspect="1" noChangeArrowheads="1"/>
          </p:cNvPicPr>
          <p:nvPr/>
        </p:nvPicPr>
        <p:blipFill>
          <a:blip r:embed="rId1"/>
          <a:srcRect/>
          <a:stretch>
            <a:fillRect/>
          </a:stretch>
        </p:blipFill>
        <p:spPr bwMode="auto">
          <a:xfrm>
            <a:off x="503238" y="403225"/>
            <a:ext cx="18891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27088" y="1484313"/>
            <a:ext cx="74882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a:solidFill>
                  <a:srgbClr val="008000"/>
                </a:solidFill>
                <a:ea typeface="黑体" panose="02010609060101010101" pitchFamily="49" charset="-122"/>
              </a:rPr>
              <a:t>　</a:t>
            </a:r>
            <a:r>
              <a:rPr lang="en-US" altLang="zh-CN" sz="2000" b="1" dirty="0">
                <a:solidFill>
                  <a:srgbClr val="008000"/>
                </a:solidFill>
                <a:latin typeface="黑体" panose="02010609060101010101" pitchFamily="49" charset="-122"/>
                <a:ea typeface="黑体" panose="02010609060101010101" pitchFamily="49" charset="-122"/>
              </a:rPr>
              <a:t>1</a:t>
            </a:r>
            <a:r>
              <a:rPr lang="zh-CN" altLang="en-US" sz="2000" b="1" dirty="0">
                <a:solidFill>
                  <a:srgbClr val="008000"/>
                </a:solidFill>
                <a:latin typeface="黑体" panose="02010609060101010101" pitchFamily="49" charset="-122"/>
                <a:ea typeface="黑体" panose="02010609060101010101" pitchFamily="49" charset="-122"/>
              </a:rPr>
              <a:t>、放学的路上，二牛拽住我，悄悄地问：</a:t>
            </a:r>
            <a:r>
              <a:rPr lang="zh-CN" altLang="en-US" sz="2000" b="1" dirty="0">
                <a:solidFill>
                  <a:srgbClr val="008000"/>
                </a:solidFill>
                <a:ea typeface="黑体" panose="02010609060101010101" pitchFamily="49" charset="-122"/>
              </a:rPr>
              <a:t>“</a:t>
            </a:r>
            <a:r>
              <a:rPr lang="zh-CN" altLang="en-US" sz="2000" b="1" dirty="0">
                <a:solidFill>
                  <a:srgbClr val="008000"/>
                </a:solidFill>
                <a:latin typeface="黑体" panose="02010609060101010101" pitchFamily="49" charset="-122"/>
                <a:ea typeface="黑体" panose="02010609060101010101" pitchFamily="49" charset="-122"/>
              </a:rPr>
              <a:t>是男子汉吗？是，明天就跟我进东山去！我知道东山石沟里有样草药叫烟袋锅花，专治咳嗽，老师一吃准好。</a:t>
            </a:r>
            <a:r>
              <a:rPr lang="zh-CN" altLang="en-US" sz="2000" b="1" dirty="0">
                <a:solidFill>
                  <a:srgbClr val="008000"/>
                </a:solidFill>
                <a:ea typeface="黑体" panose="02010609060101010101" pitchFamily="49" charset="-122"/>
              </a:rPr>
              <a:t>”</a:t>
            </a:r>
            <a:r>
              <a:rPr lang="zh-CN" altLang="en-US" sz="2400" b="1" dirty="0">
                <a:solidFill>
                  <a:srgbClr val="008000"/>
                </a:solidFill>
                <a:ea typeface="黑体" panose="02010609060101010101" pitchFamily="49" charset="-122"/>
              </a:rPr>
              <a:t>　　　　</a:t>
            </a:r>
            <a:endParaRPr lang="zh-CN" altLang="en-US" sz="2400" b="1" dirty="0">
              <a:solidFill>
                <a:srgbClr val="008000"/>
              </a:solidFill>
              <a:ea typeface="黑体" panose="02010609060101010101" pitchFamily="49" charset="-122"/>
            </a:endParaRPr>
          </a:p>
        </p:txBody>
      </p:sp>
      <p:sp>
        <p:nvSpPr>
          <p:cNvPr id="8200" name="Rectangle 8"/>
          <p:cNvSpPr>
            <a:spLocks noChangeArrowheads="1"/>
          </p:cNvSpPr>
          <p:nvPr/>
        </p:nvSpPr>
        <p:spPr bwMode="auto">
          <a:xfrm>
            <a:off x="5003800" y="2997200"/>
            <a:ext cx="3244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zh-CN" sz="2400" b="1" dirty="0">
                <a:solidFill>
                  <a:srgbClr val="FF0000"/>
                </a:solidFill>
                <a:ea typeface="黑体" panose="02010609060101010101" pitchFamily="49" charset="-122"/>
              </a:rPr>
              <a:t>——</a:t>
            </a:r>
            <a:r>
              <a:rPr lang="zh-CN" altLang="en-US" sz="2400" b="1" dirty="0">
                <a:solidFill>
                  <a:srgbClr val="FF0000"/>
                </a:solidFill>
                <a:ea typeface="黑体" panose="02010609060101010101" pitchFamily="49" charset="-122"/>
              </a:rPr>
              <a:t>学生的心多细呀！</a:t>
            </a:r>
            <a:endParaRPr lang="zh-CN" altLang="en-US" sz="2400" b="1" dirty="0">
              <a:solidFill>
                <a:srgbClr val="FF0000"/>
              </a:solidFill>
              <a:ea typeface="黑体" panose="02010609060101010101" pitchFamily="49" charset="-122"/>
            </a:endParaRPr>
          </a:p>
        </p:txBody>
      </p:sp>
      <p:sp>
        <p:nvSpPr>
          <p:cNvPr id="8202" name="Rectangle 10"/>
          <p:cNvSpPr>
            <a:spLocks noChangeArrowheads="1"/>
          </p:cNvSpPr>
          <p:nvPr/>
        </p:nvSpPr>
        <p:spPr bwMode="auto">
          <a:xfrm>
            <a:off x="4787900" y="3644900"/>
            <a:ext cx="3857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zh-CN" sz="2400" b="1">
                <a:solidFill>
                  <a:srgbClr val="FF0000"/>
                </a:solidFill>
                <a:ea typeface="黑体" panose="02010609060101010101" pitchFamily="49" charset="-122"/>
              </a:rPr>
              <a:t>——</a:t>
            </a:r>
            <a:r>
              <a:rPr lang="zh-CN" altLang="en-US" sz="2400" b="1">
                <a:solidFill>
                  <a:srgbClr val="FF0000"/>
                </a:solidFill>
                <a:ea typeface="黑体" panose="02010609060101010101" pitchFamily="49" charset="-122"/>
              </a:rPr>
              <a:t>为老师抓鱼不顾一切。</a:t>
            </a:r>
            <a:endParaRPr lang="zh-CN" altLang="en-US" sz="2400" b="1">
              <a:solidFill>
                <a:srgbClr val="FF0000"/>
              </a:solidFill>
              <a:ea typeface="黑体" panose="02010609060101010101" pitchFamily="49" charset="-122"/>
            </a:endParaRPr>
          </a:p>
        </p:txBody>
      </p:sp>
      <p:sp>
        <p:nvSpPr>
          <p:cNvPr id="8204" name="Rectangle 12"/>
          <p:cNvSpPr>
            <a:spLocks noChangeArrowheads="1"/>
          </p:cNvSpPr>
          <p:nvPr/>
        </p:nvSpPr>
        <p:spPr bwMode="auto">
          <a:xfrm>
            <a:off x="4716463" y="4292600"/>
            <a:ext cx="3671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zh-CN" sz="2400" b="1">
                <a:solidFill>
                  <a:srgbClr val="FF0000"/>
                </a:solidFill>
                <a:ea typeface="黑体" panose="02010609060101010101" pitchFamily="49" charset="-122"/>
              </a:rPr>
              <a:t>——</a:t>
            </a:r>
            <a:r>
              <a:rPr lang="zh-CN" altLang="en-US" sz="2400" b="1">
                <a:solidFill>
                  <a:srgbClr val="FF0000"/>
                </a:solidFill>
                <a:ea typeface="黑体" panose="02010609060101010101" pitchFamily="49" charset="-122"/>
              </a:rPr>
              <a:t>想尽一切办法抓小鱼。</a:t>
            </a:r>
            <a:endParaRPr lang="zh-CN" altLang="en-US" sz="2400" b="1">
              <a:solidFill>
                <a:srgbClr val="FF0000"/>
              </a:solidFill>
              <a:ea typeface="黑体" panose="02010609060101010101" pitchFamily="49" charset="-122"/>
            </a:endParaRPr>
          </a:p>
        </p:txBody>
      </p:sp>
      <p:sp>
        <p:nvSpPr>
          <p:cNvPr id="8205" name="Text Box 13"/>
          <p:cNvSpPr txBox="1">
            <a:spLocks noChangeArrowheads="1"/>
          </p:cNvSpPr>
          <p:nvPr/>
        </p:nvSpPr>
        <p:spPr bwMode="auto">
          <a:xfrm>
            <a:off x="1268412" y="5085184"/>
            <a:ext cx="683198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800" b="1" dirty="0">
                <a:solidFill>
                  <a:srgbClr val="000000"/>
                </a:solidFill>
              </a:rPr>
              <a:t>       </a:t>
            </a:r>
            <a:r>
              <a:rPr lang="zh-CN" altLang="en-US" sz="2400" b="1" dirty="0">
                <a:solidFill>
                  <a:srgbClr val="0000FF"/>
                </a:solidFill>
              </a:rPr>
              <a:t>从语言、心理活动、一连串抓鱼的动作中，我们感受到了他们对老师浓浓的爱。</a:t>
            </a:r>
            <a:r>
              <a:rPr lang="zh-CN" altLang="en-US" sz="1800" dirty="0">
                <a:solidFill>
                  <a:srgbClr val="000000"/>
                </a:solidFill>
              </a:rPr>
              <a:t> </a:t>
            </a:r>
            <a:endParaRPr lang="zh-CN" altLang="en-US" sz="1800" dirty="0">
              <a:solidFill>
                <a:srgbClr val="000000"/>
              </a:solidFill>
            </a:endParaRPr>
          </a:p>
        </p:txBody>
      </p:sp>
      <p:sp>
        <p:nvSpPr>
          <p:cNvPr id="8208" name="Rectangle 16"/>
          <p:cNvSpPr>
            <a:spLocks noChangeArrowheads="1"/>
          </p:cNvSpPr>
          <p:nvPr/>
        </p:nvSpPr>
        <p:spPr bwMode="auto">
          <a:xfrm>
            <a:off x="4500563" y="2205038"/>
            <a:ext cx="4103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zh-CN" sz="2400" b="1">
                <a:solidFill>
                  <a:srgbClr val="FF0000"/>
                </a:solidFill>
                <a:ea typeface="黑体" panose="02010609060101010101" pitchFamily="49" charset="-122"/>
              </a:rPr>
              <a:t>——</a:t>
            </a:r>
            <a:r>
              <a:rPr lang="zh-CN" altLang="en-US" sz="2400" b="1">
                <a:solidFill>
                  <a:srgbClr val="FF0000"/>
                </a:solidFill>
                <a:ea typeface="黑体" panose="02010609060101010101" pitchFamily="49" charset="-122"/>
              </a:rPr>
              <a:t>下定决心为老师采草药</a:t>
            </a:r>
            <a:endParaRPr lang="zh-CN" altLang="en-US" sz="2400" b="1">
              <a:solidFill>
                <a:srgbClr val="FF0000"/>
              </a:solidFill>
              <a:ea typeface="黑体" panose="02010609060101010101" pitchFamily="49" charset="-122"/>
            </a:endParaRPr>
          </a:p>
        </p:txBody>
      </p:sp>
      <p:sp>
        <p:nvSpPr>
          <p:cNvPr id="8209" name="Text Box 17"/>
          <p:cNvSpPr txBox="1">
            <a:spLocks noChangeArrowheads="1"/>
          </p:cNvSpPr>
          <p:nvPr/>
        </p:nvSpPr>
        <p:spPr bwMode="auto">
          <a:xfrm>
            <a:off x="971550" y="2852738"/>
            <a:ext cx="396049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dirty="0">
                <a:solidFill>
                  <a:srgbClr val="008000"/>
                </a:solidFill>
                <a:latin typeface="黑体" panose="02010609060101010101" pitchFamily="49" charset="-122"/>
                <a:ea typeface="黑体" panose="02010609060101010101" pitchFamily="49" charset="-122"/>
              </a:rPr>
              <a:t>2</a:t>
            </a:r>
            <a:r>
              <a:rPr lang="zh-CN" altLang="en-US" sz="2000" b="1" dirty="0">
                <a:solidFill>
                  <a:srgbClr val="008000"/>
                </a:solidFill>
                <a:latin typeface="黑体" panose="02010609060101010101" pitchFamily="49" charset="-122"/>
                <a:ea typeface="黑体" panose="02010609060101010101" pitchFamily="49" charset="-122"/>
              </a:rPr>
              <a:t>、</a:t>
            </a:r>
            <a:r>
              <a:rPr lang="zh-CN" altLang="en-US" sz="2000" b="1" dirty="0">
                <a:solidFill>
                  <a:srgbClr val="008000"/>
                </a:solidFill>
                <a:ea typeface="黑体" panose="02010609060101010101" pitchFamily="49" charset="-122"/>
              </a:rPr>
              <a:t>“</a:t>
            </a:r>
            <a:r>
              <a:rPr lang="zh-CN" altLang="en-US" sz="2000" b="1" dirty="0">
                <a:solidFill>
                  <a:srgbClr val="008000"/>
                </a:solidFill>
                <a:latin typeface="黑体" panose="02010609060101010101" pitchFamily="49" charset="-122"/>
                <a:ea typeface="黑体" panose="02010609060101010101" pitchFamily="49" charset="-122"/>
              </a:rPr>
              <a:t>老师是南方城里人，爱吃鱼</a:t>
            </a:r>
            <a:r>
              <a:rPr lang="zh-CN" altLang="en-US" sz="2000" b="1" dirty="0">
                <a:solidFill>
                  <a:srgbClr val="008000"/>
                </a:solidFill>
                <a:ea typeface="黑体" panose="02010609060101010101" pitchFamily="49" charset="-122"/>
              </a:rPr>
              <a:t>”</a:t>
            </a:r>
            <a:endParaRPr lang="zh-CN" altLang="en-US" sz="2000" b="1" dirty="0">
              <a:solidFill>
                <a:srgbClr val="008000"/>
              </a:solidFill>
              <a:latin typeface="黑体" panose="02010609060101010101" pitchFamily="49" charset="-122"/>
              <a:ea typeface="黑体" panose="02010609060101010101" pitchFamily="49" charset="-122"/>
            </a:endParaRPr>
          </a:p>
        </p:txBody>
      </p:sp>
      <p:sp>
        <p:nvSpPr>
          <p:cNvPr id="8210" name="Text Box 18"/>
          <p:cNvSpPr txBox="1">
            <a:spLocks noChangeArrowheads="1"/>
          </p:cNvSpPr>
          <p:nvPr/>
        </p:nvSpPr>
        <p:spPr bwMode="auto">
          <a:xfrm>
            <a:off x="971550" y="3644900"/>
            <a:ext cx="3671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2000" b="1" dirty="0">
                <a:solidFill>
                  <a:srgbClr val="008000"/>
                </a:solidFill>
                <a:latin typeface="黑体" panose="02010609060101010101" pitchFamily="49" charset="-122"/>
                <a:ea typeface="黑体" panose="02010609060101010101" pitchFamily="49" charset="-122"/>
              </a:rPr>
              <a:t>3</a:t>
            </a:r>
            <a:r>
              <a:rPr lang="zh-CN" altLang="en-US" sz="2000" b="1" dirty="0">
                <a:solidFill>
                  <a:srgbClr val="008000"/>
                </a:solidFill>
                <a:latin typeface="黑体" panose="02010609060101010101" pitchFamily="49" charset="-122"/>
                <a:ea typeface="黑体" panose="02010609060101010101" pitchFamily="49" charset="-122"/>
              </a:rPr>
              <a:t>、</a:t>
            </a:r>
            <a:r>
              <a:rPr lang="zh-CN" altLang="en-US" sz="2000" b="1" dirty="0">
                <a:solidFill>
                  <a:srgbClr val="008000"/>
                </a:solidFill>
                <a:ea typeface="黑体" panose="02010609060101010101" pitchFamily="49" charset="-122"/>
              </a:rPr>
              <a:t>“</a:t>
            </a:r>
            <a:r>
              <a:rPr lang="zh-CN" altLang="en-US" sz="2000" b="1" dirty="0">
                <a:solidFill>
                  <a:srgbClr val="008000"/>
                </a:solidFill>
                <a:latin typeface="黑体" panose="02010609060101010101" pitchFamily="49" charset="-122"/>
                <a:ea typeface="黑体" panose="02010609060101010101" pitchFamily="49" charset="-122"/>
              </a:rPr>
              <a:t>我和二牛干脆下了水</a:t>
            </a:r>
            <a:r>
              <a:rPr lang="zh-CN" altLang="en-US" sz="2000" b="1" dirty="0">
                <a:solidFill>
                  <a:srgbClr val="008000"/>
                </a:solidFill>
                <a:ea typeface="黑体" panose="02010609060101010101" pitchFamily="49" charset="-122"/>
              </a:rPr>
              <a:t>”</a:t>
            </a:r>
            <a:endParaRPr lang="zh-CN" altLang="en-US" sz="2000" dirty="0">
              <a:solidFill>
                <a:srgbClr val="000000"/>
              </a:solidFill>
              <a:latin typeface="黑体" panose="02010609060101010101" pitchFamily="49" charset="-122"/>
              <a:ea typeface="黑体" panose="02010609060101010101" pitchFamily="49" charset="-122"/>
            </a:endParaRPr>
          </a:p>
        </p:txBody>
      </p:sp>
      <p:sp>
        <p:nvSpPr>
          <p:cNvPr id="38924" name="Text Box 20"/>
          <p:cNvSpPr txBox="1">
            <a:spLocks noChangeArrowheads="1"/>
          </p:cNvSpPr>
          <p:nvPr/>
        </p:nvSpPr>
        <p:spPr bwMode="auto">
          <a:xfrm>
            <a:off x="1116013" y="4437063"/>
            <a:ext cx="338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sz="1800">
              <a:solidFill>
                <a:srgbClr val="000000"/>
              </a:solidFill>
            </a:endParaRPr>
          </a:p>
        </p:txBody>
      </p:sp>
      <p:sp>
        <p:nvSpPr>
          <p:cNvPr id="8213" name="Text Box 21"/>
          <p:cNvSpPr txBox="1">
            <a:spLocks noChangeArrowheads="1"/>
          </p:cNvSpPr>
          <p:nvPr/>
        </p:nvSpPr>
        <p:spPr bwMode="auto">
          <a:xfrm>
            <a:off x="971550" y="4441825"/>
            <a:ext cx="340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en-US" altLang="zh-CN" sz="2000" b="1" dirty="0">
                <a:solidFill>
                  <a:srgbClr val="008000"/>
                </a:solidFill>
                <a:latin typeface="黑体" panose="02010609060101010101" pitchFamily="49" charset="-122"/>
                <a:ea typeface="黑体" panose="02010609060101010101" pitchFamily="49" charset="-122"/>
              </a:rPr>
              <a:t>4</a:t>
            </a:r>
            <a:r>
              <a:rPr lang="en-US" altLang="zh-CN" sz="2000" b="1" dirty="0">
                <a:solidFill>
                  <a:srgbClr val="008000"/>
                </a:solidFill>
                <a:ea typeface="黑体" panose="02010609060101010101" pitchFamily="49" charset="-122"/>
              </a:rPr>
              <a:t>“</a:t>
            </a:r>
            <a:r>
              <a:rPr lang="zh-CN" altLang="en-US" sz="2000" b="1" dirty="0">
                <a:solidFill>
                  <a:srgbClr val="008000"/>
                </a:solidFill>
                <a:latin typeface="黑体" panose="02010609060101010101" pitchFamily="49" charset="-122"/>
                <a:ea typeface="黑体" panose="02010609060101010101" pitchFamily="49" charset="-122"/>
              </a:rPr>
              <a:t>摸、捉、追、堵、甩、穿</a:t>
            </a:r>
            <a:r>
              <a:rPr lang="zh-CN" altLang="en-US" sz="2000" b="1" dirty="0">
                <a:solidFill>
                  <a:srgbClr val="008000"/>
                </a:solidFill>
                <a:ea typeface="黑体" panose="02010609060101010101" pitchFamily="49" charset="-122"/>
              </a:rPr>
              <a:t>”</a:t>
            </a:r>
            <a:endParaRPr lang="zh-CN" altLang="en-US" sz="2000" dirty="0">
              <a:solidFill>
                <a:srgbClr val="000000"/>
              </a:solidFill>
              <a:latin typeface="黑体" panose="02010609060101010101" pitchFamily="49" charset="-122"/>
              <a:ea typeface="黑体" panose="02010609060101010101"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blinds(horizontal)">
                                      <p:cBhvr>
                                        <p:cTn id="7" dur="500"/>
                                        <p:tgtEl>
                                          <p:spTgt spid="81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208"/>
                                        </p:tgtEl>
                                        <p:attrNameLst>
                                          <p:attrName>style.visibility</p:attrName>
                                        </p:attrNameLst>
                                      </p:cBhvr>
                                      <p:to>
                                        <p:strVal val="visible"/>
                                      </p:to>
                                    </p:set>
                                    <p:anim calcmode="lin" valueType="num">
                                      <p:cBhvr additive="base">
                                        <p:cTn id="12" dur="500" fill="hold"/>
                                        <p:tgtEl>
                                          <p:spTgt spid="8208"/>
                                        </p:tgtEl>
                                        <p:attrNameLst>
                                          <p:attrName>ppt_x</p:attrName>
                                        </p:attrNameLst>
                                      </p:cBhvr>
                                      <p:tavLst>
                                        <p:tav tm="0">
                                          <p:val>
                                            <p:strVal val="#ppt_x"/>
                                          </p:val>
                                        </p:tav>
                                        <p:tav tm="100000">
                                          <p:val>
                                            <p:strVal val="#ppt_x"/>
                                          </p:val>
                                        </p:tav>
                                      </p:tavLst>
                                    </p:anim>
                                    <p:anim calcmode="lin" valueType="num">
                                      <p:cBhvr additive="base">
                                        <p:cTn id="13" dur="500" fill="hold"/>
                                        <p:tgtEl>
                                          <p:spTgt spid="820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8209"/>
                                        </p:tgtEl>
                                        <p:attrNameLst>
                                          <p:attrName>style.visibility</p:attrName>
                                        </p:attrNameLst>
                                      </p:cBhvr>
                                      <p:to>
                                        <p:strVal val="visible"/>
                                      </p:to>
                                    </p:set>
                                    <p:animEffect transition="in" filter="blinds(horizontal)">
                                      <p:cBhvr>
                                        <p:cTn id="18" dur="500"/>
                                        <p:tgtEl>
                                          <p:spTgt spid="820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200"/>
                                        </p:tgtEl>
                                        <p:attrNameLst>
                                          <p:attrName>style.visibility</p:attrName>
                                        </p:attrNameLst>
                                      </p:cBhvr>
                                      <p:to>
                                        <p:strVal val="visible"/>
                                      </p:to>
                                    </p:set>
                                    <p:anim calcmode="lin" valueType="num">
                                      <p:cBhvr additive="base">
                                        <p:cTn id="23" dur="500" fill="hold"/>
                                        <p:tgtEl>
                                          <p:spTgt spid="8200"/>
                                        </p:tgtEl>
                                        <p:attrNameLst>
                                          <p:attrName>ppt_x</p:attrName>
                                        </p:attrNameLst>
                                      </p:cBhvr>
                                      <p:tavLst>
                                        <p:tav tm="0">
                                          <p:val>
                                            <p:strVal val="#ppt_x"/>
                                          </p:val>
                                        </p:tav>
                                        <p:tav tm="100000">
                                          <p:val>
                                            <p:strVal val="#ppt_x"/>
                                          </p:val>
                                        </p:tav>
                                      </p:tavLst>
                                    </p:anim>
                                    <p:anim calcmode="lin" valueType="num">
                                      <p:cBhvr additive="base">
                                        <p:cTn id="24"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8210"/>
                                        </p:tgtEl>
                                        <p:attrNameLst>
                                          <p:attrName>style.visibility</p:attrName>
                                        </p:attrNameLst>
                                      </p:cBhvr>
                                      <p:to>
                                        <p:strVal val="visible"/>
                                      </p:to>
                                    </p:set>
                                    <p:animEffect transition="in" filter="checkerboard(across)">
                                      <p:cBhvr>
                                        <p:cTn id="29" dur="500"/>
                                        <p:tgtEl>
                                          <p:spTgt spid="82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202"/>
                                        </p:tgtEl>
                                        <p:attrNameLst>
                                          <p:attrName>style.visibility</p:attrName>
                                        </p:attrNameLst>
                                      </p:cBhvr>
                                      <p:to>
                                        <p:strVal val="visible"/>
                                      </p:to>
                                    </p:set>
                                    <p:anim calcmode="lin" valueType="num">
                                      <p:cBhvr additive="base">
                                        <p:cTn id="34" dur="500" fill="hold"/>
                                        <p:tgtEl>
                                          <p:spTgt spid="8202"/>
                                        </p:tgtEl>
                                        <p:attrNameLst>
                                          <p:attrName>ppt_x</p:attrName>
                                        </p:attrNameLst>
                                      </p:cBhvr>
                                      <p:tavLst>
                                        <p:tav tm="0">
                                          <p:val>
                                            <p:strVal val="#ppt_x"/>
                                          </p:val>
                                        </p:tav>
                                        <p:tav tm="100000">
                                          <p:val>
                                            <p:strVal val="#ppt_x"/>
                                          </p:val>
                                        </p:tav>
                                      </p:tavLst>
                                    </p:anim>
                                    <p:anim calcmode="lin" valueType="num">
                                      <p:cBhvr additive="base">
                                        <p:cTn id="35" dur="500" fill="hold"/>
                                        <p:tgtEl>
                                          <p:spTgt spid="820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8213"/>
                                        </p:tgtEl>
                                        <p:attrNameLst>
                                          <p:attrName>style.visibility</p:attrName>
                                        </p:attrNameLst>
                                      </p:cBhvr>
                                      <p:to>
                                        <p:strVal val="visible"/>
                                      </p:to>
                                    </p:set>
                                    <p:animEffect transition="in" filter="blinds(horizontal)">
                                      <p:cBhvr>
                                        <p:cTn id="40" dur="500"/>
                                        <p:tgtEl>
                                          <p:spTgt spid="8213"/>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204"/>
                                        </p:tgtEl>
                                        <p:attrNameLst>
                                          <p:attrName>style.visibility</p:attrName>
                                        </p:attrNameLst>
                                      </p:cBhvr>
                                      <p:to>
                                        <p:strVal val="visible"/>
                                      </p:to>
                                    </p:set>
                                    <p:anim calcmode="lin" valueType="num">
                                      <p:cBhvr additive="base">
                                        <p:cTn id="45" dur="500" fill="hold"/>
                                        <p:tgtEl>
                                          <p:spTgt spid="8204"/>
                                        </p:tgtEl>
                                        <p:attrNameLst>
                                          <p:attrName>ppt_x</p:attrName>
                                        </p:attrNameLst>
                                      </p:cBhvr>
                                      <p:tavLst>
                                        <p:tav tm="0">
                                          <p:val>
                                            <p:strVal val="#ppt_x"/>
                                          </p:val>
                                        </p:tav>
                                        <p:tav tm="100000">
                                          <p:val>
                                            <p:strVal val="#ppt_x"/>
                                          </p:val>
                                        </p:tav>
                                      </p:tavLst>
                                    </p:anim>
                                    <p:anim calcmode="lin" valueType="num">
                                      <p:cBhvr additive="base">
                                        <p:cTn id="46" dur="500" fill="hold"/>
                                        <p:tgtEl>
                                          <p:spTgt spid="820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205"/>
                                        </p:tgtEl>
                                        <p:attrNameLst>
                                          <p:attrName>style.visibility</p:attrName>
                                        </p:attrNameLst>
                                      </p:cBhvr>
                                      <p:to>
                                        <p:strVal val="visible"/>
                                      </p:to>
                                    </p:set>
                                    <p:anim calcmode="lin" valueType="num">
                                      <p:cBhvr additive="base">
                                        <p:cTn id="51" dur="500" fill="hold"/>
                                        <p:tgtEl>
                                          <p:spTgt spid="8205"/>
                                        </p:tgtEl>
                                        <p:attrNameLst>
                                          <p:attrName>ppt_x</p:attrName>
                                        </p:attrNameLst>
                                      </p:cBhvr>
                                      <p:tavLst>
                                        <p:tav tm="0">
                                          <p:val>
                                            <p:strVal val="#ppt_x"/>
                                          </p:val>
                                        </p:tav>
                                        <p:tav tm="100000">
                                          <p:val>
                                            <p:strVal val="#ppt_x"/>
                                          </p:val>
                                        </p:tav>
                                      </p:tavLst>
                                    </p:anim>
                                    <p:anim calcmode="lin" valueType="num">
                                      <p:cBhvr additive="base">
                                        <p:cTn id="52" dur="500" fill="hold"/>
                                        <p:tgtEl>
                                          <p:spTgt spid="82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P spid="8200" grpId="0"/>
      <p:bldP spid="8202" grpId="0"/>
      <p:bldP spid="8204" grpId="0"/>
      <p:bldP spid="8205" grpId="0"/>
      <p:bldP spid="8208" grpId="0"/>
      <p:bldP spid="8209" grpId="0"/>
      <p:bldP spid="8210" grpId="0"/>
      <p:bldP spid="82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777593" y="2276872"/>
            <a:ext cx="753882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dirty="0">
                <a:solidFill>
                  <a:srgbClr val="008000"/>
                </a:solidFill>
                <a:ea typeface="楷体_GB2312" pitchFamily="49" charset="-122"/>
              </a:rPr>
              <a:t>       </a:t>
            </a:r>
            <a:r>
              <a:rPr lang="zh-CN" altLang="en-US" sz="2800" b="1" dirty="0">
                <a:solidFill>
                  <a:srgbClr val="008000"/>
                </a:solidFill>
                <a:ea typeface="楷体_GB2312" pitchFamily="49" charset="-122"/>
              </a:rPr>
              <a:t>当孩子们委屈地献上自己为老师采的草药、</a:t>
            </a:r>
            <a:r>
              <a:rPr lang="zh-CN" altLang="en-US" sz="2800" b="1" dirty="0" smtClean="0">
                <a:solidFill>
                  <a:srgbClr val="008000"/>
                </a:solidFill>
                <a:ea typeface="楷体_GB2312" pitchFamily="49" charset="-122"/>
              </a:rPr>
              <a:t>抓的</a:t>
            </a:r>
            <a:r>
              <a:rPr lang="zh-CN" altLang="en-US" sz="2800" b="1" dirty="0">
                <a:solidFill>
                  <a:srgbClr val="008000"/>
                </a:solidFill>
                <a:ea typeface="楷体_GB2312" pitchFamily="49" charset="-122"/>
              </a:rPr>
              <a:t>小鱼时，老师为什么搂住“我们”脏乎乎的身子</a:t>
            </a:r>
            <a:r>
              <a:rPr lang="zh-CN" altLang="en-US" sz="2800" b="1" dirty="0" smtClean="0">
                <a:solidFill>
                  <a:srgbClr val="008000"/>
                </a:solidFill>
                <a:ea typeface="楷体_GB2312" pitchFamily="49" charset="-122"/>
              </a:rPr>
              <a:t>，哭</a:t>
            </a:r>
            <a:r>
              <a:rPr lang="zh-CN" altLang="en-US" sz="2800" b="1" dirty="0">
                <a:solidFill>
                  <a:srgbClr val="008000"/>
                </a:solidFill>
                <a:ea typeface="楷体_GB2312" pitchFamily="49" charset="-122"/>
              </a:rPr>
              <a:t>了？</a:t>
            </a:r>
            <a:endParaRPr lang="zh-CN" altLang="en-US" sz="2800" b="1" dirty="0">
              <a:solidFill>
                <a:srgbClr val="008000"/>
              </a:solidFill>
              <a:ea typeface="楷体_GB2312" pitchFamily="49" charset="-122"/>
            </a:endParaRPr>
          </a:p>
        </p:txBody>
      </p:sp>
      <p:pic>
        <p:nvPicPr>
          <p:cNvPr id="39939" name="Picture 5" descr="小狗"/>
          <p:cNvPicPr>
            <a:picLocks noChangeAspect="1" noChangeArrowheads="1"/>
          </p:cNvPicPr>
          <p:nvPr/>
        </p:nvPicPr>
        <p:blipFill>
          <a:blip r:embed="rId1"/>
          <a:srcRect/>
          <a:stretch>
            <a:fillRect/>
          </a:stretch>
        </p:blipFill>
        <p:spPr bwMode="auto">
          <a:xfrm>
            <a:off x="777593" y="332581"/>
            <a:ext cx="1531938"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Text Box 6"/>
          <p:cNvSpPr txBox="1">
            <a:spLocks noChangeArrowheads="1"/>
          </p:cNvSpPr>
          <p:nvPr/>
        </p:nvSpPr>
        <p:spPr bwMode="auto">
          <a:xfrm>
            <a:off x="706156" y="1269206"/>
            <a:ext cx="17287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solidFill>
                  <a:srgbClr val="CC0000"/>
                </a:solidFill>
                <a:ea typeface="楷体_GB2312" pitchFamily="49" charset="-122"/>
              </a:rPr>
              <a:t>阅读思考</a:t>
            </a:r>
            <a:endParaRPr lang="zh-CN" altLang="en-US" sz="2800" b="1" dirty="0">
              <a:solidFill>
                <a:srgbClr val="CC0000"/>
              </a:solidFill>
              <a:ea typeface="楷体_GB2312" pitchFamily="49" charset="-122"/>
            </a:endParaRPr>
          </a:p>
        </p:txBody>
      </p:sp>
      <p:sp>
        <p:nvSpPr>
          <p:cNvPr id="7175" name="Text Box 7"/>
          <p:cNvSpPr txBox="1">
            <a:spLocks noChangeArrowheads="1"/>
          </p:cNvSpPr>
          <p:nvPr/>
        </p:nvSpPr>
        <p:spPr bwMode="auto">
          <a:xfrm>
            <a:off x="1042988" y="4652963"/>
            <a:ext cx="69850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b="1" dirty="0">
                <a:ea typeface="黑体" panose="02010609060101010101" pitchFamily="49" charset="-122"/>
              </a:rPr>
              <a:t>       </a:t>
            </a:r>
            <a:r>
              <a:rPr lang="zh-CN" altLang="en-US" sz="2400" b="1" dirty="0">
                <a:ea typeface="黑体" panose="02010609060101010101" pitchFamily="49" charset="-122"/>
              </a:rPr>
              <a:t>老师搂住我是被我们为了给她治病而冒着生命危险去挖草药和抓小鱼的举动而感动，也说明老师对我们有着深深的爱抚之情。</a:t>
            </a:r>
            <a:endParaRPr lang="zh-CN" altLang="en-US" sz="2400" b="1" dirty="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blinds(horizontal)">
                                      <p:cBhvr>
                                        <p:cTn id="7"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899592" y="1224757"/>
            <a:ext cx="72728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dirty="0">
                <a:solidFill>
                  <a:srgbClr val="008000"/>
                </a:solidFill>
                <a:latin typeface="楷体_GB2312" pitchFamily="49" charset="-122"/>
                <a:ea typeface="楷体_GB2312" pitchFamily="49" charset="-122"/>
              </a:rPr>
              <a:t>1.</a:t>
            </a:r>
            <a:r>
              <a:rPr lang="zh-CN" altLang="en-US" sz="2800" b="1" dirty="0">
                <a:solidFill>
                  <a:srgbClr val="008000"/>
                </a:solidFill>
                <a:latin typeface="楷体_GB2312" pitchFamily="49" charset="-122"/>
                <a:ea typeface="楷体_GB2312" pitchFamily="49" charset="-122"/>
              </a:rPr>
              <a:t>自由读文章的开头和结尾部分，你发现了什么？ </a:t>
            </a:r>
            <a:endParaRPr lang="zh-CN" altLang="en-US" sz="2800" b="1" dirty="0">
              <a:solidFill>
                <a:srgbClr val="008000"/>
              </a:solidFill>
              <a:latin typeface="楷体_GB2312" pitchFamily="49" charset="-122"/>
              <a:ea typeface="楷体_GB2312" pitchFamily="49" charset="-122"/>
            </a:endParaRPr>
          </a:p>
        </p:txBody>
      </p:sp>
      <p:sp>
        <p:nvSpPr>
          <p:cNvPr id="6149" name="Rectangle 5"/>
          <p:cNvSpPr>
            <a:spLocks noChangeArrowheads="1"/>
          </p:cNvSpPr>
          <p:nvPr/>
        </p:nvSpPr>
        <p:spPr bwMode="auto">
          <a:xfrm>
            <a:off x="1773064" y="2178864"/>
            <a:ext cx="1409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zh-CN" altLang="en-US" sz="2400" b="1" dirty="0">
                <a:solidFill>
                  <a:srgbClr val="FF0000"/>
                </a:solidFill>
                <a:ea typeface="黑体" panose="02010609060101010101" pitchFamily="49" charset="-122"/>
              </a:rPr>
              <a:t>首尾呼应</a:t>
            </a:r>
            <a:endParaRPr lang="zh-CN" altLang="en-US" sz="2400" b="1" dirty="0">
              <a:solidFill>
                <a:srgbClr val="FF0000"/>
              </a:solidFill>
              <a:ea typeface="黑体" panose="02010609060101010101" pitchFamily="49" charset="-122"/>
            </a:endParaRPr>
          </a:p>
        </p:txBody>
      </p:sp>
      <p:sp>
        <p:nvSpPr>
          <p:cNvPr id="6151" name="Text Box 7"/>
          <p:cNvSpPr txBox="1">
            <a:spLocks noChangeArrowheads="1"/>
          </p:cNvSpPr>
          <p:nvPr/>
        </p:nvSpPr>
        <p:spPr bwMode="auto">
          <a:xfrm>
            <a:off x="903835" y="2780928"/>
            <a:ext cx="726856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dirty="0">
                <a:solidFill>
                  <a:srgbClr val="008000"/>
                </a:solidFill>
                <a:latin typeface="楷体_GB2312" pitchFamily="49" charset="-122"/>
                <a:ea typeface="楷体_GB2312" pitchFamily="49" charset="-122"/>
              </a:rPr>
              <a:t>2.</a:t>
            </a:r>
            <a:r>
              <a:rPr lang="zh-CN" altLang="en-US" sz="2800" b="1" dirty="0">
                <a:solidFill>
                  <a:srgbClr val="008000"/>
                </a:solidFill>
                <a:latin typeface="楷体_GB2312" pitchFamily="49" charset="-122"/>
                <a:ea typeface="楷体_GB2312" pitchFamily="49" charset="-122"/>
              </a:rPr>
              <a:t>文章为什么以</a:t>
            </a:r>
            <a:r>
              <a:rPr lang="en-US" altLang="zh-CN" sz="2800" b="1" dirty="0">
                <a:solidFill>
                  <a:srgbClr val="008000"/>
                </a:solidFill>
                <a:latin typeface="楷体_GB2312" pitchFamily="49" charset="-122"/>
                <a:ea typeface="楷体_GB2312" pitchFamily="49" charset="-122"/>
              </a:rPr>
              <a:t>《</a:t>
            </a:r>
            <a:r>
              <a:rPr lang="zh-CN" altLang="en-US" sz="2800" b="1" dirty="0">
                <a:solidFill>
                  <a:srgbClr val="008000"/>
                </a:solidFill>
                <a:latin typeface="楷体_GB2312" pitchFamily="49" charset="-122"/>
                <a:ea typeface="楷体_GB2312" pitchFamily="49" charset="-122"/>
              </a:rPr>
              <a:t>永远的歌声</a:t>
            </a:r>
            <a:r>
              <a:rPr lang="en-US" altLang="zh-CN" sz="2800" b="1" dirty="0">
                <a:solidFill>
                  <a:srgbClr val="008000"/>
                </a:solidFill>
                <a:latin typeface="楷体_GB2312" pitchFamily="49" charset="-122"/>
                <a:ea typeface="楷体_GB2312" pitchFamily="49" charset="-122"/>
              </a:rPr>
              <a:t>》</a:t>
            </a:r>
            <a:r>
              <a:rPr lang="zh-CN" altLang="en-US" sz="2800" b="1" dirty="0">
                <a:solidFill>
                  <a:srgbClr val="008000"/>
                </a:solidFill>
                <a:latin typeface="楷体_GB2312" pitchFamily="49" charset="-122"/>
                <a:ea typeface="楷体_GB2312" pitchFamily="49" charset="-122"/>
              </a:rPr>
              <a:t>作为题目，现</a:t>
            </a:r>
            <a:r>
              <a:rPr lang="zh-CN" altLang="en-US" sz="2800" b="1" dirty="0" smtClean="0">
                <a:solidFill>
                  <a:srgbClr val="008000"/>
                </a:solidFill>
                <a:latin typeface="楷体_GB2312" pitchFamily="49" charset="-122"/>
                <a:ea typeface="楷体_GB2312" pitchFamily="49" charset="-122"/>
              </a:rPr>
              <a:t>在你</a:t>
            </a:r>
            <a:r>
              <a:rPr lang="zh-CN" altLang="en-US" sz="2800" b="1" dirty="0">
                <a:solidFill>
                  <a:srgbClr val="008000"/>
                </a:solidFill>
                <a:latin typeface="楷体_GB2312" pitchFamily="49" charset="-122"/>
                <a:ea typeface="楷体_GB2312" pitchFamily="49" charset="-122"/>
              </a:rPr>
              <a:t>能回答这个问题吗？</a:t>
            </a:r>
            <a:endParaRPr lang="zh-CN" altLang="en-US" sz="2800" b="1" dirty="0">
              <a:solidFill>
                <a:srgbClr val="008000"/>
              </a:solidFill>
              <a:latin typeface="楷体_GB2312" pitchFamily="49" charset="-122"/>
              <a:ea typeface="楷体_GB2312" pitchFamily="49" charset="-122"/>
            </a:endParaRPr>
          </a:p>
        </p:txBody>
      </p:sp>
      <p:sp>
        <p:nvSpPr>
          <p:cNvPr id="6152" name="Text Box 8"/>
          <p:cNvSpPr txBox="1">
            <a:spLocks noChangeArrowheads="1"/>
          </p:cNvSpPr>
          <p:nvPr/>
        </p:nvSpPr>
        <p:spPr bwMode="auto">
          <a:xfrm>
            <a:off x="1043608" y="4437112"/>
            <a:ext cx="7344816"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b="1" dirty="0">
                <a:solidFill>
                  <a:srgbClr val="008000"/>
                </a:solidFill>
                <a:ea typeface="黑体" panose="02010609060101010101" pitchFamily="49" charset="-122"/>
              </a:rPr>
              <a:t>       </a:t>
            </a:r>
            <a:r>
              <a:rPr lang="zh-CN" altLang="en-US" sz="2400" b="1" dirty="0">
                <a:solidFill>
                  <a:srgbClr val="FF0000"/>
                </a:solidFill>
                <a:ea typeface="黑体" panose="02010609060101010101" pitchFamily="49" charset="-122"/>
              </a:rPr>
              <a:t>揭示了文章的中心，表明这歌声永远留在“我”的记忆中，永远滋润着“我”童年的梦。</a:t>
            </a:r>
            <a:endParaRPr lang="zh-CN" altLang="en-US" sz="2400" b="1" dirty="0">
              <a:solidFill>
                <a:srgbClr val="FF0000"/>
              </a:solidFill>
            </a:endParaRPr>
          </a:p>
        </p:txBody>
      </p:sp>
      <p:sp>
        <p:nvSpPr>
          <p:cNvPr id="40966" name="Text Box 9"/>
          <p:cNvSpPr txBox="1">
            <a:spLocks noChangeArrowheads="1"/>
          </p:cNvSpPr>
          <p:nvPr/>
        </p:nvSpPr>
        <p:spPr bwMode="auto">
          <a:xfrm>
            <a:off x="899592" y="584881"/>
            <a:ext cx="18002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latin typeface="华文中宋" panose="02010600040101010101" pitchFamily="2" charset="-122"/>
                <a:ea typeface="华文中宋" panose="02010600040101010101" pitchFamily="2" charset="-122"/>
              </a:rPr>
              <a:t>体会写法 </a:t>
            </a:r>
            <a:endParaRPr lang="zh-CN" altLang="en-US" sz="2800" b="1" dirty="0">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blinds(horizontal)">
                                      <p:cBhvr>
                                        <p:cTn id="7" dur="5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additive="base">
                                        <p:cTn id="12" dur="500" fill="hold"/>
                                        <p:tgtEl>
                                          <p:spTgt spid="6149"/>
                                        </p:tgtEl>
                                        <p:attrNameLst>
                                          <p:attrName>ppt_x</p:attrName>
                                        </p:attrNameLst>
                                      </p:cBhvr>
                                      <p:tavLst>
                                        <p:tav tm="0">
                                          <p:val>
                                            <p:strVal val="#ppt_x"/>
                                          </p:val>
                                        </p:tav>
                                        <p:tav tm="100000">
                                          <p:val>
                                            <p:strVal val="#ppt_x"/>
                                          </p:val>
                                        </p:tav>
                                      </p:tavLst>
                                    </p:anim>
                                    <p:anim calcmode="lin" valueType="num">
                                      <p:cBhvr additive="base">
                                        <p:cTn id="13"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151"/>
                                        </p:tgtEl>
                                        <p:attrNameLst>
                                          <p:attrName>style.visibility</p:attrName>
                                        </p:attrNameLst>
                                      </p:cBhvr>
                                      <p:to>
                                        <p:strVal val="visible"/>
                                      </p:to>
                                    </p:set>
                                    <p:animEffect transition="in" filter="blinds(horizontal)">
                                      <p:cBhvr>
                                        <p:cTn id="18" dur="500"/>
                                        <p:tgtEl>
                                          <p:spTgt spid="6151"/>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grpId="0" nodeType="clickEffect">
                                  <p:stCondLst>
                                    <p:cond delay="0"/>
                                  </p:stCondLst>
                                  <p:childTnLst>
                                    <p:set>
                                      <p:cBhvr>
                                        <p:cTn id="22" dur="1" fill="hold">
                                          <p:stCondLst>
                                            <p:cond delay="0"/>
                                          </p:stCondLst>
                                        </p:cTn>
                                        <p:tgtEl>
                                          <p:spTgt spid="6152"/>
                                        </p:tgtEl>
                                        <p:attrNameLst>
                                          <p:attrName>style.visibility</p:attrName>
                                        </p:attrNameLst>
                                      </p:cBhvr>
                                      <p:to>
                                        <p:strVal val="visible"/>
                                      </p:to>
                                    </p:set>
                                    <p:anim calcmode="lin" valueType="num">
                                      <p:cBhvr>
                                        <p:cTn id="23" dur="1000" fill="hold"/>
                                        <p:tgtEl>
                                          <p:spTgt spid="6152"/>
                                        </p:tgtEl>
                                        <p:attrNameLst>
                                          <p:attrName>ppt_x</p:attrName>
                                        </p:attrNameLst>
                                      </p:cBhvr>
                                      <p:tavLst>
                                        <p:tav tm="0">
                                          <p:val>
                                            <p:strVal val="#ppt_x-.2"/>
                                          </p:val>
                                        </p:tav>
                                        <p:tav tm="100000">
                                          <p:val>
                                            <p:strVal val="#ppt_x"/>
                                          </p:val>
                                        </p:tav>
                                      </p:tavLst>
                                    </p:anim>
                                    <p:anim calcmode="lin" valueType="num">
                                      <p:cBhvr>
                                        <p:cTn id="24" dur="1000" fill="hold"/>
                                        <p:tgtEl>
                                          <p:spTgt spid="6152"/>
                                        </p:tgtEl>
                                        <p:attrNameLst>
                                          <p:attrName>ppt_y</p:attrName>
                                        </p:attrNameLst>
                                      </p:cBhvr>
                                      <p:tavLst>
                                        <p:tav tm="0">
                                          <p:val>
                                            <p:strVal val="#ppt_y"/>
                                          </p:val>
                                        </p:tav>
                                        <p:tav tm="100000">
                                          <p:val>
                                            <p:strVal val="#ppt_y"/>
                                          </p:val>
                                        </p:tav>
                                      </p:tavLst>
                                    </p:anim>
                                    <p:animEffect transition="in" filter="wipe(right)" prLst="gradientSize: 0.1">
                                      <p:cBhvr>
                                        <p:cTn id="25" dur="10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9" grpId="0"/>
      <p:bldP spid="6151" grpId="0"/>
      <p:bldP spid="61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4"/>
          <p:cNvSpPr txBox="1">
            <a:spLocks noChangeArrowheads="1"/>
          </p:cNvSpPr>
          <p:nvPr/>
        </p:nvSpPr>
        <p:spPr bwMode="auto">
          <a:xfrm>
            <a:off x="1187624" y="836712"/>
            <a:ext cx="6623844"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她用好听的</a:t>
            </a:r>
            <a:r>
              <a:rPr lang="zh-CN" altLang="en-US" sz="2400" b="1" dirty="0">
                <a:solidFill>
                  <a:srgbClr val="008000"/>
                </a:solidFill>
              </a:rPr>
              <a:t>嗓音</a:t>
            </a:r>
            <a:r>
              <a:rPr lang="zh-CN" altLang="en-US" sz="2400" b="1" dirty="0">
                <a:solidFill>
                  <a:srgbClr val="FF0000"/>
                </a:solidFill>
              </a:rPr>
              <a:t>音教我们唱“小放牛”：“天上的桃树什么人来栽，地下的运河什么人来开？</a:t>
            </a:r>
            <a:r>
              <a:rPr lang="en-US" altLang="zh-CN" sz="2400" b="1" dirty="0">
                <a:solidFill>
                  <a:srgbClr val="FF0000"/>
                </a:solidFill>
              </a:rPr>
              <a:t>——</a:t>
            </a:r>
            <a:r>
              <a:rPr lang="zh-CN" altLang="en-US" sz="2400" b="1" dirty="0">
                <a:solidFill>
                  <a:srgbClr val="FF0000"/>
                </a:solidFill>
              </a:rPr>
              <a:t>天上的桃树王母娘娘栽，地下的运河劳动人民开。” </a:t>
            </a:r>
            <a:endParaRPr lang="zh-CN" altLang="en-US" sz="2400" b="1" dirty="0">
              <a:solidFill>
                <a:srgbClr val="FF0000"/>
              </a:solidFill>
            </a:endParaRPr>
          </a:p>
        </p:txBody>
      </p:sp>
      <p:sp>
        <p:nvSpPr>
          <p:cNvPr id="41987" name="Text Box 5"/>
          <p:cNvSpPr txBox="1">
            <a:spLocks noChangeArrowheads="1"/>
          </p:cNvSpPr>
          <p:nvPr/>
        </p:nvSpPr>
        <p:spPr bwMode="auto">
          <a:xfrm>
            <a:off x="1331640" y="2592970"/>
            <a:ext cx="439261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村头村尾到处响着我们的</a:t>
            </a:r>
            <a:r>
              <a:rPr lang="zh-CN" altLang="en-US" sz="2400" b="1" dirty="0">
                <a:solidFill>
                  <a:srgbClr val="008000"/>
                </a:solidFill>
              </a:rPr>
              <a:t>歌声</a:t>
            </a:r>
            <a:r>
              <a:rPr lang="zh-CN" altLang="en-US" sz="2400" b="1" dirty="0">
                <a:solidFill>
                  <a:srgbClr val="FF0000"/>
                </a:solidFill>
              </a:rPr>
              <a:t>。 </a:t>
            </a:r>
            <a:endParaRPr lang="zh-CN" altLang="en-US" sz="2400" b="1" dirty="0">
              <a:solidFill>
                <a:srgbClr val="FF0000"/>
              </a:solidFill>
            </a:endParaRPr>
          </a:p>
        </p:txBody>
      </p:sp>
      <p:sp>
        <p:nvSpPr>
          <p:cNvPr id="41988" name="Text Box 6"/>
          <p:cNvSpPr txBox="1">
            <a:spLocks noChangeArrowheads="1"/>
          </p:cNvSpPr>
          <p:nvPr/>
        </p:nvSpPr>
        <p:spPr bwMode="auto">
          <a:xfrm>
            <a:off x="1377933" y="3716337"/>
            <a:ext cx="629041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唯有她那</a:t>
            </a:r>
            <a:r>
              <a:rPr lang="zh-CN" altLang="en-US" sz="2400" b="1" dirty="0">
                <a:solidFill>
                  <a:srgbClr val="008000"/>
                </a:solidFill>
              </a:rPr>
              <a:t>歌声</a:t>
            </a:r>
            <a:r>
              <a:rPr lang="zh-CN" altLang="en-US" sz="2400" b="1" dirty="0">
                <a:solidFill>
                  <a:srgbClr val="FF0000"/>
                </a:solidFill>
              </a:rPr>
              <a:t>像清澈的小溪，一直滋润着我童年的梦。 </a:t>
            </a:r>
            <a:endParaRPr lang="zh-CN" altLang="en-US" sz="2400" b="1" dirty="0">
              <a:solidFill>
                <a:srgbClr val="FF0000"/>
              </a:solidFill>
            </a:endParaRPr>
          </a:p>
        </p:txBody>
      </p:sp>
      <p:sp>
        <p:nvSpPr>
          <p:cNvPr id="26632" name="Text Box 8"/>
          <p:cNvSpPr txBox="1">
            <a:spLocks noChangeArrowheads="1"/>
          </p:cNvSpPr>
          <p:nvPr/>
        </p:nvSpPr>
        <p:spPr bwMode="auto">
          <a:xfrm>
            <a:off x="3790140" y="3160324"/>
            <a:ext cx="3671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solidFill>
                  <a:srgbClr val="FF0000"/>
                </a:solidFill>
              </a:rPr>
              <a:t>         ——</a:t>
            </a:r>
            <a:r>
              <a:rPr lang="zh-CN" altLang="en-US" sz="2000" b="1">
                <a:solidFill>
                  <a:srgbClr val="FF0000"/>
                </a:solidFill>
              </a:rPr>
              <a:t>爱老师，爱老师的歌</a:t>
            </a:r>
            <a:endParaRPr lang="zh-CN" altLang="en-US" sz="2000" b="1">
              <a:solidFill>
                <a:srgbClr val="FF0000"/>
              </a:solidFill>
            </a:endParaRPr>
          </a:p>
        </p:txBody>
      </p:sp>
      <p:sp>
        <p:nvSpPr>
          <p:cNvPr id="26633" name="Text Box 9"/>
          <p:cNvSpPr txBox="1">
            <a:spLocks noChangeArrowheads="1"/>
          </p:cNvSpPr>
          <p:nvPr/>
        </p:nvSpPr>
        <p:spPr bwMode="auto">
          <a:xfrm>
            <a:off x="4284663" y="4652963"/>
            <a:ext cx="381572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dirty="0">
                <a:solidFill>
                  <a:srgbClr val="FF0000"/>
                </a:solidFill>
              </a:rPr>
              <a:t>——</a:t>
            </a:r>
            <a:r>
              <a:rPr lang="zh-CN" altLang="en-US" sz="2000" b="1" dirty="0">
                <a:solidFill>
                  <a:srgbClr val="FF0000"/>
                </a:solidFill>
              </a:rPr>
              <a:t>用小溪比喻歌，形象地写出了歌的纯真，清亮，优美。</a:t>
            </a:r>
            <a:endParaRPr lang="zh-CN" altLang="en-US"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32"/>
                                        </p:tgtEl>
                                        <p:attrNameLst>
                                          <p:attrName>style.visibility</p:attrName>
                                        </p:attrNameLst>
                                      </p:cBhvr>
                                      <p:to>
                                        <p:strVal val="visible"/>
                                      </p:to>
                                    </p:set>
                                    <p:anim calcmode="lin" valueType="num">
                                      <p:cBhvr additive="base">
                                        <p:cTn id="7" dur="2000" fill="hold"/>
                                        <p:tgtEl>
                                          <p:spTgt spid="26632"/>
                                        </p:tgtEl>
                                        <p:attrNameLst>
                                          <p:attrName>ppt_x</p:attrName>
                                        </p:attrNameLst>
                                      </p:cBhvr>
                                      <p:tavLst>
                                        <p:tav tm="0">
                                          <p:val>
                                            <p:strVal val="#ppt_x"/>
                                          </p:val>
                                        </p:tav>
                                        <p:tav tm="100000">
                                          <p:val>
                                            <p:strVal val="#ppt_x"/>
                                          </p:val>
                                        </p:tav>
                                      </p:tavLst>
                                    </p:anim>
                                    <p:anim calcmode="lin" valueType="num">
                                      <p:cBhvr additive="base">
                                        <p:cTn id="8" dur="2000" fill="hold"/>
                                        <p:tgtEl>
                                          <p:spTgt spid="266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6633"/>
                                        </p:tgtEl>
                                        <p:attrNameLst>
                                          <p:attrName>style.visibility</p:attrName>
                                        </p:attrNameLst>
                                      </p:cBhvr>
                                      <p:to>
                                        <p:strVal val="visible"/>
                                      </p:to>
                                    </p:set>
                                    <p:animEffect transition="in" filter="checkerboard(across)">
                                      <p:cBhvr>
                                        <p:cTn id="13" dur="2000"/>
                                        <p:tgtEl>
                                          <p:spTgt spid="26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p:bldP spid="266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descr="作业布置"/>
          <p:cNvPicPr>
            <a:picLocks noChangeAspect="1" noChangeArrowheads="1"/>
          </p:cNvPicPr>
          <p:nvPr/>
        </p:nvPicPr>
        <p:blipFill>
          <a:blip r:embed="rId1" cstate="email"/>
          <a:srcRect/>
          <a:stretch>
            <a:fillRect/>
          </a:stretch>
        </p:blipFill>
        <p:spPr bwMode="auto">
          <a:xfrm>
            <a:off x="899592" y="836712"/>
            <a:ext cx="2160588"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5"/>
          <p:cNvSpPr txBox="1">
            <a:spLocks noChangeArrowheads="1"/>
          </p:cNvSpPr>
          <p:nvPr/>
        </p:nvSpPr>
        <p:spPr bwMode="auto">
          <a:xfrm>
            <a:off x="1619250" y="2636838"/>
            <a:ext cx="52578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sz="3600" b="1" dirty="0">
                <a:solidFill>
                  <a:srgbClr val="008000"/>
                </a:solidFill>
                <a:latin typeface="楷体_GB2312" pitchFamily="49" charset="-122"/>
                <a:ea typeface="楷体_GB2312" pitchFamily="49" charset="-122"/>
              </a:rPr>
              <a:t>1.</a:t>
            </a:r>
            <a:r>
              <a:rPr lang="zh-CN" altLang="en-US" sz="3600" b="1" dirty="0">
                <a:solidFill>
                  <a:srgbClr val="008000"/>
                </a:solidFill>
                <a:latin typeface="楷体_GB2312" pitchFamily="49" charset="-122"/>
                <a:ea typeface="楷体_GB2312" pitchFamily="49" charset="-122"/>
              </a:rPr>
              <a:t>完成熟后练习。</a:t>
            </a:r>
            <a:endParaRPr lang="zh-CN" altLang="en-US" sz="3600" b="1" dirty="0">
              <a:solidFill>
                <a:srgbClr val="008000"/>
              </a:solidFill>
              <a:latin typeface="楷体_GB2312" pitchFamily="49" charset="-122"/>
              <a:ea typeface="楷体_GB2312" pitchFamily="49" charset="-122"/>
            </a:endParaRPr>
          </a:p>
          <a:p>
            <a:pPr eaLnBrk="1" hangingPunct="1"/>
            <a:r>
              <a:rPr lang="zh-CN" altLang="en-US" sz="3600" b="1" dirty="0">
                <a:solidFill>
                  <a:srgbClr val="008000"/>
                </a:solidFill>
                <a:latin typeface="楷体_GB2312" pitchFamily="49" charset="-122"/>
                <a:ea typeface="楷体_GB2312" pitchFamily="49" charset="-122"/>
              </a:rPr>
              <a:t>　　　</a:t>
            </a:r>
            <a:endParaRPr lang="zh-CN" altLang="en-US" sz="3600" b="1" dirty="0">
              <a:solidFill>
                <a:srgbClr val="008000"/>
              </a:solidFill>
              <a:latin typeface="楷体_GB2312" pitchFamily="49" charset="-122"/>
              <a:ea typeface="楷体_GB2312" pitchFamily="49" charset="-122"/>
            </a:endParaRPr>
          </a:p>
          <a:p>
            <a:pPr eaLnBrk="1" hangingPunct="1"/>
            <a:r>
              <a:rPr lang="en-US" altLang="zh-CN" sz="3600" b="1" dirty="0">
                <a:solidFill>
                  <a:srgbClr val="008000"/>
                </a:solidFill>
                <a:latin typeface="楷体_GB2312" pitchFamily="49" charset="-122"/>
                <a:ea typeface="楷体_GB2312" pitchFamily="49" charset="-122"/>
              </a:rPr>
              <a:t>2.</a:t>
            </a:r>
            <a:r>
              <a:rPr lang="zh-CN" altLang="en-US" sz="3600" b="1" dirty="0">
                <a:solidFill>
                  <a:srgbClr val="008000"/>
                </a:solidFill>
                <a:latin typeface="楷体_GB2312" pitchFamily="49" charset="-122"/>
                <a:ea typeface="楷体_GB2312" pitchFamily="49" charset="-122"/>
              </a:rPr>
              <a:t>朗读最使你感动的段落</a:t>
            </a:r>
            <a:r>
              <a:rPr lang="zh-CN" altLang="en-US" sz="3600" b="1" dirty="0" smtClean="0">
                <a:solidFill>
                  <a:srgbClr val="008000"/>
                </a:solidFill>
                <a:latin typeface="楷体_GB2312" pitchFamily="49" charset="-122"/>
                <a:ea typeface="楷体_GB2312" pitchFamily="49" charset="-122"/>
              </a:rPr>
              <a:t>。 </a:t>
            </a:r>
            <a:endParaRPr lang="zh-CN" altLang="en-US" sz="3600" b="1" dirty="0">
              <a:solidFill>
                <a:srgbClr val="008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linds(horizontal)">
                                      <p:cBhvr>
                                        <p:cTn id="7"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WordArt 4"/>
          <p:cNvSpPr>
            <a:spLocks noChangeArrowheads="1" noChangeShapeType="1" noTextEdit="1"/>
          </p:cNvSpPr>
          <p:nvPr/>
        </p:nvSpPr>
        <p:spPr bwMode="auto">
          <a:xfrm>
            <a:off x="3059113" y="2636838"/>
            <a:ext cx="3148012" cy="1611312"/>
          </a:xfrm>
          <a:prstGeom prst="rect">
            <a:avLst/>
          </a:prstGeom>
        </p:spPr>
        <p:txBody>
          <a:bodyPr wrap="none" fromWordArt="1">
            <a:prstTxWarp prst="textPlain">
              <a:avLst>
                <a:gd name="adj" fmla="val 50000"/>
              </a:avLst>
            </a:prstTxWarp>
          </a:bodyPr>
          <a:lstStyle/>
          <a:p>
            <a:pPr algn="ctr"/>
            <a:r>
              <a:rPr lang="zh-CN" altLang="en-US" sz="3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华文行楷" panose="02010800040101010101" charset="-122"/>
                <a:ea typeface="华文行楷" panose="02010800040101010101" charset="-122"/>
              </a:rPr>
              <a:t>再见！</a:t>
            </a:r>
            <a:endParaRPr lang="zh-CN" altLang="en-US" sz="3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华文行楷" panose="02010800040101010101" charset="-122"/>
              <a:ea typeface="华文行楷" panose="02010800040101010101"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1979613" y="2492896"/>
            <a:ext cx="79930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600" b="1" dirty="0">
                <a:solidFill>
                  <a:srgbClr val="008000"/>
                </a:solidFill>
                <a:latin typeface="黑体" panose="02010609060101010101" pitchFamily="49" charset="-122"/>
                <a:ea typeface="黑体" panose="02010609060101010101" pitchFamily="49" charset="-122"/>
              </a:rPr>
              <a:t>淙淙   龇牙咧嘴   鼻涕   </a:t>
            </a:r>
            <a:endParaRPr lang="zh-CN" altLang="en-US" sz="3600" b="1" dirty="0">
              <a:solidFill>
                <a:srgbClr val="008000"/>
              </a:solidFill>
              <a:latin typeface="黑体" panose="02010609060101010101" pitchFamily="49" charset="-122"/>
              <a:ea typeface="黑体" panose="02010609060101010101" pitchFamily="49" charset="-122"/>
            </a:endParaRPr>
          </a:p>
        </p:txBody>
      </p:sp>
      <p:sp>
        <p:nvSpPr>
          <p:cNvPr id="13318" name="Rectangle 6"/>
          <p:cNvSpPr>
            <a:spLocks noChangeArrowheads="1"/>
          </p:cNvSpPr>
          <p:nvPr/>
        </p:nvSpPr>
        <p:spPr bwMode="auto">
          <a:xfrm>
            <a:off x="1187450" y="3860800"/>
            <a:ext cx="66135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zh-CN" altLang="en-US" sz="3600" b="1" dirty="0">
                <a:solidFill>
                  <a:srgbClr val="008000"/>
                </a:solidFill>
                <a:latin typeface="黑体" panose="02010609060101010101" pitchFamily="49" charset="-122"/>
                <a:ea typeface="黑体" panose="02010609060101010101" pitchFamily="49" charset="-122"/>
              </a:rPr>
              <a:t>剃头   小辫儿   拽住   吆喝</a:t>
            </a:r>
            <a:endParaRPr lang="zh-CN" altLang="en-US" sz="3600" b="1" dirty="0">
              <a:solidFill>
                <a:srgbClr val="008000"/>
              </a:solidFill>
              <a:latin typeface="黑体" panose="02010609060101010101" pitchFamily="49" charset="-122"/>
              <a:ea typeface="黑体" panose="02010609060101010101" pitchFamily="49" charset="-122"/>
            </a:endParaRPr>
          </a:p>
          <a:p>
            <a:pPr eaLnBrk="1" hangingPunct="1"/>
            <a:endParaRPr lang="zh-CN" altLang="en-US" sz="3600" b="1" dirty="0">
              <a:solidFill>
                <a:srgbClr val="008000"/>
              </a:solidFill>
              <a:latin typeface="黑体" panose="02010609060101010101" pitchFamily="49" charset="-122"/>
              <a:ea typeface="黑体" panose="02010609060101010101" pitchFamily="49" charset="-122"/>
            </a:endParaRPr>
          </a:p>
          <a:p>
            <a:pPr eaLnBrk="1" hangingPunct="1"/>
            <a:r>
              <a:rPr lang="zh-CN" altLang="en-US" sz="3600" b="1" dirty="0">
                <a:solidFill>
                  <a:srgbClr val="008000"/>
                </a:solidFill>
                <a:latin typeface="黑体" panose="02010609060101010101" pitchFamily="49" charset="-122"/>
                <a:ea typeface="黑体" panose="02010609060101010101" pitchFamily="49" charset="-122"/>
              </a:rPr>
              <a:t>迷离    兴高采烈    毫无所知</a:t>
            </a:r>
            <a:endParaRPr lang="zh-CN" altLang="en-US" sz="3600" b="1" dirty="0">
              <a:solidFill>
                <a:srgbClr val="008000"/>
              </a:solidFill>
              <a:latin typeface="黑体" panose="02010609060101010101" pitchFamily="49" charset="-122"/>
              <a:ea typeface="黑体" panose="02010609060101010101" pitchFamily="49" charset="-122"/>
            </a:endParaRPr>
          </a:p>
        </p:txBody>
      </p:sp>
      <p:sp>
        <p:nvSpPr>
          <p:cNvPr id="13319" name="Rectangle 7"/>
          <p:cNvSpPr>
            <a:spLocks noChangeArrowheads="1"/>
          </p:cNvSpPr>
          <p:nvPr/>
        </p:nvSpPr>
        <p:spPr bwMode="auto">
          <a:xfrm>
            <a:off x="1835696" y="2077319"/>
            <a:ext cx="11334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err="1">
                <a:solidFill>
                  <a:srgbClr val="FF0000"/>
                </a:solidFill>
              </a:rPr>
              <a:t>cóng</a:t>
            </a:r>
            <a:r>
              <a:rPr lang="en-US" altLang="zh-CN" sz="2800" b="1" dirty="0">
                <a:solidFill>
                  <a:srgbClr val="FF0000"/>
                </a:solidFill>
              </a:rPr>
              <a:t> </a:t>
            </a:r>
            <a:endParaRPr lang="en-US" altLang="zh-CN" sz="2800" b="1" dirty="0">
              <a:solidFill>
                <a:srgbClr val="FF0000"/>
              </a:solidFill>
            </a:endParaRPr>
          </a:p>
        </p:txBody>
      </p:sp>
      <p:sp>
        <p:nvSpPr>
          <p:cNvPr id="13320" name="Rectangle 8"/>
          <p:cNvSpPr>
            <a:spLocks noChangeArrowheads="1"/>
          </p:cNvSpPr>
          <p:nvPr/>
        </p:nvSpPr>
        <p:spPr bwMode="auto">
          <a:xfrm>
            <a:off x="3563938" y="2117800"/>
            <a:ext cx="6381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a:solidFill>
                  <a:srgbClr val="FF0000"/>
                </a:solidFill>
              </a:rPr>
              <a:t>zī </a:t>
            </a:r>
            <a:endParaRPr lang="en-US" altLang="zh-CN" sz="2800" b="1">
              <a:solidFill>
                <a:srgbClr val="FF0000"/>
              </a:solidFill>
            </a:endParaRPr>
          </a:p>
        </p:txBody>
      </p:sp>
      <p:sp>
        <p:nvSpPr>
          <p:cNvPr id="13321" name="Rectangle 9"/>
          <p:cNvSpPr>
            <a:spLocks noChangeArrowheads="1"/>
          </p:cNvSpPr>
          <p:nvPr/>
        </p:nvSpPr>
        <p:spPr bwMode="auto">
          <a:xfrm>
            <a:off x="6650831" y="2117800"/>
            <a:ext cx="5000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a:solidFill>
                  <a:srgbClr val="FF0000"/>
                </a:solidFill>
              </a:rPr>
              <a:t>tì </a:t>
            </a:r>
            <a:endParaRPr lang="en-US" altLang="zh-CN" sz="2800" b="1">
              <a:solidFill>
                <a:srgbClr val="FF0000"/>
              </a:solidFill>
            </a:endParaRPr>
          </a:p>
        </p:txBody>
      </p:sp>
      <p:sp>
        <p:nvSpPr>
          <p:cNvPr id="13322" name="Rectangle 10"/>
          <p:cNvSpPr>
            <a:spLocks noChangeArrowheads="1"/>
          </p:cNvSpPr>
          <p:nvPr/>
        </p:nvSpPr>
        <p:spPr bwMode="auto">
          <a:xfrm>
            <a:off x="1187450" y="3213100"/>
            <a:ext cx="5000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a:solidFill>
                  <a:srgbClr val="FF0000"/>
                </a:solidFill>
              </a:rPr>
              <a:t>tì </a:t>
            </a:r>
            <a:endParaRPr lang="en-US" altLang="zh-CN" sz="2800" b="1">
              <a:solidFill>
                <a:srgbClr val="FF0000"/>
              </a:solidFill>
            </a:endParaRPr>
          </a:p>
        </p:txBody>
      </p:sp>
      <p:sp>
        <p:nvSpPr>
          <p:cNvPr id="13323" name="Rectangle 11"/>
          <p:cNvSpPr>
            <a:spLocks noChangeArrowheads="1"/>
          </p:cNvSpPr>
          <p:nvPr/>
        </p:nvSpPr>
        <p:spPr bwMode="auto">
          <a:xfrm>
            <a:off x="3132138" y="3284538"/>
            <a:ext cx="10144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dirty="0" err="1">
                <a:solidFill>
                  <a:srgbClr val="FF0000"/>
                </a:solidFill>
              </a:rPr>
              <a:t>biàn</a:t>
            </a:r>
            <a:r>
              <a:rPr lang="en-US" altLang="zh-CN" sz="2800" b="1" dirty="0">
                <a:solidFill>
                  <a:srgbClr val="FF0000"/>
                </a:solidFill>
              </a:rPr>
              <a:t> </a:t>
            </a:r>
            <a:endParaRPr lang="en-US" altLang="zh-CN" sz="2800" b="1" dirty="0">
              <a:solidFill>
                <a:srgbClr val="FF0000"/>
              </a:solidFill>
            </a:endParaRPr>
          </a:p>
        </p:txBody>
      </p:sp>
      <p:sp>
        <p:nvSpPr>
          <p:cNvPr id="13326" name="Rectangle 14"/>
          <p:cNvSpPr>
            <a:spLocks noChangeArrowheads="1"/>
          </p:cNvSpPr>
          <p:nvPr/>
        </p:nvSpPr>
        <p:spPr bwMode="auto">
          <a:xfrm>
            <a:off x="4572000" y="3284538"/>
            <a:ext cx="11922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rgbClr val="FF0000"/>
                </a:solidFill>
              </a:rPr>
              <a:t>zhuài </a:t>
            </a:r>
            <a:endParaRPr lang="en-US" altLang="zh-CN" sz="2800" b="1">
              <a:solidFill>
                <a:srgbClr val="FF0000"/>
              </a:solidFill>
            </a:endParaRPr>
          </a:p>
        </p:txBody>
      </p:sp>
      <p:sp>
        <p:nvSpPr>
          <p:cNvPr id="13327" name="Rectangle 15"/>
          <p:cNvSpPr>
            <a:spLocks noChangeArrowheads="1"/>
          </p:cNvSpPr>
          <p:nvPr/>
        </p:nvSpPr>
        <p:spPr bwMode="auto">
          <a:xfrm>
            <a:off x="6300788" y="3357563"/>
            <a:ext cx="8778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r>
              <a:rPr lang="en-US" altLang="zh-CN" sz="2800" b="1">
                <a:solidFill>
                  <a:srgbClr val="FF0000"/>
                </a:solidFill>
              </a:rPr>
              <a:t>yāo </a:t>
            </a:r>
            <a:endParaRPr lang="en-US" altLang="zh-CN" sz="2800" b="1">
              <a:solidFill>
                <a:srgbClr val="FF0000"/>
              </a:solidFill>
            </a:endParaRPr>
          </a:p>
        </p:txBody>
      </p:sp>
      <p:pic>
        <p:nvPicPr>
          <p:cNvPr id="28683" name="Picture 16" descr="词语积累"/>
          <p:cNvPicPr>
            <a:picLocks noChangeAspect="1" noChangeArrowheads="1"/>
          </p:cNvPicPr>
          <p:nvPr/>
        </p:nvPicPr>
        <p:blipFill>
          <a:blip r:embed="rId1" cstate="email"/>
          <a:srcRect/>
          <a:stretch>
            <a:fillRect/>
          </a:stretch>
        </p:blipFill>
        <p:spPr bwMode="auto">
          <a:xfrm>
            <a:off x="673894" y="166689"/>
            <a:ext cx="2027238" cy="18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318"/>
                                        </p:tgtEl>
                                        <p:attrNameLst>
                                          <p:attrName>style.visibility</p:attrName>
                                        </p:attrNameLst>
                                      </p:cBhvr>
                                      <p:to>
                                        <p:strVal val="visible"/>
                                      </p:to>
                                    </p:set>
                                    <p:animEffect transition="in" filter="blinds(horizontal)">
                                      <p:cBhvr>
                                        <p:cTn id="10" dur="500"/>
                                        <p:tgtEl>
                                          <p:spTgt spid="1331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3319"/>
                                        </p:tgtEl>
                                        <p:attrNameLst>
                                          <p:attrName>style.visibility</p:attrName>
                                        </p:attrNameLst>
                                      </p:cBhvr>
                                      <p:to>
                                        <p:strVal val="visible"/>
                                      </p:to>
                                    </p:set>
                                    <p:animEffect transition="in" filter="wipe(down)">
                                      <p:cBhvr>
                                        <p:cTn id="15" dur="500"/>
                                        <p:tgtEl>
                                          <p:spTgt spid="13319"/>
                                        </p:tgtEl>
                                      </p:cBhvr>
                                    </p:animEffect>
                                  </p:childTnLst>
                                  <p:subTnLst>
                                    <p:audio>
                                      <p:cMediaNode>
                                        <p:cTn display="0" masterRel="sameClick">
                                          <p:stCondLst>
                                            <p:cond evt="begin" delay="0">
                                              <p:tn val="13"/>
                                            </p:cond>
                                          </p:stCondLst>
                                          <p:endCondLst>
                                            <p:cond evt="onStopAudio" delay="0">
                                              <p:tgtEl>
                                                <p:sldTgt/>
                                              </p:tgtEl>
                                            </p:cond>
                                          </p:endCondLst>
                                        </p:cTn>
                                        <p:tgtEl>
                                          <p:sndTgt r:embed="rId2" name="chimes.wav"/>
                                        </p:tgtEl>
                                      </p:cMediaNode>
                                    </p:audio>
                                  </p:sub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3320"/>
                                        </p:tgtEl>
                                        <p:attrNameLst>
                                          <p:attrName>style.visibility</p:attrName>
                                        </p:attrNameLst>
                                      </p:cBhvr>
                                      <p:to>
                                        <p:strVal val="visible"/>
                                      </p:to>
                                    </p:set>
                                    <p:animEffect transition="in" filter="wipe(down)">
                                      <p:cBhvr>
                                        <p:cTn id="20" dur="500"/>
                                        <p:tgtEl>
                                          <p:spTgt spid="13320"/>
                                        </p:tgtEl>
                                      </p:cBhvr>
                                    </p:animEffect>
                                  </p:childTnLst>
                                  <p:subTnLst>
                                    <p:audio>
                                      <p:cMediaNode>
                                        <p:cTn display="0" masterRel="sameClick">
                                          <p:stCondLst>
                                            <p:cond evt="begin" delay="0">
                                              <p:tn val="18"/>
                                            </p:cond>
                                          </p:stCondLst>
                                          <p:endCondLst>
                                            <p:cond evt="onStopAudio" delay="0">
                                              <p:tgtEl>
                                                <p:sldTgt/>
                                              </p:tgtEl>
                                            </p:cond>
                                          </p:endCondLst>
                                        </p:cTn>
                                        <p:tgtEl>
                                          <p:sndTgt r:embed="rId2" name="chimes.wav"/>
                                        </p:tgtEl>
                                      </p:cMediaNode>
                                    </p:audio>
                                  </p:sub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3321"/>
                                        </p:tgtEl>
                                        <p:attrNameLst>
                                          <p:attrName>style.visibility</p:attrName>
                                        </p:attrNameLst>
                                      </p:cBhvr>
                                      <p:to>
                                        <p:strVal val="visible"/>
                                      </p:to>
                                    </p:set>
                                    <p:animEffect transition="in" filter="wipe(down)">
                                      <p:cBhvr>
                                        <p:cTn id="25" dur="500"/>
                                        <p:tgtEl>
                                          <p:spTgt spid="13321"/>
                                        </p:tgtEl>
                                      </p:cBhvr>
                                    </p:animEffect>
                                  </p:childTnLst>
                                  <p:subTnLst>
                                    <p:audio>
                                      <p:cMediaNode>
                                        <p:cTn display="0" masterRel="sameClick">
                                          <p:stCondLst>
                                            <p:cond evt="begin" delay="0">
                                              <p:tn val="23"/>
                                            </p:cond>
                                          </p:stCondLst>
                                          <p:endCondLst>
                                            <p:cond evt="onStopAudio" delay="0">
                                              <p:tgtEl>
                                                <p:sldTgt/>
                                              </p:tgtEl>
                                            </p:cond>
                                          </p:endCondLst>
                                        </p:cTn>
                                        <p:tgtEl>
                                          <p:sndTgt r:embed="rId2" name="chimes.wav"/>
                                        </p:tgtEl>
                                      </p:cMediaNode>
                                    </p:audio>
                                  </p:sub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3322"/>
                                        </p:tgtEl>
                                        <p:attrNameLst>
                                          <p:attrName>style.visibility</p:attrName>
                                        </p:attrNameLst>
                                      </p:cBhvr>
                                      <p:to>
                                        <p:strVal val="visible"/>
                                      </p:to>
                                    </p:set>
                                    <p:animEffect transition="in" filter="wipe(down)">
                                      <p:cBhvr>
                                        <p:cTn id="30" dur="500"/>
                                        <p:tgtEl>
                                          <p:spTgt spid="13322"/>
                                        </p:tgtEl>
                                      </p:cBhvr>
                                    </p:animEffect>
                                  </p:childTnLst>
                                  <p:subTnLst>
                                    <p:audio>
                                      <p:cMediaNode>
                                        <p:cTn display="0" masterRel="sameClick">
                                          <p:stCondLst>
                                            <p:cond evt="begin" delay="0">
                                              <p:tn val="28"/>
                                            </p:cond>
                                          </p:stCondLst>
                                          <p:endCondLst>
                                            <p:cond evt="onStopAudio" delay="0">
                                              <p:tgtEl>
                                                <p:sldTgt/>
                                              </p:tgtEl>
                                            </p:cond>
                                          </p:endCondLst>
                                        </p:cTn>
                                        <p:tgtEl>
                                          <p:sndTgt r:embed="rId2" name="chimes.wav"/>
                                        </p:tgtEl>
                                      </p:cMediaNode>
                                    </p:audio>
                                  </p:sub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3323"/>
                                        </p:tgtEl>
                                        <p:attrNameLst>
                                          <p:attrName>style.visibility</p:attrName>
                                        </p:attrNameLst>
                                      </p:cBhvr>
                                      <p:to>
                                        <p:strVal val="visible"/>
                                      </p:to>
                                    </p:set>
                                    <p:animEffect transition="in" filter="wipe(down)">
                                      <p:cBhvr>
                                        <p:cTn id="35" dur="500"/>
                                        <p:tgtEl>
                                          <p:spTgt spid="13323"/>
                                        </p:tgtEl>
                                      </p:cBhvr>
                                    </p:animEffect>
                                  </p:childTnLst>
                                  <p:subTnLst>
                                    <p:audio>
                                      <p:cMediaNode>
                                        <p:cTn display="0" masterRel="sameClick">
                                          <p:stCondLst>
                                            <p:cond evt="begin" delay="0">
                                              <p:tn val="33"/>
                                            </p:cond>
                                          </p:stCondLst>
                                          <p:endCondLst>
                                            <p:cond evt="onStopAudio" delay="0">
                                              <p:tgtEl>
                                                <p:sldTgt/>
                                              </p:tgtEl>
                                            </p:cond>
                                          </p:endCondLst>
                                        </p:cTn>
                                        <p:tgtEl>
                                          <p:sndTgt r:embed="rId2" name="chimes.wav"/>
                                        </p:tgtEl>
                                      </p:cMediaNode>
                                    </p:audio>
                                  </p:sub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3326"/>
                                        </p:tgtEl>
                                        <p:attrNameLst>
                                          <p:attrName>style.visibility</p:attrName>
                                        </p:attrNameLst>
                                      </p:cBhvr>
                                      <p:to>
                                        <p:strVal val="visible"/>
                                      </p:to>
                                    </p:set>
                                    <p:animEffect transition="in" filter="wipe(down)">
                                      <p:cBhvr>
                                        <p:cTn id="40" dur="500"/>
                                        <p:tgtEl>
                                          <p:spTgt spid="13326"/>
                                        </p:tgtEl>
                                      </p:cBhvr>
                                    </p:animEffect>
                                  </p:childTnLst>
                                  <p:subTnLst>
                                    <p:audio>
                                      <p:cMediaNode>
                                        <p:cTn display="0" masterRel="sameClick">
                                          <p:stCondLst>
                                            <p:cond evt="begin" delay="0">
                                              <p:tn val="38"/>
                                            </p:cond>
                                          </p:stCondLst>
                                          <p:endCondLst>
                                            <p:cond evt="onStopAudio" delay="0">
                                              <p:tgtEl>
                                                <p:sldTgt/>
                                              </p:tgtEl>
                                            </p:cond>
                                          </p:endCondLst>
                                        </p:cTn>
                                        <p:tgtEl>
                                          <p:sndTgt r:embed="rId2" name="chimes.wav"/>
                                        </p:tgtEl>
                                      </p:cMediaNode>
                                    </p:audio>
                                  </p:sub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3327"/>
                                        </p:tgtEl>
                                        <p:attrNameLst>
                                          <p:attrName>style.visibility</p:attrName>
                                        </p:attrNameLst>
                                      </p:cBhvr>
                                      <p:to>
                                        <p:strVal val="visible"/>
                                      </p:to>
                                    </p:set>
                                    <p:animEffect transition="in" filter="wipe(down)">
                                      <p:cBhvr>
                                        <p:cTn id="45" dur="500"/>
                                        <p:tgtEl>
                                          <p:spTgt spid="13327"/>
                                        </p:tgtEl>
                                      </p:cBhvr>
                                    </p:animEffect>
                                  </p:childTnLst>
                                  <p:subTnLst>
                                    <p:audio>
                                      <p:cMediaNode>
                                        <p:cTn display="0" masterRel="sameClick">
                                          <p:stCondLst>
                                            <p:cond evt="begin" delay="0">
                                              <p:tn val="43"/>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3318" grpId="0"/>
      <p:bldP spid="13319" grpId="0"/>
      <p:bldP spid="13320" grpId="0"/>
      <p:bldP spid="13321" grpId="0"/>
      <p:bldP spid="13322" grpId="0"/>
      <p:bldP spid="13323" grpId="0"/>
      <p:bldP spid="13326" grpId="0"/>
      <p:bldP spid="133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WordArt 4"/>
          <p:cNvSpPr>
            <a:spLocks noChangeArrowheads="1" noChangeShapeType="1" noTextEdit="1"/>
          </p:cNvSpPr>
          <p:nvPr/>
        </p:nvSpPr>
        <p:spPr bwMode="auto">
          <a:xfrm>
            <a:off x="1331913" y="908050"/>
            <a:ext cx="2665412" cy="1368425"/>
          </a:xfrm>
          <a:prstGeom prst="rect">
            <a:avLst/>
          </a:prstGeom>
        </p:spPr>
        <p:txBody>
          <a:bodyPr spcFirstLastPara="1" wrap="none" fromWordArt="1">
            <a:prstTxWarp prst="textArchUp">
              <a:avLst>
                <a:gd name="adj" fmla="val 10800000"/>
              </a:avLst>
            </a:prstTxWarp>
          </a:bodyPr>
          <a:lstStyle/>
          <a:p>
            <a:pPr algn="ctr"/>
            <a:r>
              <a:rPr lang="zh-CN" altLang="en-US" sz="3600" i="1" kern="10" dirty="0">
                <a:ln w="9525">
                  <a:solidFill>
                    <a:srgbClr val="000000"/>
                  </a:solidFill>
                  <a:round/>
                </a:ln>
                <a:solidFill>
                  <a:srgbClr val="FF00FF"/>
                </a:solidFill>
                <a:latin typeface="宋体" panose="02010600030101010101" pitchFamily="2" charset="-122"/>
                <a:ea typeface="宋体" panose="02010600030101010101" pitchFamily="2" charset="-122"/>
              </a:rPr>
              <a:t>重点字词</a:t>
            </a:r>
            <a:endParaRPr lang="zh-CN" altLang="en-US" sz="3600" i="1" kern="10" dirty="0">
              <a:ln w="9525">
                <a:solidFill>
                  <a:srgbClr val="000000"/>
                </a:solidFill>
                <a:round/>
              </a:ln>
              <a:solidFill>
                <a:srgbClr val="FF00FF"/>
              </a:solidFill>
              <a:latin typeface="宋体" panose="02010600030101010101" pitchFamily="2" charset="-122"/>
              <a:ea typeface="宋体" panose="02010600030101010101" pitchFamily="2" charset="-122"/>
            </a:endParaRPr>
          </a:p>
        </p:txBody>
      </p:sp>
      <p:sp>
        <p:nvSpPr>
          <p:cNvPr id="29699" name="Text Box 5"/>
          <p:cNvSpPr txBox="1">
            <a:spLocks noChangeArrowheads="1"/>
          </p:cNvSpPr>
          <p:nvPr/>
        </p:nvSpPr>
        <p:spPr bwMode="auto">
          <a:xfrm>
            <a:off x="1403350" y="2276475"/>
            <a:ext cx="68405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dirty="0">
                <a:solidFill>
                  <a:srgbClr val="FF0000"/>
                </a:solidFill>
              </a:rPr>
              <a:t>淙    龇     咧    涕    剃     辫</a:t>
            </a:r>
            <a:endParaRPr lang="zh-CN" altLang="en-US" sz="4000" b="1" dirty="0">
              <a:solidFill>
                <a:srgbClr val="FF0000"/>
              </a:solidFill>
            </a:endParaRPr>
          </a:p>
        </p:txBody>
      </p:sp>
      <p:sp>
        <p:nvSpPr>
          <p:cNvPr id="29700" name="Text Box 6"/>
          <p:cNvSpPr txBox="1">
            <a:spLocks noChangeArrowheads="1"/>
          </p:cNvSpPr>
          <p:nvPr/>
        </p:nvSpPr>
        <p:spPr bwMode="auto">
          <a:xfrm>
            <a:off x="1403350" y="3225800"/>
            <a:ext cx="648176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dirty="0">
                <a:solidFill>
                  <a:srgbClr val="FF0000"/>
                </a:solidFill>
              </a:rPr>
              <a:t>拽     拎     吆    傻    </a:t>
            </a:r>
            <a:r>
              <a:rPr lang="zh-CN" altLang="en-US" sz="4000" b="1" dirty="0" smtClean="0">
                <a:solidFill>
                  <a:srgbClr val="FF0000"/>
                </a:solidFill>
              </a:rPr>
              <a:t>哼</a:t>
            </a:r>
            <a:endParaRPr lang="zh-CN" altLang="en-US" sz="40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4"/>
          <p:cNvSpPr txBox="1">
            <a:spLocks noChangeArrowheads="1"/>
          </p:cNvSpPr>
          <p:nvPr/>
        </p:nvSpPr>
        <p:spPr bwMode="auto">
          <a:xfrm>
            <a:off x="971600" y="1556792"/>
            <a:ext cx="7128792"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600" b="1" dirty="0">
                <a:solidFill>
                  <a:srgbClr val="008000"/>
                </a:solidFill>
                <a:latin typeface="黑体" panose="02010609060101010101" pitchFamily="49" charset="-122"/>
                <a:ea typeface="黑体" panose="02010609060101010101" pitchFamily="49" charset="-122"/>
              </a:rPr>
              <a:t>淙淙 </a:t>
            </a:r>
            <a:endParaRPr lang="zh-CN" altLang="en-US" sz="3600" b="1" dirty="0">
              <a:solidFill>
                <a:srgbClr val="008000"/>
              </a:solidFill>
              <a:latin typeface="黑体" panose="02010609060101010101" pitchFamily="49" charset="-122"/>
              <a:ea typeface="黑体" panose="02010609060101010101" pitchFamily="49" charset="-122"/>
            </a:endParaRPr>
          </a:p>
          <a:p>
            <a:pPr eaLnBrk="1" hangingPunct="1">
              <a:spcBef>
                <a:spcPct val="50000"/>
              </a:spcBef>
            </a:pPr>
            <a:r>
              <a:rPr lang="zh-CN" altLang="en-US" sz="3600" b="1" dirty="0">
                <a:solidFill>
                  <a:srgbClr val="008000"/>
                </a:solidFill>
                <a:latin typeface="黑体" panose="02010609060101010101" pitchFamily="49" charset="-122"/>
                <a:ea typeface="黑体" panose="02010609060101010101" pitchFamily="49" charset="-122"/>
              </a:rPr>
              <a:t>迷离</a:t>
            </a:r>
            <a:endParaRPr lang="zh-CN" altLang="en-US" sz="3600" b="1" dirty="0">
              <a:solidFill>
                <a:srgbClr val="008000"/>
              </a:solidFill>
              <a:latin typeface="黑体" panose="02010609060101010101" pitchFamily="49" charset="-122"/>
              <a:ea typeface="黑体" panose="02010609060101010101" pitchFamily="49" charset="-122"/>
            </a:endParaRPr>
          </a:p>
          <a:p>
            <a:pPr eaLnBrk="1" hangingPunct="1">
              <a:spcBef>
                <a:spcPct val="50000"/>
              </a:spcBef>
            </a:pPr>
            <a:r>
              <a:rPr lang="zh-CN" altLang="en-US" sz="3600" b="1" dirty="0">
                <a:solidFill>
                  <a:srgbClr val="008000"/>
                </a:solidFill>
                <a:latin typeface="黑体" panose="02010609060101010101" pitchFamily="49" charset="-122"/>
                <a:ea typeface="黑体" panose="02010609060101010101" pitchFamily="49" charset="-122"/>
              </a:rPr>
              <a:t>龇牙咧嘴</a:t>
            </a:r>
            <a:endParaRPr lang="zh-CN" altLang="en-US" sz="3600" b="1" dirty="0">
              <a:solidFill>
                <a:srgbClr val="008000"/>
              </a:solidFill>
              <a:latin typeface="黑体" panose="02010609060101010101" pitchFamily="49" charset="-122"/>
              <a:ea typeface="黑体" panose="02010609060101010101" pitchFamily="49" charset="-122"/>
            </a:endParaRPr>
          </a:p>
        </p:txBody>
      </p:sp>
      <p:sp>
        <p:nvSpPr>
          <p:cNvPr id="30723" name="Text Box 5"/>
          <p:cNvSpPr txBox="1">
            <a:spLocks noChangeArrowheads="1"/>
          </p:cNvSpPr>
          <p:nvPr/>
        </p:nvSpPr>
        <p:spPr bwMode="auto">
          <a:xfrm>
            <a:off x="3313162" y="1694904"/>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endParaRPr lang="zh-CN" altLang="zh-CN" sz="2400" b="1">
              <a:solidFill>
                <a:schemeClr val="hlink"/>
              </a:solidFill>
            </a:endParaRPr>
          </a:p>
        </p:txBody>
      </p:sp>
      <p:sp>
        <p:nvSpPr>
          <p:cNvPr id="19462" name="Text Box 6"/>
          <p:cNvSpPr txBox="1">
            <a:spLocks noChangeArrowheads="1"/>
          </p:cNvSpPr>
          <p:nvPr/>
        </p:nvSpPr>
        <p:spPr bwMode="auto">
          <a:xfrm>
            <a:off x="2447975" y="1701254"/>
            <a:ext cx="5040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chemeClr val="hlink"/>
                </a:solidFill>
              </a:rPr>
              <a:t>象声词，流水发出的轻柔的声音。</a:t>
            </a:r>
            <a:endParaRPr lang="zh-CN" altLang="en-US" sz="2400" b="1" dirty="0">
              <a:solidFill>
                <a:schemeClr val="hlink"/>
              </a:solidFill>
            </a:endParaRPr>
          </a:p>
        </p:txBody>
      </p:sp>
      <p:sp>
        <p:nvSpPr>
          <p:cNvPr id="19463" name="Text Box 7"/>
          <p:cNvSpPr txBox="1">
            <a:spLocks noChangeArrowheads="1"/>
          </p:cNvSpPr>
          <p:nvPr/>
        </p:nvSpPr>
        <p:spPr bwMode="auto">
          <a:xfrm>
            <a:off x="3168700" y="3285579"/>
            <a:ext cx="4464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chemeClr val="hlink"/>
                </a:solidFill>
              </a:rPr>
              <a:t>形容凶狠或疼痛难忍的样子。</a:t>
            </a:r>
            <a:endParaRPr lang="zh-CN" altLang="en-US" sz="2400" b="1" dirty="0">
              <a:solidFill>
                <a:schemeClr val="hlink"/>
              </a:solidFill>
            </a:endParaRPr>
          </a:p>
        </p:txBody>
      </p:sp>
      <p:sp>
        <p:nvSpPr>
          <p:cNvPr id="19464" name="Text Box 8"/>
          <p:cNvSpPr txBox="1">
            <a:spLocks noChangeArrowheads="1"/>
          </p:cNvSpPr>
          <p:nvPr/>
        </p:nvSpPr>
        <p:spPr bwMode="auto">
          <a:xfrm>
            <a:off x="2663875" y="2493417"/>
            <a:ext cx="3529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chemeClr val="hlink"/>
                </a:solidFill>
              </a:rPr>
              <a:t>模糊而难以分辨清楚。</a:t>
            </a:r>
            <a:endParaRPr lang="zh-CN" altLang="en-US" sz="2400" b="1" dirty="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diamond(in)">
                                      <p:cBhvr>
                                        <p:cTn id="7" dur="2000"/>
                                        <p:tgtEl>
                                          <p:spTgt spid="19462"/>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Effect transition="in" filter="fade">
                                      <p:cBhvr>
                                        <p:cTn id="12" dur="100"/>
                                        <p:tgtEl>
                                          <p:spTgt spid="19464"/>
                                        </p:tgtEl>
                                      </p:cBhvr>
                                    </p:animEffect>
                                    <p:anim calcmode="lin" valueType="num">
                                      <p:cBhvr>
                                        <p:cTn id="13" dur="400" fill="hold"/>
                                        <p:tgtEl>
                                          <p:spTgt spid="19464"/>
                                        </p:tgtEl>
                                        <p:attrNameLst>
                                          <p:attrName>ppt_x</p:attrName>
                                        </p:attrNameLst>
                                      </p:cBhvr>
                                      <p:tavLst>
                                        <p:tav tm="0">
                                          <p:val>
                                            <p:strVal val="#ppt_x"/>
                                          </p:val>
                                        </p:tav>
                                        <p:tav tm="100000">
                                          <p:val>
                                            <p:strVal val="#ppt_x"/>
                                          </p:val>
                                        </p:tav>
                                      </p:tavLst>
                                    </p:anim>
                                    <p:anim calcmode="lin" valueType="num">
                                      <p:cBhvr>
                                        <p:cTn id="14" dur="400" fill="hold"/>
                                        <p:tgtEl>
                                          <p:spTgt spid="19464"/>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194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194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9463"/>
                                        </p:tgtEl>
                                        <p:attrNameLst>
                                          <p:attrName>style.visibility</p:attrName>
                                        </p:attrNameLst>
                                      </p:cBhvr>
                                      <p:to>
                                        <p:strVal val="visible"/>
                                      </p:to>
                                    </p:set>
                                    <p:animEffect transition="in" filter="dissolve">
                                      <p:cBhvr>
                                        <p:cTn id="21" dur="2000"/>
                                        <p:tgtEl>
                                          <p:spTgt spid="19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P spid="19463" grpId="0"/>
      <p:bldP spid="1946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907704" y="2809926"/>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www.1ppt.com/sucai/</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www.1ppt.com/tubiao/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www.1ppt.com/powerpoint/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www.1ppt.com/fanwen/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www.1ppt.com/jiaoan/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www.1ppt.com/kejian/shuxue/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www.1ppt.com/kejian/meishu/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www.1ppt.com/kejian/wuli/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www.1ppt.com/kejian/shengwu/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1746" name="WordArt 4"/>
          <p:cNvSpPr>
            <a:spLocks noChangeArrowheads="1" noChangeShapeType="1" noTextEdit="1"/>
          </p:cNvSpPr>
          <p:nvPr/>
        </p:nvSpPr>
        <p:spPr bwMode="auto">
          <a:xfrm>
            <a:off x="1331913" y="765175"/>
            <a:ext cx="2016125" cy="1655763"/>
          </a:xfrm>
          <a:prstGeom prst="rect">
            <a:avLst/>
          </a:prstGeom>
        </p:spPr>
        <p:txBody>
          <a:bodyPr wrap="none" fromWordArt="1">
            <a:prstTxWarp prst="textDoubleWave1">
              <a:avLst>
                <a:gd name="adj1" fmla="val 6500"/>
                <a:gd name="adj2" fmla="val 0"/>
              </a:avLst>
            </a:prstTxWarp>
          </a:bodyPr>
          <a:lstStyle/>
          <a:p>
            <a:pPr algn="ctr"/>
            <a:r>
              <a:rPr lang="zh-CN" altLang="en-US" sz="3600" kern="10" spc="-360" dirty="0">
                <a:ln w="12700">
                  <a:solidFill>
                    <a:srgbClr val="000099"/>
                  </a:solidFill>
                  <a:roun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rPr>
              <a:t>思考</a:t>
            </a:r>
            <a:endParaRPr lang="zh-CN" altLang="en-US" sz="3600" kern="10" spc="-360" dirty="0">
              <a:ln w="12700">
                <a:solidFill>
                  <a:srgbClr val="000099"/>
                </a:solidFill>
                <a:roun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endParaRPr>
          </a:p>
        </p:txBody>
      </p:sp>
      <p:sp>
        <p:nvSpPr>
          <p:cNvPr id="20485" name="Text Box 5"/>
          <p:cNvSpPr txBox="1">
            <a:spLocks noChangeArrowheads="1"/>
          </p:cNvSpPr>
          <p:nvPr/>
        </p:nvSpPr>
        <p:spPr bwMode="auto">
          <a:xfrm>
            <a:off x="1476226" y="2708274"/>
            <a:ext cx="676818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solidFill>
                  <a:srgbClr val="FF0000"/>
                </a:solidFill>
              </a:rPr>
              <a:t>第一部</a:t>
            </a:r>
            <a:r>
              <a:rPr lang="zh-CN" altLang="en-US" sz="2000" b="1" dirty="0" smtClean="0">
                <a:solidFill>
                  <a:srgbClr val="FF0000"/>
                </a:solidFill>
              </a:rPr>
              <a:t>分（</a:t>
            </a:r>
            <a:r>
              <a:rPr lang="en-US" altLang="zh-CN" sz="2000" b="1" dirty="0">
                <a:solidFill>
                  <a:srgbClr val="FF0000"/>
                </a:solidFill>
              </a:rPr>
              <a:t>1</a:t>
            </a:r>
            <a:r>
              <a:rPr lang="zh-CN" altLang="en-US" sz="2000" b="1" dirty="0">
                <a:solidFill>
                  <a:srgbClr val="FF0000"/>
                </a:solidFill>
              </a:rPr>
              <a:t>）  “我”虽然走出童年很久，但童年的一些歌至今响在耳边。</a:t>
            </a:r>
            <a:endParaRPr lang="zh-CN" altLang="en-US" sz="2000" b="1" dirty="0">
              <a:solidFill>
                <a:srgbClr val="FF0000"/>
              </a:solidFill>
            </a:endParaRPr>
          </a:p>
        </p:txBody>
      </p:sp>
      <p:sp>
        <p:nvSpPr>
          <p:cNvPr id="20486" name="Text Box 6"/>
          <p:cNvSpPr txBox="1">
            <a:spLocks noChangeArrowheads="1"/>
          </p:cNvSpPr>
          <p:nvPr/>
        </p:nvSpPr>
        <p:spPr bwMode="auto">
          <a:xfrm>
            <a:off x="1476226" y="3716337"/>
            <a:ext cx="648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solidFill>
                  <a:srgbClr val="FF0000"/>
                </a:solidFill>
              </a:rPr>
              <a:t>第二部</a:t>
            </a:r>
            <a:r>
              <a:rPr lang="zh-CN" altLang="en-US" sz="2000" b="1" dirty="0" smtClean="0">
                <a:solidFill>
                  <a:srgbClr val="FF0000"/>
                </a:solidFill>
              </a:rPr>
              <a:t>分（</a:t>
            </a:r>
            <a:r>
              <a:rPr lang="en-US" altLang="zh-CN" sz="2000" b="1" dirty="0">
                <a:solidFill>
                  <a:srgbClr val="FF0000"/>
                </a:solidFill>
              </a:rPr>
              <a:t>2~10</a:t>
            </a:r>
            <a:r>
              <a:rPr lang="zh-CN" altLang="en-US" sz="2000" b="1" dirty="0">
                <a:solidFill>
                  <a:srgbClr val="FF0000"/>
                </a:solidFill>
              </a:rPr>
              <a:t>）“我们”为生病的老师上山挖草药、下河捉鱼的事。</a:t>
            </a:r>
            <a:endParaRPr lang="zh-CN" altLang="en-US" sz="2000" b="1" dirty="0">
              <a:solidFill>
                <a:srgbClr val="FF0000"/>
              </a:solidFill>
            </a:endParaRPr>
          </a:p>
        </p:txBody>
      </p:sp>
      <p:sp>
        <p:nvSpPr>
          <p:cNvPr id="20487" name="Text Box 7"/>
          <p:cNvSpPr txBox="1">
            <a:spLocks noChangeArrowheads="1"/>
          </p:cNvSpPr>
          <p:nvPr/>
        </p:nvSpPr>
        <p:spPr bwMode="auto">
          <a:xfrm>
            <a:off x="1547664" y="4724399"/>
            <a:ext cx="648072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solidFill>
                  <a:srgbClr val="FF0000"/>
                </a:solidFill>
              </a:rPr>
              <a:t>第三部</a:t>
            </a:r>
            <a:r>
              <a:rPr lang="zh-CN" altLang="en-US" sz="2000" b="1" dirty="0" smtClean="0">
                <a:solidFill>
                  <a:srgbClr val="FF0000"/>
                </a:solidFill>
              </a:rPr>
              <a:t>分（</a:t>
            </a:r>
            <a:r>
              <a:rPr lang="en-US" altLang="zh-CN" sz="2000" b="1" dirty="0">
                <a:solidFill>
                  <a:srgbClr val="FF0000"/>
                </a:solidFill>
              </a:rPr>
              <a:t>11~12</a:t>
            </a:r>
            <a:r>
              <a:rPr lang="zh-CN" altLang="en-US" sz="2000" b="1" dirty="0">
                <a:solidFill>
                  <a:srgbClr val="FF0000"/>
                </a:solidFill>
              </a:rPr>
              <a:t>）启蒙老师的歌声一直滋润着“我”的梦。</a:t>
            </a:r>
            <a:endParaRPr lang="zh-CN" altLang="en-US" sz="2000" b="1" dirty="0">
              <a:solidFill>
                <a:srgbClr val="FF0000"/>
              </a:solidFill>
            </a:endParaRPr>
          </a:p>
        </p:txBody>
      </p:sp>
      <p:sp>
        <p:nvSpPr>
          <p:cNvPr id="31750" name="Text Box 8"/>
          <p:cNvSpPr txBox="1">
            <a:spLocks noChangeArrowheads="1"/>
          </p:cNvSpPr>
          <p:nvPr/>
        </p:nvSpPr>
        <p:spPr bwMode="auto">
          <a:xfrm>
            <a:off x="3635375" y="1412875"/>
            <a:ext cx="4176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全文分几部分，各讲了什么？</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wedge">
                                      <p:cBhvr>
                                        <p:cTn id="7" dur="2000"/>
                                        <p:tgtEl>
                                          <p:spTgt spid="20485"/>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20486"/>
                                        </p:tgtEl>
                                        <p:attrNameLst>
                                          <p:attrName>style.visibility</p:attrName>
                                        </p:attrNameLst>
                                      </p:cBhvr>
                                      <p:to>
                                        <p:strVal val="visible"/>
                                      </p:to>
                                    </p:set>
                                    <p:animEffect transition="in" filter="fade">
                                      <p:cBhvr>
                                        <p:cTn id="12" dur="100"/>
                                        <p:tgtEl>
                                          <p:spTgt spid="20486"/>
                                        </p:tgtEl>
                                      </p:cBhvr>
                                    </p:animEffect>
                                    <p:anim calcmode="lin" valueType="num">
                                      <p:cBhvr>
                                        <p:cTn id="13" dur="400" fill="hold"/>
                                        <p:tgtEl>
                                          <p:spTgt spid="20486"/>
                                        </p:tgtEl>
                                        <p:attrNameLst>
                                          <p:attrName>ppt_x</p:attrName>
                                        </p:attrNameLst>
                                      </p:cBhvr>
                                      <p:tavLst>
                                        <p:tav tm="0">
                                          <p:val>
                                            <p:strVal val="#ppt_x"/>
                                          </p:val>
                                        </p:tav>
                                        <p:tav tm="100000">
                                          <p:val>
                                            <p:strVal val="#ppt_x"/>
                                          </p:val>
                                        </p:tav>
                                      </p:tavLst>
                                    </p:anim>
                                    <p:anim calcmode="lin" valueType="num">
                                      <p:cBhvr>
                                        <p:cTn id="14" dur="400" fill="hold"/>
                                        <p:tgtEl>
                                          <p:spTgt spid="20486"/>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2048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2048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0487"/>
                                        </p:tgtEl>
                                        <p:attrNameLst>
                                          <p:attrName>style.visibility</p:attrName>
                                        </p:attrNameLst>
                                      </p:cBhvr>
                                      <p:to>
                                        <p:strVal val="visible"/>
                                      </p:to>
                                    </p:set>
                                    <p:animEffect transition="in" filter="wipe(down)">
                                      <p:cBhvr>
                                        <p:cTn id="21" dur="5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P spid="20486" grpId="0"/>
      <p:bldP spid="2048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1331913" y="1049386"/>
            <a:ext cx="65516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solidFill>
                  <a:schemeClr val="hlink"/>
                </a:solidFill>
              </a:rPr>
              <a:t>整体感知     </a:t>
            </a:r>
            <a:r>
              <a:rPr lang="zh-CN" altLang="en-US" sz="2800" b="1" dirty="0" smtClean="0">
                <a:solidFill>
                  <a:schemeClr val="hlink"/>
                </a:solidFill>
              </a:rPr>
              <a:t>课</a:t>
            </a:r>
            <a:r>
              <a:rPr lang="zh-CN" altLang="en-US" sz="2800" b="1" dirty="0">
                <a:solidFill>
                  <a:schemeClr val="hlink"/>
                </a:solidFill>
              </a:rPr>
              <a:t>文讲了一个什么事情？</a:t>
            </a:r>
            <a:endParaRPr lang="zh-CN" altLang="en-US" sz="2800" b="1" dirty="0">
              <a:solidFill>
                <a:schemeClr val="hlink"/>
              </a:solidFill>
            </a:endParaRPr>
          </a:p>
        </p:txBody>
      </p:sp>
      <p:sp>
        <p:nvSpPr>
          <p:cNvPr id="22533" name="Text Box 5"/>
          <p:cNvSpPr txBox="1">
            <a:spLocks noChangeArrowheads="1"/>
          </p:cNvSpPr>
          <p:nvPr/>
        </p:nvSpPr>
        <p:spPr bwMode="auto">
          <a:xfrm>
            <a:off x="1116013" y="2349500"/>
            <a:ext cx="67691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我和我的童年伙伴为（                          ），冒着生命危险（                      ）、（                      ） 的事情。</a:t>
            </a:r>
            <a:endParaRPr lang="zh-CN" altLang="en-US" sz="2400" b="1" dirty="0">
              <a:solidFill>
                <a:srgbClr val="FF0000"/>
              </a:solidFill>
            </a:endParaRPr>
          </a:p>
        </p:txBody>
      </p:sp>
      <p:sp>
        <p:nvSpPr>
          <p:cNvPr id="22534" name="Text Box 6"/>
          <p:cNvSpPr txBox="1">
            <a:spLocks noChangeArrowheads="1"/>
          </p:cNvSpPr>
          <p:nvPr/>
        </p:nvSpPr>
        <p:spPr bwMode="auto">
          <a:xfrm>
            <a:off x="4067175" y="2349500"/>
            <a:ext cx="2736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b="1" dirty="0">
                <a:solidFill>
                  <a:srgbClr val="FF0000"/>
                </a:solidFill>
              </a:rPr>
              <a:t> </a:t>
            </a:r>
            <a:r>
              <a:rPr lang="zh-CN" altLang="en-US" sz="2400" b="1" dirty="0">
                <a:solidFill>
                  <a:srgbClr val="FF0000"/>
                </a:solidFill>
              </a:rPr>
              <a:t>治好老师的咳嗽</a:t>
            </a:r>
            <a:endParaRPr lang="zh-CN" altLang="en-US" sz="2400" b="1" dirty="0">
              <a:solidFill>
                <a:srgbClr val="FF0000"/>
              </a:solidFill>
            </a:endParaRPr>
          </a:p>
        </p:txBody>
      </p:sp>
      <p:sp>
        <p:nvSpPr>
          <p:cNvPr id="22535" name="Text Box 7"/>
          <p:cNvSpPr txBox="1">
            <a:spLocks noChangeArrowheads="1"/>
          </p:cNvSpPr>
          <p:nvPr/>
        </p:nvSpPr>
        <p:spPr bwMode="auto">
          <a:xfrm>
            <a:off x="2700338" y="2708275"/>
            <a:ext cx="1716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rgbClr val="FF0000"/>
                </a:solidFill>
              </a:rPr>
              <a:t>上山挖草药</a:t>
            </a:r>
            <a:endParaRPr lang="zh-CN" altLang="en-US" sz="2400" b="1" dirty="0">
              <a:solidFill>
                <a:srgbClr val="FF0000"/>
              </a:solidFill>
            </a:endParaRPr>
          </a:p>
        </p:txBody>
      </p:sp>
      <p:sp>
        <p:nvSpPr>
          <p:cNvPr id="32774" name="Text Box 8"/>
          <p:cNvSpPr txBox="1">
            <a:spLocks noChangeArrowheads="1"/>
          </p:cNvSpPr>
          <p:nvPr/>
        </p:nvSpPr>
        <p:spPr bwMode="auto">
          <a:xfrm>
            <a:off x="5003800" y="3573463"/>
            <a:ext cx="18002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sz="1800"/>
          </a:p>
        </p:txBody>
      </p:sp>
      <p:sp>
        <p:nvSpPr>
          <p:cNvPr id="32775" name="Text Box 9"/>
          <p:cNvSpPr txBox="1">
            <a:spLocks noChangeArrowheads="1"/>
          </p:cNvSpPr>
          <p:nvPr/>
        </p:nvSpPr>
        <p:spPr bwMode="auto">
          <a:xfrm flipV="1">
            <a:off x="2987675" y="3363913"/>
            <a:ext cx="2879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sz="1800"/>
          </a:p>
        </p:txBody>
      </p:sp>
      <p:sp>
        <p:nvSpPr>
          <p:cNvPr id="22538" name="Text Box 10"/>
          <p:cNvSpPr txBox="1">
            <a:spLocks noChangeArrowheads="1"/>
          </p:cNvSpPr>
          <p:nvPr/>
        </p:nvSpPr>
        <p:spPr bwMode="auto">
          <a:xfrm>
            <a:off x="5435600" y="2708275"/>
            <a:ext cx="21605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solidFill>
                  <a:srgbClr val="FF0000"/>
                </a:solidFill>
              </a:rPr>
              <a:t>下河捉鱼</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additive="base">
                                        <p:cTn id="7" dur="500" fill="hold"/>
                                        <p:tgtEl>
                                          <p:spTgt spid="22533"/>
                                        </p:tgtEl>
                                        <p:attrNameLst>
                                          <p:attrName>ppt_x</p:attrName>
                                        </p:attrNameLst>
                                      </p:cBhvr>
                                      <p:tavLst>
                                        <p:tav tm="0">
                                          <p:val>
                                            <p:strVal val="#ppt_x"/>
                                          </p:val>
                                        </p:tav>
                                        <p:tav tm="100000">
                                          <p:val>
                                            <p:strVal val="#ppt_x"/>
                                          </p:val>
                                        </p:tav>
                                      </p:tavLst>
                                    </p:anim>
                                    <p:anim calcmode="lin" valueType="num">
                                      <p:cBhvr additive="base">
                                        <p:cTn id="8"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2534"/>
                                        </p:tgtEl>
                                        <p:attrNameLst>
                                          <p:attrName>style.visibility</p:attrName>
                                        </p:attrNameLst>
                                      </p:cBhvr>
                                      <p:to>
                                        <p:strVal val="visible"/>
                                      </p:to>
                                    </p:set>
                                    <p:animEffect transition="in" filter="diamond(in)">
                                      <p:cBhvr>
                                        <p:cTn id="13" dur="2000"/>
                                        <p:tgtEl>
                                          <p:spTgt spid="225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2535"/>
                                        </p:tgtEl>
                                        <p:attrNameLst>
                                          <p:attrName>style.visibility</p:attrName>
                                        </p:attrNameLst>
                                      </p:cBhvr>
                                      <p:to>
                                        <p:strVal val="visible"/>
                                      </p:to>
                                    </p:set>
                                    <p:animEffect transition="in" filter="wipe(down)">
                                      <p:cBhvr>
                                        <p:cTn id="18" dur="500"/>
                                        <p:tgtEl>
                                          <p:spTgt spid="22535"/>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22538"/>
                                        </p:tgtEl>
                                        <p:attrNameLst>
                                          <p:attrName>style.visibility</p:attrName>
                                        </p:attrNameLst>
                                      </p:cBhvr>
                                      <p:to>
                                        <p:strVal val="visible"/>
                                      </p:to>
                                    </p:set>
                                    <p:animEffect transition="in" filter="checkerboard(across)">
                                      <p:cBhvr>
                                        <p:cTn id="23" dur="500"/>
                                        <p:tgtEl>
                                          <p:spTgt spid="22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22534" grpId="0"/>
      <p:bldP spid="22535" grpId="0"/>
      <p:bldP spid="225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4"/>
          <p:cNvSpPr txBox="1">
            <a:spLocks noChangeArrowheads="1"/>
          </p:cNvSpPr>
          <p:nvPr/>
        </p:nvSpPr>
        <p:spPr bwMode="auto">
          <a:xfrm>
            <a:off x="766601" y="1052736"/>
            <a:ext cx="784860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默读</a:t>
            </a:r>
            <a:r>
              <a:rPr lang="en-US" altLang="zh-CN" sz="2800" b="1" dirty="0">
                <a:latin typeface="楷体_GB2312" pitchFamily="49" charset="-122"/>
                <a:ea typeface="楷体_GB2312" pitchFamily="49" charset="-122"/>
              </a:rPr>
              <a:t>2</a:t>
            </a:r>
            <a:r>
              <a:rPr lang="en-US" altLang="zh-CN" sz="2800" b="1" dirty="0">
                <a:ea typeface="楷体_GB2312" pitchFamily="49" charset="-122"/>
              </a:rPr>
              <a:t>——</a:t>
            </a:r>
            <a:r>
              <a:rPr lang="en-US" altLang="zh-CN" sz="2800" b="1" dirty="0">
                <a:latin typeface="楷体_GB2312" pitchFamily="49" charset="-122"/>
                <a:ea typeface="楷体_GB2312" pitchFamily="49" charset="-122"/>
              </a:rPr>
              <a:t>5</a:t>
            </a:r>
            <a:r>
              <a:rPr lang="zh-CN" altLang="en-US" sz="2800" b="1" dirty="0">
                <a:latin typeface="楷体_GB2312" pitchFamily="49" charset="-122"/>
                <a:ea typeface="楷体_GB2312" pitchFamily="49" charset="-122"/>
              </a:rPr>
              <a:t>自然段，找出与老师有关的语</a:t>
            </a:r>
            <a:endParaRPr lang="zh-CN" altLang="en-US" sz="2800" b="1" dirty="0">
              <a:latin typeface="楷体_GB2312" pitchFamily="49" charset="-122"/>
              <a:ea typeface="楷体_GB2312" pitchFamily="49" charset="-122"/>
            </a:endParaRPr>
          </a:p>
          <a:p>
            <a:pPr eaLnBrk="1" hangingPunct="1">
              <a:spcBef>
                <a:spcPct val="50000"/>
              </a:spcBef>
            </a:pPr>
            <a:r>
              <a:rPr lang="zh-CN" altLang="en-US" sz="2800" b="1" dirty="0">
                <a:latin typeface="楷体_GB2312" pitchFamily="49" charset="-122"/>
                <a:ea typeface="楷体_GB2312" pitchFamily="49" charset="-122"/>
              </a:rPr>
              <a:t>句，读读这些句子，你从中感受到了什么？</a:t>
            </a:r>
            <a:endParaRPr lang="zh-CN" altLang="en-US" sz="2800" b="1" dirty="0">
              <a:latin typeface="楷体_GB2312" pitchFamily="49" charset="-122"/>
              <a:ea typeface="楷体_GB2312" pitchFamily="49" charset="-122"/>
            </a:endParaRPr>
          </a:p>
        </p:txBody>
      </p:sp>
      <p:pic>
        <p:nvPicPr>
          <p:cNvPr id="33795" name="Picture 5" descr="细读感悟"/>
          <p:cNvPicPr>
            <a:picLocks noChangeAspect="1" noChangeArrowheads="1"/>
          </p:cNvPicPr>
          <p:nvPr/>
        </p:nvPicPr>
        <p:blipFill>
          <a:blip r:embed="rId1"/>
          <a:srcRect/>
          <a:stretch>
            <a:fillRect/>
          </a:stretch>
        </p:blipFill>
        <p:spPr bwMode="auto">
          <a:xfrm>
            <a:off x="323850" y="404813"/>
            <a:ext cx="18891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 Box 6"/>
          <p:cNvSpPr txBox="1">
            <a:spLocks noChangeArrowheads="1"/>
          </p:cNvSpPr>
          <p:nvPr/>
        </p:nvSpPr>
        <p:spPr bwMode="auto">
          <a:xfrm>
            <a:off x="989012" y="2552615"/>
            <a:ext cx="74898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r>
              <a:rPr lang="en-US" altLang="zh-CN" sz="2400" b="1" dirty="0" smtClean="0">
                <a:solidFill>
                  <a:srgbClr val="008000"/>
                </a:solidFill>
                <a:ea typeface="黑体" panose="02010609060101010101" pitchFamily="49" charset="-122"/>
              </a:rPr>
              <a:t>  “</a:t>
            </a:r>
            <a:r>
              <a:rPr lang="zh-CN" altLang="en-US" sz="2400" b="1" dirty="0">
                <a:solidFill>
                  <a:srgbClr val="008000"/>
                </a:solidFill>
                <a:ea typeface="黑体" panose="02010609060101010101" pitchFamily="49" charset="-122"/>
              </a:rPr>
              <a:t>我们的老师是个从城里来的女学生</a:t>
            </a:r>
            <a:r>
              <a:rPr lang="en-US" altLang="zh-CN" sz="2400" b="1" dirty="0">
                <a:solidFill>
                  <a:srgbClr val="008000"/>
                </a:solidFill>
                <a:latin typeface="华文中宋" panose="02010600040101010101" pitchFamily="2" charset="-122"/>
                <a:ea typeface="华文中宋" panose="02010600040101010101" pitchFamily="2" charset="-122"/>
              </a:rPr>
              <a:t>……</a:t>
            </a:r>
            <a:r>
              <a:rPr lang="zh-CN" altLang="en-US" sz="2400" b="1" dirty="0">
                <a:solidFill>
                  <a:srgbClr val="008000"/>
                </a:solidFill>
                <a:ea typeface="黑体" panose="02010609060101010101" pitchFamily="49" charset="-122"/>
              </a:rPr>
              <a:t>又漂亮。”</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　　　</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“她用好听的嗓音教我们唱</a:t>
            </a:r>
            <a:r>
              <a:rPr lang="en-US" altLang="zh-CN" sz="2400" b="1" dirty="0">
                <a:solidFill>
                  <a:srgbClr val="008000"/>
                </a:solidFill>
                <a:latin typeface="华文中宋" panose="02010600040101010101" pitchFamily="2" charset="-122"/>
                <a:ea typeface="华文中宋" panose="02010600040101010101" pitchFamily="2" charset="-122"/>
              </a:rPr>
              <a:t>……</a:t>
            </a:r>
            <a:r>
              <a:rPr lang="zh-CN" altLang="en-US" sz="2400" b="1" dirty="0">
                <a:solidFill>
                  <a:srgbClr val="008000"/>
                </a:solidFill>
                <a:ea typeface="黑体" panose="02010609060101010101" pitchFamily="49" charset="-122"/>
              </a:rPr>
              <a:t>小歌剧。”</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　　　　</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“我还和姐姐争论过</a:t>
            </a:r>
            <a:r>
              <a:rPr lang="en-US" altLang="zh-CN" sz="2400" b="1" dirty="0">
                <a:solidFill>
                  <a:srgbClr val="008000"/>
                </a:solidFill>
                <a:latin typeface="华文中宋" panose="02010600040101010101" pitchFamily="2" charset="-122"/>
                <a:ea typeface="华文中宋" panose="02010600040101010101" pitchFamily="2" charset="-122"/>
              </a:rPr>
              <a:t>……</a:t>
            </a:r>
            <a:r>
              <a:rPr lang="zh-CN" altLang="en-US" sz="2400" b="1" dirty="0">
                <a:solidFill>
                  <a:srgbClr val="008000"/>
                </a:solidFill>
                <a:ea typeface="黑体" panose="02010609060101010101" pitchFamily="49" charset="-122"/>
              </a:rPr>
              <a:t>还是我们老师唱的好听。”</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　　　　</a:t>
            </a:r>
            <a:endParaRPr lang="zh-CN" altLang="en-US" sz="2400" b="1" dirty="0">
              <a:solidFill>
                <a:srgbClr val="008000"/>
              </a:solidFill>
              <a:ea typeface="黑体" panose="02010609060101010101" pitchFamily="49" charset="-122"/>
            </a:endParaRPr>
          </a:p>
          <a:p>
            <a:pPr eaLnBrk="1" hangingPunct="1"/>
            <a:r>
              <a:rPr lang="zh-CN" altLang="en-US" sz="2400" b="1" dirty="0">
                <a:solidFill>
                  <a:srgbClr val="008000"/>
                </a:solidFill>
                <a:ea typeface="黑体" panose="02010609060101010101" pitchFamily="49" charset="-122"/>
              </a:rPr>
              <a:t>“我说，</a:t>
            </a:r>
            <a:r>
              <a:rPr lang="en-US" altLang="zh-CN" sz="2400" b="1" dirty="0">
                <a:solidFill>
                  <a:srgbClr val="008000"/>
                </a:solidFill>
                <a:latin typeface="华文中宋" panose="02010600040101010101" pitchFamily="2" charset="-122"/>
                <a:ea typeface="华文中宋" panose="02010600040101010101" pitchFamily="2" charset="-122"/>
              </a:rPr>
              <a:t>……</a:t>
            </a:r>
            <a:r>
              <a:rPr lang="zh-CN" altLang="en-US" sz="2400" b="1" dirty="0">
                <a:solidFill>
                  <a:srgbClr val="008000"/>
                </a:solidFill>
                <a:ea typeface="黑体" panose="02010609060101010101" pitchFamily="49" charset="-122"/>
              </a:rPr>
              <a:t>天下第一好。”</a:t>
            </a:r>
            <a:endParaRPr lang="zh-CN" altLang="en-US" sz="2400" b="1" dirty="0">
              <a:solidFill>
                <a:srgbClr val="008000"/>
              </a:solidFill>
              <a:ea typeface="黑体" panose="02010609060101010101" pitchFamily="49" charset="-122"/>
            </a:endParaRPr>
          </a:p>
        </p:txBody>
      </p:sp>
      <p:sp>
        <p:nvSpPr>
          <p:cNvPr id="11271" name="Text Box 7"/>
          <p:cNvSpPr txBox="1">
            <a:spLocks noChangeArrowheads="1"/>
          </p:cNvSpPr>
          <p:nvPr/>
        </p:nvSpPr>
        <p:spPr bwMode="auto">
          <a:xfrm>
            <a:off x="1268412" y="5401468"/>
            <a:ext cx="6804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dirty="0">
                <a:solidFill>
                  <a:srgbClr val="FF0000"/>
                </a:solidFill>
                <a:ea typeface="楷体_GB2312" pitchFamily="49" charset="-122"/>
              </a:rPr>
              <a:t>“</a:t>
            </a:r>
            <a:r>
              <a:rPr lang="zh-CN" altLang="en-US" sz="2800" b="1" dirty="0">
                <a:solidFill>
                  <a:srgbClr val="FF0000"/>
                </a:solidFill>
                <a:latin typeface="楷体_GB2312" pitchFamily="49" charset="-122"/>
                <a:ea typeface="楷体_GB2312" pitchFamily="49" charset="-122"/>
              </a:rPr>
              <a:t>我们</a:t>
            </a:r>
            <a:r>
              <a:rPr lang="zh-CN" altLang="en-US" sz="2800" b="1" dirty="0">
                <a:solidFill>
                  <a:srgbClr val="FF0000"/>
                </a:solidFill>
                <a:ea typeface="楷体_GB2312" pitchFamily="49" charset="-122"/>
              </a:rPr>
              <a:t>”</a:t>
            </a:r>
            <a:r>
              <a:rPr lang="zh-CN" altLang="en-US" sz="2800" b="1" dirty="0">
                <a:solidFill>
                  <a:srgbClr val="FF0000"/>
                </a:solidFill>
                <a:latin typeface="楷体_GB2312" pitchFamily="49" charset="-122"/>
                <a:ea typeface="楷体_GB2312" pitchFamily="49" charset="-122"/>
              </a:rPr>
              <a:t>这些山乡的孩子对老师非常热爱。 </a:t>
            </a:r>
            <a:endParaRPr lang="zh-CN" altLang="en-US" sz="2800" b="1" dirty="0">
              <a:solidFill>
                <a:srgbClr val="FF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70">
                                            <p:txEl>
                                              <p:pRg st="0" end="0"/>
                                            </p:txEl>
                                          </p:spTgt>
                                        </p:tgtEl>
                                        <p:attrNameLst>
                                          <p:attrName>style.visibility</p:attrName>
                                        </p:attrNameLst>
                                      </p:cBhvr>
                                      <p:to>
                                        <p:strVal val="visible"/>
                                      </p:to>
                                    </p:set>
                                    <p:animEffect transition="in" filter="blinds(horizontal)">
                                      <p:cBhvr>
                                        <p:cTn id="7" dur="500"/>
                                        <p:tgtEl>
                                          <p:spTgt spid="112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270">
                                            <p:txEl>
                                              <p:pRg st="2" end="2"/>
                                            </p:txEl>
                                          </p:spTgt>
                                        </p:tgtEl>
                                        <p:attrNameLst>
                                          <p:attrName>style.visibility</p:attrName>
                                        </p:attrNameLst>
                                      </p:cBhvr>
                                      <p:to>
                                        <p:strVal val="visible"/>
                                      </p:to>
                                    </p:set>
                                    <p:animEffect transition="in" filter="blinds(horizontal)">
                                      <p:cBhvr>
                                        <p:cTn id="12" dur="500"/>
                                        <p:tgtEl>
                                          <p:spTgt spid="1127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270">
                                            <p:txEl>
                                              <p:pRg st="4" end="4"/>
                                            </p:txEl>
                                          </p:spTgt>
                                        </p:tgtEl>
                                        <p:attrNameLst>
                                          <p:attrName>style.visibility</p:attrName>
                                        </p:attrNameLst>
                                      </p:cBhvr>
                                      <p:to>
                                        <p:strVal val="visible"/>
                                      </p:to>
                                    </p:set>
                                    <p:animEffect transition="in" filter="blinds(horizontal)">
                                      <p:cBhvr>
                                        <p:cTn id="17" dur="500"/>
                                        <p:tgtEl>
                                          <p:spTgt spid="1127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270">
                                            <p:txEl>
                                              <p:pRg st="6" end="6"/>
                                            </p:txEl>
                                          </p:spTgt>
                                        </p:tgtEl>
                                        <p:attrNameLst>
                                          <p:attrName>style.visibility</p:attrName>
                                        </p:attrNameLst>
                                      </p:cBhvr>
                                      <p:to>
                                        <p:strVal val="visible"/>
                                      </p:to>
                                    </p:set>
                                    <p:animEffect transition="in" filter="blinds(horizontal)">
                                      <p:cBhvr>
                                        <p:cTn id="22" dur="500"/>
                                        <p:tgtEl>
                                          <p:spTgt spid="11270">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271"/>
                                        </p:tgtEl>
                                        <p:attrNameLst>
                                          <p:attrName>style.visibility</p:attrName>
                                        </p:attrNameLst>
                                      </p:cBhvr>
                                      <p:to>
                                        <p:strVal val="visible"/>
                                      </p:to>
                                    </p:set>
                                    <p:animEffect transition="in" filter="blinds(horizontal)">
                                      <p:cBhvr>
                                        <p:cTn id="27"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1403648" y="1124744"/>
            <a:ext cx="6264696"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b="1" dirty="0">
                <a:solidFill>
                  <a:srgbClr val="FF0000"/>
                </a:solidFill>
              </a:rPr>
              <a:t>不知为什么，老师嗓子突然嘶哑</a:t>
            </a:r>
            <a:endParaRPr lang="zh-CN" altLang="en-US" b="1" dirty="0">
              <a:solidFill>
                <a:srgbClr val="FF0000"/>
              </a:solidFill>
            </a:endParaRPr>
          </a:p>
          <a:p>
            <a:pPr eaLnBrk="1" hangingPunct="1">
              <a:spcBef>
                <a:spcPct val="50000"/>
              </a:spcBef>
            </a:pPr>
            <a:r>
              <a:rPr lang="zh-CN" altLang="en-US" b="1" dirty="0">
                <a:solidFill>
                  <a:srgbClr val="FF0000"/>
                </a:solidFill>
              </a:rPr>
              <a:t>了，不但唱不出好听的歌儿来</a:t>
            </a:r>
            <a:endParaRPr lang="zh-CN" altLang="en-US" b="1" dirty="0">
              <a:solidFill>
                <a:srgbClr val="FF0000"/>
              </a:solidFill>
            </a:endParaRPr>
          </a:p>
          <a:p>
            <a:pPr eaLnBrk="1" hangingPunct="1">
              <a:spcBef>
                <a:spcPct val="50000"/>
              </a:spcBef>
            </a:pPr>
            <a:r>
              <a:rPr lang="zh-CN" altLang="en-US" b="1" dirty="0">
                <a:solidFill>
                  <a:srgbClr val="FF0000"/>
                </a:solidFill>
              </a:rPr>
              <a:t>了，还咳嗽，一声接一声。 </a:t>
            </a:r>
            <a:endParaRPr lang="zh-CN" altLang="en-US" b="1" dirty="0">
              <a:solidFill>
                <a:srgbClr val="FF0000"/>
              </a:solidFill>
            </a:endParaRPr>
          </a:p>
        </p:txBody>
      </p:sp>
      <p:sp>
        <p:nvSpPr>
          <p:cNvPr id="24581" name="Text Box 5"/>
          <p:cNvSpPr txBox="1">
            <a:spLocks noChangeArrowheads="1"/>
          </p:cNvSpPr>
          <p:nvPr/>
        </p:nvSpPr>
        <p:spPr bwMode="auto">
          <a:xfrm>
            <a:off x="3627667" y="3789040"/>
            <a:ext cx="431958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solidFill>
                  <a:srgbClr val="FF0000"/>
                </a:solidFill>
              </a:rPr>
              <a:t>——</a:t>
            </a:r>
            <a:r>
              <a:rPr lang="zh-CN" altLang="en-US" b="1">
                <a:solidFill>
                  <a:srgbClr val="FF0000"/>
                </a:solidFill>
              </a:rPr>
              <a:t>学生的担心和着急</a:t>
            </a:r>
            <a:endParaRPr lang="zh-CN" altLang="en-US"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strips(downLeft)">
                                      <p:cBhvr>
                                        <p:cTn id="7"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1331913" y="1125538"/>
            <a:ext cx="6119812"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800" dirty="0"/>
              <a:t>         </a:t>
            </a:r>
            <a:r>
              <a:rPr lang="zh-CN" altLang="en-US" sz="2000" b="1" dirty="0">
                <a:solidFill>
                  <a:srgbClr val="FF0000"/>
                </a:solidFill>
              </a:rPr>
              <a:t>放学的路上，二牛拽住我，悄悄地</a:t>
            </a:r>
            <a:endParaRPr lang="zh-CN" altLang="en-US" sz="2000" b="1" dirty="0">
              <a:solidFill>
                <a:srgbClr val="FF0000"/>
              </a:solidFill>
            </a:endParaRPr>
          </a:p>
          <a:p>
            <a:pPr eaLnBrk="1" hangingPunct="1">
              <a:spcBef>
                <a:spcPct val="50000"/>
              </a:spcBef>
            </a:pPr>
            <a:r>
              <a:rPr lang="zh-CN" altLang="en-US" sz="2000" b="1" dirty="0">
                <a:solidFill>
                  <a:srgbClr val="FF0000"/>
                </a:solidFill>
              </a:rPr>
              <a:t>问：“是男子汉吗？是，明天就跟我进东山</a:t>
            </a:r>
            <a:endParaRPr lang="zh-CN" altLang="en-US" sz="2000" b="1" dirty="0">
              <a:solidFill>
                <a:srgbClr val="FF0000"/>
              </a:solidFill>
            </a:endParaRPr>
          </a:p>
          <a:p>
            <a:pPr eaLnBrk="1" hangingPunct="1">
              <a:spcBef>
                <a:spcPct val="50000"/>
              </a:spcBef>
            </a:pPr>
            <a:r>
              <a:rPr lang="zh-CN" altLang="en-US" sz="2000" b="1" dirty="0">
                <a:solidFill>
                  <a:srgbClr val="FF0000"/>
                </a:solidFill>
              </a:rPr>
              <a:t>去！我知道东山石沟里有样草药叫烟袋锅</a:t>
            </a:r>
            <a:endParaRPr lang="zh-CN" altLang="en-US" sz="2000" b="1" dirty="0">
              <a:solidFill>
                <a:srgbClr val="FF0000"/>
              </a:solidFill>
            </a:endParaRPr>
          </a:p>
          <a:p>
            <a:pPr eaLnBrk="1" hangingPunct="1">
              <a:spcBef>
                <a:spcPct val="50000"/>
              </a:spcBef>
            </a:pPr>
            <a:r>
              <a:rPr lang="zh-CN" altLang="en-US" sz="2000" b="1" dirty="0">
                <a:solidFill>
                  <a:srgbClr val="FF0000"/>
                </a:solidFill>
              </a:rPr>
              <a:t>花，专治咳嗽，老师一吃</a:t>
            </a:r>
            <a:r>
              <a:rPr lang="zh-CN" altLang="en-US" sz="2000" b="1" u="sng" dirty="0">
                <a:solidFill>
                  <a:srgbClr val="008000"/>
                </a:solidFill>
              </a:rPr>
              <a:t>准</a:t>
            </a:r>
            <a:r>
              <a:rPr lang="zh-CN" altLang="en-US" sz="2000" b="1" dirty="0">
                <a:solidFill>
                  <a:srgbClr val="FF0000"/>
                </a:solidFill>
              </a:rPr>
              <a:t>好。”我马上想</a:t>
            </a:r>
            <a:endParaRPr lang="zh-CN" altLang="en-US" sz="2000" b="1" dirty="0">
              <a:solidFill>
                <a:srgbClr val="FF0000"/>
              </a:solidFill>
            </a:endParaRPr>
          </a:p>
          <a:p>
            <a:pPr eaLnBrk="1" hangingPunct="1">
              <a:spcBef>
                <a:spcPct val="50000"/>
              </a:spcBef>
            </a:pPr>
            <a:r>
              <a:rPr lang="zh-CN" altLang="en-US" sz="2000" b="1" dirty="0">
                <a:solidFill>
                  <a:srgbClr val="FF0000"/>
                </a:solidFill>
              </a:rPr>
              <a:t>起大人告诫（</a:t>
            </a:r>
            <a:r>
              <a:rPr lang="en-US" altLang="zh-CN" sz="2000" b="1" dirty="0" err="1">
                <a:solidFill>
                  <a:srgbClr val="FF0000"/>
                </a:solidFill>
              </a:rPr>
              <a:t>jiè</a:t>
            </a:r>
            <a:r>
              <a:rPr lang="zh-CN" altLang="en-US" sz="2000" b="1" dirty="0">
                <a:solidFill>
                  <a:srgbClr val="FF0000"/>
                </a:solidFill>
              </a:rPr>
              <a:t>）的东山不能去，山里有</a:t>
            </a:r>
            <a:endParaRPr lang="zh-CN" altLang="en-US" sz="2000" b="1" dirty="0">
              <a:solidFill>
                <a:srgbClr val="FF0000"/>
              </a:solidFill>
            </a:endParaRPr>
          </a:p>
          <a:p>
            <a:pPr eaLnBrk="1" hangingPunct="1">
              <a:spcBef>
                <a:spcPct val="50000"/>
              </a:spcBef>
            </a:pPr>
            <a:r>
              <a:rPr lang="zh-CN" altLang="en-US" sz="2000" b="1" dirty="0">
                <a:solidFill>
                  <a:srgbClr val="FF0000"/>
                </a:solidFill>
              </a:rPr>
              <a:t>狼，可还是</a:t>
            </a:r>
            <a:r>
              <a:rPr lang="zh-CN" altLang="en-US" sz="2000" b="1" u="sng" dirty="0">
                <a:solidFill>
                  <a:srgbClr val="008000"/>
                </a:solidFill>
              </a:rPr>
              <a:t>立即使劲</a:t>
            </a:r>
            <a:r>
              <a:rPr lang="zh-CN" altLang="en-US" sz="2000" b="1" dirty="0">
                <a:solidFill>
                  <a:srgbClr val="FF0000"/>
                </a:solidFill>
              </a:rPr>
              <a:t>地点了点头。</a:t>
            </a:r>
            <a:r>
              <a:rPr lang="zh-CN" altLang="en-US" sz="1800" dirty="0"/>
              <a:t> </a:t>
            </a:r>
            <a:endParaRPr lang="zh-CN" altLang="en-US" sz="1800" dirty="0"/>
          </a:p>
        </p:txBody>
      </p:sp>
      <p:sp>
        <p:nvSpPr>
          <p:cNvPr id="25605" name="Text Box 5"/>
          <p:cNvSpPr txBox="1">
            <a:spLocks noChangeArrowheads="1"/>
          </p:cNvSpPr>
          <p:nvPr/>
        </p:nvSpPr>
        <p:spPr bwMode="auto">
          <a:xfrm>
            <a:off x="3635375" y="4365625"/>
            <a:ext cx="48244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Arial" panose="020B0604020202020204" pitchFamily="34" charset="0"/>
                <a:ea typeface="宋体" panose="02010600030101010101" pitchFamily="2" charset="-122"/>
              </a:defRPr>
            </a:lvl1pPr>
            <a:lvl2pPr>
              <a:defRPr sz="2800">
                <a:solidFill>
                  <a:schemeClr val="tx1"/>
                </a:solidFill>
                <a:latin typeface="Arial" panose="020B0604020202020204" pitchFamily="34" charset="0"/>
                <a:ea typeface="宋体" panose="02010600030101010101" pitchFamily="2" charset="-122"/>
              </a:defRPr>
            </a:lvl2pPr>
            <a:lvl3pPr>
              <a:defRPr sz="2400">
                <a:solidFill>
                  <a:schemeClr val="tx1"/>
                </a:solidFill>
                <a:latin typeface="Arial" panose="020B0604020202020204" pitchFamily="34" charset="0"/>
                <a:ea typeface="宋体" panose="02010600030101010101" pitchFamily="2" charset="-122"/>
              </a:defRPr>
            </a:lvl3pPr>
            <a:lvl4pPr>
              <a:defRPr sz="2000">
                <a:solidFill>
                  <a:schemeClr val="tx1"/>
                </a:solidFill>
                <a:latin typeface="Arial" panose="020B0604020202020204" pitchFamily="34" charset="0"/>
                <a:ea typeface="宋体" panose="02010600030101010101" pitchFamily="2" charset="-122"/>
              </a:defRPr>
            </a:lvl4pPr>
            <a:lvl5pPr>
              <a:defRPr sz="2000">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b="1">
                <a:solidFill>
                  <a:srgbClr val="FF0000"/>
                </a:solidFill>
              </a:rPr>
              <a:t>——</a:t>
            </a:r>
            <a:r>
              <a:rPr lang="zh-CN" altLang="en-US" sz="2800" b="1">
                <a:solidFill>
                  <a:srgbClr val="FF0000"/>
                </a:solidFill>
              </a:rPr>
              <a:t>爱得单纯，爱得深挚</a:t>
            </a:r>
            <a:endParaRPr lang="zh-CN" altLang="en-US" sz="28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Effect transition="in" filter="wedge">
                                      <p:cBhvr>
                                        <p:cTn id="7" dur="2000"/>
                                        <p:tgtEl>
                                          <p:spTgt spid="256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lzy.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2358</Words>
  <Application>WPS 演示</Application>
  <PresentationFormat>全屏显示(4:3)</PresentationFormat>
  <Paragraphs>166</Paragraphs>
  <Slides>17</Slides>
  <Notes>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17</vt:i4>
      </vt:variant>
    </vt:vector>
  </HeadingPairs>
  <TitlesOfParts>
    <vt:vector size="31" baseType="lpstr">
      <vt:lpstr>Arial</vt:lpstr>
      <vt:lpstr>宋体</vt:lpstr>
      <vt:lpstr>Wingdings</vt:lpstr>
      <vt:lpstr>Calibri</vt:lpstr>
      <vt:lpstr>汉仪综艺体简</vt:lpstr>
      <vt:lpstr>微软雅黑</vt:lpstr>
      <vt:lpstr>黑体</vt:lpstr>
      <vt:lpstr>楷体_GB2312</vt:lpstr>
      <vt:lpstr>华文中宋</vt:lpstr>
      <vt:lpstr>华文行楷</vt:lpstr>
      <vt:lpstr>Arial</vt:lpstr>
      <vt:lpstr>Arial Unicode MS</vt:lpstr>
      <vt:lpstr>新宋体</vt:lpstr>
      <vt:lpstr>glzy.com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Manager>第一PPT模板网-WWW.1PPT.COM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description>第一PPT模板网-WWW.1PPT.COM</dc:description>
  <dc:subject>第一PPT模板网-WWW.1PPT.COM</dc:subject>
  <cp:category>第一PPT模板网-WWW.1PPT.COM</cp:category>
  <cp:lastModifiedBy>Administrator</cp:lastModifiedBy>
  <cp:revision>24</cp:revision>
  <dcterms:created xsi:type="dcterms:W3CDTF">2009-06-13T09:51:00Z</dcterms:created>
  <dcterms:modified xsi:type="dcterms:W3CDTF">2017-08-12T07:05:38Z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