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56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任意多边形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57AE6DE-B104-4C38-A8D3-985006AD80AC}" type="slidenum">
              <a:rPr lang="en-US" altLang="zh-CN"/>
            </a:fld>
            <a:endParaRPr lang="en-US" alt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415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任意多边形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角三角形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任意多边形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角三角形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5B084C97-DA2A-45BD-9DCB-B87C610C70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8EB9B9F-673F-45EE-B99B-D77D41E5D12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 panose="05040102010807070707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665" indent="-228600" algn="l" rtl="0" eaLnBrk="1" latinLnBrk="0" hangingPunct="1">
        <a:spcBef>
          <a:spcPts val="325"/>
        </a:spcBef>
        <a:buClr>
          <a:schemeClr val="accent1"/>
        </a:buClr>
        <a:buFont typeface="Verdana" panose="020B0604030504040204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790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 panose="05020102010507070707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slide" Target="slide20.xml"/><Relationship Id="rId4" Type="http://schemas.openxmlformats.org/officeDocument/2006/relationships/slide" Target="slide1.xml"/><Relationship Id="rId3" Type="http://schemas.openxmlformats.org/officeDocument/2006/relationships/hyperlink" Target="6&#24188;&#26102;&#35760;&#36259;&#21160;&#30011;(&#33487;&#25945;&#29256;).swf" TargetMode="External"/><Relationship Id="rId2" Type="http://schemas.openxmlformats.org/officeDocument/2006/relationships/slide" Target="slide3.xml"/><Relationship Id="rId1" Type="http://schemas.openxmlformats.org/officeDocument/2006/relationships/hyperlink" Target="&#31461;&#24180;%206%20&#28909;&#38376;flash.sw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054" name="Picture 6" descr="图片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27838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203575" y="1268413"/>
            <a:ext cx="3529013" cy="1082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6500" b="1" dirty="0">
                <a:solidFill>
                  <a:srgbClr val="D60093"/>
                </a:solidFill>
                <a:latin typeface="Arial" panose="020B0604020202020204" pitchFamily="34" charset="0"/>
                <a:ea typeface="方正舒体" pitchFamily="2" charset="-122"/>
              </a:rPr>
              <a:t>幼时记趣</a:t>
            </a:r>
            <a:endParaRPr lang="zh-CN" altLang="en-US" sz="6500" b="1" dirty="0">
              <a:solidFill>
                <a:srgbClr val="D60093"/>
              </a:solidFill>
              <a:latin typeface="Arial" panose="020B0604020202020204" pitchFamily="34" charset="0"/>
              <a:ea typeface="方正舒体" pitchFamily="2" charset="-122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95288" y="4221163"/>
            <a:ext cx="8135937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endParaRPr kumimoji="1" lang="zh-CN" altLang="en-US" sz="4000" b="1" dirty="0">
              <a:solidFill>
                <a:srgbClr val="66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0" y="476250"/>
            <a:ext cx="9144000" cy="5510213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sz="2800"/>
              <a:t>之：助词，没有实在意义。所向：名词性短语，指想像的景象。则：连词，那么。或：连词，或者。果然：副词，真的，果真。</a:t>
            </a:r>
            <a:br>
              <a:rPr lang="zh-CN" altLang="en-US" sz="2800"/>
            </a:br>
            <a:br>
              <a:rPr lang="zh-CN" altLang="en-US" sz="2800"/>
            </a:br>
            <a:r>
              <a:rPr lang="zh-CN" altLang="en-US" sz="2800"/>
              <a:t>　　</a:t>
            </a:r>
            <a:r>
              <a:rPr lang="en-US" altLang="zh-CN" sz="2800"/>
              <a:t>[</a:t>
            </a:r>
            <a:r>
              <a:rPr lang="zh-CN" altLang="en-US" sz="2800"/>
              <a:t>昂首观之，项为之强。</a:t>
            </a:r>
            <a:r>
              <a:rPr lang="en-US" altLang="zh-CN" sz="2800"/>
              <a:t>]</a:t>
            </a:r>
            <a:br>
              <a:rPr lang="en-US" altLang="zh-CN" sz="2800"/>
            </a:br>
            <a:r>
              <a:rPr lang="zh-CN" altLang="en-US" sz="2800"/>
              <a:t>　　仰起头来观赏这种景象，脖颈因此都僵硬了。</a:t>
            </a:r>
            <a:br>
              <a:rPr lang="zh-CN" altLang="en-US" sz="2800"/>
            </a:br>
            <a:br>
              <a:rPr lang="zh-CN" altLang="en-US" sz="2800"/>
            </a:br>
            <a:r>
              <a:rPr lang="zh-CN" altLang="en-US" sz="2800"/>
              <a:t>　第一个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之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代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群鹤舞空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的景象；第二个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之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代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昂首观之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的动作。为 （ｗ</a:t>
            </a:r>
            <a:r>
              <a:rPr lang="en-US" altLang="zh-CN" sz="2800">
                <a:latin typeface="Arial" panose="020B0604020202020204"/>
              </a:rPr>
              <a:t>è</a:t>
            </a:r>
            <a:r>
              <a:rPr lang="en-US" altLang="zh-CN" sz="2800"/>
              <a:t>i</a:t>
            </a:r>
            <a:r>
              <a:rPr lang="zh-CN" altLang="en-US" sz="2800"/>
              <a:t>）：介词，表原因，可作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因为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讲。</a:t>
            </a:r>
            <a:br>
              <a:rPr lang="zh-CN" altLang="en-US" sz="2800"/>
            </a:br>
            <a:br>
              <a:rPr lang="zh-CN" altLang="en-US" sz="2800"/>
            </a:b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/>
              <a:t>[</a:t>
            </a:r>
            <a:r>
              <a:rPr lang="zh-CN" altLang="en-US"/>
              <a:t>又留蚊于素帐中，徐喷以烟，使其冲烟飞鸣，作青云白鹤观，果如鹤唳云端，怡然称快。</a:t>
            </a:r>
            <a:r>
              <a:rPr lang="en-US" altLang="zh-CN"/>
              <a:t>]</a:t>
            </a:r>
            <a:br>
              <a:rPr lang="en-US" altLang="zh-CN"/>
            </a:br>
            <a:br>
              <a:rPr lang="en-US" altLang="zh-CN"/>
            </a:br>
            <a:r>
              <a:rPr lang="zh-CN" altLang="en-US"/>
              <a:t>　　（有时）我又把蚊子留在白色的蚊帐里，用烟慢慢地喷它，使它冲着烟雾飞叫，（把这种情景）当做青云白鹤图来看，果真就像鹤在云头上高亢地鸣叫，令人高兴得连声叫好。</a:t>
            </a:r>
            <a:br>
              <a:rPr lang="zh-CN" altLang="en-US"/>
            </a:br>
            <a:br>
              <a:rPr lang="zh-CN" altLang="en-US"/>
            </a:br>
            <a:r>
              <a:rPr lang="zh-CN" altLang="en-US"/>
              <a:t>　　素：本是白色的生绢，引申指白色的。徐喷以烟：即以烟徐喷之。宾语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之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省略，介宾短语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以烟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置于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喷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后。其：代蚊子。作</a:t>
            </a:r>
            <a:r>
              <a:rPr lang="en-US" altLang="zh-CN">
                <a:latin typeface="Arial" panose="020B0604020202020204"/>
              </a:rPr>
              <a:t>……</a:t>
            </a:r>
            <a:r>
              <a:rPr lang="zh-CN" altLang="en-US"/>
              <a:t>观：即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当</a:t>
            </a:r>
            <a:r>
              <a:rPr lang="en-US" altLang="zh-CN">
                <a:latin typeface="Arial" panose="020B0604020202020204"/>
              </a:rPr>
              <a:t>……</a:t>
            </a:r>
            <a:r>
              <a:rPr lang="zh-CN" altLang="en-US"/>
              <a:t>看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。怡然：喜悦的样子。然，助词，作词尾，可以作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en-US" altLang="zh-CN">
                <a:latin typeface="Arial" panose="020B0604020202020204"/>
              </a:rPr>
              <a:t>……</a:t>
            </a:r>
            <a:r>
              <a:rPr lang="zh-CN" altLang="en-US"/>
              <a:t>的样子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讲。称快：喊痛快。称，说，声称，这里是喊、叫的意思。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/>
              <a:t>三</a:t>
            </a:r>
            <a:endParaRPr lang="zh-CN" altLang="en-US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/>
              <a:t> </a:t>
            </a:r>
            <a:r>
              <a:rPr lang="en-US" altLang="zh-CN"/>
              <a:t>[</a:t>
            </a:r>
            <a:r>
              <a:rPr lang="zh-CN" altLang="en-US"/>
              <a:t>于土墙凹凸处，花台小草丛杂处，常蹲其身，使与台齐，定目细视。</a:t>
            </a:r>
            <a:r>
              <a:rPr lang="en-US" altLang="zh-CN"/>
              <a:t>]</a:t>
            </a:r>
            <a:br>
              <a:rPr lang="en-US" altLang="zh-CN"/>
            </a:br>
            <a:br>
              <a:rPr lang="en-US" altLang="zh-CN"/>
            </a:br>
            <a:r>
              <a:rPr lang="zh-CN" altLang="en-US"/>
              <a:t>　　我常在坑洼不平的土墙边，杂草丛生的花台旁，蹲下自己的身子，使身子与花台一样高，定睛细看。</a:t>
            </a:r>
            <a:br>
              <a:rPr lang="zh-CN" altLang="en-US"/>
            </a:br>
            <a:br>
              <a:rPr lang="zh-CN" altLang="en-US"/>
            </a:br>
            <a:r>
              <a:rPr lang="zh-CN" altLang="en-US"/>
              <a:t>　　于：在。丛杂：多而杂乱。其：代词，相当于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自己的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。使与台齐：就是使之与台齐，宾语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之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代身子，省略。齐，这里是一样高的意思。</a:t>
            </a:r>
            <a:br>
              <a:rPr lang="zh-CN" altLang="en-US"/>
            </a:br>
            <a:br>
              <a:rPr lang="zh-CN" altLang="en-US"/>
            </a:br>
            <a:r>
              <a:rPr lang="zh-CN" altLang="en-US"/>
              <a:t>　</a:t>
            </a:r>
            <a:br>
              <a:rPr lang="zh-CN" altLang="en-US"/>
            </a:b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sz="2800"/>
              <a:t>[</a:t>
            </a:r>
            <a:r>
              <a:rPr lang="zh-CN" altLang="en-US" sz="2800"/>
              <a:t>以丛草为林，以虫蚁为兽，以土砾凸者为邱，凹者为壑，神游其中，怡然自得。</a:t>
            </a:r>
            <a:r>
              <a:rPr lang="en-US" altLang="zh-CN" sz="2800"/>
              <a:t>]</a:t>
            </a:r>
            <a:br>
              <a:rPr lang="en-US" altLang="zh-CN" sz="2800"/>
            </a:br>
            <a:endParaRPr lang="en-US" altLang="zh-CN" sz="2800"/>
          </a:p>
          <a:p>
            <a:pPr>
              <a:buFont typeface="Wingdings" panose="05000000000000000000" pitchFamily="2" charset="2"/>
              <a:buNone/>
            </a:pPr>
            <a:r>
              <a:rPr lang="en-US" altLang="zh-CN" sz="2800"/>
              <a:t>         </a:t>
            </a:r>
            <a:r>
              <a:rPr lang="zh-CN" altLang="en-US" sz="2800"/>
              <a:t>把繁茂的杂草看作树林，把昆虫蚂蚁看成野兽，把泥土瓦砾突起的地方看作山丘，低洼的地方看成沟谷，想像在里面游历的情景，真感到心情舒畅，自得其乐。</a:t>
            </a:r>
            <a:br>
              <a:rPr lang="zh-CN" altLang="en-US" sz="2800"/>
            </a:br>
            <a:br>
              <a:rPr lang="zh-CN" altLang="en-US" sz="2800"/>
            </a:br>
            <a:r>
              <a:rPr lang="zh-CN" altLang="en-US" sz="2800"/>
              <a:t>　　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以</a:t>
            </a:r>
            <a:r>
              <a:rPr lang="en-US" altLang="zh-CN" sz="2800">
                <a:latin typeface="Arial" panose="020B0604020202020204"/>
              </a:rPr>
              <a:t>……</a:t>
            </a:r>
            <a:r>
              <a:rPr lang="zh-CN" altLang="en-US" sz="2800"/>
              <a:t>为</a:t>
            </a:r>
            <a:r>
              <a:rPr lang="en-US" altLang="zh-CN" sz="2800">
                <a:latin typeface="Arial" panose="020B0604020202020204"/>
              </a:rPr>
              <a:t>……”</a:t>
            </a:r>
            <a:r>
              <a:rPr lang="zh-CN" altLang="en-US" sz="2800"/>
              <a:t>是固定结构。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以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是介词，组成介宾短语，作动词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为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的状语，相当于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把</a:t>
            </a:r>
            <a:r>
              <a:rPr lang="en-US" altLang="zh-CN" sz="2800">
                <a:latin typeface="Arial" panose="020B0604020202020204"/>
              </a:rPr>
              <a:t>……</a:t>
            </a:r>
            <a:r>
              <a:rPr lang="zh-CN" altLang="en-US" sz="2800"/>
              <a:t>当做</a:t>
            </a:r>
            <a:r>
              <a:rPr lang="en-US" altLang="zh-CN" sz="2800">
                <a:latin typeface="Arial" panose="020B0604020202020204"/>
              </a:rPr>
              <a:t>……”</a:t>
            </a:r>
            <a:r>
              <a:rPr lang="zh-CN" altLang="en-US" sz="2800"/>
              <a:t>。神游：这里指在想像中游历。其：代想像中的山林。自得：自己感到得意或安闲舒适。 </a:t>
            </a:r>
            <a:endParaRPr lang="zh-CN" altLang="en-US" sz="2800"/>
          </a:p>
        </p:txBody>
      </p:sp>
      <p:pic>
        <p:nvPicPr>
          <p:cNvPr id="32772" name="Picture 4" descr="绿树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zh-CN" altLang="en-US" sz="4000"/>
              <a:t>四</a:t>
            </a:r>
            <a:endParaRPr lang="zh-CN" altLang="en-US" sz="4000"/>
          </a:p>
          <a:p>
            <a:pPr>
              <a:buFont typeface="Wingdings" panose="05000000000000000000" pitchFamily="2" charset="2"/>
              <a:buNone/>
            </a:pPr>
            <a:r>
              <a:rPr lang="en-US" altLang="zh-CN" sz="4000"/>
              <a:t>[</a:t>
            </a:r>
            <a:r>
              <a:rPr lang="zh-CN" altLang="en-US" sz="4000"/>
              <a:t>一日，见二虫斗草间，观之正浓，忽有庞然大物，拔山倒树而来，盖一癞蛤蟆也。</a:t>
            </a:r>
            <a:r>
              <a:rPr lang="en-US" altLang="zh-CN" sz="4000"/>
              <a:t>]</a:t>
            </a:r>
            <a:br>
              <a:rPr lang="en-US" altLang="zh-CN" sz="4000"/>
            </a:br>
            <a:br>
              <a:rPr lang="en-US" altLang="zh-CN" sz="4000"/>
            </a:br>
            <a:r>
              <a:rPr lang="zh-CN" altLang="en-US" sz="4000"/>
              <a:t>　　一天，看见两只虫子在草丛间相斗，我观看这一情景兴趣正浓厚的时候，突然有一个很大的东西，像推开大山，撞倒大树一般地闯了过来，原来是一只癞蛤蟆。</a:t>
            </a: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sz="2800"/>
              <a:t>         </a:t>
            </a:r>
            <a:r>
              <a:rPr lang="zh-CN" altLang="en-US" sz="2800"/>
              <a:t>二虫：两只虫子。古汉语常省略物量词。斗草间：即斗于草间，介词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于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省略。之：代二虫斗。浓：程度深，这里是兴趣浓厚的意思。庞然：很大的样子。庞然大物：很大的东西。拔山：把山移开，形容力气大。拔，原意是用力抽出，这里是移的意思。而：连词，表修饰关系。盖：连词，承接上文，解释原因，相当于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原来是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。</a:t>
            </a:r>
            <a:br>
              <a:rPr lang="zh-CN" altLang="en-US" sz="2800"/>
            </a:br>
            <a:endParaRPr lang="zh-CN" altLang="en-US" sz="2800"/>
          </a:p>
          <a:p>
            <a:pPr>
              <a:buFont typeface="Wingdings" panose="05000000000000000000" pitchFamily="2" charset="2"/>
              <a:buNone/>
            </a:pPr>
            <a:r>
              <a:rPr lang="en-US" altLang="zh-CN" sz="2800"/>
              <a:t>[</a:t>
            </a:r>
            <a:r>
              <a:rPr lang="zh-CN" altLang="en-US" sz="2800"/>
              <a:t>舌一吐而二虫尽为所吞。</a:t>
            </a:r>
            <a:r>
              <a:rPr lang="en-US" altLang="zh-CN" sz="2800"/>
              <a:t>]</a:t>
            </a:r>
            <a:br>
              <a:rPr lang="en-US" altLang="zh-CN" sz="2800"/>
            </a:br>
            <a:r>
              <a:rPr lang="zh-CN" altLang="en-US" sz="2800"/>
              <a:t>　　（哈蟆）舌头一伸，两只虫子就全被吞进肚里。</a:t>
            </a:r>
            <a:br>
              <a:rPr lang="zh-CN" altLang="en-US" sz="2800"/>
            </a:br>
            <a:br>
              <a:rPr lang="zh-CN" altLang="en-US" sz="2800"/>
            </a:br>
            <a:r>
              <a:rPr lang="zh-CN" altLang="en-US" sz="2800"/>
              <a:t>　　而：连词，表示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吐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和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吞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两个动作的承接关系，这里可解释为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便</a:t>
            </a:r>
            <a:r>
              <a:rPr lang="zh-CN" altLang="en-US" sz="2800">
                <a:latin typeface="Arial" panose="020B0604020202020204"/>
              </a:rPr>
              <a:t>”“</a:t>
            </a:r>
            <a:r>
              <a:rPr lang="zh-CN" altLang="en-US" sz="2800"/>
              <a:t>就</a:t>
            </a:r>
            <a:r>
              <a:rPr lang="zh-CN" altLang="en-US" sz="2800">
                <a:latin typeface="Arial" panose="020B0604020202020204"/>
              </a:rPr>
              <a:t>”</a:t>
            </a:r>
            <a:r>
              <a:rPr lang="zh-CN" altLang="en-US" sz="2800"/>
              <a:t>。为所：表示被动，可译为</a:t>
            </a:r>
            <a:r>
              <a:rPr lang="zh-CN" altLang="en-US" sz="2800">
                <a:latin typeface="Arial" panose="020B0604020202020204"/>
              </a:rPr>
              <a:t>“</a:t>
            </a:r>
            <a:r>
              <a:rPr lang="zh-CN" altLang="en-US" sz="2800"/>
              <a:t>被</a:t>
            </a:r>
            <a:r>
              <a:rPr lang="en-US" altLang="zh-CN" sz="2800">
                <a:latin typeface="Arial" panose="020B0604020202020204"/>
              </a:rPr>
              <a:t>……”</a:t>
            </a:r>
            <a:r>
              <a:rPr lang="zh-CN" altLang="en-US" sz="2800"/>
              <a:t>。 </a:t>
            </a:r>
            <a:endParaRPr lang="zh-CN" altLang="en-US" sz="2800"/>
          </a:p>
        </p:txBody>
      </p:sp>
      <p:pic>
        <p:nvPicPr>
          <p:cNvPr id="34820" name="Picture 4" descr="蟾蜍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0"/>
            <a:ext cx="9144000" cy="68659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/>
              <a:t>[</a:t>
            </a:r>
            <a:r>
              <a:rPr lang="zh-CN" altLang="en-US"/>
              <a:t>余年幼，方出神，不觉呀然惊恐；神定，捉蛤蟆，鞭数十，驱之别院。</a:t>
            </a:r>
            <a:r>
              <a:rPr lang="en-US" altLang="zh-CN"/>
              <a:t>]</a:t>
            </a:r>
            <a:br>
              <a:rPr lang="en-US" altLang="zh-CN"/>
            </a:br>
            <a:br>
              <a:rPr lang="en-US" altLang="zh-CN"/>
            </a:br>
            <a:r>
              <a:rPr lang="zh-CN" altLang="en-US"/>
              <a:t>　　我那时年纪还小，正看得出神，不禁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唉呀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地惊叫一声，感到害怕；心神安定下来，捉住蛤蟆，鞭打它几十下，把它赶到别的院子里去了。</a:t>
            </a:r>
            <a:br>
              <a:rPr lang="zh-CN" altLang="en-US"/>
            </a:br>
            <a:br>
              <a:rPr lang="zh-CN" altLang="en-US"/>
            </a:br>
            <a:r>
              <a:rPr lang="zh-CN" altLang="en-US"/>
              <a:t>　　方：正。出神：精神过度集中而有点发呆。神定：心神安定。驱之别院：即驱之于别院，介词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于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省略。 </a:t>
            </a:r>
            <a:endParaRPr lang="zh-CN" altLang="en-US"/>
          </a:p>
        </p:txBody>
      </p:sp>
      <p:sp>
        <p:nvSpPr>
          <p:cNvPr id="35844" name="Oval 4"/>
          <p:cNvSpPr>
            <a:spLocks noChangeArrowheads="1"/>
          </p:cNvSpPr>
          <p:nvPr/>
        </p:nvSpPr>
        <p:spPr bwMode="auto">
          <a:xfrm>
            <a:off x="4284663" y="5516563"/>
            <a:ext cx="40322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endParaRPr lang="zh-CN" altLang="zh-CN">
              <a:solidFill>
                <a:srgbClr val="6600FF"/>
              </a:solidFill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859338" y="5589588"/>
            <a:ext cx="2952750" cy="549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000">
                <a:ea typeface="隶书" pitchFamily="49" charset="-122"/>
              </a:rPr>
              <a:t>全文翻译</a:t>
            </a:r>
            <a:endParaRPr lang="zh-CN" altLang="en-US" sz="3000"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/>
              <a:t>        </a:t>
            </a:r>
            <a:r>
              <a:rPr lang="zh-CN" altLang="en-US"/>
              <a:t>我回忆幼小的时候，能睁大眼睛对着太阳，眼力足以看得清极细小的东西。看到细小的东西，一定要仔细观察它的花纹。所以我时常有观察物体本身以外的乐趣。</a:t>
            </a:r>
            <a:endParaRPr lang="zh-CN" altLang="en-US"/>
          </a:p>
          <a:p>
            <a:pPr>
              <a:buFont typeface="Wingdings" panose="05000000000000000000" pitchFamily="2" charset="2"/>
              <a:buNone/>
            </a:pPr>
            <a:r>
              <a:rPr lang="zh-CN" altLang="en-US"/>
              <a:t>        夏天蚊群的飞鸣声像雷声一样，我把它们比作鹤群在空中飞舞。心中想像的是鹤，那么呈现在眼前的或是成千、或是上百飞舞着的蚊子便果真（觉得它们）是鹤了。仰起头来观赏这种景象，脖颈因此都僵硬了。    </a:t>
            </a:r>
            <a:endParaRPr lang="zh-CN" alt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tx1"/>
                </a:solidFill>
                <a:effectLst/>
                <a:ea typeface="隶书" pitchFamily="49" charset="-122"/>
              </a:rPr>
              <a:t>全文翻译</a:t>
            </a:r>
            <a:endParaRPr lang="zh-CN" altLang="en-US">
              <a:solidFill>
                <a:schemeClr val="tx1"/>
              </a:solidFill>
              <a:effectLst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/>
              <a:t>（有时）我又把蚊子留在白色的蚊帐里，用烟慢慢地喷它，使它冲着烟雾飞叫，（把这种情景）当做青云白鹤图来看，果真就像鹤在云头上高亢地鸣叫，令人高兴得连声叫好。 </a:t>
            </a:r>
            <a:endParaRPr lang="zh-CN" altLang="en-US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/>
              <a:t>         我常在坑洼不平的土墙边，杂草丛生的花台旁，蹲下自己的身子，使身子与花台一样高，定睛细看。把繁茂的杂草看作树林，把昆虫蚂蚁看成野兽，把泥土瓦砾突起的地方看作山丘，低洼的地方看成沟谷，想像在里面游历的情景，真感到心情舒畅，自得其乐。 </a:t>
            </a:r>
            <a:endParaRPr lang="zh-CN" altLang="en-US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/>
              <a:t>         一天，看见两只虫子在草丛间相斗，我观看这一情景兴趣正浓厚的时候，突然有一个很大的东西，像推开大山，撞倒大树一般地闯了过来，原来是一只癞蛤蟆。 </a:t>
            </a:r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0" y="836613"/>
            <a:ext cx="9144000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/>
              <a:t>（哈蟆）舌头一伸，两只虫子就全被吞进肚里。我那时年纪还小，正看得出神，不禁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唉呀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地惊叫一声，感到害怕；心神安定下来，捉住蛤蟆，鞭打它几十下，把它赶到别的院子里去了。 </a:t>
            </a:r>
            <a:endParaRPr lang="zh-CN" altLang="en-US"/>
          </a:p>
        </p:txBody>
      </p:sp>
      <p:sp>
        <p:nvSpPr>
          <p:cNvPr id="38916" name="AutoShape 4">
            <a:hlinkClick r:id="rId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659563" y="5373688"/>
            <a:ext cx="1152525" cy="719137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lnSpcReduction="10000"/>
          </a:bodyPr>
          <a:lstStyle/>
          <a:p>
            <a:r>
              <a:rPr lang="zh-CN" altLang="zh-CN" sz="4400" b="1" dirty="0"/>
              <a:t>学习目标：</a:t>
            </a:r>
            <a:endParaRPr lang="zh-CN" altLang="zh-CN" sz="4400" dirty="0"/>
          </a:p>
          <a:p>
            <a:pPr lvl="0"/>
            <a:r>
              <a:rPr lang="en-US" altLang="zh-CN" sz="4000" b="1" dirty="0" smtClean="0"/>
              <a:t>1</a:t>
            </a:r>
            <a:r>
              <a:rPr lang="zh-CN" altLang="en-US" sz="4000" b="1" dirty="0" smtClean="0"/>
              <a:t>、</a:t>
            </a:r>
            <a:r>
              <a:rPr lang="zh-CN" altLang="zh-CN" sz="4000" b="1" dirty="0" smtClean="0"/>
              <a:t>熟读</a:t>
            </a:r>
            <a:r>
              <a:rPr lang="zh-CN" altLang="zh-CN" sz="4000" b="1" dirty="0"/>
              <a:t>课文掌握生字词读音。能当堂背诵课文。</a:t>
            </a:r>
            <a:endParaRPr lang="zh-CN" altLang="zh-CN" sz="4000" dirty="0"/>
          </a:p>
          <a:p>
            <a:pPr lvl="0"/>
            <a:r>
              <a:rPr lang="en-US" altLang="zh-CN" sz="4000" b="1" dirty="0" smtClean="0"/>
              <a:t>2</a:t>
            </a:r>
            <a:r>
              <a:rPr lang="zh-CN" altLang="en-US" sz="4000" b="1" dirty="0" smtClean="0"/>
              <a:t>、</a:t>
            </a:r>
            <a:r>
              <a:rPr lang="zh-CN" altLang="zh-CN" sz="4000" b="1" dirty="0" smtClean="0"/>
              <a:t>借助</a:t>
            </a:r>
            <a:r>
              <a:rPr lang="zh-CN" altLang="zh-CN" sz="4000" b="1" dirty="0"/>
              <a:t>页下注释及老师的适当点拨，读懂这篇文言文的意思， 疏通文意掌握重点词语、句子的意思。体会作者的情感。</a:t>
            </a:r>
            <a:endParaRPr lang="zh-CN" altLang="zh-CN" sz="4000" dirty="0"/>
          </a:p>
          <a:p>
            <a:r>
              <a:rPr lang="en-US" altLang="zh-CN" sz="4000" b="1" dirty="0"/>
              <a:t>3</a:t>
            </a:r>
            <a:r>
              <a:rPr lang="zh-CN" altLang="zh-CN" sz="4000" b="1" dirty="0"/>
              <a:t>、学会细心观察大自然，观察生活，能探寻作者“物外之趣”的由来，发表自己的看法。</a:t>
            </a:r>
            <a:endParaRPr lang="zh-CN" altLang="zh-CN" sz="4000" dirty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/>
              <a:t>1</a:t>
            </a:r>
            <a:r>
              <a:rPr lang="zh-CN" altLang="en-US"/>
              <a:t>、本文围绕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幼时记趣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中的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记趣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，写了三个趣事：</a:t>
            </a:r>
            <a:r>
              <a:rPr lang="zh-CN" altLang="en-US" u="sng"/>
              <a:t>           </a:t>
            </a:r>
            <a:r>
              <a:rPr lang="zh-CN" altLang="en-US"/>
              <a:t> 、</a:t>
            </a:r>
            <a:r>
              <a:rPr lang="zh-CN" altLang="en-US" u="sng"/>
              <a:t>               </a:t>
            </a:r>
            <a:r>
              <a:rPr lang="zh-CN" altLang="en-US"/>
              <a:t>、</a:t>
            </a:r>
            <a:r>
              <a:rPr lang="zh-CN" altLang="en-US" u="sng"/>
              <a:t>         、</a:t>
            </a:r>
            <a:endParaRPr lang="zh-CN" altLang="en-US" u="sng"/>
          </a:p>
          <a:p>
            <a:pPr>
              <a:buFont typeface="Wingdings" panose="05000000000000000000" pitchFamily="2" charset="2"/>
              <a:buNone/>
            </a:pPr>
            <a:r>
              <a:rPr lang="zh-CN" altLang="en-US"/>
              <a:t>   读读开头一节，想一想，本文的总体结构属于</a:t>
            </a:r>
            <a:r>
              <a:rPr lang="zh-CN" altLang="en-US" u="sng"/>
              <a:t>          </a:t>
            </a:r>
            <a:r>
              <a:rPr lang="zh-CN" altLang="en-US"/>
              <a:t> 结构。</a:t>
            </a:r>
            <a:endParaRPr lang="zh-CN" altLang="en-US"/>
          </a:p>
          <a:p>
            <a:pPr>
              <a:buFont typeface="Wingdings" panose="05000000000000000000" pitchFamily="2" charset="2"/>
              <a:buNone/>
            </a:pPr>
            <a:endParaRPr lang="en-US" altLang="zh-CN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感知文章结构</a:t>
            </a:r>
            <a:endParaRPr lang="zh-CN" altLang="en-US"/>
          </a:p>
        </p:txBody>
      </p:sp>
      <p:sp>
        <p:nvSpPr>
          <p:cNvPr id="39941" name="AutoShape 5">
            <a:hlinkClick r:id="rId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08850" y="5805488"/>
            <a:ext cx="935038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/>
              <a:t>1</a:t>
            </a:r>
            <a:r>
              <a:rPr lang="zh-CN" altLang="en-US"/>
              <a:t>、轻声的朗读课文，画出你认为</a:t>
            </a:r>
            <a:r>
              <a:rPr lang="zh-CN" altLang="en-US">
                <a:solidFill>
                  <a:schemeClr val="hlink"/>
                </a:solidFill>
              </a:rPr>
              <a:t>写的有趣</a:t>
            </a:r>
            <a:r>
              <a:rPr lang="zh-CN" altLang="en-US"/>
              <a:t>的语句，和你认为</a:t>
            </a:r>
            <a:r>
              <a:rPr lang="zh-CN" altLang="en-US">
                <a:solidFill>
                  <a:schemeClr val="hlink"/>
                </a:solidFill>
              </a:rPr>
              <a:t>写的非常好</a:t>
            </a:r>
            <a:r>
              <a:rPr lang="zh-CN" altLang="en-US"/>
              <a:t>的语句，试作简要品析。</a:t>
            </a:r>
            <a:endParaRPr lang="zh-CN" altLang="en-US"/>
          </a:p>
          <a:p>
            <a:pPr>
              <a:buFont typeface="Wingdings" panose="05000000000000000000" pitchFamily="2" charset="2"/>
              <a:buNone/>
            </a:pPr>
            <a:r>
              <a:rPr lang="zh-CN" altLang="en-US"/>
              <a:t>     先和同学交流，然后大班交流。</a:t>
            </a:r>
            <a:endParaRPr lang="zh-CN" altLang="en-US"/>
          </a:p>
          <a:p>
            <a:pPr>
              <a:buFont typeface="Wingdings" panose="05000000000000000000" pitchFamily="2" charset="2"/>
              <a:buNone/>
            </a:pPr>
            <a:r>
              <a:rPr lang="en-US" altLang="zh-CN"/>
              <a:t>2</a:t>
            </a:r>
            <a:r>
              <a:rPr lang="zh-CN" altLang="en-US"/>
              <a:t>、文章读来趣味盎然，你觉得是因为作者在写作中，运用了</a:t>
            </a:r>
            <a:r>
              <a:rPr lang="zh-CN" altLang="en-US" u="sng"/>
              <a:t>                、               </a:t>
            </a:r>
            <a:r>
              <a:rPr lang="en-US" altLang="zh-CN" u="sng"/>
              <a:t>.           </a:t>
            </a:r>
            <a:r>
              <a:rPr lang="zh-CN" altLang="en-US" u="sng"/>
              <a:t>（              ）</a:t>
            </a:r>
            <a:r>
              <a:rPr lang="zh-CN" altLang="en-US">
                <a:effectLst/>
              </a:rPr>
              <a:t>等写作技巧。</a:t>
            </a:r>
            <a:r>
              <a:rPr lang="zh-CN" altLang="en-US" u="sng"/>
              <a:t> </a:t>
            </a:r>
            <a:endParaRPr lang="zh-CN" altLang="en-US" u="sng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品味语言</a:t>
            </a:r>
            <a:endParaRPr lang="zh-CN" altLang="en-US"/>
          </a:p>
        </p:txBody>
      </p:sp>
      <p:sp>
        <p:nvSpPr>
          <p:cNvPr id="40964" name="AutoShape 4">
            <a:hlinkClick r:id="rId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661025"/>
            <a:ext cx="719138" cy="6477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3779838" y="4149725"/>
            <a:ext cx="1223962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FF00FF"/>
                </a:solidFill>
              </a:rPr>
              <a:t>想像</a:t>
            </a:r>
            <a:endParaRPr lang="zh-CN" altLang="en-US" sz="3600">
              <a:solidFill>
                <a:srgbClr val="FF00FF"/>
              </a:solidFill>
            </a:endParaRP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5724525" y="4076700"/>
            <a:ext cx="201612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FF00FF"/>
                </a:solidFill>
              </a:rPr>
              <a:t>以小写大</a:t>
            </a:r>
            <a:endParaRPr lang="zh-CN" altLang="en-US" sz="3600">
              <a:solidFill>
                <a:srgbClr val="FF00FF"/>
              </a:solidFill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1619250" y="4652963"/>
            <a:ext cx="136842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FF00FF"/>
                </a:solidFill>
              </a:rPr>
              <a:t>夸张</a:t>
            </a:r>
            <a:endParaRPr lang="zh-CN" altLang="en-US" sz="360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40966" grpId="0"/>
      <p:bldP spid="409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968500"/>
            <a:ext cx="8229600" cy="48895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b="1">
                <a:effectLst/>
              </a:rPr>
              <a:t>1</a:t>
            </a:r>
            <a:r>
              <a:rPr lang="zh-CN" altLang="en-US" b="1">
                <a:effectLst/>
              </a:rPr>
              <a:t>、朗读课文，体会作者能够从这些事情种体会到</a:t>
            </a:r>
            <a:r>
              <a:rPr lang="zh-CN" altLang="en-US" b="1">
                <a:effectLst/>
                <a:latin typeface="Arial" panose="020B0604020202020204"/>
              </a:rPr>
              <a:t>“</a:t>
            </a:r>
            <a:r>
              <a:rPr lang="zh-CN" altLang="en-US" b="1">
                <a:effectLst/>
              </a:rPr>
              <a:t>童趣</a:t>
            </a:r>
            <a:r>
              <a:rPr lang="zh-CN" altLang="en-US" b="1">
                <a:effectLst/>
                <a:latin typeface="Arial" panose="020B0604020202020204"/>
              </a:rPr>
              <a:t>”</a:t>
            </a:r>
            <a:r>
              <a:rPr lang="zh-CN" altLang="en-US" b="1">
                <a:effectLst/>
              </a:rPr>
              <a:t>，主要是什么原因？</a:t>
            </a:r>
            <a:endParaRPr lang="zh-CN" altLang="en-US" b="1">
              <a:effectLst/>
            </a:endParaRPr>
          </a:p>
          <a:p>
            <a:pPr>
              <a:buFont typeface="Wingdings" panose="05000000000000000000" pitchFamily="2" charset="2"/>
              <a:buNone/>
            </a:pPr>
            <a:endParaRPr lang="zh-CN" altLang="en-US" b="1">
              <a:effectLst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zh-CN" b="1">
                <a:effectLst/>
              </a:rPr>
              <a:t>2</a:t>
            </a:r>
            <a:r>
              <a:rPr lang="zh-CN" altLang="en-US" b="1">
                <a:effectLst/>
              </a:rPr>
              <a:t>、作者把癞蛤蟆</a:t>
            </a:r>
            <a:r>
              <a:rPr lang="zh-CN" altLang="en-US" b="1">
                <a:effectLst/>
                <a:latin typeface="Arial" panose="020B0604020202020204"/>
              </a:rPr>
              <a:t>“</a:t>
            </a:r>
            <a:r>
              <a:rPr lang="zh-CN" altLang="en-US" b="1">
                <a:effectLst/>
              </a:rPr>
              <a:t>鞭数十，驱之别院</a:t>
            </a:r>
            <a:r>
              <a:rPr lang="zh-CN" altLang="en-US" b="1">
                <a:effectLst/>
                <a:latin typeface="Arial" panose="020B0604020202020204"/>
              </a:rPr>
              <a:t>”</a:t>
            </a:r>
            <a:r>
              <a:rPr lang="zh-CN" altLang="en-US" b="1">
                <a:effectLst/>
              </a:rPr>
              <a:t>，可以看出作者怎样的</a:t>
            </a:r>
            <a:r>
              <a:rPr lang="zh-CN" altLang="en-US" b="1">
                <a:effectLst/>
                <a:latin typeface="Arial" panose="020B0604020202020204"/>
              </a:rPr>
              <a:t>“</a:t>
            </a:r>
            <a:r>
              <a:rPr lang="zh-CN" altLang="en-US" b="1">
                <a:effectLst/>
              </a:rPr>
              <a:t>童心</a:t>
            </a:r>
            <a:r>
              <a:rPr lang="zh-CN" altLang="en-US" b="1">
                <a:effectLst/>
                <a:latin typeface="Arial" panose="020B0604020202020204"/>
              </a:rPr>
              <a:t>”</a:t>
            </a:r>
            <a:r>
              <a:rPr lang="zh-CN" altLang="en-US" b="1">
                <a:effectLst/>
              </a:rPr>
              <a:t>？</a:t>
            </a:r>
            <a:endParaRPr lang="zh-CN" altLang="en-US" b="1">
              <a:effectLst/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2411413" y="620713"/>
            <a:ext cx="4608512" cy="8540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5000"/>
              <a:t>阅读   探究</a:t>
            </a:r>
            <a:endParaRPr lang="zh-CN" altLang="en-US" sz="5000"/>
          </a:p>
        </p:txBody>
      </p:sp>
      <p:sp>
        <p:nvSpPr>
          <p:cNvPr id="50181" name="WordArt 5"/>
          <p:cNvSpPr>
            <a:spLocks noChangeArrowheads="1" noChangeShapeType="1" noTextEdit="1"/>
          </p:cNvSpPr>
          <p:nvPr/>
        </p:nvSpPr>
        <p:spPr bwMode="auto">
          <a:xfrm>
            <a:off x="2339975" y="5013325"/>
            <a:ext cx="467995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000000"/>
                  </a:solidFill>
                  <a:round/>
                </a:ln>
                <a:solidFill>
                  <a:srgbClr val="99CC00"/>
                </a:solidFill>
                <a:latin typeface="隶书"/>
                <a:ea typeface="隶书"/>
              </a:rPr>
              <a:t>同情弱小，惩罚强暴</a:t>
            </a:r>
            <a:endParaRPr lang="zh-CN" altLang="en-US" sz="3600" b="1" kern="10">
              <a:ln w="9525">
                <a:solidFill>
                  <a:srgbClr val="000000"/>
                </a:solidFill>
                <a:round/>
              </a:ln>
              <a:solidFill>
                <a:srgbClr val="99CC00"/>
              </a:solidFill>
              <a:latin typeface="隶书"/>
              <a:ea typeface="隶书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9138"/>
            <a:ext cx="9144000" cy="424815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en-US" altLang="zh-CN" sz="3500"/>
              <a:t>⒈</a:t>
            </a:r>
            <a:r>
              <a:rPr lang="zh-CN" altLang="en-US" sz="3500"/>
              <a:t>背诵课文，并摘抄文中的精美</a:t>
            </a:r>
            <a:r>
              <a:rPr lang="zh-CN" altLang="en-US" sz="3500">
                <a:solidFill>
                  <a:srgbClr val="6600FF"/>
                </a:solidFill>
              </a:rPr>
              <a:t>语句</a:t>
            </a:r>
            <a:r>
              <a:rPr lang="zh-CN" altLang="en-US" sz="3500"/>
              <a:t>和</a:t>
            </a:r>
            <a:r>
              <a:rPr lang="zh-CN" altLang="en-US" sz="3500">
                <a:solidFill>
                  <a:srgbClr val="6600FF"/>
                </a:solidFill>
              </a:rPr>
              <a:t>成语</a:t>
            </a:r>
            <a:r>
              <a:rPr lang="zh-CN" altLang="en-US" sz="3500"/>
              <a:t>。</a:t>
            </a:r>
            <a:endParaRPr lang="zh-CN" altLang="en-US" sz="3500"/>
          </a:p>
          <a:p>
            <a:pPr algn="just">
              <a:buFont typeface="Wingdings" panose="05000000000000000000" pitchFamily="2" charset="2"/>
              <a:buNone/>
            </a:pPr>
            <a:r>
              <a:rPr lang="zh-CN" altLang="en-US" sz="3500"/>
              <a:t>⒉课下借阅</a:t>
            </a:r>
            <a:r>
              <a:rPr lang="en-US" altLang="zh-CN" sz="3500"/>
              <a:t>《</a:t>
            </a:r>
            <a:r>
              <a:rPr lang="zh-CN" altLang="en-US" sz="3500"/>
              <a:t>浮生六记</a:t>
            </a:r>
            <a:r>
              <a:rPr lang="en-US" altLang="zh-CN" sz="3500">
                <a:latin typeface="Arial" panose="020B0604020202020204"/>
              </a:rPr>
              <a:t>·</a:t>
            </a:r>
            <a:r>
              <a:rPr lang="zh-CN" altLang="en-US" sz="3500"/>
              <a:t>闲情记趣</a:t>
            </a:r>
            <a:r>
              <a:rPr lang="en-US" altLang="zh-CN" sz="3500"/>
              <a:t>》</a:t>
            </a:r>
            <a:r>
              <a:rPr lang="zh-CN" altLang="en-US" sz="3500"/>
              <a:t>中的其他篇目或其他名家描写童年生活的佳作。</a:t>
            </a:r>
            <a:endParaRPr lang="zh-CN" altLang="en-US" sz="3500"/>
          </a:p>
          <a:p>
            <a:pPr algn="just">
              <a:buFont typeface="Wingdings" panose="05000000000000000000" pitchFamily="2" charset="2"/>
              <a:buNone/>
            </a:pPr>
            <a:r>
              <a:rPr lang="zh-CN" altLang="en-US" sz="3500"/>
              <a:t>⒊以</a:t>
            </a:r>
            <a:r>
              <a:rPr lang="en-US" altLang="zh-CN" sz="3500"/>
              <a:t>《</a:t>
            </a:r>
            <a:r>
              <a:rPr lang="zh-CN" altLang="en-US" sz="3500">
                <a:solidFill>
                  <a:srgbClr val="6600FF"/>
                </a:solidFill>
              </a:rPr>
              <a:t>我的童年趣事</a:t>
            </a:r>
            <a:r>
              <a:rPr lang="en-US" altLang="zh-CN" sz="3500"/>
              <a:t>》</a:t>
            </a:r>
            <a:r>
              <a:rPr lang="zh-CN" altLang="en-US" sz="3500"/>
              <a:t>为题目，写一篇记叙文。</a:t>
            </a:r>
            <a:endParaRPr lang="zh-CN" altLang="en-US" sz="350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作业</a:t>
            </a:r>
            <a:endParaRPr lang="zh-CN" altLang="en-US"/>
          </a:p>
        </p:txBody>
      </p:sp>
      <p:sp>
        <p:nvSpPr>
          <p:cNvPr id="41990" name="AutoShape 6"/>
          <p:cNvSpPr>
            <a:spLocks noChangeArrowheads="1"/>
          </p:cNvSpPr>
          <p:nvPr/>
        </p:nvSpPr>
        <p:spPr bwMode="auto">
          <a:xfrm>
            <a:off x="8172450" y="5661025"/>
            <a:ext cx="503238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844675"/>
            <a:ext cx="8229600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/>
              <a:t>       </a:t>
            </a:r>
            <a:r>
              <a:rPr lang="zh-CN" altLang="en-US"/>
              <a:t>愿同学们都能过一个有趣的充实的金色的童年！</a:t>
            </a:r>
            <a:endParaRPr lang="zh-CN" alt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再见</a:t>
            </a:r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260350"/>
            <a:ext cx="6019800" cy="1008063"/>
          </a:xfrm>
        </p:spPr>
        <p:txBody>
          <a:bodyPr>
            <a:normAutofit fontScale="90000"/>
          </a:bodyPr>
          <a:lstStyle/>
          <a:p>
            <a:r>
              <a:rPr lang="zh-CN" altLang="en-US" sz="9600" b="1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幼时记趣</a:t>
            </a:r>
            <a:endParaRPr lang="zh-CN" altLang="en-US" sz="9600" b="1">
              <a:solidFill>
                <a:srgbClr val="D60093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89138"/>
            <a:ext cx="2192338" cy="792162"/>
          </a:xfrm>
        </p:spPr>
        <p:txBody>
          <a:bodyPr/>
          <a:lstStyle/>
          <a:p>
            <a:r>
              <a:rPr lang="zh-CN" altLang="en-US">
                <a:hlinkClick r:id="rId1" action="ppaction://hlinkfile"/>
              </a:rPr>
              <a:t>欣赏音乐</a:t>
            </a:r>
            <a:endParaRPr lang="zh-CN" altLang="en-US">
              <a:hlinkClick r:id="rId1" action="ppaction://hlinkfile"/>
            </a:endParaRPr>
          </a:p>
        </p:txBody>
      </p:sp>
      <p:sp>
        <p:nvSpPr>
          <p:cNvPr id="4104" name="Rectangle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331913" y="3284538"/>
            <a:ext cx="2192337" cy="792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走近作者</a:t>
            </a:r>
            <a:endParaRPr lang="zh-CN" alt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5" name="Rectangle 9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1331913" y="4652963"/>
            <a:ext cx="2192337" cy="792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听读课文</a:t>
            </a:r>
            <a:endParaRPr lang="zh-CN" alt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5508625" y="1989138"/>
            <a:ext cx="2192338" cy="792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理解课文</a:t>
            </a:r>
            <a:endParaRPr lang="zh-CN" alt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5435600" y="3284538"/>
            <a:ext cx="2192338" cy="792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感知结构</a:t>
            </a:r>
            <a:endParaRPr lang="zh-CN" alt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5508625" y="4652963"/>
            <a:ext cx="2192338" cy="792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品味语言</a:t>
            </a:r>
            <a:endParaRPr lang="zh-CN" alt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9" name="Rectangle 1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331913" y="5661025"/>
            <a:ext cx="2192337" cy="7921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读准字音</a:t>
            </a:r>
            <a:endParaRPr lang="zh-CN" alt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10" name="Rectangle 1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580063" y="5661025"/>
            <a:ext cx="2192337" cy="7921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沙场练兵</a:t>
            </a:r>
            <a:endParaRPr lang="zh-CN" alt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692400"/>
          </a:xfrm>
          <a:noFill/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/>
              <a:t>     </a:t>
            </a:r>
            <a:r>
              <a:rPr kumimoji="1" lang="zh-CN" altLang="en-US" b="1">
                <a:effectLst/>
              </a:rPr>
              <a:t>作者简介：</a:t>
            </a:r>
            <a:r>
              <a:rPr kumimoji="1" lang="zh-CN" altLang="en-US" b="1" u="sng">
                <a:solidFill>
                  <a:srgbClr val="FF00FF"/>
                </a:solidFill>
                <a:effectLst/>
              </a:rPr>
              <a:t>沈复</a:t>
            </a:r>
            <a:r>
              <a:rPr kumimoji="1" lang="zh-CN" altLang="en-US" b="1">
                <a:effectLst/>
              </a:rPr>
              <a:t>，生于</a:t>
            </a:r>
            <a:r>
              <a:rPr kumimoji="1" lang="en-US" altLang="zh-CN" b="1">
                <a:effectLst/>
              </a:rPr>
              <a:t>1763</a:t>
            </a:r>
            <a:r>
              <a:rPr kumimoji="1" lang="zh-CN" altLang="en-US" b="1">
                <a:effectLst/>
              </a:rPr>
              <a:t>年，卒年不详。字</a:t>
            </a:r>
            <a:r>
              <a:rPr kumimoji="1" lang="zh-CN" altLang="en-US" b="1" u="sng">
                <a:solidFill>
                  <a:srgbClr val="FF00FF"/>
                </a:solidFill>
                <a:effectLst/>
              </a:rPr>
              <a:t>三白</a:t>
            </a:r>
            <a:r>
              <a:rPr kumimoji="1" lang="zh-CN" altLang="en-US" b="1">
                <a:effectLst/>
              </a:rPr>
              <a:t>，号梅逸，长洲（今江苏</a:t>
            </a:r>
            <a:r>
              <a:rPr kumimoji="1" lang="zh-CN" altLang="en-US" b="1" u="sng">
                <a:solidFill>
                  <a:srgbClr val="FF00FF"/>
                </a:solidFill>
                <a:effectLst/>
              </a:rPr>
              <a:t>苏州</a:t>
            </a:r>
            <a:r>
              <a:rPr kumimoji="1" lang="zh-CN" altLang="en-US" b="1">
                <a:effectLst/>
              </a:rPr>
              <a:t>市）人。</a:t>
            </a:r>
            <a:r>
              <a:rPr kumimoji="1" lang="zh-CN" altLang="en-US" b="1" u="sng">
                <a:effectLst/>
              </a:rPr>
              <a:t>清</a:t>
            </a:r>
            <a:r>
              <a:rPr kumimoji="1" lang="zh-CN" altLang="en-US" b="1">
                <a:effectLst/>
              </a:rPr>
              <a:t>代</a:t>
            </a:r>
            <a:r>
              <a:rPr kumimoji="1" lang="zh-CN" altLang="en-US" b="1" u="sng">
                <a:solidFill>
                  <a:srgbClr val="FF00FF"/>
                </a:solidFill>
                <a:effectLst/>
              </a:rPr>
              <a:t>散文家</a:t>
            </a:r>
            <a:r>
              <a:rPr kumimoji="1" lang="zh-CN" altLang="en-US" b="1">
                <a:effectLst/>
              </a:rPr>
              <a:t>。他一生长期做幕僚，奔走南北，游历过许多地方。能文善画，著有</a:t>
            </a:r>
            <a:r>
              <a:rPr kumimoji="1" lang="en-US" altLang="zh-CN" b="1" u="sng">
                <a:effectLst/>
              </a:rPr>
              <a:t>《</a:t>
            </a:r>
            <a:r>
              <a:rPr kumimoji="1" lang="zh-CN" altLang="en-US" b="1" u="sng">
                <a:solidFill>
                  <a:srgbClr val="FF00FF"/>
                </a:solidFill>
                <a:effectLst/>
              </a:rPr>
              <a:t>浮生六记</a:t>
            </a:r>
            <a:r>
              <a:rPr kumimoji="1" lang="en-US" altLang="zh-CN" b="1" u="sng">
                <a:effectLst/>
              </a:rPr>
              <a:t>》</a:t>
            </a:r>
            <a:r>
              <a:rPr kumimoji="1" lang="zh-CN" altLang="en-US" b="1">
                <a:effectLst/>
              </a:rPr>
              <a:t>。</a:t>
            </a:r>
            <a:endParaRPr kumimoji="1" lang="zh-CN" altLang="en-US" b="1">
              <a:effectLst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走近作者</a:t>
            </a:r>
            <a:endParaRPr lang="zh-CN" altLang="en-US"/>
          </a:p>
        </p:txBody>
      </p:sp>
      <p:sp>
        <p:nvSpPr>
          <p:cNvPr id="2458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380288" y="5661025"/>
            <a:ext cx="720725" cy="5492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Grp="1" noChangeArrowheads="1"/>
          </p:cNvSpPr>
          <p:nvPr>
            <p:ph idx="1"/>
          </p:nvPr>
        </p:nvSpPr>
        <p:spPr>
          <a:xfrm>
            <a:off x="457200" y="549275"/>
            <a:ext cx="8229600" cy="5581650"/>
          </a:xfrm>
          <a:noFill/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800"/>
              <a:t>   </a:t>
            </a:r>
            <a:r>
              <a:rPr kumimoji="1" lang="zh-CN" altLang="en-US" sz="2800" b="1">
                <a:effectLst/>
              </a:rPr>
              <a:t>出处：</a:t>
            </a:r>
            <a:r>
              <a:rPr kumimoji="1" lang="en-US" altLang="zh-CN" sz="2800" b="1" u="sng">
                <a:effectLst/>
              </a:rPr>
              <a:t>《</a:t>
            </a:r>
            <a:r>
              <a:rPr kumimoji="1" lang="zh-CN" altLang="en-US" sz="2800" b="1" u="sng">
                <a:solidFill>
                  <a:srgbClr val="FF00FF"/>
                </a:solidFill>
                <a:effectLst/>
              </a:rPr>
              <a:t>浮生六记</a:t>
            </a:r>
            <a:r>
              <a:rPr kumimoji="1" lang="en-US" altLang="zh-CN" sz="2800" b="1" u="sng">
                <a:effectLst/>
              </a:rPr>
              <a:t>》</a:t>
            </a:r>
            <a:r>
              <a:rPr kumimoji="1" lang="zh-CN" altLang="en-US" sz="2800" b="1">
                <a:effectLst/>
              </a:rPr>
              <a:t>是一部</a:t>
            </a:r>
            <a:r>
              <a:rPr kumimoji="1" lang="zh-CN" altLang="en-US" sz="2800" b="1" u="sng">
                <a:solidFill>
                  <a:srgbClr val="FF00FF"/>
                </a:solidFill>
                <a:effectLst/>
              </a:rPr>
              <a:t>自传体散文</a:t>
            </a:r>
            <a:r>
              <a:rPr kumimoji="1" lang="zh-CN" altLang="en-US" sz="2800" b="1">
                <a:effectLst/>
              </a:rPr>
              <a:t>，原书为六卷，今存</a:t>
            </a:r>
            <a:r>
              <a:rPr kumimoji="1" lang="en-US" altLang="zh-CN" sz="2800" b="1" u="sng">
                <a:effectLst/>
              </a:rPr>
              <a:t>《</a:t>
            </a:r>
            <a:r>
              <a:rPr kumimoji="1" lang="zh-CN" altLang="en-US" sz="2800" b="1" u="sng">
                <a:solidFill>
                  <a:srgbClr val="FF00FF"/>
                </a:solidFill>
                <a:effectLst/>
              </a:rPr>
              <a:t>闺房记乐</a:t>
            </a:r>
            <a:r>
              <a:rPr kumimoji="1" lang="en-US" altLang="zh-CN" sz="2800" b="1" u="sng">
                <a:effectLst/>
              </a:rPr>
              <a:t>》《</a:t>
            </a:r>
            <a:r>
              <a:rPr kumimoji="1" lang="zh-CN" altLang="en-US" sz="2800" b="1" u="sng">
                <a:solidFill>
                  <a:srgbClr val="FF00FF"/>
                </a:solidFill>
                <a:effectLst/>
              </a:rPr>
              <a:t>闲情记趣</a:t>
            </a:r>
            <a:r>
              <a:rPr kumimoji="1" lang="en-US" altLang="zh-CN" sz="2800" b="1" u="sng">
                <a:effectLst/>
              </a:rPr>
              <a:t>》《</a:t>
            </a:r>
            <a:r>
              <a:rPr kumimoji="1" lang="zh-CN" altLang="en-US" sz="2800" b="1" u="sng">
                <a:solidFill>
                  <a:srgbClr val="FF00FF"/>
                </a:solidFill>
                <a:effectLst/>
              </a:rPr>
              <a:t>坎坷记愁</a:t>
            </a:r>
            <a:r>
              <a:rPr kumimoji="1" lang="en-US" altLang="zh-CN" sz="2800" b="1" u="sng">
                <a:effectLst/>
              </a:rPr>
              <a:t>》《</a:t>
            </a:r>
            <a:r>
              <a:rPr kumimoji="1" lang="zh-CN" altLang="en-US" sz="2800" b="1" u="sng">
                <a:solidFill>
                  <a:srgbClr val="FF00FF"/>
                </a:solidFill>
                <a:effectLst/>
              </a:rPr>
              <a:t>浪游记快</a:t>
            </a:r>
            <a:r>
              <a:rPr kumimoji="1" lang="en-US" altLang="zh-CN" sz="2800" b="1" u="sng">
                <a:effectLst/>
              </a:rPr>
              <a:t>》</a:t>
            </a:r>
            <a:r>
              <a:rPr kumimoji="1" lang="zh-CN" altLang="en-US" sz="2800" b="1">
                <a:effectLst/>
              </a:rPr>
              <a:t>四卷，卷五</a:t>
            </a:r>
            <a:r>
              <a:rPr kumimoji="1" lang="en-US" altLang="zh-CN" sz="2800" b="1">
                <a:effectLst/>
              </a:rPr>
              <a:t>《</a:t>
            </a:r>
            <a:r>
              <a:rPr kumimoji="1" lang="zh-CN" altLang="en-US" sz="2800" b="1" u="sng">
                <a:solidFill>
                  <a:srgbClr val="FF00FF"/>
                </a:solidFill>
                <a:effectLst/>
              </a:rPr>
              <a:t>中山记历</a:t>
            </a:r>
            <a:r>
              <a:rPr kumimoji="1" lang="en-US" altLang="zh-CN" sz="2800" b="1">
                <a:effectLst/>
              </a:rPr>
              <a:t>》</a:t>
            </a:r>
            <a:r>
              <a:rPr kumimoji="1" lang="zh-CN" altLang="en-US" sz="2800" b="1">
                <a:effectLst/>
              </a:rPr>
              <a:t>、卷六</a:t>
            </a:r>
            <a:r>
              <a:rPr kumimoji="1" lang="en-US" altLang="zh-CN" sz="2800" b="1">
                <a:effectLst/>
              </a:rPr>
              <a:t>《</a:t>
            </a:r>
            <a:r>
              <a:rPr kumimoji="1" lang="zh-CN" altLang="en-US" sz="2800" b="1" u="sng">
                <a:solidFill>
                  <a:srgbClr val="FF00FF"/>
                </a:solidFill>
                <a:effectLst/>
              </a:rPr>
              <a:t>养生记道</a:t>
            </a:r>
            <a:r>
              <a:rPr kumimoji="1" lang="en-US" altLang="zh-CN" sz="2800" b="1">
                <a:effectLst/>
              </a:rPr>
              <a:t>》</a:t>
            </a:r>
            <a:r>
              <a:rPr kumimoji="1" lang="zh-CN" altLang="en-US" sz="2800" b="1">
                <a:effectLst/>
              </a:rPr>
              <a:t>已逸。作者在</a:t>
            </a:r>
            <a:r>
              <a:rPr kumimoji="1" lang="en-US" altLang="zh-CN" sz="2800" b="1">
                <a:effectLst/>
              </a:rPr>
              <a:t>《</a:t>
            </a:r>
            <a:r>
              <a:rPr kumimoji="1" lang="zh-CN" altLang="en-US" sz="2800" b="1">
                <a:effectLst/>
              </a:rPr>
              <a:t>浮生六记</a:t>
            </a:r>
            <a:r>
              <a:rPr kumimoji="1" lang="en-US" altLang="zh-CN" sz="2800" b="1">
                <a:effectLst/>
              </a:rPr>
              <a:t>》</a:t>
            </a:r>
            <a:r>
              <a:rPr kumimoji="1" lang="zh-CN" altLang="en-US" sz="2800" b="1">
                <a:effectLst/>
              </a:rPr>
              <a:t>中记叙了夫妻间平凡的家居生活和各地浪游的见闻，记叙了自己大半生的经历，欢愉处与悲苦处两相对照，真切感人，从中可以看出当时的一些世态人情旧礼教对人们的束缚，以及主人公的坎坷遭遇。文词朴素，情感真挚，前人曾有</a:t>
            </a:r>
            <a:r>
              <a:rPr kumimoji="1" lang="zh-CN" altLang="en-US" sz="2800" b="1">
                <a:effectLst/>
                <a:latin typeface="Arial" panose="020B0604020202020204"/>
              </a:rPr>
              <a:t>“</a:t>
            </a:r>
            <a:r>
              <a:rPr kumimoji="1" lang="zh-CN" altLang="en-US" sz="2800" b="1">
                <a:effectLst/>
              </a:rPr>
              <a:t>幽芳凄绝，读之心醉</a:t>
            </a:r>
            <a:r>
              <a:rPr kumimoji="1" lang="zh-CN" altLang="en-US" sz="2800" b="1">
                <a:effectLst/>
                <a:latin typeface="Arial" panose="020B0604020202020204"/>
              </a:rPr>
              <a:t>”</a:t>
            </a:r>
            <a:r>
              <a:rPr kumimoji="1" lang="zh-CN" altLang="en-US" sz="2800" b="1">
                <a:effectLst/>
              </a:rPr>
              <a:t>的评语，文学气氛颇浓。由于时代的局限，书中也存在一些不健康的情趣，情调低沉，略含感伤。</a:t>
            </a:r>
            <a:endParaRPr kumimoji="1" lang="zh-CN" altLang="en-US" sz="2800" b="1">
              <a:effectLst/>
            </a:endParaRPr>
          </a:p>
        </p:txBody>
      </p:sp>
      <p:sp>
        <p:nvSpPr>
          <p:cNvPr id="25605" name="AutoShape 5">
            <a:hlinkClick r:id="rId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949950"/>
            <a:ext cx="576263" cy="3587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813" y="404813"/>
            <a:ext cx="6019800" cy="1371600"/>
          </a:xfrm>
        </p:spPr>
        <p:txBody>
          <a:bodyPr/>
          <a:lstStyle/>
          <a:p>
            <a:r>
              <a:rPr lang="zh-CN" altLang="en-US" b="1"/>
              <a:t>读准红色字的读音</a:t>
            </a:r>
            <a:endParaRPr lang="zh-CN" altLang="en-US" sz="9600" b="1">
              <a:solidFill>
                <a:srgbClr val="D60093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2573338"/>
            <a:ext cx="9144000" cy="27590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500">
                <a:solidFill>
                  <a:srgbClr val="FF00FF"/>
                </a:solidFill>
                <a:latin typeface="Arial" panose="020B0604020202020204" pitchFamily="34" charset="0"/>
              </a:rPr>
              <a:t>稚</a:t>
            </a:r>
            <a:r>
              <a:rPr lang="zh-CN" altLang="en-US" sz="3500">
                <a:latin typeface="Arial" panose="020B0604020202020204" pitchFamily="34" charset="0"/>
              </a:rPr>
              <a:t>（        ）　 　</a:t>
            </a:r>
            <a:r>
              <a:rPr lang="zh-CN" altLang="en-US" sz="3500">
                <a:solidFill>
                  <a:srgbClr val="FF00FF"/>
                </a:solidFill>
                <a:latin typeface="Arial" panose="020B0604020202020204" pitchFamily="34" charset="0"/>
              </a:rPr>
              <a:t>藐</a:t>
            </a:r>
            <a:r>
              <a:rPr lang="zh-CN" altLang="en-US" sz="3500">
                <a:latin typeface="Arial" panose="020B0604020202020204" pitchFamily="34" charset="0"/>
              </a:rPr>
              <a:t>（      ） 项为之</a:t>
            </a:r>
            <a:r>
              <a:rPr lang="zh-CN" altLang="en-US" sz="3500">
                <a:solidFill>
                  <a:srgbClr val="FF00FF"/>
                </a:solidFill>
                <a:latin typeface="Arial" panose="020B0604020202020204" pitchFamily="34" charset="0"/>
              </a:rPr>
              <a:t>强</a:t>
            </a:r>
            <a:r>
              <a:rPr lang="zh-CN" altLang="en-US" sz="3500">
                <a:latin typeface="Arial" panose="020B0604020202020204" pitchFamily="34" charset="0"/>
              </a:rPr>
              <a:t>（      ）</a:t>
            </a:r>
            <a:br>
              <a:rPr lang="zh-CN" altLang="en-US" sz="3500">
                <a:latin typeface="Arial" panose="020B0604020202020204" pitchFamily="34" charset="0"/>
              </a:rPr>
            </a:br>
            <a:r>
              <a:rPr lang="zh-CN" altLang="en-US" sz="3500">
                <a:solidFill>
                  <a:srgbClr val="FF00FF"/>
                </a:solidFill>
                <a:latin typeface="Arial" panose="020B0604020202020204" pitchFamily="34" charset="0"/>
              </a:rPr>
              <a:t>怡</a:t>
            </a:r>
            <a:r>
              <a:rPr lang="zh-CN" altLang="en-US" sz="3500">
                <a:latin typeface="Arial" panose="020B0604020202020204" pitchFamily="34" charset="0"/>
              </a:rPr>
              <a:t>（       ）然　  </a:t>
            </a:r>
            <a:r>
              <a:rPr lang="zh-CN" altLang="en-US" sz="3500">
                <a:solidFill>
                  <a:srgbClr val="FF00FF"/>
                </a:solidFill>
                <a:latin typeface="Arial" panose="020B0604020202020204" pitchFamily="34" charset="0"/>
              </a:rPr>
              <a:t>唳</a:t>
            </a:r>
            <a:r>
              <a:rPr lang="zh-CN" altLang="en-US" sz="3500">
                <a:latin typeface="Arial" panose="020B0604020202020204" pitchFamily="34" charset="0"/>
              </a:rPr>
              <a:t>（       ） </a:t>
            </a:r>
            <a:r>
              <a:rPr lang="zh-CN" altLang="en-US" sz="3500">
                <a:solidFill>
                  <a:srgbClr val="FF00FF"/>
                </a:solidFill>
                <a:latin typeface="Arial" panose="020B0604020202020204" pitchFamily="34" charset="0"/>
              </a:rPr>
              <a:t>凹凸</a:t>
            </a:r>
            <a:r>
              <a:rPr lang="zh-CN" altLang="en-US" sz="3500">
                <a:latin typeface="Arial" panose="020B0604020202020204" pitchFamily="34" charset="0"/>
              </a:rPr>
              <a:t>（ </a:t>
            </a:r>
            <a:r>
              <a:rPr lang="zh-CN" altLang="en-US" sz="2400"/>
              <a:t>    </a:t>
            </a:r>
            <a:r>
              <a:rPr lang="zh-CN" altLang="en-US" sz="3500">
                <a:latin typeface="Arial" panose="020B0604020202020204" pitchFamily="34" charset="0"/>
              </a:rPr>
              <a:t>    ）</a:t>
            </a:r>
            <a:br>
              <a:rPr lang="zh-CN" altLang="en-US" sz="3500">
                <a:latin typeface="Arial" panose="020B0604020202020204" pitchFamily="34" charset="0"/>
              </a:rPr>
            </a:br>
            <a:r>
              <a:rPr lang="zh-CN" altLang="en-US" sz="3500">
                <a:solidFill>
                  <a:srgbClr val="FF00FF"/>
                </a:solidFill>
                <a:latin typeface="Arial" panose="020B0604020202020204" pitchFamily="34" charset="0"/>
              </a:rPr>
              <a:t>壑</a:t>
            </a:r>
            <a:r>
              <a:rPr lang="zh-CN" altLang="en-US" sz="3500">
                <a:latin typeface="Arial" panose="020B0604020202020204" pitchFamily="34" charset="0"/>
              </a:rPr>
              <a:t>（        ）　　 </a:t>
            </a:r>
            <a:r>
              <a:rPr lang="zh-CN" altLang="en-US" sz="3500">
                <a:solidFill>
                  <a:srgbClr val="FF00FF"/>
                </a:solidFill>
                <a:latin typeface="Arial" panose="020B0604020202020204" pitchFamily="34" charset="0"/>
              </a:rPr>
              <a:t>庞</a:t>
            </a:r>
            <a:r>
              <a:rPr lang="zh-CN" altLang="en-US" sz="3500">
                <a:latin typeface="Arial" panose="020B0604020202020204" pitchFamily="34" charset="0"/>
              </a:rPr>
              <a:t>（       ） </a:t>
            </a:r>
            <a:r>
              <a:rPr lang="zh-CN" altLang="en-US" sz="3500">
                <a:solidFill>
                  <a:srgbClr val="FF00FF"/>
                </a:solidFill>
                <a:latin typeface="Arial" panose="020B0604020202020204" pitchFamily="34" charset="0"/>
              </a:rPr>
              <a:t>哈蟆</a:t>
            </a:r>
            <a:r>
              <a:rPr lang="zh-CN" altLang="en-US" sz="3500">
                <a:latin typeface="Arial" panose="020B0604020202020204" pitchFamily="34" charset="0"/>
              </a:rPr>
              <a:t>（          ）</a:t>
            </a:r>
            <a:br>
              <a:rPr lang="zh-CN" altLang="en-US" sz="3500">
                <a:latin typeface="Arial" panose="020B0604020202020204" pitchFamily="34" charset="0"/>
              </a:rPr>
            </a:br>
            <a:br>
              <a:rPr lang="zh-CN" altLang="en-US" sz="3500">
                <a:latin typeface="Arial" panose="020B0604020202020204" pitchFamily="34" charset="0"/>
              </a:rPr>
            </a:br>
            <a:endParaRPr lang="zh-CN" altLang="en-US" sz="3500">
              <a:latin typeface="Arial" panose="020B0604020202020204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187450" y="2632075"/>
            <a:ext cx="57308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/>
              <a:t>zh</a:t>
            </a:r>
            <a:r>
              <a:rPr lang="en-US" altLang="zh-CN" sz="2400">
                <a:latin typeface="Arial" panose="020B0604020202020204"/>
              </a:rPr>
              <a:t>ì</a:t>
            </a:r>
            <a:endParaRPr lang="en-US" altLang="zh-CN" sz="2400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3851275" y="2633663"/>
            <a:ext cx="82708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/>
              <a:t>miǎo</a:t>
            </a:r>
            <a:endParaRPr lang="en-US" altLang="zh-CN" sz="2400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7812088" y="2565400"/>
            <a:ext cx="847725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/>
              <a:t>ji</a:t>
            </a:r>
            <a:r>
              <a:rPr lang="en-US" altLang="zh-CN" sz="2400">
                <a:latin typeface="Arial" panose="020B0604020202020204"/>
              </a:rPr>
              <a:t>à</a:t>
            </a:r>
            <a:r>
              <a:rPr lang="en-US" altLang="zh-CN" sz="2400"/>
              <a:t>ng</a:t>
            </a:r>
            <a:endParaRPr lang="en-US" altLang="zh-CN" sz="2400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1042988" y="3213100"/>
            <a:ext cx="649287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400"/>
              <a:t>y</a:t>
            </a:r>
            <a:r>
              <a:rPr lang="en-US" altLang="zh-CN" sz="2400">
                <a:latin typeface="Arial" panose="020B0604020202020204"/>
              </a:rPr>
              <a:t>í</a:t>
            </a:r>
            <a:endParaRPr lang="en-US" altLang="zh-CN" sz="2400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356100" y="3208338"/>
            <a:ext cx="33813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/>
              <a:t>l</a:t>
            </a:r>
            <a:r>
              <a:rPr lang="en-US" altLang="zh-CN" sz="2400">
                <a:latin typeface="Arial" panose="020B0604020202020204"/>
              </a:rPr>
              <a:t>ì</a:t>
            </a:r>
            <a:endParaRPr lang="en-US" altLang="zh-CN" sz="240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7092950" y="3213100"/>
            <a:ext cx="10795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400"/>
              <a:t>āo tū</a:t>
            </a:r>
            <a:endParaRPr lang="en-US" altLang="zh-CN" sz="240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1331913" y="3789363"/>
            <a:ext cx="523875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 dirty="0" err="1"/>
              <a:t>h</a:t>
            </a:r>
            <a:r>
              <a:rPr lang="en-US" altLang="zh-CN" sz="2400" dirty="0" err="1">
                <a:latin typeface="Arial" panose="020B0604020202020204"/>
              </a:rPr>
              <a:t>è</a:t>
            </a:r>
            <a:endParaRPr lang="en-US" altLang="zh-CN" sz="2400" dirty="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4284663" y="3716338"/>
            <a:ext cx="100965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400"/>
              <a:t>p</a:t>
            </a:r>
            <a:r>
              <a:rPr lang="en-US" altLang="zh-CN" sz="2400">
                <a:latin typeface="Arial" panose="020B0604020202020204"/>
              </a:rPr>
              <a:t>á</a:t>
            </a:r>
            <a:r>
              <a:rPr lang="en-US" altLang="zh-CN" sz="2400"/>
              <a:t>ng</a:t>
            </a:r>
            <a:endParaRPr lang="en-US" altLang="zh-CN" sz="2400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7164388" y="3789363"/>
            <a:ext cx="103505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/>
              <a:t>h</a:t>
            </a:r>
            <a:r>
              <a:rPr lang="en-US" altLang="zh-CN" sz="2400">
                <a:latin typeface="Arial" panose="020B0604020202020204"/>
              </a:rPr>
              <a:t>á</a:t>
            </a:r>
            <a:r>
              <a:rPr lang="en-US" altLang="zh-CN" sz="2400"/>
              <a:t> ma</a:t>
            </a:r>
            <a:endParaRPr lang="en-US" altLang="zh-CN" sz="2400"/>
          </a:p>
        </p:txBody>
      </p:sp>
      <p:sp>
        <p:nvSpPr>
          <p:cNvPr id="3089" name="AutoShape 17">
            <a:hlinkClick r:id="rId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5825" y="5516563"/>
            <a:ext cx="865188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80" grpId="0"/>
      <p:bldP spid="3081" grpId="0"/>
      <p:bldP spid="3082" grpId="0"/>
      <p:bldP spid="3083" grpId="0"/>
      <p:bldP spid="3084" grpId="0"/>
      <p:bldP spid="3085" grpId="0"/>
      <p:bldP spid="3086" grpId="0"/>
      <p:bldP spid="3087" grpId="0"/>
      <p:bldP spid="30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/>
              <a:t>一</a:t>
            </a:r>
            <a:endParaRPr lang="zh-CN" altLang="en-US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/>
              <a:t>[</a:t>
            </a:r>
            <a:r>
              <a:rPr lang="zh-CN" altLang="en-US"/>
              <a:t>余忆童稚时，能张目对日，明察秋毫。</a:t>
            </a:r>
            <a:r>
              <a:rPr lang="en-US" altLang="zh-CN"/>
              <a:t>]</a:t>
            </a:r>
            <a:br>
              <a:rPr lang="en-US" altLang="zh-CN"/>
            </a:br>
            <a:r>
              <a:rPr lang="zh-CN" altLang="en-US"/>
              <a:t>　　我回忆幼小的时候，能睁大眼睛对着太阳，眼力足以看得清极细小的东西。</a:t>
            </a:r>
            <a:br>
              <a:rPr lang="zh-CN" altLang="en-US"/>
            </a:br>
            <a:br>
              <a:rPr lang="zh-CN" altLang="en-US"/>
            </a:br>
            <a:r>
              <a:rPr lang="zh-CN" altLang="en-US"/>
              <a:t>　　余：代词，我。张目：睁大眼睛。张，张开，这里是张得很大的意思。明察秋毫：这是个成语，出自</a:t>
            </a:r>
            <a:r>
              <a:rPr lang="en-US" altLang="zh-CN"/>
              <a:t>《</a:t>
            </a:r>
            <a:r>
              <a:rPr lang="zh-CN" altLang="en-US"/>
              <a:t>孟子</a:t>
            </a:r>
            <a:r>
              <a:rPr lang="en-US" altLang="zh-CN">
                <a:latin typeface="Arial" panose="020B0604020202020204"/>
              </a:rPr>
              <a:t>·</a:t>
            </a:r>
            <a:r>
              <a:rPr lang="zh-CN" altLang="en-US"/>
              <a:t>梁惠王上</a:t>
            </a:r>
            <a:r>
              <a:rPr lang="en-US" altLang="zh-CN"/>
              <a:t>》</a:t>
            </a:r>
            <a:r>
              <a:rPr lang="zh-CN" altLang="en-US"/>
              <a:t>：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明足以察秋毫之末。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明，眼力。察，看清。秋毫，秋天鸟兽身上新长的细毛，比喻极细小的东西。开头这一句形容目光敏锐，既不怕强烈阳光的刺激，又能观察入微，连极细小的东西也能看得清楚。</a:t>
            </a:r>
            <a:endParaRPr lang="zh-CN" alt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zh-CN" altLang="en-US" sz="6000">
                <a:solidFill>
                  <a:srgbClr val="6600FF"/>
                </a:solidFill>
                <a:ea typeface="隶书" pitchFamily="49" charset="-122"/>
              </a:rPr>
              <a:t>理解课文</a:t>
            </a:r>
            <a:endParaRPr lang="zh-CN" altLang="en-US" sz="6000">
              <a:solidFill>
                <a:srgbClr val="6600FF"/>
              </a:solidFill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  <a:noFill/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/>
              <a:t>　</a:t>
            </a:r>
            <a:r>
              <a:rPr lang="en-US" altLang="zh-CN"/>
              <a:t>[</a:t>
            </a:r>
            <a:r>
              <a:rPr lang="zh-CN" altLang="en-US"/>
              <a:t>见藐小微物，必细察其纹理。</a:t>
            </a:r>
            <a:r>
              <a:rPr lang="en-US" altLang="zh-CN"/>
              <a:t>]</a:t>
            </a:r>
            <a:br>
              <a:rPr lang="en-US" altLang="zh-CN"/>
            </a:br>
            <a:r>
              <a:rPr lang="zh-CN" altLang="en-US"/>
              <a:t>　　看到细小的东西，一定要仔细观察它的花纹。</a:t>
            </a:r>
            <a:br>
              <a:rPr lang="zh-CN" altLang="en-US"/>
            </a:br>
            <a:br>
              <a:rPr lang="zh-CN" altLang="en-US"/>
            </a:br>
            <a:r>
              <a:rPr lang="zh-CN" altLang="en-US"/>
              <a:t>　　藐小：微小。藐、小、微都是小的意思，句中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藐小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修饰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微物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。其：代词，相当于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它的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。纹理：泛指花纹。物体上的花纹本来就不易辨认，如果物体极其细小，就更难看清楚。必：副词，一定。</a:t>
            </a:r>
            <a:r>
              <a:rPr lang="zh-CN" altLang="en-US">
                <a:latin typeface="Arial" panose="020B0604020202020204"/>
              </a:rPr>
              <a:t>“</a:t>
            </a:r>
            <a:r>
              <a:rPr lang="zh-CN" altLang="en-US"/>
              <a:t>必细察</a:t>
            </a:r>
            <a:r>
              <a:rPr lang="zh-CN" altLang="en-US">
                <a:latin typeface="Arial" panose="020B0604020202020204"/>
              </a:rPr>
              <a:t>”</a:t>
            </a:r>
            <a:r>
              <a:rPr lang="zh-CN" altLang="en-US"/>
              <a:t>，强调了对观察的特别爱好和观察的仔细。</a:t>
            </a:r>
            <a:br>
              <a:rPr lang="zh-CN" altLang="en-US"/>
            </a:br>
            <a:br>
              <a:rPr lang="zh-CN" altLang="en-US"/>
            </a:br>
            <a:r>
              <a:rPr lang="zh-CN" altLang="en-US"/>
              <a:t>　　</a:t>
            </a:r>
            <a:r>
              <a:rPr lang="en-US" altLang="zh-CN"/>
              <a:t>[</a:t>
            </a:r>
            <a:r>
              <a:rPr lang="zh-CN" altLang="en-US"/>
              <a:t>故时有物外之趣。</a:t>
            </a:r>
            <a:r>
              <a:rPr lang="en-US" altLang="zh-CN"/>
              <a:t>]</a:t>
            </a:r>
            <a:br>
              <a:rPr lang="en-US" altLang="zh-CN"/>
            </a:br>
            <a:r>
              <a:rPr lang="zh-CN" altLang="en-US"/>
              <a:t>　　所以我时常有观察物体本身以外的乐趣。</a:t>
            </a:r>
            <a:br>
              <a:rPr lang="zh-CN" altLang="en-US"/>
            </a:br>
            <a:br>
              <a:rPr lang="zh-CN" altLang="en-US"/>
            </a:b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群鸟飞翔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0"/>
            <a:ext cx="9144000" cy="6840538"/>
          </a:xfrm>
          <a:noFill/>
        </p:spPr>
      </p:pic>
      <p:sp>
        <p:nvSpPr>
          <p:cNvPr id="450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-387424"/>
            <a:ext cx="9144000" cy="79928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3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二</a:t>
            </a:r>
            <a:endParaRPr lang="zh-CN" altLang="en-US" sz="3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3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[</a:t>
            </a: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夏蚊成雷，私拟作群鹤舞空。</a:t>
            </a:r>
            <a:r>
              <a:rPr lang="en-US" altLang="zh-CN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]</a:t>
            </a:r>
            <a:br>
              <a:rPr lang="en-US" altLang="zh-CN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　　夏天蚊群的飞鸣声像雷声一样，我把它们比作鹤群在空中飞舞。</a:t>
            </a:r>
            <a:b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b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　　私：私下，这里是</a:t>
            </a: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/>
              </a:rPr>
              <a:t>“</a:t>
            </a: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自己</a:t>
            </a: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/>
              </a:rPr>
              <a:t>”</a:t>
            </a: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的意思。拟：比。舞空：即舞于空，介词</a:t>
            </a: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/>
              </a:rPr>
              <a:t>“</a:t>
            </a: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于</a:t>
            </a: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/>
              </a:rPr>
              <a:t>”</a:t>
            </a: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省略。</a:t>
            </a:r>
            <a:b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zh-CN" altLang="en-US" sz="3000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[</a:t>
            </a: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心之所向，则或千或百果然鹤也。</a:t>
            </a:r>
            <a:r>
              <a:rPr lang="en-US" altLang="zh-CN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]</a:t>
            </a:r>
            <a:br>
              <a:rPr lang="en-US" altLang="zh-CN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　　心中想像的是鹤，那么呈现在眼前的或是成千、或是上百飞舞着的蚊子便果真（觉得它们）是鹤了。</a:t>
            </a:r>
            <a:br>
              <a:rPr lang="zh-CN" alt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br>
              <a:rPr lang="zh-CN" alt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zh-CN" alt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zh-CN" altLang="en-US" sz="2800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8426450" y="404813"/>
            <a:ext cx="946150" cy="28082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r>
              <a:rPr lang="zh-CN" altLang="en-US" sz="500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群鹤舞空</a:t>
            </a:r>
            <a:endParaRPr lang="zh-CN" altLang="en-US" sz="500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3" grpId="0"/>
      <p:bldP spid="4506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3529</Words>
  <Application>WPS 演示</Application>
  <PresentationFormat>全屏显示(4:3)</PresentationFormat>
  <Paragraphs>134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Wingdings 3</vt:lpstr>
      <vt:lpstr>Verdana</vt:lpstr>
      <vt:lpstr>Wingdings 2</vt:lpstr>
      <vt:lpstr>方正舒体</vt:lpstr>
      <vt:lpstr>华文新魏</vt:lpstr>
      <vt:lpstr>Arial</vt:lpstr>
      <vt:lpstr>隶书</vt:lpstr>
      <vt:lpstr>隶书</vt:lpstr>
      <vt:lpstr>Lucida Sans Unicode</vt:lpstr>
      <vt:lpstr>黑体</vt:lpstr>
      <vt:lpstr>微软雅黑</vt:lpstr>
      <vt:lpstr>Calibri</vt:lpstr>
      <vt:lpstr>聚合</vt:lpstr>
      <vt:lpstr>PowerPoint 演示文稿</vt:lpstr>
      <vt:lpstr>PowerPoint 演示文稿</vt:lpstr>
      <vt:lpstr>幼时记趣</vt:lpstr>
      <vt:lpstr>走近作者</vt:lpstr>
      <vt:lpstr>PowerPoint 演示文稿</vt:lpstr>
      <vt:lpstr>读准红色字的读音</vt:lpstr>
      <vt:lpstr>理解课文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全文翻译</vt:lpstr>
      <vt:lpstr>PowerPoint 演示文稿</vt:lpstr>
      <vt:lpstr>PowerPoint 演示文稿</vt:lpstr>
      <vt:lpstr>感知文章结构</vt:lpstr>
      <vt:lpstr>品味语言</vt:lpstr>
      <vt:lpstr>PowerPoint 演示文稿</vt:lpstr>
      <vt:lpstr>作业</vt:lpstr>
      <vt:lpstr>再见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shengbing</dc:creator>
  <cp:lastModifiedBy>Administrator</cp:lastModifiedBy>
  <cp:revision>3</cp:revision>
  <dcterms:created xsi:type="dcterms:W3CDTF">2011-10-26T01:48:00Z</dcterms:created>
  <dcterms:modified xsi:type="dcterms:W3CDTF">2019-05-21T07:28:41Z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