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6" r:id="rId2"/>
    <p:sldId id="276" r:id="rId3"/>
    <p:sldId id="257" r:id="rId4"/>
    <p:sldId id="270" r:id="rId5"/>
    <p:sldId id="264" r:id="rId6"/>
    <p:sldId id="272" r:id="rId7"/>
    <p:sldId id="263" r:id="rId8"/>
    <p:sldId id="279" r:id="rId9"/>
    <p:sldId id="291" r:id="rId10"/>
    <p:sldId id="292" r:id="rId11"/>
    <p:sldId id="294" r:id="rId12"/>
    <p:sldId id="295" r:id="rId13"/>
    <p:sldId id="297" r:id="rId14"/>
    <p:sldId id="298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CC0000"/>
    <a:srgbClr val="3366FF"/>
    <a:srgbClr val="FF7C80"/>
    <a:srgbClr val="FF33CC"/>
    <a:srgbClr val="009900"/>
    <a:srgbClr val="FFCC00"/>
    <a:srgbClr val="CC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18" y="-102"/>
      </p:cViewPr>
      <p:guideLst>
        <p:guide orient="horz" pos="1620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4034C-2C3F-4697-88E3-49B0E42964A6}" type="datetimeFigureOut">
              <a:rPr lang="zh-CN" altLang="en-US" smtClean="0"/>
              <a:t>2017/5/11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7D5F06-45C2-436E-A1E2-4845C126C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276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3A9D0-CCFC-4A84-9E85-AB615CC948C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19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714500"/>
            <a:ext cx="77724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27FC5-BED9-4066-ABCF-29EF547A08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4170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42B0B-19E4-4147-9DC6-CB3FB53B71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3276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9" y="457201"/>
            <a:ext cx="2135187" cy="411718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6" y="457201"/>
            <a:ext cx="6253163" cy="411718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7A5A4-E4F3-48F9-A494-CF9A14DB7A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152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spcBef>
                <a:spcPct val="20000"/>
              </a:spcBef>
              <a:buFont typeface="Wingdings" panose="05000000000000000000" pitchFamily="2" charset="2"/>
              <a:buChar char="v"/>
              <a:defRPr sz="3200"/>
            </a:lvl1pPr>
          </a:lstStyle>
          <a:p>
            <a:pPr>
              <a:defRPr/>
            </a:pPr>
            <a:fld id="{A663C33D-2A91-406C-9052-8C0A1988D239}" type="slidenum">
              <a:rPr lang="en-US" altLang="zh-CN"/>
              <a:pPr>
                <a:defRPr/>
              </a:pPr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71537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BF9B5-4528-46D4-83C4-E35501F444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729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BCE47-EC32-4903-9507-F827ECD76F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29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6" y="1428751"/>
            <a:ext cx="4194175" cy="31456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428751"/>
            <a:ext cx="4194175" cy="31456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14C48-342D-4DA9-962E-F24DEE5FBD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719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290B3-B331-4618-B1EF-B10B6CD57B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3132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A14D2-C166-48FC-88B5-35EAEDEA92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5839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4BB7C-89B3-453A-96D1-4C87F9D37A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6611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1B2AA-FE81-40A5-AEEF-FCB085ECD0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3967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63FC2-F013-40FD-BEE0-BE46711F47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09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/>
          </p:cNvSpPr>
          <p:nvPr>
            <p:ph type="title"/>
          </p:nvPr>
        </p:nvSpPr>
        <p:spPr bwMode="auto">
          <a:xfrm>
            <a:off x="301625" y="457200"/>
            <a:ext cx="8540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/>
          </p:cNvSpPr>
          <p:nvPr>
            <p:ph type="body" idx="1"/>
          </p:nvPr>
        </p:nvSpPr>
        <p:spPr bwMode="auto">
          <a:xfrm>
            <a:off x="301625" y="1428751"/>
            <a:ext cx="8540750" cy="3145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6" y="4683919"/>
            <a:ext cx="2289175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1" y="4683919"/>
            <a:ext cx="2289175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 sz="1400" dirty="0"/>
            </a:lvl1pPr>
          </a:lstStyle>
          <a:p>
            <a:pPr>
              <a:defRPr/>
            </a:pPr>
            <a:fld id="{F2CFED2E-45BA-4D99-9CC2-C064F3D33A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702" y="89339"/>
            <a:ext cx="6381985" cy="2194379"/>
          </a:xfrm>
          <a:prstGeom prst="rect">
            <a:avLst/>
          </a:prstGeom>
        </p:spPr>
      </p:pic>
      <p:pic>
        <p:nvPicPr>
          <p:cNvPr id="6" name="Picture 3" descr="始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8557" y1="63121" x2="55518" y2="88085"/>
                        <a14:backgroundMark x1="12394" y1="6241" x2="14601" y2="11631"/>
                        <a14:backgroundMark x1="51443" y1="2553" x2="54839" y2="8511"/>
                        <a14:backgroundMark x1="1188" y1="27660" x2="5433" y2="28794"/>
                        <a14:backgroundMark x1="1019" y1="22270" x2="170" y2="22270"/>
                        <a14:backgroundMark x1="74533" y1="27518" x2="75042" y2="275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5606"/>
            <a:ext cx="2789202" cy="333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899250" y="248408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b="1" dirty="0" smtClean="0">
                <a:solidFill>
                  <a:schemeClr val="accent4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本文是当代作家贾平凹写的一篇</a:t>
            </a:r>
            <a:r>
              <a:rPr lang="zh-CN" altLang="en-U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托物言志</a:t>
            </a:r>
            <a:r>
              <a:rPr lang="zh-CN" altLang="en-US" sz="2800" b="1" dirty="0" smtClean="0">
                <a:solidFill>
                  <a:schemeClr val="accent4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的散文，借一棵小桃树的顽强生长抒写自己的理想和情志。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890" name="Picture 2" descr="http://img.blog.163.com/photo/ajXedamztBde2ZTil9KOSQ==/5083438079395475928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3"/>
          <a:stretch/>
        </p:blipFill>
        <p:spPr bwMode="auto">
          <a:xfrm>
            <a:off x="7020272" y="1635646"/>
            <a:ext cx="704766" cy="67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5652120" y="169894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accent4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贾平凹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952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/>
          </p:cNvSpPr>
          <p:nvPr>
            <p:ph type="title"/>
          </p:nvPr>
        </p:nvSpPr>
        <p:spPr>
          <a:xfrm>
            <a:off x="569165" y="-596602"/>
            <a:ext cx="7974620" cy="3024336"/>
          </a:xfrm>
        </p:spPr>
        <p:txBody>
          <a:bodyPr/>
          <a:lstStyle/>
          <a:p>
            <a:pPr algn="l" eaLnBrk="1" hangingPunct="1"/>
            <a:r>
              <a:rPr lang="zh-CN" altLang="en-US" sz="3200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3.</a:t>
            </a:r>
            <a: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第6段中说：“我的梦是绿色的，将来开了花，我会幸福呢。”这句话该怎样理解</a:t>
            </a:r>
            <a:r>
              <a:rPr lang="zh-CN" altLang="en-US" sz="3200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？</a:t>
            </a:r>
            <a:endParaRPr lang="zh-CN" altLang="en-US" sz="4000" b="1" dirty="0" smtClean="0">
              <a:solidFill>
                <a:srgbClr val="FFFF00"/>
              </a:solidFill>
              <a:ea typeface="隶书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03848" y="1711118"/>
            <a:ext cx="531987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</a:t>
            </a:r>
            <a:r>
              <a:rPr kumimoji="0" lang="zh-CN" alt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</a:t>
            </a: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这句话的意思是说，“我”的理想是美好的，是生机勃勃的，是充满希望的。“绿色”是和平、希望的象征。</a:t>
            </a: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隶书" pitchFamily="49" charset="-122"/>
                <a:cs typeface="+mj-cs"/>
              </a:rPr>
              <a:t> </a:t>
            </a:r>
            <a:endParaRPr lang="zh-CN" altLang="en-US" sz="2800" dirty="0"/>
          </a:p>
        </p:txBody>
      </p:sp>
      <p:pic>
        <p:nvPicPr>
          <p:cNvPr id="4" name="Picture 8" descr="结果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832" b="49956" l="21375" r="81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89" t="12204" r="18729" b="49582"/>
          <a:stretch>
            <a:fillRect/>
          </a:stretch>
        </p:blipFill>
        <p:spPr bwMode="auto">
          <a:xfrm>
            <a:off x="395536" y="2096311"/>
            <a:ext cx="2232248" cy="202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/>
          </p:cNvSpPr>
          <p:nvPr>
            <p:ph type="title"/>
          </p:nvPr>
        </p:nvSpPr>
        <p:spPr>
          <a:xfrm>
            <a:off x="552460" y="267494"/>
            <a:ext cx="7992888" cy="2160240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4.“你那花是会开得美的，而且会孕育出一个桃儿来的。”这句话有什么深层含义？ </a:t>
            </a:r>
            <a:b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</a:br>
            <a:endParaRPr lang="zh-CN" altLang="en-US" sz="4000" b="1" dirty="0">
              <a:solidFill>
                <a:srgbClr val="00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99792" y="1779662"/>
            <a:ext cx="6192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尽管经历了生活的磨难，但是坚信只要不屈不挠地奋斗下去，定会创造美好的未来，实现自己的理想，定会开出美丽的花朵，结出丰硕的果实。</a:t>
            </a:r>
            <a:endParaRPr lang="zh-CN" altLang="en-US" sz="2800" dirty="0"/>
          </a:p>
        </p:txBody>
      </p:sp>
      <p:pic>
        <p:nvPicPr>
          <p:cNvPr id="4" name="Picture 4" descr="秋"/>
          <p:cNvPicPr>
            <a:picLocks noChangeAspect="1" noChangeArrowheads="1"/>
          </p:cNvPicPr>
          <p:nvPr/>
        </p:nvPicPr>
        <p:blipFill rotWithShape="1"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01" b="29229"/>
          <a:stretch/>
        </p:blipFill>
        <p:spPr bwMode="auto">
          <a:xfrm>
            <a:off x="107504" y="2139701"/>
            <a:ext cx="2691714" cy="192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/>
          </p:cNvSpPr>
          <p:nvPr>
            <p:ph type="title"/>
          </p:nvPr>
        </p:nvSpPr>
        <p:spPr>
          <a:xfrm>
            <a:off x="755576" y="1347614"/>
            <a:ext cx="7380288" cy="2598439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ea typeface="隶书" panose="02010509060101010101" pitchFamily="49" charset="-122"/>
              </a:rPr>
              <a:t/>
            </a:r>
            <a:b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ea typeface="隶书" panose="02010509060101010101" pitchFamily="49" charset="-122"/>
              </a:rPr>
            </a:br>
            <a:r>
              <a:rPr lang="zh-CN" altLang="en-US" sz="4000" b="1" dirty="0">
                <a:solidFill>
                  <a:schemeClr val="hlink"/>
                </a:solidFill>
                <a:ea typeface="隶书" panose="02010509060101010101" pitchFamily="49" charset="-122"/>
              </a:rPr>
              <a:t>   </a:t>
            </a:r>
            <a:r>
              <a:rPr lang="zh-CN" altLang="en-US" sz="4000" b="1" dirty="0" smtClean="0">
                <a:solidFill>
                  <a:schemeClr val="hlink"/>
                </a:solidFill>
                <a:ea typeface="隶书" panose="020105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课文记叙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了作者在一个黄昏坐在窗前看他的小桃树的情景。中间采用插叙的方式，回忆了小桃树的生长过程和自己的的人生经历</a:t>
            </a:r>
            <a:r>
              <a:rPr lang="zh-CN" altLang="en-US" sz="36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。表达</a:t>
            </a:r>
            <a:r>
              <a:rPr lang="zh-CN" altLang="en-US" sz="36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了自己要不屈不挠，执著追求幸福人生的思想情感。</a:t>
            </a:r>
          </a:p>
        </p:txBody>
      </p:sp>
      <p:sp>
        <p:nvSpPr>
          <p:cNvPr id="2" name="矩形 1"/>
          <p:cNvSpPr/>
          <p:nvPr/>
        </p:nvSpPr>
        <p:spPr>
          <a:xfrm>
            <a:off x="3131840" y="195486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54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隶书" panose="02010509060101010101" pitchFamily="49" charset="-122"/>
                <a:cs typeface="+mj-cs"/>
              </a:rPr>
              <a:t>课堂小结</a:t>
            </a:r>
            <a:endParaRPr lang="zh-CN" altLang="en-US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82.360doc.com/DownloadImg/2015/02/0920/50021833_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79287"/>
            <a:ext cx="2016352" cy="358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2" name="Picture 2" descr="http://art.people.com.cn/NMediaFile/2014/0422/MAIN2014042212040003167268997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38" y="1465946"/>
            <a:ext cx="3254559" cy="3175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7.ph.126.net/o8dvxSX5ktAGEXNLzusAIw==/22796658363966804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6348"/>
            <a:ext cx="4433327" cy="23762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1.so.qhimgs1.com/bdr/_240_/t016915cbc41e2af0b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721" y="2676025"/>
            <a:ext cx="4400550" cy="22860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63713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060"/>
                </a:solidFill>
              </a:rPr>
              <a:t>贾平凹书画作品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6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033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486"/>
            <a:ext cx="2854502" cy="332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707904" y="123478"/>
            <a:ext cx="51845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贾平凹（</a:t>
            </a:r>
            <a:r>
              <a:rPr lang="en-US" altLang="zh-CN" sz="2800" b="1" dirty="0" err="1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wā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），原名贾平娃，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1952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生，中国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当代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作家。陕西省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商洛市丹凤县人。    </a:t>
            </a:r>
            <a:endParaRPr lang="en-US" altLang="zh-CN" sz="2800" b="1" dirty="0" smtClean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贾平凹出生于并不富裕的农村，家中世代是农民。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1975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年毕业于西北大学中文系，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1974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年开始发表作品。</a:t>
            </a:r>
          </a:p>
          <a:p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代表作品有：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商州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白夜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废都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浮躁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秦腔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情劫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高兴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、自传体长篇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我是农民</a:t>
            </a:r>
            <a:r>
              <a:rPr lang="en-US" altLang="zh-CN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28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 descr="http://img.blog.163.com/photo/ajXedamztBde2ZTil9KOSQ==/5083438079395475928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3"/>
          <a:stretch/>
        </p:blipFill>
        <p:spPr bwMode="auto">
          <a:xfrm>
            <a:off x="2519047" y="847570"/>
            <a:ext cx="802999" cy="77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0.so.qhimgs1.com/bdr/_240_/t01b9233a9e0b9d4a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2644">
            <a:off x="400841" y="2791695"/>
            <a:ext cx="1312855" cy="200691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1.so.qhimgs1.com/bdr/_240_/t01b8aa27f07ad554bd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1" r="14901"/>
          <a:stretch/>
        </p:blipFill>
        <p:spPr bwMode="auto">
          <a:xfrm rot="21086481">
            <a:off x="1241016" y="2836055"/>
            <a:ext cx="1425310" cy="206424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4.so.qhimgs1.com/bdr/_240_/t01c42a385f5291643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249" y="2565095"/>
            <a:ext cx="1389996" cy="19508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Rot="1"/>
          </p:cNvSpPr>
          <p:nvPr>
            <p:ph idx="1"/>
          </p:nvPr>
        </p:nvSpPr>
        <p:spPr>
          <a:xfrm>
            <a:off x="395536" y="195486"/>
            <a:ext cx="8288337" cy="3464719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3600" b="1" dirty="0" smtClean="0">
              <a:solidFill>
                <a:srgbClr val="CC0000"/>
              </a:solidFill>
              <a:latin typeface="隶书" pitchFamily="49" charset="-122"/>
              <a:ea typeface="隶书" pitchFamily="49" charset="-122"/>
            </a:endParaRPr>
          </a:p>
          <a:p>
            <a:pPr indent="-360000" eaLnBrk="1" hangingPunct="1">
              <a:lnSpc>
                <a:spcPts val="4000"/>
              </a:lnSpc>
              <a:buFont typeface="Wingdings" pitchFamily="2" charset="2"/>
              <a:buNone/>
            </a:pPr>
            <a:r>
              <a:rPr lang="zh-CN" altLang="en-US" sz="2400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 文章对小桃树在成长过程中经历的艰辛与磨难，描写得细致生动，真挚感人，这是文章的重点部分。而“我”的成长经历，“我”对理想的执着追求显得含蓄，是文章的难点部分。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将这两条线索联系起来的是作者多次提到的梦，</a:t>
            </a:r>
            <a:r>
              <a:rPr lang="zh-CN" altLang="en-US" sz="2400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“桃核存着的梦”“绿色的梦”“梦的精灵”。</a:t>
            </a:r>
            <a:endParaRPr lang="en-US" altLang="zh-CN" sz="2400" b="1" dirty="0" smtClean="0">
              <a:solidFill>
                <a:schemeClr val="accent4">
                  <a:lumMod val="5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-360000" eaLnBrk="1" hangingPunct="1">
              <a:lnSpc>
                <a:spcPts val="4000"/>
              </a:lnSpc>
              <a:buFont typeface="Wingdings" pitchFamily="2" charset="2"/>
              <a:buNone/>
            </a:pPr>
            <a:r>
              <a:rPr lang="en-US" altLang="zh-CN" sz="2400" b="1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sz="2400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</a:t>
            </a:r>
            <a:r>
              <a:rPr lang="zh-CN" altLang="en-US" sz="2400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小桃树种下了作者理想的种子，小桃树给作者前景的力量，在小桃树身上寄托了作者对美好理想、美好人生的执着。</a:t>
            </a:r>
          </a:p>
        </p:txBody>
      </p:sp>
      <p:sp>
        <p:nvSpPr>
          <p:cNvPr id="8195" name="Rectangle 2"/>
          <p:cNvSpPr>
            <a:spLocks noGrp="1" noRot="1"/>
          </p:cNvSpPr>
          <p:nvPr>
            <p:ph type="title"/>
          </p:nvPr>
        </p:nvSpPr>
        <p:spPr>
          <a:xfrm>
            <a:off x="2627784" y="123478"/>
            <a:ext cx="4184997" cy="485775"/>
          </a:xfrm>
        </p:spPr>
        <p:txBody>
          <a:bodyPr/>
          <a:lstStyle/>
          <a:p>
            <a:pPr algn="l" eaLnBrk="1" hangingPunct="1"/>
            <a:r>
              <a:rPr lang="zh-CN" altLang="en-US" sz="5400" dirty="0" smtClean="0">
                <a:solidFill>
                  <a:srgbClr val="C00000"/>
                </a:solidFill>
                <a:latin typeface="Arial"/>
                <a:ea typeface="隶书" panose="02010509060101010101" pitchFamily="49" charset="-122"/>
              </a:rPr>
              <a:t>课 文 简 </a:t>
            </a:r>
            <a:r>
              <a:rPr lang="zh-CN" altLang="en-US" sz="5400" dirty="0">
                <a:solidFill>
                  <a:srgbClr val="C00000"/>
                </a:solidFill>
                <a:latin typeface="Arial"/>
                <a:ea typeface="隶书" panose="02010509060101010101" pitchFamily="49" charset="-122"/>
              </a:rPr>
              <a:t>介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动作按钮: 前进或下一项 4108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6705600" y="1314450"/>
            <a:ext cx="228600" cy="1143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1" name="动作按钮: 自定义 410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705600" y="2171700"/>
            <a:ext cx="228600" cy="1143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9222" name="动作按钮: 结束 4110"/>
          <p:cNvSpPr>
            <a:spLocks noChangeArrowheads="1"/>
          </p:cNvSpPr>
          <p:nvPr/>
        </p:nvSpPr>
        <p:spPr bwMode="auto">
          <a:xfrm>
            <a:off x="6629400" y="3714750"/>
            <a:ext cx="280988" cy="153591"/>
          </a:xfrm>
          <a:prstGeom prst="actionButtonEnd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698" y="135542"/>
            <a:ext cx="5029902" cy="1352739"/>
          </a:xfrm>
          <a:prstGeom prst="rect">
            <a:avLst/>
          </a:prstGeom>
        </p:spPr>
      </p:pic>
      <p:sp>
        <p:nvSpPr>
          <p:cNvPr id="8" name="Rectangle 3"/>
          <p:cNvSpPr txBox="1">
            <a:spLocks noRot="1"/>
          </p:cNvSpPr>
          <p:nvPr/>
        </p:nvSpPr>
        <p:spPr bwMode="auto">
          <a:xfrm>
            <a:off x="580526" y="1488281"/>
            <a:ext cx="7992888" cy="22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 eaLnBrk="1" hangingPunct="1">
              <a:lnSpc>
                <a:spcPct val="150000"/>
              </a:lnSpc>
              <a:defRPr/>
            </a:pPr>
            <a:r>
              <a:rPr lang="en-US" altLang="zh-CN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理解重点句段，体会文章表达的感情。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altLang="zh-CN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满怀真情地抓住事物特征，学习插叙这一叙述方式。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en-US" altLang="zh-CN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lang="zh-CN" altLang="en-US" b="1" kern="1200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树立对人生理想执着追求的坚定信念。</a:t>
            </a:r>
          </a:p>
          <a:p>
            <a:pPr algn="l" eaLnBrk="1" hangingPunct="1">
              <a:lnSpc>
                <a:spcPct val="150000"/>
              </a:lnSpc>
              <a:defRPr/>
            </a:pPr>
            <a:endParaRPr lang="en-US" altLang="zh-CN" b="1" kern="1200" dirty="0">
              <a:solidFill>
                <a:schemeClr val="accent4">
                  <a:lumMod val="5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07157" y="1687948"/>
            <a:ext cx="25923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3600" dirty="0">
                <a:solidFill>
                  <a:srgbClr val="002060"/>
                </a:solidFill>
                <a:ea typeface="隶书" pitchFamily="49" charset="-122"/>
              </a:rPr>
              <a:t>托</a:t>
            </a:r>
            <a:r>
              <a:rPr lang="zh-CN" altLang="en-US" sz="3600" dirty="0" smtClean="0">
                <a:solidFill>
                  <a:srgbClr val="002060"/>
                </a:solidFill>
                <a:ea typeface="隶书" pitchFamily="49" charset="-122"/>
              </a:rPr>
              <a:t>物</a:t>
            </a:r>
            <a:endParaRPr lang="en-US" altLang="zh-CN" sz="3600" dirty="0" smtClean="0">
              <a:solidFill>
                <a:srgbClr val="002060"/>
              </a:solidFill>
              <a:ea typeface="隶书" pitchFamily="49" charset="-122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3600" dirty="0" smtClean="0">
                <a:solidFill>
                  <a:srgbClr val="002060"/>
                </a:solidFill>
                <a:ea typeface="隶书" pitchFamily="49" charset="-122"/>
              </a:rPr>
              <a:t>言</a:t>
            </a:r>
            <a:r>
              <a:rPr lang="zh-CN" altLang="en-US" sz="3600" dirty="0">
                <a:solidFill>
                  <a:srgbClr val="002060"/>
                </a:solidFill>
                <a:ea typeface="隶书" pitchFamily="49" charset="-122"/>
              </a:rPr>
              <a:t>志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2298725" y="262558"/>
            <a:ext cx="39608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5400" dirty="0">
                <a:solidFill>
                  <a:srgbClr val="C00000"/>
                </a:solidFill>
                <a:latin typeface="Arial"/>
                <a:ea typeface="隶书" panose="02010509060101010101" pitchFamily="49" charset="-122"/>
                <a:cs typeface="+mj-cs"/>
              </a:rPr>
              <a:t>结 构 线 索</a:t>
            </a:r>
            <a:endParaRPr lang="zh-CN" altLang="en-US" sz="5400" dirty="0">
              <a:solidFill>
                <a:srgbClr val="C00000"/>
              </a:solidFill>
              <a:latin typeface="Arial"/>
              <a:ea typeface="隶书" panose="02010509060101010101" pitchFamily="49" charset="-122"/>
              <a:cs typeface="+mj-cs"/>
            </a:endParaRP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1713176" y="1491630"/>
            <a:ext cx="43195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b="1" dirty="0">
                <a:solidFill>
                  <a:srgbClr val="0000FF"/>
                </a:solidFill>
                <a:ea typeface="隶书" pitchFamily="49" charset="-122"/>
              </a:rPr>
              <a:t>小桃树</a:t>
            </a:r>
            <a:r>
              <a:rPr lang="en-US" altLang="zh-CN" b="1" dirty="0">
                <a:solidFill>
                  <a:srgbClr val="0000FF"/>
                </a:solidFill>
                <a:ea typeface="隶书" pitchFamily="49" charset="-122"/>
              </a:rPr>
              <a:t>---</a:t>
            </a:r>
            <a:r>
              <a:rPr lang="zh-CN" altLang="en-US" b="1" dirty="0">
                <a:solidFill>
                  <a:srgbClr val="0000FF"/>
                </a:solidFill>
                <a:ea typeface="隶书" pitchFamily="49" charset="-122"/>
              </a:rPr>
              <a:t>可怜</a:t>
            </a:r>
            <a:r>
              <a:rPr lang="en-US" altLang="zh-CN" b="1" dirty="0">
                <a:solidFill>
                  <a:srgbClr val="0000FF"/>
                </a:solidFill>
                <a:ea typeface="隶书" pitchFamily="49" charset="-122"/>
              </a:rPr>
              <a:t>---</a:t>
            </a:r>
            <a:r>
              <a:rPr lang="zh-CN" altLang="en-US" b="1" dirty="0">
                <a:solidFill>
                  <a:srgbClr val="0000FF"/>
                </a:solidFill>
                <a:ea typeface="隶书" pitchFamily="49" charset="-122"/>
              </a:rPr>
              <a:t>花蕾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1603106" y="2984876"/>
            <a:ext cx="42497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zh-CN" sz="1800" dirty="0"/>
              <a:t>  </a:t>
            </a:r>
            <a:r>
              <a:rPr lang="en-US" altLang="zh-CN" b="1" dirty="0">
                <a:solidFill>
                  <a:srgbClr val="0000FF"/>
                </a:solidFill>
                <a:ea typeface="隶书" pitchFamily="49" charset="-122"/>
              </a:rPr>
              <a:t>“</a:t>
            </a:r>
            <a:r>
              <a:rPr lang="zh-CN" altLang="en-US" b="1" dirty="0">
                <a:solidFill>
                  <a:srgbClr val="0000FF"/>
                </a:solidFill>
                <a:ea typeface="隶书" pitchFamily="49" charset="-122"/>
              </a:rPr>
              <a:t>我”  </a:t>
            </a:r>
            <a:r>
              <a:rPr lang="en-US" altLang="zh-CN" b="1" dirty="0">
                <a:solidFill>
                  <a:srgbClr val="0000FF"/>
                </a:solidFill>
                <a:ea typeface="隶书" pitchFamily="49" charset="-122"/>
              </a:rPr>
              <a:t>---</a:t>
            </a:r>
            <a:r>
              <a:rPr lang="zh-CN" altLang="en-US" b="1" dirty="0">
                <a:solidFill>
                  <a:srgbClr val="0000FF"/>
                </a:solidFill>
                <a:ea typeface="隶书" pitchFamily="49" charset="-122"/>
              </a:rPr>
              <a:t>挫折</a:t>
            </a:r>
            <a:r>
              <a:rPr lang="en-US" altLang="zh-CN" b="1" dirty="0">
                <a:solidFill>
                  <a:srgbClr val="0000FF"/>
                </a:solidFill>
                <a:ea typeface="隶书" pitchFamily="49" charset="-122"/>
              </a:rPr>
              <a:t>---</a:t>
            </a:r>
            <a:r>
              <a:rPr lang="zh-CN" altLang="en-US" b="1" dirty="0">
                <a:solidFill>
                  <a:srgbClr val="0000FF"/>
                </a:solidFill>
                <a:ea typeface="隶书" pitchFamily="49" charset="-122"/>
              </a:rPr>
              <a:t>理想</a:t>
            </a:r>
          </a:p>
        </p:txBody>
      </p:sp>
      <p:sp>
        <p:nvSpPr>
          <p:cNvPr id="15367" name="AutoShape 8"/>
          <p:cNvSpPr>
            <a:spLocks/>
          </p:cNvSpPr>
          <p:nvPr/>
        </p:nvSpPr>
        <p:spPr bwMode="auto">
          <a:xfrm>
            <a:off x="2987675" y="2625328"/>
            <a:ext cx="71438" cy="917972"/>
          </a:xfrm>
          <a:prstGeom prst="leftBrace">
            <a:avLst>
              <a:gd name="adj1" fmla="val 14277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68" name="AutoShape 10"/>
          <p:cNvSpPr>
            <a:spLocks/>
          </p:cNvSpPr>
          <p:nvPr/>
        </p:nvSpPr>
        <p:spPr bwMode="auto">
          <a:xfrm rot="21472451">
            <a:off x="6732588" y="2625329"/>
            <a:ext cx="360362" cy="1026319"/>
          </a:xfrm>
          <a:prstGeom prst="rightBrace">
            <a:avLst>
              <a:gd name="adj1" fmla="val 31645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69" name="AutoShape 11"/>
          <p:cNvSpPr>
            <a:spLocks noChangeArrowheads="1"/>
          </p:cNvSpPr>
          <p:nvPr/>
        </p:nvSpPr>
        <p:spPr bwMode="auto">
          <a:xfrm>
            <a:off x="2627313" y="2625328"/>
            <a:ext cx="144462" cy="1079897"/>
          </a:xfrm>
          <a:prstGeom prst="bracePair">
            <a:avLst>
              <a:gd name="adj" fmla="val 833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71" name="AutoShape 14"/>
          <p:cNvSpPr>
            <a:spLocks/>
          </p:cNvSpPr>
          <p:nvPr/>
        </p:nvSpPr>
        <p:spPr bwMode="auto">
          <a:xfrm>
            <a:off x="2411413" y="2571751"/>
            <a:ext cx="647700" cy="1079897"/>
          </a:xfrm>
          <a:prstGeom prst="leftBrace">
            <a:avLst>
              <a:gd name="adj1" fmla="val 24752"/>
              <a:gd name="adj2" fmla="val 50056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73" name="Text Box 18"/>
          <p:cNvSpPr txBox="1">
            <a:spLocks noChangeArrowheads="1"/>
          </p:cNvSpPr>
          <p:nvPr/>
        </p:nvSpPr>
        <p:spPr bwMode="auto">
          <a:xfrm>
            <a:off x="5827402" y="1894877"/>
            <a:ext cx="128308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3600" dirty="0" smtClean="0">
                <a:solidFill>
                  <a:srgbClr val="FF0000"/>
                </a:solidFill>
                <a:ea typeface="隶书" pitchFamily="49" charset="-122"/>
              </a:rPr>
              <a:t>明线</a:t>
            </a:r>
            <a:endParaRPr lang="zh-CN" altLang="en-US" sz="3600" dirty="0">
              <a:solidFill>
                <a:srgbClr val="FF0000"/>
              </a:solidFill>
              <a:ea typeface="隶书" pitchFamily="49" charset="-122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z="3600" dirty="0" smtClean="0">
                <a:solidFill>
                  <a:srgbClr val="FF0000"/>
                </a:solidFill>
                <a:ea typeface="隶书" pitchFamily="49" charset="-122"/>
              </a:rPr>
              <a:t>暗线</a:t>
            </a:r>
            <a:endParaRPr lang="zh-CN" altLang="en-US" sz="3600" dirty="0">
              <a:solidFill>
                <a:srgbClr val="FF0000"/>
              </a:solidFill>
              <a:ea typeface="隶书" pitchFamily="49" charset="-122"/>
            </a:endParaRPr>
          </a:p>
        </p:txBody>
      </p:sp>
      <p:sp>
        <p:nvSpPr>
          <p:cNvPr id="2" name="左大括号 1"/>
          <p:cNvSpPr/>
          <p:nvPr/>
        </p:nvSpPr>
        <p:spPr bwMode="auto">
          <a:xfrm>
            <a:off x="1259334" y="1689336"/>
            <a:ext cx="288032" cy="1871986"/>
          </a:xfrm>
          <a:prstGeom prst="leftBrace">
            <a:avLst>
              <a:gd name="adj1" fmla="val 121713"/>
              <a:gd name="adj2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 bwMode="auto">
          <a:xfrm rot="10800000">
            <a:off x="5683386" y="1619867"/>
            <a:ext cx="288032" cy="1871986"/>
          </a:xfrm>
          <a:prstGeom prst="leftBrace">
            <a:avLst>
              <a:gd name="adj1" fmla="val 121713"/>
              <a:gd name="adj2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99666" y="724223"/>
            <a:ext cx="24080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小桃树的</a:t>
            </a:r>
            <a:endParaRPr lang="en-US" altLang="zh-CN" b="1" dirty="0" smtClean="0">
              <a:solidFill>
                <a:schemeClr val="accent4">
                  <a:lumMod val="5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成长经历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912769" y="3372205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“我”的</a:t>
            </a:r>
            <a:endParaRPr lang="en-US" altLang="zh-CN" b="1" dirty="0" smtClean="0">
              <a:solidFill>
                <a:schemeClr val="accent4">
                  <a:lumMod val="5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b="1" dirty="0" smtClean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成长经历</a:t>
            </a:r>
            <a:endParaRPr lang="zh-CN" altLang="en-US" dirty="0"/>
          </a:p>
        </p:txBody>
      </p:sp>
      <p:cxnSp>
        <p:nvCxnSpPr>
          <p:cNvPr id="6" name="直接箭头连接符 5"/>
          <p:cNvCxnSpPr/>
          <p:nvPr/>
        </p:nvCxnSpPr>
        <p:spPr bwMode="auto">
          <a:xfrm flipV="1">
            <a:off x="7840647" y="2799134"/>
            <a:ext cx="0" cy="532720"/>
          </a:xfrm>
          <a:prstGeom prst="straightConnector1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0" name="直接箭头连接符 19"/>
          <p:cNvCxnSpPr>
            <a:endCxn id="4" idx="1"/>
          </p:cNvCxnSpPr>
          <p:nvPr/>
        </p:nvCxnSpPr>
        <p:spPr bwMode="auto">
          <a:xfrm>
            <a:off x="6398475" y="3267993"/>
            <a:ext cx="514294" cy="642821"/>
          </a:xfrm>
          <a:prstGeom prst="straightConnector1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5" name="矩形 4"/>
          <p:cNvSpPr/>
          <p:nvPr/>
        </p:nvSpPr>
        <p:spPr>
          <a:xfrm>
            <a:off x="7528321" y="226757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梦</a:t>
            </a:r>
            <a:endParaRPr lang="zh-CN" altLang="en-US" dirty="0"/>
          </a:p>
        </p:txBody>
      </p:sp>
      <p:cxnSp>
        <p:nvCxnSpPr>
          <p:cNvPr id="22" name="直接箭头连接符 21"/>
          <p:cNvCxnSpPr/>
          <p:nvPr/>
        </p:nvCxnSpPr>
        <p:spPr bwMode="auto">
          <a:xfrm flipV="1">
            <a:off x="6398475" y="1493076"/>
            <a:ext cx="457764" cy="532720"/>
          </a:xfrm>
          <a:prstGeom prst="straightConnector1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3" name="直接箭头连接符 22"/>
          <p:cNvCxnSpPr>
            <a:endCxn id="5" idx="0"/>
          </p:cNvCxnSpPr>
          <p:nvPr/>
        </p:nvCxnSpPr>
        <p:spPr bwMode="auto">
          <a:xfrm>
            <a:off x="7825838" y="1784017"/>
            <a:ext cx="1" cy="483558"/>
          </a:xfrm>
          <a:prstGeom prst="straightConnector1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8193"/>
          <p:cNvSpPr>
            <a:spLocks noGrp="1"/>
          </p:cNvSpPr>
          <p:nvPr>
            <p:ph type="title"/>
          </p:nvPr>
        </p:nvSpPr>
        <p:spPr>
          <a:xfrm>
            <a:off x="3131840" y="62671"/>
            <a:ext cx="3024336" cy="857250"/>
          </a:xfrm>
        </p:spPr>
        <p:txBody>
          <a:bodyPr/>
          <a:lstStyle/>
          <a:p>
            <a:pPr algn="l" eaLnBrk="1" hangingPunct="1"/>
            <a:r>
              <a:rPr lang="zh-CN" altLang="en-US" sz="5400" dirty="0">
                <a:solidFill>
                  <a:srgbClr val="C00000"/>
                </a:solidFill>
                <a:latin typeface="Arial"/>
                <a:ea typeface="隶书" panose="02010509060101010101" pitchFamily="49" charset="-122"/>
              </a:rPr>
              <a:t>字  词</a:t>
            </a:r>
          </a:p>
        </p:txBody>
      </p:sp>
      <p:sp>
        <p:nvSpPr>
          <p:cNvPr id="8200" name="文本框 8199"/>
          <p:cNvSpPr txBox="1">
            <a:spLocks noChangeArrowheads="1"/>
          </p:cNvSpPr>
          <p:nvPr/>
        </p:nvSpPr>
        <p:spPr bwMode="auto">
          <a:xfrm>
            <a:off x="303713" y="627534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儿化音：</a:t>
            </a:r>
          </a:p>
        </p:txBody>
      </p:sp>
      <p:sp>
        <p:nvSpPr>
          <p:cNvPr id="11270" name="文本框 8200"/>
          <p:cNvSpPr txBox="1">
            <a:spLocks noChangeArrowheads="1"/>
          </p:cNvSpPr>
          <p:nvPr/>
        </p:nvSpPr>
        <p:spPr bwMode="auto">
          <a:xfrm>
            <a:off x="990600" y="2800350"/>
            <a:ext cx="4587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zh-CN"/>
          </a:p>
        </p:txBody>
      </p:sp>
      <p:sp>
        <p:nvSpPr>
          <p:cNvPr id="8202" name="文本框 8201"/>
          <p:cNvSpPr txBox="1">
            <a:spLocks noChangeArrowheads="1"/>
          </p:cNvSpPr>
          <p:nvPr/>
        </p:nvSpPr>
        <p:spPr bwMode="auto">
          <a:xfrm>
            <a:off x="1448040" y="1347614"/>
            <a:ext cx="7010400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桃核儿   嫩芽儿   桃儿    </a:t>
            </a:r>
          </a:p>
          <a:p>
            <a:pPr>
              <a:buNone/>
            </a:pPr>
            <a:r>
              <a:rPr lang="zh-CN" altLang="en-US" b="1" dirty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花瓣儿   骨朵儿   花儿    </a:t>
            </a:r>
          </a:p>
        </p:txBody>
      </p:sp>
      <p:sp>
        <p:nvSpPr>
          <p:cNvPr id="8203" name="文本框 8202"/>
          <p:cNvSpPr txBox="1">
            <a:spLocks noChangeArrowheads="1"/>
          </p:cNvSpPr>
          <p:nvPr/>
        </p:nvSpPr>
        <p:spPr bwMode="auto">
          <a:xfrm>
            <a:off x="303712" y="2541138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b="1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多音字：</a:t>
            </a:r>
          </a:p>
        </p:txBody>
      </p:sp>
      <p:sp>
        <p:nvSpPr>
          <p:cNvPr id="8204" name="文本框 8203"/>
          <p:cNvSpPr txBox="1">
            <a:spLocks noChangeArrowheads="1"/>
          </p:cNvSpPr>
          <p:nvPr/>
        </p:nvSpPr>
        <p:spPr bwMode="auto">
          <a:xfrm>
            <a:off x="1282146" y="3093588"/>
            <a:ext cx="734218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en-US" altLang="zh-CN" sz="4000" b="1" dirty="0">
                <a:solidFill>
                  <a:srgbClr val="9900CC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lang="en-US" altLang="zh-CN" b="1" dirty="0" err="1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sì</a:t>
            </a:r>
            <a:r>
              <a:rPr lang="en-US" altLang="zh-CN" b="1" dirty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      </a:t>
            </a:r>
            <a:r>
              <a:rPr lang="en-US" altLang="zh-CN" b="1" dirty="0" err="1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zhǒng</a:t>
            </a:r>
            <a:r>
              <a:rPr lang="en-US" altLang="zh-CN" b="1" dirty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       </a:t>
            </a:r>
            <a:r>
              <a:rPr lang="en-US" altLang="zh-CN" b="1" dirty="0" err="1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bó</a:t>
            </a:r>
            <a:endParaRPr lang="en-US" altLang="zh-CN" b="1" dirty="0">
              <a:solidFill>
                <a:srgbClr val="002060"/>
              </a:solidFill>
              <a:latin typeface="楷体_GB2312"/>
              <a:ea typeface="楷体_GB2312"/>
              <a:cs typeface="楷体_GB2312"/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lang="zh-CN" altLang="en-US" b="1" dirty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似乎     种子     </a:t>
            </a:r>
            <a:r>
              <a:rPr lang="zh-CN" altLang="en-US" b="1" dirty="0" smtClean="0">
                <a:solidFill>
                  <a:srgbClr val="002060"/>
                </a:solidFill>
                <a:latin typeface="楷体_GB2312"/>
                <a:ea typeface="楷体_GB2312"/>
                <a:cs typeface="楷体_GB2312"/>
              </a:rPr>
              <a:t>单薄</a:t>
            </a:r>
            <a:endParaRPr lang="zh-CN" altLang="en-US" b="1" dirty="0">
              <a:solidFill>
                <a:srgbClr val="002060"/>
              </a:solidFill>
              <a:latin typeface="楷体_GB2312"/>
              <a:ea typeface="楷体_GB231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00" grpId="0"/>
      <p:bldP spid="8202" grpId="0"/>
      <p:bldP spid="8203" grpId="0"/>
      <p:bldP spid="82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/>
          </p:cNvSpPr>
          <p:nvPr>
            <p:ph type="title"/>
          </p:nvPr>
        </p:nvSpPr>
        <p:spPr>
          <a:xfrm>
            <a:off x="1187624" y="195486"/>
            <a:ext cx="7380288" cy="432197"/>
          </a:xfrm>
        </p:spPr>
        <p:txBody>
          <a:bodyPr/>
          <a:lstStyle/>
          <a:p>
            <a:pPr algn="l" eaLnBrk="1" hangingPunct="1"/>
            <a:r>
              <a:rPr lang="zh-CN" altLang="en-US" sz="5400" dirty="0">
                <a:solidFill>
                  <a:srgbClr val="C00000"/>
                </a:solidFill>
                <a:latin typeface="Arial"/>
                <a:ea typeface="隶书" panose="02010509060101010101" pitchFamily="49" charset="-122"/>
              </a:rPr>
              <a:t>走近桃树    感受</a:t>
            </a:r>
            <a:r>
              <a:rPr lang="zh-CN" altLang="en-US" sz="5400" dirty="0" smtClean="0">
                <a:solidFill>
                  <a:srgbClr val="C00000"/>
                </a:solidFill>
                <a:latin typeface="Arial"/>
                <a:ea typeface="隶书" panose="02010509060101010101" pitchFamily="49" charset="-122"/>
              </a:rPr>
              <a:t>形象</a:t>
            </a:r>
            <a:endParaRPr lang="zh-CN" altLang="en-US" sz="5400" dirty="0">
              <a:solidFill>
                <a:srgbClr val="C00000"/>
              </a:solidFill>
              <a:latin typeface="Arial"/>
              <a:ea typeface="隶书" panose="02010509060101010101" pitchFamily="49" charset="-122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07504" y="699542"/>
            <a:ext cx="889317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我的小桃树，枝条被风雨摇晃着，花一片片落了，大半陷在泥里，三点两点地在黄水里打着转。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它长得很委屈，瘦瘦的，黄黄的，似乎一碰便立即会断。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大家都笑话它，奶奶也说：“这种桃树是没出息的，长出来也不会结出桃子。”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我每次看着它，却发现从来没有一只蜜蜂，一只蝴蝶飞来。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我的小桃树千百次地俯下身去，又千百次挣扎起来，就在那俯下去的一刹那，我突然看见在树顶的高高的枝上，竟还保留着一个花骨朵，嫩红的，在风中摇着，却没有掉下来。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/>
          </p:cNvSpPr>
          <p:nvPr>
            <p:ph type="title"/>
          </p:nvPr>
        </p:nvSpPr>
        <p:spPr>
          <a:xfrm>
            <a:off x="551926" y="652237"/>
            <a:ext cx="8415337" cy="2310407"/>
          </a:xfrm>
        </p:spPr>
        <p:txBody>
          <a:bodyPr/>
          <a:lstStyle/>
          <a:p>
            <a:pPr algn="l" eaLnBrk="1" hangingPunct="1"/>
            <a:r>
              <a:rPr lang="zh-CN" altLang="en-US" sz="4000" b="1" dirty="0" smtClean="0">
                <a:solidFill>
                  <a:schemeClr val="hlink"/>
                </a:solidFill>
                <a:ea typeface="隶书" pitchFamily="49" charset="-122"/>
              </a:rPr>
              <a:t/>
            </a:r>
            <a:br>
              <a:rPr lang="zh-CN" altLang="en-US" sz="4000" b="1" dirty="0" smtClean="0">
                <a:solidFill>
                  <a:schemeClr val="hlink"/>
                </a:solidFill>
                <a:ea typeface="隶书" pitchFamily="49" charset="-122"/>
              </a:rPr>
            </a:br>
            <a: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1.作者多次写道“桃核儿在院子角落里”“它长得不是地方”意味着什么？ </a:t>
            </a:r>
            <a:b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</a:br>
            <a: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/>
            </a:r>
            <a:b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</a:br>
            <a:endParaRPr lang="zh-CN" altLang="en-US" sz="4000" b="1" dirty="0" smtClean="0">
              <a:solidFill>
                <a:srgbClr val="0000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19872" y="2640255"/>
            <a:ext cx="53877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小桃树生长环境差，遭受冷落。 </a:t>
            </a:r>
            <a:b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</a:b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75856" y="123478"/>
            <a:ext cx="29674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kern="0" dirty="0">
                <a:solidFill>
                  <a:srgbClr val="C00000"/>
                </a:solidFill>
                <a:latin typeface="Arial"/>
                <a:ea typeface="隶书" panose="02010509060101010101" pitchFamily="49" charset="-122"/>
                <a:cs typeface="+mj-cs"/>
              </a:rPr>
              <a:t>走进语言</a:t>
            </a:r>
          </a:p>
        </p:txBody>
      </p:sp>
      <p:pic>
        <p:nvPicPr>
          <p:cNvPr id="8" name="Picture 3" descr="春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864" b="66754" l="6875" r="98500">
                        <a14:foregroundMark x1="16375" y1="48255" x2="16875" y2="49127"/>
                        <a14:foregroundMark x1="17375" y1="58115" x2="18500" y2="581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63" t="36076" r="25520" b="33057"/>
          <a:stretch>
            <a:fillRect/>
          </a:stretch>
        </p:blipFill>
        <p:spPr bwMode="auto">
          <a:xfrm>
            <a:off x="611560" y="2355726"/>
            <a:ext cx="228410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/>
          </p:cNvSpPr>
          <p:nvPr>
            <p:ph type="title"/>
          </p:nvPr>
        </p:nvSpPr>
        <p:spPr>
          <a:xfrm>
            <a:off x="234379" y="23816"/>
            <a:ext cx="8531225" cy="216024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defRPr/>
            </a:pPr>
            <a:r>
              <a:rPr lang="zh-CN" altLang="en-US" sz="3200" b="1" kern="1200" dirty="0">
                <a:solidFill>
                  <a:schemeClr val="accent4">
                    <a:lumMod val="5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cs"/>
                <a:sym typeface="+mn-ea"/>
              </a:rPr>
              <a:t>2.作者说埋桃核儿是“蓄着我的梦”，后来又说“它是我的梦种儿长的”，这些话应当怎样理解？ </a:t>
            </a:r>
            <a:endParaRPr lang="zh-CN" altLang="en-US" sz="3200" b="1" kern="1200" dirty="0">
              <a:solidFill>
                <a:schemeClr val="accent4">
                  <a:lumMod val="5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87825" y="1757158"/>
            <a:ext cx="597423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kern="0" dirty="0" smtClean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  </a:t>
            </a:r>
            <a:r>
              <a:rPr lang="zh-CN" altLang="en-US" sz="3600" b="1" kern="0" dirty="0" smtClean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在</a:t>
            </a:r>
            <a:r>
              <a:rPr lang="zh-CN" altLang="en-US" sz="3600" b="1" kern="0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奶奶的教育下，作者从小就萌发了对幸福生活的想往，就有着美好的理想，随着小桃树的长高，这种愿望和理想也更加强烈了。</a:t>
            </a:r>
          </a:p>
        </p:txBody>
      </p:sp>
      <p:pic>
        <p:nvPicPr>
          <p:cNvPr id="5" name="Picture 7" descr="夏"/>
          <p:cNvPicPr>
            <a:picLocks noChangeAspect="1" noChangeArrowheads="1"/>
          </p:cNvPicPr>
          <p:nvPr/>
        </p:nvPicPr>
        <p:blipFill rotWithShape="1">
          <a:blip r:embed="rId2">
            <a:lum bright="12000" contrast="1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007" b="69599" l="2125" r="100000">
                        <a14:foregroundMark x1="94875" y1="61934" x2="93625" y2="61934"/>
                        <a14:foregroundMark x1="85250" y1="52526" x2="84875" y2="53659"/>
                        <a14:foregroundMark x1="24750" y1="37544" x2="24750" y2="38066"/>
                        <a14:foregroundMark x1="18750" y1="43641" x2="20375" y2="44861"/>
                        <a14:foregroundMark x1="55625" y1="36585" x2="55625" y2="37544"/>
                        <a14:foregroundMark x1="21750" y1="61934" x2="21125" y2="630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2" t="29060" r="-493" b="30465"/>
          <a:stretch/>
        </p:blipFill>
        <p:spPr bwMode="auto">
          <a:xfrm>
            <a:off x="107504" y="2070347"/>
            <a:ext cx="2699791" cy="207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5000"/>
          <a:buFont typeface="Wingdings" panose="05000000000000000000" pitchFamily="2" charset="2"/>
          <a:buChar char="v"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5000"/>
          <a:buFont typeface="Wingdings" panose="05000000000000000000" pitchFamily="2" charset="2"/>
          <a:buChar char="v"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107</TotalTime>
  <Words>746</Words>
  <Application>Microsoft Office PowerPoint</Application>
  <PresentationFormat>全屏显示(16:9)</PresentationFormat>
  <Paragraphs>51</Paragraphs>
  <Slides>14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诗情画意</vt:lpstr>
      <vt:lpstr>PowerPoint 演示文稿</vt:lpstr>
      <vt:lpstr>PowerPoint 演示文稿</vt:lpstr>
      <vt:lpstr>课 文 简 介 </vt:lpstr>
      <vt:lpstr>PowerPoint 演示文稿</vt:lpstr>
      <vt:lpstr>PowerPoint 演示文稿</vt:lpstr>
      <vt:lpstr>字  词</vt:lpstr>
      <vt:lpstr>走近桃树    感受形象</vt:lpstr>
      <vt:lpstr> 1.作者多次写道“桃核儿在院子角落里”“它长得不是地方”意味着什么？   </vt:lpstr>
      <vt:lpstr>2.作者说埋桃核儿是“蓄着我的梦”，后来又说“它是我的梦种儿长的”，这些话应当怎样理解？ </vt:lpstr>
      <vt:lpstr>3.第6段中说：“我的梦是绿色的，将来开了花，我会幸福呢。”这句话该怎样理解？</vt:lpstr>
      <vt:lpstr>4.“你那花是会开得美的，而且会孕育出一个桃儿来的。”这句话有什么深层含义？  </vt:lpstr>
      <vt:lpstr>        课文记叙了作者在一个黄昏坐在窗前看他的小桃树的情景。中间采用插叙的方式，回忆了小桃树的生长过程和自己的的人生经历。表达了自己要不屈不挠，执著追求幸福人生的思想情感。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铜川 耀州区 庙湾中学  曹明涛</cp:lastModifiedBy>
  <cp:revision>46</cp:revision>
  <dcterms:created xsi:type="dcterms:W3CDTF">2013-04-02T11:19:00Z</dcterms:created>
  <dcterms:modified xsi:type="dcterms:W3CDTF">2017-05-11T02:21:41Z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