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7" r:id="rId3"/>
    <p:sldId id="282" r:id="rId4"/>
    <p:sldId id="283" r:id="rId5"/>
    <p:sldId id="285" r:id="rId6"/>
    <p:sldId id="272" r:id="rId7"/>
    <p:sldId id="281" r:id="rId8"/>
    <p:sldId id="287" r:id="rId10"/>
    <p:sldId id="273" r:id="rId11"/>
    <p:sldId id="288" r:id="rId12"/>
    <p:sldId id="264" r:id="rId13"/>
    <p:sldId id="290" r:id="rId14"/>
    <p:sldId id="292" r:id="rId15"/>
    <p:sldId id="266" r:id="rId16"/>
    <p:sldId id="293" r:id="rId17"/>
  </p:sldIdLst>
  <p:sldSz cx="9144000" cy="6858000" type="screen4x3"/>
  <p:notesSz cx="6808470" cy="982345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6600"/>
    <a:srgbClr val="0066FF"/>
    <a:srgbClr val="800000"/>
    <a:srgbClr val="008000"/>
    <a:srgbClr val="FF00FF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85" autoAdjust="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73"/>
        <p:guide pos="280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51162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endParaRPr lang="zh-CN" altLang="zh-CN"/>
          </a:p>
        </p:txBody>
      </p:sp>
      <p:sp>
        <p:nvSpPr>
          <p:cNvPr id="3076" name="Rectangle 4"/>
          <p:cNvSpPr>
            <a:spLocks noGrp="1" noRot="1" noChangeArrowheads="1"/>
          </p:cNvSpPr>
          <p:nvPr>
            <p:ph type="sldImg" idx="2"/>
          </p:nvPr>
        </p:nvSpPr>
        <p:spPr bwMode="auto">
          <a:xfrm>
            <a:off x="1135063" y="736600"/>
            <a:ext cx="4538662" cy="368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79450" y="4665663"/>
            <a:ext cx="5448300" cy="442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29738"/>
            <a:ext cx="29495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329738"/>
            <a:ext cx="29511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00F274F6-5F2E-4B33-B40E-B12473D0B576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49325" y="736600"/>
            <a:ext cx="4910138" cy="3683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274F6-5F2E-4B33-B40E-B12473D0B576}" type="slidenum">
              <a:rPr lang="zh-CN" altLang="zh-CN" smtClean="0"/>
            </a:fld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22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AU" noProof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71588"/>
          </a:xfrm>
        </p:spPr>
        <p:txBody>
          <a:bodyPr/>
          <a:lstStyle>
            <a:lvl1pPr marL="0" indent="0" algn="ctr">
              <a:buFontTx/>
              <a:buNone/>
              <a:defRPr sz="17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AU" noProof="0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A9D70CE-21F9-4B52-9441-2EE37C659436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3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602A1-5964-4D9B-B867-FA59CC26DD25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E91D4-D762-43B7-A283-6E2678BF5A89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B987831-E57E-4ABD-AAA7-F9591463289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C25CD-45A1-4707-934E-5B86898A3F10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99761-109F-4901-985D-1DA5F3A5827D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F6B6F-C6E6-44F4-A6AC-C6D930AC7445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D990E-4520-430C-A441-3A973E3F08D3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F1181-C75A-49BE-8BBF-BFB7519601A6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3B3A35-008C-487D-950F-341E3CCEF641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16423-27E3-45AD-93CF-7EE5D304F5D9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65CDD-6A37-4DF5-88ED-8AB36E91C0A5}" type="slidenum">
              <a:rPr lang="en-US"/>
            </a:fld>
            <a:endParaRPr lang="en-US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audio" Target="../media/audio1.wav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ctr" anchorCtr="0" compatLnSpc="1"/>
          <a:lstStyle/>
          <a:p>
            <a:pPr lvl="0"/>
            <a:r>
              <a:rPr lang="zh-CN" altLang="en-AU" smtClean="0"/>
              <a:t>单击此处编辑母版标题样式</a:t>
            </a:r>
            <a:endParaRPr lang="zh-CN" altLang="en-A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t" anchorCtr="0" compatLnSpc="1"/>
          <a:lstStyle/>
          <a:p>
            <a:pPr lvl="0"/>
            <a:r>
              <a:rPr lang="zh-CN" altLang="en-AU" smtClean="0"/>
              <a:t>单击此处编辑母版文本样式</a:t>
            </a:r>
            <a:endParaRPr lang="zh-CN" altLang="en-AU" smtClean="0"/>
          </a:p>
          <a:p>
            <a:pPr lvl="1"/>
            <a:r>
              <a:rPr lang="zh-CN" altLang="en-AU" smtClean="0"/>
              <a:t>第二级</a:t>
            </a:r>
            <a:endParaRPr lang="zh-CN" altLang="en-AU" smtClean="0"/>
          </a:p>
          <a:p>
            <a:pPr lvl="2"/>
            <a:r>
              <a:rPr lang="zh-CN" altLang="en-AU" smtClean="0"/>
              <a:t>第三级</a:t>
            </a:r>
            <a:endParaRPr lang="zh-CN" altLang="en-AU" smtClean="0"/>
          </a:p>
          <a:p>
            <a:pPr lvl="3"/>
            <a:r>
              <a:rPr lang="zh-CN" altLang="en-AU" smtClean="0"/>
              <a:t>第四级</a:t>
            </a:r>
            <a:endParaRPr lang="zh-CN" altLang="en-AU" smtClean="0"/>
          </a:p>
          <a:p>
            <a:pPr lvl="4"/>
            <a:r>
              <a:rPr lang="zh-CN" altLang="en-AU" smtClean="0"/>
              <a:t>第五级</a:t>
            </a:r>
            <a:endParaRPr lang="zh-CN" altLang="en-AU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t" anchorCtr="0" compatLnSpc="1"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t" anchorCtr="0" compatLnSpc="1"/>
          <a:lstStyle>
            <a:lvl1pPr algn="ctr">
              <a:defRPr sz="8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992" tIns="27996" rIns="55992" bIns="27996" numCol="1" anchor="t" anchorCtr="0" compatLnSpc="1"/>
          <a:lstStyle>
            <a:lvl1pPr algn="r">
              <a:defRPr sz="800"/>
            </a:lvl1pPr>
          </a:lstStyle>
          <a:p>
            <a:fld id="{D4F9331C-ADAC-433C-B09D-8C80029AC2B1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wipe/>
    <p:sndAc>
      <p:stSnd>
        <p:snd r:embed="rId14" name="chimes.wav"/>
      </p:stSnd>
    </p:sndAc>
  </p:transition>
  <p:txStyles>
    <p:titleStyle>
      <a:lvl1pPr algn="l" defTabSz="560070" rtl="0" eaLnBrk="1" fontAlgn="base" hangingPunct="1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+mj-lt"/>
          <a:ea typeface="+mj-ea"/>
          <a:cs typeface="+mj-cs"/>
        </a:defRPr>
      </a:lvl1pPr>
      <a:lvl2pPr algn="l" defTabSz="560070" rtl="0" eaLnBrk="1" fontAlgn="base" hangingPunct="1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defTabSz="560070" rtl="0" eaLnBrk="1" fontAlgn="base" hangingPunct="1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defTabSz="560070" rtl="0" eaLnBrk="1" fontAlgn="base" hangingPunct="1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defTabSz="560070" rtl="0" eaLnBrk="1" fontAlgn="base" hangingPunct="1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defTabSz="560070" rtl="0" eaLnBrk="1" fontAlgn="base" hangingPunct="1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560070" rtl="0" eaLnBrk="1" fontAlgn="base" hangingPunct="1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560070" rtl="0" eaLnBrk="1" fontAlgn="base" hangingPunct="1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560070" rtl="0" eaLnBrk="1" fontAlgn="base" hangingPunct="1">
        <a:spcBef>
          <a:spcPct val="0"/>
        </a:spcBef>
        <a:spcAft>
          <a:spcPct val="0"/>
        </a:spcAft>
        <a:defRPr sz="19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09550" indent="-209550" algn="l" defTabSz="560070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74625" algn="l" defTabSz="560070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+mn-ea"/>
        </a:defRPr>
      </a:lvl2pPr>
      <a:lvl3pPr marL="700405" indent="-139700" algn="l" defTabSz="560070" rtl="0" eaLnBrk="1" fontAlgn="base" hangingPunct="1">
        <a:spcBef>
          <a:spcPct val="20000"/>
        </a:spcBef>
        <a:spcAft>
          <a:spcPct val="0"/>
        </a:spcAft>
        <a:buChar char="•"/>
        <a:defRPr sz="1100">
          <a:solidFill>
            <a:schemeClr val="tx1"/>
          </a:solidFill>
          <a:latin typeface="+mn-lt"/>
          <a:ea typeface="+mn-ea"/>
        </a:defRPr>
      </a:lvl3pPr>
      <a:lvl4pPr marL="979805" indent="-139700" algn="l" defTabSz="560070" rtl="0" eaLnBrk="1" fontAlgn="base" hangingPunct="1">
        <a:spcBef>
          <a:spcPct val="20000"/>
        </a:spcBef>
        <a:spcAft>
          <a:spcPct val="0"/>
        </a:spcAft>
        <a:buChar char="–"/>
        <a:defRPr sz="900">
          <a:solidFill>
            <a:schemeClr val="tx1"/>
          </a:solidFill>
          <a:latin typeface="+mn-lt"/>
          <a:ea typeface="+mn-ea"/>
        </a:defRPr>
      </a:lvl4pPr>
      <a:lvl5pPr marL="1260475" indent="-139700" algn="l" defTabSz="560070" rtl="0" eaLnBrk="1" fontAlgn="base" hangingPunct="1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</a:defRPr>
      </a:lvl5pPr>
      <a:lvl6pPr marL="1717675" indent="-139700" algn="l" defTabSz="560070" rtl="0" eaLnBrk="1" fontAlgn="base" hangingPunct="1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</a:defRPr>
      </a:lvl6pPr>
      <a:lvl7pPr marL="2174875" indent="-139700" algn="l" defTabSz="560070" rtl="0" eaLnBrk="1" fontAlgn="base" hangingPunct="1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</a:defRPr>
      </a:lvl7pPr>
      <a:lvl8pPr marL="2632075" indent="-139700" algn="l" defTabSz="560070" rtl="0" eaLnBrk="1" fontAlgn="base" hangingPunct="1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</a:defRPr>
      </a:lvl8pPr>
      <a:lvl9pPr marL="3089275" indent="-139700" algn="l" defTabSz="560070" rtl="0" eaLnBrk="1" fontAlgn="base" hangingPunct="1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microsoft.com/office/2007/relationships/media" Target="file:///H:\&#40857;&#22616;&#20013;&#24515;&#23567;&#23398;\&#23436;&#25104;&#35838;&#20214;\&#32456;.mp3" TargetMode="External"/><Relationship Id="rId4" Type="http://schemas.openxmlformats.org/officeDocument/2006/relationships/audio" Target="file:///H:\&#40857;&#22616;&#20013;&#24515;&#23567;&#23398;\&#23436;&#25104;&#35838;&#20214;\&#32456;.mp3" TargetMode="External"/><Relationship Id="rId3" Type="http://schemas.openxmlformats.org/officeDocument/2006/relationships/image" Target="../media/image9.png"/><Relationship Id="rId2" Type="http://schemas.openxmlformats.org/officeDocument/2006/relationships/hyperlink" Target="&#32456;.mp3" TargetMode="External"/><Relationship Id="rId1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.wav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588224" y="729208"/>
            <a:ext cx="1661993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>
            <a:spAutoFit/>
          </a:bodyPr>
          <a:lstStyle/>
          <a:p>
            <a:r>
              <a:rPr lang="zh-CN" sz="9600" b="1" spc="-150" dirty="0">
                <a:solidFill>
                  <a:srgbClr val="000000"/>
                </a:solidFill>
                <a:latin typeface="汉仪大宋简" pitchFamily="49" charset="-122"/>
                <a:ea typeface="汉仪大宋简" pitchFamily="49" charset="-122"/>
              </a:rPr>
              <a:t>一 句 话</a:t>
            </a:r>
            <a:endParaRPr lang="zh-CN" sz="9600" b="1" spc="-150" dirty="0">
              <a:solidFill>
                <a:srgbClr val="000000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346169" y="2636912"/>
            <a:ext cx="731837" cy="289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r>
              <a:rPr lang="zh-CN" sz="3600" dirty="0">
                <a:latin typeface="Times New Roman" panose="02020603050405020304" pitchFamily="18" charset="0"/>
                <a:ea typeface="黑体" panose="02010609060101010101" pitchFamily="49" charset="-122"/>
              </a:rPr>
              <a:t>作者：闻一多</a:t>
            </a:r>
            <a:endParaRPr lang="zh-CN" sz="36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4100" name="Picture 4" descr="闻一多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3568" y="908721"/>
            <a:ext cx="3799897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200805291516528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25400"/>
            <a:ext cx="9144000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476672"/>
            <a:ext cx="6119813" cy="41052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sz="4000" b="1" dirty="0"/>
              <a:t>这话教我今天怎么说？</a:t>
            </a:r>
            <a:endParaRPr lang="zh-CN" sz="4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sz="4000" b="1" dirty="0"/>
              <a:t>你不信铁树开花也可，</a:t>
            </a:r>
            <a:endParaRPr lang="zh-CN" sz="4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sz="4000" b="1" dirty="0"/>
              <a:t>那么有一句话你听着：</a:t>
            </a:r>
            <a:endParaRPr lang="zh-CN" sz="4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sz="4000" b="1" dirty="0"/>
              <a:t>等火山忍不住了缄默，</a:t>
            </a:r>
            <a:endParaRPr lang="zh-CN" sz="4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sz="4000" b="1" dirty="0"/>
              <a:t>不要发抖、伸舌头、顿脚，</a:t>
            </a:r>
            <a:endParaRPr lang="zh-CN" sz="4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sz="4000" b="1" dirty="0"/>
              <a:t>等到青天里一个霹雳</a:t>
            </a:r>
            <a:endParaRPr lang="zh-CN" sz="4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sz="4000" b="1" dirty="0"/>
              <a:t>爆一声</a:t>
            </a:r>
            <a:r>
              <a:rPr lang="zh-CN" sz="4000" b="1" dirty="0" smtClean="0"/>
              <a:t>：</a:t>
            </a:r>
            <a:r>
              <a:rPr lang="zh-CN" sz="4000" b="1" dirty="0" smtClean="0">
                <a:latin typeface="宋体" panose="02010600030101010101" pitchFamily="2" charset="-122"/>
              </a:rPr>
              <a:t>“</a:t>
            </a:r>
            <a:r>
              <a:rPr lang="zh-CN" sz="4000" b="1" dirty="0"/>
              <a:t>咱们的中国！</a:t>
            </a:r>
            <a:r>
              <a:rPr lang="zh-CN" sz="4000" b="1" dirty="0">
                <a:latin typeface="宋体" panose="02010600030101010101" pitchFamily="2" charset="-122"/>
              </a:rPr>
              <a:t>”</a:t>
            </a:r>
            <a:endParaRPr lang="zh-CN" sz="4000" b="1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539750" y="4508500"/>
            <a:ext cx="8064500" cy="234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FontTx/>
              <a:buNone/>
            </a:pPr>
            <a:endParaRPr lang="zh-CN" altLang="zh-CN" sz="2200" b="1">
              <a:solidFill>
                <a:srgbClr val="CC0000"/>
              </a:solidFill>
              <a:latin typeface="Garamond" panose="02020404030301010803" pitchFamily="18" charset="0"/>
              <a:ea typeface="楷体_GB2312" pitchFamily="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200948225533917[1]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34925" y="-25400"/>
            <a:ext cx="9144000" cy="683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187450" y="838200"/>
            <a:ext cx="8229600" cy="54006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FF0000"/>
                </a:solidFill>
              </a:rPr>
              <a:t>       诗人针对一些对中国前途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FF0000"/>
                </a:solidFill>
              </a:rPr>
              <a:t>       悲观、不相信民众者发出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FF0000"/>
                </a:solidFill>
              </a:rPr>
              <a:t>       的警告，表明了诗人对民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FF0000"/>
                </a:solidFill>
              </a:rPr>
              <a:t>       众解放自己改造旧中国的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FF0000"/>
                </a:solidFill>
              </a:rPr>
              <a:t>       潜在力量坚信不疑，并衷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FF0000"/>
                </a:solidFill>
              </a:rPr>
              <a:t>       心拥护。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FF0000"/>
                </a:solidFill>
              </a:rPr>
              <a:t>   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998124" y="1047345"/>
            <a:ext cx="7294563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这首诗表达了诗人怎样的情感？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018611" y="2204864"/>
            <a:ext cx="6911801" cy="2742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4000" b="1" dirty="0">
                <a:solidFill>
                  <a:srgbClr val="800000"/>
                </a:solidFill>
              </a:rPr>
              <a:t>       闻一多先生怀着</a:t>
            </a:r>
            <a:r>
              <a:rPr lang="zh-CN" altLang="en-US" sz="4000" b="1" dirty="0" smtClean="0">
                <a:solidFill>
                  <a:srgbClr val="800000"/>
                </a:solidFill>
              </a:rPr>
              <a:t>赤诚</a:t>
            </a:r>
            <a:r>
              <a:rPr lang="zh-CN" altLang="en-US" sz="4000" b="1" dirty="0">
                <a:solidFill>
                  <a:srgbClr val="800000"/>
                </a:solidFill>
              </a:rPr>
              <a:t>的爱国之心，表达</a:t>
            </a:r>
            <a:r>
              <a:rPr lang="zh-CN" altLang="en-US" sz="4000" b="1" dirty="0" smtClean="0">
                <a:solidFill>
                  <a:srgbClr val="800000"/>
                </a:solidFill>
              </a:rPr>
              <a:t>了对</a:t>
            </a:r>
            <a:r>
              <a:rPr lang="zh-CN" altLang="en-US" sz="4000" b="1" dirty="0">
                <a:solidFill>
                  <a:srgbClr val="800000"/>
                </a:solidFill>
              </a:rPr>
              <a:t>现状的强烈不满和</a:t>
            </a:r>
            <a:r>
              <a:rPr lang="zh-CN" altLang="en-US" sz="4000" b="1" dirty="0" smtClean="0">
                <a:solidFill>
                  <a:srgbClr val="800000"/>
                </a:solidFill>
              </a:rPr>
              <a:t>渴望</a:t>
            </a:r>
            <a:r>
              <a:rPr lang="zh-CN" altLang="en-US" sz="4000" b="1" dirty="0">
                <a:solidFill>
                  <a:srgbClr val="800000"/>
                </a:solidFill>
              </a:rPr>
              <a:t>改变旧中国的激情，</a:t>
            </a:r>
            <a:endParaRPr lang="zh-CN" altLang="en-US" sz="4000" b="1" dirty="0">
              <a:solidFill>
                <a:srgbClr val="800000"/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4000" b="1" dirty="0">
                <a:solidFill>
                  <a:srgbClr val="800000"/>
                </a:solidFill>
              </a:rPr>
              <a:t>以及对理想中国的期望</a:t>
            </a:r>
            <a:r>
              <a:rPr lang="zh-CN" altLang="en-US" sz="4000" b="1" dirty="0" smtClean="0">
                <a:solidFill>
                  <a:srgbClr val="800000"/>
                </a:solidFill>
              </a:rPr>
              <a:t>、追</a:t>
            </a:r>
            <a:r>
              <a:rPr lang="zh-CN" altLang="en-US" sz="4000" b="1" dirty="0">
                <a:solidFill>
                  <a:srgbClr val="800000"/>
                </a:solidFill>
              </a:rPr>
              <a:t>求。</a:t>
            </a:r>
            <a:endParaRPr lang="zh-CN" altLang="en-US" sz="40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>
    <p:wipe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bldLvl="0" autoUpdateAnimBg="0"/>
      <p:bldP spid="15366" grpId="1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764704"/>
            <a:ext cx="8858250" cy="5182716"/>
          </a:xfrm>
        </p:spPr>
        <p:txBody>
          <a:bodyPr/>
          <a:lstStyle/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sz="28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（</a:t>
            </a:r>
            <a:r>
              <a:rPr lang="zh-CN" altLang="zh-CN" sz="28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1</a:t>
            </a:r>
            <a:r>
              <a:rPr lang="zh-CN" sz="28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）表现手法：诗中大量运用了隐喻手法。</a:t>
            </a:r>
            <a:endParaRPr lang="zh-CN" sz="2800" b="1" dirty="0">
              <a:solidFill>
                <a:srgbClr val="0000FF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（</a:t>
            </a:r>
            <a:r>
              <a:rPr lang="zh-CN" altLang="zh-CN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2</a:t>
            </a:r>
            <a:r>
              <a:rPr lang="zh-CN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）反复修辞的作用：两节诗的末三句重复，仅将</a:t>
            </a:r>
            <a:r>
              <a:rPr lang="zh-CN" sz="2800" b="1" dirty="0">
                <a:solidFill>
                  <a:srgbClr val="FF0000"/>
                </a:solidFill>
                <a:latin typeface="Arial" panose="020B0604020202020204"/>
                <a:ea typeface="楷体_GB2312" pitchFamily="1" charset="-122"/>
              </a:rPr>
              <a:t>“</a:t>
            </a:r>
            <a:r>
              <a:rPr lang="zh-CN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突然</a:t>
            </a:r>
            <a:r>
              <a:rPr lang="zh-CN" sz="2800" b="1" dirty="0">
                <a:solidFill>
                  <a:srgbClr val="FF0000"/>
                </a:solidFill>
                <a:latin typeface="Arial" panose="020B0604020202020204"/>
                <a:ea typeface="楷体_GB2312" pitchFamily="1" charset="-122"/>
              </a:rPr>
              <a:t>”</a:t>
            </a:r>
            <a:r>
              <a:rPr lang="zh-CN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换成了</a:t>
            </a:r>
            <a:r>
              <a:rPr lang="zh-CN" sz="2800" b="1" dirty="0">
                <a:solidFill>
                  <a:srgbClr val="FF0000"/>
                </a:solidFill>
                <a:latin typeface="Arial" panose="020B0604020202020204"/>
                <a:ea typeface="楷体_GB2312" pitchFamily="1" charset="-122"/>
              </a:rPr>
              <a:t>“</a:t>
            </a:r>
            <a:r>
              <a:rPr lang="zh-CN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等到</a:t>
            </a:r>
            <a:r>
              <a:rPr lang="zh-CN" sz="2800" b="1" dirty="0">
                <a:solidFill>
                  <a:srgbClr val="FF0000"/>
                </a:solidFill>
                <a:latin typeface="Arial" panose="020B0604020202020204"/>
                <a:ea typeface="楷体_GB2312" pitchFamily="1" charset="-122"/>
              </a:rPr>
              <a:t>”</a:t>
            </a:r>
            <a:r>
              <a:rPr lang="zh-CN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，这用的是</a:t>
            </a:r>
            <a:r>
              <a:rPr lang="zh-CN" sz="2800" b="1" dirty="0">
                <a:solidFill>
                  <a:srgbClr val="FF0000"/>
                </a:solidFill>
                <a:latin typeface="Arial" panose="020B0604020202020204"/>
                <a:ea typeface="楷体_GB2312" pitchFamily="1" charset="-122"/>
              </a:rPr>
              <a:t>“</a:t>
            </a:r>
            <a:r>
              <a:rPr lang="zh-CN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反复</a:t>
            </a:r>
            <a:r>
              <a:rPr lang="zh-CN" sz="2800" b="1" dirty="0">
                <a:solidFill>
                  <a:srgbClr val="FF0000"/>
                </a:solidFill>
                <a:latin typeface="Arial" panose="020B0604020202020204"/>
                <a:ea typeface="楷体_GB2312" pitchFamily="1" charset="-122"/>
              </a:rPr>
              <a:t>”</a:t>
            </a:r>
            <a:r>
              <a:rPr lang="zh-CN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修辞手法。起作用：有一唱三叹之妙，不仅强调了</a:t>
            </a:r>
            <a:r>
              <a:rPr lang="zh-CN" sz="2800" b="1" dirty="0">
                <a:solidFill>
                  <a:srgbClr val="FF0000"/>
                </a:solidFill>
                <a:latin typeface="Arial" panose="020B0604020202020204"/>
                <a:ea typeface="楷体_GB2312" pitchFamily="1" charset="-122"/>
              </a:rPr>
              <a:t>“</a:t>
            </a:r>
            <a:r>
              <a:rPr lang="zh-CN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霹雳</a:t>
            </a:r>
            <a:r>
              <a:rPr lang="zh-CN" sz="2800" b="1" dirty="0">
                <a:solidFill>
                  <a:srgbClr val="FF0000"/>
                </a:solidFill>
                <a:latin typeface="Arial" panose="020B0604020202020204"/>
                <a:ea typeface="楷体_GB2312" pitchFamily="1" charset="-122"/>
              </a:rPr>
              <a:t>”</a:t>
            </a:r>
            <a:r>
              <a:rPr lang="zh-CN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和</a:t>
            </a:r>
            <a:r>
              <a:rPr lang="zh-CN" sz="2800" b="1" dirty="0">
                <a:solidFill>
                  <a:srgbClr val="FF0000"/>
                </a:solidFill>
                <a:latin typeface="Arial" panose="020B0604020202020204"/>
                <a:ea typeface="楷体_GB2312" pitchFamily="1" charset="-122"/>
              </a:rPr>
              <a:t>“</a:t>
            </a:r>
            <a:r>
              <a:rPr lang="zh-CN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咱们的中国</a:t>
            </a:r>
            <a:r>
              <a:rPr lang="zh-CN" sz="2800" b="1" dirty="0">
                <a:solidFill>
                  <a:srgbClr val="FF0000"/>
                </a:solidFill>
                <a:latin typeface="Arial" panose="020B0604020202020204"/>
                <a:ea typeface="楷体_GB2312" pitchFamily="1" charset="-122"/>
              </a:rPr>
              <a:t>”</a:t>
            </a:r>
            <a:r>
              <a:rPr lang="zh-CN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，突出了主题，而且高潮叠起，强化了全诗高昂自信的激情和格调。</a:t>
            </a:r>
            <a:endParaRPr lang="zh-CN" sz="28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sz="28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 （</a:t>
            </a:r>
            <a:r>
              <a:rPr lang="zh-CN" altLang="zh-CN" sz="28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3</a:t>
            </a:r>
            <a:r>
              <a:rPr lang="zh-CN" sz="28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）语言特点：这首诗形式整齐，语言自然平易而富于节奏感，有适于吟诵的特点</a:t>
            </a:r>
            <a:r>
              <a:rPr lang="zh-CN" sz="2800" b="1" dirty="0" smtClean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。</a:t>
            </a:r>
            <a:r>
              <a:rPr lang="en-US" altLang="zh-CN" sz="2800" b="1" dirty="0" smtClean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 </a:t>
            </a:r>
            <a:endParaRPr lang="zh-CN" sz="2800" b="1" dirty="0">
              <a:solidFill>
                <a:srgbClr val="0000FF"/>
              </a:solidFill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20080916_1cde59e516782a7710839F32YbIYKIr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83568" y="655563"/>
            <a:ext cx="4538663" cy="252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 descr="20050515163304739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8862" y="1916832"/>
            <a:ext cx="3024187" cy="422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终.mp3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95415" y="3569297"/>
            <a:ext cx="568344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i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为中华之崛起而读书！</a:t>
            </a:r>
            <a:endParaRPr lang="zh-CN" altLang="en-US" sz="4400" b="1" i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656" fill="hold"/>
                                        <p:tgtEl>
                                          <p:spTgt spid="174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idx="1"/>
          </p:nvPr>
        </p:nvSpPr>
        <p:spPr>
          <a:xfrm>
            <a:off x="467544" y="1988840"/>
            <a:ext cx="8229600" cy="254888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sz="36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（</a:t>
            </a:r>
            <a:r>
              <a:rPr lang="zh-CN" altLang="zh-CN" sz="36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1</a:t>
            </a:r>
            <a:r>
              <a:rPr lang="zh-CN" sz="36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）闻一多，著名的诗人、学者和民主战士。是新文学团体</a:t>
            </a:r>
            <a:r>
              <a:rPr lang="zh-CN" sz="3600" b="1" dirty="0">
                <a:solidFill>
                  <a:srgbClr val="0000FF"/>
                </a:solidFill>
                <a:latin typeface="Arial" panose="020B0604020202020204"/>
                <a:ea typeface="楷体_GB2312" pitchFamily="1" charset="-122"/>
              </a:rPr>
              <a:t>“</a:t>
            </a:r>
            <a:r>
              <a:rPr lang="zh-CN" sz="36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新月社</a:t>
            </a:r>
            <a:r>
              <a:rPr lang="zh-CN" sz="3600" b="1" dirty="0">
                <a:solidFill>
                  <a:srgbClr val="0000FF"/>
                </a:solidFill>
                <a:latin typeface="Arial" panose="020B0604020202020204"/>
                <a:ea typeface="楷体_GB2312" pitchFamily="1" charset="-122"/>
              </a:rPr>
              <a:t>”</a:t>
            </a:r>
            <a:r>
              <a:rPr lang="zh-CN" sz="36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的主要诗人，新格律诗的积极倡导者。</a:t>
            </a:r>
            <a:endParaRPr lang="zh-CN" sz="3600" b="1" dirty="0">
              <a:solidFill>
                <a:srgbClr val="00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19672" y="1121213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0033CC"/>
                </a:solidFill>
              </a:rPr>
              <a:t>作者介绍</a:t>
            </a:r>
            <a:endParaRPr lang="zh-CN" altLang="en-US" sz="4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med">
    <p:wipe/>
    <p:sndAc>
      <p:stSnd>
        <p:snd r:embed="rId1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196752"/>
            <a:ext cx="8784976" cy="4320480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3600" b="1" dirty="0" smtClean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（</a:t>
            </a:r>
            <a:r>
              <a:rPr lang="zh-CN" altLang="en-US" sz="36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2）作品有诗集《红烛》，《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死水</a:t>
            </a:r>
            <a:r>
              <a:rPr lang="zh-CN" altLang="en-US" sz="36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》。第一部诗集《红烛》多为自由体，带有浓厚的浪漫主义色彩，也有唯美主义的印痕。第二部诗集《死水》，诗风有明显的变化，现实主义精神大为增强，并讲求诗的音乐美、绘画美、建筑美，《死水》以其新格律诗的模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范实</a:t>
            </a:r>
            <a:r>
              <a:rPr lang="zh-CN" altLang="en-US" sz="36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践，成为闻一多对新诗发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展的</a:t>
            </a:r>
            <a:r>
              <a:rPr lang="zh-CN" altLang="en-US" sz="36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独特贡献。</a:t>
            </a:r>
            <a:endParaRPr lang="zh-CN" altLang="en-US" sz="3600" b="1" dirty="0">
              <a:solidFill>
                <a:srgbClr val="0000FF"/>
              </a:solidFill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 spd="med">
    <p:wipe/>
    <p:sndAc>
      <p:stSnd>
        <p:snd r:embed="rId1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53208" y="735969"/>
            <a:ext cx="155416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</a:rPr>
              <a:t>缄默：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12403" y="1725823"/>
            <a:ext cx="15541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</a:rPr>
              <a:t>霹雳：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703798" y="4346203"/>
            <a:ext cx="24685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</a:rPr>
              <a:t>铁树开花：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104204" y="735969"/>
            <a:ext cx="3232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闭口不说话。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907802" y="1582948"/>
            <a:ext cx="6408613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云和地面之间发生的</a:t>
            </a:r>
            <a:r>
              <a:rPr lang="zh-CN" altLang="en-US" sz="4000" b="1" dirty="0" smtClean="0">
                <a:solidFill>
                  <a:srgbClr val="FF0000"/>
                </a:solidFill>
              </a:rPr>
              <a:t>一种</a:t>
            </a:r>
            <a:r>
              <a:rPr lang="zh-CN" altLang="en-US" sz="4000" b="1" dirty="0">
                <a:solidFill>
                  <a:srgbClr val="FF0000"/>
                </a:solidFill>
              </a:rPr>
              <a:t>强烈的雷电现象。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r>
              <a:rPr lang="zh-CN" altLang="en-US" sz="4000" b="1" dirty="0">
                <a:solidFill>
                  <a:srgbClr val="FF0000"/>
                </a:solidFill>
              </a:rPr>
              <a:t>响声很大，能对人畜</a:t>
            </a:r>
            <a:r>
              <a:rPr lang="zh-CN" altLang="en-US" sz="4000" b="1" dirty="0" smtClean="0">
                <a:solidFill>
                  <a:srgbClr val="FF0000"/>
                </a:solidFill>
              </a:rPr>
              <a:t>、植</a:t>
            </a:r>
            <a:r>
              <a:rPr lang="zh-CN" altLang="en-US" sz="4000" b="1" dirty="0">
                <a:solidFill>
                  <a:srgbClr val="FF0000"/>
                </a:solidFill>
              </a:rPr>
              <a:t>物、建筑物等造成危害。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2987824" y="4353136"/>
            <a:ext cx="482453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sz="4000" b="1" dirty="0">
                <a:solidFill>
                  <a:srgbClr val="FF0000"/>
                </a:solidFill>
              </a:rPr>
              <a:t>比喻事情非</a:t>
            </a:r>
            <a:r>
              <a:rPr lang="zh-CN" sz="4000" b="1" dirty="0" smtClean="0">
                <a:solidFill>
                  <a:srgbClr val="FF0000"/>
                </a:solidFill>
              </a:rPr>
              <a:t>常罕</a:t>
            </a:r>
            <a:r>
              <a:rPr lang="zh-CN" sz="4000" b="1" dirty="0">
                <a:solidFill>
                  <a:srgbClr val="FF0000"/>
                </a:solidFill>
              </a:rPr>
              <a:t>见或极难</a:t>
            </a:r>
            <a:r>
              <a:rPr lang="zh-CN" sz="4000" b="1" dirty="0" smtClean="0">
                <a:solidFill>
                  <a:srgbClr val="FF0000"/>
                </a:solidFill>
              </a:rPr>
              <a:t>实现</a:t>
            </a:r>
            <a:r>
              <a:rPr lang="zh-CN" sz="4000" b="1" dirty="0">
                <a:solidFill>
                  <a:srgbClr val="FF0000"/>
                </a:solidFill>
              </a:rPr>
              <a:t>。 </a:t>
            </a:r>
            <a:endParaRPr lang="zh-CN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 bldLvl="0" autoUpdateAnimBg="0"/>
      <p:bldP spid="7177" grpId="0" bldLvl="0" autoUpdateAnimBg="0"/>
      <p:bldP spid="7178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1227102_20"/>
          <p:cNvPicPr>
            <a:picLocks noGrp="1" noChangeAspect="1" noChangeArrowheads="1"/>
          </p:cNvPicPr>
          <p:nvPr>
            <p:ph idx="1"/>
          </p:nvPr>
        </p:nvPicPr>
        <p:blipFill>
          <a:blip r:embed="rId1" cstate="email"/>
          <a:srcRect/>
          <a:stretch>
            <a:fillRect/>
          </a:stretch>
        </p:blipFill>
        <p:spPr>
          <a:xfrm>
            <a:off x="0" y="0"/>
            <a:ext cx="9144000" cy="6399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5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4213" y="6453188"/>
            <a:ext cx="1008062" cy="404812"/>
          </a:xfrm>
          <a:prstGeom prst="actionButtonReturn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71800" y="3212976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08720"/>
            <a:ext cx="8229600" cy="1440011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0000CC"/>
                </a:solidFill>
              </a:rPr>
              <a:t>        别看五千年没有说破， </a:t>
            </a:r>
            <a:endParaRPr lang="zh-CN" altLang="en-US" sz="4000" b="1" dirty="0">
              <a:solidFill>
                <a:srgbClr val="0000CC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0000CC"/>
                </a:solidFill>
              </a:rPr>
              <a:t>　　你猜得透火山的缄默</a:t>
            </a:r>
            <a:r>
              <a:rPr lang="zh-CN" altLang="en-US" sz="4000" b="1" dirty="0" smtClean="0">
                <a:solidFill>
                  <a:srgbClr val="0000CC"/>
                </a:solidFill>
              </a:rPr>
              <a:t>？</a:t>
            </a:r>
            <a:endParaRPr lang="zh-CN" altLang="en-US" sz="4000" b="1" dirty="0">
              <a:solidFill>
                <a:srgbClr val="0000CC"/>
              </a:solidFill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971550" y="2852936"/>
            <a:ext cx="6280150" cy="264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4000" b="1" dirty="0">
                <a:solidFill>
                  <a:srgbClr val="FF0000"/>
                </a:solidFill>
              </a:rPr>
              <a:t>反映了民众尽管饱受压榨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zh-CN" altLang="en-US" sz="4000" b="1" dirty="0">
                <a:solidFill>
                  <a:srgbClr val="FF0000"/>
                </a:solidFill>
              </a:rPr>
              <a:t>仍然保持缄默，但缄默的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zh-CN" altLang="en-US" sz="4000" b="1" dirty="0">
                <a:solidFill>
                  <a:srgbClr val="FF0000"/>
                </a:solidFill>
              </a:rPr>
              <a:t>背后却在酝酿着反抗和挣脱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836712"/>
            <a:ext cx="8423597" cy="223224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0000CC"/>
                </a:solidFill>
              </a:rPr>
              <a:t>       说不定是突然着了魔， </a:t>
            </a:r>
            <a:endParaRPr lang="zh-CN" altLang="en-US" sz="4000" b="1" dirty="0">
              <a:solidFill>
                <a:srgbClr val="0000CC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0000CC"/>
                </a:solidFill>
              </a:rPr>
              <a:t>　　突然青天里一个霹雳 </a:t>
            </a:r>
            <a:endParaRPr lang="zh-CN" altLang="en-US" sz="4000" b="1" dirty="0">
              <a:solidFill>
                <a:srgbClr val="0000CC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0000CC"/>
                </a:solidFill>
              </a:rPr>
              <a:t>　　爆一声</a:t>
            </a:r>
            <a:r>
              <a:rPr lang="zh-CN" altLang="en-US" sz="4000" b="1" dirty="0" smtClean="0">
                <a:solidFill>
                  <a:srgbClr val="0000CC"/>
                </a:solidFill>
              </a:rPr>
              <a:t>：“</a:t>
            </a:r>
            <a:r>
              <a:rPr lang="zh-CN" altLang="en-US" sz="4000" b="1" dirty="0">
                <a:solidFill>
                  <a:srgbClr val="0000CC"/>
                </a:solidFill>
              </a:rPr>
              <a:t>咱们的中国</a:t>
            </a:r>
            <a:r>
              <a:rPr lang="zh-CN" altLang="en-US" sz="4000" b="1" dirty="0" smtClean="0">
                <a:solidFill>
                  <a:srgbClr val="0000CC"/>
                </a:solidFill>
              </a:rPr>
              <a:t>！”</a:t>
            </a:r>
            <a:endParaRPr lang="zh-CN" altLang="en-US" sz="4000" b="1" dirty="0">
              <a:solidFill>
                <a:srgbClr val="0000CC"/>
              </a:solidFill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900113" y="3429000"/>
            <a:ext cx="6278562" cy="265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4000" b="1" dirty="0">
                <a:solidFill>
                  <a:srgbClr val="FF0000"/>
                </a:solidFill>
              </a:rPr>
              <a:t>表明诗人对人民的反抗力量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zh-CN" altLang="en-US" sz="4000" b="1" dirty="0">
                <a:solidFill>
                  <a:srgbClr val="FF0000"/>
                </a:solidFill>
              </a:rPr>
              <a:t>充满信心，表达了对理想中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zh-CN" altLang="en-US" sz="4000" b="1" dirty="0">
                <a:solidFill>
                  <a:srgbClr val="FF0000"/>
                </a:solidFill>
              </a:rPr>
              <a:t>国的期望和追求。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124744"/>
            <a:ext cx="4320604" cy="424847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00FF"/>
                </a:solidFill>
              </a:rPr>
              <a:t>铁树开花 铁树生长缓慢，从幼苗至开花需十几年甚至几十年，花期可以持续一个月以上。俗话说“铁树开花,哑人说话”。可想而知,铁树开花是件非常难得的事。比喻事情非常罕见或极难</a:t>
            </a:r>
            <a:r>
              <a:rPr lang="zh-CN" altLang="en-US" sz="2800" b="1" dirty="0" smtClean="0">
                <a:solidFill>
                  <a:srgbClr val="0000FF"/>
                </a:solidFill>
              </a:rPr>
              <a:t>实现</a:t>
            </a:r>
            <a:r>
              <a:rPr lang="zh-CN" altLang="en-US" sz="2800" b="1" dirty="0">
                <a:solidFill>
                  <a:srgbClr val="0000FF"/>
                </a:solidFill>
              </a:rPr>
              <a:t>。 </a:t>
            </a:r>
            <a:endParaRPr lang="zh-CN" altLang="en-US" sz="2800" b="1" dirty="0">
              <a:solidFill>
                <a:srgbClr val="0000FF"/>
              </a:solidFill>
            </a:endParaRPr>
          </a:p>
        </p:txBody>
      </p:sp>
      <p:pic>
        <p:nvPicPr>
          <p:cNvPr id="11268" name="Picture 4" descr="xin_32206062820055002663250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4644008" y="908720"/>
            <a:ext cx="4248472" cy="518281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200805291516528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25400"/>
            <a:ext cx="9142413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836712"/>
            <a:ext cx="7561263" cy="718914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CN" altLang="en-US" sz="3200" b="1" dirty="0">
                <a:latin typeface="宋体" panose="02010600030101010101" pitchFamily="2" charset="-122"/>
              </a:rPr>
              <a:t>“</a:t>
            </a:r>
            <a:r>
              <a:rPr lang="zh-CN" altLang="en-US" sz="3200" b="1" dirty="0"/>
              <a:t>不要发抖、伸舌头、顿脚</a:t>
            </a:r>
            <a:r>
              <a:rPr lang="zh-CN" altLang="en-US" sz="3200" b="1" dirty="0">
                <a:latin typeface="宋体" panose="02010600030101010101" pitchFamily="2" charset="-122"/>
              </a:rPr>
              <a:t>”</a:t>
            </a:r>
            <a:r>
              <a:rPr lang="zh-CN" altLang="en-US" sz="3200" b="1" dirty="0"/>
              <a:t>是什么意思？</a:t>
            </a:r>
            <a:endParaRPr lang="zh-CN" altLang="en-US" sz="3200" b="1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539750" y="4508500"/>
            <a:ext cx="8064500" cy="234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FontTx/>
              <a:buNone/>
            </a:pPr>
            <a:endParaRPr lang="zh-CN" altLang="zh-CN" sz="2200" b="1">
              <a:solidFill>
                <a:srgbClr val="CC0000"/>
              </a:solidFill>
              <a:latin typeface="Garamond" panose="02020404030301010803" pitchFamily="18" charset="0"/>
              <a:ea typeface="楷体_GB2312" pitchFamily="1" charset="-122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83568" y="2205037"/>
            <a:ext cx="6786562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solidFill>
                  <a:srgbClr val="FF0000"/>
                </a:solidFill>
              </a:rPr>
              <a:t>翻动着慑于民众爆发的力量，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4000" b="1" dirty="0">
                <a:solidFill>
                  <a:srgbClr val="FF0000"/>
                </a:solidFill>
              </a:rPr>
              <a:t>企图极力维护自身统治地位所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4000" b="1" dirty="0">
                <a:solidFill>
                  <a:srgbClr val="FF0000"/>
                </a:solidFill>
              </a:rPr>
              <a:t>带来的恐慌和畏惧。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utoUpdateAnimBg="0"/>
      <p:bldP spid="12294" grpId="0" bldLvl="0" autoUpdateAnimBg="0"/>
    </p:bldLst>
  </p:timing>
</p:sld>
</file>

<file path=ppt/theme/theme1.xml><?xml version="1.0" encoding="utf-8"?>
<a:theme xmlns:a="http://schemas.openxmlformats.org/drawingml/2006/main" name="glzy.com">
  <a:themeElements>
    <a:clrScheme name="梦幻百合花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梦幻百合花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梦幻百合花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梦幻百合花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梦幻百合花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梦幻百合花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梦幻百合花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梦幻百合花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主题3</Template>
  <TotalTime>0</TotalTime>
  <Words>1810</Words>
  <Application>WPS 演示</Application>
  <PresentationFormat>全屏显示(4:3)</PresentationFormat>
  <Paragraphs>86</Paragraphs>
  <Slides>14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微软雅黑</vt:lpstr>
      <vt:lpstr>Calibri</vt:lpstr>
      <vt:lpstr>汉仪大宋简</vt:lpstr>
      <vt:lpstr>黑体</vt:lpstr>
      <vt:lpstr>楷体_GB2312</vt:lpstr>
      <vt:lpstr>Arial</vt:lpstr>
      <vt:lpstr>Garamond</vt:lpstr>
      <vt:lpstr>隶书</vt:lpstr>
      <vt:lpstr>Arial Unicode MS</vt:lpstr>
      <vt:lpstr>新宋体</vt:lpstr>
      <vt:lpstr>glzy.com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Administrator</cp:lastModifiedBy>
  <cp:revision>44</cp:revision>
  <dcterms:created xsi:type="dcterms:W3CDTF">2008-12-04T05:40:00Z</dcterms:created>
  <dcterms:modified xsi:type="dcterms:W3CDTF">2017-08-12T03:16:00Z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