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9" r:id="rId3"/>
    <p:sldId id="257" r:id="rId4"/>
    <p:sldId id="263" r:id="rId5"/>
    <p:sldId id="280" r:id="rId6"/>
    <p:sldId id="287" r:id="rId7"/>
    <p:sldId id="259" r:id="rId8"/>
    <p:sldId id="281" r:id="rId10"/>
    <p:sldId id="283" r:id="rId11"/>
    <p:sldId id="276" r:id="rId12"/>
    <p:sldId id="258" r:id="rId13"/>
    <p:sldId id="288" r:id="rId14"/>
    <p:sldId id="260" r:id="rId15"/>
    <p:sldId id="285" r:id="rId16"/>
    <p:sldId id="284" r:id="rId17"/>
    <p:sldId id="286" r:id="rId18"/>
    <p:sldId id="261" r:id="rId19"/>
    <p:sldId id="264" r:id="rId20"/>
    <p:sldId id="262" r:id="rId21"/>
    <p:sldId id="282" r:id="rId22"/>
    <p:sldId id="275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0066"/>
    <a:srgbClr val="040022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98" autoAdjust="0"/>
    <p:restoredTop sz="94660"/>
  </p:normalViewPr>
  <p:slideViewPr>
    <p:cSldViewPr>
      <p:cViewPr varScale="1">
        <p:scale>
          <a:sx n="105" d="100"/>
          <a:sy n="105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09B6E-DA67-413E-9796-130C0E8A49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E338F-04E0-4478-A256-00E7050BE59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E338F-04E0-4478-A256-00E7050BE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206419F-4846-44AE-AFFA-D9112A340E71}" type="datetimeFigureOut">
              <a:rPr lang="zh-CN" altLang="en-US"/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8559BD-D0EA-467B-AD4A-96752AE8A045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F8598-F758-4D56-9C5D-7B0BB655AFC8}" type="datetimeFigureOut">
              <a:rPr lang="zh-CN" altLang="en-US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A34CB-35F9-4C6C-961D-6C5D5CAF3D4D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4B8EE7-25BB-4609-B07A-CD92E2C82EE9}" type="datetimeFigureOut">
              <a:rPr lang="zh-CN" altLang="en-US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B0F92-4EC2-4A8A-9506-54DE3703A66E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20F30-1AF2-4A78-8706-8EAB27B0247C}" type="datetimeFigureOut">
              <a:rPr lang="zh-CN" altLang="en-US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32D82-E825-4C02-A6CB-78B4C1705EC0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C6E95A-CA9B-4F40-9A23-D09B4CEFB18A}" type="datetimeFigureOut">
              <a:rPr lang="zh-CN" altLang="en-US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48B68-B1D6-49E7-A944-784E1AA72D20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E0AFC2-44AD-428F-900D-7CD888C0AAC6}" type="datetimeFigureOut">
              <a:rPr lang="zh-CN" altLang="en-US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70DEC-84DB-4AC8-9B95-D0D66F232CB2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0F5003-5936-4020-ADF4-88D2D1512A4E}" type="datetimeFigureOut">
              <a:rPr lang="zh-CN" altLang="en-US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B1437-30DC-46CD-9188-6617D32F20FC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D490E3-5167-4756-9B3E-60B8461A1747}" type="datetimeFigureOut">
              <a:rPr lang="zh-CN" altLang="en-US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17C11-36D0-419A-A523-701626396B57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A49C0-E8DB-4C11-A0D0-AF634963B917}" type="datetimeFigureOut">
              <a:rPr lang="zh-CN" altLang="en-US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D1CBA-E55C-4D7F-A996-233233D9706D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12BB26-1122-4F14-AA49-535BBB578168}" type="datetimeFigureOut">
              <a:rPr lang="zh-CN" altLang="en-US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1E375-343D-4051-AAA7-CD4C24B8DE91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6A1FE7-D5AB-43E5-8798-DB27B1FF5A1C}" type="datetimeFigureOut">
              <a:rPr lang="zh-CN" altLang="en-US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F11C0-447A-49FB-A9BB-63831FD5162C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Calibri" panose="020F0502020204030204" pitchFamily="34" charset="0"/>
              </a:defRPr>
            </a:lvl1pPr>
          </a:lstStyle>
          <a:p>
            <a:fld id="{ACD26678-E842-4195-B04E-3D9C4C144F34}" type="datetimeFigureOut">
              <a:rPr lang="zh-CN" altLang="en-US"/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Calibri" panose="020F0502020204030204" pitchFamily="34" charset="0"/>
              </a:defRPr>
            </a:lvl1pPr>
          </a:lstStyle>
          <a:p>
            <a:fld id="{B5E13D76-2CE4-46FE-B7A7-AC44EF6BB30F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media" Target="file:///C:\Documents%20and%20Settings\Administrator.686C347CF6ED4A8\&#26700;&#38754;\&#19968;&#21477;&#35805;\2.2.wav" TargetMode="External"/><Relationship Id="rId5" Type="http://schemas.openxmlformats.org/officeDocument/2006/relationships/audio" Target="file:///C:\Documents%20and%20Settings\Administrator.686C347CF6ED4A8\&#26700;&#38754;\&#19968;&#21477;&#35805;\2.2.wav" TargetMode="External"/><Relationship Id="rId4" Type="http://schemas.openxmlformats.org/officeDocument/2006/relationships/image" Target="../media/image8.png"/><Relationship Id="rId3" Type="http://schemas.microsoft.com/office/2007/relationships/media" Target="file:///C:\Documents%20and%20Settings\Administrator.686C347CF6ED4A8\&#26700;&#38754;\&#19968;&#21477;&#35805;\2.1.wav" TargetMode="External"/><Relationship Id="rId2" Type="http://schemas.openxmlformats.org/officeDocument/2006/relationships/audio" Target="file:///C:\Documents%20and%20Settings\Administrator.686C347CF6ED4A8\&#26700;&#38754;\&#19968;&#21477;&#35805;\2.1.wav" TargetMode="Externa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94073" y="1844824"/>
            <a:ext cx="5130056" cy="204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700" dirty="0">
                <a:ea typeface="华文行楷" panose="02010800040101010101" pitchFamily="2" charset="-122"/>
              </a:rPr>
              <a:t>一句话</a:t>
            </a:r>
            <a:endParaRPr lang="zh-CN" altLang="en-US" sz="12700" dirty="0">
              <a:ea typeface="华文行楷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72681" y="2132856"/>
            <a:ext cx="3149826" cy="4197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4541" y="836712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汉仪大宋简" pitchFamily="49" charset="-122"/>
                <a:ea typeface="汉仪大宋简" pitchFamily="49" charset="-122"/>
              </a:rPr>
              <a:t>语</a:t>
            </a:r>
            <a:r>
              <a:rPr lang="zh-CN" altLang="en-US" sz="2800" b="1" dirty="0" smtClean="0">
                <a:latin typeface="汉仪大宋简" pitchFamily="49" charset="-122"/>
                <a:ea typeface="汉仪大宋简" pitchFamily="49" charset="-122"/>
              </a:rPr>
              <a:t>文</a:t>
            </a:r>
            <a:r>
              <a:rPr lang="en-US" altLang="zh-CN" sz="2800" b="1" dirty="0" smtClean="0">
                <a:latin typeface="汉仪大宋简" pitchFamily="49" charset="-122"/>
                <a:ea typeface="汉仪大宋简" pitchFamily="49" charset="-122"/>
              </a:rPr>
              <a:t>S</a:t>
            </a:r>
            <a:r>
              <a:rPr lang="zh-CN" altLang="en-US" sz="2800" b="1" dirty="0" smtClean="0">
                <a:latin typeface="汉仪大宋简" pitchFamily="49" charset="-122"/>
                <a:ea typeface="汉仪大宋简" pitchFamily="49" charset="-122"/>
              </a:rPr>
              <a:t>版  六年级下册  第四单元</a:t>
            </a:r>
            <a:endParaRPr lang="zh-CN" altLang="en-US" sz="2800" b="1" dirty="0"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707904" y="249289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333375"/>
            <a:ext cx="9144000" cy="6524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987675" y="260350"/>
            <a:ext cx="4086225" cy="38163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有一句话说出就是祸，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有一句话能点得着火，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别看五千年没有说破，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你猜得透火山的缄默？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说不定是突然着了魔，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突然青天里一个霹雳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爆一声：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Arial" panose="020B0604020202020204"/>
                <a:ea typeface="隶书" panose="02010509060101010101" pitchFamily="49" charset="-122"/>
              </a:rPr>
              <a:t>“</a:t>
            </a: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咱们的中国！</a:t>
            </a:r>
            <a:r>
              <a:rPr lang="zh-CN" altLang="en-US" sz="2800" b="1">
                <a:solidFill>
                  <a:srgbClr val="040022"/>
                </a:solidFill>
                <a:latin typeface="Arial" panose="020B0604020202020204"/>
                <a:ea typeface="隶书" panose="02010509060101010101" pitchFamily="49" charset="-122"/>
              </a:rPr>
              <a:t>”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47813" y="4931558"/>
            <a:ext cx="662463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ea typeface="楷体_GB2312" pitchFamily="49" charset="-122"/>
              </a:rPr>
              <a:t>写旧社会黑暗现实压制下的民意蕴含着无穷的力量，革命一触即发的社会现实</a:t>
            </a:r>
            <a:r>
              <a:rPr lang="zh-CN" altLang="en-US" sz="2800" b="1" dirty="0" smtClean="0">
                <a:ea typeface="楷体_GB2312" pitchFamily="49" charset="-122"/>
              </a:rPr>
              <a:t>。</a:t>
            </a:r>
            <a:endParaRPr lang="en-US" altLang="zh-CN" sz="2800" b="1" dirty="0">
              <a:ea typeface="楷体_GB2312" pitchFamily="49" charset="-122"/>
            </a:endParaRPr>
          </a:p>
        </p:txBody>
      </p:sp>
      <p:grpSp>
        <p:nvGrpSpPr>
          <p:cNvPr id="8201" name="Group 9"/>
          <p:cNvGrpSpPr/>
          <p:nvPr/>
        </p:nvGrpSpPr>
        <p:grpSpPr bwMode="auto">
          <a:xfrm>
            <a:off x="1835150" y="476250"/>
            <a:ext cx="576263" cy="576263"/>
            <a:chOff x="0" y="0"/>
            <a:chExt cx="806" cy="808"/>
          </a:xfrm>
        </p:grpSpPr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0" y="2"/>
              <a:ext cx="806" cy="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8203" name="Picture 11" descr="drop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" y="0"/>
              <a:ext cx="800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908175" y="476250"/>
            <a:ext cx="360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  <a:endParaRPr lang="en-US" sz="3200" b="1" i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1258888" y="4508500"/>
            <a:ext cx="7200900" cy="180022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 build="p"/>
      <p:bldP spid="8198" grpId="1" autoUpdateAnimBg="0"/>
      <p:bldP spid="8204" grpId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627313" y="836613"/>
            <a:ext cx="5092700" cy="4810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这话叫我今天怎么说？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你不信</a:t>
            </a:r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铁树开花</a:t>
            </a: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也可，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那么有一句话你听着：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等火山忍不住了缄默；</a:t>
            </a:r>
            <a:endParaRPr lang="zh-CN" altLang="en-US" sz="32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不要发抖，伸舌头，顿脚，</a:t>
            </a:r>
            <a:endParaRPr lang="zh-CN" altLang="en-US" sz="32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等到青天里一个霹雳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爆一声：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Times New Roman" panose="02020603050405020304"/>
                <a:ea typeface="楷体_GB2312" pitchFamily="49" charset="-122"/>
              </a:rPr>
              <a:t>“</a:t>
            </a: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咱们的中国！</a:t>
            </a:r>
            <a:r>
              <a:rPr lang="zh-CN" altLang="en-US" sz="3200" b="1" dirty="0">
                <a:solidFill>
                  <a:srgbClr val="800000"/>
                </a:solidFill>
                <a:latin typeface="Times New Roman" panose="02020603050405020304"/>
                <a:ea typeface="楷体_GB2312" pitchFamily="49" charset="-122"/>
              </a:rPr>
              <a:t>”</a:t>
            </a:r>
            <a:endParaRPr lang="zh-CN" altLang="en-US" sz="3200" b="1" dirty="0">
              <a:solidFill>
                <a:srgbClr val="80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zh-CN" altLang="en-US" sz="3200" b="1" dirty="0">
              <a:solidFill>
                <a:srgbClr val="8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8678" name="Group 6"/>
          <p:cNvGrpSpPr/>
          <p:nvPr/>
        </p:nvGrpSpPr>
        <p:grpSpPr bwMode="auto">
          <a:xfrm>
            <a:off x="1547813" y="404813"/>
            <a:ext cx="576262" cy="576262"/>
            <a:chOff x="0" y="0"/>
            <a:chExt cx="806" cy="808"/>
          </a:xfrm>
        </p:grpSpPr>
        <p:sp>
          <p:nvSpPr>
            <p:cNvPr id="28679" name="Oval 7"/>
            <p:cNvSpPr>
              <a:spLocks noChangeArrowheads="1"/>
            </p:cNvSpPr>
            <p:nvPr/>
          </p:nvSpPr>
          <p:spPr bwMode="auto">
            <a:xfrm>
              <a:off x="0" y="2"/>
              <a:ext cx="806" cy="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8680" name="Picture 8" descr="drop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" y="0"/>
              <a:ext cx="800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619250" y="404813"/>
            <a:ext cx="3603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i="1">
                <a:solidFill>
                  <a:srgbClr val="FFFFFF"/>
                </a:solidFill>
                <a:cs typeface="Arial" panose="020B0604020202020204" pitchFamily="34" charset="0"/>
              </a:rPr>
              <a:t>2</a:t>
            </a:r>
            <a:endParaRPr lang="en-US" sz="3200" b="1" i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1931988" y="4724400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 rot="3419336">
            <a:off x="1647825" y="4148138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04975" y="4191000"/>
            <a:ext cx="35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anose="020B0604020202020204" pitchFamily="34" charset="0"/>
              </a:rPr>
              <a:t>2</a:t>
            </a:r>
            <a:endParaRPr lang="en-US" sz="2400" b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1931988" y="3048000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 rot="3419336">
            <a:off x="1647825" y="247173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704975" y="2514600"/>
            <a:ext cx="35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  <a:endParaRPr lang="en-US" sz="2400" b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412207" y="2437714"/>
            <a:ext cx="3840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 dirty="0">
                <a:cs typeface="Arial" panose="020B0604020202020204" pitchFamily="34" charset="0"/>
              </a:rPr>
              <a:t>“铁树开花”</a:t>
            </a:r>
            <a:r>
              <a:rPr lang="zh-CN" altLang="en-US" sz="3200" b="1" dirty="0">
                <a:latin typeface="Calibri" panose="020F0502020204030204" pitchFamily="34" charset="0"/>
              </a:rPr>
              <a:t>指什么？</a:t>
            </a:r>
            <a:endParaRPr lang="zh-CN" altLang="en-US" sz="3200" b="1" dirty="0">
              <a:latin typeface="Calibri" panose="020F0502020204030204" pitchFamily="34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411413" y="3644900"/>
            <a:ext cx="62642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3200" b="1">
                <a:cs typeface="Arial" panose="020B0604020202020204" pitchFamily="34" charset="0"/>
              </a:rPr>
              <a:t>“</a:t>
            </a:r>
            <a:r>
              <a:rPr lang="zh-CN" altLang="en-US" sz="3200" b="1"/>
              <a:t>等火山忍不住了缄默，不要发，伸舌头，顿脚</a:t>
            </a:r>
            <a:r>
              <a:rPr lang="zh-CN" altLang="en-US" sz="3200" b="1">
                <a:cs typeface="Arial" panose="020B0604020202020204" pitchFamily="34" charset="0"/>
              </a:rPr>
              <a:t>”</a:t>
            </a:r>
            <a:r>
              <a:rPr lang="zh-CN" altLang="en-US" sz="3200" b="1">
                <a:latin typeface="Calibri" panose="020F0502020204030204" pitchFamily="34" charset="0"/>
              </a:rPr>
              <a:t>写出了什么？</a:t>
            </a:r>
            <a:endParaRPr lang="zh-CN" altLang="en-US" sz="32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61748298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59338" y="3743325"/>
            <a:ext cx="403860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1143000"/>
          </a:xfrm>
        </p:spPr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  <a:ea typeface="华文行楷" panose="02010800040101010101" pitchFamily="2" charset="-122"/>
              </a:rPr>
              <a:t>品读“铁树开花”这句话。</a:t>
            </a:r>
            <a:endParaRPr lang="zh-CN" altLang="en-US" b="1" dirty="0">
              <a:solidFill>
                <a:srgbClr val="FF6600"/>
              </a:solidFill>
              <a:ea typeface="华文行楷" panose="02010800040101010101" pitchFamily="2" charset="-122"/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915400" cy="2438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b="1" dirty="0"/>
              <a:t>1</a:t>
            </a:r>
            <a:r>
              <a:rPr lang="zh-CN" altLang="en-US" b="1" dirty="0"/>
              <a:t>）铁树开花来之不易，但终究会实现。</a:t>
            </a:r>
            <a:endParaRPr lang="zh-CN" altLang="en-US" b="1" dirty="0"/>
          </a:p>
          <a:p>
            <a:pPr>
              <a:lnSpc>
                <a:spcPct val="80000"/>
              </a:lnSpc>
              <a:buFontTx/>
              <a:buNone/>
            </a:pPr>
            <a:endParaRPr lang="en-US" altLang="zh-CN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b="1" dirty="0"/>
              <a:t>2</a:t>
            </a:r>
            <a:r>
              <a:rPr lang="zh-CN" altLang="en-US" b="1" dirty="0"/>
              <a:t>）等火山忍不住了缄默，不要发抖，伸舌头，顿脚：写出反动者慑于民众的爆发力量。</a:t>
            </a:r>
            <a:br>
              <a:rPr lang="zh-CN" altLang="en-US" b="1" dirty="0"/>
            </a:br>
            <a:r>
              <a:rPr lang="zh-CN" altLang="en-US" b="1" dirty="0"/>
              <a:t>这是句让反动派恐惧的话</a:t>
            </a:r>
            <a:r>
              <a:rPr lang="en-US" altLang="zh-CN" b="1" dirty="0"/>
              <a:t>,</a:t>
            </a:r>
            <a:r>
              <a:rPr lang="zh-CN" altLang="en-US" b="1" dirty="0"/>
              <a:t>也是能实现的话</a:t>
            </a:r>
            <a:r>
              <a:rPr lang="zh-CN" altLang="en-US" sz="3600" b="1" dirty="0"/>
              <a:t>。</a:t>
            </a:r>
            <a:endParaRPr lang="zh-CN" altLang="en-US" sz="3600" b="1" dirty="0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1042988" y="4005263"/>
            <a:ext cx="3024187" cy="2474912"/>
          </a:xfrm>
          <a:prstGeom prst="wedgeRectCallout">
            <a:avLst>
              <a:gd name="adj1" fmla="val 67009"/>
              <a:gd name="adj2" fmla="val -1823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800" b="1"/>
              <a:t>“铁树开花”隐喻民众当家做主。表现出诗人对民主和民主革命的坚定信心。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555875" y="260350"/>
            <a:ext cx="5092700" cy="42354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这话叫我今天怎么说？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你不信铁树开花也可，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那么有一句话你听着：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等火山忍不住了缄默；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不要发抖，伸舌头，顿脚，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等到青天里一个霹雳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爆一声：</a:t>
            </a:r>
            <a:endParaRPr lang="zh-CN" altLang="en-US" sz="2800" b="1">
              <a:solidFill>
                <a:srgbClr val="04002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40022"/>
                </a:solidFill>
                <a:latin typeface="Times New Roman" panose="02020603050405020304"/>
                <a:ea typeface="隶书" panose="02010509060101010101" pitchFamily="49" charset="-122"/>
              </a:rPr>
              <a:t>“</a:t>
            </a:r>
            <a:r>
              <a:rPr lang="zh-CN" altLang="en-US" sz="2800" b="1">
                <a:solidFill>
                  <a:srgbClr val="04002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咱们的中国！</a:t>
            </a:r>
            <a:r>
              <a:rPr lang="zh-CN" altLang="en-US" sz="2800" b="1">
                <a:solidFill>
                  <a:srgbClr val="800000"/>
                </a:solidFill>
                <a:latin typeface="Times New Roman" panose="02020603050405020304"/>
                <a:ea typeface="隶书" panose="02010509060101010101" pitchFamily="49" charset="-122"/>
              </a:rPr>
              <a:t>”</a:t>
            </a:r>
            <a:endParaRPr lang="zh-CN" altLang="en-US" sz="2800" b="1">
              <a:solidFill>
                <a:srgbClr val="8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zh-CN" altLang="en-US" sz="2800" b="1">
              <a:solidFill>
                <a:srgbClr val="8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4597" name="Group 21"/>
          <p:cNvGrpSpPr/>
          <p:nvPr/>
        </p:nvGrpSpPr>
        <p:grpSpPr bwMode="auto">
          <a:xfrm>
            <a:off x="1692275" y="4581525"/>
            <a:ext cx="6264275" cy="1800225"/>
            <a:chOff x="1066" y="2886"/>
            <a:chExt cx="3946" cy="1134"/>
          </a:xfrm>
        </p:grpSpPr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1292" y="3022"/>
              <a:ext cx="3538" cy="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ea typeface="楷体_GB2312" pitchFamily="49" charset="-122"/>
                </a:rPr>
                <a:t>写民意的力量终将爆发，给黑暗的社会致命一击，表达了诗人对民众的力量坚信不疑。</a:t>
              </a:r>
              <a:endParaRPr lang="zh-CN" altLang="en-US" sz="2800" b="1">
                <a:ea typeface="楷体_GB2312" pitchFamily="49" charset="-122"/>
              </a:endParaRPr>
            </a:p>
          </p:txBody>
        </p:sp>
        <p:sp>
          <p:nvSpPr>
            <p:cNvPr id="24583" name="AutoShape 7"/>
            <p:cNvSpPr>
              <a:spLocks noChangeArrowheads="1"/>
            </p:cNvSpPr>
            <p:nvPr/>
          </p:nvSpPr>
          <p:spPr bwMode="auto">
            <a:xfrm>
              <a:off x="1066" y="2886"/>
              <a:ext cx="3946" cy="1134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FF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4589" name="Group 13"/>
          <p:cNvGrpSpPr/>
          <p:nvPr/>
        </p:nvGrpSpPr>
        <p:grpSpPr bwMode="auto">
          <a:xfrm>
            <a:off x="1547813" y="404813"/>
            <a:ext cx="576262" cy="576262"/>
            <a:chOff x="0" y="0"/>
            <a:chExt cx="806" cy="808"/>
          </a:xfrm>
        </p:grpSpPr>
        <p:sp>
          <p:nvSpPr>
            <p:cNvPr id="24590" name="Oval 14"/>
            <p:cNvSpPr>
              <a:spLocks noChangeArrowheads="1"/>
            </p:cNvSpPr>
            <p:nvPr/>
          </p:nvSpPr>
          <p:spPr bwMode="auto">
            <a:xfrm>
              <a:off x="0" y="2"/>
              <a:ext cx="806" cy="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591" name="Picture 15" descr="drop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" y="0"/>
              <a:ext cx="800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1619250" y="404813"/>
            <a:ext cx="3603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i="1">
                <a:solidFill>
                  <a:srgbClr val="FFFFFF"/>
                </a:solidFill>
                <a:cs typeface="Arial" panose="020B0604020202020204" pitchFamily="34" charset="0"/>
              </a:rPr>
              <a:t>2</a:t>
            </a:r>
            <a:endParaRPr lang="en-US" sz="3200" b="1" i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333375"/>
            <a:ext cx="8229600" cy="4525963"/>
          </a:xfrm>
        </p:spPr>
        <p:txBody>
          <a:bodyPr/>
          <a:lstStyle/>
          <a:p>
            <a:r>
              <a:rPr lang="zh-CN" altLang="en-US" b="1" dirty="0"/>
              <a:t>把两节连起来读一读，思考：为什么这句话要重复两遍？你感受到什么？</a:t>
            </a:r>
            <a:endParaRPr lang="zh-CN" altLang="en-US" b="1" dirty="0"/>
          </a:p>
          <a:p>
            <a:endParaRPr lang="zh-CN" altLang="en-US" b="1" dirty="0"/>
          </a:p>
          <a:p>
            <a:endParaRPr lang="zh-CN" altLang="en-US" b="1" dirty="0"/>
          </a:p>
          <a:p>
            <a:endParaRPr lang="zh-CN" altLang="en-US" b="1" dirty="0"/>
          </a:p>
          <a:p>
            <a:endParaRPr lang="zh-CN" altLang="en-US" b="1" dirty="0"/>
          </a:p>
        </p:txBody>
      </p:sp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468313" y="4077072"/>
            <a:ext cx="5410200" cy="181332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咱们的中国</a:t>
            </a:r>
            <a:endParaRPr lang="zh-CN" altLang="en-US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5003800" y="1557338"/>
            <a:ext cx="3779838" cy="2347912"/>
          </a:xfrm>
          <a:prstGeom prst="wedgeRectCallout">
            <a:avLst>
              <a:gd name="adj1" fmla="val -34000"/>
              <a:gd name="adj2" fmla="val 5770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zh-CN" altLang="en-US" sz="2800" b="1" dirty="0"/>
              <a:t>暗示未来的中国将有人民当家做主。表现出诗人对新中国的渴望和赞美。</a:t>
            </a:r>
            <a:endParaRPr lang="zh-CN" altLang="en-US" sz="2800" b="1" dirty="0"/>
          </a:p>
          <a:p>
            <a:pPr algn="ctr"/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3568" y="1484784"/>
            <a:ext cx="7986712" cy="1872208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3600" b="1" u="sng" dirty="0">
                <a:solidFill>
                  <a:srgbClr val="A50021"/>
                </a:solidFill>
              </a:rPr>
              <a:t>1</a:t>
            </a:r>
            <a:r>
              <a:rPr lang="zh-CN" altLang="en-US" sz="3600" b="1" u="sng" dirty="0">
                <a:solidFill>
                  <a:srgbClr val="A50021"/>
                </a:solidFill>
              </a:rPr>
              <a:t>）写实手法</a:t>
            </a:r>
            <a:endParaRPr lang="zh-CN" altLang="en-US" sz="3600" b="1" u="sng" dirty="0">
              <a:solidFill>
                <a:srgbClr val="A50021"/>
              </a:solidFill>
            </a:endParaRPr>
          </a:p>
          <a:p>
            <a:r>
              <a:rPr lang="zh-CN" altLang="en-US" b="1" dirty="0"/>
              <a:t>  这首诗注意写实，语句大多平易朴实，但又凝炼、贴切、富于表现力</a:t>
            </a:r>
            <a:endParaRPr lang="zh-CN" altLang="en-US" sz="2400" b="1" dirty="0">
              <a:solidFill>
                <a:srgbClr val="3366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0" masterRel="nextClick" afterEffect="1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0" masterRel="nextClick" afterEffect="1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765175"/>
            <a:ext cx="8137525" cy="4800600"/>
          </a:xfrm>
          <a:noFill/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sz="3600" b="1" u="sng" dirty="0">
                <a:solidFill>
                  <a:srgbClr val="800000"/>
                </a:solidFill>
              </a:rPr>
              <a:t>2</a:t>
            </a:r>
            <a:r>
              <a:rPr lang="zh-CN" altLang="en-US" sz="3600" b="1" u="sng" dirty="0">
                <a:solidFill>
                  <a:srgbClr val="800000"/>
                </a:solidFill>
              </a:rPr>
              <a:t>）反复手法的运用。</a:t>
            </a:r>
            <a:endParaRPr lang="zh-CN" altLang="en-US" sz="3600" b="1" u="sng" dirty="0">
              <a:solidFill>
                <a:srgbClr val="800000"/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b="1" dirty="0"/>
              <a:t>  两节诗的末三句重叠，运用了反复的修辞手法，有一唱三叹之妙，一方面强化了诗的主题即“霹雳”和“咱们的中国”，另一方面突出了全篇高昂、自信的激情和格调</a:t>
            </a:r>
            <a:r>
              <a:rPr lang="en-US" b="1" dirty="0"/>
              <a:t>。</a:t>
            </a:r>
            <a:endParaRPr lang="en-US" b="1" dirty="0"/>
          </a:p>
          <a:p>
            <a:pPr>
              <a:lnSpc>
                <a:spcPct val="110000"/>
              </a:lnSpc>
            </a:pPr>
            <a:r>
              <a:rPr lang="zh-CN" altLang="en-US" b="1" dirty="0"/>
              <a:t>  两次重复的不同在于：第一次表现的是作者对它突出性的认识，第二次则强调了作者对它的期待和信念。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1206500" y="1230313"/>
            <a:ext cx="6570663" cy="685800"/>
          </a:xfrm>
          <a:noFill/>
        </p:spPr>
        <p:txBody>
          <a:bodyPr/>
          <a:lstStyle/>
          <a:p>
            <a:r>
              <a:rPr lang="zh-CN" altLang="en-US" sz="3600" b="1" dirty="0"/>
              <a:t>中心思想</a:t>
            </a:r>
            <a:endParaRPr lang="zh-CN" altLang="en-US" sz="36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92375"/>
            <a:ext cx="7772400" cy="3600450"/>
          </a:xfrm>
          <a:noFill/>
        </p:spPr>
        <p:txBody>
          <a:bodyPr/>
          <a:lstStyle/>
          <a:p>
            <a:pPr>
              <a:lnSpc>
                <a:spcPct val="145000"/>
              </a:lnSpc>
            </a:pPr>
            <a:r>
              <a:rPr lang="zh-CN" altLang="en-US" b="1" dirty="0"/>
              <a:t>这首诗是对黑暗中国的揭露，对理想中国的赞颂，充分表达了诗人对民众革命的坚定信心和渴望建立人民当家作主的“咱们的中国”的爱国主义思想。</a:t>
            </a:r>
            <a:endParaRPr lang="zh-CN" altLang="en-US" b="1" dirty="0"/>
          </a:p>
          <a:p>
            <a:pPr>
              <a:lnSpc>
                <a:spcPct val="135000"/>
              </a:lnSpc>
            </a:pP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468313" y="1268413"/>
            <a:ext cx="3167062" cy="647700"/>
          </a:xfrm>
          <a:prstGeom prst="ellipse">
            <a:avLst/>
          </a:prstGeom>
          <a:noFill/>
          <a:ln w="57150" cmpd="thinThick">
            <a:solidFill>
              <a:srgbClr val="CC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 autoUpdateAnimBg="0"/>
      <p:bldP spid="16387" grpId="0" autoUpdateAnimBg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3863" y="836713"/>
            <a:ext cx="8229600" cy="1656184"/>
          </a:xfrm>
        </p:spPr>
        <p:txBody>
          <a:bodyPr/>
          <a:lstStyle/>
          <a:p>
            <a:r>
              <a:rPr lang="zh-CN" altLang="en-US" b="1" dirty="0"/>
              <a:t>闻一多先生怀着赤诚爱国心，通过这首</a:t>
            </a:r>
            <a:r>
              <a:rPr lang="en-US" altLang="zh-CN" b="1" dirty="0"/>
              <a:t>《</a:t>
            </a:r>
            <a:r>
              <a:rPr lang="zh-CN" altLang="en-US" b="1" dirty="0"/>
              <a:t>一句话</a:t>
            </a:r>
            <a:r>
              <a:rPr lang="en-US" altLang="zh-CN" b="1" dirty="0"/>
              <a:t>》</a:t>
            </a:r>
            <a:r>
              <a:rPr lang="zh-CN" altLang="en-US" b="1" dirty="0"/>
              <a:t>表达出对现状的强烈不满和渴望改变旧中国的激情</a:t>
            </a:r>
            <a:r>
              <a:rPr lang="zh-CN" altLang="en-US" b="1" dirty="0" smtClean="0"/>
              <a:t>。 </a:t>
            </a:r>
            <a:endParaRPr lang="zh-CN" altLang="en-US" b="1" dirty="0"/>
          </a:p>
          <a:p>
            <a:endParaRPr lang="zh-CN" altLang="en-US" b="1" dirty="0"/>
          </a:p>
        </p:txBody>
      </p:sp>
      <p:pic>
        <p:nvPicPr>
          <p:cNvPr id="22531" name="Picture 3" descr="闻一多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348038" y="3140968"/>
            <a:ext cx="23812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闻一多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356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572000" y="369093"/>
            <a:ext cx="4392612" cy="611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CN" altLang="en-US" sz="2800" b="1" dirty="0"/>
              <a:t>闻一多（</a:t>
            </a:r>
            <a:r>
              <a:rPr lang="en-US" sz="2800" b="1" dirty="0"/>
              <a:t>1899</a:t>
            </a:r>
            <a:r>
              <a:rPr lang="zh-CN" altLang="en-US" sz="2800" b="1" dirty="0"/>
              <a:t>年</a:t>
            </a:r>
            <a:r>
              <a:rPr lang="en-US" sz="2800" b="1" dirty="0"/>
              <a:t>11</a:t>
            </a:r>
            <a:r>
              <a:rPr lang="zh-CN" altLang="en-US" sz="2800" b="1" dirty="0"/>
              <a:t>月</a:t>
            </a:r>
            <a:r>
              <a:rPr lang="en-US" sz="2800" b="1" dirty="0"/>
              <a:t>24</a:t>
            </a:r>
            <a:r>
              <a:rPr lang="zh-CN" altLang="en-US" sz="2800" b="1" dirty="0"/>
              <a:t>日－</a:t>
            </a:r>
            <a:r>
              <a:rPr lang="en-US" sz="2800" b="1" dirty="0"/>
              <a:t>1946</a:t>
            </a:r>
            <a:r>
              <a:rPr lang="zh-CN" altLang="en-US" sz="2800" b="1" dirty="0"/>
              <a:t>年</a:t>
            </a:r>
            <a:r>
              <a:rPr lang="en-US" sz="2800" b="1" dirty="0"/>
              <a:t>7</a:t>
            </a:r>
            <a:r>
              <a:rPr lang="zh-CN" altLang="en-US" sz="2800" b="1" dirty="0"/>
              <a:t>月</a:t>
            </a:r>
            <a:r>
              <a:rPr lang="en-US" sz="2800" b="1" dirty="0"/>
              <a:t>15</a:t>
            </a:r>
            <a:r>
              <a:rPr lang="zh-CN" altLang="en-US" sz="2800" b="1" dirty="0"/>
              <a:t>日），汉族</a:t>
            </a:r>
            <a:r>
              <a:rPr lang="en-US" altLang="zh-CN" sz="2800" b="1" dirty="0"/>
              <a:t>。</a:t>
            </a:r>
            <a:endParaRPr lang="zh-CN" altLang="en-US" sz="2800" b="1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CN" altLang="en-US" sz="2800" b="1" dirty="0"/>
              <a:t>原名闻家骅</a:t>
            </a:r>
            <a:r>
              <a:rPr lang="en-US" altLang="zh-CN" sz="2800" b="1" dirty="0"/>
              <a:t>（</a:t>
            </a:r>
            <a:r>
              <a:rPr lang="en-US" altLang="zh-CN" sz="2800" b="1" dirty="0" err="1"/>
              <a:t>hu</a:t>
            </a:r>
            <a:r>
              <a:rPr lang="zh-CN" altLang="zh-CN" sz="3200" b="1" dirty="0"/>
              <a:t>á</a:t>
            </a:r>
            <a:r>
              <a:rPr lang="zh-CN" altLang="en-US" sz="2800" b="1" dirty="0"/>
              <a:t>）</a:t>
            </a:r>
            <a:r>
              <a:rPr lang="en-US" sz="2800" b="1" dirty="0"/>
              <a:t>，</a:t>
            </a:r>
            <a:r>
              <a:rPr lang="en-US" sz="2800" b="1" dirty="0" err="1"/>
              <a:t>著名诗人、学者、民主战士</a:t>
            </a:r>
            <a:r>
              <a:rPr lang="en-US" altLang="zh-CN" sz="2800" b="1" dirty="0" err="1"/>
              <a:t>,</a:t>
            </a:r>
            <a:r>
              <a:rPr lang="en-US" sz="2800" b="1" dirty="0" err="1"/>
              <a:t>新月派代表诗人</a:t>
            </a:r>
            <a:r>
              <a:rPr lang="en-US" sz="2800" b="1" dirty="0"/>
              <a:t>。</a:t>
            </a:r>
            <a:endParaRPr lang="en-US" sz="2800" b="1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/>
              <a:t>1923</a:t>
            </a:r>
            <a:r>
              <a:rPr lang="zh-CN" altLang="en-US" sz="2800" b="1" dirty="0"/>
              <a:t>年出版第一部诗集 </a:t>
            </a:r>
            <a:r>
              <a:rPr lang="en-US" sz="2800" b="1" dirty="0">
                <a:solidFill>
                  <a:srgbClr val="CC0000"/>
                </a:solidFill>
              </a:rPr>
              <a:t>《</a:t>
            </a:r>
            <a:r>
              <a:rPr lang="zh-CN" altLang="en-US" sz="2800" b="1" dirty="0">
                <a:solidFill>
                  <a:srgbClr val="CC0000"/>
                </a:solidFill>
              </a:rPr>
              <a:t>红烛</a:t>
            </a:r>
            <a:r>
              <a:rPr lang="en-US" sz="2800" b="1" dirty="0">
                <a:solidFill>
                  <a:srgbClr val="CC0000"/>
                </a:solidFill>
              </a:rPr>
              <a:t>》</a:t>
            </a:r>
            <a:r>
              <a:rPr lang="zh-CN" altLang="en-US" sz="2800" b="1" dirty="0"/>
              <a:t>，闪烁着反帝爱国的火花。</a:t>
            </a:r>
            <a:endParaRPr lang="zh-CN" altLang="en-US" sz="2800" b="1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/>
              <a:t>1928</a:t>
            </a:r>
            <a:r>
              <a:rPr lang="zh-CN" altLang="en-US" sz="2800" b="1" dirty="0"/>
              <a:t>年出版第二部诗集 </a:t>
            </a:r>
            <a:r>
              <a:rPr lang="en-US" sz="2800" b="1" dirty="0">
                <a:solidFill>
                  <a:srgbClr val="CC0000"/>
                </a:solidFill>
              </a:rPr>
              <a:t>《</a:t>
            </a:r>
            <a:r>
              <a:rPr lang="zh-CN" altLang="en-US" sz="2800" b="1" dirty="0">
                <a:solidFill>
                  <a:srgbClr val="CC0000"/>
                </a:solidFill>
              </a:rPr>
              <a:t>死水</a:t>
            </a:r>
            <a:r>
              <a:rPr lang="en-US" sz="2800" b="1" dirty="0">
                <a:solidFill>
                  <a:srgbClr val="CC0000"/>
                </a:solidFill>
              </a:rPr>
              <a:t>》</a:t>
            </a:r>
            <a:r>
              <a:rPr lang="zh-CN" altLang="en-US" sz="2800" b="1" dirty="0"/>
              <a:t>，表现出深沉的爱国主义激情。（</a:t>
            </a:r>
            <a:r>
              <a:rPr lang="en-US" sz="2800" b="1" dirty="0"/>
              <a:t>《</a:t>
            </a:r>
            <a:r>
              <a:rPr lang="zh-CN" altLang="en-US" sz="2800" b="1" dirty="0"/>
              <a:t>一句话</a:t>
            </a:r>
            <a:r>
              <a:rPr lang="en-US" sz="2800" b="1" dirty="0"/>
              <a:t>》</a:t>
            </a:r>
            <a:r>
              <a:rPr lang="zh-CN" altLang="en-US" sz="2800" b="1" dirty="0"/>
              <a:t>出处）</a:t>
            </a:r>
            <a:endParaRPr lang="zh-CN" altLang="en-US" sz="2800" b="1" dirty="0"/>
          </a:p>
        </p:txBody>
      </p:sp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/>
          </p:cNvSpPr>
          <p:nvPr/>
        </p:nvSpPr>
        <p:spPr bwMode="auto">
          <a:xfrm>
            <a:off x="2124075" y="1628775"/>
            <a:ext cx="4895850" cy="316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9600" kern="1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1">
                    <a:srgbClr val="C0C0C0">
                      <a:alpha val="78999"/>
                    </a:srgbClr>
                  </a:prst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再见</a:t>
            </a:r>
            <a:r>
              <a:rPr lang="en-US" altLang="zh-CN" sz="9600" kern="1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1">
                    <a:srgbClr val="C0C0C0">
                      <a:alpha val="78999"/>
                    </a:srgbClr>
                  </a:prst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endParaRPr lang="zh-CN" altLang="en-US" sz="9600" kern="1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prstShdw prst="shdw11">
                  <a:srgbClr val="C0C0C0">
                    <a:alpha val="78999"/>
                  </a:srgbClr>
                </a:prst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7848600" cy="3833812"/>
          </a:xfrm>
          <a:noFill/>
        </p:spPr>
        <p:txBody>
          <a:bodyPr/>
          <a:lstStyle/>
          <a:p>
            <a:pPr>
              <a:lnSpc>
                <a:spcPct val="135000"/>
              </a:lnSpc>
            </a:pPr>
            <a:r>
              <a:rPr lang="zh-CN" altLang="en-US" b="1" dirty="0"/>
              <a:t>闻先生曾说：“诗人主要的天赋是爱，爱他的祖国，爱他的人民。”</a:t>
            </a:r>
            <a:endParaRPr lang="en-US" altLang="zh-CN" b="1" dirty="0"/>
          </a:p>
          <a:p>
            <a:pPr>
              <a:lnSpc>
                <a:spcPct val="135000"/>
              </a:lnSpc>
            </a:pPr>
            <a:r>
              <a:rPr lang="en-US" b="1" dirty="0"/>
              <a:t>1925</a:t>
            </a:r>
            <a:r>
              <a:rPr lang="zh-CN" altLang="en-US" b="1" dirty="0"/>
              <a:t>年他留美回国，看到的是封建军阀统治下的黑暗现实和民不聊生的景象，于是，赤诚爱心转化为对现状的强烈不满和渴望改变旧中国的激情。这种情绪在这首诗中得到充分体现。</a:t>
            </a:r>
            <a:endParaRPr lang="zh-CN" altLang="en-US" b="1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55650" y="404813"/>
            <a:ext cx="1408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/>
              <a:t>背景：</a:t>
            </a:r>
            <a:endParaRPr lang="zh-CN" altLang="en-US" sz="3200" b="1" dirty="0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468313" y="404813"/>
            <a:ext cx="1655762" cy="647700"/>
          </a:xfrm>
          <a:prstGeom prst="ellipse">
            <a:avLst/>
          </a:prstGeom>
          <a:noFill/>
          <a:ln w="57150" cmpd="thinThick">
            <a:solidFill>
              <a:srgbClr val="CC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20763"/>
          </a:xfrm>
        </p:spPr>
        <p:txBody>
          <a:bodyPr/>
          <a:lstStyle/>
          <a:p>
            <a:r>
              <a:rPr lang="zh-CN" altLang="en-US" sz="4000" b="1">
                <a:ea typeface="华文行楷" panose="02010800040101010101" pitchFamily="2" charset="-122"/>
              </a:rPr>
              <a:t>一句话</a:t>
            </a:r>
            <a:br>
              <a:rPr lang="zh-CN" altLang="en-US" sz="4000" b="1">
                <a:ea typeface="华文行楷" panose="02010800040101010101" pitchFamily="2" charset="-122"/>
              </a:rPr>
            </a:br>
            <a:endParaRPr lang="zh-CN" altLang="en-US" sz="4000" b="1">
              <a:ea typeface="华文行楷" panose="02010800040101010101" pitchFamily="2" charset="-122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8915400" cy="5287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1400" b="1">
                <a:solidFill>
                  <a:srgbClr val="0000CC"/>
                </a:solidFill>
              </a:rPr>
              <a:t>　　  </a:t>
            </a:r>
            <a:r>
              <a:rPr lang="zh-CN" altLang="en-US" sz="2000" b="1">
                <a:solidFill>
                  <a:srgbClr val="0000CC"/>
                </a:solidFill>
              </a:rPr>
              <a:t>有一句话说出就是祸，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有一句话能点得着火，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别看五千年没有说破，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你猜得透火山的缄默？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说不定是突然着了魔，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突然青天里一个霹雳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爆一声：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“咱们的中国！”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这话叫我今天怎么说？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你不信铁树开花也可，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那么有一句话你听着：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等火山忍不住了缄默；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不要发抖，伸舌头，顿脚，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等到青天里一个霹雳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爆一声： </a:t>
            </a:r>
            <a:endParaRPr lang="zh-CN" altLang="en-US" sz="20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00CC"/>
                </a:solidFill>
              </a:rPr>
              <a:t>　　“咱们的中国！” </a:t>
            </a:r>
            <a:endParaRPr lang="zh-CN" altLang="en-US" sz="2000" b="1">
              <a:solidFill>
                <a:srgbClr val="0000CC"/>
              </a:solidFill>
            </a:endParaRPr>
          </a:p>
        </p:txBody>
      </p:sp>
      <p:pic>
        <p:nvPicPr>
          <p:cNvPr id="20484" name="Picture 4" descr="闪电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038600" y="685800"/>
            <a:ext cx="4733925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zh-CN" alt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333375"/>
            <a:ext cx="9144000" cy="6524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700338" y="981075"/>
            <a:ext cx="5256212" cy="38163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有一句话说出就是</a:t>
            </a:r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祸</a:t>
            </a: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有一句话能点得着</a:t>
            </a:r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火</a:t>
            </a: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别看五千年没有说破，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你猜得透</a:t>
            </a:r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火山的缄默</a:t>
            </a: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？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说不定是突然着了魔，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突然</a:t>
            </a:r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青天里一个霹雳</a:t>
            </a:r>
            <a:endParaRPr lang="zh-CN" altLang="en-US" sz="32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爆一声：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40022"/>
                </a:solidFill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3200" b="1" dirty="0">
                <a:solidFill>
                  <a:srgbClr val="040022"/>
                </a:solidFill>
                <a:latin typeface="楷体_GB2312" pitchFamily="49" charset="-122"/>
                <a:ea typeface="楷体_GB2312" pitchFamily="49" charset="-122"/>
              </a:rPr>
              <a:t>咱们的中国！</a:t>
            </a:r>
            <a:r>
              <a:rPr lang="zh-CN" altLang="en-US" sz="3200" b="1" dirty="0">
                <a:solidFill>
                  <a:srgbClr val="040022"/>
                </a:solidFill>
                <a:latin typeface="Arial" panose="020B0604020202020204"/>
                <a:ea typeface="楷体_GB2312" pitchFamily="49" charset="-122"/>
              </a:rPr>
              <a:t>”</a:t>
            </a:r>
            <a:endParaRPr lang="zh-CN" altLang="en-US" sz="3200" b="1" dirty="0">
              <a:solidFill>
                <a:srgbClr val="04002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7654" name="Group 6"/>
          <p:cNvGrpSpPr/>
          <p:nvPr/>
        </p:nvGrpSpPr>
        <p:grpSpPr bwMode="auto">
          <a:xfrm>
            <a:off x="1835150" y="476250"/>
            <a:ext cx="576263" cy="576263"/>
            <a:chOff x="0" y="0"/>
            <a:chExt cx="806" cy="808"/>
          </a:xfrm>
        </p:grpSpPr>
        <p:sp>
          <p:nvSpPr>
            <p:cNvPr id="27655" name="Oval 7"/>
            <p:cNvSpPr>
              <a:spLocks noChangeArrowheads="1"/>
            </p:cNvSpPr>
            <p:nvPr/>
          </p:nvSpPr>
          <p:spPr bwMode="auto">
            <a:xfrm>
              <a:off x="0" y="2"/>
              <a:ext cx="806" cy="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56" name="Picture 8" descr="drop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" y="0"/>
              <a:ext cx="800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1908175" y="476250"/>
            <a:ext cx="360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  <a:endParaRPr lang="en-US" sz="3200" b="1" i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27658" name="2.1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2.2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6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000" fill="hold"/>
                                        <p:tgtEl>
                                          <p:spTgt spid="276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6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0000" fill="hold"/>
                                        <p:tgtEl>
                                          <p:spTgt spid="276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9"/>
                  </p:tgtEl>
                </p:cond>
              </p:nextCondLst>
            </p:seq>
          </p:childTnLst>
        </p:cTn>
      </p:par>
    </p:tnLst>
    <p:bldLst>
      <p:bldP spid="27650" grpId="0" autoUpdateAnimBg="0" build="p"/>
      <p:bldP spid="2765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1344613" y="2522538"/>
            <a:ext cx="6323012" cy="428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 rot="3419336">
            <a:off x="1060450" y="1946276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117600" y="1989138"/>
            <a:ext cx="35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  <a:endParaRPr lang="en-US" sz="2400" b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346200" y="3981450"/>
            <a:ext cx="6394450" cy="25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 rot="3419336">
            <a:off x="1060450" y="3406776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117600" y="3449638"/>
            <a:ext cx="35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anose="020B0604020202020204" pitchFamily="34" charset="0"/>
              </a:rPr>
              <a:t>2</a:t>
            </a:r>
            <a:endParaRPr lang="en-US" sz="2400" b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1344613" y="5561013"/>
            <a:ext cx="6323012" cy="1905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 rot="3419336">
            <a:off x="1060450" y="5003801"/>
            <a:ext cx="479425" cy="5207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117600" y="5046663"/>
            <a:ext cx="35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anose="020B0604020202020204" pitchFamily="34" charset="0"/>
              </a:rPr>
              <a:t>3</a:t>
            </a:r>
            <a:endParaRPr lang="en-US" sz="2400" b="1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181225" y="3357563"/>
            <a:ext cx="42465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 dirty="0">
                <a:cs typeface="Arial" panose="020B0604020202020204" pitchFamily="34" charset="0"/>
              </a:rPr>
              <a:t>“火山的缄默”指什么？</a:t>
            </a:r>
            <a:endParaRPr lang="zh-CN" altLang="en-US" sz="3200" b="1" dirty="0">
              <a:cs typeface="Arial" panose="020B0604020202020204" pitchFamily="34" charset="0"/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124075" y="5010150"/>
            <a:ext cx="5059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200" b="1" dirty="0">
                <a:cs typeface="Arial" panose="020B0604020202020204" pitchFamily="34" charset="0"/>
              </a:rPr>
              <a:t>“</a:t>
            </a:r>
            <a:r>
              <a:rPr lang="zh-CN" altLang="en-US" sz="3200" b="1" dirty="0">
                <a:cs typeface="Arial" panose="020B0604020202020204" pitchFamily="34" charset="0"/>
              </a:rPr>
              <a:t>青天里一个霹雳”指什么？</a:t>
            </a:r>
            <a:endParaRPr lang="zh-CN" altLang="en-US" sz="3200" b="1" dirty="0">
              <a:cs typeface="Arial" panose="020B0604020202020204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2124075" y="1917700"/>
            <a:ext cx="5327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/>
              <a:t>“祸”和“火”分别指什么？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火山爆发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14400"/>
            <a:ext cx="8424862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 dirty="0"/>
              <a:t>1</a:t>
            </a:r>
            <a:r>
              <a:rPr lang="zh-CN" altLang="en-US" b="1" dirty="0"/>
              <a:t>、“祸”：军阀封建统治的黑暗现实对人的压制。</a:t>
            </a:r>
            <a:br>
              <a:rPr lang="zh-CN" altLang="en-US" b="1" dirty="0"/>
            </a:br>
            <a:r>
              <a:rPr lang="en-US" altLang="zh-CN" b="1" dirty="0"/>
              <a:t>   </a:t>
            </a:r>
            <a:r>
              <a:rPr lang="zh-CN" altLang="en-US" b="1" dirty="0"/>
              <a:t>“火”：民众中蕴藏着巨大的力量。</a:t>
            </a:r>
            <a:endParaRPr lang="zh-CN" altLang="en-US" b="1" dirty="0"/>
          </a:p>
          <a:p>
            <a:pPr>
              <a:buFontTx/>
              <a:buNone/>
            </a:pPr>
            <a:r>
              <a:rPr lang="en-US" altLang="zh-CN" b="1" dirty="0"/>
              <a:t>2</a:t>
            </a:r>
            <a:r>
              <a:rPr lang="zh-CN" altLang="en-US" b="1" dirty="0"/>
              <a:t>、 “别看五千年没有说破，你猜得透火山的缄默？”</a:t>
            </a:r>
            <a:endParaRPr lang="zh-CN" altLang="en-US" b="1" dirty="0"/>
          </a:p>
          <a:p>
            <a:pPr>
              <a:buFontTx/>
              <a:buNone/>
            </a:pPr>
            <a:r>
              <a:rPr lang="zh-CN" altLang="en-US" b="1" dirty="0"/>
              <a:t>        反映了民众尽管饱受压榨仍然保持缄默，但缄默背后却在酝酿着反抗与挣脱。</a:t>
            </a:r>
            <a:endParaRPr lang="zh-CN" altLang="en-US" b="1" dirty="0"/>
          </a:p>
          <a:p>
            <a:pPr>
              <a:buFontTx/>
              <a:buNone/>
            </a:pPr>
            <a:r>
              <a:rPr lang="en-US" altLang="zh-CN" b="1" dirty="0"/>
              <a:t>3</a:t>
            </a:r>
            <a:r>
              <a:rPr lang="zh-CN" altLang="en-US" b="1" dirty="0"/>
              <a:t>、</a:t>
            </a:r>
            <a:br>
              <a:rPr lang="zh-CN" altLang="en-US" b="1" dirty="0"/>
            </a:br>
            <a:r>
              <a:rPr lang="zh-CN" altLang="en-US" b="1" dirty="0"/>
              <a:t> </a:t>
            </a:r>
            <a:r>
              <a:rPr lang="en-US" b="1" dirty="0"/>
              <a:t>“</a:t>
            </a:r>
            <a:r>
              <a:rPr lang="zh-CN" altLang="en-US" b="1" dirty="0"/>
              <a:t>青天里一个霹雳”</a:t>
            </a:r>
            <a:r>
              <a:rPr lang="zh-CN" altLang="en-US" dirty="0"/>
              <a:t> ：</a:t>
            </a:r>
            <a:r>
              <a:rPr lang="zh-CN" altLang="en-US" b="1" dirty="0"/>
              <a:t>群众的反抗与呐</a:t>
            </a:r>
            <a:r>
              <a:rPr lang="zh-CN" altLang="en-US" b="1" dirty="0" smtClean="0"/>
              <a:t>喊。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675687" cy="4525962"/>
          </a:xfrm>
        </p:spPr>
        <p:txBody>
          <a:bodyPr/>
          <a:lstStyle/>
          <a:p>
            <a:r>
              <a:rPr lang="zh-CN" altLang="en-US" b="1"/>
              <a:t>有一句话说出就是</a:t>
            </a:r>
            <a:r>
              <a:rPr lang="zh-CN" altLang="en-US" sz="4400" b="1"/>
              <a:t>祸</a:t>
            </a:r>
            <a:r>
              <a:rPr lang="zh-CN" altLang="en-US" b="1"/>
              <a:t>，有一句话能点得着</a:t>
            </a:r>
            <a:r>
              <a:rPr lang="zh-CN" altLang="en-US" sz="4400" b="1"/>
              <a:t>火</a:t>
            </a:r>
            <a:endParaRPr lang="zh-CN" altLang="en-US" sz="4400" b="1"/>
          </a:p>
          <a:p>
            <a:endParaRPr lang="zh-CN" altLang="en-US" b="1"/>
          </a:p>
          <a:p>
            <a:pPr>
              <a:buFontTx/>
              <a:buNone/>
            </a:pPr>
            <a:endParaRPr lang="zh-CN" altLang="en-US" b="1"/>
          </a:p>
          <a:p>
            <a:r>
              <a:rPr lang="zh-CN" altLang="en-US" b="1"/>
              <a:t>“一句话”隐喻火种，“火”隐喻民众革命；</a:t>
            </a:r>
            <a:endParaRPr lang="zh-CN" altLang="en-US" b="1"/>
          </a:p>
          <a:p>
            <a:endParaRPr lang="zh-CN" altLang="en-US" b="1"/>
          </a:p>
          <a:p>
            <a:endParaRPr lang="zh-CN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 build="p"/>
    </p:bldLst>
  </p:timing>
</p:sld>
</file>

<file path=ppt/theme/theme1.xml><?xml version="1.0" encoding="utf-8"?>
<a:theme xmlns:a="http://schemas.openxmlformats.org/drawingml/2006/main" name="glzy.com">
  <a:themeElements>
    <a:clrScheme name="蓝色简约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蓝色简约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蓝色简约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2395</Words>
  <Application>WPS 演示</Application>
  <PresentationFormat>全屏显示(4:3)</PresentationFormat>
  <Paragraphs>164</Paragraphs>
  <Slides>20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Calibri</vt:lpstr>
      <vt:lpstr>华文行楷</vt:lpstr>
      <vt:lpstr>汉仪大宋简</vt:lpstr>
      <vt:lpstr>微软雅黑</vt:lpstr>
      <vt:lpstr>楷体_GB2312</vt:lpstr>
      <vt:lpstr>Arial</vt:lpstr>
      <vt:lpstr>隶书</vt:lpstr>
      <vt:lpstr>Arial Unicode MS</vt:lpstr>
      <vt:lpstr>Times New Roman</vt:lpstr>
      <vt:lpstr>新宋体</vt:lpstr>
      <vt:lpstr>glzy.com</vt:lpstr>
      <vt:lpstr>PowerPoint 演示文稿</vt:lpstr>
      <vt:lpstr>PowerPoint 演示文稿</vt:lpstr>
      <vt:lpstr>PowerPoint 演示文稿</vt:lpstr>
      <vt:lpstr>一句话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品读“铁树开花”这句话。</vt:lpstr>
      <vt:lpstr>PowerPoint 演示文稿</vt:lpstr>
      <vt:lpstr>PowerPoint 演示文稿</vt:lpstr>
      <vt:lpstr>PowerPoint 演示文稿</vt:lpstr>
      <vt:lpstr>PowerPoint 演示文稿</vt:lpstr>
      <vt:lpstr>中心思想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26</cp:revision>
  <dcterms:created xsi:type="dcterms:W3CDTF">2011-06-03T10:05:00Z</dcterms:created>
  <dcterms:modified xsi:type="dcterms:W3CDTF">2017-08-12T03:36:02Z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