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257" r:id="rId3"/>
    <p:sldId id="258" r:id="rId4"/>
    <p:sldId id="259" r:id="rId5"/>
    <p:sldId id="260" r:id="rId6"/>
    <p:sldId id="261" r:id="rId7"/>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107" d="100"/>
          <a:sy n="107" d="100"/>
        </p:scale>
        <p:origin x="-8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notesMaster" Target="notesMasters/notesMaster1.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6BA535-9A0F-419E-B201-ACE58854071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BB5D6D-1464-4E8C-A30B-4741E4C5CCB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9" Type="http://schemas.openxmlformats.org/officeDocument/2006/relationships/hyperlink" Target="http://www.1ppt.com/ziliao/" TargetMode="External"/><Relationship Id="rId8" Type="http://schemas.openxmlformats.org/officeDocument/2006/relationships/hyperlink" Target="http://www.1ppt.com/powerpoint/" TargetMode="External"/><Relationship Id="rId7" Type="http://schemas.openxmlformats.org/officeDocument/2006/relationships/hyperlink" Target="http://www.1ppt.com/xiazai/" TargetMode="External"/><Relationship Id="rId6" Type="http://schemas.openxmlformats.org/officeDocument/2006/relationships/hyperlink" Target="http://www.1ppt.com/tubiao/" TargetMode="External"/><Relationship Id="rId5" Type="http://schemas.openxmlformats.org/officeDocument/2006/relationships/hyperlink" Target="http://www.1ppt.com/beijing/" TargetMode="External"/><Relationship Id="rId4" Type="http://schemas.openxmlformats.org/officeDocument/2006/relationships/hyperlink" Target="http://www.1ppt.com/sucai/" TargetMode="External"/><Relationship Id="rId3" Type="http://schemas.openxmlformats.org/officeDocument/2006/relationships/hyperlink" Target="http://www.1ppt.com/moban/" TargetMode="External"/><Relationship Id="rId24" Type="http://schemas.openxmlformats.org/officeDocument/2006/relationships/hyperlink" Target="http://www.1ppt.com/kejian/lishi/" TargetMode="External"/><Relationship Id="rId23" Type="http://schemas.openxmlformats.org/officeDocument/2006/relationships/hyperlink" Target="http://www.1ppt.com/kejian/dili/" TargetMode="External"/><Relationship Id="rId22" Type="http://schemas.openxmlformats.org/officeDocument/2006/relationships/hyperlink" Target="http://www.1ppt.com/kejian/shengwu/" TargetMode="External"/><Relationship Id="rId21" Type="http://schemas.openxmlformats.org/officeDocument/2006/relationships/hyperlink" Target="http://www.1ppt.com/kejian/huaxue/" TargetMode="External"/><Relationship Id="rId20" Type="http://schemas.openxmlformats.org/officeDocument/2006/relationships/hyperlink" Target="http://www.1ppt.com/kejian/wuli/" TargetMode="External"/><Relationship Id="rId2" Type="http://schemas.openxmlformats.org/officeDocument/2006/relationships/notesMaster" Target="../notesMasters/notesMaster1.xml"/><Relationship Id="rId19" Type="http://schemas.openxmlformats.org/officeDocument/2006/relationships/hyperlink" Target="http://www.1ppt.com/kejian/kexue/" TargetMode="External"/><Relationship Id="rId18" Type="http://schemas.openxmlformats.org/officeDocument/2006/relationships/hyperlink" Target="http://www.1ppt.com/kejian/meishu/" TargetMode="External"/><Relationship Id="rId17" Type="http://schemas.openxmlformats.org/officeDocument/2006/relationships/hyperlink" Target="http://www.1ppt.com/kejian/yingyu/" TargetMode="External"/><Relationship Id="rId16" Type="http://schemas.openxmlformats.org/officeDocument/2006/relationships/hyperlink" Target="http://www.1ppt.com/kejian/shuxue/" TargetMode="External"/><Relationship Id="rId15" Type="http://schemas.openxmlformats.org/officeDocument/2006/relationships/hyperlink" Target="http://www.1ppt.com/kejian/yuwen/" TargetMode="External"/><Relationship Id="rId14" Type="http://schemas.openxmlformats.org/officeDocument/2006/relationships/hyperlink" Target="http://www.1ppt.com/kejian/" TargetMode="External"/><Relationship Id="rId13" Type="http://schemas.openxmlformats.org/officeDocument/2006/relationships/hyperlink" Target="http://www.1ppt.cn/" TargetMode="External"/><Relationship Id="rId12" Type="http://schemas.openxmlformats.org/officeDocument/2006/relationships/hyperlink" Target="http://www.1ppt.com/jiaoan/" TargetMode="External"/><Relationship Id="rId11" Type="http://schemas.openxmlformats.org/officeDocument/2006/relationships/hyperlink" Target="http://www.1ppt.com/shiti/" TargetMode="External"/><Relationship Id="rId10" Type="http://schemas.openxmlformats.org/officeDocument/2006/relationships/hyperlink" Target="http://www.1ppt.com/fanwen/" TargetMode="External"/><Relationship Id="rId1"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smtClean="0">
                <a:solidFill>
                  <a:srgbClr val="EEECE1">
                    <a:lumMod val="25000"/>
                  </a:srgbClr>
                </a:solidFill>
              </a:rPr>
              <a:t>PPT</a:t>
            </a:r>
            <a:r>
              <a:rPr lang="zh-CN" altLang="en-US" sz="1200" dirty="0" smtClean="0">
                <a:solidFill>
                  <a:srgbClr val="EEECE1">
                    <a:lumMod val="25000"/>
                  </a:srgbClr>
                </a:solidFill>
              </a:rPr>
              <a:t>模板：</a:t>
            </a:r>
            <a:r>
              <a:rPr lang="en-US" altLang="zh-CN" sz="1200" dirty="0" smtClean="0">
                <a:solidFill>
                  <a:srgbClr val="EEECE1">
                    <a:lumMod val="25000"/>
                  </a:srgbClr>
                </a:solidFill>
                <a:hlinkClick r:id="rId3"/>
              </a:rPr>
              <a:t>www.1ppt.com/moban/</a:t>
            </a:r>
            <a:r>
              <a:rPr lang="en-US" altLang="zh-CN" sz="1200" dirty="0" smtClean="0">
                <a:solidFill>
                  <a:srgbClr val="EEECE1">
                    <a:lumMod val="25000"/>
                  </a:srgbClr>
                </a:solidFill>
              </a:rPr>
              <a:t>                  PPT</a:t>
            </a:r>
            <a:r>
              <a:rPr lang="zh-CN" altLang="en-US" sz="1200" dirty="0" smtClean="0">
                <a:solidFill>
                  <a:srgbClr val="EEECE1">
                    <a:lumMod val="25000"/>
                  </a:srgbClr>
                </a:solidFill>
              </a:rPr>
              <a:t>素材：</a:t>
            </a:r>
            <a:r>
              <a:rPr lang="en-US" altLang="zh-CN" sz="1200" dirty="0" smtClean="0">
                <a:solidFill>
                  <a:srgbClr val="EEECE1">
                    <a:lumMod val="25000"/>
                  </a:srgbClr>
                </a:solidFill>
                <a:hlinkClick r:id="rId4"/>
              </a:rPr>
              <a:t>www.1ppt.com/sucai/</a:t>
            </a:r>
            <a:endParaRPr lang="en-US" altLang="zh-CN" sz="1200" dirty="0" smtClean="0">
              <a:solidFill>
                <a:srgbClr val="EEECE1">
                  <a:lumMod val="25000"/>
                </a:srgbClr>
              </a:solidFill>
            </a:endParaRPr>
          </a:p>
          <a:p>
            <a:r>
              <a:rPr lang="en-US" altLang="zh-CN" sz="1200" dirty="0" smtClean="0">
                <a:solidFill>
                  <a:srgbClr val="EEECE1">
                    <a:lumMod val="25000"/>
                  </a:srgbClr>
                </a:solidFill>
              </a:rPr>
              <a:t>PPT</a:t>
            </a:r>
            <a:r>
              <a:rPr lang="zh-CN" altLang="en-US" sz="1200" dirty="0" smtClean="0">
                <a:solidFill>
                  <a:srgbClr val="EEECE1">
                    <a:lumMod val="25000"/>
                  </a:srgbClr>
                </a:solidFill>
              </a:rPr>
              <a:t>背景：</a:t>
            </a:r>
            <a:r>
              <a:rPr lang="en-US" altLang="zh-CN" sz="1200" dirty="0" smtClean="0">
                <a:solidFill>
                  <a:srgbClr val="EEECE1">
                    <a:lumMod val="25000"/>
                  </a:srgbClr>
                </a:solidFill>
                <a:hlinkClick r:id="rId5"/>
              </a:rPr>
              <a:t>www.1ppt.com/beijing/</a:t>
            </a:r>
            <a:r>
              <a:rPr lang="en-US" altLang="zh-CN" sz="1200" dirty="0" smtClean="0">
                <a:solidFill>
                  <a:srgbClr val="EEECE1">
                    <a:lumMod val="25000"/>
                  </a:srgbClr>
                </a:solidFill>
              </a:rPr>
              <a:t>                   PPT</a:t>
            </a:r>
            <a:r>
              <a:rPr lang="zh-CN" altLang="en-US" sz="1200" dirty="0" smtClean="0">
                <a:solidFill>
                  <a:srgbClr val="EEECE1">
                    <a:lumMod val="25000"/>
                  </a:srgbClr>
                </a:solidFill>
              </a:rPr>
              <a:t>图表：</a:t>
            </a:r>
            <a:r>
              <a:rPr lang="en-US" altLang="zh-CN" sz="1200" dirty="0" smtClean="0">
                <a:solidFill>
                  <a:srgbClr val="EEECE1">
                    <a:lumMod val="25000"/>
                  </a:srgbClr>
                </a:solidFill>
                <a:hlinkClick r:id="rId6"/>
              </a:rPr>
              <a:t>www.1ppt.com/tubiao/</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en-US" altLang="zh-CN" sz="1200" dirty="0" smtClean="0">
                <a:solidFill>
                  <a:srgbClr val="EEECE1">
                    <a:lumMod val="25000"/>
                  </a:srgbClr>
                </a:solidFill>
              </a:rPr>
              <a:t>PPT</a:t>
            </a:r>
            <a:r>
              <a:rPr lang="zh-CN" altLang="en-US" sz="1200" dirty="0" smtClean="0">
                <a:solidFill>
                  <a:srgbClr val="EEECE1">
                    <a:lumMod val="25000"/>
                  </a:srgbClr>
                </a:solidFill>
              </a:rPr>
              <a:t>下载：</a:t>
            </a:r>
            <a:r>
              <a:rPr lang="en-US" altLang="zh-CN" sz="1200" dirty="0" smtClean="0">
                <a:solidFill>
                  <a:srgbClr val="EEECE1">
                    <a:lumMod val="25000"/>
                  </a:srgbClr>
                </a:solidFill>
                <a:hlinkClick r:id="rId7"/>
              </a:rPr>
              <a:t>www.1ppt.com/xiazai/</a:t>
            </a:r>
            <a:r>
              <a:rPr lang="en-US" altLang="zh-CN" sz="1200" dirty="0" smtClean="0">
                <a:solidFill>
                  <a:srgbClr val="EEECE1">
                    <a:lumMod val="25000"/>
                  </a:srgbClr>
                </a:solidFill>
              </a:rPr>
              <a:t>                     PPT</a:t>
            </a:r>
            <a:r>
              <a:rPr lang="zh-CN" altLang="en-US" sz="1200" dirty="0" smtClean="0">
                <a:solidFill>
                  <a:srgbClr val="EEECE1">
                    <a:lumMod val="25000"/>
                  </a:srgbClr>
                </a:solidFill>
              </a:rPr>
              <a:t>教程： </a:t>
            </a:r>
            <a:r>
              <a:rPr lang="en-US" altLang="zh-CN" sz="1200" dirty="0" smtClean="0">
                <a:solidFill>
                  <a:srgbClr val="EEECE1">
                    <a:lumMod val="25000"/>
                  </a:srgbClr>
                </a:solidFill>
                <a:hlinkClick r:id="rId8"/>
              </a:rPr>
              <a:t>www.1ppt.com/powerpoint/</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zh-CN" altLang="en-US" sz="1200" dirty="0" smtClean="0">
                <a:solidFill>
                  <a:srgbClr val="EEECE1">
                    <a:lumMod val="25000"/>
                  </a:srgbClr>
                </a:solidFill>
              </a:rPr>
              <a:t>资料下载：</a:t>
            </a:r>
            <a:r>
              <a:rPr lang="en-US" altLang="zh-CN" sz="1200" dirty="0" smtClean="0">
                <a:solidFill>
                  <a:srgbClr val="EEECE1">
                    <a:lumMod val="25000"/>
                  </a:srgbClr>
                </a:solidFill>
                <a:hlinkClick r:id="rId9"/>
              </a:rPr>
              <a:t>www.1ppt.com/ziliao/</a:t>
            </a:r>
            <a:r>
              <a:rPr lang="en-US" altLang="zh-CN" sz="1200" dirty="0" smtClean="0">
                <a:solidFill>
                  <a:srgbClr val="EEECE1">
                    <a:lumMod val="25000"/>
                  </a:srgbClr>
                </a:solidFill>
              </a:rPr>
              <a:t>                   </a:t>
            </a:r>
            <a:r>
              <a:rPr lang="zh-CN" altLang="en-US" sz="1200" dirty="0" smtClean="0">
                <a:solidFill>
                  <a:srgbClr val="EEECE1">
                    <a:lumMod val="25000"/>
                  </a:srgbClr>
                </a:solidFill>
              </a:rPr>
              <a:t>范文下载：</a:t>
            </a:r>
            <a:r>
              <a:rPr lang="en-US" altLang="zh-CN" sz="1200" dirty="0" smtClean="0">
                <a:solidFill>
                  <a:srgbClr val="EEECE1">
                    <a:lumMod val="25000"/>
                  </a:srgbClr>
                </a:solidFill>
                <a:hlinkClick r:id="rId10"/>
              </a:rPr>
              <a:t>www.1ppt.com/fanwen/</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zh-CN" altLang="en-US" sz="1200" dirty="0" smtClean="0">
                <a:solidFill>
                  <a:srgbClr val="EEECE1">
                    <a:lumMod val="25000"/>
                  </a:srgbClr>
                </a:solidFill>
              </a:rPr>
              <a:t>试卷下载：</a:t>
            </a:r>
            <a:r>
              <a:rPr lang="en-US" altLang="zh-CN" sz="1200" dirty="0" smtClean="0">
                <a:solidFill>
                  <a:srgbClr val="EEECE1">
                    <a:lumMod val="25000"/>
                  </a:srgbClr>
                </a:solidFill>
                <a:hlinkClick r:id="rId11"/>
              </a:rPr>
              <a:t>www.1ppt.com/shiti/</a:t>
            </a:r>
            <a:r>
              <a:rPr lang="en-US" altLang="zh-CN" sz="1200" dirty="0" smtClean="0">
                <a:solidFill>
                  <a:srgbClr val="EEECE1">
                    <a:lumMod val="25000"/>
                  </a:srgbClr>
                </a:solidFill>
              </a:rPr>
              <a:t>                     </a:t>
            </a:r>
            <a:r>
              <a:rPr lang="zh-CN" altLang="en-US" sz="1200" dirty="0" smtClean="0">
                <a:solidFill>
                  <a:srgbClr val="EEECE1">
                    <a:lumMod val="25000"/>
                  </a:srgbClr>
                </a:solidFill>
              </a:rPr>
              <a:t>教案下载：</a:t>
            </a:r>
            <a:r>
              <a:rPr lang="en-US" altLang="zh-CN" sz="1200" dirty="0" smtClean="0">
                <a:solidFill>
                  <a:srgbClr val="EEECE1">
                    <a:lumMod val="25000"/>
                  </a:srgbClr>
                </a:solidFill>
                <a:hlinkClick r:id="rId12"/>
              </a:rPr>
              <a:t>www.1ppt.com/jiaoan/</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en-US" altLang="zh-CN" sz="1200" dirty="0" smtClean="0">
                <a:solidFill>
                  <a:srgbClr val="EEECE1">
                    <a:lumMod val="25000"/>
                  </a:srgbClr>
                </a:solidFill>
              </a:rPr>
              <a:t>PPT</a:t>
            </a:r>
            <a:r>
              <a:rPr lang="zh-CN" altLang="en-US" sz="1200" dirty="0" smtClean="0">
                <a:solidFill>
                  <a:srgbClr val="EEECE1">
                    <a:lumMod val="25000"/>
                  </a:srgbClr>
                </a:solidFill>
              </a:rPr>
              <a:t>论坛：</a:t>
            </a:r>
            <a:r>
              <a:rPr lang="en-US" altLang="zh-CN" sz="1200" dirty="0" smtClean="0">
                <a:solidFill>
                  <a:srgbClr val="EEECE1">
                    <a:lumMod val="25000"/>
                  </a:srgbClr>
                </a:solidFill>
                <a:hlinkClick r:id="rId13"/>
              </a:rPr>
              <a:t>www.1ppt.cn</a:t>
            </a:r>
            <a:r>
              <a:rPr lang="en-US" altLang="zh-CN" sz="1200" dirty="0" smtClean="0">
                <a:solidFill>
                  <a:srgbClr val="EEECE1">
                    <a:lumMod val="25000"/>
                  </a:srgbClr>
                </a:solidFill>
              </a:rPr>
              <a:t>                                      PPT</a:t>
            </a:r>
            <a:r>
              <a:rPr lang="zh-CN" altLang="en-US" sz="1200" dirty="0" smtClean="0">
                <a:solidFill>
                  <a:srgbClr val="EEECE1">
                    <a:lumMod val="25000"/>
                  </a:srgbClr>
                </a:solidFill>
              </a:rPr>
              <a:t>课件：</a:t>
            </a:r>
            <a:r>
              <a:rPr lang="en-US" altLang="zh-CN" sz="1200" dirty="0" smtClean="0">
                <a:solidFill>
                  <a:srgbClr val="EEECE1">
                    <a:lumMod val="25000"/>
                  </a:srgbClr>
                </a:solidFill>
                <a:hlinkClick r:id="rId14"/>
              </a:rPr>
              <a:t>www.1ppt.com/kejian/</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zh-CN" altLang="en-US" sz="1200" dirty="0" smtClean="0">
                <a:solidFill>
                  <a:srgbClr val="EEECE1">
                    <a:lumMod val="25000"/>
                  </a:srgbClr>
                </a:solidFill>
              </a:rPr>
              <a:t>语文课件：</a:t>
            </a:r>
            <a:r>
              <a:rPr lang="en-US" altLang="zh-CN" sz="1200" dirty="0" smtClean="0">
                <a:solidFill>
                  <a:srgbClr val="EEECE1">
                    <a:lumMod val="25000"/>
                  </a:srgbClr>
                </a:solidFill>
                <a:hlinkClick r:id="rId15"/>
              </a:rPr>
              <a:t>www.1ppt.com/kejian/yuwen/</a:t>
            </a:r>
            <a:r>
              <a:rPr lang="en-US" altLang="zh-CN" sz="1200" dirty="0" smtClean="0">
                <a:solidFill>
                  <a:srgbClr val="EEECE1">
                    <a:lumMod val="25000"/>
                  </a:srgbClr>
                </a:solidFill>
              </a:rPr>
              <a:t>    </a:t>
            </a:r>
            <a:r>
              <a:rPr lang="zh-CN" altLang="en-US" sz="1200" dirty="0" smtClean="0">
                <a:solidFill>
                  <a:srgbClr val="EEECE1">
                    <a:lumMod val="25000"/>
                  </a:srgbClr>
                </a:solidFill>
              </a:rPr>
              <a:t>数学课件：</a:t>
            </a:r>
            <a:r>
              <a:rPr lang="en-US" altLang="zh-CN" sz="1200" dirty="0" smtClean="0">
                <a:solidFill>
                  <a:srgbClr val="EEECE1">
                    <a:lumMod val="25000"/>
                  </a:srgbClr>
                </a:solidFill>
                <a:hlinkClick r:id="rId16"/>
              </a:rPr>
              <a:t>www.1ppt.com/kejian/shuxue/</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zh-CN" altLang="en-US" sz="1200" dirty="0" smtClean="0">
                <a:solidFill>
                  <a:srgbClr val="EEECE1">
                    <a:lumMod val="25000"/>
                  </a:srgbClr>
                </a:solidFill>
              </a:rPr>
              <a:t>英语课件：</a:t>
            </a:r>
            <a:r>
              <a:rPr lang="en-US" altLang="zh-CN" sz="1200" dirty="0" smtClean="0">
                <a:solidFill>
                  <a:srgbClr val="EEECE1">
                    <a:lumMod val="25000"/>
                  </a:srgbClr>
                </a:solidFill>
                <a:hlinkClick r:id="rId17"/>
              </a:rPr>
              <a:t>www.1ppt.com/kejian/yingyu/</a:t>
            </a:r>
            <a:r>
              <a:rPr lang="en-US" altLang="zh-CN" sz="1200" dirty="0" smtClean="0">
                <a:solidFill>
                  <a:srgbClr val="EEECE1">
                    <a:lumMod val="25000"/>
                  </a:srgbClr>
                </a:solidFill>
              </a:rPr>
              <a:t>    </a:t>
            </a:r>
            <a:r>
              <a:rPr lang="zh-CN" altLang="en-US" sz="1200" dirty="0" smtClean="0">
                <a:solidFill>
                  <a:srgbClr val="EEECE1">
                    <a:lumMod val="25000"/>
                  </a:srgbClr>
                </a:solidFill>
              </a:rPr>
              <a:t>美术课件：</a:t>
            </a:r>
            <a:r>
              <a:rPr lang="en-US" altLang="zh-CN" sz="1200" dirty="0" smtClean="0">
                <a:solidFill>
                  <a:srgbClr val="EEECE1">
                    <a:lumMod val="25000"/>
                  </a:srgbClr>
                </a:solidFill>
                <a:hlinkClick r:id="rId18"/>
              </a:rPr>
              <a:t>www.1ppt.com/kejian/meishu/</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zh-CN" altLang="en-US" sz="1200" dirty="0" smtClean="0">
                <a:solidFill>
                  <a:srgbClr val="EEECE1">
                    <a:lumMod val="25000"/>
                  </a:srgbClr>
                </a:solidFill>
              </a:rPr>
              <a:t>科学课件：</a:t>
            </a:r>
            <a:r>
              <a:rPr lang="en-US" altLang="zh-CN" sz="1200" dirty="0" smtClean="0">
                <a:solidFill>
                  <a:srgbClr val="EEECE1">
                    <a:lumMod val="25000"/>
                  </a:srgbClr>
                </a:solidFill>
                <a:hlinkClick r:id="rId19"/>
              </a:rPr>
              <a:t>www.1ppt.com/kejian/kexue/</a:t>
            </a:r>
            <a:r>
              <a:rPr lang="en-US" altLang="zh-CN" sz="1200" dirty="0" smtClean="0">
                <a:solidFill>
                  <a:srgbClr val="EEECE1">
                    <a:lumMod val="25000"/>
                  </a:srgbClr>
                </a:solidFill>
              </a:rPr>
              <a:t>     </a:t>
            </a:r>
            <a:r>
              <a:rPr lang="zh-CN" altLang="en-US" sz="1200" dirty="0" smtClean="0">
                <a:solidFill>
                  <a:srgbClr val="EEECE1">
                    <a:lumMod val="25000"/>
                  </a:srgbClr>
                </a:solidFill>
              </a:rPr>
              <a:t>物理课件：</a:t>
            </a:r>
            <a:r>
              <a:rPr lang="en-US" altLang="zh-CN" sz="1200" dirty="0" smtClean="0">
                <a:solidFill>
                  <a:srgbClr val="EEECE1">
                    <a:lumMod val="25000"/>
                  </a:srgbClr>
                </a:solidFill>
                <a:hlinkClick r:id="rId20"/>
              </a:rPr>
              <a:t>www.1ppt.com/kejian/wuli/</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zh-CN" altLang="en-US" sz="1200" dirty="0" smtClean="0">
                <a:solidFill>
                  <a:srgbClr val="EEECE1">
                    <a:lumMod val="25000"/>
                  </a:srgbClr>
                </a:solidFill>
              </a:rPr>
              <a:t>化学课件：</a:t>
            </a:r>
            <a:r>
              <a:rPr lang="en-US" altLang="zh-CN" sz="1200" dirty="0" smtClean="0">
                <a:solidFill>
                  <a:srgbClr val="EEECE1">
                    <a:lumMod val="25000"/>
                  </a:srgbClr>
                </a:solidFill>
                <a:hlinkClick r:id="rId21"/>
              </a:rPr>
              <a:t>www.1ppt.com/kejian/huaxue/</a:t>
            </a:r>
            <a:r>
              <a:rPr lang="en-US" altLang="zh-CN" sz="1200" dirty="0" smtClean="0">
                <a:solidFill>
                  <a:srgbClr val="EEECE1">
                    <a:lumMod val="25000"/>
                  </a:srgbClr>
                </a:solidFill>
              </a:rPr>
              <a:t>  </a:t>
            </a:r>
            <a:r>
              <a:rPr lang="zh-CN" altLang="en-US" sz="1200" dirty="0" smtClean="0">
                <a:solidFill>
                  <a:srgbClr val="EEECE1">
                    <a:lumMod val="25000"/>
                  </a:srgbClr>
                </a:solidFill>
              </a:rPr>
              <a:t>生物课件：</a:t>
            </a:r>
            <a:r>
              <a:rPr lang="en-US" altLang="zh-CN" sz="1200" dirty="0" smtClean="0">
                <a:solidFill>
                  <a:srgbClr val="EEECE1">
                    <a:lumMod val="25000"/>
                  </a:srgbClr>
                </a:solidFill>
                <a:hlinkClick r:id="rId22"/>
              </a:rPr>
              <a:t>www.1ppt.com/kejian/shengwu/</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zh-CN" altLang="en-US" sz="1200" dirty="0" smtClean="0">
                <a:solidFill>
                  <a:srgbClr val="EEECE1">
                    <a:lumMod val="25000"/>
                  </a:srgbClr>
                </a:solidFill>
              </a:rPr>
              <a:t>地理课件：</a:t>
            </a:r>
            <a:r>
              <a:rPr lang="en-US" altLang="zh-CN" sz="1200" dirty="0" smtClean="0">
                <a:solidFill>
                  <a:srgbClr val="EEECE1">
                    <a:lumMod val="25000"/>
                  </a:srgbClr>
                </a:solidFill>
                <a:hlinkClick r:id="rId23"/>
              </a:rPr>
              <a:t>www.1ppt.com/kejian/dili/</a:t>
            </a:r>
            <a:r>
              <a:rPr lang="en-US" altLang="zh-CN" sz="1200" dirty="0" smtClean="0">
                <a:solidFill>
                  <a:srgbClr val="EEECE1">
                    <a:lumMod val="25000"/>
                  </a:srgbClr>
                </a:solidFill>
              </a:rPr>
              <a:t>          </a:t>
            </a:r>
            <a:r>
              <a:rPr lang="zh-CN" altLang="en-US" sz="1200" dirty="0" smtClean="0">
                <a:solidFill>
                  <a:srgbClr val="EEECE1">
                    <a:lumMod val="25000"/>
                  </a:srgbClr>
                </a:solidFill>
              </a:rPr>
              <a:t>历史课件：</a:t>
            </a:r>
            <a:r>
              <a:rPr lang="en-US" altLang="zh-CN" sz="1200" dirty="0" smtClean="0">
                <a:solidFill>
                  <a:srgbClr val="EEECE1">
                    <a:lumMod val="25000"/>
                  </a:srgbClr>
                </a:solidFill>
                <a:hlinkClick r:id="rId24"/>
              </a:rPr>
              <a:t>www.1ppt.com/kejian/lishi/</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en-US" altLang="zh-CN" sz="1200" dirty="0" smtClean="0">
                <a:solidFill>
                  <a:srgbClr val="EEECE1">
                    <a:lumMod val="25000"/>
                  </a:srgbClr>
                </a:solidFill>
              </a:rPr>
              <a:t>  </a:t>
            </a:r>
            <a:endParaRPr lang="zh-CN" altLang="en-US" sz="1200" dirty="0" smtClean="0">
              <a:solidFill>
                <a:srgbClr val="EEECE1">
                  <a:lumMod val="25000"/>
                </a:srgbClr>
              </a:solidFill>
            </a:endParaRPr>
          </a:p>
          <a:p>
            <a:endParaRPr lang="zh-CN" altLang="en-US" dirty="0"/>
          </a:p>
        </p:txBody>
      </p:sp>
      <p:sp>
        <p:nvSpPr>
          <p:cNvPr id="4" name="灯片编号占位符 3"/>
          <p:cNvSpPr>
            <a:spLocks noGrp="1"/>
          </p:cNvSpPr>
          <p:nvPr>
            <p:ph type="sldNum" sz="quarter" idx="10"/>
          </p:nvPr>
        </p:nvSpPr>
        <p:spPr/>
        <p:txBody>
          <a:bodyPr/>
          <a:lstStyle/>
          <a:p>
            <a:fld id="{1B84DA3B-29F7-4F06-93A6-2A2825E612AA}" type="slidenum">
              <a:rPr lang="zh-CN" altLang="en-US" smtClean="0">
                <a:solidFill>
                  <a:prstClr val="black"/>
                </a:solidFill>
              </a:rPr>
            </a:fld>
            <a:endParaRPr lang="zh-CN"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CA970446-28CE-4DC2-84F1-D932BD45A686}" type="slidenum">
              <a:rPr lang="en-US" altLang="zh-CN">
                <a:solidFill>
                  <a:srgbClr val="000000"/>
                </a:solidFill>
              </a:rPr>
            </a:fld>
            <a:endParaRPr lang="en-US" altLang="zh-CN">
              <a:solidFill>
                <a:srgbClr val="000000"/>
              </a:solidFill>
            </a:endParaRPr>
          </a:p>
        </p:txBody>
      </p:sp>
    </p:spTree>
  </p:cSld>
  <p:clrMapOvr>
    <a:masterClrMapping/>
  </p:clrMapOvr>
  <p:transition>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62CC6EFD-762C-4107-A8E6-F0DF6B9797CB}" type="slidenum">
              <a:rPr lang="en-US" altLang="zh-CN">
                <a:solidFill>
                  <a:srgbClr val="000000"/>
                </a:solidFill>
              </a:rPr>
            </a:fld>
            <a:endParaRPr lang="en-US" altLang="zh-CN">
              <a:solidFill>
                <a:srgbClr val="000000"/>
              </a:solidFill>
            </a:endParaRPr>
          </a:p>
        </p:txBody>
      </p:sp>
    </p:spTree>
  </p:cSld>
  <p:clrMapOvr>
    <a:masterClrMapping/>
  </p:clrMapOvr>
  <p:transition>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B85380C6-2B3B-4754-A1F1-1199DE886CEE}" type="slidenum">
              <a:rPr lang="en-US" altLang="zh-CN">
                <a:solidFill>
                  <a:srgbClr val="000000"/>
                </a:solidFill>
              </a:rPr>
            </a:fld>
            <a:endParaRPr lang="en-US" altLang="zh-CN">
              <a:solidFill>
                <a:srgbClr val="000000"/>
              </a:solidFill>
            </a:endParaRPr>
          </a:p>
        </p:txBody>
      </p:sp>
    </p:spTree>
  </p:cSld>
  <p:clrMapOvr>
    <a:masterClrMapping/>
  </p:clrMapOvr>
  <p:transition>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7D1DF010-93E4-4C39-A3E3-B853E5143C6B}" type="slidenum">
              <a:rPr lang="en-US" altLang="zh-CN">
                <a:solidFill>
                  <a:srgbClr val="000000"/>
                </a:solidFill>
              </a:rPr>
            </a:fld>
            <a:endParaRPr lang="en-US" altLang="zh-CN">
              <a:solidFill>
                <a:srgbClr val="000000"/>
              </a:solidFill>
            </a:endParaRPr>
          </a:p>
        </p:txBody>
      </p:sp>
    </p:spTree>
  </p:cSld>
  <p:clrMapOvr>
    <a:masterClrMapping/>
  </p:clrMapOvr>
  <p:transition>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endParaRPr lang="en-US" altLang="zh-CN">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824CA931-AA90-4D2A-9314-D34497AD4E9A}" type="slidenum">
              <a:rPr lang="en-US" altLang="zh-CN">
                <a:solidFill>
                  <a:srgbClr val="000000"/>
                </a:solidFill>
              </a:rPr>
            </a:fld>
            <a:endParaRPr lang="en-US" altLang="zh-CN">
              <a:solidFill>
                <a:srgbClr val="000000"/>
              </a:solidFill>
            </a:endParaRPr>
          </a:p>
        </p:txBody>
      </p:sp>
    </p:spTree>
  </p:cSld>
  <p:clrMapOvr>
    <a:masterClrMapping/>
  </p:clrMapOvr>
  <p:transition>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A197E5EF-9A0F-4C7C-A7AF-9559676FF976}" type="slidenum">
              <a:rPr lang="en-US" altLang="zh-CN">
                <a:solidFill>
                  <a:srgbClr val="000000"/>
                </a:solidFill>
              </a:rPr>
            </a:fld>
            <a:endParaRPr lang="en-US" altLang="zh-CN">
              <a:solidFill>
                <a:srgbClr val="000000"/>
              </a:solidFill>
            </a:endParaRPr>
          </a:p>
        </p:txBody>
      </p:sp>
    </p:spTree>
  </p:cSld>
  <p:clrMapOvr>
    <a:masterClrMapping/>
  </p:clrMapOvr>
  <p:transition>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solidFill>
                <a:srgbClr val="000000"/>
              </a:solidFill>
            </a:endParaRPr>
          </a:p>
        </p:txBody>
      </p:sp>
      <p:sp>
        <p:nvSpPr>
          <p:cNvPr id="8" name="页脚占位符 7"/>
          <p:cNvSpPr>
            <a:spLocks noGrp="1"/>
          </p:cNvSpPr>
          <p:nvPr>
            <p:ph type="ftr" sz="quarter" idx="11"/>
          </p:nvPr>
        </p:nvSpPr>
        <p:spPr/>
        <p:txBody>
          <a:bodyPr/>
          <a:lstStyle>
            <a:lvl1pPr>
              <a:defRPr/>
            </a:lvl1pPr>
          </a:lstStyle>
          <a:p>
            <a:endParaRPr lang="en-US" altLang="zh-CN">
              <a:solidFill>
                <a:srgbClr val="000000"/>
              </a:solidFill>
            </a:endParaRPr>
          </a:p>
        </p:txBody>
      </p:sp>
      <p:sp>
        <p:nvSpPr>
          <p:cNvPr id="9" name="灯片编号占位符 8"/>
          <p:cNvSpPr>
            <a:spLocks noGrp="1"/>
          </p:cNvSpPr>
          <p:nvPr>
            <p:ph type="sldNum" sz="quarter" idx="12"/>
          </p:nvPr>
        </p:nvSpPr>
        <p:spPr/>
        <p:txBody>
          <a:bodyPr/>
          <a:lstStyle>
            <a:lvl1pPr>
              <a:defRPr/>
            </a:lvl1pPr>
          </a:lstStyle>
          <a:p>
            <a:fld id="{37750418-43F7-4896-B097-D20C2BD5392F}" type="slidenum">
              <a:rPr lang="en-US" altLang="zh-CN">
                <a:solidFill>
                  <a:srgbClr val="000000"/>
                </a:solidFill>
              </a:rPr>
            </a:fld>
            <a:endParaRPr lang="en-US" altLang="zh-CN">
              <a:solidFill>
                <a:srgbClr val="000000"/>
              </a:solidFill>
            </a:endParaRPr>
          </a:p>
        </p:txBody>
      </p:sp>
    </p:spTree>
  </p:cSld>
  <p:clrMapOvr>
    <a:masterClrMapping/>
  </p:clrMapOvr>
  <p:transition>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solidFill>
                <a:srgbClr val="000000"/>
              </a:solidFill>
            </a:endParaRPr>
          </a:p>
        </p:txBody>
      </p:sp>
      <p:sp>
        <p:nvSpPr>
          <p:cNvPr id="4" name="页脚占位符 3"/>
          <p:cNvSpPr>
            <a:spLocks noGrp="1"/>
          </p:cNvSpPr>
          <p:nvPr>
            <p:ph type="ftr" sz="quarter" idx="11"/>
          </p:nvPr>
        </p:nvSpPr>
        <p:spPr/>
        <p:txBody>
          <a:bodyPr/>
          <a:lstStyle>
            <a:lvl1pPr>
              <a:defRPr/>
            </a:lvl1pPr>
          </a:lstStyle>
          <a:p>
            <a:endParaRPr lang="en-US" altLang="zh-CN">
              <a:solidFill>
                <a:srgbClr val="000000"/>
              </a:solidFill>
            </a:endParaRPr>
          </a:p>
        </p:txBody>
      </p:sp>
      <p:sp>
        <p:nvSpPr>
          <p:cNvPr id="5" name="灯片编号占位符 4"/>
          <p:cNvSpPr>
            <a:spLocks noGrp="1"/>
          </p:cNvSpPr>
          <p:nvPr>
            <p:ph type="sldNum" sz="quarter" idx="12"/>
          </p:nvPr>
        </p:nvSpPr>
        <p:spPr/>
        <p:txBody>
          <a:bodyPr/>
          <a:lstStyle>
            <a:lvl1pPr>
              <a:defRPr/>
            </a:lvl1pPr>
          </a:lstStyle>
          <a:p>
            <a:fld id="{5F9257FB-89ED-4209-931D-4DFCAD7E3D0D}" type="slidenum">
              <a:rPr lang="en-US" altLang="zh-CN">
                <a:solidFill>
                  <a:srgbClr val="000000"/>
                </a:solidFill>
              </a:rPr>
            </a:fld>
            <a:endParaRPr lang="en-US" altLang="zh-CN">
              <a:solidFill>
                <a:srgbClr val="000000"/>
              </a:solidFill>
            </a:endParaRPr>
          </a:p>
        </p:txBody>
      </p:sp>
    </p:spTree>
  </p:cSld>
  <p:clrMapOvr>
    <a:masterClrMapping/>
  </p:clrMapOvr>
  <p:transition>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solidFill>
                <a:srgbClr val="000000"/>
              </a:solidFill>
            </a:endParaRPr>
          </a:p>
        </p:txBody>
      </p:sp>
      <p:sp>
        <p:nvSpPr>
          <p:cNvPr id="3" name="页脚占位符 2"/>
          <p:cNvSpPr>
            <a:spLocks noGrp="1"/>
          </p:cNvSpPr>
          <p:nvPr>
            <p:ph type="ftr" sz="quarter" idx="11"/>
          </p:nvPr>
        </p:nvSpPr>
        <p:spPr/>
        <p:txBody>
          <a:bodyPr/>
          <a:lstStyle>
            <a:lvl1pPr>
              <a:defRPr/>
            </a:lvl1pPr>
          </a:lstStyle>
          <a:p>
            <a:endParaRPr lang="en-US" altLang="zh-CN">
              <a:solidFill>
                <a:srgbClr val="000000"/>
              </a:solidFill>
            </a:endParaRPr>
          </a:p>
        </p:txBody>
      </p:sp>
      <p:sp>
        <p:nvSpPr>
          <p:cNvPr id="4" name="灯片编号占位符 3"/>
          <p:cNvSpPr>
            <a:spLocks noGrp="1"/>
          </p:cNvSpPr>
          <p:nvPr>
            <p:ph type="sldNum" sz="quarter" idx="12"/>
          </p:nvPr>
        </p:nvSpPr>
        <p:spPr/>
        <p:txBody>
          <a:bodyPr/>
          <a:lstStyle>
            <a:lvl1pPr>
              <a:defRPr/>
            </a:lvl1pPr>
          </a:lstStyle>
          <a:p>
            <a:fld id="{A6482933-5263-40D6-96D1-96D2CC49A102}" type="slidenum">
              <a:rPr lang="en-US" altLang="zh-CN">
                <a:solidFill>
                  <a:srgbClr val="000000"/>
                </a:solidFill>
              </a:rPr>
            </a:fld>
            <a:endParaRPr lang="en-US" altLang="zh-CN">
              <a:solidFill>
                <a:srgbClr val="000000"/>
              </a:solidFill>
            </a:endParaRPr>
          </a:p>
        </p:txBody>
      </p:sp>
    </p:spTree>
  </p:cSld>
  <p:clrMapOvr>
    <a:masterClrMapping/>
  </p:clrMapOvr>
  <p:transition>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367DE846-1986-4EC3-9F06-976CE9789A57}" type="slidenum">
              <a:rPr lang="en-US" altLang="zh-CN">
                <a:solidFill>
                  <a:srgbClr val="000000"/>
                </a:solidFill>
              </a:rPr>
            </a:fld>
            <a:endParaRPr lang="en-US" altLang="zh-CN">
              <a:solidFill>
                <a:srgbClr val="000000"/>
              </a:solidFill>
            </a:endParaRPr>
          </a:p>
        </p:txBody>
      </p:sp>
    </p:spTree>
  </p:cSld>
  <p:clrMapOvr>
    <a:masterClrMapping/>
  </p:clrMapOvr>
  <p:transition>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5A9BBA13-11E2-41CF-B32B-C41282C84EE2}" type="slidenum">
              <a:rPr lang="en-US" altLang="zh-CN">
                <a:solidFill>
                  <a:srgbClr val="000000"/>
                </a:solidFill>
              </a:rPr>
            </a:fld>
            <a:endParaRPr lang="en-US" altLang="zh-CN">
              <a:solidFill>
                <a:srgbClr val="000000"/>
              </a:solidFill>
            </a:endParaRPr>
          </a:p>
        </p:txBody>
      </p:sp>
    </p:spTree>
  </p:cSld>
  <p:clrMapOvr>
    <a:masterClrMapping/>
  </p:clrMapOvr>
  <p:transition>
    <p:wheel spokes="8"/>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cstate="email">
            <a:lum/>
          </a:blip>
          <a:srcRect/>
          <a:stretch>
            <a:fillRect/>
          </a:stretch>
        </a:blip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35843"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3584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vl1pPr>
          </a:lstStyle>
          <a:p>
            <a:pPr fontAlgn="base">
              <a:spcBef>
                <a:spcPct val="0"/>
              </a:spcBef>
              <a:spcAft>
                <a:spcPct val="0"/>
              </a:spcAft>
            </a:pPr>
            <a:endParaRPr lang="en-US" altLang="zh-CN">
              <a:solidFill>
                <a:srgbClr val="000000"/>
              </a:solidFill>
            </a:endParaRPr>
          </a:p>
        </p:txBody>
      </p:sp>
      <p:sp>
        <p:nvSpPr>
          <p:cNvPr id="3584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vl1pPr>
          </a:lstStyle>
          <a:p>
            <a:pPr fontAlgn="base">
              <a:spcBef>
                <a:spcPct val="0"/>
              </a:spcBef>
              <a:spcAft>
                <a:spcPct val="0"/>
              </a:spcAft>
            </a:pPr>
            <a:endParaRPr lang="en-US" altLang="zh-CN">
              <a:solidFill>
                <a:srgbClr val="000000"/>
              </a:solidFill>
            </a:endParaRPr>
          </a:p>
        </p:txBody>
      </p:sp>
      <p:sp>
        <p:nvSpPr>
          <p:cNvPr id="3584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pPr fontAlgn="base">
              <a:spcBef>
                <a:spcPct val="0"/>
              </a:spcBef>
              <a:spcAft>
                <a:spcPct val="0"/>
              </a:spcAft>
            </a:pPr>
            <a:fld id="{EE9A04F4-CCDF-422A-9462-EBB13C53A0CB}" type="slidenum">
              <a:rPr lang="en-US" altLang="zh-CN">
                <a:solidFill>
                  <a:srgbClr val="000000"/>
                </a:solidFill>
              </a:rPr>
            </a:fld>
            <a:endParaRPr lang="en-US" altLang="zh-CN">
              <a:solidFill>
                <a:srgbClr val="000000"/>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heel spokes="8"/>
  </p:transition>
  <p:timing>
    <p:tnLst>
      <p:par>
        <p:cTn id="1" dur="indefinite" restart="never" nodeType="tmRoot"/>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179512" y="2342490"/>
            <a:ext cx="4752528"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a:spAutoFit/>
          </a:bodyPr>
          <a:lstStyle/>
          <a:p>
            <a:pPr algn="ctr" fontAlgn="base">
              <a:spcBef>
                <a:spcPct val="0"/>
              </a:spcBef>
              <a:spcAft>
                <a:spcPct val="0"/>
              </a:spcAft>
            </a:pPr>
            <a:r>
              <a:rPr kumimoji="1" lang="zh-CN" altLang="en-US" sz="8800" b="1" spc="600" dirty="0">
                <a:solidFill>
                  <a:srgbClr val="000000"/>
                </a:solidFill>
                <a:latin typeface="汉仪大宋简" pitchFamily="49" charset="-122"/>
                <a:ea typeface="汉仪大宋简" pitchFamily="49" charset="-122"/>
              </a:rPr>
              <a:t>一句话</a:t>
            </a:r>
            <a:endParaRPr kumimoji="1" lang="zh-CN" altLang="en-US" sz="8800" b="1" spc="600" dirty="0">
              <a:solidFill>
                <a:srgbClr val="000000"/>
              </a:solidFill>
              <a:latin typeface="汉仪大宋简" pitchFamily="49" charset="-122"/>
              <a:ea typeface="汉仪大宋简" pitchFamily="49" charset="-122"/>
            </a:endParaRPr>
          </a:p>
        </p:txBody>
      </p:sp>
      <p:sp>
        <p:nvSpPr>
          <p:cNvPr id="3075" name="Text Box 3"/>
          <p:cNvSpPr txBox="1">
            <a:spLocks noChangeArrowheads="1"/>
          </p:cNvSpPr>
          <p:nvPr/>
        </p:nvSpPr>
        <p:spPr bwMode="auto">
          <a:xfrm>
            <a:off x="1016164" y="4221088"/>
            <a:ext cx="326371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a:spAutoFit/>
          </a:bodyPr>
          <a:lstStyle/>
          <a:p>
            <a:pPr algn="ctr" fontAlgn="base">
              <a:spcBef>
                <a:spcPct val="0"/>
              </a:spcBef>
              <a:spcAft>
                <a:spcPct val="0"/>
              </a:spcAft>
            </a:pPr>
            <a:r>
              <a:rPr kumimoji="1" lang="zh-CN" altLang="en-US" sz="3200" b="1" dirty="0">
                <a:solidFill>
                  <a:srgbClr val="000000"/>
                </a:solidFill>
                <a:latin typeface="Times New Roman" panose="02020603050405020304" pitchFamily="18" charset="0"/>
                <a:ea typeface="黑体" panose="02010609060101010101" pitchFamily="49" charset="-122"/>
              </a:rPr>
              <a:t>作者：闻一多</a:t>
            </a:r>
            <a:endParaRPr kumimoji="1" lang="zh-CN" altLang="en-US" sz="3200" b="1" dirty="0">
              <a:solidFill>
                <a:srgbClr val="000000"/>
              </a:solidFill>
              <a:latin typeface="Times New Roman" panose="02020603050405020304" pitchFamily="18" charset="0"/>
              <a:ea typeface="黑体" panose="02010609060101010101" pitchFamily="49" charset="-122"/>
            </a:endParaRPr>
          </a:p>
        </p:txBody>
      </p:sp>
      <p:pic>
        <p:nvPicPr>
          <p:cNvPr id="3076" name="Picture 4" descr="20080402162353360"/>
          <p:cNvPicPr>
            <a:picLocks noChangeAspect="1" noChangeArrowheads="1"/>
          </p:cNvPicPr>
          <p:nvPr/>
        </p:nvPicPr>
        <p:blipFill>
          <a:blip r:embed="rId1"/>
          <a:srcRect/>
          <a:stretch>
            <a:fillRect/>
          </a:stretch>
        </p:blipFill>
        <p:spPr bwMode="auto">
          <a:xfrm>
            <a:off x="5796136" y="1940650"/>
            <a:ext cx="3024336" cy="4135844"/>
          </a:xfrm>
          <a:prstGeom prst="rect">
            <a:avLst/>
          </a:prstGeom>
          <a:noFill/>
          <a:extLst>
            <a:ext uri="{909E8E84-426E-40DD-AFC4-6F175D3DCCD1}">
              <a14:hiddenFill xmlns:a14="http://schemas.microsoft.com/office/drawing/2010/main">
                <a:solidFill>
                  <a:srgbClr val="FFFFFF"/>
                </a:solidFill>
              </a14:hiddenFill>
            </a:ext>
          </a:extLst>
        </p:spPr>
      </p:pic>
      <p:sp>
        <p:nvSpPr>
          <p:cNvPr id="3077" name="Text Box 5"/>
          <p:cNvSpPr txBox="1">
            <a:spLocks noChangeArrowheads="1"/>
          </p:cNvSpPr>
          <p:nvPr/>
        </p:nvSpPr>
        <p:spPr bwMode="auto">
          <a:xfrm>
            <a:off x="1174164" y="980728"/>
            <a:ext cx="690605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zh-CN" altLang="en-US" sz="3600" b="1" dirty="0">
                <a:solidFill>
                  <a:srgbClr val="000000"/>
                </a:solidFill>
                <a:latin typeface="汉仪中宋简" pitchFamily="49" charset="-122"/>
                <a:ea typeface="汉仪中宋简" pitchFamily="49" charset="-122"/>
              </a:rPr>
              <a:t>语文</a:t>
            </a:r>
            <a:r>
              <a:rPr lang="en-US" altLang="zh-CN" sz="3600" b="1" dirty="0">
                <a:solidFill>
                  <a:srgbClr val="000000"/>
                </a:solidFill>
                <a:latin typeface="汉仪中宋简" pitchFamily="49" charset="-122"/>
                <a:ea typeface="汉仪中宋简" pitchFamily="49" charset="-122"/>
              </a:rPr>
              <a:t>S</a:t>
            </a:r>
            <a:r>
              <a:rPr lang="zh-CN" altLang="en-US" sz="3600" b="1" dirty="0">
                <a:solidFill>
                  <a:srgbClr val="000000"/>
                </a:solidFill>
                <a:latin typeface="汉仪中宋简" pitchFamily="49" charset="-122"/>
                <a:ea typeface="汉仪中宋简" pitchFamily="49" charset="-122"/>
              </a:rPr>
              <a:t>版六年级语文上册第四单元</a:t>
            </a:r>
            <a:endParaRPr lang="zh-CN" altLang="en-US" sz="3600" b="1" dirty="0">
              <a:solidFill>
                <a:srgbClr val="000000"/>
              </a:solidFill>
              <a:latin typeface="汉仪中宋简" pitchFamily="49" charset="-122"/>
              <a:ea typeface="汉仪中宋简" pitchFamily="49" charset="-122"/>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074">
                                            <p:txEl>
                                              <p:pRg st="0" end="0"/>
                                            </p:txEl>
                                          </p:spTgt>
                                        </p:tgtEl>
                                        <p:attrNameLst>
                                          <p:attrName>style.visibility</p:attrName>
                                        </p:attrNameLst>
                                      </p:cBhvr>
                                      <p:to>
                                        <p:strVal val="visible"/>
                                      </p:to>
                                    </p:set>
                                    <p:anim calcmode="lin" valueType="num">
                                      <p:cBhvr>
                                        <p:cTn id="7" dur="500" fill="hold"/>
                                        <p:tgtEl>
                                          <p:spTgt spid="307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07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07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nodeType="clickEffect">
                                  <p:stCondLst>
                                    <p:cond delay="0"/>
                                  </p:stCondLst>
                                  <p:childTnLst>
                                    <p:set>
                                      <p:cBhvr>
                                        <p:cTn id="13" dur="1" fill="hold">
                                          <p:stCondLst>
                                            <p:cond delay="0"/>
                                          </p:stCondLst>
                                        </p:cTn>
                                        <p:tgtEl>
                                          <p:spTgt spid="3075">
                                            <p:txEl>
                                              <p:pRg st="0" end="0"/>
                                            </p:txEl>
                                          </p:spTgt>
                                        </p:tgtEl>
                                        <p:attrNameLst>
                                          <p:attrName>style.visibility</p:attrName>
                                        </p:attrNameLst>
                                      </p:cBhvr>
                                      <p:to>
                                        <p:strVal val="visible"/>
                                      </p:to>
                                    </p:set>
                                    <p:animEffect transition="in" filter="checkerboard(across)">
                                      <p:cBhvr>
                                        <p:cTn id="14" dur="500"/>
                                        <p:tgtEl>
                                          <p:spTgt spid="3075">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076"/>
                                        </p:tgtEl>
                                        <p:attrNameLst>
                                          <p:attrName>style.visibility</p:attrName>
                                        </p:attrNameLst>
                                      </p:cBhvr>
                                      <p:to>
                                        <p:strVal val="visible"/>
                                      </p:to>
                                    </p:set>
                                    <p:animEffect transition="in" filter="fade">
                                      <p:cBhvr>
                                        <p:cTn id="19" dur="10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4"/>
          <p:cNvSpPr>
            <a:spLocks noGrp="1" noChangeArrowheads="1"/>
          </p:cNvSpPr>
          <p:nvPr>
            <p:ph type="body" idx="1"/>
          </p:nvPr>
        </p:nvSpPr>
        <p:spPr>
          <a:xfrm>
            <a:off x="251520" y="1268760"/>
            <a:ext cx="8280400" cy="4679950"/>
          </a:xfrm>
          <a:extLs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dirty="0"/>
              <a:t>                                                                        </a:t>
            </a:r>
            <a:r>
              <a:rPr lang="zh-CN" altLang="en-US" dirty="0"/>
              <a:t>第三层（</a:t>
            </a:r>
            <a:r>
              <a:rPr lang="en-US" altLang="zh-CN" dirty="0"/>
              <a:t>5,6,7,8,</a:t>
            </a:r>
            <a:r>
              <a:rPr lang="zh-CN" altLang="en-US" dirty="0"/>
              <a:t>句）：交代了一句话的内容及其突发性，震撼力，解开了诗开头的悬念，并以“霹雳”之威呼应“能点得着火”的描写。</a:t>
            </a:r>
            <a:endParaRPr lang="zh-CN" altLang="en-US" dirty="0"/>
          </a:p>
          <a:p>
            <a:r>
              <a:rPr lang="zh-CN" altLang="en-US" dirty="0"/>
              <a:t>第一节诗反映了当时中国政治黑暗，革命一触即发的社会现实，暗示了民众革命力量的伟大，并对未来的社会将由人民当家做主表现出坚定，乐观和信念。</a:t>
            </a:r>
            <a:endParaRPr lang="zh-CN" altLang="en-US" dirty="0"/>
          </a:p>
        </p:txBody>
      </p:sp>
    </p:spTree>
  </p:cSld>
  <p:clrMapOvr>
    <a:masterClrMapping/>
  </p:clrMapOvr>
  <p:transition>
    <p:wheel spokes="8"/>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Grp="1" noChangeArrowheads="1"/>
          </p:cNvSpPr>
          <p:nvPr>
            <p:ph type="title"/>
          </p:nvPr>
        </p:nvSpPr>
        <p:spPr>
          <a:xfrm>
            <a:off x="466530" y="548680"/>
            <a:ext cx="8229600" cy="836613"/>
          </a:xfrm>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b="1" dirty="0"/>
              <a:t>层次内容分析</a:t>
            </a:r>
            <a:r>
              <a:rPr lang="en-US" altLang="zh-CN" b="1" dirty="0"/>
              <a:t>2</a:t>
            </a:r>
            <a:endParaRPr lang="zh-CN" altLang="en-US" b="1" dirty="0"/>
          </a:p>
        </p:txBody>
      </p:sp>
      <p:sp>
        <p:nvSpPr>
          <p:cNvPr id="25606" name="Rectangle 6"/>
          <p:cNvSpPr>
            <a:spLocks noChangeArrowheads="1"/>
          </p:cNvSpPr>
          <p:nvPr/>
        </p:nvSpPr>
        <p:spPr bwMode="auto">
          <a:xfrm>
            <a:off x="9330" y="1768735"/>
            <a:ext cx="9144000" cy="2812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zh-CN" altLang="en-US" sz="3200" b="1" dirty="0">
                <a:solidFill>
                  <a:srgbClr val="000000"/>
                </a:solidFill>
                <a:latin typeface="汉仪大宋简" pitchFamily="49" charset="-122"/>
                <a:ea typeface="汉仪大宋简" pitchFamily="49" charset="-122"/>
              </a:rPr>
              <a:t>第三层（</a:t>
            </a:r>
            <a:r>
              <a:rPr lang="en-US" altLang="zh-CN" sz="3200" b="1" dirty="0">
                <a:solidFill>
                  <a:srgbClr val="000000"/>
                </a:solidFill>
                <a:latin typeface="汉仪大宋简" pitchFamily="49" charset="-122"/>
                <a:ea typeface="汉仪大宋简" pitchFamily="49" charset="-122"/>
              </a:rPr>
              <a:t>6,7,8</a:t>
            </a:r>
            <a:r>
              <a:rPr lang="zh-CN" altLang="en-US" sz="3200" b="1" dirty="0">
                <a:solidFill>
                  <a:srgbClr val="000000"/>
                </a:solidFill>
                <a:latin typeface="汉仪大宋简" pitchFamily="49" charset="-122"/>
                <a:ea typeface="汉仪大宋简" pitchFamily="49" charset="-122"/>
              </a:rPr>
              <a:t>句）：再写诗人等待和盼望的具体内容，照应出解释了上面的“等火山忍不住了缄默”一句。</a:t>
            </a:r>
            <a:endParaRPr lang="zh-CN" altLang="en-US" sz="3200" b="1" dirty="0">
              <a:solidFill>
                <a:srgbClr val="000000"/>
              </a:solidFill>
              <a:latin typeface="汉仪大宋简" pitchFamily="49" charset="-122"/>
              <a:ea typeface="汉仪大宋简" pitchFamily="49" charset="-122"/>
            </a:endParaRPr>
          </a:p>
          <a:p>
            <a:pPr marL="342900" indent="-342900" fontAlgn="base">
              <a:spcBef>
                <a:spcPct val="20000"/>
              </a:spcBef>
              <a:spcAft>
                <a:spcPct val="0"/>
              </a:spcAft>
              <a:buFontTx/>
              <a:buChar char="•"/>
            </a:pPr>
            <a:r>
              <a:rPr lang="zh-CN" altLang="en-US" sz="3200" b="1" dirty="0">
                <a:solidFill>
                  <a:srgbClr val="000000"/>
                </a:solidFill>
                <a:latin typeface="汉仪大宋简" pitchFamily="49" charset="-122"/>
                <a:ea typeface="汉仪大宋简" pitchFamily="49" charset="-122"/>
              </a:rPr>
              <a:t>第二节作者坚信民众革命一定会成功，同时爱国激情也进一步升华。</a:t>
            </a:r>
            <a:endParaRPr lang="zh-CN" altLang="en-US" sz="3200" b="1" dirty="0">
              <a:solidFill>
                <a:srgbClr val="000000"/>
              </a:solidFill>
              <a:latin typeface="汉仪大宋简" pitchFamily="49" charset="-122"/>
              <a:ea typeface="汉仪大宋简" pitchFamily="49" charset="-122"/>
            </a:endParaRPr>
          </a:p>
        </p:txBody>
      </p:sp>
    </p:spTree>
  </p:cSld>
  <p:clrMapOvr>
    <a:masterClrMapping/>
  </p:clrMapOvr>
  <p:transition>
    <p:wheel spokes="8"/>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p:cNvSpPr>
            <a:spLocks noGrp="1" noChangeArrowheads="1"/>
          </p:cNvSpPr>
          <p:nvPr>
            <p:ph type="body" idx="1"/>
          </p:nvPr>
        </p:nvSpPr>
        <p:spPr>
          <a:xfrm>
            <a:off x="0" y="1600200"/>
            <a:ext cx="9144000" cy="5257800"/>
          </a:xfrm>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b="1" dirty="0">
                <a:latin typeface="汉仪大宋简" pitchFamily="49" charset="-122"/>
                <a:ea typeface="汉仪大宋简" pitchFamily="49" charset="-122"/>
              </a:rPr>
              <a:t>第三层（</a:t>
            </a:r>
            <a:r>
              <a:rPr lang="en-US" altLang="zh-CN" b="1" dirty="0">
                <a:latin typeface="汉仪大宋简" pitchFamily="49" charset="-122"/>
                <a:ea typeface="汉仪大宋简" pitchFamily="49" charset="-122"/>
              </a:rPr>
              <a:t>6,7,8</a:t>
            </a:r>
            <a:r>
              <a:rPr lang="zh-CN" altLang="en-US" b="1" dirty="0">
                <a:latin typeface="汉仪大宋简" pitchFamily="49" charset="-122"/>
                <a:ea typeface="汉仪大宋简" pitchFamily="49" charset="-122"/>
              </a:rPr>
              <a:t>句）：再写诗人等待和盼望的具体内容，照应出解释了上面的“等火山忍不住了缄默”一句。</a:t>
            </a:r>
            <a:endParaRPr lang="zh-CN" altLang="en-US" b="1" dirty="0">
              <a:latin typeface="汉仪大宋简" pitchFamily="49" charset="-122"/>
              <a:ea typeface="汉仪大宋简" pitchFamily="49" charset="-122"/>
            </a:endParaRPr>
          </a:p>
          <a:p>
            <a:r>
              <a:rPr lang="zh-CN" altLang="en-US" b="1" dirty="0">
                <a:latin typeface="汉仪大宋简" pitchFamily="49" charset="-122"/>
                <a:ea typeface="汉仪大宋简" pitchFamily="49" charset="-122"/>
              </a:rPr>
              <a:t>第二节作者坚信民众革命一定会成功，同时爱国激情也进一步升华。</a:t>
            </a:r>
            <a:endParaRPr lang="zh-CN" altLang="en-US" b="1" dirty="0">
              <a:latin typeface="汉仪大宋简" pitchFamily="49" charset="-122"/>
              <a:ea typeface="汉仪大宋简" pitchFamily="49" charset="-122"/>
            </a:endParaRPr>
          </a:p>
        </p:txBody>
      </p:sp>
    </p:spTree>
  </p:cSld>
  <p:clrMapOvr>
    <a:masterClrMapping/>
  </p:clrMapOvr>
  <p:transition>
    <p:wheel spokes="8"/>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251520" y="1340768"/>
            <a:ext cx="8496944" cy="4525963"/>
          </a:xfrm>
        </p:spPr>
        <p:txBody>
          <a:bodyPr/>
          <a:lstStyle/>
          <a:p>
            <a:r>
              <a:rPr lang="zh-CN" altLang="en-US" b="1" dirty="0">
                <a:latin typeface="汉仪大宋简" pitchFamily="49" charset="-122"/>
                <a:ea typeface="汉仪大宋简" pitchFamily="49" charset="-122"/>
              </a:rPr>
              <a:t>抓“祸”、“火”体会第一小节：</a:t>
            </a:r>
            <a:br>
              <a:rPr lang="zh-CN" altLang="en-US" b="1" dirty="0">
                <a:latin typeface="汉仪大宋简" pitchFamily="49" charset="-122"/>
                <a:ea typeface="汉仪大宋简" pitchFamily="49" charset="-122"/>
              </a:rPr>
            </a:br>
            <a:r>
              <a:rPr lang="zh-CN" altLang="en-US" b="1" dirty="0">
                <a:latin typeface="汉仪大宋简" pitchFamily="49" charset="-122"/>
                <a:ea typeface="汉仪大宋简" pitchFamily="49" charset="-122"/>
              </a:rPr>
              <a:t>联系当时时代理解“祸”：军阀封建统治的黑暗现实对人的压制。</a:t>
            </a:r>
            <a:br>
              <a:rPr lang="zh-CN" altLang="en-US" b="1" dirty="0">
                <a:latin typeface="汉仪大宋简" pitchFamily="49" charset="-122"/>
                <a:ea typeface="汉仪大宋简" pitchFamily="49" charset="-122"/>
              </a:rPr>
            </a:br>
            <a:r>
              <a:rPr lang="en-US" altLang="zh-CN" b="1" dirty="0">
                <a:latin typeface="汉仪大宋简" pitchFamily="49" charset="-122"/>
                <a:ea typeface="汉仪大宋简" pitchFamily="49" charset="-122"/>
              </a:rPr>
              <a:t>1</a:t>
            </a:r>
            <a:r>
              <a:rPr lang="zh-CN" altLang="en-US" b="1" dirty="0">
                <a:latin typeface="汉仪大宋简" pitchFamily="49" charset="-122"/>
                <a:ea typeface="汉仪大宋简" pitchFamily="49" charset="-122"/>
              </a:rPr>
              <a:t>）“火”：民众中蕴藏着巨大的力量。</a:t>
            </a:r>
            <a:br>
              <a:rPr lang="zh-CN" altLang="en-US" b="1" dirty="0">
                <a:latin typeface="汉仪大宋简" pitchFamily="49" charset="-122"/>
                <a:ea typeface="汉仪大宋简" pitchFamily="49" charset="-122"/>
              </a:rPr>
            </a:br>
            <a:r>
              <a:rPr lang="en-US" altLang="zh-CN" b="1" dirty="0">
                <a:latin typeface="汉仪大宋简" pitchFamily="49" charset="-122"/>
                <a:ea typeface="汉仪大宋简" pitchFamily="49" charset="-122"/>
              </a:rPr>
              <a:t>2</a:t>
            </a:r>
            <a:r>
              <a:rPr lang="zh-CN" altLang="en-US" b="1" dirty="0">
                <a:latin typeface="汉仪大宋简" pitchFamily="49" charset="-122"/>
                <a:ea typeface="汉仪大宋简" pitchFamily="49" charset="-122"/>
              </a:rPr>
              <a:t>）“别看五千年没有说破，你猜得透火山的缄默？”反映了民众尽管饱受压榨仍然保持缄默，但缄默背后却在酝酿着反抗与挣脱</a:t>
            </a:r>
            <a:r>
              <a:rPr lang="zh-CN" altLang="en-US" b="1" dirty="0" smtClean="0">
                <a:latin typeface="汉仪大宋简" pitchFamily="49" charset="-122"/>
                <a:ea typeface="汉仪大宋简" pitchFamily="49" charset="-122"/>
              </a:rPr>
              <a:t>。</a:t>
            </a:r>
            <a:endParaRPr lang="zh-CN" altLang="en-US" b="1" dirty="0">
              <a:latin typeface="汉仪大宋简" pitchFamily="49" charset="-122"/>
              <a:ea typeface="汉仪大宋简" pitchFamily="49" charset="-122"/>
            </a:endParaRPr>
          </a:p>
        </p:txBody>
      </p:sp>
    </p:spTree>
  </p:cSld>
  <p:clrMapOvr>
    <a:masterClrMapping/>
  </p:clrMapOvr>
  <p:transition>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617482980"/>
          <p:cNvPicPr>
            <a:picLocks noChangeAspect="1" noChangeArrowheads="1"/>
          </p:cNvPicPr>
          <p:nvPr/>
        </p:nvPicPr>
        <p:blipFill>
          <a:blip r:embed="rId1" cstate="email"/>
          <a:srcRect/>
          <a:stretch>
            <a:fillRect/>
          </a:stretch>
        </p:blipFill>
        <p:spPr bwMode="auto">
          <a:xfrm>
            <a:off x="2123728" y="3303830"/>
            <a:ext cx="4608512" cy="3005490"/>
          </a:xfrm>
          <a:prstGeom prst="rect">
            <a:avLst/>
          </a:prstGeom>
          <a:noFill/>
          <a:extLst>
            <a:ext uri="{909E8E84-426E-40DD-AFC4-6F175D3DCCD1}">
              <a14:hiddenFill xmlns:a14="http://schemas.microsoft.com/office/drawing/2010/main">
                <a:solidFill>
                  <a:srgbClr val="FFFFFF"/>
                </a:solidFill>
              </a14:hiddenFill>
            </a:ext>
          </a:extLst>
        </p:spPr>
      </p:pic>
      <p:sp>
        <p:nvSpPr>
          <p:cNvPr id="17411" name="Rectangle 3"/>
          <p:cNvSpPr>
            <a:spLocks noGrp="1" noChangeArrowheads="1"/>
          </p:cNvSpPr>
          <p:nvPr>
            <p:ph type="title"/>
          </p:nvPr>
        </p:nvSpPr>
        <p:spPr>
          <a:xfrm>
            <a:off x="539552" y="0"/>
            <a:ext cx="8229600" cy="1143000"/>
          </a:xfrm>
        </p:spPr>
        <p:txBody>
          <a:bodyPr/>
          <a:lstStyle/>
          <a:p>
            <a:r>
              <a:rPr lang="zh-CN" altLang="en-US" b="1" dirty="0">
                <a:solidFill>
                  <a:srgbClr val="FF6600"/>
                </a:solidFill>
                <a:effectLst>
                  <a:outerShdw blurRad="38100" dist="38100" dir="2700000" algn="tl">
                    <a:srgbClr val="000000">
                      <a:alpha val="43137"/>
                    </a:srgbClr>
                  </a:outerShdw>
                </a:effectLst>
                <a:ea typeface="华文行楷" panose="02010800040101010101" pitchFamily="2" charset="-122"/>
              </a:rPr>
              <a:t>品读“铁树开花”这句话。</a:t>
            </a:r>
            <a:endParaRPr lang="zh-CN" altLang="en-US" b="1" dirty="0">
              <a:solidFill>
                <a:srgbClr val="FF6600"/>
              </a:solidFill>
              <a:effectLst>
                <a:outerShdw blurRad="38100" dist="38100" dir="2700000" algn="tl">
                  <a:srgbClr val="000000">
                    <a:alpha val="43137"/>
                  </a:srgbClr>
                </a:outerShdw>
              </a:effectLst>
              <a:ea typeface="华文行楷" panose="02010800040101010101" pitchFamily="2" charset="-122"/>
            </a:endParaRPr>
          </a:p>
        </p:txBody>
      </p:sp>
      <p:sp>
        <p:nvSpPr>
          <p:cNvPr id="17412" name="Rectangle 4"/>
          <p:cNvSpPr>
            <a:spLocks noGrp="1" noChangeArrowheads="1"/>
          </p:cNvSpPr>
          <p:nvPr>
            <p:ph type="body" idx="1"/>
          </p:nvPr>
        </p:nvSpPr>
        <p:spPr>
          <a:xfrm>
            <a:off x="107504" y="1070217"/>
            <a:ext cx="8915400" cy="2233613"/>
          </a:xfrm>
        </p:spPr>
        <p:txBody>
          <a:bodyPr/>
          <a:lstStyle/>
          <a:p>
            <a:pPr>
              <a:lnSpc>
                <a:spcPct val="80000"/>
              </a:lnSpc>
              <a:buFontTx/>
              <a:buNone/>
            </a:pPr>
            <a:r>
              <a:rPr lang="en-US" altLang="zh-CN" b="1" dirty="0">
                <a:effectLst>
                  <a:outerShdw blurRad="38100" dist="38100" dir="2700000" algn="tl">
                    <a:srgbClr val="C0C0C0"/>
                  </a:outerShdw>
                </a:effectLst>
                <a:latin typeface="汉仪大宋简" pitchFamily="49" charset="-122"/>
                <a:ea typeface="汉仪大宋简" pitchFamily="49" charset="-122"/>
              </a:rPr>
              <a:t>1</a:t>
            </a:r>
            <a:r>
              <a:rPr lang="zh-CN" altLang="en-US" b="1" dirty="0">
                <a:effectLst>
                  <a:outerShdw blurRad="38100" dist="38100" dir="2700000" algn="tl">
                    <a:srgbClr val="C0C0C0"/>
                  </a:outerShdw>
                </a:effectLst>
                <a:latin typeface="汉仪大宋简" pitchFamily="49" charset="-122"/>
                <a:ea typeface="汉仪大宋简" pitchFamily="49" charset="-122"/>
              </a:rPr>
              <a:t>）铁树开花来之不易，但终究会实现。</a:t>
            </a:r>
            <a:endParaRPr lang="zh-CN" altLang="en-US" b="1" dirty="0">
              <a:effectLst>
                <a:outerShdw blurRad="38100" dist="38100" dir="2700000" algn="tl">
                  <a:srgbClr val="C0C0C0"/>
                </a:outerShdw>
              </a:effectLst>
              <a:latin typeface="汉仪大宋简" pitchFamily="49" charset="-122"/>
              <a:ea typeface="汉仪大宋简" pitchFamily="49" charset="-122"/>
            </a:endParaRPr>
          </a:p>
          <a:p>
            <a:pPr>
              <a:lnSpc>
                <a:spcPct val="80000"/>
              </a:lnSpc>
              <a:buFontTx/>
              <a:buNone/>
            </a:pPr>
            <a:r>
              <a:rPr lang="en-US" altLang="zh-CN" b="1" dirty="0">
                <a:effectLst>
                  <a:outerShdw blurRad="38100" dist="38100" dir="2700000" algn="tl">
                    <a:srgbClr val="C0C0C0"/>
                  </a:outerShdw>
                </a:effectLst>
                <a:latin typeface="汉仪大宋简" pitchFamily="49" charset="-122"/>
                <a:ea typeface="汉仪大宋简" pitchFamily="49" charset="-122"/>
              </a:rPr>
              <a:t>2</a:t>
            </a:r>
            <a:r>
              <a:rPr lang="zh-CN" altLang="en-US" b="1" dirty="0">
                <a:effectLst>
                  <a:outerShdw blurRad="38100" dist="38100" dir="2700000" algn="tl">
                    <a:srgbClr val="C0C0C0"/>
                  </a:outerShdw>
                </a:effectLst>
                <a:latin typeface="汉仪大宋简" pitchFamily="49" charset="-122"/>
                <a:ea typeface="汉仪大宋简" pitchFamily="49" charset="-122"/>
              </a:rPr>
              <a:t>）等火山忍不住了缄默，不要发抖，伸舌头，顿脚：写出反动者慑于民众的爆发力量，企图极力维护自身统治所带去的恐慌和畏惧。</a:t>
            </a:r>
            <a:br>
              <a:rPr lang="zh-CN" altLang="en-US" b="1" dirty="0">
                <a:effectLst>
                  <a:outerShdw blurRad="38100" dist="38100" dir="2700000" algn="tl">
                    <a:srgbClr val="C0C0C0"/>
                  </a:outerShdw>
                </a:effectLst>
                <a:latin typeface="汉仪大宋简" pitchFamily="49" charset="-122"/>
                <a:ea typeface="汉仪大宋简" pitchFamily="49" charset="-122"/>
              </a:rPr>
            </a:br>
            <a:r>
              <a:rPr lang="zh-CN" altLang="en-US" b="1" dirty="0">
                <a:effectLst>
                  <a:outerShdw blurRad="38100" dist="38100" dir="2700000" algn="tl">
                    <a:srgbClr val="C0C0C0"/>
                  </a:outerShdw>
                </a:effectLst>
                <a:latin typeface="汉仪大宋简" pitchFamily="49" charset="-122"/>
                <a:ea typeface="汉仪大宋简" pitchFamily="49" charset="-122"/>
              </a:rPr>
              <a:t>这是句让反动派恐惧的话</a:t>
            </a:r>
            <a:r>
              <a:rPr lang="en-US" altLang="zh-CN" b="1" dirty="0">
                <a:effectLst>
                  <a:outerShdw blurRad="38100" dist="38100" dir="2700000" algn="tl">
                    <a:srgbClr val="C0C0C0"/>
                  </a:outerShdw>
                </a:effectLst>
                <a:latin typeface="汉仪大宋简" pitchFamily="49" charset="-122"/>
                <a:ea typeface="汉仪大宋简" pitchFamily="49" charset="-122"/>
              </a:rPr>
              <a:t>,</a:t>
            </a:r>
            <a:r>
              <a:rPr lang="zh-CN" altLang="en-US" b="1" dirty="0">
                <a:effectLst>
                  <a:outerShdw blurRad="38100" dist="38100" dir="2700000" algn="tl">
                    <a:srgbClr val="C0C0C0"/>
                  </a:outerShdw>
                </a:effectLst>
                <a:latin typeface="汉仪大宋简" pitchFamily="49" charset="-122"/>
                <a:ea typeface="汉仪大宋简" pitchFamily="49" charset="-122"/>
              </a:rPr>
              <a:t>也是能实现的话</a:t>
            </a:r>
            <a:r>
              <a:rPr lang="zh-CN" altLang="en-US" sz="3600" b="1" dirty="0">
                <a:effectLst>
                  <a:outerShdw blurRad="38100" dist="38100" dir="2700000" algn="tl">
                    <a:srgbClr val="C0C0C0"/>
                  </a:outerShdw>
                </a:effectLst>
                <a:latin typeface="汉仪大宋简" pitchFamily="49" charset="-122"/>
                <a:ea typeface="汉仪大宋简" pitchFamily="49" charset="-122"/>
              </a:rPr>
              <a:t>。</a:t>
            </a:r>
            <a:endParaRPr lang="zh-CN" altLang="en-US" sz="3600" b="1" dirty="0">
              <a:effectLst>
                <a:outerShdw blurRad="38100" dist="38100" dir="2700000" algn="tl">
                  <a:srgbClr val="C0C0C0"/>
                </a:outerShdw>
              </a:effectLst>
              <a:latin typeface="汉仪大宋简" pitchFamily="49" charset="-122"/>
              <a:ea typeface="汉仪大宋简" pitchFamily="49" charset="-122"/>
            </a:endParaRPr>
          </a:p>
        </p:txBody>
      </p:sp>
    </p:spTree>
  </p:cSld>
  <p:clrMapOvr>
    <a:masterClrMapping/>
  </p:clrMapOvr>
  <p:transition>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457200" y="1600201"/>
            <a:ext cx="8229600" cy="1684784"/>
          </a:xfrm>
        </p:spPr>
        <p:txBody>
          <a:bodyPr/>
          <a:lstStyle/>
          <a:p>
            <a:r>
              <a:rPr lang="zh-CN" altLang="en-US" dirty="0">
                <a:solidFill>
                  <a:srgbClr val="660033"/>
                </a:solidFill>
              </a:rPr>
              <a:t>把两节连起来读一读，思考：为什么这句话要重复两遍？你感受到什么？（对新中国的强烈的渴望与赞美。） </a:t>
            </a:r>
            <a:endParaRPr lang="zh-CN" altLang="en-US" dirty="0">
              <a:solidFill>
                <a:srgbClr val="660033"/>
              </a:solidFill>
            </a:endParaRPr>
          </a:p>
        </p:txBody>
      </p:sp>
      <p:sp>
        <p:nvSpPr>
          <p:cNvPr id="18436" name="WordArt 4"/>
          <p:cNvSpPr>
            <a:spLocks noChangeArrowheads="1" noChangeShapeType="1" noTextEdit="1"/>
          </p:cNvSpPr>
          <p:nvPr/>
        </p:nvSpPr>
        <p:spPr bwMode="auto">
          <a:xfrm>
            <a:off x="1835696" y="3933056"/>
            <a:ext cx="5708104" cy="1858144"/>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fontAlgn="base">
              <a:spcBef>
                <a:spcPct val="0"/>
              </a:spcBef>
              <a:spcAft>
                <a:spcPct val="0"/>
              </a:spcAft>
            </a:pPr>
            <a:r>
              <a:rPr lang="zh-CN" altLang="en-US" sz="3600" kern="10" dirty="0">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华文行楷" panose="02010800040101010101" pitchFamily="2" charset="-122"/>
                <a:ea typeface="华文行楷" panose="02010800040101010101" pitchFamily="2" charset="-122"/>
              </a:rPr>
              <a:t>咱们的中国</a:t>
            </a:r>
            <a:endParaRPr lang="zh-CN" altLang="en-US" sz="3600" kern="10" dirty="0">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华文行楷" panose="02010800040101010101" pitchFamily="2" charset="-122"/>
              <a:ea typeface="华文行楷" panose="02010800040101010101" pitchFamily="2" charset="-122"/>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18436"/>
                                        </p:tgtEl>
                                        <p:attrNameLst>
                                          <p:attrName>style.visibility</p:attrName>
                                        </p:attrNameLst>
                                      </p:cBhvr>
                                      <p:to>
                                        <p:strVal val="visible"/>
                                      </p:to>
                                    </p:set>
                                    <p:animEffect transition="in" filter="fade">
                                      <p:cBhvr>
                                        <p:cTn id="7" dur="200"/>
                                        <p:tgtEl>
                                          <p:spTgt spid="18436"/>
                                        </p:tgtEl>
                                      </p:cBhvr>
                                    </p:animEffect>
                                    <p:anim calcmode="lin" valueType="num">
                                      <p:cBhvr>
                                        <p:cTn id="8" dur="800" fill="hold"/>
                                        <p:tgtEl>
                                          <p:spTgt spid="18436"/>
                                        </p:tgtEl>
                                        <p:attrNameLst>
                                          <p:attrName>ppt_x</p:attrName>
                                        </p:attrNameLst>
                                      </p:cBhvr>
                                      <p:tavLst>
                                        <p:tav tm="0">
                                          <p:val>
                                            <p:strVal val="#ppt_x"/>
                                          </p:val>
                                        </p:tav>
                                        <p:tav tm="100000">
                                          <p:val>
                                            <p:strVal val="#ppt_x"/>
                                          </p:val>
                                        </p:tav>
                                      </p:tavLst>
                                    </p:anim>
                                    <p:anim calcmode="lin" valueType="num">
                                      <p:cBhvr>
                                        <p:cTn id="9" dur="800" fill="hold"/>
                                        <p:tgtEl>
                                          <p:spTgt spid="18436"/>
                                        </p:tgtEl>
                                        <p:attrNameLst>
                                          <p:attrName>ppt_y</p:attrName>
                                        </p:attrNameLst>
                                      </p:cBhvr>
                                      <p:tavLst>
                                        <p:tav tm="0">
                                          <p:val>
                                            <p:strVal val="#ppt_y+0.31"/>
                                          </p:val>
                                        </p:tav>
                                        <p:tav tm="100000">
                                          <p:val>
                                            <p:strVal val="#ppt_y+0.31"/>
                                          </p:val>
                                        </p:tav>
                                      </p:tavLst>
                                    </p:anim>
                                    <p:anim calcmode="lin" valueType="num">
                                      <p:cBhvr>
                                        <p:cTn id="10" dur="1200" decel="50000" fill="hold">
                                          <p:stCondLst>
                                            <p:cond delay="800"/>
                                          </p:stCondLst>
                                        </p:cTn>
                                        <p:tgtEl>
                                          <p:spTgt spid="1843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1200" decel="50000" fill="hold">
                                          <p:stCondLst>
                                            <p:cond delay="800"/>
                                          </p:stCondLst>
                                        </p:cTn>
                                        <p:tgtEl>
                                          <p:spTgt spid="1843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a:xfrm>
            <a:off x="107504" y="1268760"/>
            <a:ext cx="8785225" cy="5472113"/>
          </a:xfrm>
        </p:spPr>
        <p:txBody>
          <a:bodyPr/>
          <a:lstStyle/>
          <a:p>
            <a:pPr>
              <a:lnSpc>
                <a:spcPct val="90000"/>
              </a:lnSpc>
              <a:buFontTx/>
              <a:buNone/>
            </a:pPr>
            <a:r>
              <a:rPr lang="en-US" altLang="zh-CN" sz="3400" b="1" dirty="0">
                <a:solidFill>
                  <a:srgbClr val="FF0000"/>
                </a:solidFill>
                <a:effectLst>
                  <a:outerShdw blurRad="38100" dist="38100" dir="2700000" algn="tl">
                    <a:srgbClr val="C0C0C0"/>
                  </a:outerShdw>
                </a:effectLst>
                <a:latin typeface="汉仪大宋简" pitchFamily="49" charset="-122"/>
                <a:ea typeface="汉仪大宋简" pitchFamily="49" charset="-122"/>
              </a:rPr>
              <a:t> </a:t>
            </a:r>
            <a:r>
              <a:rPr lang="zh-CN" altLang="en-US" sz="3400" b="1" dirty="0">
                <a:effectLst>
                  <a:outerShdw blurRad="38100" dist="38100" dir="2700000" algn="tl">
                    <a:srgbClr val="C0C0C0"/>
                  </a:outerShdw>
                </a:effectLst>
                <a:latin typeface="汉仪大宋简" pitchFamily="49" charset="-122"/>
                <a:ea typeface="汉仪大宋简" pitchFamily="49" charset="-122"/>
              </a:rPr>
              <a:t>（</a:t>
            </a:r>
            <a:r>
              <a:rPr lang="en-US" altLang="zh-CN" sz="3400" b="1" dirty="0">
                <a:effectLst>
                  <a:outerShdw blurRad="38100" dist="38100" dir="2700000" algn="tl">
                    <a:srgbClr val="C0C0C0"/>
                  </a:outerShdw>
                </a:effectLst>
                <a:latin typeface="汉仪大宋简" pitchFamily="49" charset="-122"/>
                <a:ea typeface="汉仪大宋简" pitchFamily="49" charset="-122"/>
              </a:rPr>
              <a:t>1</a:t>
            </a:r>
            <a:r>
              <a:rPr lang="zh-CN" altLang="en-US" sz="3400" b="1" dirty="0">
                <a:effectLst>
                  <a:outerShdw blurRad="38100" dist="38100" dir="2700000" algn="tl">
                    <a:srgbClr val="C0C0C0"/>
                  </a:outerShdw>
                </a:effectLst>
                <a:latin typeface="汉仪大宋简" pitchFamily="49" charset="-122"/>
                <a:ea typeface="汉仪大宋简" pitchFamily="49" charset="-122"/>
              </a:rPr>
              <a:t>）</a:t>
            </a:r>
            <a:r>
              <a:rPr lang="zh-CN" altLang="en-US" sz="2800" b="1" dirty="0">
                <a:effectLst>
                  <a:outerShdw blurRad="38100" dist="38100" dir="2700000" algn="tl">
                    <a:srgbClr val="C0C0C0"/>
                  </a:outerShdw>
                </a:effectLst>
                <a:latin typeface="汉仪大宋简" pitchFamily="49" charset="-122"/>
                <a:ea typeface="汉仪大宋简" pitchFamily="49" charset="-122"/>
              </a:rPr>
              <a:t>表现手法：诗中大量运用了</a:t>
            </a:r>
            <a:r>
              <a:rPr lang="zh-CN" altLang="en-US" sz="2800" b="1" dirty="0">
                <a:solidFill>
                  <a:srgbClr val="FF0000"/>
                </a:solidFill>
                <a:effectLst>
                  <a:outerShdw blurRad="38100" dist="38100" dir="2700000" algn="tl">
                    <a:srgbClr val="C0C0C0"/>
                  </a:outerShdw>
                </a:effectLst>
                <a:latin typeface="汉仪大宋简" pitchFamily="49" charset="-122"/>
                <a:ea typeface="汉仪大宋简" pitchFamily="49" charset="-122"/>
              </a:rPr>
              <a:t>隐喻</a:t>
            </a:r>
            <a:r>
              <a:rPr lang="zh-CN" altLang="en-US" sz="2800" b="1" dirty="0">
                <a:effectLst>
                  <a:outerShdw blurRad="38100" dist="38100" dir="2700000" algn="tl">
                    <a:srgbClr val="C0C0C0"/>
                  </a:outerShdw>
                </a:effectLst>
                <a:latin typeface="汉仪大宋简" pitchFamily="49" charset="-122"/>
                <a:ea typeface="汉仪大宋简" pitchFamily="49" charset="-122"/>
              </a:rPr>
              <a:t>手法。</a:t>
            </a:r>
            <a:endParaRPr lang="zh-CN" altLang="en-US" sz="2800" b="1" dirty="0">
              <a:effectLst>
                <a:outerShdw blurRad="38100" dist="38100" dir="2700000" algn="tl">
                  <a:srgbClr val="C0C0C0"/>
                </a:outerShdw>
              </a:effectLst>
              <a:latin typeface="汉仪大宋简" pitchFamily="49" charset="-122"/>
              <a:ea typeface="汉仪大宋简" pitchFamily="49" charset="-122"/>
            </a:endParaRPr>
          </a:p>
          <a:p>
            <a:pPr>
              <a:lnSpc>
                <a:spcPct val="90000"/>
              </a:lnSpc>
              <a:buFontTx/>
              <a:buNone/>
            </a:pPr>
            <a:r>
              <a:rPr lang="zh-CN" altLang="en-US" sz="2800" b="1" dirty="0">
                <a:effectLst>
                  <a:outerShdw blurRad="38100" dist="38100" dir="2700000" algn="tl">
                    <a:srgbClr val="C0C0C0"/>
                  </a:outerShdw>
                </a:effectLst>
                <a:latin typeface="汉仪大宋简" pitchFamily="49" charset="-122"/>
                <a:ea typeface="汉仪大宋简" pitchFamily="49" charset="-122"/>
              </a:rPr>
              <a:t>   </a:t>
            </a:r>
            <a:r>
              <a:rPr lang="zh-CN" altLang="en-US" sz="2800" b="1" dirty="0">
                <a:solidFill>
                  <a:schemeClr val="accent2"/>
                </a:solidFill>
                <a:effectLst>
                  <a:outerShdw blurRad="38100" dist="38100" dir="2700000" algn="tl">
                    <a:srgbClr val="C0C0C0"/>
                  </a:outerShdw>
                </a:effectLst>
                <a:latin typeface="汉仪大宋简" pitchFamily="49" charset="-122"/>
                <a:ea typeface="汉仪大宋简" pitchFamily="49" charset="-122"/>
              </a:rPr>
              <a:t>①“有一句话说出就是祸，有一句话能点得着火”，其中</a:t>
            </a:r>
            <a:r>
              <a:rPr lang="en-US" altLang="zh-CN" sz="2800" b="1" dirty="0">
                <a:solidFill>
                  <a:schemeClr val="accent2"/>
                </a:solidFill>
                <a:effectLst>
                  <a:outerShdw blurRad="38100" dist="38100" dir="2700000" algn="tl">
                    <a:srgbClr val="C0C0C0"/>
                  </a:outerShdw>
                </a:effectLst>
                <a:latin typeface="汉仪大宋简" pitchFamily="49" charset="-122"/>
                <a:ea typeface="汉仪大宋简" pitchFamily="49" charset="-122"/>
              </a:rPr>
              <a:t>a</a:t>
            </a:r>
            <a:r>
              <a:rPr lang="zh-CN" altLang="en-US" sz="2800" b="1" dirty="0">
                <a:solidFill>
                  <a:schemeClr val="accent2"/>
                </a:solidFill>
                <a:effectLst>
                  <a:outerShdw blurRad="38100" dist="38100" dir="2700000" algn="tl">
                    <a:srgbClr val="C0C0C0"/>
                  </a:outerShdw>
                </a:effectLst>
                <a:latin typeface="汉仪大宋简" pitchFamily="49" charset="-122"/>
                <a:ea typeface="汉仪大宋简" pitchFamily="49" charset="-122"/>
              </a:rPr>
              <a:t>．“一句话”隐喻火种，</a:t>
            </a:r>
            <a:r>
              <a:rPr lang="en-US" altLang="zh-CN" sz="2800" b="1" dirty="0">
                <a:solidFill>
                  <a:schemeClr val="accent2"/>
                </a:solidFill>
                <a:effectLst>
                  <a:outerShdw blurRad="38100" dist="38100" dir="2700000" algn="tl">
                    <a:srgbClr val="C0C0C0"/>
                  </a:outerShdw>
                </a:effectLst>
                <a:latin typeface="汉仪大宋简" pitchFamily="49" charset="-122"/>
                <a:ea typeface="汉仪大宋简" pitchFamily="49" charset="-122"/>
              </a:rPr>
              <a:t>b</a:t>
            </a:r>
            <a:r>
              <a:rPr lang="zh-CN" altLang="en-US" sz="2800" b="1" dirty="0">
                <a:solidFill>
                  <a:schemeClr val="accent2"/>
                </a:solidFill>
                <a:effectLst>
                  <a:outerShdw blurRad="38100" dist="38100" dir="2700000" algn="tl">
                    <a:srgbClr val="C0C0C0"/>
                  </a:outerShdw>
                </a:effectLst>
                <a:latin typeface="汉仪大宋简" pitchFamily="49" charset="-122"/>
                <a:ea typeface="汉仪大宋简" pitchFamily="49" charset="-122"/>
              </a:rPr>
              <a:t>．“火”隐喻民众革命，</a:t>
            </a:r>
            <a:r>
              <a:rPr lang="en-US" altLang="zh-CN" sz="2800" b="1" dirty="0">
                <a:solidFill>
                  <a:schemeClr val="accent2"/>
                </a:solidFill>
                <a:effectLst>
                  <a:outerShdw blurRad="38100" dist="38100" dir="2700000" algn="tl">
                    <a:srgbClr val="C0C0C0"/>
                  </a:outerShdw>
                </a:effectLst>
                <a:latin typeface="汉仪大宋简" pitchFamily="49" charset="-122"/>
                <a:ea typeface="汉仪大宋简" pitchFamily="49" charset="-122"/>
              </a:rPr>
              <a:t>c</a:t>
            </a:r>
            <a:r>
              <a:rPr lang="zh-CN" altLang="en-US" sz="2800" b="1" dirty="0">
                <a:solidFill>
                  <a:schemeClr val="accent2"/>
                </a:solidFill>
                <a:effectLst>
                  <a:outerShdw blurRad="38100" dist="38100" dir="2700000" algn="tl">
                    <a:srgbClr val="C0C0C0"/>
                  </a:outerShdw>
                </a:effectLst>
                <a:latin typeface="汉仪大宋简" pitchFamily="49" charset="-122"/>
                <a:ea typeface="汉仪大宋简" pitchFamily="49" charset="-122"/>
              </a:rPr>
              <a:t>．“说出就是祸”暗示反动统治者对民众革命的惧怕和镇压，</a:t>
            </a:r>
            <a:r>
              <a:rPr lang="en-US" altLang="zh-CN" sz="2800" b="1" dirty="0">
                <a:solidFill>
                  <a:schemeClr val="accent2"/>
                </a:solidFill>
                <a:effectLst>
                  <a:outerShdw blurRad="38100" dist="38100" dir="2700000" algn="tl">
                    <a:srgbClr val="C0C0C0"/>
                  </a:outerShdw>
                </a:effectLst>
                <a:latin typeface="汉仪大宋简" pitchFamily="49" charset="-122"/>
                <a:ea typeface="汉仪大宋简" pitchFamily="49" charset="-122"/>
              </a:rPr>
              <a:t>d</a:t>
            </a:r>
            <a:r>
              <a:rPr lang="zh-CN" altLang="en-US" sz="2800" b="1" dirty="0">
                <a:solidFill>
                  <a:schemeClr val="accent2"/>
                </a:solidFill>
                <a:effectLst>
                  <a:outerShdw blurRad="38100" dist="38100" dir="2700000" algn="tl">
                    <a:srgbClr val="C0C0C0"/>
                  </a:outerShdw>
                </a:effectLst>
                <a:latin typeface="汉仪大宋简" pitchFamily="49" charset="-122"/>
                <a:ea typeface="汉仪大宋简" pitchFamily="49" charset="-122"/>
              </a:rPr>
              <a:t>．“能点得着火”暗示民众普遍存在着不满和反抗情绪。</a:t>
            </a:r>
            <a:endParaRPr lang="zh-CN" altLang="en-US" sz="2800" b="1" dirty="0">
              <a:solidFill>
                <a:schemeClr val="accent2"/>
              </a:solidFill>
              <a:effectLst>
                <a:outerShdw blurRad="38100" dist="38100" dir="2700000" algn="tl">
                  <a:srgbClr val="C0C0C0"/>
                </a:outerShdw>
              </a:effectLst>
              <a:latin typeface="汉仪大宋简" pitchFamily="49" charset="-122"/>
              <a:ea typeface="汉仪大宋简" pitchFamily="49" charset="-122"/>
            </a:endParaRPr>
          </a:p>
          <a:p>
            <a:pPr>
              <a:lnSpc>
                <a:spcPct val="90000"/>
              </a:lnSpc>
              <a:buFontTx/>
              <a:buNone/>
            </a:pPr>
            <a:r>
              <a:rPr lang="zh-CN" altLang="en-US" sz="2800" b="1" dirty="0">
                <a:effectLst>
                  <a:outerShdw blurRad="38100" dist="38100" dir="2700000" algn="tl">
                    <a:srgbClr val="C0C0C0"/>
                  </a:outerShdw>
                </a:effectLst>
                <a:latin typeface="汉仪大宋简" pitchFamily="49" charset="-122"/>
                <a:ea typeface="汉仪大宋简" pitchFamily="49" charset="-122"/>
              </a:rPr>
              <a:t>   </a:t>
            </a:r>
            <a:r>
              <a:rPr lang="zh-CN" altLang="en-US" sz="2800" b="1" dirty="0">
                <a:solidFill>
                  <a:schemeClr val="hlink"/>
                </a:solidFill>
                <a:effectLst>
                  <a:outerShdw blurRad="38100" dist="38100" dir="2700000" algn="tl">
                    <a:srgbClr val="C0C0C0"/>
                  </a:outerShdw>
                </a:effectLst>
                <a:latin typeface="汉仪大宋简" pitchFamily="49" charset="-122"/>
                <a:ea typeface="汉仪大宋简" pitchFamily="49" charset="-122"/>
              </a:rPr>
              <a:t>②</a:t>
            </a:r>
            <a:r>
              <a:rPr lang="en-US" altLang="zh-CN" sz="2800" b="1" dirty="0">
                <a:solidFill>
                  <a:schemeClr val="hlink"/>
                </a:solidFill>
                <a:effectLst>
                  <a:outerShdw blurRad="38100" dist="38100" dir="2700000" algn="tl">
                    <a:srgbClr val="C0C0C0"/>
                  </a:outerShdw>
                </a:effectLst>
                <a:latin typeface="汉仪大宋简" pitchFamily="49" charset="-122"/>
                <a:ea typeface="汉仪大宋简" pitchFamily="49" charset="-122"/>
              </a:rPr>
              <a:t>a</a:t>
            </a:r>
            <a:r>
              <a:rPr lang="zh-CN" altLang="en-US" sz="2800" b="1" dirty="0">
                <a:solidFill>
                  <a:schemeClr val="hlink"/>
                </a:solidFill>
                <a:effectLst>
                  <a:outerShdw blurRad="38100" dist="38100" dir="2700000" algn="tl">
                    <a:srgbClr val="C0C0C0"/>
                  </a:outerShdw>
                </a:effectLst>
                <a:latin typeface="汉仪大宋简" pitchFamily="49" charset="-122"/>
                <a:ea typeface="汉仪大宋简" pitchFamily="49" charset="-122"/>
              </a:rPr>
              <a:t>．“火山”隐喻蕴藏着巨大力量的民众，</a:t>
            </a:r>
            <a:r>
              <a:rPr lang="en-US" altLang="zh-CN" sz="2800" b="1" dirty="0">
                <a:solidFill>
                  <a:schemeClr val="hlink"/>
                </a:solidFill>
                <a:effectLst>
                  <a:outerShdw blurRad="38100" dist="38100" dir="2700000" algn="tl">
                    <a:srgbClr val="C0C0C0"/>
                  </a:outerShdw>
                </a:effectLst>
                <a:latin typeface="汉仪大宋简" pitchFamily="49" charset="-122"/>
                <a:ea typeface="汉仪大宋简" pitchFamily="49" charset="-122"/>
              </a:rPr>
              <a:t>b</a:t>
            </a:r>
            <a:r>
              <a:rPr lang="zh-CN" altLang="en-US" sz="2800" b="1" dirty="0">
                <a:solidFill>
                  <a:schemeClr val="hlink"/>
                </a:solidFill>
                <a:effectLst>
                  <a:outerShdw blurRad="38100" dist="38100" dir="2700000" algn="tl">
                    <a:srgbClr val="C0C0C0"/>
                  </a:outerShdw>
                </a:effectLst>
                <a:latin typeface="汉仪大宋简" pitchFamily="49" charset="-122"/>
                <a:ea typeface="汉仪大宋简" pitchFamily="49" charset="-122"/>
              </a:rPr>
              <a:t>．“霹雳”隐喻民众革命的声威和力量，表现出诗人对民众和民众革命的坚定信心。</a:t>
            </a:r>
            <a:endParaRPr lang="zh-CN" altLang="en-US" sz="2800" b="1" dirty="0">
              <a:solidFill>
                <a:schemeClr val="hlink"/>
              </a:solidFill>
              <a:effectLst>
                <a:outerShdw blurRad="38100" dist="38100" dir="2700000" algn="tl">
                  <a:srgbClr val="C0C0C0"/>
                </a:outerShdw>
              </a:effectLst>
              <a:latin typeface="汉仪大宋简" pitchFamily="49" charset="-122"/>
              <a:ea typeface="汉仪大宋简" pitchFamily="49" charset="-122"/>
            </a:endParaRPr>
          </a:p>
          <a:p>
            <a:pPr>
              <a:lnSpc>
                <a:spcPct val="90000"/>
              </a:lnSpc>
              <a:buFontTx/>
              <a:buNone/>
            </a:pPr>
            <a:r>
              <a:rPr lang="zh-CN" altLang="en-US" sz="2800" b="1" dirty="0">
                <a:effectLst>
                  <a:outerShdw blurRad="38100" dist="38100" dir="2700000" algn="tl">
                    <a:srgbClr val="C0C0C0"/>
                  </a:outerShdw>
                </a:effectLst>
                <a:latin typeface="汉仪大宋简" pitchFamily="49" charset="-122"/>
                <a:ea typeface="汉仪大宋简" pitchFamily="49" charset="-122"/>
              </a:rPr>
              <a:t>   </a:t>
            </a:r>
            <a:r>
              <a:rPr lang="zh-CN" altLang="en-US" sz="2800" b="1" dirty="0">
                <a:solidFill>
                  <a:schemeClr val="accent2"/>
                </a:solidFill>
                <a:effectLst>
                  <a:outerShdw blurRad="38100" dist="38100" dir="2700000" algn="tl">
                    <a:srgbClr val="C0C0C0"/>
                  </a:outerShdw>
                </a:effectLst>
                <a:latin typeface="汉仪大宋简" pitchFamily="49" charset="-122"/>
                <a:ea typeface="汉仪大宋简" pitchFamily="49" charset="-122"/>
              </a:rPr>
              <a:t>③“咱们的中国”，暗示未来的祖国将由人民当家作主，表现出诗人对理想中国的向往和赞颂。</a:t>
            </a:r>
            <a:endParaRPr lang="zh-CN" altLang="en-US" sz="2800" b="1" dirty="0">
              <a:solidFill>
                <a:schemeClr val="accent2"/>
              </a:solidFill>
              <a:effectLst>
                <a:outerShdw blurRad="38100" dist="38100" dir="2700000" algn="tl">
                  <a:srgbClr val="C0C0C0"/>
                </a:outerShdw>
              </a:effectLst>
              <a:latin typeface="汉仪大宋简" pitchFamily="49" charset="-122"/>
              <a:ea typeface="汉仪大宋简" pitchFamily="49" charset="-122"/>
            </a:endParaRPr>
          </a:p>
          <a:p>
            <a:pPr>
              <a:lnSpc>
                <a:spcPct val="90000"/>
              </a:lnSpc>
              <a:buFontTx/>
              <a:buNone/>
            </a:pPr>
            <a:r>
              <a:rPr lang="zh-CN" altLang="en-US" sz="2800" b="1" dirty="0">
                <a:effectLst>
                  <a:outerShdw blurRad="38100" dist="38100" dir="2700000" algn="tl">
                    <a:srgbClr val="C0C0C0"/>
                  </a:outerShdw>
                </a:effectLst>
                <a:latin typeface="汉仪大宋简" pitchFamily="49" charset="-122"/>
                <a:ea typeface="汉仪大宋简" pitchFamily="49" charset="-122"/>
              </a:rPr>
              <a:t>   </a:t>
            </a:r>
            <a:r>
              <a:rPr lang="zh-CN" altLang="en-US" sz="2800" b="1" dirty="0">
                <a:solidFill>
                  <a:schemeClr val="hlink"/>
                </a:solidFill>
                <a:effectLst>
                  <a:outerShdw blurRad="38100" dist="38100" dir="2700000" algn="tl">
                    <a:srgbClr val="C0C0C0"/>
                  </a:outerShdw>
                </a:effectLst>
                <a:latin typeface="汉仪大宋简" pitchFamily="49" charset="-122"/>
                <a:ea typeface="汉仪大宋简" pitchFamily="49" charset="-122"/>
              </a:rPr>
              <a:t>④“铁树开花”暗示某些人对民众革命的怀疑。</a:t>
            </a:r>
            <a:endParaRPr lang="zh-CN" altLang="en-US" sz="2800" b="1" dirty="0">
              <a:solidFill>
                <a:schemeClr val="hlink"/>
              </a:solidFill>
              <a:effectLst>
                <a:outerShdw blurRad="38100" dist="38100" dir="2700000" algn="tl">
                  <a:srgbClr val="C0C0C0"/>
                </a:outerShdw>
              </a:effectLst>
              <a:latin typeface="汉仪大宋简" pitchFamily="49" charset="-122"/>
              <a:ea typeface="汉仪大宋简" pitchFamily="49" charset="-122"/>
            </a:endParaRPr>
          </a:p>
        </p:txBody>
      </p:sp>
      <p:sp>
        <p:nvSpPr>
          <p:cNvPr id="9219" name="WordArt 3"/>
          <p:cNvSpPr>
            <a:spLocks noChangeArrowheads="1" noChangeShapeType="1" noTextEdit="1"/>
          </p:cNvSpPr>
          <p:nvPr/>
        </p:nvSpPr>
        <p:spPr bwMode="auto">
          <a:xfrm>
            <a:off x="827584" y="404664"/>
            <a:ext cx="2743200" cy="685800"/>
          </a:xfrm>
          <a:prstGeom prst="rect">
            <a:avLst/>
          </a:prstGeom>
        </p:spPr>
        <p:txBody>
          <a:bodyPr wrap="none" fromWordArt="1">
            <a:prstTxWarp prst="textPlain">
              <a:avLst>
                <a:gd name="adj" fmla="val 50000"/>
              </a:avLst>
            </a:prstTxWarp>
          </a:bodyPr>
          <a:lstStyle/>
          <a:p>
            <a:pPr algn="ctr" fontAlgn="base">
              <a:spcBef>
                <a:spcPct val="0"/>
              </a:spcBef>
              <a:spcAft>
                <a:spcPct val="0"/>
              </a:spcAft>
            </a:pPr>
            <a:r>
              <a:rPr lang="zh-CN" altLang="en-US" sz="5400" kern="10" dirty="0">
                <a:ln w="12700">
                  <a:solidFill>
                    <a:srgbClr val="EAEAEA"/>
                  </a:solidFill>
                  <a:rou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隶书" panose="02010509060101010101" charset="-122"/>
                <a:ea typeface="隶书" panose="02010509060101010101" charset="-122"/>
              </a:rPr>
              <a:t>课文要点</a:t>
            </a:r>
            <a:endParaRPr lang="zh-CN" altLang="en-US" sz="5400" kern="10" dirty="0">
              <a:ln w="12700">
                <a:solidFill>
                  <a:srgbClr val="EAEAEA"/>
                </a:solidFill>
                <a:rou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隶书" panose="02010509060101010101" charset="-122"/>
              <a:ea typeface="隶书" panose="02010509060101010101" charset="-122"/>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9219"/>
                                        </p:tgtEl>
                                        <p:attrNameLst>
                                          <p:attrName>style.visibility</p:attrName>
                                        </p:attrNameLst>
                                      </p:cBhvr>
                                      <p:to>
                                        <p:strVal val="visible"/>
                                      </p:to>
                                    </p:set>
                                    <p:anim calcmode="lin" valueType="num">
                                      <p:cBhvr additive="base">
                                        <p:cTn id="7" dur="500" fill="hold"/>
                                        <p:tgtEl>
                                          <p:spTgt spid="9219"/>
                                        </p:tgtEl>
                                        <p:attrNameLst>
                                          <p:attrName>ppt_x</p:attrName>
                                        </p:attrNameLst>
                                      </p:cBhvr>
                                      <p:tavLst>
                                        <p:tav tm="0">
                                          <p:val>
                                            <p:strVal val="0-#ppt_w/2"/>
                                          </p:val>
                                        </p:tav>
                                        <p:tav tm="100000">
                                          <p:val>
                                            <p:strVal val="#ppt_x"/>
                                          </p:val>
                                        </p:tav>
                                      </p:tavLst>
                                    </p:anim>
                                    <p:anim calcmode="lin" valueType="num">
                                      <p:cBhvr additive="base">
                                        <p:cTn id="8" dur="500" fill="hold"/>
                                        <p:tgtEl>
                                          <p:spTgt spid="921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9218">
                                            <p:txEl>
                                              <p:pRg st="0" end="0"/>
                                            </p:txEl>
                                          </p:spTgt>
                                        </p:tgtEl>
                                        <p:attrNameLst>
                                          <p:attrName>style.visibility</p:attrName>
                                        </p:attrNameLst>
                                      </p:cBhvr>
                                      <p:to>
                                        <p:strVal val="visible"/>
                                      </p:to>
                                    </p:set>
                                    <p:animEffect transition="in" filter="fade">
                                      <p:cBhvr>
                                        <p:cTn id="13" dur="1000"/>
                                        <p:tgtEl>
                                          <p:spTgt spid="9218">
                                            <p:txEl>
                                              <p:pRg st="0" end="0"/>
                                            </p:txEl>
                                          </p:spTgt>
                                        </p:tgtEl>
                                      </p:cBhvr>
                                    </p:animEffect>
                                    <p:anim calcmode="lin" valueType="num">
                                      <p:cBhvr>
                                        <p:cTn id="14" dur="1000" fill="hold"/>
                                        <p:tgtEl>
                                          <p:spTgt spid="9218">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921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9218">
                                            <p:txEl>
                                              <p:pRg st="1" end="1"/>
                                            </p:txEl>
                                          </p:spTgt>
                                        </p:tgtEl>
                                        <p:attrNameLst>
                                          <p:attrName>style.visibility</p:attrName>
                                        </p:attrNameLst>
                                      </p:cBhvr>
                                      <p:to>
                                        <p:strVal val="visible"/>
                                      </p:to>
                                    </p:set>
                                    <p:animEffect transition="in" filter="fade">
                                      <p:cBhvr>
                                        <p:cTn id="20" dur="1000"/>
                                        <p:tgtEl>
                                          <p:spTgt spid="9218">
                                            <p:txEl>
                                              <p:pRg st="1" end="1"/>
                                            </p:txEl>
                                          </p:spTgt>
                                        </p:tgtEl>
                                      </p:cBhvr>
                                    </p:animEffect>
                                    <p:anim calcmode="lin" valueType="num">
                                      <p:cBhvr>
                                        <p:cTn id="21" dur="1000" fill="hold"/>
                                        <p:tgtEl>
                                          <p:spTgt spid="9218">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921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9218">
                                            <p:txEl>
                                              <p:pRg st="2" end="2"/>
                                            </p:txEl>
                                          </p:spTgt>
                                        </p:tgtEl>
                                        <p:attrNameLst>
                                          <p:attrName>style.visibility</p:attrName>
                                        </p:attrNameLst>
                                      </p:cBhvr>
                                      <p:to>
                                        <p:strVal val="visible"/>
                                      </p:to>
                                    </p:set>
                                    <p:animEffect transition="in" filter="fade">
                                      <p:cBhvr>
                                        <p:cTn id="27" dur="1000"/>
                                        <p:tgtEl>
                                          <p:spTgt spid="9218">
                                            <p:txEl>
                                              <p:pRg st="2" end="2"/>
                                            </p:txEl>
                                          </p:spTgt>
                                        </p:tgtEl>
                                      </p:cBhvr>
                                    </p:animEffect>
                                    <p:anim calcmode="lin" valueType="num">
                                      <p:cBhvr>
                                        <p:cTn id="28" dur="1000" fill="hold"/>
                                        <p:tgtEl>
                                          <p:spTgt spid="9218">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921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9218">
                                            <p:txEl>
                                              <p:pRg st="3" end="3"/>
                                            </p:txEl>
                                          </p:spTgt>
                                        </p:tgtEl>
                                        <p:attrNameLst>
                                          <p:attrName>style.visibility</p:attrName>
                                        </p:attrNameLst>
                                      </p:cBhvr>
                                      <p:to>
                                        <p:strVal val="visible"/>
                                      </p:to>
                                    </p:set>
                                    <p:animEffect transition="in" filter="fade">
                                      <p:cBhvr>
                                        <p:cTn id="34" dur="1000"/>
                                        <p:tgtEl>
                                          <p:spTgt spid="9218">
                                            <p:txEl>
                                              <p:pRg st="3" end="3"/>
                                            </p:txEl>
                                          </p:spTgt>
                                        </p:tgtEl>
                                      </p:cBhvr>
                                    </p:animEffect>
                                    <p:anim calcmode="lin" valueType="num">
                                      <p:cBhvr>
                                        <p:cTn id="35" dur="1000" fill="hold"/>
                                        <p:tgtEl>
                                          <p:spTgt spid="9218">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921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9218">
                                            <p:txEl>
                                              <p:pRg st="4" end="4"/>
                                            </p:txEl>
                                          </p:spTgt>
                                        </p:tgtEl>
                                        <p:attrNameLst>
                                          <p:attrName>style.visibility</p:attrName>
                                        </p:attrNameLst>
                                      </p:cBhvr>
                                      <p:to>
                                        <p:strVal val="visible"/>
                                      </p:to>
                                    </p:set>
                                    <p:animEffect transition="in" filter="fade">
                                      <p:cBhvr>
                                        <p:cTn id="41" dur="1000"/>
                                        <p:tgtEl>
                                          <p:spTgt spid="9218">
                                            <p:txEl>
                                              <p:pRg st="4" end="4"/>
                                            </p:txEl>
                                          </p:spTgt>
                                        </p:tgtEl>
                                      </p:cBhvr>
                                    </p:animEffect>
                                    <p:anim calcmode="lin" valueType="num">
                                      <p:cBhvr>
                                        <p:cTn id="42" dur="1000" fill="hold"/>
                                        <p:tgtEl>
                                          <p:spTgt spid="9218">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9218">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build="p"/>
      <p:bldP spid="921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body" idx="1"/>
          </p:nvPr>
        </p:nvSpPr>
        <p:spPr>
          <a:xfrm>
            <a:off x="323528" y="1844824"/>
            <a:ext cx="8353425" cy="4248150"/>
          </a:xfrm>
        </p:spPr>
        <p:txBody>
          <a:bodyPr/>
          <a:lstStyle/>
          <a:p>
            <a:pPr>
              <a:buFontTx/>
              <a:buNone/>
            </a:pPr>
            <a:r>
              <a:rPr lang="en-US" altLang="zh-CN" sz="3600" b="1" dirty="0">
                <a:effectLst>
                  <a:outerShdw blurRad="38100" dist="38100" dir="2700000" algn="tl">
                    <a:srgbClr val="000000">
                      <a:alpha val="43137"/>
                    </a:srgbClr>
                  </a:outerShdw>
                </a:effectLst>
                <a:latin typeface="汉仪大宋简" pitchFamily="49" charset="-122"/>
                <a:ea typeface="汉仪大宋简" pitchFamily="49" charset="-122"/>
              </a:rPr>
              <a:t> </a:t>
            </a:r>
            <a:r>
              <a:rPr lang="zh-CN" altLang="en-US" sz="2800" b="1" dirty="0">
                <a:effectLst>
                  <a:outerShdw blurRad="38100" dist="38100" dir="2700000" algn="tl">
                    <a:srgbClr val="000000">
                      <a:alpha val="43137"/>
                    </a:srgbClr>
                  </a:outerShdw>
                </a:effectLst>
                <a:latin typeface="汉仪大宋简" pitchFamily="49" charset="-122"/>
                <a:ea typeface="汉仪大宋简" pitchFamily="49" charset="-122"/>
              </a:rPr>
              <a:t>（</a:t>
            </a:r>
            <a:r>
              <a:rPr lang="en-US" altLang="zh-CN" sz="2800" b="1" dirty="0">
                <a:effectLst>
                  <a:outerShdw blurRad="38100" dist="38100" dir="2700000" algn="tl">
                    <a:srgbClr val="000000">
                      <a:alpha val="43137"/>
                    </a:srgbClr>
                  </a:outerShdw>
                </a:effectLst>
                <a:latin typeface="汉仪大宋简" pitchFamily="49" charset="-122"/>
                <a:ea typeface="汉仪大宋简" pitchFamily="49" charset="-122"/>
              </a:rPr>
              <a:t>2</a:t>
            </a:r>
            <a:r>
              <a:rPr lang="zh-CN" altLang="en-US" sz="2800" b="1" dirty="0">
                <a:effectLst>
                  <a:outerShdw blurRad="38100" dist="38100" dir="2700000" algn="tl">
                    <a:srgbClr val="000000">
                      <a:alpha val="43137"/>
                    </a:srgbClr>
                  </a:outerShdw>
                </a:effectLst>
                <a:latin typeface="汉仪大宋简" pitchFamily="49" charset="-122"/>
                <a:ea typeface="汉仪大宋简" pitchFamily="49" charset="-122"/>
              </a:rPr>
              <a:t>）反复修辞的作用：两节诗的末三句重复，仅将“突然”换成了“等到”，这用的是“反复”修辞手法。起作用：有一唱三叹之妙，不仅强调了“霹雳”和“咱们的中国”，突出了主题，而且高潮叠起，强化了全诗高昂自信的激情和格调。</a:t>
            </a:r>
            <a:endParaRPr lang="zh-CN" altLang="en-US" sz="2800" b="1" dirty="0">
              <a:effectLst>
                <a:outerShdw blurRad="38100" dist="38100" dir="2700000" algn="tl">
                  <a:srgbClr val="000000">
                    <a:alpha val="43137"/>
                  </a:srgbClr>
                </a:outerShdw>
              </a:effectLst>
              <a:latin typeface="汉仪大宋简" pitchFamily="49" charset="-122"/>
              <a:ea typeface="汉仪大宋简" pitchFamily="49" charset="-122"/>
            </a:endParaRPr>
          </a:p>
          <a:p>
            <a:pPr>
              <a:buFontTx/>
              <a:buNone/>
            </a:pPr>
            <a:endParaRPr lang="zh-CN" altLang="en-US" sz="2800" b="1" dirty="0">
              <a:effectLst>
                <a:outerShdw blurRad="38100" dist="38100" dir="2700000" algn="tl">
                  <a:srgbClr val="000000">
                    <a:alpha val="43137"/>
                  </a:srgbClr>
                </a:outerShdw>
              </a:effectLst>
              <a:latin typeface="汉仪大宋简" pitchFamily="49" charset="-122"/>
              <a:ea typeface="汉仪大宋简" pitchFamily="49" charset="-122"/>
            </a:endParaRPr>
          </a:p>
          <a:p>
            <a:pPr>
              <a:lnSpc>
                <a:spcPct val="80000"/>
              </a:lnSpc>
              <a:buFontTx/>
              <a:buNone/>
            </a:pPr>
            <a:r>
              <a:rPr lang="zh-CN" altLang="en-US" sz="2800" b="1" dirty="0">
                <a:effectLst>
                  <a:outerShdw blurRad="38100" dist="38100" dir="2700000" algn="tl">
                    <a:srgbClr val="000000">
                      <a:alpha val="43137"/>
                    </a:srgbClr>
                  </a:outerShdw>
                </a:effectLst>
                <a:latin typeface="汉仪大宋简" pitchFamily="49" charset="-122"/>
                <a:ea typeface="汉仪大宋简" pitchFamily="49" charset="-122"/>
              </a:rPr>
              <a:t> （</a:t>
            </a:r>
            <a:r>
              <a:rPr lang="en-US" altLang="zh-CN" sz="2800" b="1" dirty="0">
                <a:effectLst>
                  <a:outerShdw blurRad="38100" dist="38100" dir="2700000" algn="tl">
                    <a:srgbClr val="000000">
                      <a:alpha val="43137"/>
                    </a:srgbClr>
                  </a:outerShdw>
                </a:effectLst>
                <a:latin typeface="汉仪大宋简" pitchFamily="49" charset="-122"/>
                <a:ea typeface="汉仪大宋简" pitchFamily="49" charset="-122"/>
              </a:rPr>
              <a:t>3</a:t>
            </a:r>
            <a:r>
              <a:rPr lang="zh-CN" altLang="en-US" sz="2800" b="1" dirty="0">
                <a:effectLst>
                  <a:outerShdw blurRad="38100" dist="38100" dir="2700000" algn="tl">
                    <a:srgbClr val="000000">
                      <a:alpha val="43137"/>
                    </a:srgbClr>
                  </a:outerShdw>
                </a:effectLst>
                <a:latin typeface="汉仪大宋简" pitchFamily="49" charset="-122"/>
                <a:ea typeface="汉仪大宋简" pitchFamily="49" charset="-122"/>
              </a:rPr>
              <a:t>）语言特点：这首诗形式整齐，语言自然平易而富于节奏感，有适于吟诵的特点。</a:t>
            </a:r>
            <a:endParaRPr lang="zh-CN" altLang="en-US" sz="2800" b="1" dirty="0">
              <a:effectLst>
                <a:outerShdw blurRad="38100" dist="38100" dir="2700000" algn="tl">
                  <a:srgbClr val="000000">
                    <a:alpha val="43137"/>
                  </a:srgbClr>
                </a:outerShdw>
              </a:effectLst>
              <a:latin typeface="汉仪大宋简" pitchFamily="49" charset="-122"/>
              <a:ea typeface="汉仪大宋简" pitchFamily="49" charset="-122"/>
            </a:endParaRPr>
          </a:p>
        </p:txBody>
      </p:sp>
      <p:sp>
        <p:nvSpPr>
          <p:cNvPr id="10243" name="WordArt 3"/>
          <p:cNvSpPr>
            <a:spLocks noChangeArrowheads="1" noChangeShapeType="1" noTextEdit="1"/>
          </p:cNvSpPr>
          <p:nvPr/>
        </p:nvSpPr>
        <p:spPr bwMode="auto">
          <a:xfrm>
            <a:off x="827584" y="836712"/>
            <a:ext cx="2743200" cy="685800"/>
          </a:xfrm>
          <a:prstGeom prst="rect">
            <a:avLst/>
          </a:prstGeom>
        </p:spPr>
        <p:txBody>
          <a:bodyPr wrap="none" fromWordArt="1">
            <a:prstTxWarp prst="textPlain">
              <a:avLst>
                <a:gd name="adj" fmla="val 50000"/>
              </a:avLst>
            </a:prstTxWarp>
          </a:bodyPr>
          <a:lstStyle/>
          <a:p>
            <a:pPr algn="ctr" fontAlgn="base">
              <a:spcBef>
                <a:spcPct val="0"/>
              </a:spcBef>
              <a:spcAft>
                <a:spcPct val="0"/>
              </a:spcAft>
            </a:pPr>
            <a:r>
              <a:rPr lang="zh-CN" altLang="en-US" sz="5400" kern="10" dirty="0">
                <a:ln w="12700">
                  <a:solidFill>
                    <a:srgbClr val="EAEAEA"/>
                  </a:solidFill>
                  <a:rou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隶书" panose="02010509060101010101" charset="-122"/>
                <a:ea typeface="隶书" panose="02010509060101010101" charset="-122"/>
              </a:rPr>
              <a:t>课文要点</a:t>
            </a:r>
            <a:endParaRPr lang="zh-CN" altLang="en-US" sz="5400" kern="10" dirty="0">
              <a:ln w="12700">
                <a:solidFill>
                  <a:srgbClr val="EAEAEA"/>
                </a:solidFill>
                <a:rou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隶书" panose="02010509060101010101" charset="-122"/>
              <a:ea typeface="隶书" panose="02010509060101010101" charset="-122"/>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0242">
                                            <p:txEl>
                                              <p:pRg st="0" end="0"/>
                                            </p:txEl>
                                          </p:spTgt>
                                        </p:tgtEl>
                                        <p:attrNameLst>
                                          <p:attrName>style.visibility</p:attrName>
                                        </p:attrNameLst>
                                      </p:cBhvr>
                                      <p:to>
                                        <p:strVal val="visible"/>
                                      </p:to>
                                    </p:set>
                                    <p:animEffect transition="in" filter="fade">
                                      <p:cBhvr>
                                        <p:cTn id="13" dur="1000"/>
                                        <p:tgtEl>
                                          <p:spTgt spid="10242">
                                            <p:txEl>
                                              <p:pRg st="0" end="0"/>
                                            </p:txEl>
                                          </p:spTgt>
                                        </p:tgtEl>
                                      </p:cBhvr>
                                    </p:animEffect>
                                    <p:anim calcmode="lin" valueType="num">
                                      <p:cBhvr>
                                        <p:cTn id="14" dur="1000" fill="hold"/>
                                        <p:tgtEl>
                                          <p:spTgt spid="10242">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1024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10242">
                                            <p:txEl>
                                              <p:pRg st="2" end="2"/>
                                            </p:txEl>
                                          </p:spTgt>
                                        </p:tgtEl>
                                        <p:attrNameLst>
                                          <p:attrName>style.visibility</p:attrName>
                                        </p:attrNameLst>
                                      </p:cBhvr>
                                      <p:to>
                                        <p:strVal val="visible"/>
                                      </p:to>
                                    </p:set>
                                    <p:animEffect transition="in" filter="fade">
                                      <p:cBhvr>
                                        <p:cTn id="20" dur="1000"/>
                                        <p:tgtEl>
                                          <p:spTgt spid="10242">
                                            <p:txEl>
                                              <p:pRg st="2" end="2"/>
                                            </p:txEl>
                                          </p:spTgt>
                                        </p:tgtEl>
                                      </p:cBhvr>
                                    </p:animEffect>
                                    <p:anim calcmode="lin" valueType="num">
                                      <p:cBhvr>
                                        <p:cTn id="21" dur="1000" fill="hold"/>
                                        <p:tgtEl>
                                          <p:spTgt spid="10242">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1024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title"/>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b="1" dirty="0"/>
              <a:t>小结</a:t>
            </a:r>
            <a:endParaRPr lang="zh-CN" altLang="en-US" b="1" dirty="0"/>
          </a:p>
        </p:txBody>
      </p:sp>
      <p:sp>
        <p:nvSpPr>
          <p:cNvPr id="27653" name="Rectangle 5"/>
          <p:cNvSpPr>
            <a:spLocks noGrp="1" noChangeArrowheads="1"/>
          </p:cNvSpPr>
          <p:nvPr>
            <p:ph type="body" idx="1"/>
          </p:nvPr>
        </p:nvSpPr>
        <p:spPr>
          <a:xfrm>
            <a:off x="0" y="1556792"/>
            <a:ext cx="9144000" cy="4032448"/>
          </a:xfrm>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b="1" dirty="0">
                <a:latin typeface="汉仪大宋简" pitchFamily="49" charset="-122"/>
                <a:ea typeface="汉仪大宋简" pitchFamily="49" charset="-122"/>
              </a:rPr>
              <a:t>这首诗的内容可以从三个方面来理解：</a:t>
            </a:r>
            <a:endParaRPr lang="zh-CN" altLang="en-US" b="1" dirty="0">
              <a:latin typeface="汉仪大宋简" pitchFamily="49" charset="-122"/>
              <a:ea typeface="汉仪大宋简" pitchFamily="49" charset="-122"/>
            </a:endParaRPr>
          </a:p>
          <a:p>
            <a:r>
              <a:rPr lang="zh-CN" altLang="en-US" b="1" dirty="0">
                <a:latin typeface="汉仪大宋简" pitchFamily="49" charset="-122"/>
                <a:ea typeface="汉仪大宋简" pitchFamily="49" charset="-122"/>
              </a:rPr>
              <a:t>（</a:t>
            </a:r>
            <a:r>
              <a:rPr lang="en-US" altLang="zh-CN" b="1" dirty="0">
                <a:latin typeface="汉仪大宋简" pitchFamily="49" charset="-122"/>
                <a:ea typeface="汉仪大宋简" pitchFamily="49" charset="-122"/>
              </a:rPr>
              <a:t>1</a:t>
            </a:r>
            <a:r>
              <a:rPr lang="zh-CN" altLang="en-US" b="1" dirty="0">
                <a:latin typeface="汉仪大宋简" pitchFamily="49" charset="-122"/>
                <a:ea typeface="汉仪大宋简" pitchFamily="49" charset="-122"/>
              </a:rPr>
              <a:t>）对黑暗现实的揭露和批判（“有一句话说出就是祸，有一句话能点得着火”）</a:t>
            </a:r>
            <a:endParaRPr lang="zh-CN" altLang="en-US" b="1" dirty="0">
              <a:latin typeface="汉仪大宋简" pitchFamily="49" charset="-122"/>
              <a:ea typeface="汉仪大宋简" pitchFamily="49" charset="-122"/>
            </a:endParaRPr>
          </a:p>
          <a:p>
            <a:r>
              <a:rPr lang="zh-CN" altLang="en-US" b="1" dirty="0">
                <a:latin typeface="汉仪大宋简" pitchFamily="49" charset="-122"/>
                <a:ea typeface="汉仪大宋简" pitchFamily="49" charset="-122"/>
              </a:rPr>
              <a:t>（</a:t>
            </a:r>
            <a:r>
              <a:rPr lang="en-US" altLang="zh-CN" b="1" dirty="0">
                <a:latin typeface="汉仪大宋简" pitchFamily="49" charset="-122"/>
                <a:ea typeface="汉仪大宋简" pitchFamily="49" charset="-122"/>
              </a:rPr>
              <a:t>2</a:t>
            </a:r>
            <a:r>
              <a:rPr lang="zh-CN" altLang="en-US" b="1" dirty="0">
                <a:latin typeface="汉仪大宋简" pitchFamily="49" charset="-122"/>
                <a:ea typeface="汉仪大宋简" pitchFamily="49" charset="-122"/>
              </a:rPr>
              <a:t>）对理想中国的追求和赞颂（“等火山忍不住了缄默</a:t>
            </a:r>
            <a:r>
              <a:rPr lang="en-US" altLang="zh-CN" b="1" dirty="0">
                <a:latin typeface="汉仪大宋简" pitchFamily="49" charset="-122"/>
                <a:ea typeface="汉仪大宋简" pitchFamily="49" charset="-122"/>
              </a:rPr>
              <a:t>......”</a:t>
            </a:r>
            <a:r>
              <a:rPr lang="zh-CN" altLang="en-US" b="1" dirty="0">
                <a:latin typeface="汉仪大宋简" pitchFamily="49" charset="-122"/>
                <a:ea typeface="汉仪大宋简" pitchFamily="49" charset="-122"/>
              </a:rPr>
              <a:t>）</a:t>
            </a:r>
            <a:endParaRPr lang="zh-CN" altLang="en-US" b="1" dirty="0">
              <a:latin typeface="汉仪大宋简" pitchFamily="49" charset="-122"/>
              <a:ea typeface="汉仪大宋简" pitchFamily="49" charset="-122"/>
            </a:endParaRPr>
          </a:p>
          <a:p>
            <a:r>
              <a:rPr lang="zh-CN" altLang="en-US" b="1" dirty="0">
                <a:latin typeface="汉仪大宋简" pitchFamily="49" charset="-122"/>
                <a:ea typeface="汉仪大宋简" pitchFamily="49" charset="-122"/>
              </a:rPr>
              <a:t>（</a:t>
            </a:r>
            <a:r>
              <a:rPr lang="en-US" altLang="zh-CN" b="1" dirty="0">
                <a:latin typeface="汉仪大宋简" pitchFamily="49" charset="-122"/>
                <a:ea typeface="汉仪大宋简" pitchFamily="49" charset="-122"/>
              </a:rPr>
              <a:t>3</a:t>
            </a:r>
            <a:r>
              <a:rPr lang="zh-CN" altLang="en-US" b="1" dirty="0">
                <a:latin typeface="汉仪大宋简" pitchFamily="49" charset="-122"/>
                <a:ea typeface="汉仪大宋简" pitchFamily="49" charset="-122"/>
              </a:rPr>
              <a:t>）对民众力量充满信心（以“火山”象征民众）</a:t>
            </a:r>
            <a:endParaRPr lang="zh-CN" altLang="en-US" b="1" dirty="0">
              <a:latin typeface="汉仪大宋简" pitchFamily="49" charset="-122"/>
              <a:ea typeface="汉仪大宋简" pitchFamily="49" charset="-122"/>
            </a:endParaRPr>
          </a:p>
        </p:txBody>
      </p:sp>
    </p:spTree>
  </p:cSld>
  <p:clrMapOvr>
    <a:masterClrMapping/>
  </p:clrMapOvr>
  <p:transition>
    <p:wheel spokes="8"/>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Grp="1" noChangeArrowheads="1"/>
          </p:cNvSpPr>
          <p:nvPr>
            <p:ph type="title"/>
          </p:nvPr>
        </p:nvSpPr>
        <p:spPr>
          <a:xfrm>
            <a:off x="467544" y="476672"/>
            <a:ext cx="8229600" cy="1143000"/>
          </a:xfrm>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b="1" dirty="0"/>
              <a:t>艺术特色</a:t>
            </a:r>
            <a:r>
              <a:rPr lang="en-US" altLang="zh-CN" b="1" dirty="0"/>
              <a:t>1</a:t>
            </a:r>
            <a:endParaRPr lang="zh-CN" altLang="en-US" b="1" dirty="0"/>
          </a:p>
        </p:txBody>
      </p:sp>
      <p:sp>
        <p:nvSpPr>
          <p:cNvPr id="28677" name="Rectangle 5"/>
          <p:cNvSpPr>
            <a:spLocks noGrp="1" noChangeArrowheads="1"/>
          </p:cNvSpPr>
          <p:nvPr>
            <p:ph type="body" idx="1"/>
          </p:nvPr>
        </p:nvSpPr>
        <p:spPr>
          <a:xfrm>
            <a:off x="-36512" y="1772816"/>
            <a:ext cx="9144000" cy="3240707"/>
          </a:xfrm>
          <a:extLs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b="1" dirty="0">
                <a:latin typeface="汉仪大宋简" pitchFamily="49" charset="-122"/>
                <a:ea typeface="汉仪大宋简" pitchFamily="49" charset="-122"/>
              </a:rPr>
              <a:t>1</a:t>
            </a:r>
            <a:r>
              <a:rPr lang="zh-CN" altLang="en-US" b="1" dirty="0">
                <a:latin typeface="汉仪大宋简" pitchFamily="49" charset="-122"/>
                <a:ea typeface="汉仪大宋简" pitchFamily="49" charset="-122"/>
              </a:rPr>
              <a:t>、形式整齐，音节和谐，富有节奏感。</a:t>
            </a:r>
            <a:endParaRPr lang="zh-CN" altLang="en-US" b="1" dirty="0">
              <a:latin typeface="汉仪大宋简" pitchFamily="49" charset="-122"/>
              <a:ea typeface="汉仪大宋简" pitchFamily="49" charset="-122"/>
            </a:endParaRPr>
          </a:p>
          <a:p>
            <a:r>
              <a:rPr lang="zh-CN" altLang="en-US" b="1" dirty="0">
                <a:latin typeface="汉仪大宋简" pitchFamily="49" charset="-122"/>
                <a:ea typeface="汉仪大宋简" pitchFamily="49" charset="-122"/>
              </a:rPr>
              <a:t>全诗十六句分两节，节与节，行与行对仗工整，第一节和第二节的一至六行字数相等，三节的最后三句除个别外，其余相同，形式上给人一种“建筑美”。全诗几乎一韵到底，琅琅上口，富有节奏感。</a:t>
            </a:r>
            <a:endParaRPr lang="zh-CN" altLang="en-US" b="1" dirty="0">
              <a:latin typeface="汉仪大宋简" pitchFamily="49" charset="-122"/>
              <a:ea typeface="汉仪大宋简" pitchFamily="49" charset="-122"/>
            </a:endParaRPr>
          </a:p>
        </p:txBody>
      </p:sp>
    </p:spTree>
  </p:cSld>
  <p:clrMapOvr>
    <a:masterClrMapping/>
  </p:clrMapOvr>
  <p:transition>
    <p:wheel spokes="8"/>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zh-CN" altLang="en-US" dirty="0"/>
              <a:t>学习要求</a:t>
            </a:r>
            <a:endParaRPr lang="zh-CN" altLang="en-US" dirty="0"/>
          </a:p>
        </p:txBody>
      </p:sp>
      <p:sp>
        <p:nvSpPr>
          <p:cNvPr id="20484" name="Rectangle 4"/>
          <p:cNvSpPr>
            <a:spLocks noGrp="1" noChangeArrowheads="1"/>
          </p:cNvSpPr>
          <p:nvPr>
            <p:ph type="body" idx="1"/>
          </p:nvPr>
        </p:nvSpPr>
        <p:spPr>
          <a:xfrm>
            <a:off x="457200" y="1600201"/>
            <a:ext cx="8229600" cy="3340968"/>
          </a:xfrm>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a:t>文学知识：了解诗人闻一多</a:t>
            </a:r>
            <a:endParaRPr lang="zh-CN" altLang="en-US" dirty="0"/>
          </a:p>
          <a:p>
            <a:r>
              <a:rPr lang="zh-CN" altLang="en-US" dirty="0"/>
              <a:t>课文阅读分析：</a:t>
            </a:r>
            <a:endParaRPr lang="zh-CN" altLang="en-US" dirty="0"/>
          </a:p>
          <a:p>
            <a:r>
              <a:rPr lang="zh-CN" altLang="en-US" dirty="0"/>
              <a:t>概括这首诗中表现的情感内容；</a:t>
            </a:r>
            <a:endParaRPr lang="zh-CN" altLang="en-US" dirty="0"/>
          </a:p>
          <a:p>
            <a:r>
              <a:rPr lang="zh-CN" altLang="en-US" dirty="0"/>
              <a:t>分析说明诗中所用隐喻的含义；</a:t>
            </a:r>
            <a:endParaRPr lang="zh-CN" altLang="en-US" dirty="0"/>
          </a:p>
          <a:p>
            <a:r>
              <a:rPr lang="zh-CN" altLang="en-US" dirty="0"/>
              <a:t>识别诗中的排比、反复修辞手法。</a:t>
            </a:r>
            <a:endParaRPr lang="zh-CN" altLang="en-US" dirty="0"/>
          </a:p>
        </p:txBody>
      </p:sp>
    </p:spTree>
  </p:cSld>
  <p:clrMapOvr>
    <a:masterClrMapping/>
  </p:clrMapOvr>
  <p:transition>
    <p:wheel spokes="8"/>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4"/>
          <p:cNvSpPr>
            <a:spLocks noGrp="1" noChangeArrowheads="1"/>
          </p:cNvSpPr>
          <p:nvPr>
            <p:ph type="body" idx="1"/>
          </p:nvPr>
        </p:nvSpPr>
        <p:spPr>
          <a:xfrm>
            <a:off x="-19819" y="1268760"/>
            <a:ext cx="9144000" cy="4609256"/>
          </a:xfrm>
          <a:extLs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b="1" dirty="0">
                <a:latin typeface="汉仪大宋简" pitchFamily="49" charset="-122"/>
                <a:ea typeface="汉仪大宋简" pitchFamily="49" charset="-122"/>
              </a:rPr>
              <a:t>2</a:t>
            </a:r>
            <a:r>
              <a:rPr lang="zh-CN" altLang="en-US" b="1" dirty="0">
                <a:latin typeface="汉仪大宋简" pitchFamily="49" charset="-122"/>
                <a:ea typeface="汉仪大宋简" pitchFamily="49" charset="-122"/>
              </a:rPr>
              <a:t>、写实手法与隐喻手法的运用</a:t>
            </a:r>
            <a:endParaRPr lang="zh-CN" altLang="en-US" b="1" dirty="0">
              <a:latin typeface="汉仪大宋简" pitchFamily="49" charset="-122"/>
              <a:ea typeface="汉仪大宋简" pitchFamily="49" charset="-122"/>
            </a:endParaRPr>
          </a:p>
          <a:p>
            <a:r>
              <a:rPr lang="zh-CN" altLang="en-US" b="1" dirty="0">
                <a:latin typeface="汉仪大宋简" pitchFamily="49" charset="-122"/>
                <a:ea typeface="汉仪大宋简" pitchFamily="49" charset="-122"/>
              </a:rPr>
              <a:t>这首诗注意写实，语句大多平易朴实，但又凝炼、贴切、富于表现力。“这句话叫我今天怎么说”“那么有一句话你听着”，几近口语。同时这首诗又大量运用了隐喻手法，如：“一句话”隐喻火种，“火”隐喻民众革命，“火山”隐喻蕴藏着巨大力量的民众，“霹雳”隐喻民众的反抗和呐喊，以“铁树开花”隐喻不相信民众会当家做主。</a:t>
            </a:r>
            <a:endParaRPr lang="zh-CN" altLang="en-US" b="1" dirty="0">
              <a:latin typeface="汉仪大宋简" pitchFamily="49" charset="-122"/>
              <a:ea typeface="汉仪大宋简" pitchFamily="49" charset="-122"/>
            </a:endParaRPr>
          </a:p>
        </p:txBody>
      </p:sp>
    </p:spTree>
  </p:cSld>
  <p:clrMapOvr>
    <a:masterClrMapping/>
  </p:clrMapOvr>
  <p:transition>
    <p:wheel spokes="8"/>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67544" y="116632"/>
            <a:ext cx="8229600" cy="1143000"/>
          </a:xfrm>
        </p:spPr>
        <p:txBody>
          <a:bodyPr/>
          <a:lstStyle/>
          <a:p>
            <a:r>
              <a:rPr lang="zh-CN" altLang="en-US" dirty="0"/>
              <a:t>重难点问题</a:t>
            </a:r>
            <a:endParaRPr lang="zh-CN" altLang="en-US" dirty="0"/>
          </a:p>
        </p:txBody>
      </p:sp>
      <p:sp>
        <p:nvSpPr>
          <p:cNvPr id="30724" name="Rectangle 4"/>
          <p:cNvSpPr>
            <a:spLocks noGrp="1" noChangeArrowheads="1"/>
          </p:cNvSpPr>
          <p:nvPr>
            <p:ph type="body" idx="1"/>
          </p:nvPr>
        </p:nvSpPr>
        <p:spPr>
          <a:xfrm>
            <a:off x="0" y="1124745"/>
            <a:ext cx="9144000" cy="4896544"/>
          </a:xfrm>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2800" b="1" dirty="0">
                <a:latin typeface="汉仪大宋简" pitchFamily="49" charset="-122"/>
                <a:ea typeface="汉仪大宋简" pitchFamily="49" charset="-122"/>
              </a:rPr>
              <a:t>一、概括诗中表现的情感内容</a:t>
            </a:r>
            <a:endParaRPr lang="zh-CN" altLang="en-US" sz="2800" b="1" dirty="0">
              <a:latin typeface="汉仪大宋简" pitchFamily="49" charset="-122"/>
              <a:ea typeface="汉仪大宋简" pitchFamily="49" charset="-122"/>
            </a:endParaRPr>
          </a:p>
          <a:p>
            <a:r>
              <a:rPr lang="zh-CN" altLang="en-US" sz="2800" b="1" dirty="0">
                <a:latin typeface="汉仪大宋简" pitchFamily="49" charset="-122"/>
                <a:ea typeface="汉仪大宋简" pitchFamily="49" charset="-122"/>
              </a:rPr>
              <a:t>诗歌表达了热切希望中华民族美好未来与理想中国必然实现的思想感情，充分表达了对民众革命的信心和浓厚的爱国主义思想。</a:t>
            </a:r>
            <a:endParaRPr lang="zh-CN" altLang="en-US" sz="2800" b="1" dirty="0">
              <a:latin typeface="汉仪大宋简" pitchFamily="49" charset="-122"/>
              <a:ea typeface="汉仪大宋简" pitchFamily="49" charset="-122"/>
            </a:endParaRPr>
          </a:p>
          <a:p>
            <a:r>
              <a:rPr lang="zh-CN" altLang="en-US" sz="2800" b="1" dirty="0">
                <a:latin typeface="汉仪大宋简" pitchFamily="49" charset="-122"/>
                <a:ea typeface="汉仪大宋简" pitchFamily="49" charset="-122"/>
              </a:rPr>
              <a:t>二、分别说明文中所用隐喻的含义</a:t>
            </a:r>
            <a:endParaRPr lang="zh-CN" altLang="en-US" sz="2800" b="1" dirty="0">
              <a:latin typeface="汉仪大宋简" pitchFamily="49" charset="-122"/>
              <a:ea typeface="汉仪大宋简" pitchFamily="49" charset="-122"/>
            </a:endParaRPr>
          </a:p>
          <a:p>
            <a:r>
              <a:rPr lang="zh-CN" altLang="en-US" sz="2800" b="1" dirty="0">
                <a:latin typeface="汉仪大宋简" pitchFamily="49" charset="-122"/>
                <a:ea typeface="汉仪大宋简" pitchFamily="49" charset="-122"/>
              </a:rPr>
              <a:t>诗中大量运用了隐喻手法。</a:t>
            </a:r>
            <a:endParaRPr lang="zh-CN" altLang="en-US" sz="2800" b="1" dirty="0">
              <a:latin typeface="汉仪大宋简" pitchFamily="49" charset="-122"/>
              <a:ea typeface="汉仪大宋简" pitchFamily="49" charset="-122"/>
            </a:endParaRPr>
          </a:p>
          <a:p>
            <a:r>
              <a:rPr lang="zh-CN" altLang="en-US" sz="2800" b="1" dirty="0">
                <a:latin typeface="汉仪大宋简" pitchFamily="49" charset="-122"/>
                <a:ea typeface="汉仪大宋简" pitchFamily="49" charset="-122"/>
              </a:rPr>
              <a:t>“一句话”隐喻火种，“火”隐喻民众革命，“火山”隐喻蕴藏着巨大力量的民众，“霹雳”隐喻民众的反抗和呐喊，以“铁树开花”隐喻不相信民众会当家做主。表现出诗人对民众和民众革命的坚定信心</a:t>
            </a:r>
            <a:r>
              <a:rPr lang="zh-CN" altLang="en-US" sz="2800" b="1" dirty="0" smtClean="0">
                <a:latin typeface="汉仪大宋简" pitchFamily="49" charset="-122"/>
                <a:ea typeface="汉仪大宋简" pitchFamily="49" charset="-122"/>
              </a:rPr>
              <a:t>。</a:t>
            </a:r>
            <a:endParaRPr lang="zh-CN" altLang="en-US" sz="2800" b="1" dirty="0">
              <a:latin typeface="汉仪大宋简" pitchFamily="49" charset="-122"/>
              <a:ea typeface="汉仪大宋简" pitchFamily="49" charset="-122"/>
            </a:endParaRPr>
          </a:p>
        </p:txBody>
      </p:sp>
    </p:spTree>
  </p:cSld>
  <p:clrMapOvr>
    <a:masterClrMapping/>
  </p:clrMapOvr>
  <p:transition>
    <p:wheel spokes="8"/>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4"/>
          <p:cNvSpPr>
            <a:spLocks noGrp="1" noChangeArrowheads="1"/>
          </p:cNvSpPr>
          <p:nvPr>
            <p:ph type="title"/>
          </p:nvPr>
        </p:nvSpPr>
        <p:spPr>
          <a:xfrm>
            <a:off x="467544" y="332656"/>
            <a:ext cx="8229600" cy="1143000"/>
          </a:xfrm>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b="1"/>
              <a:t>艺术特色</a:t>
            </a:r>
            <a:r>
              <a:rPr lang="en-US" altLang="zh-CN" b="1"/>
              <a:t>2</a:t>
            </a:r>
            <a:endParaRPr lang="zh-CN" altLang="en-US" b="1"/>
          </a:p>
        </p:txBody>
      </p:sp>
      <p:sp>
        <p:nvSpPr>
          <p:cNvPr id="31749" name="Rectangle 5"/>
          <p:cNvSpPr>
            <a:spLocks noGrp="1" noChangeArrowheads="1"/>
          </p:cNvSpPr>
          <p:nvPr>
            <p:ph type="body" idx="1"/>
          </p:nvPr>
        </p:nvSpPr>
        <p:spPr>
          <a:xfrm>
            <a:off x="4217" y="1556792"/>
            <a:ext cx="9144000" cy="4248472"/>
          </a:xfrm>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b="1" dirty="0">
                <a:latin typeface="汉仪大宋简" pitchFamily="49" charset="-122"/>
                <a:ea typeface="汉仪大宋简" pitchFamily="49" charset="-122"/>
              </a:rPr>
              <a:t>反复手法的运用</a:t>
            </a:r>
            <a:endParaRPr lang="zh-CN" altLang="en-US" b="1" dirty="0">
              <a:latin typeface="汉仪大宋简" pitchFamily="49" charset="-122"/>
              <a:ea typeface="汉仪大宋简" pitchFamily="49" charset="-122"/>
            </a:endParaRPr>
          </a:p>
          <a:p>
            <a:r>
              <a:rPr lang="zh-CN" altLang="en-US" b="1" dirty="0">
                <a:latin typeface="汉仪大宋简" pitchFamily="49" charset="-122"/>
                <a:ea typeface="汉仪大宋简" pitchFamily="49" charset="-122"/>
              </a:rPr>
              <a:t>两节诗的末尾三句重叠，运用了反复的修辞手法，有一唱三叹之妙，一方面强化了诗的主题即“霹雳”和“咱们的中国”，另一方面也突出了全篇高昂自信的激情和格调。</a:t>
            </a:r>
            <a:endParaRPr lang="zh-CN" altLang="en-US" b="1" dirty="0">
              <a:latin typeface="汉仪大宋简" pitchFamily="49" charset="-122"/>
              <a:ea typeface="汉仪大宋简" pitchFamily="49" charset="-122"/>
            </a:endParaRPr>
          </a:p>
          <a:p>
            <a:r>
              <a:rPr lang="zh-CN" altLang="en-US" b="1" dirty="0">
                <a:latin typeface="汉仪大宋简" pitchFamily="49" charset="-122"/>
                <a:ea typeface="汉仪大宋简" pitchFamily="49" charset="-122"/>
              </a:rPr>
              <a:t>两次重复的不同在于：第一次表现的是作者对它突出性的认识，第二次则强调了作者对它的期待和信念</a:t>
            </a:r>
            <a:r>
              <a:rPr lang="zh-CN" altLang="en-US" b="1" dirty="0" smtClean="0">
                <a:latin typeface="汉仪大宋简" pitchFamily="49" charset="-122"/>
                <a:ea typeface="汉仪大宋简" pitchFamily="49" charset="-122"/>
              </a:rPr>
              <a:t>。 </a:t>
            </a:r>
            <a:endParaRPr lang="zh-CN" altLang="en-US" b="1" dirty="0">
              <a:latin typeface="汉仪大宋简" pitchFamily="49" charset="-122"/>
              <a:ea typeface="汉仪大宋简" pitchFamily="49" charset="-122"/>
            </a:endParaRPr>
          </a:p>
        </p:txBody>
      </p:sp>
    </p:spTree>
  </p:cSld>
  <p:clrMapOvr>
    <a:masterClrMapping/>
  </p:clrMapOvr>
  <p:transition>
    <p:wheel spokes="8"/>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4"/>
          <p:cNvSpPr>
            <a:spLocks noGrp="1" noChangeArrowheads="1"/>
          </p:cNvSpPr>
          <p:nvPr>
            <p:ph type="body" idx="1"/>
          </p:nvPr>
        </p:nvSpPr>
        <p:spPr>
          <a:xfrm>
            <a:off x="0" y="1844824"/>
            <a:ext cx="9144000" cy="2260848"/>
          </a:xfrm>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b="1" dirty="0">
                <a:latin typeface="汉仪大宋简" pitchFamily="49" charset="-122"/>
                <a:ea typeface="汉仪大宋简" pitchFamily="49" charset="-122"/>
              </a:rPr>
              <a:t>三、诗中的反复修辞手法的运用</a:t>
            </a:r>
            <a:endParaRPr lang="zh-CN" altLang="en-US" b="1" dirty="0">
              <a:latin typeface="汉仪大宋简" pitchFamily="49" charset="-122"/>
              <a:ea typeface="汉仪大宋简" pitchFamily="49" charset="-122"/>
            </a:endParaRPr>
          </a:p>
          <a:p>
            <a:r>
              <a:rPr lang="zh-CN" altLang="en-US" b="1" dirty="0">
                <a:latin typeface="汉仪大宋简" pitchFamily="49" charset="-122"/>
                <a:ea typeface="汉仪大宋简" pitchFamily="49" charset="-122"/>
              </a:rPr>
              <a:t>两节诗的末尾三句运用反复修辞手法，在情感上一唱三叹，突出了主题，而且高潮迭起，强化了全诗高昂自信的激情和格调</a:t>
            </a:r>
            <a:r>
              <a:rPr lang="zh-CN" altLang="en-US" b="1" dirty="0" smtClean="0">
                <a:latin typeface="汉仪大宋简" pitchFamily="49" charset="-122"/>
                <a:ea typeface="汉仪大宋简" pitchFamily="49" charset="-122"/>
              </a:rPr>
              <a:t>。 </a:t>
            </a:r>
            <a:endParaRPr lang="zh-CN" altLang="en-US" b="1" dirty="0">
              <a:latin typeface="汉仪大宋简" pitchFamily="49" charset="-122"/>
              <a:ea typeface="汉仪大宋简" pitchFamily="49" charset="-122"/>
            </a:endParaRPr>
          </a:p>
        </p:txBody>
      </p:sp>
    </p:spTree>
  </p:cSld>
  <p:clrMapOvr>
    <a:masterClrMapping/>
  </p:clrMapOvr>
  <p:transition>
    <p:wheel spokes="8"/>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zh-CN" altLang="en-US" dirty="0"/>
              <a:t>题解</a:t>
            </a:r>
            <a:r>
              <a:rPr lang="en-US" altLang="zh-CN" dirty="0"/>
              <a:t>/</a:t>
            </a:r>
            <a:r>
              <a:rPr lang="zh-CN" altLang="en-US" dirty="0"/>
              <a:t>背景</a:t>
            </a:r>
            <a:endParaRPr lang="zh-CN" altLang="en-US" dirty="0"/>
          </a:p>
        </p:txBody>
      </p:sp>
      <p:sp>
        <p:nvSpPr>
          <p:cNvPr id="21508" name="Rectangle 4"/>
          <p:cNvSpPr>
            <a:spLocks noGrp="1" noChangeArrowheads="1"/>
          </p:cNvSpPr>
          <p:nvPr>
            <p:ph type="body"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dirty="0"/>
              <a:t>《</a:t>
            </a:r>
            <a:r>
              <a:rPr lang="zh-CN" altLang="en-US" dirty="0"/>
              <a:t>一句话</a:t>
            </a:r>
            <a:r>
              <a:rPr lang="en-US" altLang="zh-CN" dirty="0"/>
              <a:t>》</a:t>
            </a:r>
            <a:r>
              <a:rPr lang="zh-CN" altLang="en-US" dirty="0"/>
              <a:t>选自于诗集</a:t>
            </a:r>
            <a:r>
              <a:rPr lang="en-US" altLang="zh-CN" dirty="0"/>
              <a:t>《</a:t>
            </a:r>
            <a:r>
              <a:rPr lang="zh-CN" altLang="en-US" dirty="0"/>
              <a:t>死水</a:t>
            </a:r>
            <a:r>
              <a:rPr lang="en-US" altLang="zh-CN" dirty="0"/>
              <a:t>》</a:t>
            </a:r>
            <a:r>
              <a:rPr lang="zh-CN" altLang="en-US" dirty="0"/>
              <a:t>，写于</a:t>
            </a:r>
            <a:r>
              <a:rPr lang="en-US" altLang="zh-CN" dirty="0"/>
              <a:t>1925</a:t>
            </a:r>
            <a:r>
              <a:rPr lang="zh-CN" altLang="en-US" dirty="0"/>
              <a:t>年诗人留美回国之后，当时是人目睹了帝国主义和祖国的贫困，更看到了中国人民高昂的斗争热情和英雄气概，诗人有感而发。以抑制不住的喜悦，昂扬旺盛的激情，预言苦难的祖国必将获得新生，便写了这首诗。</a:t>
            </a:r>
            <a:endParaRPr lang="zh-CN" altLang="en-US" dirty="0"/>
          </a:p>
        </p:txBody>
      </p:sp>
    </p:spTree>
  </p:cSld>
  <p:clrMapOvr>
    <a:masterClrMapping/>
  </p:clrMapOvr>
  <p:transition>
    <p:wheel spokes="8"/>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275856" y="3429000"/>
            <a:ext cx="735006"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www.1ppt.com/sucai/</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www.1ppt.com/tubiao/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www.1ppt.com/powerpoint/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范文下载：</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www.1ppt.com/fanwen/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www.1ppt.com/jiaoan/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论坛：</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www.1ppt.cn                                     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www.1ppt.com/kejian/shuxue/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www.1ppt.com/kejian/meishu/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www.1ppt.com/kejian/wuli/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www.1ppt.com/kejian/shengwu/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www.1ppt.com/kejian/lishi/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2532" name="Rectangle 4"/>
          <p:cNvSpPr>
            <a:spLocks noGrp="1" noChangeArrowheads="1"/>
          </p:cNvSpPr>
          <p:nvPr>
            <p:ph type="body" idx="1"/>
          </p:nvPr>
        </p:nvSpPr>
        <p:spPr>
          <a:xfrm>
            <a:off x="107504" y="1124744"/>
            <a:ext cx="8784976" cy="5112419"/>
          </a:xfrm>
          <a:noFill/>
          <a:extLs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dirty="0"/>
              <a:t>《</a:t>
            </a:r>
            <a:r>
              <a:rPr lang="zh-CN" altLang="en-US" dirty="0"/>
              <a:t>一句话</a:t>
            </a:r>
            <a:r>
              <a:rPr lang="en-US" altLang="zh-CN" dirty="0"/>
              <a:t>》</a:t>
            </a:r>
            <a:r>
              <a:rPr lang="zh-CN" altLang="en-US" dirty="0"/>
              <a:t>写于</a:t>
            </a:r>
            <a:r>
              <a:rPr lang="en-US" altLang="zh-CN" dirty="0"/>
              <a:t>1925</a:t>
            </a:r>
            <a:r>
              <a:rPr lang="zh-CN" altLang="en-US" dirty="0"/>
              <a:t>年，后收入诗集</a:t>
            </a:r>
            <a:r>
              <a:rPr lang="en-US" altLang="zh-CN" dirty="0"/>
              <a:t>《</a:t>
            </a:r>
            <a:r>
              <a:rPr lang="zh-CN" altLang="en-US" dirty="0"/>
              <a:t>死水</a:t>
            </a:r>
            <a:r>
              <a:rPr lang="en-US" altLang="zh-CN" dirty="0"/>
              <a:t>》</a:t>
            </a:r>
            <a:r>
              <a:rPr lang="zh-CN" altLang="en-US" dirty="0"/>
              <a:t>。</a:t>
            </a:r>
            <a:endParaRPr lang="zh-CN" altLang="en-US" dirty="0"/>
          </a:p>
          <a:p>
            <a:endParaRPr lang="zh-CN" altLang="en-US" dirty="0"/>
          </a:p>
          <a:p>
            <a:r>
              <a:rPr lang="zh-CN" altLang="en-US" dirty="0"/>
              <a:t>诗歌主旨：</a:t>
            </a:r>
            <a:r>
              <a:rPr lang="en-US" altLang="zh-CN" dirty="0"/>
              <a:t>1925</a:t>
            </a:r>
            <a:r>
              <a:rPr lang="zh-CN" altLang="en-US" dirty="0"/>
              <a:t>年闻一多从海外回来，目睹祖国的贫困、落后，深感痛心和失望；但他没有消沉，而是热切盼望中国能有一个大的变革。这首短诗，就是对黑暗中国的揭露，对理想中国的赞颂，充分表达了诗人对民众革命的信心和深厚的爱国主义思想。</a:t>
            </a:r>
            <a:endParaRPr lang="zh-CN" altLang="en-US" dirty="0"/>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2532">
                                            <p:txEl>
                                              <p:pRg st="0" end="0"/>
                                            </p:txEl>
                                          </p:spTgt>
                                        </p:tgtEl>
                                        <p:attrNameLst>
                                          <p:attrName>style.visibility</p:attrName>
                                        </p:attrNameLst>
                                      </p:cBhvr>
                                      <p:to>
                                        <p:strVal val="visible"/>
                                      </p:to>
                                    </p:set>
                                    <p:animEffect transition="in" filter="diamond(in)">
                                      <p:cBhvr>
                                        <p:cTn id="7" dur="1000"/>
                                        <p:tgtEl>
                                          <p:spTgt spid="2253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2532">
                                            <p:txEl>
                                              <p:pRg st="2" end="2"/>
                                            </p:txEl>
                                          </p:spTgt>
                                        </p:tgtEl>
                                        <p:attrNameLst>
                                          <p:attrName>style.visibility</p:attrName>
                                        </p:attrNameLst>
                                      </p:cBhvr>
                                      <p:to>
                                        <p:strVal val="visible"/>
                                      </p:to>
                                    </p:set>
                                    <p:animEffect transition="in" filter="diamond(in)">
                                      <p:cBhvr>
                                        <p:cTn id="12" dur="1000"/>
                                        <p:tgtEl>
                                          <p:spTgt spid="2253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autoUpdateAnimBg="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3059265" y="3429000"/>
            <a:ext cx="735006" cy="241289"/>
          </a:xfrm>
          <a:prstGeom prst="rect">
            <a:avLst/>
          </a:prstGeom>
          <a:noFill/>
          <a:ln w="25400" cap="flat" cmpd="sng" algn="ctr">
            <a:noFill/>
            <a:prstDash val="solid"/>
          </a:ln>
          <a:effectLst/>
        </p:spPr>
        <p:txBody>
          <a:bodyPr rtlCol="0" anchor="ctr"/>
          <a:lstStyle/>
          <a:p>
            <a:pPr>
              <a:defRPr/>
            </a:pPr>
            <a:r>
              <a:rPr lang="en-US" altLang="zh-CN" sz="100" kern="0" dirty="0">
                <a:solidFill>
                  <a:sysClr val="window" lastClr="FFFFFF"/>
                </a:solidFill>
                <a:latin typeface="Calibri" panose="020F0502020204030204"/>
              </a:rPr>
              <a:t>PPT</a:t>
            </a:r>
            <a:r>
              <a:rPr lang="zh-CN" altLang="en-US" sz="100" kern="0" dirty="0">
                <a:solidFill>
                  <a:sysClr val="window" lastClr="FFFFFF"/>
                </a:solidFill>
                <a:latin typeface="Calibri" panose="020F0502020204030204"/>
              </a:rPr>
              <a:t>模板：</a:t>
            </a:r>
            <a:r>
              <a:rPr lang="en-US" altLang="zh-CN" sz="100" kern="0" dirty="0">
                <a:solidFill>
                  <a:sysClr val="window" lastClr="FFFFFF"/>
                </a:solidFill>
                <a:latin typeface="Calibri" panose="020F0502020204030204"/>
              </a:rPr>
              <a:t>www.1ppt.com/moban/                  PPT</a:t>
            </a:r>
            <a:r>
              <a:rPr lang="zh-CN" altLang="en-US" sz="100" kern="0" dirty="0">
                <a:solidFill>
                  <a:sysClr val="window" lastClr="FFFFFF"/>
                </a:solidFill>
                <a:latin typeface="Calibri" panose="020F0502020204030204"/>
              </a:rPr>
              <a:t>素材：</a:t>
            </a:r>
            <a:r>
              <a:rPr lang="en-US" altLang="zh-CN" sz="100" kern="0" dirty="0">
                <a:solidFill>
                  <a:sysClr val="window" lastClr="FFFFFF"/>
                </a:solidFill>
                <a:latin typeface="Calibri" panose="020F0502020204030204"/>
              </a:rPr>
              <a:t>www.1ppt.com/sucai/</a:t>
            </a:r>
            <a:endParaRPr lang="en-US" altLang="zh-CN" sz="100" kern="0" dirty="0">
              <a:solidFill>
                <a:sysClr val="window" lastClr="FFFFFF"/>
              </a:solidFill>
              <a:latin typeface="Calibri" panose="020F0502020204030204"/>
            </a:endParaRPr>
          </a:p>
          <a:p>
            <a:pPr>
              <a:defRPr/>
            </a:pPr>
            <a:r>
              <a:rPr lang="en-US" altLang="zh-CN" sz="100" kern="0" dirty="0">
                <a:solidFill>
                  <a:sysClr val="window" lastClr="FFFFFF"/>
                </a:solidFill>
                <a:latin typeface="Calibri" panose="020F0502020204030204"/>
              </a:rPr>
              <a:t>PPT</a:t>
            </a:r>
            <a:r>
              <a:rPr lang="zh-CN" altLang="en-US" sz="100" kern="0" dirty="0">
                <a:solidFill>
                  <a:sysClr val="window" lastClr="FFFFFF"/>
                </a:solidFill>
                <a:latin typeface="Calibri" panose="020F0502020204030204"/>
              </a:rPr>
              <a:t>背景：</a:t>
            </a:r>
            <a:r>
              <a:rPr lang="en-US" altLang="zh-CN" sz="100" kern="0" dirty="0">
                <a:solidFill>
                  <a:sysClr val="window" lastClr="FFFFFF"/>
                </a:solidFill>
                <a:latin typeface="Calibri" panose="020F0502020204030204"/>
              </a:rPr>
              <a:t>www.1ppt.com/beijing/                   PPT</a:t>
            </a:r>
            <a:r>
              <a:rPr lang="zh-CN" altLang="en-US" sz="100" kern="0" dirty="0">
                <a:solidFill>
                  <a:sysClr val="window" lastClr="FFFFFF"/>
                </a:solidFill>
                <a:latin typeface="Calibri" panose="020F0502020204030204"/>
              </a:rPr>
              <a:t>图表：</a:t>
            </a:r>
            <a:r>
              <a:rPr lang="en-US" altLang="zh-CN" sz="100" kern="0" dirty="0">
                <a:solidFill>
                  <a:sysClr val="window" lastClr="FFFFFF"/>
                </a:solidFill>
                <a:latin typeface="Calibri" panose="020F0502020204030204"/>
              </a:rPr>
              <a:t>www.1ppt.com/tubiao/      </a:t>
            </a:r>
            <a:endParaRPr lang="en-US" altLang="zh-CN" sz="100" kern="0" dirty="0">
              <a:solidFill>
                <a:sysClr val="window" lastClr="FFFFFF"/>
              </a:solidFill>
              <a:latin typeface="Calibri" panose="020F0502020204030204"/>
            </a:endParaRPr>
          </a:p>
          <a:p>
            <a:pPr>
              <a:defRPr/>
            </a:pPr>
            <a:r>
              <a:rPr lang="en-US" altLang="zh-CN" sz="100" kern="0" dirty="0">
                <a:solidFill>
                  <a:sysClr val="window" lastClr="FFFFFF"/>
                </a:solidFill>
                <a:latin typeface="Calibri" panose="020F0502020204030204"/>
              </a:rPr>
              <a:t>PPT</a:t>
            </a:r>
            <a:r>
              <a:rPr lang="zh-CN" altLang="en-US" sz="100" kern="0" dirty="0">
                <a:solidFill>
                  <a:sysClr val="window" lastClr="FFFFFF"/>
                </a:solidFill>
                <a:latin typeface="Calibri" panose="020F0502020204030204"/>
              </a:rPr>
              <a:t>下载：</a:t>
            </a:r>
            <a:r>
              <a:rPr lang="en-US" altLang="zh-CN" sz="100" kern="0" dirty="0">
                <a:solidFill>
                  <a:sysClr val="window" lastClr="FFFFFF"/>
                </a:solidFill>
                <a:latin typeface="Calibri" panose="020F0502020204030204"/>
              </a:rPr>
              <a:t>www.1ppt.com/xiazai/                     PPT</a:t>
            </a:r>
            <a:r>
              <a:rPr lang="zh-CN" altLang="en-US" sz="100" kern="0" dirty="0">
                <a:solidFill>
                  <a:sysClr val="window" lastClr="FFFFFF"/>
                </a:solidFill>
                <a:latin typeface="Calibri" panose="020F0502020204030204"/>
              </a:rPr>
              <a:t>教程： </a:t>
            </a:r>
            <a:r>
              <a:rPr lang="en-US" altLang="zh-CN" sz="100" kern="0" dirty="0">
                <a:solidFill>
                  <a:sysClr val="window" lastClr="FFFFFF"/>
                </a:solidFill>
                <a:latin typeface="Calibri" panose="020F0502020204030204"/>
              </a:rPr>
              <a:t>www.1ppt.com/powerpoint/      </a:t>
            </a:r>
            <a:endParaRPr lang="en-US" altLang="zh-CN" sz="100" kern="0" dirty="0">
              <a:solidFill>
                <a:sysClr val="window" lastClr="FFFFFF"/>
              </a:solidFill>
              <a:latin typeface="Calibri" panose="020F0502020204030204"/>
            </a:endParaRPr>
          </a:p>
          <a:p>
            <a:pPr>
              <a:defRPr/>
            </a:pPr>
            <a:r>
              <a:rPr lang="zh-CN" altLang="en-US" sz="100" kern="0" dirty="0">
                <a:solidFill>
                  <a:sysClr val="window" lastClr="FFFFFF"/>
                </a:solidFill>
                <a:latin typeface="Calibri" panose="020F0502020204030204"/>
              </a:rPr>
              <a:t>资料下载：</a:t>
            </a:r>
            <a:r>
              <a:rPr lang="en-US" altLang="zh-CN" sz="100" kern="0" dirty="0">
                <a:solidFill>
                  <a:sysClr val="window" lastClr="FFFFFF"/>
                </a:solidFill>
                <a:latin typeface="Calibri" panose="020F0502020204030204"/>
              </a:rPr>
              <a:t>www.1ppt.com/ziliao/                   </a:t>
            </a:r>
            <a:r>
              <a:rPr lang="zh-CN" altLang="en-US" sz="100" kern="0" dirty="0">
                <a:solidFill>
                  <a:sysClr val="window" lastClr="FFFFFF"/>
                </a:solidFill>
                <a:latin typeface="Calibri" panose="020F0502020204030204"/>
              </a:rPr>
              <a:t>范文下载：</a:t>
            </a:r>
            <a:r>
              <a:rPr lang="en-US" altLang="zh-CN" sz="100" kern="0" dirty="0">
                <a:solidFill>
                  <a:sysClr val="window" lastClr="FFFFFF"/>
                </a:solidFill>
                <a:latin typeface="Calibri" panose="020F0502020204030204"/>
              </a:rPr>
              <a:t>www.1ppt.com/fanwen/             </a:t>
            </a:r>
            <a:endParaRPr lang="en-US" altLang="zh-CN" sz="100" kern="0" dirty="0">
              <a:solidFill>
                <a:sysClr val="window" lastClr="FFFFFF"/>
              </a:solidFill>
              <a:latin typeface="Calibri" panose="020F0502020204030204"/>
            </a:endParaRPr>
          </a:p>
          <a:p>
            <a:pPr>
              <a:defRPr/>
            </a:pPr>
            <a:r>
              <a:rPr lang="zh-CN" altLang="en-US" sz="100" kern="0" dirty="0">
                <a:solidFill>
                  <a:sysClr val="window" lastClr="FFFFFF"/>
                </a:solidFill>
                <a:latin typeface="Calibri" panose="020F0502020204030204"/>
              </a:rPr>
              <a:t>试卷下载：</a:t>
            </a:r>
            <a:r>
              <a:rPr lang="en-US" altLang="zh-CN" sz="100" kern="0" dirty="0">
                <a:solidFill>
                  <a:sysClr val="window" lastClr="FFFFFF"/>
                </a:solidFill>
                <a:latin typeface="Calibri" panose="020F0502020204030204"/>
              </a:rPr>
              <a:t>www.1ppt.com/shiti/                     </a:t>
            </a:r>
            <a:r>
              <a:rPr lang="zh-CN" altLang="en-US" sz="100" kern="0" dirty="0">
                <a:solidFill>
                  <a:sysClr val="window" lastClr="FFFFFF"/>
                </a:solidFill>
                <a:latin typeface="Calibri" panose="020F0502020204030204"/>
              </a:rPr>
              <a:t>教案下载：</a:t>
            </a:r>
            <a:r>
              <a:rPr lang="en-US" altLang="zh-CN" sz="100" kern="0" dirty="0">
                <a:solidFill>
                  <a:sysClr val="window" lastClr="FFFFFF"/>
                </a:solidFill>
                <a:latin typeface="Calibri" panose="020F0502020204030204"/>
              </a:rPr>
              <a:t>www.1ppt.com/jiaoan/               </a:t>
            </a:r>
            <a:endParaRPr lang="en-US" altLang="zh-CN" sz="100" kern="0" dirty="0">
              <a:solidFill>
                <a:sysClr val="window" lastClr="FFFFFF"/>
              </a:solidFill>
              <a:latin typeface="Calibri" panose="020F0502020204030204"/>
            </a:endParaRPr>
          </a:p>
          <a:p>
            <a:pPr>
              <a:defRPr/>
            </a:pPr>
            <a:r>
              <a:rPr lang="en-US" altLang="zh-CN" sz="100" kern="0" dirty="0">
                <a:solidFill>
                  <a:sysClr val="window" lastClr="FFFFFF"/>
                </a:solidFill>
                <a:latin typeface="Calibri" panose="020F0502020204030204"/>
              </a:rPr>
              <a:t>PPT</a:t>
            </a:r>
            <a:r>
              <a:rPr lang="zh-CN" altLang="en-US" sz="100" kern="0" dirty="0">
                <a:solidFill>
                  <a:sysClr val="window" lastClr="FFFFFF"/>
                </a:solidFill>
                <a:latin typeface="Calibri" panose="020F0502020204030204"/>
              </a:rPr>
              <a:t>论坛：</a:t>
            </a:r>
            <a:r>
              <a:rPr lang="en-US" altLang="zh-CN" sz="100" kern="0" dirty="0">
                <a:solidFill>
                  <a:sysClr val="window" lastClr="FFFFFF"/>
                </a:solidFill>
                <a:latin typeface="Calibri" panose="020F0502020204030204"/>
              </a:rPr>
              <a:t>www.1ppt.cn                                     PPT</a:t>
            </a:r>
            <a:r>
              <a:rPr lang="zh-CN" altLang="en-US" sz="100" kern="0" dirty="0">
                <a:solidFill>
                  <a:sysClr val="window" lastClr="FFFFFF"/>
                </a:solidFill>
                <a:latin typeface="Calibri" panose="020F0502020204030204"/>
              </a:rPr>
              <a:t>课件：</a:t>
            </a:r>
            <a:r>
              <a:rPr lang="en-US" altLang="zh-CN" sz="100" kern="0" dirty="0">
                <a:solidFill>
                  <a:sysClr val="window" lastClr="FFFFFF"/>
                </a:solidFill>
                <a:latin typeface="Calibri" panose="020F0502020204030204"/>
              </a:rPr>
              <a:t>www.1ppt.com/kejian/ </a:t>
            </a:r>
            <a:endParaRPr lang="en-US" altLang="zh-CN" sz="100" kern="0" dirty="0">
              <a:solidFill>
                <a:sysClr val="window" lastClr="FFFFFF"/>
              </a:solidFill>
              <a:latin typeface="Calibri" panose="020F0502020204030204"/>
            </a:endParaRPr>
          </a:p>
          <a:p>
            <a:pPr>
              <a:defRPr/>
            </a:pPr>
            <a:r>
              <a:rPr lang="zh-CN" altLang="en-US" sz="100" kern="0" dirty="0">
                <a:solidFill>
                  <a:sysClr val="window" lastClr="FFFFFF"/>
                </a:solidFill>
                <a:latin typeface="Calibri" panose="020F0502020204030204"/>
              </a:rPr>
              <a:t>语文课件：</a:t>
            </a:r>
            <a:r>
              <a:rPr lang="en-US" altLang="zh-CN" sz="100" kern="0" dirty="0">
                <a:solidFill>
                  <a:sysClr val="window" lastClr="FFFFFF"/>
                </a:solidFill>
                <a:latin typeface="Calibri" panose="020F0502020204030204"/>
              </a:rPr>
              <a:t>www.1ppt.com/kejian/yuwen/    </a:t>
            </a:r>
            <a:r>
              <a:rPr lang="zh-CN" altLang="en-US" sz="100" kern="0" dirty="0">
                <a:solidFill>
                  <a:sysClr val="window" lastClr="FFFFFF"/>
                </a:solidFill>
                <a:latin typeface="Calibri" panose="020F0502020204030204"/>
              </a:rPr>
              <a:t>数学课件：</a:t>
            </a:r>
            <a:r>
              <a:rPr lang="en-US" altLang="zh-CN" sz="100" kern="0" dirty="0">
                <a:solidFill>
                  <a:sysClr val="window" lastClr="FFFFFF"/>
                </a:solidFill>
                <a:latin typeface="Calibri" panose="020F0502020204030204"/>
              </a:rPr>
              <a:t>www.1ppt.com/kejian/shuxue/ </a:t>
            </a:r>
            <a:endParaRPr lang="en-US" altLang="zh-CN" sz="100" kern="0" dirty="0">
              <a:solidFill>
                <a:sysClr val="window" lastClr="FFFFFF"/>
              </a:solidFill>
              <a:latin typeface="Calibri" panose="020F0502020204030204"/>
            </a:endParaRPr>
          </a:p>
          <a:p>
            <a:pPr>
              <a:defRPr/>
            </a:pPr>
            <a:r>
              <a:rPr lang="zh-CN" altLang="en-US" sz="100" kern="0" dirty="0">
                <a:solidFill>
                  <a:sysClr val="window" lastClr="FFFFFF"/>
                </a:solidFill>
                <a:latin typeface="Calibri" panose="020F0502020204030204"/>
              </a:rPr>
              <a:t>英语课件：</a:t>
            </a:r>
            <a:r>
              <a:rPr lang="en-US" altLang="zh-CN" sz="100" kern="0" dirty="0">
                <a:solidFill>
                  <a:sysClr val="window" lastClr="FFFFFF"/>
                </a:solidFill>
                <a:latin typeface="Calibri" panose="020F0502020204030204"/>
              </a:rPr>
              <a:t>www.1ppt.com/kejian/yingyu/    </a:t>
            </a:r>
            <a:r>
              <a:rPr lang="zh-CN" altLang="en-US" sz="100" kern="0" dirty="0">
                <a:solidFill>
                  <a:sysClr val="window" lastClr="FFFFFF"/>
                </a:solidFill>
                <a:latin typeface="Calibri" panose="020F0502020204030204"/>
              </a:rPr>
              <a:t>美术课件：</a:t>
            </a:r>
            <a:r>
              <a:rPr lang="en-US" altLang="zh-CN" sz="100" kern="0" dirty="0">
                <a:solidFill>
                  <a:sysClr val="window" lastClr="FFFFFF"/>
                </a:solidFill>
                <a:latin typeface="Calibri" panose="020F0502020204030204"/>
              </a:rPr>
              <a:t>www.1ppt.com/kejian/meishu/ </a:t>
            </a:r>
            <a:endParaRPr lang="en-US" altLang="zh-CN" sz="100" kern="0" dirty="0">
              <a:solidFill>
                <a:sysClr val="window" lastClr="FFFFFF"/>
              </a:solidFill>
              <a:latin typeface="Calibri" panose="020F0502020204030204"/>
            </a:endParaRPr>
          </a:p>
          <a:p>
            <a:pPr>
              <a:defRPr/>
            </a:pPr>
            <a:r>
              <a:rPr lang="zh-CN" altLang="en-US" sz="100" kern="0" dirty="0">
                <a:solidFill>
                  <a:sysClr val="window" lastClr="FFFFFF"/>
                </a:solidFill>
                <a:latin typeface="Calibri" panose="020F0502020204030204"/>
              </a:rPr>
              <a:t>科学课件：</a:t>
            </a:r>
            <a:r>
              <a:rPr lang="en-US" altLang="zh-CN" sz="100" kern="0" dirty="0">
                <a:solidFill>
                  <a:sysClr val="window" lastClr="FFFFFF"/>
                </a:solidFill>
                <a:latin typeface="Calibri" panose="020F0502020204030204"/>
              </a:rPr>
              <a:t>www.1ppt.com/kejian/kexue/     </a:t>
            </a:r>
            <a:r>
              <a:rPr lang="zh-CN" altLang="en-US" sz="100" kern="0" dirty="0">
                <a:solidFill>
                  <a:sysClr val="window" lastClr="FFFFFF"/>
                </a:solidFill>
                <a:latin typeface="Calibri" panose="020F0502020204030204"/>
              </a:rPr>
              <a:t>物理课件：</a:t>
            </a:r>
            <a:r>
              <a:rPr lang="en-US" altLang="zh-CN" sz="100" kern="0" dirty="0">
                <a:solidFill>
                  <a:sysClr val="window" lastClr="FFFFFF"/>
                </a:solidFill>
                <a:latin typeface="Calibri" panose="020F0502020204030204"/>
              </a:rPr>
              <a:t>www.1ppt.com/kejian/wuli/ </a:t>
            </a:r>
            <a:endParaRPr lang="en-US" altLang="zh-CN" sz="100" kern="0" dirty="0">
              <a:solidFill>
                <a:sysClr val="window" lastClr="FFFFFF"/>
              </a:solidFill>
              <a:latin typeface="Calibri" panose="020F0502020204030204"/>
            </a:endParaRPr>
          </a:p>
          <a:p>
            <a:pPr>
              <a:defRPr/>
            </a:pPr>
            <a:r>
              <a:rPr lang="zh-CN" altLang="en-US" sz="100" kern="0" dirty="0">
                <a:solidFill>
                  <a:sysClr val="window" lastClr="FFFFFF"/>
                </a:solidFill>
                <a:latin typeface="Calibri" panose="020F0502020204030204"/>
              </a:rPr>
              <a:t>化学课件：</a:t>
            </a:r>
            <a:r>
              <a:rPr lang="en-US" altLang="zh-CN" sz="100" kern="0" dirty="0">
                <a:solidFill>
                  <a:sysClr val="window" lastClr="FFFFFF"/>
                </a:solidFill>
                <a:latin typeface="Calibri" panose="020F0502020204030204"/>
              </a:rPr>
              <a:t>www.1ppt.com/kejian/huaxue/  </a:t>
            </a:r>
            <a:r>
              <a:rPr lang="zh-CN" altLang="en-US" sz="100" kern="0" dirty="0">
                <a:solidFill>
                  <a:sysClr val="window" lastClr="FFFFFF"/>
                </a:solidFill>
                <a:latin typeface="Calibri" panose="020F0502020204030204"/>
              </a:rPr>
              <a:t>生物课件：</a:t>
            </a:r>
            <a:r>
              <a:rPr lang="en-US" altLang="zh-CN" sz="100" kern="0" dirty="0">
                <a:solidFill>
                  <a:sysClr val="window" lastClr="FFFFFF"/>
                </a:solidFill>
                <a:latin typeface="Calibri" panose="020F0502020204030204"/>
              </a:rPr>
              <a:t>www.1ppt.com/kejian/shengwu/ </a:t>
            </a:r>
            <a:endParaRPr lang="en-US" altLang="zh-CN" sz="100" kern="0" dirty="0">
              <a:solidFill>
                <a:sysClr val="window" lastClr="FFFFFF"/>
              </a:solidFill>
              <a:latin typeface="Calibri" panose="020F0502020204030204"/>
            </a:endParaRPr>
          </a:p>
          <a:p>
            <a:pPr>
              <a:defRPr/>
            </a:pPr>
            <a:r>
              <a:rPr lang="zh-CN" altLang="en-US" sz="100" kern="0" dirty="0">
                <a:solidFill>
                  <a:sysClr val="window" lastClr="FFFFFF"/>
                </a:solidFill>
                <a:latin typeface="Calibri" panose="020F0502020204030204"/>
              </a:rPr>
              <a:t>地理课件：</a:t>
            </a:r>
            <a:r>
              <a:rPr lang="en-US" altLang="zh-CN" sz="100" kern="0" dirty="0">
                <a:solidFill>
                  <a:sysClr val="window" lastClr="FFFFFF"/>
                </a:solidFill>
                <a:latin typeface="Calibri" panose="020F0502020204030204"/>
              </a:rPr>
              <a:t>www.1ppt.com/kejian/dili/          </a:t>
            </a:r>
            <a:r>
              <a:rPr lang="zh-CN" altLang="en-US" sz="100" kern="0" dirty="0">
                <a:solidFill>
                  <a:sysClr val="window" lastClr="FFFFFF"/>
                </a:solidFill>
                <a:latin typeface="Calibri" panose="020F0502020204030204"/>
              </a:rPr>
              <a:t>历史课件：</a:t>
            </a:r>
            <a:r>
              <a:rPr lang="en-US" altLang="zh-CN" sz="100" kern="0" dirty="0">
                <a:solidFill>
                  <a:sysClr val="window" lastClr="FFFFFF"/>
                </a:solidFill>
                <a:latin typeface="Calibri" panose="020F0502020204030204"/>
              </a:rPr>
              <a:t>www.1ppt.com/kejian/lishi/        </a:t>
            </a:r>
            <a:endParaRPr lang="en-US" altLang="zh-CN" sz="100" kern="0" dirty="0">
              <a:solidFill>
                <a:sysClr val="window" lastClr="FFFFFF"/>
              </a:solidFill>
              <a:latin typeface="Calibri" panose="020F0502020204030204"/>
            </a:endParaRPr>
          </a:p>
        </p:txBody>
      </p:sp>
      <p:sp>
        <p:nvSpPr>
          <p:cNvPr id="4098" name="Rectangle 2"/>
          <p:cNvSpPr>
            <a:spLocks noGrp="1" noChangeArrowheads="1"/>
          </p:cNvSpPr>
          <p:nvPr>
            <p:ph type="body" idx="1"/>
          </p:nvPr>
        </p:nvSpPr>
        <p:spPr>
          <a:xfrm>
            <a:off x="468313" y="1628801"/>
            <a:ext cx="7918648" cy="4824536"/>
          </a:xfrm>
        </p:spPr>
        <p:txBody>
          <a:bodyPr/>
          <a:lstStyle/>
          <a:p>
            <a:pPr>
              <a:lnSpc>
                <a:spcPct val="90000"/>
              </a:lnSpc>
              <a:buFontTx/>
              <a:buNone/>
            </a:pPr>
            <a:r>
              <a:rPr lang="en-US" altLang="zh-CN" sz="2800" b="1" dirty="0">
                <a:latin typeface="楷体_GB2312" pitchFamily="49" charset="-122"/>
                <a:ea typeface="楷体_GB2312" pitchFamily="49" charset="-122"/>
              </a:rPr>
              <a:t> </a:t>
            </a:r>
            <a:r>
              <a:rPr lang="zh-CN" altLang="en-US" sz="2800" b="1" dirty="0">
                <a:latin typeface="楷体_GB2312" pitchFamily="49" charset="-122"/>
                <a:ea typeface="楷体_GB2312" pitchFamily="49" charset="-122"/>
              </a:rPr>
              <a:t>（</a:t>
            </a:r>
            <a:r>
              <a:rPr lang="en-US" altLang="zh-CN" sz="2800" b="1" dirty="0">
                <a:latin typeface="楷体_GB2312" pitchFamily="49" charset="-122"/>
                <a:ea typeface="楷体_GB2312" pitchFamily="49" charset="-122"/>
              </a:rPr>
              <a:t>1</a:t>
            </a:r>
            <a:r>
              <a:rPr lang="zh-CN" altLang="en-US" sz="2800" b="1" dirty="0">
                <a:latin typeface="楷体_GB2312" pitchFamily="49" charset="-122"/>
                <a:ea typeface="楷体_GB2312" pitchFamily="49" charset="-122"/>
              </a:rPr>
              <a:t>）闻一多，著名的诗人、学者和民主战士。是新文学团体</a:t>
            </a:r>
            <a:r>
              <a:rPr lang="zh-CN" altLang="en-US" sz="2800" b="1" dirty="0">
                <a:latin typeface="Arial" panose="020B0604020202020204"/>
                <a:ea typeface="楷体_GB2312" pitchFamily="49" charset="-122"/>
              </a:rPr>
              <a:t>“</a:t>
            </a:r>
            <a:r>
              <a:rPr lang="zh-CN" altLang="en-US" sz="2800" b="1" dirty="0">
                <a:latin typeface="楷体_GB2312" pitchFamily="49" charset="-122"/>
                <a:ea typeface="楷体_GB2312" pitchFamily="49" charset="-122"/>
              </a:rPr>
              <a:t>新月社</a:t>
            </a:r>
            <a:r>
              <a:rPr lang="zh-CN" altLang="en-US" sz="2800" b="1" dirty="0">
                <a:latin typeface="Arial" panose="020B0604020202020204"/>
                <a:ea typeface="楷体_GB2312" pitchFamily="49" charset="-122"/>
              </a:rPr>
              <a:t>”</a:t>
            </a:r>
            <a:r>
              <a:rPr lang="zh-CN" altLang="en-US" sz="2800" b="1" dirty="0">
                <a:latin typeface="楷体_GB2312" pitchFamily="49" charset="-122"/>
                <a:ea typeface="楷体_GB2312" pitchFamily="49" charset="-122"/>
              </a:rPr>
              <a:t>的主要诗人，新格律诗的积极倡导者。</a:t>
            </a:r>
            <a:endParaRPr lang="zh-CN" altLang="en-US" sz="2800" b="1" dirty="0">
              <a:latin typeface="楷体_GB2312" pitchFamily="49" charset="-122"/>
              <a:ea typeface="楷体_GB2312" pitchFamily="49" charset="-122"/>
            </a:endParaRPr>
          </a:p>
          <a:p>
            <a:pPr>
              <a:lnSpc>
                <a:spcPct val="90000"/>
              </a:lnSpc>
              <a:buFontTx/>
              <a:buNone/>
            </a:pPr>
            <a:endParaRPr lang="zh-CN" altLang="en-US" sz="2800" b="1" dirty="0">
              <a:latin typeface="楷体_GB2312" pitchFamily="49" charset="-122"/>
              <a:ea typeface="楷体_GB2312" pitchFamily="49" charset="-122"/>
            </a:endParaRPr>
          </a:p>
          <a:p>
            <a:pPr>
              <a:lnSpc>
                <a:spcPct val="90000"/>
              </a:lnSpc>
              <a:buFontTx/>
              <a:buNone/>
            </a:pPr>
            <a:r>
              <a:rPr lang="zh-CN" altLang="en-US" sz="2800" b="1" dirty="0">
                <a:latin typeface="楷体_GB2312" pitchFamily="49" charset="-122"/>
                <a:ea typeface="楷体_GB2312" pitchFamily="49" charset="-122"/>
              </a:rPr>
              <a:t> （</a:t>
            </a:r>
            <a:r>
              <a:rPr lang="en-US" altLang="zh-CN" sz="2800" b="1" dirty="0">
                <a:latin typeface="楷体_GB2312" pitchFamily="49" charset="-122"/>
                <a:ea typeface="楷体_GB2312" pitchFamily="49" charset="-122"/>
              </a:rPr>
              <a:t>2</a:t>
            </a:r>
            <a:r>
              <a:rPr lang="zh-CN" altLang="en-US" sz="2800" b="1" dirty="0">
                <a:latin typeface="楷体_GB2312" pitchFamily="49" charset="-122"/>
                <a:ea typeface="楷体_GB2312" pitchFamily="49" charset="-122"/>
              </a:rPr>
              <a:t>）作品有诗集</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红烛</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死水</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a:t>
            </a:r>
            <a:endParaRPr lang="zh-CN" altLang="en-US" sz="2800" b="1" dirty="0">
              <a:latin typeface="楷体_GB2312" pitchFamily="49" charset="-122"/>
              <a:ea typeface="楷体_GB2312" pitchFamily="49" charset="-122"/>
            </a:endParaRPr>
          </a:p>
          <a:p>
            <a:pPr>
              <a:lnSpc>
                <a:spcPct val="90000"/>
              </a:lnSpc>
              <a:buFontTx/>
              <a:buNone/>
            </a:pPr>
            <a:r>
              <a:rPr lang="zh-CN" altLang="en-US" sz="2800" b="1" dirty="0">
                <a:latin typeface="楷体_GB2312" pitchFamily="49" charset="-122"/>
                <a:ea typeface="楷体_GB2312" pitchFamily="49" charset="-122"/>
              </a:rPr>
              <a:t>  第一部诗集</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红烛</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多为自由体，带有浓厚的浪漫主义色彩，也有唯美主义的印痕。第二部诗集</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死水</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，诗风有明显的变化，现实主义精神大为增强，并讲求诗的音乐美、绘画美、建筑美，</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死水</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以其新格律诗的模范实践，成为闻一多对新诗发展的独特贡献。</a:t>
            </a:r>
            <a:endParaRPr lang="zh-CN" altLang="en-US" sz="2800" b="1" dirty="0">
              <a:latin typeface="楷体_GB2312" pitchFamily="49" charset="-122"/>
              <a:ea typeface="楷体_GB2312" pitchFamily="49" charset="-122"/>
            </a:endParaRPr>
          </a:p>
        </p:txBody>
      </p:sp>
      <p:sp>
        <p:nvSpPr>
          <p:cNvPr id="4099" name="WordArt 3"/>
          <p:cNvSpPr>
            <a:spLocks noChangeArrowheads="1" noChangeShapeType="1" noTextEdit="1"/>
          </p:cNvSpPr>
          <p:nvPr/>
        </p:nvSpPr>
        <p:spPr bwMode="auto">
          <a:xfrm>
            <a:off x="683568" y="764704"/>
            <a:ext cx="2743200" cy="685800"/>
          </a:xfrm>
          <a:prstGeom prst="rect">
            <a:avLst/>
          </a:prstGeom>
        </p:spPr>
        <p:txBody>
          <a:bodyPr wrap="none" fromWordArt="1">
            <a:prstTxWarp prst="textPlain">
              <a:avLst>
                <a:gd name="adj" fmla="val 50000"/>
              </a:avLst>
            </a:prstTxWarp>
          </a:bodyPr>
          <a:lstStyle/>
          <a:p>
            <a:pPr algn="ctr" fontAlgn="base">
              <a:spcBef>
                <a:spcPct val="0"/>
              </a:spcBef>
              <a:spcAft>
                <a:spcPct val="0"/>
              </a:spcAft>
            </a:pPr>
            <a:r>
              <a:rPr lang="zh-CN" altLang="en-US" sz="5400" b="1" kern="10" dirty="0">
                <a:ln w="12700">
                  <a:solidFill>
                    <a:srgbClr val="EAEAEA"/>
                  </a:solidFill>
                  <a:rou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隶书" panose="02010509060101010101" charset="-122"/>
                <a:ea typeface="隶书" panose="02010509060101010101" charset="-122"/>
              </a:rPr>
              <a:t>作者简介</a:t>
            </a:r>
            <a:endParaRPr lang="zh-CN" altLang="en-US" sz="5400" b="1" kern="10" dirty="0">
              <a:ln w="12700">
                <a:solidFill>
                  <a:srgbClr val="EAEAEA"/>
                </a:solidFill>
                <a:rou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隶书" panose="02010509060101010101" charset="-122"/>
              <a:ea typeface="隶书" panose="02010509060101010101" charset="-122"/>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additive="base">
                                        <p:cTn id="7" dur="500" fill="hold"/>
                                        <p:tgtEl>
                                          <p:spTgt spid="4099"/>
                                        </p:tgtEl>
                                        <p:attrNameLst>
                                          <p:attrName>ppt_x</p:attrName>
                                        </p:attrNameLst>
                                      </p:cBhvr>
                                      <p:tavLst>
                                        <p:tav tm="0">
                                          <p:val>
                                            <p:strVal val="0-#ppt_w/2"/>
                                          </p:val>
                                        </p:tav>
                                        <p:tav tm="100000">
                                          <p:val>
                                            <p:strVal val="#ppt_x"/>
                                          </p:val>
                                        </p:tav>
                                      </p:tavLst>
                                    </p:anim>
                                    <p:anim calcmode="lin" valueType="num">
                                      <p:cBhvr additive="base">
                                        <p:cTn id="8" dur="500" fill="hold"/>
                                        <p:tgtEl>
                                          <p:spTgt spid="409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4098">
                                            <p:txEl>
                                              <p:pRg st="0" end="0"/>
                                            </p:txEl>
                                          </p:spTgt>
                                        </p:tgtEl>
                                        <p:attrNameLst>
                                          <p:attrName>style.visibility</p:attrName>
                                        </p:attrNameLst>
                                      </p:cBhvr>
                                      <p:to>
                                        <p:strVal val="visible"/>
                                      </p:to>
                                    </p:set>
                                    <p:animEffect transition="in" filter="fade">
                                      <p:cBhvr>
                                        <p:cTn id="13" dur="1000"/>
                                        <p:tgtEl>
                                          <p:spTgt spid="4098">
                                            <p:txEl>
                                              <p:pRg st="0" end="0"/>
                                            </p:txEl>
                                          </p:spTgt>
                                        </p:tgtEl>
                                      </p:cBhvr>
                                    </p:animEffect>
                                    <p:anim calcmode="lin" valueType="num">
                                      <p:cBhvr>
                                        <p:cTn id="14" dur="1000" fill="hold"/>
                                        <p:tgtEl>
                                          <p:spTgt spid="4098">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4098">
                                            <p:txEl>
                                              <p:pRg st="0" end="0"/>
                                            </p:txEl>
                                          </p:spTgt>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4098">
                                            <p:txEl>
                                              <p:pRg st="2" end="2"/>
                                            </p:txEl>
                                          </p:spTgt>
                                        </p:tgtEl>
                                        <p:attrNameLst>
                                          <p:attrName>style.visibility</p:attrName>
                                        </p:attrNameLst>
                                      </p:cBhvr>
                                      <p:to>
                                        <p:strVal val="visible"/>
                                      </p:to>
                                    </p:set>
                                    <p:animEffect transition="in" filter="fade">
                                      <p:cBhvr>
                                        <p:cTn id="18" dur="1000"/>
                                        <p:tgtEl>
                                          <p:spTgt spid="4098">
                                            <p:txEl>
                                              <p:pRg st="2" end="2"/>
                                            </p:txEl>
                                          </p:spTgt>
                                        </p:tgtEl>
                                      </p:cBhvr>
                                    </p:animEffect>
                                    <p:anim calcmode="lin" valueType="num">
                                      <p:cBhvr>
                                        <p:cTn id="19" dur="1000" fill="hold"/>
                                        <p:tgtEl>
                                          <p:spTgt spid="4098">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4098">
                                            <p:txEl>
                                              <p:pRg st="2" end="2"/>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4098">
                                            <p:txEl>
                                              <p:pRg st="3" end="3"/>
                                            </p:txEl>
                                          </p:spTgt>
                                        </p:tgtEl>
                                        <p:attrNameLst>
                                          <p:attrName>style.visibility</p:attrName>
                                        </p:attrNameLst>
                                      </p:cBhvr>
                                      <p:to>
                                        <p:strVal val="visible"/>
                                      </p:to>
                                    </p:set>
                                    <p:animEffect transition="in" filter="fade">
                                      <p:cBhvr>
                                        <p:cTn id="23" dur="1000"/>
                                        <p:tgtEl>
                                          <p:spTgt spid="4098">
                                            <p:txEl>
                                              <p:pRg st="3" end="3"/>
                                            </p:txEl>
                                          </p:spTgt>
                                        </p:tgtEl>
                                      </p:cBhvr>
                                    </p:animEffect>
                                    <p:anim calcmode="lin" valueType="num">
                                      <p:cBhvr>
                                        <p:cTn id="24" dur="1000" fill="hold"/>
                                        <p:tgtEl>
                                          <p:spTgt spid="4098">
                                            <p:txEl>
                                              <p:pRg st="3" end="3"/>
                                            </p:txEl>
                                          </p:spTgt>
                                        </p:tgtEl>
                                        <p:attrNameLst>
                                          <p:attrName>ppt_x</p:attrName>
                                        </p:attrNameLst>
                                      </p:cBhvr>
                                      <p:tavLst>
                                        <p:tav tm="0">
                                          <p:val>
                                            <p:strVal val="#ppt_x"/>
                                          </p:val>
                                        </p:tav>
                                        <p:tav tm="100000">
                                          <p:val>
                                            <p:strVal val="#ppt_x"/>
                                          </p:val>
                                        </p:tav>
                                      </p:tavLst>
                                    </p:anim>
                                    <p:anim calcmode="lin" valueType="num">
                                      <p:cBhvr>
                                        <p:cTn id="25" dur="1000" fill="hold"/>
                                        <p:tgtEl>
                                          <p:spTgt spid="4098">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20080221180056497"/>
          <p:cNvPicPr>
            <a:picLocks noChangeAspect="1" noChangeArrowheads="1"/>
          </p:cNvPicPr>
          <p:nvPr/>
        </p:nvPicPr>
        <p:blipFill>
          <a:blip r:embed="rId1"/>
          <a:srcRect/>
          <a:stretch>
            <a:fillRect/>
          </a:stretch>
        </p:blipFill>
        <p:spPr bwMode="auto">
          <a:xfrm>
            <a:off x="5435600" y="333375"/>
            <a:ext cx="3219450" cy="403225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NO4405_sml"/>
          <p:cNvPicPr>
            <a:picLocks noChangeAspect="1" noChangeArrowheads="1"/>
          </p:cNvPicPr>
          <p:nvPr/>
        </p:nvPicPr>
        <p:blipFill>
          <a:blip r:embed="rId2" cstate="email"/>
          <a:srcRect/>
          <a:stretch>
            <a:fillRect/>
          </a:stretch>
        </p:blipFill>
        <p:spPr bwMode="auto">
          <a:xfrm>
            <a:off x="323850" y="188913"/>
            <a:ext cx="4579938" cy="61198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blinds(horizontal)">
                                      <p:cBhvr>
                                        <p:cTn id="7" dur="500"/>
                                        <p:tgtEl>
                                          <p:spTgt spid="512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nodeType="click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blinds(vertical)">
                                      <p:cBhvr>
                                        <p:cTn id="12"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a:xfrm>
            <a:off x="1979613" y="1557338"/>
            <a:ext cx="5184775" cy="4897437"/>
          </a:xfrm>
        </p:spPr>
        <p:txBody>
          <a:bodyPr/>
          <a:lstStyle/>
          <a:p>
            <a:pPr>
              <a:lnSpc>
                <a:spcPct val="90000"/>
              </a:lnSpc>
              <a:buFontTx/>
              <a:buNone/>
            </a:pPr>
            <a:r>
              <a:rPr lang="zh-CN" altLang="en-US" dirty="0"/>
              <a:t>有一句话说出就是祸，</a:t>
            </a:r>
            <a:endParaRPr lang="zh-CN" altLang="en-US" dirty="0"/>
          </a:p>
          <a:p>
            <a:pPr>
              <a:lnSpc>
                <a:spcPct val="90000"/>
              </a:lnSpc>
              <a:buFontTx/>
              <a:buNone/>
            </a:pPr>
            <a:r>
              <a:rPr lang="zh-CN" altLang="en-US" dirty="0"/>
              <a:t>有一句话能点得着火。</a:t>
            </a:r>
            <a:endParaRPr lang="zh-CN" altLang="en-US" dirty="0"/>
          </a:p>
          <a:p>
            <a:pPr>
              <a:lnSpc>
                <a:spcPct val="90000"/>
              </a:lnSpc>
              <a:buFontTx/>
              <a:buNone/>
            </a:pPr>
            <a:r>
              <a:rPr lang="zh-CN" altLang="en-US" dirty="0"/>
              <a:t>别看五千年没有说破，</a:t>
            </a:r>
            <a:endParaRPr lang="zh-CN" altLang="en-US" dirty="0"/>
          </a:p>
          <a:p>
            <a:pPr>
              <a:lnSpc>
                <a:spcPct val="90000"/>
              </a:lnSpc>
              <a:buFontTx/>
              <a:buNone/>
            </a:pPr>
            <a:r>
              <a:rPr lang="zh-CN" altLang="en-US" dirty="0"/>
              <a:t>你猜得透火山的沉默？</a:t>
            </a:r>
            <a:endParaRPr lang="zh-CN" altLang="en-US" dirty="0"/>
          </a:p>
          <a:p>
            <a:pPr>
              <a:lnSpc>
                <a:spcPct val="90000"/>
              </a:lnSpc>
              <a:buFontTx/>
              <a:buNone/>
            </a:pPr>
            <a:r>
              <a:rPr lang="zh-CN" altLang="en-US" dirty="0"/>
              <a:t>说不定是突然着了魔，</a:t>
            </a:r>
            <a:endParaRPr lang="zh-CN" altLang="en-US" dirty="0"/>
          </a:p>
          <a:p>
            <a:pPr>
              <a:lnSpc>
                <a:spcPct val="90000"/>
              </a:lnSpc>
              <a:buFontTx/>
              <a:buNone/>
            </a:pPr>
            <a:r>
              <a:rPr lang="zh-CN" altLang="en-US" dirty="0"/>
              <a:t>突然青天里一个霹雳</a:t>
            </a:r>
            <a:endParaRPr lang="zh-CN" altLang="en-US" dirty="0"/>
          </a:p>
          <a:p>
            <a:pPr>
              <a:lnSpc>
                <a:spcPct val="90000"/>
              </a:lnSpc>
              <a:buFontTx/>
              <a:buNone/>
            </a:pPr>
            <a:r>
              <a:rPr lang="zh-CN" altLang="en-US" dirty="0"/>
              <a:t>爆一声</a:t>
            </a:r>
            <a:endParaRPr lang="zh-CN" altLang="en-US" dirty="0"/>
          </a:p>
          <a:p>
            <a:pPr>
              <a:lnSpc>
                <a:spcPct val="90000"/>
              </a:lnSpc>
              <a:buFontTx/>
              <a:buNone/>
            </a:pPr>
            <a:r>
              <a:rPr lang="zh-CN" altLang="en-US" dirty="0"/>
              <a:t>“咱们的中国！”</a:t>
            </a:r>
            <a:endParaRPr lang="zh-CN" altLang="en-US" dirty="0"/>
          </a:p>
          <a:p>
            <a:pPr>
              <a:lnSpc>
                <a:spcPct val="90000"/>
              </a:lnSpc>
              <a:buFontTx/>
              <a:buNone/>
            </a:pPr>
            <a:endParaRPr lang="en-US" altLang="zh-CN" dirty="0"/>
          </a:p>
        </p:txBody>
      </p:sp>
      <p:sp>
        <p:nvSpPr>
          <p:cNvPr id="7171" name="WordArt 3"/>
          <p:cNvSpPr>
            <a:spLocks noChangeArrowheads="1" noChangeShapeType="1" noTextEdit="1"/>
          </p:cNvSpPr>
          <p:nvPr/>
        </p:nvSpPr>
        <p:spPr bwMode="auto">
          <a:xfrm>
            <a:off x="611188" y="549275"/>
            <a:ext cx="2781300" cy="685800"/>
          </a:xfrm>
          <a:prstGeom prst="rect">
            <a:avLst/>
          </a:prstGeom>
        </p:spPr>
        <p:txBody>
          <a:bodyPr wrap="none" fromWordArt="1">
            <a:prstTxWarp prst="textPlain">
              <a:avLst>
                <a:gd name="adj" fmla="val 50000"/>
              </a:avLst>
            </a:prstTxWarp>
          </a:bodyPr>
          <a:lstStyle/>
          <a:p>
            <a:pPr algn="ctr" fontAlgn="base">
              <a:spcBef>
                <a:spcPct val="0"/>
              </a:spcBef>
              <a:spcAft>
                <a:spcPct val="0"/>
              </a:spcAft>
            </a:pPr>
            <a:r>
              <a:rPr lang="zh-CN" altLang="en-US" sz="5400" b="1" kern="10" dirty="0">
                <a:ln w="12700">
                  <a:solidFill>
                    <a:srgbClr val="EAEAEA"/>
                  </a:solidFill>
                  <a:rou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隶书" panose="02010509060101010101" charset="-122"/>
                <a:ea typeface="隶书" panose="02010509060101010101" charset="-122"/>
              </a:rPr>
              <a:t>课文讲解</a:t>
            </a:r>
            <a:endParaRPr lang="zh-CN" altLang="en-US" sz="5400" b="1" kern="10" dirty="0">
              <a:ln w="12700">
                <a:solidFill>
                  <a:srgbClr val="EAEAEA"/>
                </a:solidFill>
                <a:rou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隶书" panose="02010509060101010101" charset="-122"/>
              <a:ea typeface="隶书" panose="02010509060101010101" charset="-122"/>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additive="base">
                                        <p:cTn id="7" dur="500" fill="hold"/>
                                        <p:tgtEl>
                                          <p:spTgt spid="7171"/>
                                        </p:tgtEl>
                                        <p:attrNameLst>
                                          <p:attrName>ppt_x</p:attrName>
                                        </p:attrNameLst>
                                      </p:cBhvr>
                                      <p:tavLst>
                                        <p:tav tm="0">
                                          <p:val>
                                            <p:strVal val="0-#ppt_w/2"/>
                                          </p:val>
                                        </p:tav>
                                        <p:tav tm="100000">
                                          <p:val>
                                            <p:strVal val="#ppt_x"/>
                                          </p:val>
                                        </p:tav>
                                      </p:tavLst>
                                    </p:anim>
                                    <p:anim calcmode="lin" valueType="num">
                                      <p:cBhvr additive="base">
                                        <p:cTn id="8" dur="500" fill="hold"/>
                                        <p:tgtEl>
                                          <p:spTgt spid="7171"/>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7170">
                                            <p:txEl>
                                              <p:pRg st="0" end="0"/>
                                            </p:txEl>
                                          </p:spTgt>
                                        </p:tgtEl>
                                        <p:attrNameLst>
                                          <p:attrName>style.visibility</p:attrName>
                                        </p:attrNameLst>
                                      </p:cBhvr>
                                      <p:to>
                                        <p:strVal val="visible"/>
                                      </p:to>
                                    </p:set>
                                    <p:animEffect transition="in" filter="fade">
                                      <p:cBhvr>
                                        <p:cTn id="13" dur="1000"/>
                                        <p:tgtEl>
                                          <p:spTgt spid="7170">
                                            <p:txEl>
                                              <p:pRg st="0" end="0"/>
                                            </p:txEl>
                                          </p:spTgt>
                                        </p:tgtEl>
                                      </p:cBhvr>
                                    </p:animEffect>
                                    <p:anim calcmode="lin" valueType="num">
                                      <p:cBhvr>
                                        <p:cTn id="14" dur="1000" fill="hold"/>
                                        <p:tgtEl>
                                          <p:spTgt spid="7170">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7170">
                                            <p:txEl>
                                              <p:pRg st="0" end="0"/>
                                            </p:txEl>
                                          </p:spTgt>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7170">
                                            <p:txEl>
                                              <p:pRg st="1" end="1"/>
                                            </p:txEl>
                                          </p:spTgt>
                                        </p:tgtEl>
                                        <p:attrNameLst>
                                          <p:attrName>style.visibility</p:attrName>
                                        </p:attrNameLst>
                                      </p:cBhvr>
                                      <p:to>
                                        <p:strVal val="visible"/>
                                      </p:to>
                                    </p:set>
                                    <p:animEffect transition="in" filter="fade">
                                      <p:cBhvr>
                                        <p:cTn id="18" dur="1000"/>
                                        <p:tgtEl>
                                          <p:spTgt spid="7170">
                                            <p:txEl>
                                              <p:pRg st="1" end="1"/>
                                            </p:txEl>
                                          </p:spTgt>
                                        </p:tgtEl>
                                      </p:cBhvr>
                                    </p:animEffect>
                                    <p:anim calcmode="lin" valueType="num">
                                      <p:cBhvr>
                                        <p:cTn id="19" dur="1000" fill="hold"/>
                                        <p:tgtEl>
                                          <p:spTgt spid="7170">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7170">
                                            <p:txEl>
                                              <p:pRg st="1" end="1"/>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7170">
                                            <p:txEl>
                                              <p:pRg st="2" end="2"/>
                                            </p:txEl>
                                          </p:spTgt>
                                        </p:tgtEl>
                                        <p:attrNameLst>
                                          <p:attrName>style.visibility</p:attrName>
                                        </p:attrNameLst>
                                      </p:cBhvr>
                                      <p:to>
                                        <p:strVal val="visible"/>
                                      </p:to>
                                    </p:set>
                                    <p:animEffect transition="in" filter="fade">
                                      <p:cBhvr>
                                        <p:cTn id="23" dur="1000"/>
                                        <p:tgtEl>
                                          <p:spTgt spid="7170">
                                            <p:txEl>
                                              <p:pRg st="2" end="2"/>
                                            </p:txEl>
                                          </p:spTgt>
                                        </p:tgtEl>
                                      </p:cBhvr>
                                    </p:animEffect>
                                    <p:anim calcmode="lin" valueType="num">
                                      <p:cBhvr>
                                        <p:cTn id="24" dur="1000" fill="hold"/>
                                        <p:tgtEl>
                                          <p:spTgt spid="7170">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7170">
                                            <p:txEl>
                                              <p:pRg st="2" end="2"/>
                                            </p:txEl>
                                          </p:spTgt>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7170">
                                            <p:txEl>
                                              <p:pRg st="3" end="3"/>
                                            </p:txEl>
                                          </p:spTgt>
                                        </p:tgtEl>
                                        <p:attrNameLst>
                                          <p:attrName>style.visibility</p:attrName>
                                        </p:attrNameLst>
                                      </p:cBhvr>
                                      <p:to>
                                        <p:strVal val="visible"/>
                                      </p:to>
                                    </p:set>
                                    <p:animEffect transition="in" filter="fade">
                                      <p:cBhvr>
                                        <p:cTn id="28" dur="1000"/>
                                        <p:tgtEl>
                                          <p:spTgt spid="7170">
                                            <p:txEl>
                                              <p:pRg st="3" end="3"/>
                                            </p:txEl>
                                          </p:spTgt>
                                        </p:tgtEl>
                                      </p:cBhvr>
                                    </p:animEffect>
                                    <p:anim calcmode="lin" valueType="num">
                                      <p:cBhvr>
                                        <p:cTn id="29" dur="1000" fill="hold"/>
                                        <p:tgtEl>
                                          <p:spTgt spid="7170">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7170">
                                            <p:txEl>
                                              <p:pRg st="3" end="3"/>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7170">
                                            <p:txEl>
                                              <p:pRg st="4" end="4"/>
                                            </p:txEl>
                                          </p:spTgt>
                                        </p:tgtEl>
                                        <p:attrNameLst>
                                          <p:attrName>style.visibility</p:attrName>
                                        </p:attrNameLst>
                                      </p:cBhvr>
                                      <p:to>
                                        <p:strVal val="visible"/>
                                      </p:to>
                                    </p:set>
                                    <p:animEffect transition="in" filter="fade">
                                      <p:cBhvr>
                                        <p:cTn id="33" dur="1000"/>
                                        <p:tgtEl>
                                          <p:spTgt spid="7170">
                                            <p:txEl>
                                              <p:pRg st="4" end="4"/>
                                            </p:txEl>
                                          </p:spTgt>
                                        </p:tgtEl>
                                      </p:cBhvr>
                                    </p:animEffect>
                                    <p:anim calcmode="lin" valueType="num">
                                      <p:cBhvr>
                                        <p:cTn id="34" dur="1000" fill="hold"/>
                                        <p:tgtEl>
                                          <p:spTgt spid="7170">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7170">
                                            <p:txEl>
                                              <p:pRg st="4" end="4"/>
                                            </p:txEl>
                                          </p:spTgt>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7170">
                                            <p:txEl>
                                              <p:pRg st="5" end="5"/>
                                            </p:txEl>
                                          </p:spTgt>
                                        </p:tgtEl>
                                        <p:attrNameLst>
                                          <p:attrName>style.visibility</p:attrName>
                                        </p:attrNameLst>
                                      </p:cBhvr>
                                      <p:to>
                                        <p:strVal val="visible"/>
                                      </p:to>
                                    </p:set>
                                    <p:animEffect transition="in" filter="fade">
                                      <p:cBhvr>
                                        <p:cTn id="38" dur="1000"/>
                                        <p:tgtEl>
                                          <p:spTgt spid="7170">
                                            <p:txEl>
                                              <p:pRg st="5" end="5"/>
                                            </p:txEl>
                                          </p:spTgt>
                                        </p:tgtEl>
                                      </p:cBhvr>
                                    </p:animEffect>
                                    <p:anim calcmode="lin" valueType="num">
                                      <p:cBhvr>
                                        <p:cTn id="39" dur="1000" fill="hold"/>
                                        <p:tgtEl>
                                          <p:spTgt spid="7170">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7170">
                                            <p:txEl>
                                              <p:pRg st="5" end="5"/>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7170">
                                            <p:txEl>
                                              <p:pRg st="6" end="6"/>
                                            </p:txEl>
                                          </p:spTgt>
                                        </p:tgtEl>
                                        <p:attrNameLst>
                                          <p:attrName>style.visibility</p:attrName>
                                        </p:attrNameLst>
                                      </p:cBhvr>
                                      <p:to>
                                        <p:strVal val="visible"/>
                                      </p:to>
                                    </p:set>
                                    <p:animEffect transition="in" filter="fade">
                                      <p:cBhvr>
                                        <p:cTn id="43" dur="1000"/>
                                        <p:tgtEl>
                                          <p:spTgt spid="7170">
                                            <p:txEl>
                                              <p:pRg st="6" end="6"/>
                                            </p:txEl>
                                          </p:spTgt>
                                        </p:tgtEl>
                                      </p:cBhvr>
                                    </p:animEffect>
                                    <p:anim calcmode="lin" valueType="num">
                                      <p:cBhvr>
                                        <p:cTn id="44" dur="1000" fill="hold"/>
                                        <p:tgtEl>
                                          <p:spTgt spid="7170">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7170">
                                            <p:txEl>
                                              <p:pRg st="6" end="6"/>
                                            </p:txEl>
                                          </p:spTgt>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7170">
                                            <p:txEl>
                                              <p:pRg st="7" end="7"/>
                                            </p:txEl>
                                          </p:spTgt>
                                        </p:tgtEl>
                                        <p:attrNameLst>
                                          <p:attrName>style.visibility</p:attrName>
                                        </p:attrNameLst>
                                      </p:cBhvr>
                                      <p:to>
                                        <p:strVal val="visible"/>
                                      </p:to>
                                    </p:set>
                                    <p:animEffect transition="in" filter="fade">
                                      <p:cBhvr>
                                        <p:cTn id="48" dur="1000"/>
                                        <p:tgtEl>
                                          <p:spTgt spid="7170">
                                            <p:txEl>
                                              <p:pRg st="7" end="7"/>
                                            </p:txEl>
                                          </p:spTgt>
                                        </p:tgtEl>
                                      </p:cBhvr>
                                    </p:animEffect>
                                    <p:anim calcmode="lin" valueType="num">
                                      <p:cBhvr>
                                        <p:cTn id="49" dur="1000" fill="hold"/>
                                        <p:tgtEl>
                                          <p:spTgt spid="7170">
                                            <p:txEl>
                                              <p:pRg st="7" end="7"/>
                                            </p:txEl>
                                          </p:spTgt>
                                        </p:tgtEl>
                                        <p:attrNameLst>
                                          <p:attrName>ppt_x</p:attrName>
                                        </p:attrNameLst>
                                      </p:cBhvr>
                                      <p:tavLst>
                                        <p:tav tm="0">
                                          <p:val>
                                            <p:strVal val="#ppt_x"/>
                                          </p:val>
                                        </p:tav>
                                        <p:tav tm="100000">
                                          <p:val>
                                            <p:strVal val="#ppt_x"/>
                                          </p:val>
                                        </p:tav>
                                      </p:tavLst>
                                    </p:anim>
                                    <p:anim calcmode="lin" valueType="num">
                                      <p:cBhvr>
                                        <p:cTn id="50" dur="1000" fill="hold"/>
                                        <p:tgtEl>
                                          <p:spTgt spid="7170">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body" idx="1"/>
          </p:nvPr>
        </p:nvSpPr>
        <p:spPr>
          <a:xfrm>
            <a:off x="2088356" y="1412776"/>
            <a:ext cx="4967287" cy="3024187"/>
          </a:xfrm>
        </p:spPr>
        <p:txBody>
          <a:bodyPr/>
          <a:lstStyle/>
          <a:p>
            <a:pPr>
              <a:lnSpc>
                <a:spcPct val="80000"/>
              </a:lnSpc>
              <a:buFontTx/>
              <a:buNone/>
            </a:pPr>
            <a:r>
              <a:rPr lang="zh-CN" altLang="en-US" sz="2500" dirty="0"/>
              <a:t>这话叫我今天怎么说？</a:t>
            </a:r>
            <a:endParaRPr lang="zh-CN" altLang="en-US" sz="2500" dirty="0"/>
          </a:p>
          <a:p>
            <a:pPr>
              <a:lnSpc>
                <a:spcPct val="80000"/>
              </a:lnSpc>
              <a:buFontTx/>
              <a:buNone/>
            </a:pPr>
            <a:r>
              <a:rPr lang="zh-CN" altLang="en-US" sz="2500" dirty="0"/>
              <a:t>你不信铁树开花也可，</a:t>
            </a:r>
            <a:endParaRPr lang="zh-CN" altLang="en-US" sz="2500" dirty="0"/>
          </a:p>
          <a:p>
            <a:pPr>
              <a:lnSpc>
                <a:spcPct val="80000"/>
              </a:lnSpc>
              <a:buFontTx/>
              <a:buNone/>
            </a:pPr>
            <a:r>
              <a:rPr lang="zh-CN" altLang="en-US" sz="2500" dirty="0"/>
              <a:t>那么有一句话你听着：</a:t>
            </a:r>
            <a:endParaRPr lang="zh-CN" altLang="en-US" sz="2500" dirty="0"/>
          </a:p>
          <a:p>
            <a:pPr>
              <a:lnSpc>
                <a:spcPct val="80000"/>
              </a:lnSpc>
              <a:buFontTx/>
              <a:buNone/>
            </a:pPr>
            <a:r>
              <a:rPr lang="zh-CN" altLang="en-US" sz="2500" dirty="0"/>
              <a:t>等火山忍不住了缄默，</a:t>
            </a:r>
            <a:endParaRPr lang="zh-CN" altLang="en-US" sz="2500" dirty="0"/>
          </a:p>
          <a:p>
            <a:pPr>
              <a:lnSpc>
                <a:spcPct val="80000"/>
              </a:lnSpc>
              <a:buFontTx/>
              <a:buNone/>
            </a:pPr>
            <a:r>
              <a:rPr lang="zh-CN" altLang="en-US" sz="2500" dirty="0"/>
              <a:t>不要发抖，伸舌头，顿脚，</a:t>
            </a:r>
            <a:endParaRPr lang="zh-CN" altLang="en-US" sz="2500" dirty="0"/>
          </a:p>
          <a:p>
            <a:pPr>
              <a:lnSpc>
                <a:spcPct val="80000"/>
              </a:lnSpc>
              <a:buFontTx/>
              <a:buNone/>
            </a:pPr>
            <a:r>
              <a:rPr lang="zh-CN" altLang="en-US" sz="2500" dirty="0"/>
              <a:t>等到青天里一声霹雳</a:t>
            </a:r>
            <a:endParaRPr lang="zh-CN" altLang="en-US" sz="2500" dirty="0"/>
          </a:p>
          <a:p>
            <a:pPr>
              <a:lnSpc>
                <a:spcPct val="80000"/>
              </a:lnSpc>
              <a:buFontTx/>
              <a:buNone/>
            </a:pPr>
            <a:r>
              <a:rPr lang="zh-CN" altLang="en-US" sz="2500" dirty="0"/>
              <a:t>爆一声</a:t>
            </a:r>
            <a:endParaRPr lang="zh-CN" altLang="en-US" sz="2500" dirty="0"/>
          </a:p>
          <a:p>
            <a:pPr>
              <a:lnSpc>
                <a:spcPct val="80000"/>
              </a:lnSpc>
              <a:buFontTx/>
              <a:buNone/>
            </a:pPr>
            <a:r>
              <a:rPr lang="zh-CN" altLang="en-US" sz="2500" dirty="0">
                <a:latin typeface="宋体" panose="02010600030101010101" pitchFamily="2" charset="-122"/>
              </a:rPr>
              <a:t>“</a:t>
            </a:r>
            <a:r>
              <a:rPr lang="zh-CN" altLang="en-US" sz="2500" dirty="0"/>
              <a:t>咱们的中国！</a:t>
            </a:r>
            <a:r>
              <a:rPr lang="zh-CN" altLang="en-US" sz="2500" dirty="0">
                <a:latin typeface="宋体" panose="02010600030101010101" pitchFamily="2" charset="-122"/>
              </a:rPr>
              <a:t>”</a:t>
            </a:r>
            <a:endParaRPr lang="zh-CN" altLang="en-US" sz="2500" dirty="0"/>
          </a:p>
        </p:txBody>
      </p:sp>
      <p:sp>
        <p:nvSpPr>
          <p:cNvPr id="8195" name="Rectangle 3"/>
          <p:cNvSpPr>
            <a:spLocks noChangeArrowheads="1"/>
          </p:cNvSpPr>
          <p:nvPr/>
        </p:nvSpPr>
        <p:spPr bwMode="auto">
          <a:xfrm>
            <a:off x="395536" y="4365104"/>
            <a:ext cx="8064500" cy="234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r>
              <a:rPr lang="en-US" altLang="zh-CN" sz="2500" b="1" dirty="0">
                <a:solidFill>
                  <a:srgbClr val="CC0000"/>
                </a:solidFill>
                <a:latin typeface="宋体" panose="02010600030101010101" pitchFamily="2" charset="-122"/>
                <a:ea typeface="楷体_GB2312" pitchFamily="49" charset="-122"/>
              </a:rPr>
              <a:t>“</a:t>
            </a:r>
            <a:r>
              <a:rPr lang="zh-CN" altLang="en-US" sz="2500" b="1" dirty="0">
                <a:solidFill>
                  <a:srgbClr val="CC0000"/>
                </a:solidFill>
                <a:ea typeface="楷体_GB2312" pitchFamily="49" charset="-122"/>
              </a:rPr>
              <a:t>等火山忍不住了缄默</a:t>
            </a:r>
            <a:r>
              <a:rPr lang="zh-CN" altLang="en-US" sz="2500" b="1" dirty="0">
                <a:solidFill>
                  <a:srgbClr val="CC0000"/>
                </a:solidFill>
                <a:latin typeface="宋体" panose="02010600030101010101" pitchFamily="2" charset="-122"/>
                <a:ea typeface="楷体_GB2312" pitchFamily="49" charset="-122"/>
              </a:rPr>
              <a:t>”</a:t>
            </a:r>
            <a:r>
              <a:rPr lang="zh-CN" altLang="en-US" sz="2500" b="1" dirty="0">
                <a:solidFill>
                  <a:srgbClr val="CC0000"/>
                </a:solidFill>
                <a:ea typeface="楷体_GB2312" pitchFamily="49" charset="-122"/>
              </a:rPr>
              <a:t>，封建军阀将会</a:t>
            </a:r>
            <a:r>
              <a:rPr lang="zh-CN" altLang="en-US" sz="2500" b="1" dirty="0">
                <a:solidFill>
                  <a:srgbClr val="CC0000"/>
                </a:solidFill>
                <a:latin typeface="宋体" panose="02010600030101010101" pitchFamily="2" charset="-122"/>
                <a:ea typeface="楷体_GB2312" pitchFamily="49" charset="-122"/>
              </a:rPr>
              <a:t>“</a:t>
            </a:r>
            <a:r>
              <a:rPr lang="zh-CN" altLang="en-US" sz="2500" b="1" dirty="0">
                <a:solidFill>
                  <a:srgbClr val="CC0000"/>
                </a:solidFill>
                <a:ea typeface="楷体_GB2312" pitchFamily="49" charset="-122"/>
              </a:rPr>
              <a:t>发抖，伸舌头，顿脚</a:t>
            </a:r>
            <a:r>
              <a:rPr lang="zh-CN" altLang="en-US" sz="2500" b="1" dirty="0">
                <a:solidFill>
                  <a:srgbClr val="CC0000"/>
                </a:solidFill>
                <a:latin typeface="宋体" panose="02010600030101010101" pitchFamily="2" charset="-122"/>
                <a:ea typeface="楷体_GB2312" pitchFamily="49" charset="-122"/>
              </a:rPr>
              <a:t>”</a:t>
            </a:r>
            <a:r>
              <a:rPr lang="zh-CN" altLang="en-US" sz="2500" b="1" dirty="0">
                <a:solidFill>
                  <a:srgbClr val="CC0000"/>
                </a:solidFill>
                <a:ea typeface="楷体_GB2312" pitchFamily="49" charset="-122"/>
              </a:rPr>
              <a:t>，这些诗句形象地揭示了反动势力凶狠而又虚伪的本质，充分肯定赞颂了具有五千年历史的中华民族的精神与力量，体现了作者对社会历史的清醒认识与敢于追求真理的胆魄。</a:t>
            </a:r>
            <a:endParaRPr lang="zh-CN" altLang="en-US" sz="2500" b="1" dirty="0">
              <a:solidFill>
                <a:srgbClr val="CC0000"/>
              </a:solidFill>
              <a:ea typeface="楷体_GB2312" pitchFamily="49" charset="-122"/>
            </a:endParaRPr>
          </a:p>
        </p:txBody>
      </p:sp>
      <p:sp>
        <p:nvSpPr>
          <p:cNvPr id="8196" name="WordArt 4"/>
          <p:cNvSpPr>
            <a:spLocks noChangeArrowheads="1" noChangeShapeType="1" noTextEdit="1"/>
          </p:cNvSpPr>
          <p:nvPr/>
        </p:nvSpPr>
        <p:spPr bwMode="auto">
          <a:xfrm>
            <a:off x="683568" y="620688"/>
            <a:ext cx="2781300" cy="685800"/>
          </a:xfrm>
          <a:prstGeom prst="rect">
            <a:avLst/>
          </a:prstGeom>
        </p:spPr>
        <p:txBody>
          <a:bodyPr wrap="none" fromWordArt="1">
            <a:prstTxWarp prst="textPlain">
              <a:avLst>
                <a:gd name="adj" fmla="val 50000"/>
              </a:avLst>
            </a:prstTxWarp>
          </a:bodyPr>
          <a:lstStyle/>
          <a:p>
            <a:pPr algn="ctr" fontAlgn="base">
              <a:spcBef>
                <a:spcPct val="0"/>
              </a:spcBef>
              <a:spcAft>
                <a:spcPct val="0"/>
              </a:spcAft>
            </a:pPr>
            <a:r>
              <a:rPr lang="zh-CN" altLang="en-US" sz="5400" b="1" kern="10" dirty="0">
                <a:ln w="12700">
                  <a:solidFill>
                    <a:srgbClr val="EAEAEA"/>
                  </a:solidFill>
                  <a:rou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隶书" panose="02010509060101010101" charset="-122"/>
                <a:ea typeface="隶书" panose="02010509060101010101" charset="-122"/>
              </a:rPr>
              <a:t>课文讲解</a:t>
            </a:r>
            <a:endParaRPr lang="zh-CN" altLang="en-US" sz="5400" b="1" kern="10" dirty="0">
              <a:ln w="12700">
                <a:solidFill>
                  <a:srgbClr val="EAEAEA"/>
                </a:solidFill>
                <a:rou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隶书" panose="02010509060101010101" charset="-122"/>
              <a:ea typeface="隶书" panose="02010509060101010101" charset="-122"/>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8196"/>
                                        </p:tgtEl>
                                        <p:attrNameLst>
                                          <p:attrName>style.visibility</p:attrName>
                                        </p:attrNameLst>
                                      </p:cBhvr>
                                      <p:to>
                                        <p:strVal val="visible"/>
                                      </p:to>
                                    </p:set>
                                    <p:anim calcmode="lin" valueType="num">
                                      <p:cBhvr additive="base">
                                        <p:cTn id="7" dur="500" fill="hold"/>
                                        <p:tgtEl>
                                          <p:spTgt spid="8196"/>
                                        </p:tgtEl>
                                        <p:attrNameLst>
                                          <p:attrName>ppt_x</p:attrName>
                                        </p:attrNameLst>
                                      </p:cBhvr>
                                      <p:tavLst>
                                        <p:tav tm="0">
                                          <p:val>
                                            <p:strVal val="0-#ppt_w/2"/>
                                          </p:val>
                                        </p:tav>
                                        <p:tav tm="100000">
                                          <p:val>
                                            <p:strVal val="#ppt_x"/>
                                          </p:val>
                                        </p:tav>
                                      </p:tavLst>
                                    </p:anim>
                                    <p:anim calcmode="lin" valueType="num">
                                      <p:cBhvr additive="base">
                                        <p:cTn id="8" dur="500" fill="hold"/>
                                        <p:tgtEl>
                                          <p:spTgt spid="819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8194">
                                            <p:txEl>
                                              <p:pRg st="0" end="0"/>
                                            </p:txEl>
                                          </p:spTgt>
                                        </p:tgtEl>
                                        <p:attrNameLst>
                                          <p:attrName>style.visibility</p:attrName>
                                        </p:attrNameLst>
                                      </p:cBhvr>
                                      <p:to>
                                        <p:strVal val="visible"/>
                                      </p:to>
                                    </p:set>
                                    <p:animEffect transition="in" filter="fade">
                                      <p:cBhvr>
                                        <p:cTn id="13" dur="1000"/>
                                        <p:tgtEl>
                                          <p:spTgt spid="8194">
                                            <p:txEl>
                                              <p:pRg st="0" end="0"/>
                                            </p:txEl>
                                          </p:spTgt>
                                        </p:tgtEl>
                                      </p:cBhvr>
                                    </p:animEffect>
                                    <p:anim calcmode="lin" valueType="num">
                                      <p:cBhvr>
                                        <p:cTn id="14" dur="1000" fill="hold"/>
                                        <p:tgtEl>
                                          <p:spTgt spid="8194">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8194">
                                            <p:txEl>
                                              <p:pRg st="0" end="0"/>
                                            </p:txEl>
                                          </p:spTgt>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8194">
                                            <p:txEl>
                                              <p:pRg st="1" end="1"/>
                                            </p:txEl>
                                          </p:spTgt>
                                        </p:tgtEl>
                                        <p:attrNameLst>
                                          <p:attrName>style.visibility</p:attrName>
                                        </p:attrNameLst>
                                      </p:cBhvr>
                                      <p:to>
                                        <p:strVal val="visible"/>
                                      </p:to>
                                    </p:set>
                                    <p:animEffect transition="in" filter="fade">
                                      <p:cBhvr>
                                        <p:cTn id="18" dur="1000"/>
                                        <p:tgtEl>
                                          <p:spTgt spid="8194">
                                            <p:txEl>
                                              <p:pRg st="1" end="1"/>
                                            </p:txEl>
                                          </p:spTgt>
                                        </p:tgtEl>
                                      </p:cBhvr>
                                    </p:animEffect>
                                    <p:anim calcmode="lin" valueType="num">
                                      <p:cBhvr>
                                        <p:cTn id="19" dur="1000" fill="hold"/>
                                        <p:tgtEl>
                                          <p:spTgt spid="8194">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8194">
                                            <p:txEl>
                                              <p:pRg st="1" end="1"/>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8194">
                                            <p:txEl>
                                              <p:pRg st="2" end="2"/>
                                            </p:txEl>
                                          </p:spTgt>
                                        </p:tgtEl>
                                        <p:attrNameLst>
                                          <p:attrName>style.visibility</p:attrName>
                                        </p:attrNameLst>
                                      </p:cBhvr>
                                      <p:to>
                                        <p:strVal val="visible"/>
                                      </p:to>
                                    </p:set>
                                    <p:animEffect transition="in" filter="fade">
                                      <p:cBhvr>
                                        <p:cTn id="23" dur="1000"/>
                                        <p:tgtEl>
                                          <p:spTgt spid="8194">
                                            <p:txEl>
                                              <p:pRg st="2" end="2"/>
                                            </p:txEl>
                                          </p:spTgt>
                                        </p:tgtEl>
                                      </p:cBhvr>
                                    </p:animEffect>
                                    <p:anim calcmode="lin" valueType="num">
                                      <p:cBhvr>
                                        <p:cTn id="24" dur="1000" fill="hold"/>
                                        <p:tgtEl>
                                          <p:spTgt spid="8194">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8194">
                                            <p:txEl>
                                              <p:pRg st="2" end="2"/>
                                            </p:txEl>
                                          </p:spTgt>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8194">
                                            <p:txEl>
                                              <p:pRg st="3" end="3"/>
                                            </p:txEl>
                                          </p:spTgt>
                                        </p:tgtEl>
                                        <p:attrNameLst>
                                          <p:attrName>style.visibility</p:attrName>
                                        </p:attrNameLst>
                                      </p:cBhvr>
                                      <p:to>
                                        <p:strVal val="visible"/>
                                      </p:to>
                                    </p:set>
                                    <p:animEffect transition="in" filter="fade">
                                      <p:cBhvr>
                                        <p:cTn id="28" dur="1000"/>
                                        <p:tgtEl>
                                          <p:spTgt spid="8194">
                                            <p:txEl>
                                              <p:pRg st="3" end="3"/>
                                            </p:txEl>
                                          </p:spTgt>
                                        </p:tgtEl>
                                      </p:cBhvr>
                                    </p:animEffect>
                                    <p:anim calcmode="lin" valueType="num">
                                      <p:cBhvr>
                                        <p:cTn id="29" dur="1000" fill="hold"/>
                                        <p:tgtEl>
                                          <p:spTgt spid="819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8194">
                                            <p:txEl>
                                              <p:pRg st="3" end="3"/>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8194">
                                            <p:txEl>
                                              <p:pRg st="4" end="4"/>
                                            </p:txEl>
                                          </p:spTgt>
                                        </p:tgtEl>
                                        <p:attrNameLst>
                                          <p:attrName>style.visibility</p:attrName>
                                        </p:attrNameLst>
                                      </p:cBhvr>
                                      <p:to>
                                        <p:strVal val="visible"/>
                                      </p:to>
                                    </p:set>
                                    <p:animEffect transition="in" filter="fade">
                                      <p:cBhvr>
                                        <p:cTn id="33" dur="1000"/>
                                        <p:tgtEl>
                                          <p:spTgt spid="8194">
                                            <p:txEl>
                                              <p:pRg st="4" end="4"/>
                                            </p:txEl>
                                          </p:spTgt>
                                        </p:tgtEl>
                                      </p:cBhvr>
                                    </p:animEffect>
                                    <p:anim calcmode="lin" valueType="num">
                                      <p:cBhvr>
                                        <p:cTn id="34" dur="1000" fill="hold"/>
                                        <p:tgtEl>
                                          <p:spTgt spid="8194">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8194">
                                            <p:txEl>
                                              <p:pRg st="4" end="4"/>
                                            </p:txEl>
                                          </p:spTgt>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8194">
                                            <p:txEl>
                                              <p:pRg st="5" end="5"/>
                                            </p:txEl>
                                          </p:spTgt>
                                        </p:tgtEl>
                                        <p:attrNameLst>
                                          <p:attrName>style.visibility</p:attrName>
                                        </p:attrNameLst>
                                      </p:cBhvr>
                                      <p:to>
                                        <p:strVal val="visible"/>
                                      </p:to>
                                    </p:set>
                                    <p:animEffect transition="in" filter="fade">
                                      <p:cBhvr>
                                        <p:cTn id="38" dur="1000"/>
                                        <p:tgtEl>
                                          <p:spTgt spid="8194">
                                            <p:txEl>
                                              <p:pRg st="5" end="5"/>
                                            </p:txEl>
                                          </p:spTgt>
                                        </p:tgtEl>
                                      </p:cBhvr>
                                    </p:animEffect>
                                    <p:anim calcmode="lin" valueType="num">
                                      <p:cBhvr>
                                        <p:cTn id="39" dur="1000" fill="hold"/>
                                        <p:tgtEl>
                                          <p:spTgt spid="8194">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8194">
                                            <p:txEl>
                                              <p:pRg st="5" end="5"/>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8194">
                                            <p:txEl>
                                              <p:pRg st="6" end="6"/>
                                            </p:txEl>
                                          </p:spTgt>
                                        </p:tgtEl>
                                        <p:attrNameLst>
                                          <p:attrName>style.visibility</p:attrName>
                                        </p:attrNameLst>
                                      </p:cBhvr>
                                      <p:to>
                                        <p:strVal val="visible"/>
                                      </p:to>
                                    </p:set>
                                    <p:animEffect transition="in" filter="fade">
                                      <p:cBhvr>
                                        <p:cTn id="43" dur="1000"/>
                                        <p:tgtEl>
                                          <p:spTgt spid="8194">
                                            <p:txEl>
                                              <p:pRg st="6" end="6"/>
                                            </p:txEl>
                                          </p:spTgt>
                                        </p:tgtEl>
                                      </p:cBhvr>
                                    </p:animEffect>
                                    <p:anim calcmode="lin" valueType="num">
                                      <p:cBhvr>
                                        <p:cTn id="44" dur="1000" fill="hold"/>
                                        <p:tgtEl>
                                          <p:spTgt spid="8194">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8194">
                                            <p:txEl>
                                              <p:pRg st="6" end="6"/>
                                            </p:txEl>
                                          </p:spTgt>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8194">
                                            <p:txEl>
                                              <p:pRg st="7" end="7"/>
                                            </p:txEl>
                                          </p:spTgt>
                                        </p:tgtEl>
                                        <p:attrNameLst>
                                          <p:attrName>style.visibility</p:attrName>
                                        </p:attrNameLst>
                                      </p:cBhvr>
                                      <p:to>
                                        <p:strVal val="visible"/>
                                      </p:to>
                                    </p:set>
                                    <p:animEffect transition="in" filter="fade">
                                      <p:cBhvr>
                                        <p:cTn id="48" dur="1000"/>
                                        <p:tgtEl>
                                          <p:spTgt spid="8194">
                                            <p:txEl>
                                              <p:pRg st="7" end="7"/>
                                            </p:txEl>
                                          </p:spTgt>
                                        </p:tgtEl>
                                      </p:cBhvr>
                                    </p:animEffect>
                                    <p:anim calcmode="lin" valueType="num">
                                      <p:cBhvr>
                                        <p:cTn id="49" dur="1000" fill="hold"/>
                                        <p:tgtEl>
                                          <p:spTgt spid="8194">
                                            <p:txEl>
                                              <p:pRg st="7" end="7"/>
                                            </p:txEl>
                                          </p:spTgt>
                                        </p:tgtEl>
                                        <p:attrNameLst>
                                          <p:attrName>ppt_x</p:attrName>
                                        </p:attrNameLst>
                                      </p:cBhvr>
                                      <p:tavLst>
                                        <p:tav tm="0">
                                          <p:val>
                                            <p:strVal val="#ppt_x"/>
                                          </p:val>
                                        </p:tav>
                                        <p:tav tm="100000">
                                          <p:val>
                                            <p:strVal val="#ppt_x"/>
                                          </p:val>
                                        </p:tav>
                                      </p:tavLst>
                                    </p:anim>
                                    <p:anim calcmode="lin" valueType="num">
                                      <p:cBhvr>
                                        <p:cTn id="50" dur="1000" fill="hold"/>
                                        <p:tgtEl>
                                          <p:spTgt spid="8194">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1" presetClass="entr" presetSubtype="4" fill="hold" grpId="0" nodeType="clickEffect">
                                  <p:stCondLst>
                                    <p:cond delay="0"/>
                                  </p:stCondLst>
                                  <p:childTnLst>
                                    <p:set>
                                      <p:cBhvr>
                                        <p:cTn id="54" dur="1" fill="hold">
                                          <p:stCondLst>
                                            <p:cond delay="0"/>
                                          </p:stCondLst>
                                        </p:cTn>
                                        <p:tgtEl>
                                          <p:spTgt spid="8195"/>
                                        </p:tgtEl>
                                        <p:attrNameLst>
                                          <p:attrName>style.visibility</p:attrName>
                                        </p:attrNameLst>
                                      </p:cBhvr>
                                      <p:to>
                                        <p:strVal val="visible"/>
                                      </p:to>
                                    </p:set>
                                    <p:animEffect transition="in" filter="wheel(4)">
                                      <p:cBhvr>
                                        <p:cTn id="55" dur="20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P spid="819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zh-CN" altLang="en-US" sz="3600" dirty="0"/>
              <a:t>层次内容分析</a:t>
            </a:r>
            <a:r>
              <a:rPr lang="en-US" altLang="zh-CN" sz="3600" dirty="0"/>
              <a:t>1</a:t>
            </a:r>
            <a:endParaRPr lang="en-US" altLang="zh-CN" sz="3600" dirty="0"/>
          </a:p>
        </p:txBody>
      </p:sp>
      <p:sp>
        <p:nvSpPr>
          <p:cNvPr id="23556" name="Rectangle 4"/>
          <p:cNvSpPr>
            <a:spLocks noGrp="1" noChangeArrowheads="1"/>
          </p:cNvSpPr>
          <p:nvPr>
            <p:ph type="body" idx="1"/>
          </p:nvPr>
        </p:nvSpPr>
        <p:spPr>
          <a:xfrm>
            <a:off x="323528" y="1412776"/>
            <a:ext cx="8507412" cy="5184775"/>
          </a:xfrm>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2800" dirty="0"/>
              <a:t>这首诗激情奔放，一气呵成。全诗以“一句话”</a:t>
            </a:r>
            <a:r>
              <a:rPr lang="en-US" altLang="zh-CN" sz="2800" dirty="0"/>
              <a:t>—“</a:t>
            </a:r>
            <a:r>
              <a:rPr lang="zh-CN" altLang="en-US" sz="2800" dirty="0"/>
              <a:t>咱们的中国”为艺术构思的中心和主题显现的焦点，每一句是都围绕着它，紧扣着它，或烘托着它。</a:t>
            </a:r>
            <a:endParaRPr lang="zh-CN" altLang="en-US" sz="2800" dirty="0"/>
          </a:p>
          <a:p>
            <a:r>
              <a:rPr lang="zh-CN" altLang="en-US" sz="2800" dirty="0"/>
              <a:t>第一节：写出了“咱们的中国”巨大威力及在时间上的突发性。</a:t>
            </a:r>
            <a:endParaRPr lang="zh-CN" altLang="en-US" sz="2800" dirty="0"/>
          </a:p>
          <a:p>
            <a:r>
              <a:rPr lang="zh-CN" altLang="en-US" sz="2800" dirty="0"/>
              <a:t>第一层（</a:t>
            </a:r>
            <a:r>
              <a:rPr lang="en-US" altLang="zh-CN" sz="2800" dirty="0"/>
              <a:t>1,2</a:t>
            </a:r>
            <a:r>
              <a:rPr lang="zh-CN" altLang="en-US" sz="2800" dirty="0"/>
              <a:t>句）：“祸”和“火”。突出“有一句话”在现实中被压制的原因和巨大压力。</a:t>
            </a:r>
            <a:endParaRPr lang="zh-CN" altLang="en-US" sz="2800" dirty="0"/>
          </a:p>
          <a:p>
            <a:r>
              <a:rPr lang="zh-CN" altLang="en-US" sz="2800" dirty="0"/>
              <a:t>第二层（</a:t>
            </a:r>
            <a:r>
              <a:rPr lang="en-US" altLang="zh-CN" sz="2800" dirty="0"/>
              <a:t>3,4</a:t>
            </a:r>
            <a:r>
              <a:rPr lang="zh-CN" altLang="en-US" sz="2800" dirty="0"/>
              <a:t>句）：用“五千年”写沉默之久，用“火山”隐喻沉默的主人是民众，沉默的原因则上面以做了注解。</a:t>
            </a:r>
            <a:endParaRPr lang="zh-CN" altLang="en-US" sz="2800" dirty="0"/>
          </a:p>
        </p:txBody>
      </p:sp>
    </p:spTree>
  </p:cSld>
  <p:clrMapOvr>
    <a:masterClrMapping/>
  </p:clrMapOvr>
  <p:transition>
    <p:wheel spokes="8"/>
  </p:transition>
</p:sld>
</file>

<file path=ppt/theme/theme1.xml><?xml version="1.0" encoding="utf-8"?>
<a:theme xmlns:a="http://schemas.openxmlformats.org/drawingml/2006/main" name="glzy.com">
  <a:themeElements>
    <a:clrScheme name="www.7cxk.com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www.7cxk.com1">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www.7cxk.com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www.7cxk.com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www.7cxk.com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www.7cxk.com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www.7cxk.com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www.7cxk.com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www.7cxk.com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www.7cxk.com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www.7cxk.com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www.7cxk.com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www.7cxk.com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www.7cxk.com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4501</Words>
  <Application>WPS 演示</Application>
  <PresentationFormat>全屏显示(4:3)</PresentationFormat>
  <Paragraphs>153</Paragraphs>
  <Slides>23</Slides>
  <Notes>2</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23</vt:i4>
      </vt:variant>
    </vt:vector>
  </HeadingPairs>
  <TitlesOfParts>
    <vt:vector size="39" baseType="lpstr">
      <vt:lpstr>Arial</vt:lpstr>
      <vt:lpstr>宋体</vt:lpstr>
      <vt:lpstr>Wingdings</vt:lpstr>
      <vt:lpstr>汉仪大宋简</vt:lpstr>
      <vt:lpstr>Times New Roman</vt:lpstr>
      <vt:lpstr>黑体</vt:lpstr>
      <vt:lpstr>汉仪中宋简</vt:lpstr>
      <vt:lpstr>微软雅黑</vt:lpstr>
      <vt:lpstr>Calibri</vt:lpstr>
      <vt:lpstr>楷体_GB2312</vt:lpstr>
      <vt:lpstr>Arial</vt:lpstr>
      <vt:lpstr>隶书</vt:lpstr>
      <vt:lpstr>Arial Unicode MS</vt:lpstr>
      <vt:lpstr>华文行楷</vt:lpstr>
      <vt:lpstr>新宋体</vt:lpstr>
      <vt:lpstr>glzy.com</vt:lpstr>
      <vt:lpstr>PowerPoint 演示文稿</vt:lpstr>
      <vt:lpstr>学习要求</vt:lpstr>
      <vt:lpstr>题解/背景</vt:lpstr>
      <vt:lpstr>PowerPoint 演示文稿</vt:lpstr>
      <vt:lpstr>PowerPoint 演示文稿</vt:lpstr>
      <vt:lpstr>PowerPoint 演示文稿</vt:lpstr>
      <vt:lpstr>PowerPoint 演示文稿</vt:lpstr>
      <vt:lpstr>PowerPoint 演示文稿</vt:lpstr>
      <vt:lpstr>层次内容分析1</vt:lpstr>
      <vt:lpstr>PowerPoint 演示文稿</vt:lpstr>
      <vt:lpstr>层次内容分析2</vt:lpstr>
      <vt:lpstr>PowerPoint 演示文稿</vt:lpstr>
      <vt:lpstr>PowerPoint 演示文稿</vt:lpstr>
      <vt:lpstr>品读“铁树开花”这句话。</vt:lpstr>
      <vt:lpstr>PowerPoint 演示文稿</vt:lpstr>
      <vt:lpstr>PowerPoint 演示文稿</vt:lpstr>
      <vt:lpstr>PowerPoint 演示文稿</vt:lpstr>
      <vt:lpstr>小结</vt:lpstr>
      <vt:lpstr>艺术特色1</vt:lpstr>
      <vt:lpstr>PowerPoint 演示文稿</vt:lpstr>
      <vt:lpstr>重难点问题</vt:lpstr>
      <vt:lpstr>艺术特色2</vt:lpstr>
      <vt:lpstr>PowerPoint 演示文稿</vt:lpstr>
    </vt:vector>
  </TitlesOfParts>
  <Company>Lenovo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keywords>第一PPT模板网-WWW.1PPT.COM</cp:keywords>
  <dc:description>第一PPT模板网-WWW.1PPT.COM</dc:description>
  <dc:subject>第一PPT模板网-WWW.1PPT.COM</dc:subject>
  <cp:category>第一PPT模板网-WWW.1PPT.COM</cp:category>
  <cp:lastModifiedBy>Administrator</cp:lastModifiedBy>
  <cp:revision>2</cp:revision>
  <dcterms:created xsi:type="dcterms:W3CDTF">2017-05-03T00:27:00Z</dcterms:created>
  <dcterms:modified xsi:type="dcterms:W3CDTF">2017-08-12T03:24:21Z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2052-10.1.0.6690</vt:lpwstr>
  </property>
</Properties>
</file>