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9" r:id="rId4"/>
    <p:sldId id="277" r:id="rId5"/>
    <p:sldId id="278" r:id="rId6"/>
    <p:sldId id="279" r:id="rId7"/>
    <p:sldId id="280" r:id="rId8"/>
    <p:sldId id="281" r:id="rId9"/>
    <p:sldId id="282" r:id="rId10"/>
    <p:sldId id="283" r:id="rId11"/>
    <p:sldId id="284" r:id="rId12"/>
    <p:sldId id="285" r:id="rId13"/>
    <p:sldId id="286" r:id="rId14"/>
    <p:sldId id="287" r:id="rId15"/>
    <p:sldId id="288" r:id="rId16"/>
    <p:sldId id="289" r:id="rId17"/>
    <p:sldId id="290" r:id="rId18"/>
    <p:sldId id="291" r:id="rId19"/>
    <p:sldId id="292" r:id="rId20"/>
    <p:sldId id="293" r:id="rId21"/>
    <p:sldId id="294" r:id="rId22"/>
    <p:sldId id="295" r:id="rId23"/>
    <p:sldId id="296" r:id="rId24"/>
    <p:sldId id="297" r:id="rId25"/>
    <p:sldId id="298" r:id="rId26"/>
    <p:sldId id="299" r:id="rId27"/>
    <p:sldId id="300" r:id="rId28"/>
    <p:sldId id="301" r:id="rId29"/>
    <p:sldId id="302" r:id="rId30"/>
    <p:sldId id="303" r:id="rId31"/>
    <p:sldId id="304" r:id="rId32"/>
    <p:sldId id="305" r:id="rId33"/>
    <p:sldId id="306" r:id="rId34"/>
    <p:sldId id="307" r:id="rId35"/>
    <p:sldId id="308" r:id="rId36"/>
    <p:sldId id="309" r:id="rId37"/>
    <p:sldId id="310" r:id="rId38"/>
    <p:sldId id="311" r:id="rId39"/>
    <p:sldId id="312" r:id="rId40"/>
    <p:sldId id="313" r:id="rId41"/>
    <p:sldId id="314" r:id="rId42"/>
    <p:sldId id="315" r:id="rId43"/>
    <p:sldId id="316" r:id="rId44"/>
    <p:sldId id="318" r:id="rId45"/>
    <p:sldId id="319" r:id="rId46"/>
    <p:sldId id="321" r:id="rId47"/>
    <p:sldId id="322" r:id="rId48"/>
    <p:sldId id="323" r:id="rId49"/>
    <p:sldId id="324" r:id="rId50"/>
    <p:sldId id="325" r:id="rId51"/>
    <p:sldId id="326" r:id="rId52"/>
    <p:sldId id="327" r:id="rId53"/>
    <p:sldId id="320" r:id="rId54"/>
    <p:sldId id="328" r:id="rId55"/>
    <p:sldId id="329" r:id="rId56"/>
    <p:sldId id="330" r:id="rId57"/>
    <p:sldId id="331" r:id="rId58"/>
    <p:sldId id="332" r:id="rId59"/>
    <p:sldId id="333" r:id="rId60"/>
    <p:sldId id="334" r:id="rId61"/>
    <p:sldId id="335" r:id="rId62"/>
    <p:sldId id="336" r:id="rId63"/>
    <p:sldId id="337" r:id="rId64"/>
    <p:sldId id="269" r:id="rId6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64"/>
    <a:srgbClr val="7F7F7F"/>
    <a:srgbClr val="F0F0F0"/>
    <a:srgbClr val="FFFFCC"/>
    <a:srgbClr val="9BBB59"/>
    <a:srgbClr val="F9F9F9"/>
    <a:srgbClr val="F05425"/>
    <a:srgbClr val="7BC143"/>
    <a:srgbClr val="36B2E6"/>
    <a:srgbClr val="E2E2E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660"/>
  </p:normalViewPr>
  <p:slideViewPr>
    <p:cSldViewPr>
      <p:cViewPr varScale="1">
        <p:scale>
          <a:sx n="58" d="100"/>
          <a:sy n="58" d="100"/>
        </p:scale>
        <p:origin x="-84" y="-1530"/>
      </p:cViewPr>
      <p:guideLst>
        <p:guide orient="horz" pos="2199"/>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8" Type="http://schemas.openxmlformats.org/officeDocument/2006/relationships/tableStyles" Target="tableStyles.xml"/><Relationship Id="rId67" Type="http://schemas.openxmlformats.org/officeDocument/2006/relationships/viewProps" Target="viewProps.xml"/><Relationship Id="rId66" Type="http://schemas.openxmlformats.org/officeDocument/2006/relationships/presProps" Target="presProps.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9" Type="http://schemas.openxmlformats.org/officeDocument/2006/relationships/hyperlink" Target="http://www.eyefulpresentations.co.uk/" TargetMode="External"/><Relationship Id="rId8" Type="http://schemas.openxmlformats.org/officeDocument/2006/relationships/hyperlink" Target="mailto:info@eyefulpresentations.co.uk" TargetMode="External"/><Relationship Id="rId7" Type="http://schemas.openxmlformats.org/officeDocument/2006/relationships/image" Target="../media/image8.jpeg"/><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 Id="rId3" Type="http://schemas.openxmlformats.org/officeDocument/2006/relationships/image" Target="../media/image4.jpeg"/><Relationship Id="rId2" Type="http://schemas.openxmlformats.org/officeDocument/2006/relationships/image" Target="../media/image3.jpeg"/><Relationship Id="rId13" Type="http://schemas.openxmlformats.org/officeDocument/2006/relationships/image" Target="../media/image12.png"/><Relationship Id="rId12" Type="http://schemas.openxmlformats.org/officeDocument/2006/relationships/image" Target="../media/image11.png"/><Relationship Id="rId11" Type="http://schemas.openxmlformats.org/officeDocument/2006/relationships/image" Target="../media/image10.png"/><Relationship Id="rId10" Type="http://schemas.openxmlformats.org/officeDocument/2006/relationships/image" Target="../media/image9.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1_标题幻灯片">
    <p:spTree>
      <p:nvGrpSpPr>
        <p:cNvPr id="1" name=""/>
        <p:cNvGrpSpPr/>
        <p:nvPr/>
      </p:nvGrpSpPr>
      <p:grpSpPr>
        <a:xfrm>
          <a:off x="0" y="0"/>
          <a:ext cx="0" cy="0"/>
          <a:chOff x="0" y="0"/>
          <a:chExt cx="0" cy="0"/>
        </a:xfrm>
      </p:grpSpPr>
      <p:sp>
        <p:nvSpPr>
          <p:cNvPr id="25" name="矩形 24"/>
          <p:cNvSpPr/>
          <p:nvPr userDrawn="1"/>
        </p:nvSpPr>
        <p:spPr>
          <a:xfrm>
            <a:off x="76472" y="3733413"/>
            <a:ext cx="775136" cy="246221"/>
          </a:xfrm>
          <a:prstGeom prst="rect">
            <a:avLst/>
          </a:prstGeom>
        </p:spPr>
        <p:txBody>
          <a:bodyPr wrap="square">
            <a:spAutoFit/>
          </a:bodyPr>
          <a:lstStyle/>
          <a:p>
            <a:pPr lvl="0"/>
            <a:r>
              <a:rPr lang="en-US" altLang="zh-CN" sz="100" dirty="0">
                <a:solidFill>
                  <a:schemeClr val="bg1"/>
                </a:solidFill>
              </a:rPr>
              <a:t>PPT</a:t>
            </a:r>
            <a:r>
              <a:rPr lang="zh-CN" altLang="en-US" sz="100" dirty="0">
                <a:solidFill>
                  <a:schemeClr val="bg1"/>
                </a:solidFill>
              </a:rPr>
              <a:t>模板下载：</a:t>
            </a:r>
            <a:r>
              <a:rPr lang="en-US" altLang="zh-CN" sz="100" dirty="0">
                <a:solidFill>
                  <a:schemeClr val="bg1"/>
                </a:solidFill>
              </a:rPr>
              <a:t>www.1ppt.com/moban/     </a:t>
            </a:r>
            <a:r>
              <a:rPr lang="zh-CN" altLang="en-US" sz="100" dirty="0">
                <a:solidFill>
                  <a:schemeClr val="bg1"/>
                </a:solidFill>
              </a:rPr>
              <a:t>行业</a:t>
            </a:r>
            <a:r>
              <a:rPr lang="en-US" altLang="zh-CN" sz="100" dirty="0">
                <a:solidFill>
                  <a:schemeClr val="bg1"/>
                </a:solidFill>
              </a:rPr>
              <a:t>PPT</a:t>
            </a:r>
            <a:r>
              <a:rPr lang="zh-CN" altLang="en-US" sz="100" dirty="0">
                <a:solidFill>
                  <a:schemeClr val="bg1"/>
                </a:solidFill>
              </a:rPr>
              <a:t>模板：</a:t>
            </a:r>
            <a:r>
              <a:rPr lang="en-US" altLang="zh-CN" sz="100" dirty="0">
                <a:solidFill>
                  <a:schemeClr val="bg1"/>
                </a:solidFill>
              </a:rPr>
              <a:t>www.1ppt.com/hangye/ </a:t>
            </a:r>
            <a:endParaRPr lang="en-US" altLang="zh-CN" sz="100" dirty="0">
              <a:solidFill>
                <a:schemeClr val="bg1"/>
              </a:solidFill>
            </a:endParaRPr>
          </a:p>
          <a:p>
            <a:pPr lvl="0"/>
            <a:r>
              <a:rPr lang="zh-CN" altLang="en-US" sz="100" dirty="0">
                <a:solidFill>
                  <a:schemeClr val="bg1"/>
                </a:solidFill>
              </a:rPr>
              <a:t>节日</a:t>
            </a:r>
            <a:r>
              <a:rPr lang="en-US" altLang="zh-CN" sz="100" dirty="0">
                <a:solidFill>
                  <a:schemeClr val="bg1"/>
                </a:solidFill>
              </a:rPr>
              <a:t>PPT</a:t>
            </a:r>
            <a:r>
              <a:rPr lang="zh-CN" altLang="en-US" sz="100" dirty="0">
                <a:solidFill>
                  <a:schemeClr val="bg1"/>
                </a:solidFill>
              </a:rPr>
              <a:t>模板：</a:t>
            </a:r>
            <a:r>
              <a:rPr lang="en-US" altLang="zh-CN" sz="100" dirty="0">
                <a:solidFill>
                  <a:schemeClr val="bg1"/>
                </a:solidFill>
              </a:rPr>
              <a:t>www.1ppt.com/jieri/           PPT</a:t>
            </a:r>
            <a:r>
              <a:rPr lang="zh-CN" altLang="en-US" sz="100" dirty="0">
                <a:solidFill>
                  <a:schemeClr val="bg1"/>
                </a:solidFill>
              </a:rPr>
              <a:t>素材下载：</a:t>
            </a:r>
            <a:r>
              <a:rPr lang="en-US" altLang="zh-CN" sz="100" dirty="0">
                <a:solidFill>
                  <a:schemeClr val="bg1"/>
                </a:solidFill>
              </a:rPr>
              <a:t>www.1ppt.com/sucai/</a:t>
            </a:r>
            <a:endParaRPr lang="en-US" altLang="zh-CN" sz="100" dirty="0">
              <a:solidFill>
                <a:schemeClr val="bg1"/>
              </a:solidFill>
            </a:endParaRPr>
          </a:p>
          <a:p>
            <a:pPr lvl="0"/>
            <a:r>
              <a:rPr lang="en-US" altLang="zh-CN" sz="100" dirty="0">
                <a:solidFill>
                  <a:schemeClr val="bg1"/>
                </a:solidFill>
              </a:rPr>
              <a:t>PPT</a:t>
            </a:r>
            <a:r>
              <a:rPr lang="zh-CN" altLang="en-US" sz="100" dirty="0">
                <a:solidFill>
                  <a:schemeClr val="bg1"/>
                </a:solidFill>
              </a:rPr>
              <a:t>背景图片：</a:t>
            </a:r>
            <a:r>
              <a:rPr lang="en-US" altLang="zh-CN" sz="100" dirty="0">
                <a:solidFill>
                  <a:schemeClr val="bg1"/>
                </a:solidFill>
              </a:rPr>
              <a:t>www.1ppt.com/beijing/      PPT</a:t>
            </a:r>
            <a:r>
              <a:rPr lang="zh-CN" altLang="en-US" sz="100" dirty="0">
                <a:solidFill>
                  <a:schemeClr val="bg1"/>
                </a:solidFill>
              </a:rPr>
              <a:t>图表下载：</a:t>
            </a:r>
            <a:r>
              <a:rPr lang="en-US" altLang="zh-CN" sz="100" dirty="0">
                <a:solidFill>
                  <a:schemeClr val="bg1"/>
                </a:solidFill>
              </a:rPr>
              <a:t>www.1ppt.com/tubiao/      </a:t>
            </a:r>
            <a:endParaRPr lang="en-US" altLang="zh-CN" sz="100" dirty="0">
              <a:solidFill>
                <a:schemeClr val="bg1"/>
              </a:solidFill>
            </a:endParaRPr>
          </a:p>
          <a:p>
            <a:pPr lvl="0"/>
            <a:r>
              <a:rPr lang="zh-CN" altLang="en-US" sz="100" dirty="0">
                <a:solidFill>
                  <a:schemeClr val="bg1"/>
                </a:solidFill>
              </a:rPr>
              <a:t>优秀</a:t>
            </a:r>
            <a:r>
              <a:rPr lang="en-US" altLang="zh-CN" sz="100" dirty="0">
                <a:solidFill>
                  <a:schemeClr val="bg1"/>
                </a:solidFill>
              </a:rPr>
              <a:t>PPT</a:t>
            </a:r>
            <a:r>
              <a:rPr lang="zh-CN" altLang="en-US" sz="100" dirty="0">
                <a:solidFill>
                  <a:schemeClr val="bg1"/>
                </a:solidFill>
              </a:rPr>
              <a:t>下载：</a:t>
            </a:r>
            <a:r>
              <a:rPr lang="en-US" altLang="zh-CN" sz="100" dirty="0">
                <a:solidFill>
                  <a:schemeClr val="bg1"/>
                </a:solidFill>
              </a:rPr>
              <a:t>www.1ppt.com/xiazai/        PPT</a:t>
            </a:r>
            <a:r>
              <a:rPr lang="zh-CN" altLang="en-US" sz="100" dirty="0">
                <a:solidFill>
                  <a:schemeClr val="bg1"/>
                </a:solidFill>
              </a:rPr>
              <a:t>教程： </a:t>
            </a:r>
            <a:r>
              <a:rPr lang="en-US" altLang="zh-CN" sz="100" dirty="0">
                <a:solidFill>
                  <a:schemeClr val="bg1"/>
                </a:solidFill>
              </a:rPr>
              <a:t>www.1ppt.com/powerpoint/      </a:t>
            </a:r>
            <a:endParaRPr lang="en-US" altLang="zh-CN" sz="100" dirty="0">
              <a:solidFill>
                <a:schemeClr val="bg1"/>
              </a:solidFill>
            </a:endParaRPr>
          </a:p>
          <a:p>
            <a:pPr lvl="0"/>
            <a:r>
              <a:rPr lang="en-US" altLang="zh-CN" sz="100" dirty="0">
                <a:solidFill>
                  <a:schemeClr val="bg1"/>
                </a:solidFill>
              </a:rPr>
              <a:t>Word</a:t>
            </a:r>
            <a:r>
              <a:rPr lang="zh-CN" altLang="en-US" sz="100" dirty="0">
                <a:solidFill>
                  <a:schemeClr val="bg1"/>
                </a:solidFill>
              </a:rPr>
              <a:t>教程： </a:t>
            </a:r>
            <a:r>
              <a:rPr lang="en-US" altLang="zh-CN" sz="100" dirty="0">
                <a:solidFill>
                  <a:schemeClr val="bg1"/>
                </a:solidFill>
              </a:rPr>
              <a:t>www.1ppt.com/word/              Excel</a:t>
            </a:r>
            <a:r>
              <a:rPr lang="zh-CN" altLang="en-US" sz="100" dirty="0">
                <a:solidFill>
                  <a:schemeClr val="bg1"/>
                </a:solidFill>
              </a:rPr>
              <a:t>教程：</a:t>
            </a:r>
            <a:r>
              <a:rPr lang="en-US" altLang="zh-CN" sz="100" dirty="0">
                <a:solidFill>
                  <a:schemeClr val="bg1"/>
                </a:solidFill>
              </a:rPr>
              <a:t>www.1ppt.com/excel/  </a:t>
            </a:r>
            <a:endParaRPr lang="en-US" altLang="zh-CN" sz="100" dirty="0">
              <a:solidFill>
                <a:schemeClr val="bg1"/>
              </a:solidFill>
            </a:endParaRPr>
          </a:p>
          <a:p>
            <a:pPr lvl="0"/>
            <a:r>
              <a:rPr lang="zh-CN" altLang="en-US" sz="100" dirty="0">
                <a:solidFill>
                  <a:schemeClr val="bg1"/>
                </a:solidFill>
              </a:rPr>
              <a:t>资料下载：</a:t>
            </a:r>
            <a:r>
              <a:rPr lang="en-US" altLang="zh-CN" sz="100" dirty="0">
                <a:solidFill>
                  <a:schemeClr val="bg1"/>
                </a:solidFill>
              </a:rPr>
              <a:t>www.1ppt.com/ziliao/                PPT</a:t>
            </a:r>
            <a:r>
              <a:rPr lang="zh-CN" altLang="en-US" sz="100" dirty="0">
                <a:solidFill>
                  <a:schemeClr val="bg1"/>
                </a:solidFill>
              </a:rPr>
              <a:t>课件下载：</a:t>
            </a:r>
            <a:r>
              <a:rPr lang="en-US" altLang="zh-CN" sz="100" dirty="0">
                <a:solidFill>
                  <a:schemeClr val="bg1"/>
                </a:solidFill>
              </a:rPr>
              <a:t>www.1ppt.com/kejian/ </a:t>
            </a:r>
            <a:endParaRPr lang="en-US" altLang="zh-CN" sz="100" dirty="0">
              <a:solidFill>
                <a:schemeClr val="bg1"/>
              </a:solidFill>
            </a:endParaRPr>
          </a:p>
          <a:p>
            <a:pPr lvl="0"/>
            <a:r>
              <a:rPr lang="zh-CN" altLang="en-US" sz="100" dirty="0">
                <a:solidFill>
                  <a:schemeClr val="bg1"/>
                </a:solidFill>
              </a:rPr>
              <a:t>范文下载：</a:t>
            </a:r>
            <a:r>
              <a:rPr lang="en-US" altLang="zh-CN" sz="100" dirty="0">
                <a:solidFill>
                  <a:schemeClr val="bg1"/>
                </a:solidFill>
              </a:rPr>
              <a:t>www.1ppt.com/fanwen/             </a:t>
            </a:r>
            <a:r>
              <a:rPr lang="zh-CN" altLang="en-US" sz="100" dirty="0">
                <a:solidFill>
                  <a:schemeClr val="bg1"/>
                </a:solidFill>
              </a:rPr>
              <a:t>试卷下载：</a:t>
            </a:r>
            <a:r>
              <a:rPr lang="en-US" altLang="zh-CN" sz="100" dirty="0">
                <a:solidFill>
                  <a:schemeClr val="bg1"/>
                </a:solidFill>
              </a:rPr>
              <a:t>www.1ppt.com/shiti/  </a:t>
            </a:r>
            <a:endParaRPr lang="en-US" altLang="zh-CN" sz="100" dirty="0">
              <a:solidFill>
                <a:schemeClr val="bg1"/>
              </a:solidFill>
            </a:endParaRPr>
          </a:p>
          <a:p>
            <a:pPr lvl="0"/>
            <a:r>
              <a:rPr lang="zh-CN" altLang="en-US" sz="100" dirty="0">
                <a:solidFill>
                  <a:schemeClr val="bg1"/>
                </a:solidFill>
              </a:rPr>
              <a:t>教案下载：</a:t>
            </a:r>
            <a:r>
              <a:rPr lang="en-US" altLang="zh-CN" sz="100" dirty="0">
                <a:solidFill>
                  <a:schemeClr val="bg1"/>
                </a:solidFill>
              </a:rPr>
              <a:t>www.1ppt.com/jiaoan/  </a:t>
            </a:r>
            <a:r>
              <a:rPr lang="en-US" altLang="zh-CN" sz="100" dirty="0" smtClean="0">
                <a:solidFill>
                  <a:schemeClr val="bg1"/>
                </a:solidFill>
              </a:rPr>
              <a:t>      </a:t>
            </a:r>
            <a:endParaRPr lang="en-US" altLang="zh-CN" sz="100" dirty="0">
              <a:solidFill>
                <a:schemeClr val="bg1"/>
              </a:solidFill>
            </a:endParaRPr>
          </a:p>
          <a:p>
            <a:pPr lvl="0"/>
            <a:r>
              <a:rPr lang="zh-CN" altLang="en-US" sz="100" dirty="0" smtClean="0">
                <a:solidFill>
                  <a:schemeClr val="bg1"/>
                </a:solidFill>
              </a:rPr>
              <a:t>字体下载：</a:t>
            </a:r>
            <a:r>
              <a:rPr lang="en-US" altLang="zh-CN" sz="100" dirty="0" smtClean="0">
                <a:solidFill>
                  <a:schemeClr val="bg1"/>
                </a:solidFill>
              </a:rPr>
              <a:t>www.1ppt.com/ziti/</a:t>
            </a:r>
            <a:endParaRPr lang="en-US" altLang="zh-CN" sz="100" dirty="0">
              <a:solidFill>
                <a:schemeClr val="bg1"/>
              </a:solidFill>
            </a:endParaRPr>
          </a:p>
          <a:p>
            <a:pPr lvl="0"/>
            <a:r>
              <a:rPr lang="en-US" altLang="zh-CN" sz="100" dirty="0">
                <a:solidFill>
                  <a:schemeClr val="bg1"/>
                </a:solidFill>
              </a:rPr>
              <a:t> </a:t>
            </a:r>
            <a:endParaRPr lang="zh-CN" altLang="en-US" sz="100" dirty="0">
              <a:solidFill>
                <a:schemeClr val="bg1"/>
              </a:solidFill>
            </a:endParaRPr>
          </a:p>
        </p:txBody>
      </p:sp>
      <p:sp>
        <p:nvSpPr>
          <p:cNvPr id="3" name="TextBox 4"/>
          <p:cNvSpPr txBox="1"/>
          <p:nvPr userDrawn="1"/>
        </p:nvSpPr>
        <p:spPr>
          <a:xfrm>
            <a:off x="10993182" y="393297"/>
            <a:ext cx="896558" cy="369380"/>
          </a:xfrm>
          <a:prstGeom prst="rect">
            <a:avLst/>
          </a:prstGeom>
          <a:noFill/>
          <a:effectLst>
            <a:reflection blurRad="6350" stA="50000" endA="300" endPos="38500" dist="50800" dir="5400000" sy="-100000" algn="bl" rotWithShape="0"/>
          </a:effectLst>
        </p:spPr>
        <p:txBody>
          <a:bodyPr wrap="square" rtlCol="0">
            <a:spAutoFit/>
          </a:bodyPr>
          <a:lstStyle/>
          <a:p>
            <a:r>
              <a:rPr lang="en-US" altLang="zh-CN" dirty="0">
                <a:solidFill>
                  <a:srgbClr val="92D050"/>
                </a:solidFill>
                <a:effectLst>
                  <a:reflection blurRad="6350" stA="55000" endA="300" endPos="45500" dir="5400000" sy="-100000" algn="bl" rotWithShape="0"/>
                </a:effectLst>
                <a:latin typeface="Broadway" panose="04040905080B02020502" pitchFamily="82" charset="0"/>
                <a:ea typeface="楷体" panose="02010609060101010101" pitchFamily="49" charset="-122"/>
                <a:cs typeface="经典繁仿黑" pitchFamily="49" charset="-122"/>
              </a:rPr>
              <a:t>LOGO</a:t>
            </a:r>
            <a:endParaRPr lang="zh-CN" altLang="en-US" dirty="0">
              <a:solidFill>
                <a:srgbClr val="92D050"/>
              </a:solidFill>
              <a:effectLst>
                <a:reflection blurRad="6350" stA="55000" endA="300" endPos="45500" dir="5400000" sy="-100000" algn="bl" rotWithShape="0"/>
              </a:effectLst>
              <a:latin typeface="Broadway" panose="04040905080B02020502" pitchFamily="82" charset="0"/>
              <a:ea typeface="楷体" panose="02010609060101010101" pitchFamily="49" charset="-122"/>
              <a:cs typeface="经典繁仿黑" pitchFamily="49" charset="-122"/>
            </a:endParaRPr>
          </a:p>
        </p:txBody>
      </p:sp>
      <p:sp>
        <p:nvSpPr>
          <p:cNvPr id="4" name="矩形 3"/>
          <p:cNvSpPr/>
          <p:nvPr userDrawn="1"/>
        </p:nvSpPr>
        <p:spPr>
          <a:xfrm>
            <a:off x="-4969" y="2432950"/>
            <a:ext cx="12196969" cy="206111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rtlCol="0" anchor="ctr"/>
          <a:lstStyle/>
          <a:p>
            <a:endParaRPr lang="zh-CN" altLang="en-US" sz="4400" dirty="0"/>
          </a:p>
        </p:txBody>
      </p:sp>
      <p:grpSp>
        <p:nvGrpSpPr>
          <p:cNvPr id="5" name="组合 4"/>
          <p:cNvGrpSpPr/>
          <p:nvPr userDrawn="1"/>
        </p:nvGrpSpPr>
        <p:grpSpPr>
          <a:xfrm>
            <a:off x="694697" y="2276724"/>
            <a:ext cx="2639112" cy="2320773"/>
            <a:chOff x="4165480" y="1616608"/>
            <a:chExt cx="2638768" cy="2320472"/>
          </a:xfrm>
          <a:solidFill>
            <a:schemeClr val="bg1">
              <a:lumMod val="65000"/>
            </a:schemeClr>
          </a:solidFill>
        </p:grpSpPr>
        <p:sp>
          <p:nvSpPr>
            <p:cNvPr id="6" name="矩形 4"/>
            <p:cNvSpPr/>
            <p:nvPr/>
          </p:nvSpPr>
          <p:spPr>
            <a:xfrm>
              <a:off x="4644008" y="1616608"/>
              <a:ext cx="2160240" cy="156208"/>
            </a:xfrm>
            <a:custGeom>
              <a:avLst/>
              <a:gdLst>
                <a:gd name="connsiteX0" fmla="*/ 0 w 2160240"/>
                <a:gd name="connsiteY0" fmla="*/ 0 h 144016"/>
                <a:gd name="connsiteX1" fmla="*/ 2160240 w 2160240"/>
                <a:gd name="connsiteY1" fmla="*/ 0 h 144016"/>
                <a:gd name="connsiteX2" fmla="*/ 2160240 w 2160240"/>
                <a:gd name="connsiteY2" fmla="*/ 144016 h 144016"/>
                <a:gd name="connsiteX3" fmla="*/ 0 w 2160240"/>
                <a:gd name="connsiteY3" fmla="*/ 144016 h 144016"/>
                <a:gd name="connsiteX4" fmla="*/ 0 w 2160240"/>
                <a:gd name="connsiteY4" fmla="*/ 0 h 144016"/>
                <a:gd name="connsiteX0-1" fmla="*/ 158496 w 2160240"/>
                <a:gd name="connsiteY0-2" fmla="*/ 0 h 144016"/>
                <a:gd name="connsiteX1-3" fmla="*/ 2160240 w 2160240"/>
                <a:gd name="connsiteY1-4" fmla="*/ 0 h 144016"/>
                <a:gd name="connsiteX2-5" fmla="*/ 2160240 w 2160240"/>
                <a:gd name="connsiteY2-6" fmla="*/ 144016 h 144016"/>
                <a:gd name="connsiteX3-7" fmla="*/ 0 w 2160240"/>
                <a:gd name="connsiteY3-8" fmla="*/ 144016 h 144016"/>
                <a:gd name="connsiteX4-9" fmla="*/ 158496 w 2160240"/>
                <a:gd name="connsiteY4-10" fmla="*/ 0 h 144016"/>
                <a:gd name="connsiteX0-11" fmla="*/ 134112 w 2160240"/>
                <a:gd name="connsiteY0-12" fmla="*/ 0 h 156208"/>
                <a:gd name="connsiteX1-13" fmla="*/ 2160240 w 2160240"/>
                <a:gd name="connsiteY1-14" fmla="*/ 12192 h 156208"/>
                <a:gd name="connsiteX2-15" fmla="*/ 2160240 w 2160240"/>
                <a:gd name="connsiteY2-16" fmla="*/ 156208 h 156208"/>
                <a:gd name="connsiteX3-17" fmla="*/ 0 w 2160240"/>
                <a:gd name="connsiteY3-18" fmla="*/ 156208 h 156208"/>
                <a:gd name="connsiteX4-19" fmla="*/ 134112 w 2160240"/>
                <a:gd name="connsiteY4-20" fmla="*/ 0 h 15620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160240" h="156208">
                  <a:moveTo>
                    <a:pt x="134112" y="0"/>
                  </a:moveTo>
                  <a:lnTo>
                    <a:pt x="2160240" y="12192"/>
                  </a:lnTo>
                  <a:lnTo>
                    <a:pt x="2160240" y="156208"/>
                  </a:lnTo>
                  <a:lnTo>
                    <a:pt x="0" y="156208"/>
                  </a:lnTo>
                  <a:lnTo>
                    <a:pt x="134112"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3"/>
            <p:cNvSpPr/>
            <p:nvPr/>
          </p:nvSpPr>
          <p:spPr>
            <a:xfrm>
              <a:off x="4165480" y="3797088"/>
              <a:ext cx="2134712" cy="139992"/>
            </a:xfrm>
            <a:custGeom>
              <a:avLst/>
              <a:gdLst>
                <a:gd name="connsiteX0" fmla="*/ 0 w 2016224"/>
                <a:gd name="connsiteY0" fmla="*/ 0 h 243408"/>
                <a:gd name="connsiteX1" fmla="*/ 2016224 w 2016224"/>
                <a:gd name="connsiteY1" fmla="*/ 0 h 243408"/>
                <a:gd name="connsiteX2" fmla="*/ 2016224 w 2016224"/>
                <a:gd name="connsiteY2" fmla="*/ 243408 h 243408"/>
                <a:gd name="connsiteX3" fmla="*/ 0 w 2016224"/>
                <a:gd name="connsiteY3" fmla="*/ 243408 h 243408"/>
                <a:gd name="connsiteX4" fmla="*/ 0 w 2016224"/>
                <a:gd name="connsiteY4" fmla="*/ 0 h 243408"/>
                <a:gd name="connsiteX0-1" fmla="*/ 0 w 2016224"/>
                <a:gd name="connsiteY0-2" fmla="*/ 0 h 243408"/>
                <a:gd name="connsiteX1-3" fmla="*/ 2016224 w 2016224"/>
                <a:gd name="connsiteY1-4" fmla="*/ 0 h 243408"/>
                <a:gd name="connsiteX2-5" fmla="*/ 2016224 w 2016224"/>
                <a:gd name="connsiteY2-6" fmla="*/ 243408 h 243408"/>
                <a:gd name="connsiteX3-7" fmla="*/ 158496 w 2016224"/>
                <a:gd name="connsiteY3-8" fmla="*/ 243408 h 243408"/>
                <a:gd name="connsiteX4-9" fmla="*/ 0 w 2016224"/>
                <a:gd name="connsiteY4-10" fmla="*/ 0 h 243408"/>
                <a:gd name="connsiteX0-11" fmla="*/ 0 w 1928127"/>
                <a:gd name="connsiteY0-12" fmla="*/ 0 h 266629"/>
                <a:gd name="connsiteX1-13" fmla="*/ 1928127 w 1928127"/>
                <a:gd name="connsiteY1-14" fmla="*/ 23221 h 266629"/>
                <a:gd name="connsiteX2-15" fmla="*/ 1928127 w 1928127"/>
                <a:gd name="connsiteY2-16" fmla="*/ 266629 h 266629"/>
                <a:gd name="connsiteX3-17" fmla="*/ 70399 w 1928127"/>
                <a:gd name="connsiteY3-18" fmla="*/ 266629 h 266629"/>
                <a:gd name="connsiteX4-19" fmla="*/ 0 w 1928127"/>
                <a:gd name="connsiteY4-20" fmla="*/ 0 h 26662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928127" h="266629">
                  <a:moveTo>
                    <a:pt x="0" y="0"/>
                  </a:moveTo>
                  <a:lnTo>
                    <a:pt x="1928127" y="23221"/>
                  </a:lnTo>
                  <a:lnTo>
                    <a:pt x="1928127" y="266629"/>
                  </a:lnTo>
                  <a:lnTo>
                    <a:pt x="70399" y="266629"/>
                  </a:lnTo>
                  <a:lnTo>
                    <a:pt x="0" y="0"/>
                  </a:ln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2"/>
          <p:cNvSpPr/>
          <p:nvPr userDrawn="1"/>
        </p:nvSpPr>
        <p:spPr>
          <a:xfrm>
            <a:off x="780804" y="2288917"/>
            <a:ext cx="2553004" cy="2320773"/>
          </a:xfrm>
          <a:custGeom>
            <a:avLst/>
            <a:gdLst>
              <a:gd name="connsiteX0" fmla="*/ 0 w 2016224"/>
              <a:gd name="connsiteY0" fmla="*/ 0 h 2448272"/>
              <a:gd name="connsiteX1" fmla="*/ 2016224 w 2016224"/>
              <a:gd name="connsiteY1" fmla="*/ 0 h 2448272"/>
              <a:gd name="connsiteX2" fmla="*/ 2016224 w 2016224"/>
              <a:gd name="connsiteY2" fmla="*/ 2448272 h 2448272"/>
              <a:gd name="connsiteX3" fmla="*/ 0 w 2016224"/>
              <a:gd name="connsiteY3" fmla="*/ 2448272 h 2448272"/>
              <a:gd name="connsiteX4" fmla="*/ 0 w 2016224"/>
              <a:gd name="connsiteY4" fmla="*/ 0 h 2448272"/>
              <a:gd name="connsiteX0-1" fmla="*/ 536448 w 2552672"/>
              <a:gd name="connsiteY0-2" fmla="*/ 0 h 2448272"/>
              <a:gd name="connsiteX1-3" fmla="*/ 2552672 w 2552672"/>
              <a:gd name="connsiteY1-4" fmla="*/ 0 h 2448272"/>
              <a:gd name="connsiteX2-5" fmla="*/ 2552672 w 2552672"/>
              <a:gd name="connsiteY2-6" fmla="*/ 2448272 h 2448272"/>
              <a:gd name="connsiteX3-7" fmla="*/ 0 w 2552672"/>
              <a:gd name="connsiteY3-8" fmla="*/ 2423888 h 2448272"/>
              <a:gd name="connsiteX4-9" fmla="*/ 536448 w 2552672"/>
              <a:gd name="connsiteY4-10" fmla="*/ 0 h 2448272"/>
              <a:gd name="connsiteX0-11" fmla="*/ 536448 w 2552672"/>
              <a:gd name="connsiteY0-12" fmla="*/ 0 h 2448272"/>
              <a:gd name="connsiteX1-13" fmla="*/ 2552672 w 2552672"/>
              <a:gd name="connsiteY1-14" fmla="*/ 0 h 2448272"/>
              <a:gd name="connsiteX2-15" fmla="*/ 2064992 w 2552672"/>
              <a:gd name="connsiteY2-16" fmla="*/ 2448272 h 2448272"/>
              <a:gd name="connsiteX3-17" fmla="*/ 0 w 2552672"/>
              <a:gd name="connsiteY3-18" fmla="*/ 2423888 h 2448272"/>
              <a:gd name="connsiteX4-19" fmla="*/ 536448 w 2552672"/>
              <a:gd name="connsiteY4-20" fmla="*/ 0 h 244827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552672" h="2448272">
                <a:moveTo>
                  <a:pt x="536448" y="0"/>
                </a:moveTo>
                <a:lnTo>
                  <a:pt x="2552672" y="0"/>
                </a:lnTo>
                <a:lnTo>
                  <a:pt x="2064992" y="2448272"/>
                </a:lnTo>
                <a:lnTo>
                  <a:pt x="0" y="2423888"/>
                </a:lnTo>
                <a:lnTo>
                  <a:pt x="536448" y="0"/>
                </a:lnTo>
                <a:close/>
              </a:path>
            </a:pathLst>
          </a:custGeom>
          <a:solidFill>
            <a:schemeClr val="bg1"/>
          </a:solidFill>
          <a:ln>
            <a:noFill/>
          </a:ln>
          <a:effectLst>
            <a:outerShdw blurRad="508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rtlCol="0" anchor="ctr"/>
          <a:lstStyle/>
          <a:p>
            <a:pPr algn="ctr"/>
            <a:endParaRPr lang="zh-CN" altLang="en-US"/>
          </a:p>
        </p:txBody>
      </p:sp>
      <p:grpSp>
        <p:nvGrpSpPr>
          <p:cNvPr id="10" name="组合 9"/>
          <p:cNvGrpSpPr/>
          <p:nvPr userDrawn="1"/>
        </p:nvGrpSpPr>
        <p:grpSpPr>
          <a:xfrm>
            <a:off x="3131094" y="2284833"/>
            <a:ext cx="2651305" cy="2320773"/>
            <a:chOff x="4153288" y="1616608"/>
            <a:chExt cx="2650960" cy="2320472"/>
          </a:xfrm>
          <a:solidFill>
            <a:schemeClr val="bg1">
              <a:lumMod val="65000"/>
            </a:schemeClr>
          </a:solidFill>
        </p:grpSpPr>
        <p:sp>
          <p:nvSpPr>
            <p:cNvPr id="11" name="矩形 4"/>
            <p:cNvSpPr/>
            <p:nvPr/>
          </p:nvSpPr>
          <p:spPr>
            <a:xfrm>
              <a:off x="4644008" y="1616608"/>
              <a:ext cx="2160240" cy="156208"/>
            </a:xfrm>
            <a:custGeom>
              <a:avLst/>
              <a:gdLst>
                <a:gd name="connsiteX0" fmla="*/ 0 w 2160240"/>
                <a:gd name="connsiteY0" fmla="*/ 0 h 144016"/>
                <a:gd name="connsiteX1" fmla="*/ 2160240 w 2160240"/>
                <a:gd name="connsiteY1" fmla="*/ 0 h 144016"/>
                <a:gd name="connsiteX2" fmla="*/ 2160240 w 2160240"/>
                <a:gd name="connsiteY2" fmla="*/ 144016 h 144016"/>
                <a:gd name="connsiteX3" fmla="*/ 0 w 2160240"/>
                <a:gd name="connsiteY3" fmla="*/ 144016 h 144016"/>
                <a:gd name="connsiteX4" fmla="*/ 0 w 2160240"/>
                <a:gd name="connsiteY4" fmla="*/ 0 h 144016"/>
                <a:gd name="connsiteX0-1" fmla="*/ 158496 w 2160240"/>
                <a:gd name="connsiteY0-2" fmla="*/ 0 h 144016"/>
                <a:gd name="connsiteX1-3" fmla="*/ 2160240 w 2160240"/>
                <a:gd name="connsiteY1-4" fmla="*/ 0 h 144016"/>
                <a:gd name="connsiteX2-5" fmla="*/ 2160240 w 2160240"/>
                <a:gd name="connsiteY2-6" fmla="*/ 144016 h 144016"/>
                <a:gd name="connsiteX3-7" fmla="*/ 0 w 2160240"/>
                <a:gd name="connsiteY3-8" fmla="*/ 144016 h 144016"/>
                <a:gd name="connsiteX4-9" fmla="*/ 158496 w 2160240"/>
                <a:gd name="connsiteY4-10" fmla="*/ 0 h 144016"/>
                <a:gd name="connsiteX0-11" fmla="*/ 134112 w 2160240"/>
                <a:gd name="connsiteY0-12" fmla="*/ 0 h 156208"/>
                <a:gd name="connsiteX1-13" fmla="*/ 2160240 w 2160240"/>
                <a:gd name="connsiteY1-14" fmla="*/ 12192 h 156208"/>
                <a:gd name="connsiteX2-15" fmla="*/ 2160240 w 2160240"/>
                <a:gd name="connsiteY2-16" fmla="*/ 156208 h 156208"/>
                <a:gd name="connsiteX3-17" fmla="*/ 0 w 2160240"/>
                <a:gd name="connsiteY3-18" fmla="*/ 156208 h 156208"/>
                <a:gd name="connsiteX4-19" fmla="*/ 134112 w 2160240"/>
                <a:gd name="connsiteY4-20" fmla="*/ 0 h 15620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160240" h="156208">
                  <a:moveTo>
                    <a:pt x="134112" y="0"/>
                  </a:moveTo>
                  <a:lnTo>
                    <a:pt x="2160240" y="12192"/>
                  </a:lnTo>
                  <a:lnTo>
                    <a:pt x="2160240" y="156208"/>
                  </a:lnTo>
                  <a:lnTo>
                    <a:pt x="0" y="156208"/>
                  </a:lnTo>
                  <a:lnTo>
                    <a:pt x="134112"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3"/>
            <p:cNvSpPr/>
            <p:nvPr/>
          </p:nvSpPr>
          <p:spPr>
            <a:xfrm>
              <a:off x="4153288" y="3809280"/>
              <a:ext cx="2146904" cy="127800"/>
            </a:xfrm>
            <a:custGeom>
              <a:avLst/>
              <a:gdLst>
                <a:gd name="connsiteX0" fmla="*/ 0 w 2016224"/>
                <a:gd name="connsiteY0" fmla="*/ 0 h 243408"/>
                <a:gd name="connsiteX1" fmla="*/ 2016224 w 2016224"/>
                <a:gd name="connsiteY1" fmla="*/ 0 h 243408"/>
                <a:gd name="connsiteX2" fmla="*/ 2016224 w 2016224"/>
                <a:gd name="connsiteY2" fmla="*/ 243408 h 243408"/>
                <a:gd name="connsiteX3" fmla="*/ 0 w 2016224"/>
                <a:gd name="connsiteY3" fmla="*/ 243408 h 243408"/>
                <a:gd name="connsiteX4" fmla="*/ 0 w 2016224"/>
                <a:gd name="connsiteY4" fmla="*/ 0 h 243408"/>
                <a:gd name="connsiteX0-1" fmla="*/ 0 w 2016224"/>
                <a:gd name="connsiteY0-2" fmla="*/ 0 h 243408"/>
                <a:gd name="connsiteX1-3" fmla="*/ 2016224 w 2016224"/>
                <a:gd name="connsiteY1-4" fmla="*/ 0 h 243408"/>
                <a:gd name="connsiteX2-5" fmla="*/ 2016224 w 2016224"/>
                <a:gd name="connsiteY2-6" fmla="*/ 243408 h 243408"/>
                <a:gd name="connsiteX3-7" fmla="*/ 158496 w 2016224"/>
                <a:gd name="connsiteY3-8" fmla="*/ 243408 h 243408"/>
                <a:gd name="connsiteX4-9" fmla="*/ 0 w 2016224"/>
                <a:gd name="connsiteY4-10" fmla="*/ 0 h 243408"/>
                <a:gd name="connsiteX0-11" fmla="*/ 0 w 1950151"/>
                <a:gd name="connsiteY0-12" fmla="*/ 0 h 243408"/>
                <a:gd name="connsiteX1-13" fmla="*/ 1950151 w 1950151"/>
                <a:gd name="connsiteY1-14" fmla="*/ 0 h 243408"/>
                <a:gd name="connsiteX2-15" fmla="*/ 1950151 w 1950151"/>
                <a:gd name="connsiteY2-16" fmla="*/ 243408 h 243408"/>
                <a:gd name="connsiteX3-17" fmla="*/ 92423 w 1950151"/>
                <a:gd name="connsiteY3-18" fmla="*/ 243408 h 243408"/>
                <a:gd name="connsiteX4-19" fmla="*/ 0 w 1950151"/>
                <a:gd name="connsiteY4-20" fmla="*/ 0 h 243408"/>
                <a:gd name="connsiteX0-21" fmla="*/ 0 w 1939139"/>
                <a:gd name="connsiteY0-22" fmla="*/ 0 h 243408"/>
                <a:gd name="connsiteX1-23" fmla="*/ 1939139 w 1939139"/>
                <a:gd name="connsiteY1-24" fmla="*/ 0 h 243408"/>
                <a:gd name="connsiteX2-25" fmla="*/ 1939139 w 1939139"/>
                <a:gd name="connsiteY2-26" fmla="*/ 243408 h 243408"/>
                <a:gd name="connsiteX3-27" fmla="*/ 81411 w 1939139"/>
                <a:gd name="connsiteY3-28" fmla="*/ 243408 h 243408"/>
                <a:gd name="connsiteX4-29" fmla="*/ 0 w 1939139"/>
                <a:gd name="connsiteY4-30" fmla="*/ 0 h 24340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939139" h="243408">
                  <a:moveTo>
                    <a:pt x="0" y="0"/>
                  </a:moveTo>
                  <a:lnTo>
                    <a:pt x="1939139" y="0"/>
                  </a:lnTo>
                  <a:lnTo>
                    <a:pt x="1939139" y="243408"/>
                  </a:lnTo>
                  <a:lnTo>
                    <a:pt x="81411" y="243408"/>
                  </a:lnTo>
                  <a:lnTo>
                    <a:pt x="0" y="0"/>
                  </a:ln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矩形 2"/>
          <p:cNvSpPr/>
          <p:nvPr userDrawn="1"/>
        </p:nvSpPr>
        <p:spPr>
          <a:xfrm>
            <a:off x="3229395" y="2297026"/>
            <a:ext cx="2553004" cy="2320773"/>
          </a:xfrm>
          <a:custGeom>
            <a:avLst/>
            <a:gdLst>
              <a:gd name="connsiteX0" fmla="*/ 0 w 2016224"/>
              <a:gd name="connsiteY0" fmla="*/ 0 h 2448272"/>
              <a:gd name="connsiteX1" fmla="*/ 2016224 w 2016224"/>
              <a:gd name="connsiteY1" fmla="*/ 0 h 2448272"/>
              <a:gd name="connsiteX2" fmla="*/ 2016224 w 2016224"/>
              <a:gd name="connsiteY2" fmla="*/ 2448272 h 2448272"/>
              <a:gd name="connsiteX3" fmla="*/ 0 w 2016224"/>
              <a:gd name="connsiteY3" fmla="*/ 2448272 h 2448272"/>
              <a:gd name="connsiteX4" fmla="*/ 0 w 2016224"/>
              <a:gd name="connsiteY4" fmla="*/ 0 h 2448272"/>
              <a:gd name="connsiteX0-1" fmla="*/ 536448 w 2552672"/>
              <a:gd name="connsiteY0-2" fmla="*/ 0 h 2448272"/>
              <a:gd name="connsiteX1-3" fmla="*/ 2552672 w 2552672"/>
              <a:gd name="connsiteY1-4" fmla="*/ 0 h 2448272"/>
              <a:gd name="connsiteX2-5" fmla="*/ 2552672 w 2552672"/>
              <a:gd name="connsiteY2-6" fmla="*/ 2448272 h 2448272"/>
              <a:gd name="connsiteX3-7" fmla="*/ 0 w 2552672"/>
              <a:gd name="connsiteY3-8" fmla="*/ 2423888 h 2448272"/>
              <a:gd name="connsiteX4-9" fmla="*/ 536448 w 2552672"/>
              <a:gd name="connsiteY4-10" fmla="*/ 0 h 2448272"/>
              <a:gd name="connsiteX0-11" fmla="*/ 536448 w 2552672"/>
              <a:gd name="connsiteY0-12" fmla="*/ 0 h 2448272"/>
              <a:gd name="connsiteX1-13" fmla="*/ 2552672 w 2552672"/>
              <a:gd name="connsiteY1-14" fmla="*/ 0 h 2448272"/>
              <a:gd name="connsiteX2-15" fmla="*/ 2064992 w 2552672"/>
              <a:gd name="connsiteY2-16" fmla="*/ 2448272 h 2448272"/>
              <a:gd name="connsiteX3-17" fmla="*/ 0 w 2552672"/>
              <a:gd name="connsiteY3-18" fmla="*/ 2423888 h 2448272"/>
              <a:gd name="connsiteX4-19" fmla="*/ 536448 w 2552672"/>
              <a:gd name="connsiteY4-20" fmla="*/ 0 h 244827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552672" h="2448272">
                <a:moveTo>
                  <a:pt x="536448" y="0"/>
                </a:moveTo>
                <a:lnTo>
                  <a:pt x="2552672" y="0"/>
                </a:lnTo>
                <a:lnTo>
                  <a:pt x="2064992" y="2448272"/>
                </a:lnTo>
                <a:lnTo>
                  <a:pt x="0" y="2423888"/>
                </a:lnTo>
                <a:lnTo>
                  <a:pt x="536448" y="0"/>
                </a:lnTo>
                <a:close/>
              </a:path>
            </a:pathLst>
          </a:custGeom>
          <a:solidFill>
            <a:schemeClr val="bg1"/>
          </a:solidFill>
          <a:ln>
            <a:noFill/>
          </a:ln>
          <a:effectLst>
            <a:outerShdw blurRad="508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rtlCol="0" anchor="ctr"/>
          <a:lstStyle/>
          <a:p>
            <a:pPr algn="ctr"/>
            <a:endParaRPr lang="zh-CN" altLang="en-US"/>
          </a:p>
        </p:txBody>
      </p:sp>
      <p:sp>
        <p:nvSpPr>
          <p:cNvPr id="14" name="矩形 2"/>
          <p:cNvSpPr/>
          <p:nvPr userDrawn="1"/>
        </p:nvSpPr>
        <p:spPr>
          <a:xfrm>
            <a:off x="851608" y="2343405"/>
            <a:ext cx="2410184" cy="2190944"/>
          </a:xfrm>
          <a:custGeom>
            <a:avLst/>
            <a:gdLst>
              <a:gd name="connsiteX0" fmla="*/ 0 w 2016224"/>
              <a:gd name="connsiteY0" fmla="*/ 0 h 2448272"/>
              <a:gd name="connsiteX1" fmla="*/ 2016224 w 2016224"/>
              <a:gd name="connsiteY1" fmla="*/ 0 h 2448272"/>
              <a:gd name="connsiteX2" fmla="*/ 2016224 w 2016224"/>
              <a:gd name="connsiteY2" fmla="*/ 2448272 h 2448272"/>
              <a:gd name="connsiteX3" fmla="*/ 0 w 2016224"/>
              <a:gd name="connsiteY3" fmla="*/ 2448272 h 2448272"/>
              <a:gd name="connsiteX4" fmla="*/ 0 w 2016224"/>
              <a:gd name="connsiteY4" fmla="*/ 0 h 2448272"/>
              <a:gd name="connsiteX0-1" fmla="*/ 536448 w 2552672"/>
              <a:gd name="connsiteY0-2" fmla="*/ 0 h 2448272"/>
              <a:gd name="connsiteX1-3" fmla="*/ 2552672 w 2552672"/>
              <a:gd name="connsiteY1-4" fmla="*/ 0 h 2448272"/>
              <a:gd name="connsiteX2-5" fmla="*/ 2552672 w 2552672"/>
              <a:gd name="connsiteY2-6" fmla="*/ 2448272 h 2448272"/>
              <a:gd name="connsiteX3-7" fmla="*/ 0 w 2552672"/>
              <a:gd name="connsiteY3-8" fmla="*/ 2423888 h 2448272"/>
              <a:gd name="connsiteX4-9" fmla="*/ 536448 w 2552672"/>
              <a:gd name="connsiteY4-10" fmla="*/ 0 h 2448272"/>
              <a:gd name="connsiteX0-11" fmla="*/ 536448 w 2552672"/>
              <a:gd name="connsiteY0-12" fmla="*/ 0 h 2448272"/>
              <a:gd name="connsiteX1-13" fmla="*/ 2552672 w 2552672"/>
              <a:gd name="connsiteY1-14" fmla="*/ 0 h 2448272"/>
              <a:gd name="connsiteX2-15" fmla="*/ 2064992 w 2552672"/>
              <a:gd name="connsiteY2-16" fmla="*/ 2448272 h 2448272"/>
              <a:gd name="connsiteX3-17" fmla="*/ 0 w 2552672"/>
              <a:gd name="connsiteY3-18" fmla="*/ 2423888 h 2448272"/>
              <a:gd name="connsiteX4-19" fmla="*/ 536448 w 2552672"/>
              <a:gd name="connsiteY4-20" fmla="*/ 0 h 244827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552672" h="2448272">
                <a:moveTo>
                  <a:pt x="536448" y="0"/>
                </a:moveTo>
                <a:lnTo>
                  <a:pt x="2552672" y="0"/>
                </a:lnTo>
                <a:lnTo>
                  <a:pt x="2064992" y="2448272"/>
                </a:lnTo>
                <a:lnTo>
                  <a:pt x="0" y="2423888"/>
                </a:lnTo>
                <a:lnTo>
                  <a:pt x="536448" y="0"/>
                </a:lnTo>
                <a:close/>
              </a:path>
            </a:pathLst>
          </a:custGeom>
          <a:blipFill dpi="0" rotWithShape="1">
            <a:blip r:embed="rId2"/>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rtlCol="0" anchor="ctr"/>
          <a:lstStyle/>
          <a:p>
            <a:pPr algn="ctr"/>
            <a:endParaRPr lang="zh-CN" altLang="en-US"/>
          </a:p>
        </p:txBody>
      </p:sp>
      <p:sp>
        <p:nvSpPr>
          <p:cNvPr id="15" name="矩形 2"/>
          <p:cNvSpPr/>
          <p:nvPr userDrawn="1"/>
        </p:nvSpPr>
        <p:spPr>
          <a:xfrm>
            <a:off x="3303309" y="2343405"/>
            <a:ext cx="2410184" cy="2190944"/>
          </a:xfrm>
          <a:custGeom>
            <a:avLst/>
            <a:gdLst>
              <a:gd name="connsiteX0" fmla="*/ 0 w 2016224"/>
              <a:gd name="connsiteY0" fmla="*/ 0 h 2448272"/>
              <a:gd name="connsiteX1" fmla="*/ 2016224 w 2016224"/>
              <a:gd name="connsiteY1" fmla="*/ 0 h 2448272"/>
              <a:gd name="connsiteX2" fmla="*/ 2016224 w 2016224"/>
              <a:gd name="connsiteY2" fmla="*/ 2448272 h 2448272"/>
              <a:gd name="connsiteX3" fmla="*/ 0 w 2016224"/>
              <a:gd name="connsiteY3" fmla="*/ 2448272 h 2448272"/>
              <a:gd name="connsiteX4" fmla="*/ 0 w 2016224"/>
              <a:gd name="connsiteY4" fmla="*/ 0 h 2448272"/>
              <a:gd name="connsiteX0-1" fmla="*/ 536448 w 2552672"/>
              <a:gd name="connsiteY0-2" fmla="*/ 0 h 2448272"/>
              <a:gd name="connsiteX1-3" fmla="*/ 2552672 w 2552672"/>
              <a:gd name="connsiteY1-4" fmla="*/ 0 h 2448272"/>
              <a:gd name="connsiteX2-5" fmla="*/ 2552672 w 2552672"/>
              <a:gd name="connsiteY2-6" fmla="*/ 2448272 h 2448272"/>
              <a:gd name="connsiteX3-7" fmla="*/ 0 w 2552672"/>
              <a:gd name="connsiteY3-8" fmla="*/ 2423888 h 2448272"/>
              <a:gd name="connsiteX4-9" fmla="*/ 536448 w 2552672"/>
              <a:gd name="connsiteY4-10" fmla="*/ 0 h 2448272"/>
              <a:gd name="connsiteX0-11" fmla="*/ 536448 w 2552672"/>
              <a:gd name="connsiteY0-12" fmla="*/ 0 h 2448272"/>
              <a:gd name="connsiteX1-13" fmla="*/ 2552672 w 2552672"/>
              <a:gd name="connsiteY1-14" fmla="*/ 0 h 2448272"/>
              <a:gd name="connsiteX2-15" fmla="*/ 2064992 w 2552672"/>
              <a:gd name="connsiteY2-16" fmla="*/ 2448272 h 2448272"/>
              <a:gd name="connsiteX3-17" fmla="*/ 0 w 2552672"/>
              <a:gd name="connsiteY3-18" fmla="*/ 2423888 h 2448272"/>
              <a:gd name="connsiteX4-19" fmla="*/ 536448 w 2552672"/>
              <a:gd name="connsiteY4-20" fmla="*/ 0 h 244827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552672" h="2448272">
                <a:moveTo>
                  <a:pt x="536448" y="0"/>
                </a:moveTo>
                <a:lnTo>
                  <a:pt x="2552672" y="0"/>
                </a:lnTo>
                <a:lnTo>
                  <a:pt x="2064992" y="2448272"/>
                </a:lnTo>
                <a:lnTo>
                  <a:pt x="0" y="2423888"/>
                </a:lnTo>
                <a:lnTo>
                  <a:pt x="536448" y="0"/>
                </a:lnTo>
                <a:close/>
              </a:path>
            </a:pathLst>
          </a:custGeom>
          <a:blipFill dpi="0" rotWithShape="1">
            <a:blip r:embed="rId3"/>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rtlCol="0" anchor="ctr"/>
          <a:lstStyle/>
          <a:p>
            <a:pPr algn="ctr"/>
            <a:endParaRPr lang="zh-CN" altLang="en-US"/>
          </a:p>
        </p:txBody>
      </p:sp>
      <p:sp>
        <p:nvSpPr>
          <p:cNvPr id="16" name="矩形 15"/>
          <p:cNvSpPr/>
          <p:nvPr userDrawn="1"/>
        </p:nvSpPr>
        <p:spPr>
          <a:xfrm>
            <a:off x="6168018" y="3110383"/>
            <a:ext cx="6023982" cy="1182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7200" b="1" dirty="0">
                <a:solidFill>
                  <a:schemeClr val="bg1"/>
                </a:solidFill>
                <a:effectLst>
                  <a:outerShdw blurRad="38100" dist="38100" dir="2700000" algn="tl">
                    <a:srgbClr val="000000">
                      <a:alpha val="43137"/>
                    </a:srgbClr>
                  </a:outerShdw>
                  <a:reflection blurRad="25400" stA="30000" endPos="30000" dist="50800" dir="5400000" sy="-100000" algn="bl" rotWithShape="0"/>
                </a:effectLst>
                <a:latin typeface="微软雅黑" panose="020B0503020204020204" pitchFamily="34" charset="-122"/>
                <a:ea typeface="微软雅黑" panose="020B0503020204020204" pitchFamily="34" charset="-122"/>
              </a:rPr>
              <a:t>塑造五种心态</a:t>
            </a:r>
            <a:endParaRPr lang="zh-CN" altLang="en-US" sz="7200" b="1" dirty="0">
              <a:solidFill>
                <a:schemeClr val="bg1"/>
              </a:solidFill>
              <a:effectLst>
                <a:outerShdw blurRad="38100" dist="38100" dir="2700000" algn="tl">
                  <a:srgbClr val="000000">
                    <a:alpha val="43137"/>
                  </a:srgbClr>
                </a:outerShdw>
                <a:reflection blurRad="25400" stA="30000" endPos="30000" dist="50800" dir="5400000" sy="-100000" algn="bl" rotWithShape="0"/>
              </a:effectLst>
              <a:latin typeface="微软雅黑" panose="020B0503020204020204" pitchFamily="34" charset="-122"/>
              <a:ea typeface="微软雅黑" panose="020B0503020204020204" pitchFamily="34" charset="-122"/>
            </a:endParaRPr>
          </a:p>
        </p:txBody>
      </p:sp>
      <p:sp>
        <p:nvSpPr>
          <p:cNvPr id="20" name="TextBox 47"/>
          <p:cNvSpPr txBox="1">
            <a:spLocks noChangeArrowheads="1"/>
          </p:cNvSpPr>
          <p:nvPr userDrawn="1"/>
        </p:nvSpPr>
        <p:spPr bwMode="auto">
          <a:xfrm>
            <a:off x="6168018" y="4674784"/>
            <a:ext cx="4241906" cy="338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dirty="0">
                <a:solidFill>
                  <a:schemeClr val="accent6"/>
                </a:solidFill>
                <a:latin typeface="微软雅黑" panose="020B0503020204020204" pitchFamily="34" charset="-122"/>
                <a:ea typeface="微软雅黑" panose="020B0503020204020204" pitchFamily="34" charset="-122"/>
                <a:cs typeface="Tahoma" panose="020B0604030504040204" pitchFamily="34" charset="0"/>
              </a:rPr>
              <a:t>点击此处，写上您公司的名称</a:t>
            </a:r>
            <a:endParaRPr lang="en-US" altLang="zh-CN" sz="1600" dirty="0">
              <a:solidFill>
                <a:schemeClr val="accent6"/>
              </a:solidFill>
              <a:latin typeface="微软雅黑" panose="020B0503020204020204" pitchFamily="34" charset="-122"/>
              <a:ea typeface="微软雅黑" panose="020B0503020204020204" pitchFamily="34" charset="-122"/>
              <a:cs typeface="Tahoma" panose="020B0604030504040204" pitchFamily="34" charset="0"/>
            </a:endParaRPr>
          </a:p>
        </p:txBody>
      </p:sp>
      <p:grpSp>
        <p:nvGrpSpPr>
          <p:cNvPr id="21" name="组合 20"/>
          <p:cNvGrpSpPr/>
          <p:nvPr userDrawn="1"/>
        </p:nvGrpSpPr>
        <p:grpSpPr>
          <a:xfrm>
            <a:off x="11497303" y="3059900"/>
            <a:ext cx="511619" cy="356400"/>
            <a:chOff x="6410291" y="4691473"/>
            <a:chExt cx="511552" cy="356354"/>
          </a:xfrm>
        </p:grpSpPr>
        <p:sp>
          <p:nvSpPr>
            <p:cNvPr id="22" name="二十四角星 21"/>
            <p:cNvSpPr/>
            <p:nvPr/>
          </p:nvSpPr>
          <p:spPr>
            <a:xfrm>
              <a:off x="6411097" y="4691473"/>
              <a:ext cx="355744" cy="356354"/>
            </a:xfrm>
            <a:prstGeom prst="star24">
              <a:avLst/>
            </a:prstGeom>
            <a:solidFill>
              <a:srgbClr val="FFC000"/>
            </a:solidFill>
            <a:ln w="12700">
              <a:noFill/>
            </a:ln>
            <a:effectLst/>
          </p:spPr>
          <p:txBody>
            <a:bodyPr wrap="square" rtlCol="0" anchor="ctr">
              <a:spAutoFit/>
            </a:bodyPr>
            <a:lstStyle/>
            <a:p>
              <a:pPr algn="ctr"/>
              <a:endParaRPr lang="zh-CN" altLang="en-US" sz="1600" b="1">
                <a:solidFill>
                  <a:prstClr val="white"/>
                </a:solidFill>
                <a:cs typeface="Lao UI" pitchFamily="34" charset="0"/>
              </a:endParaRPr>
            </a:p>
          </p:txBody>
        </p:sp>
        <p:sp>
          <p:nvSpPr>
            <p:cNvPr id="23" name="TextBox 50"/>
            <p:cNvSpPr txBox="1"/>
            <p:nvPr/>
          </p:nvSpPr>
          <p:spPr>
            <a:xfrm rot="20430396">
              <a:off x="6410291" y="4731432"/>
              <a:ext cx="511552" cy="246221"/>
            </a:xfrm>
            <a:prstGeom prst="rect">
              <a:avLst/>
            </a:prstGeom>
            <a:noFill/>
          </p:spPr>
          <p:txBody>
            <a:bodyPr wrap="square" rtlCol="0">
              <a:spAutoFit/>
            </a:bodyPr>
            <a:lstStyle/>
            <a:p>
              <a:r>
                <a:rPr lang="en-US" altLang="zh-CN" sz="1000" b="1" dirty="0">
                  <a:solidFill>
                    <a:prstClr val="white"/>
                  </a:solidFill>
                </a:rPr>
                <a:t>V1</a:t>
              </a:r>
              <a:endParaRPr lang="zh-CN" altLang="en-US" sz="1000" b="1" dirty="0">
                <a:solidFill>
                  <a:prstClr val="white"/>
                </a:solidFill>
              </a:endParaRPr>
            </a:p>
          </p:txBody>
        </p:sp>
      </p:grpSp>
      <p:sp>
        <p:nvSpPr>
          <p:cNvPr id="24" name="矩形 23"/>
          <p:cNvSpPr>
            <a:spLocks noChangeArrowheads="1"/>
          </p:cNvSpPr>
          <p:nvPr userDrawn="1"/>
        </p:nvSpPr>
        <p:spPr bwMode="auto">
          <a:xfrm>
            <a:off x="6168018" y="2636809"/>
            <a:ext cx="3959741" cy="338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i="1" dirty="0">
                <a:solidFill>
                  <a:schemeClr val="bg1"/>
                </a:solidFill>
                <a:latin typeface="微软雅黑" panose="020B0503020204020204" pitchFamily="34" charset="-122"/>
                <a:ea typeface="微软雅黑" panose="020B0503020204020204" pitchFamily="34" charset="-122"/>
              </a:rPr>
              <a:t>员工在职培训之</a:t>
            </a:r>
            <a:r>
              <a:rPr lang="en-US" altLang="zh-CN" sz="1600" i="1" dirty="0">
                <a:solidFill>
                  <a:schemeClr val="bg1"/>
                </a:solidFill>
                <a:latin typeface="微软雅黑" panose="020B0503020204020204" pitchFamily="34" charset="-122"/>
                <a:ea typeface="微软雅黑" panose="020B0503020204020204" pitchFamily="34" charset="-122"/>
              </a:rPr>
              <a:t>——</a:t>
            </a:r>
            <a:endParaRPr lang="zh-CN" altLang="en-US" sz="1600" i="1"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additive="base">
                                        <p:cTn id="7" dur="400" fill="hold"/>
                                        <p:tgtEl>
                                          <p:spTgt spid="24"/>
                                        </p:tgtEl>
                                        <p:attrNameLst>
                                          <p:attrName>ppt_x</p:attrName>
                                        </p:attrNameLst>
                                      </p:cBhvr>
                                      <p:tavLst>
                                        <p:tav tm="0">
                                          <p:val>
                                            <p:strVal val="0-#ppt_w/2"/>
                                          </p:val>
                                        </p:tav>
                                        <p:tav tm="100000">
                                          <p:val>
                                            <p:strVal val="#ppt_x"/>
                                          </p:val>
                                        </p:tav>
                                      </p:tavLst>
                                    </p:anim>
                                    <p:anim calcmode="lin" valueType="num">
                                      <p:cBhvr additive="base">
                                        <p:cTn id="8" dur="400" fill="hold"/>
                                        <p:tgtEl>
                                          <p:spTgt spid="24"/>
                                        </p:tgtEl>
                                        <p:attrNameLst>
                                          <p:attrName>ppt_y</p:attrName>
                                        </p:attrNameLst>
                                      </p:cBhvr>
                                      <p:tavLst>
                                        <p:tav tm="0">
                                          <p:val>
                                            <p:strVal val="#ppt_y"/>
                                          </p:val>
                                        </p:tav>
                                        <p:tav tm="100000">
                                          <p:val>
                                            <p:strVal val="#ppt_y"/>
                                          </p:val>
                                        </p:tav>
                                      </p:tavLst>
                                    </p:anim>
                                  </p:childTnLst>
                                </p:cTn>
                              </p:par>
                            </p:childTnLst>
                          </p:cTn>
                        </p:par>
                        <p:par>
                          <p:cTn id="9" fill="hold">
                            <p:stCondLst>
                              <p:cond delay="720"/>
                            </p:stCondLst>
                            <p:childTnLst>
                              <p:par>
                                <p:cTn id="10" presetID="15" presetClass="entr" presetSubtype="0" fill="hold" grpId="0" nodeType="afterEffect">
                                  <p:stCondLst>
                                    <p:cond delay="0"/>
                                  </p:stCondLst>
                                  <p:iterate type="lt">
                                    <p:tmPct val="10000"/>
                                  </p:iterate>
                                  <p:childTnLst>
                                    <p:set>
                                      <p:cBhvr>
                                        <p:cTn id="11" dur="1" fill="hold">
                                          <p:stCondLst>
                                            <p:cond delay="0"/>
                                          </p:stCondLst>
                                        </p:cTn>
                                        <p:tgtEl>
                                          <p:spTgt spid="16"/>
                                        </p:tgtEl>
                                        <p:attrNameLst>
                                          <p:attrName>style.visibility</p:attrName>
                                        </p:attrNameLst>
                                      </p:cBhvr>
                                      <p:to>
                                        <p:strVal val="visible"/>
                                      </p:to>
                                    </p:set>
                                    <p:anim calcmode="lin" valueType="num">
                                      <p:cBhvr>
                                        <p:cTn id="12" dur="1000" fill="hold"/>
                                        <p:tgtEl>
                                          <p:spTgt spid="16"/>
                                        </p:tgtEl>
                                        <p:attrNameLst>
                                          <p:attrName>ppt_w</p:attrName>
                                        </p:attrNameLst>
                                      </p:cBhvr>
                                      <p:tavLst>
                                        <p:tav tm="0">
                                          <p:val>
                                            <p:fltVal val="0"/>
                                          </p:val>
                                        </p:tav>
                                        <p:tav tm="100000">
                                          <p:val>
                                            <p:strVal val="#ppt_w"/>
                                          </p:val>
                                        </p:tav>
                                      </p:tavLst>
                                    </p:anim>
                                    <p:anim calcmode="lin" valueType="num">
                                      <p:cBhvr>
                                        <p:cTn id="13" dur="1000" fill="hold"/>
                                        <p:tgtEl>
                                          <p:spTgt spid="16"/>
                                        </p:tgtEl>
                                        <p:attrNameLst>
                                          <p:attrName>ppt_h</p:attrName>
                                        </p:attrNameLst>
                                      </p:cBhvr>
                                      <p:tavLst>
                                        <p:tav tm="0">
                                          <p:val>
                                            <p:fltVal val="0"/>
                                          </p:val>
                                        </p:tav>
                                        <p:tav tm="100000">
                                          <p:val>
                                            <p:strVal val="#ppt_h"/>
                                          </p:val>
                                        </p:tav>
                                      </p:tavLst>
                                    </p:anim>
                                    <p:anim calcmode="lin" valueType="num">
                                      <p:cBhvr>
                                        <p:cTn id="14" dur="1000" fill="hold"/>
                                        <p:tgtEl>
                                          <p:spTgt spid="16"/>
                                        </p:tgtEl>
                                        <p:attrNameLst>
                                          <p:attrName>ppt_x</p:attrName>
                                        </p:attrNameLst>
                                      </p:cBhvr>
                                      <p:tavLst>
                                        <p:tav tm="0" fmla="#ppt_x+(cos(-2*pi*(1-$))*-#ppt_x-sin(-2*pi*(1-$))*(1-#ppt_y))*(1-$)">
                                          <p:val>
                                            <p:fltVal val="0"/>
                                          </p:val>
                                        </p:tav>
                                        <p:tav tm="100000">
                                          <p:val>
                                            <p:fltVal val="1"/>
                                          </p:val>
                                        </p:tav>
                                      </p:tavLst>
                                    </p:anim>
                                    <p:anim calcmode="lin" valueType="num">
                                      <p:cBhvr>
                                        <p:cTn id="15" dur="1000" fill="hold"/>
                                        <p:tgtEl>
                                          <p:spTgt spid="16"/>
                                        </p:tgtEl>
                                        <p:attrNameLst>
                                          <p:attrName>ppt_y</p:attrName>
                                        </p:attrNameLst>
                                      </p:cBhvr>
                                      <p:tavLst>
                                        <p:tav tm="0" fmla="#ppt_y+(sin(-2*pi*(1-$))*-#ppt_x+cos(-2*pi*(1-$))*(1-#ppt_y))*(1-$)">
                                          <p:val>
                                            <p:fltVal val="0"/>
                                          </p:val>
                                        </p:tav>
                                        <p:tav tm="100000">
                                          <p:val>
                                            <p:fltVal val="1"/>
                                          </p:val>
                                        </p:tav>
                                      </p:tavLst>
                                    </p:anim>
                                  </p:childTnLst>
                                </p:cTn>
                              </p:par>
                            </p:childTnLst>
                          </p:cTn>
                        </p:par>
                        <p:par>
                          <p:cTn id="16" fill="hold">
                            <p:stCondLst>
                              <p:cond delay="2220"/>
                            </p:stCondLst>
                            <p:childTnLst>
                              <p:par>
                                <p:cTn id="17" presetID="2" presetClass="entr" presetSubtype="8"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0-#ppt_w/2"/>
                                          </p:val>
                                        </p:tav>
                                        <p:tav tm="100000">
                                          <p:val>
                                            <p:strVal val="#ppt_x"/>
                                          </p:val>
                                        </p:tav>
                                      </p:tavLst>
                                    </p:anim>
                                    <p:anim calcmode="lin" valueType="num">
                                      <p:cBhvr additive="base">
                                        <p:cTn id="20" dur="500" fill="hold"/>
                                        <p:tgtEl>
                                          <p:spTgt spid="20"/>
                                        </p:tgtEl>
                                        <p:attrNameLst>
                                          <p:attrName>ppt_y</p:attrName>
                                        </p:attrNameLst>
                                      </p:cBhvr>
                                      <p:tavLst>
                                        <p:tav tm="0">
                                          <p:val>
                                            <p:strVal val="#ppt_y"/>
                                          </p:val>
                                        </p:tav>
                                        <p:tav tm="100000">
                                          <p:val>
                                            <p:strVal val="#ppt_y"/>
                                          </p:val>
                                        </p:tav>
                                      </p:tavLst>
                                    </p:anim>
                                  </p:childTnLst>
                                </p:cTn>
                              </p:par>
                              <p:par>
                                <p:cTn id="21" presetID="8" presetClass="emph" presetSubtype="0" fill="hold" grpId="1" nodeType="withEffect">
                                  <p:stCondLst>
                                    <p:cond delay="0"/>
                                  </p:stCondLst>
                                  <p:childTnLst>
                                    <p:animRot by="43200000">
                                      <p:cBhvr>
                                        <p:cTn id="22" dur="400" fill="hold"/>
                                        <p:tgtEl>
                                          <p:spTgt spid="20"/>
                                        </p:tgtEl>
                                        <p:attrNameLst>
                                          <p:attrName>r</p:attrName>
                                        </p:attrNameLst>
                                      </p:cBhvr>
                                    </p:animRot>
                                  </p:childTnLst>
                                </p:cTn>
                              </p:par>
                            </p:childTnLst>
                          </p:cTn>
                        </p:par>
                        <p:par>
                          <p:cTn id="23" fill="hold">
                            <p:stCondLst>
                              <p:cond delay="2720"/>
                            </p:stCondLst>
                            <p:childTnLst>
                              <p:par>
                                <p:cTn id="24" presetID="25" presetClass="entr" presetSubtype="0" fill="hold" nodeType="afterEffect">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cBhvr>
                                        <p:cTn id="26" dur="250" decel="50000" fill="hold">
                                          <p:stCondLst>
                                            <p:cond delay="0"/>
                                          </p:stCondLst>
                                        </p:cTn>
                                        <p:tgtEl>
                                          <p:spTgt spid="21"/>
                                        </p:tgtEl>
                                        <p:attrNameLst>
                                          <p:attrName>style.rotation</p:attrName>
                                        </p:attrNameLst>
                                      </p:cBhvr>
                                      <p:tavLst>
                                        <p:tav tm="0">
                                          <p:val>
                                            <p:fltVal val="-90"/>
                                          </p:val>
                                        </p:tav>
                                        <p:tav tm="100000">
                                          <p:val>
                                            <p:fltVal val="0"/>
                                          </p:val>
                                        </p:tav>
                                      </p:tavLst>
                                    </p:anim>
                                    <p:anim calcmode="lin" valueType="num">
                                      <p:cBhvr>
                                        <p:cTn id="27" dur="250" decel="50000" fill="hold">
                                          <p:stCondLst>
                                            <p:cond delay="0"/>
                                          </p:stCondLst>
                                        </p:cTn>
                                        <p:tgtEl>
                                          <p:spTgt spid="21"/>
                                        </p:tgtEl>
                                        <p:attrNameLst>
                                          <p:attrName>ppt_w</p:attrName>
                                        </p:attrNameLst>
                                      </p:cBhvr>
                                      <p:tavLst>
                                        <p:tav tm="0">
                                          <p:val>
                                            <p:strVal val="#ppt_w"/>
                                          </p:val>
                                        </p:tav>
                                        <p:tav tm="100000">
                                          <p:val>
                                            <p:strVal val="#ppt_w*.05"/>
                                          </p:val>
                                        </p:tav>
                                      </p:tavLst>
                                    </p:anim>
                                    <p:anim calcmode="lin" valueType="num">
                                      <p:cBhvr>
                                        <p:cTn id="28" dur="250" accel="50000" fill="hold">
                                          <p:stCondLst>
                                            <p:cond delay="250"/>
                                          </p:stCondLst>
                                        </p:cTn>
                                        <p:tgtEl>
                                          <p:spTgt spid="21"/>
                                        </p:tgtEl>
                                        <p:attrNameLst>
                                          <p:attrName>ppt_w</p:attrName>
                                        </p:attrNameLst>
                                      </p:cBhvr>
                                      <p:tavLst>
                                        <p:tav tm="0">
                                          <p:val>
                                            <p:strVal val="#ppt_w*.05"/>
                                          </p:val>
                                        </p:tav>
                                        <p:tav tm="100000">
                                          <p:val>
                                            <p:strVal val="#ppt_w"/>
                                          </p:val>
                                        </p:tav>
                                      </p:tavLst>
                                    </p:anim>
                                    <p:anim calcmode="lin" valueType="num">
                                      <p:cBhvr>
                                        <p:cTn id="29" dur="500" fill="hold"/>
                                        <p:tgtEl>
                                          <p:spTgt spid="21"/>
                                        </p:tgtEl>
                                        <p:attrNameLst>
                                          <p:attrName>ppt_h</p:attrName>
                                        </p:attrNameLst>
                                      </p:cBhvr>
                                      <p:tavLst>
                                        <p:tav tm="0">
                                          <p:val>
                                            <p:strVal val="#ppt_h"/>
                                          </p:val>
                                        </p:tav>
                                        <p:tav tm="100000">
                                          <p:val>
                                            <p:strVal val="#ppt_h"/>
                                          </p:val>
                                        </p:tav>
                                      </p:tavLst>
                                    </p:anim>
                                    <p:anim calcmode="lin" valueType="num">
                                      <p:cBhvr>
                                        <p:cTn id="30" dur="250" decel="50000" fill="hold">
                                          <p:stCondLst>
                                            <p:cond delay="0"/>
                                          </p:stCondLst>
                                        </p:cTn>
                                        <p:tgtEl>
                                          <p:spTgt spid="21"/>
                                        </p:tgtEl>
                                        <p:attrNameLst>
                                          <p:attrName>ppt_x</p:attrName>
                                        </p:attrNameLst>
                                      </p:cBhvr>
                                      <p:tavLst>
                                        <p:tav tm="0">
                                          <p:val>
                                            <p:strVal val="#ppt_x+.4"/>
                                          </p:val>
                                        </p:tav>
                                        <p:tav tm="100000">
                                          <p:val>
                                            <p:strVal val="#ppt_x"/>
                                          </p:val>
                                        </p:tav>
                                      </p:tavLst>
                                    </p:anim>
                                    <p:anim calcmode="lin" valueType="num">
                                      <p:cBhvr>
                                        <p:cTn id="31" dur="250" decel="50000" fill="hold">
                                          <p:stCondLst>
                                            <p:cond delay="0"/>
                                          </p:stCondLst>
                                        </p:cTn>
                                        <p:tgtEl>
                                          <p:spTgt spid="21"/>
                                        </p:tgtEl>
                                        <p:attrNameLst>
                                          <p:attrName>ppt_y</p:attrName>
                                        </p:attrNameLst>
                                      </p:cBhvr>
                                      <p:tavLst>
                                        <p:tav tm="0">
                                          <p:val>
                                            <p:strVal val="#ppt_y-.2"/>
                                          </p:val>
                                        </p:tav>
                                        <p:tav tm="100000">
                                          <p:val>
                                            <p:strVal val="#ppt_y+.1"/>
                                          </p:val>
                                        </p:tav>
                                      </p:tavLst>
                                    </p:anim>
                                    <p:anim calcmode="lin" valueType="num">
                                      <p:cBhvr>
                                        <p:cTn id="32" dur="250" accel="50000" fill="hold">
                                          <p:stCondLst>
                                            <p:cond delay="250"/>
                                          </p:stCondLst>
                                        </p:cTn>
                                        <p:tgtEl>
                                          <p:spTgt spid="21"/>
                                        </p:tgtEl>
                                        <p:attrNameLst>
                                          <p:attrName>ppt_y</p:attrName>
                                        </p:attrNameLst>
                                      </p:cBhvr>
                                      <p:tavLst>
                                        <p:tav tm="0">
                                          <p:val>
                                            <p:strVal val="#ppt_y+.1"/>
                                          </p:val>
                                        </p:tav>
                                        <p:tav tm="100000">
                                          <p:val>
                                            <p:strVal val="#ppt_y"/>
                                          </p:val>
                                        </p:tav>
                                      </p:tavLst>
                                    </p:anim>
                                    <p:animEffect transition="in" filter="fade">
                                      <p:cBhvr>
                                        <p:cTn id="33" dur="500" decel="50000">
                                          <p:stCondLst>
                                            <p:cond delay="0"/>
                                          </p:stCondLst>
                                        </p:cTn>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0" grpId="0"/>
      <p:bldP spid="20" grpId="1"/>
      <p:bldP spid="24"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8" name="矩形 7"/>
          <p:cNvSpPr/>
          <p:nvPr userDrawn="1"/>
        </p:nvSpPr>
        <p:spPr>
          <a:xfrm>
            <a:off x="0" y="1124745"/>
            <a:ext cx="1702779" cy="4824536"/>
          </a:xfrm>
          <a:prstGeom prst="rect">
            <a:avLst/>
          </a:prstGeom>
          <a:solidFill>
            <a:srgbClr val="F9F9F9"/>
          </a:solidFill>
          <a:ln w="9525">
            <a:solidFill>
              <a:srgbClr val="E2E2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17" name="标题 1"/>
          <p:cNvSpPr txBox="1"/>
          <p:nvPr userDrawn="1"/>
        </p:nvSpPr>
        <p:spPr>
          <a:xfrm>
            <a:off x="9480816" y="637818"/>
            <a:ext cx="1449228" cy="288032"/>
          </a:xfrm>
          <a:prstGeom prst="rect">
            <a:avLst/>
          </a:prstGeom>
          <a:ln>
            <a:noFill/>
          </a:ln>
        </p:spPr>
        <p:txBody>
          <a:bodyPr>
            <a:normAutofit fontScale="92500" lnSpcReduction="20000"/>
          </a:bodyPr>
          <a:lstStyle>
            <a:lvl1pPr algn="l" defTabSz="914400" rtl="0" eaLnBrk="1" latinLnBrk="0" hangingPunct="1">
              <a:spcBef>
                <a:spcPct val="0"/>
              </a:spcBef>
              <a:buNone/>
              <a:defRPr sz="1600" kern="1200">
                <a:solidFill>
                  <a:schemeClr val="tx1"/>
                </a:solidFill>
                <a:latin typeface="微软雅黑" panose="020B0503020204020204" pitchFamily="34" charset="-122"/>
                <a:ea typeface="微软雅黑" panose="020B0503020204020204" pitchFamily="34" charset="-122"/>
                <a:cs typeface="+mj-cs"/>
              </a:defRPr>
            </a:lvl1pPr>
          </a:lstStyle>
          <a:p>
            <a:pPr marL="0" algn="r" defTabSz="914400" rtl="0" eaLnBrk="1" latinLnBrk="0" hangingPunct="1"/>
            <a:r>
              <a:rPr lang="zh-CN" altLang="en-US" sz="1600" kern="1200" dirty="0" smtClean="0">
                <a:solidFill>
                  <a:srgbClr val="7BC143"/>
                </a:solidFill>
                <a:latin typeface="微软雅黑" panose="020B0503020204020204" pitchFamily="34" charset="-122"/>
                <a:ea typeface="微软雅黑" panose="020B0503020204020204" pitchFamily="34" charset="-122"/>
                <a:cs typeface="+mj-cs"/>
              </a:rPr>
              <a:t>正文</a:t>
            </a:r>
            <a:r>
              <a:rPr lang="en-US" altLang="zh-CN" sz="1600" kern="1200" baseline="0" dirty="0" smtClean="0">
                <a:solidFill>
                  <a:srgbClr val="7BC143"/>
                </a:solidFill>
                <a:latin typeface="微软雅黑" panose="020B0503020204020204" pitchFamily="34" charset="-122"/>
                <a:ea typeface="微软雅黑" panose="020B0503020204020204" pitchFamily="34" charset="-122"/>
                <a:cs typeface="+mj-cs"/>
              </a:rPr>
              <a:t> . </a:t>
            </a:r>
            <a:r>
              <a:rPr lang="zh-CN" altLang="en-US" sz="1600" kern="1200" baseline="0" dirty="0" smtClean="0">
                <a:solidFill>
                  <a:srgbClr val="7BC143"/>
                </a:solidFill>
                <a:latin typeface="微软雅黑" panose="020B0503020204020204" pitchFamily="34" charset="-122"/>
                <a:ea typeface="微软雅黑" panose="020B0503020204020204" pitchFamily="34" charset="-122"/>
                <a:cs typeface="+mj-cs"/>
              </a:rPr>
              <a:t>第一章</a:t>
            </a:r>
            <a:endParaRPr lang="zh-CN" altLang="en-US" sz="1600" kern="1200" dirty="0">
              <a:solidFill>
                <a:srgbClr val="7BC143"/>
              </a:solidFill>
              <a:latin typeface="微软雅黑" panose="020B0503020204020204" pitchFamily="34" charset="-122"/>
              <a:ea typeface="微软雅黑" panose="020B0503020204020204" pitchFamily="34" charset="-122"/>
              <a:cs typeface="+mj-cs"/>
            </a:endParaRPr>
          </a:p>
        </p:txBody>
      </p:sp>
      <p:sp>
        <p:nvSpPr>
          <p:cNvPr id="20" name="矩形 19"/>
          <p:cNvSpPr/>
          <p:nvPr userDrawn="1"/>
        </p:nvSpPr>
        <p:spPr>
          <a:xfrm>
            <a:off x="406627" y="1675097"/>
            <a:ext cx="1260164" cy="377008"/>
          </a:xfrm>
          <a:prstGeom prst="rect">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bg1">
                  <a:lumMod val="95000"/>
                </a:schemeClr>
              </a:solidFill>
            </a:endParaRPr>
          </a:p>
        </p:txBody>
      </p:sp>
      <p:sp>
        <p:nvSpPr>
          <p:cNvPr id="23" name="TextBox 22">
            <a:hlinkClick r:id="rId2" action="ppaction://hlinksldjump"/>
          </p:cNvPr>
          <p:cNvSpPr txBox="1"/>
          <p:nvPr userDrawn="1"/>
        </p:nvSpPr>
        <p:spPr>
          <a:xfrm>
            <a:off x="419299" y="1675097"/>
            <a:ext cx="1355658"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心态概述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sp>
        <p:nvSpPr>
          <p:cNvPr id="39" name="矩形 38"/>
          <p:cNvSpPr/>
          <p:nvPr userDrawn="1"/>
        </p:nvSpPr>
        <p:spPr>
          <a:xfrm>
            <a:off x="406627" y="2348880"/>
            <a:ext cx="1260164" cy="377008"/>
          </a:xfrm>
          <a:prstGeom prst="rect">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bg1">
                  <a:lumMod val="95000"/>
                </a:schemeClr>
              </a:solidFill>
            </a:endParaRPr>
          </a:p>
        </p:txBody>
      </p:sp>
      <p:sp>
        <p:nvSpPr>
          <p:cNvPr id="17" name="标题 1"/>
          <p:cNvSpPr txBox="1"/>
          <p:nvPr userDrawn="1"/>
        </p:nvSpPr>
        <p:spPr>
          <a:xfrm>
            <a:off x="9480816" y="637818"/>
            <a:ext cx="1449228" cy="288032"/>
          </a:xfrm>
          <a:prstGeom prst="rect">
            <a:avLst/>
          </a:prstGeom>
          <a:ln>
            <a:noFill/>
          </a:ln>
        </p:spPr>
        <p:txBody>
          <a:bodyPr>
            <a:normAutofit fontScale="92500" lnSpcReduction="20000"/>
          </a:bodyPr>
          <a:lstStyle>
            <a:lvl1pPr algn="l" defTabSz="914400" rtl="0" eaLnBrk="1" latinLnBrk="0" hangingPunct="1">
              <a:spcBef>
                <a:spcPct val="0"/>
              </a:spcBef>
              <a:buNone/>
              <a:defRPr sz="1600" kern="1200">
                <a:solidFill>
                  <a:schemeClr val="tx1"/>
                </a:solidFill>
                <a:latin typeface="微软雅黑" panose="020B0503020204020204" pitchFamily="34" charset="-122"/>
                <a:ea typeface="微软雅黑" panose="020B0503020204020204" pitchFamily="34" charset="-122"/>
                <a:cs typeface="+mj-cs"/>
              </a:defRPr>
            </a:lvl1pPr>
          </a:lstStyle>
          <a:p>
            <a:pPr marL="0" algn="r" defTabSz="914400" rtl="0" eaLnBrk="1" latinLnBrk="0" hangingPunct="1"/>
            <a:r>
              <a:rPr lang="zh-CN" altLang="en-US" sz="1600" kern="1200" dirty="0" smtClean="0">
                <a:solidFill>
                  <a:srgbClr val="7BC143"/>
                </a:solidFill>
                <a:latin typeface="微软雅黑" panose="020B0503020204020204" pitchFamily="34" charset="-122"/>
                <a:ea typeface="微软雅黑" panose="020B0503020204020204" pitchFamily="34" charset="-122"/>
                <a:cs typeface="+mj-cs"/>
              </a:rPr>
              <a:t>正文</a:t>
            </a:r>
            <a:r>
              <a:rPr lang="en-US" altLang="zh-CN" sz="1600" kern="1200" baseline="0" dirty="0" smtClean="0">
                <a:solidFill>
                  <a:srgbClr val="7BC143"/>
                </a:solidFill>
                <a:latin typeface="微软雅黑" panose="020B0503020204020204" pitchFamily="34" charset="-122"/>
                <a:ea typeface="微软雅黑" panose="020B0503020204020204" pitchFamily="34" charset="-122"/>
                <a:cs typeface="+mj-cs"/>
              </a:rPr>
              <a:t> . </a:t>
            </a:r>
            <a:r>
              <a:rPr lang="zh-CN" altLang="en-US" sz="1600" kern="1200" baseline="0" dirty="0" smtClean="0">
                <a:solidFill>
                  <a:srgbClr val="7BC143"/>
                </a:solidFill>
                <a:latin typeface="微软雅黑" panose="020B0503020204020204" pitchFamily="34" charset="-122"/>
                <a:ea typeface="微软雅黑" panose="020B0503020204020204" pitchFamily="34" charset="-122"/>
                <a:cs typeface="+mj-cs"/>
              </a:rPr>
              <a:t>第二章</a:t>
            </a:r>
            <a:endParaRPr lang="zh-CN" altLang="en-US" sz="1600" kern="1200" dirty="0">
              <a:solidFill>
                <a:srgbClr val="7BC143"/>
              </a:solidFill>
              <a:latin typeface="微软雅黑" panose="020B0503020204020204" pitchFamily="34" charset="-122"/>
              <a:ea typeface="微软雅黑" panose="020B0503020204020204" pitchFamily="34" charset="-122"/>
              <a:cs typeface="+mj-cs"/>
            </a:endParaRPr>
          </a:p>
        </p:txBody>
      </p:sp>
      <p:grpSp>
        <p:nvGrpSpPr>
          <p:cNvPr id="15" name="组合 14"/>
          <p:cNvGrpSpPr/>
          <p:nvPr/>
        </p:nvGrpSpPr>
        <p:grpSpPr>
          <a:xfrm>
            <a:off x="-241529" y="2305675"/>
            <a:ext cx="2016486" cy="523220"/>
            <a:chOff x="-241498" y="1628800"/>
            <a:chExt cx="2016224" cy="523220"/>
          </a:xfrm>
        </p:grpSpPr>
        <p:sp>
          <p:nvSpPr>
            <p:cNvPr id="36" name="矩形 35"/>
            <p:cNvSpPr/>
            <p:nvPr/>
          </p:nvSpPr>
          <p:spPr>
            <a:xfrm>
              <a:off x="0" y="1675097"/>
              <a:ext cx="362623" cy="377008"/>
            </a:xfrm>
            <a:prstGeom prst="rect">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bg1">
                    <a:lumMod val="95000"/>
                  </a:schemeClr>
                </a:solidFill>
              </a:endParaRPr>
            </a:p>
          </p:txBody>
        </p:sp>
        <p:sp>
          <p:nvSpPr>
            <p:cNvPr id="37" name="TextBox 36"/>
            <p:cNvSpPr txBox="1"/>
            <p:nvPr/>
          </p:nvSpPr>
          <p:spPr>
            <a:xfrm>
              <a:off x="-241498" y="1628800"/>
              <a:ext cx="900120" cy="523220"/>
            </a:xfrm>
            <a:prstGeom prst="rect">
              <a:avLst/>
            </a:prstGeom>
            <a:noFill/>
          </p:spPr>
          <p:txBody>
            <a:bodyPr wrap="square" rtlCol="0">
              <a:spAutoFit/>
            </a:bodyPr>
            <a:lstStyle/>
            <a:p>
              <a:pPr algn="ctr"/>
              <a:r>
                <a:rPr lang="en-US" altLang="zh-CN" sz="2800" b="1" dirty="0" smtClean="0">
                  <a:solidFill>
                    <a:schemeClr val="bg1">
                      <a:lumMod val="95000"/>
                    </a:schemeClr>
                  </a:solidFill>
                  <a:latin typeface="Bradley Hand ITC" panose="03070402050302030203" pitchFamily="66" charset="0"/>
                  <a:ea typeface="楷体_GB2312" pitchFamily="49" charset="-122"/>
                </a:rPr>
                <a:t>02</a:t>
              </a:r>
              <a:endParaRPr lang="zh-CN" altLang="en-US" sz="2800" b="1" dirty="0">
                <a:solidFill>
                  <a:schemeClr val="bg1">
                    <a:lumMod val="95000"/>
                  </a:schemeClr>
                </a:solidFill>
                <a:latin typeface="Bradley Hand ITC" panose="03070402050302030203" pitchFamily="66" charset="0"/>
                <a:ea typeface="楷体_GB2312" pitchFamily="49" charset="-122"/>
              </a:endParaRPr>
            </a:p>
          </p:txBody>
        </p:sp>
        <p:sp>
          <p:nvSpPr>
            <p:cNvPr id="38" name="TextBox 37">
              <a:hlinkClick r:id="rId2" action="ppaction://hlinksldjump"/>
            </p:cNvPr>
            <p:cNvSpPr txBox="1"/>
            <p:nvPr/>
          </p:nvSpPr>
          <p:spPr>
            <a:xfrm>
              <a:off x="419244" y="1675097"/>
              <a:ext cx="1355482"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积极心态</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sp>
        <p:nvSpPr>
          <p:cNvPr id="5" name="标题 1"/>
          <p:cNvSpPr txBox="1"/>
          <p:nvPr userDrawn="1"/>
        </p:nvSpPr>
        <p:spPr>
          <a:xfrm>
            <a:off x="9480816" y="637818"/>
            <a:ext cx="1449228" cy="288032"/>
          </a:xfrm>
          <a:prstGeom prst="rect">
            <a:avLst/>
          </a:prstGeom>
          <a:ln>
            <a:noFill/>
          </a:ln>
        </p:spPr>
        <p:txBody>
          <a:bodyPr>
            <a:normAutofit fontScale="92500" lnSpcReduction="20000"/>
          </a:bodyPr>
          <a:lstStyle>
            <a:lvl1pPr algn="l" defTabSz="914400" rtl="0" eaLnBrk="1" latinLnBrk="0" hangingPunct="1">
              <a:spcBef>
                <a:spcPct val="0"/>
              </a:spcBef>
              <a:buNone/>
              <a:defRPr sz="1600" kern="1200">
                <a:solidFill>
                  <a:schemeClr val="tx1"/>
                </a:solidFill>
                <a:latin typeface="微软雅黑" panose="020B0503020204020204" pitchFamily="34" charset="-122"/>
                <a:ea typeface="微软雅黑" panose="020B0503020204020204" pitchFamily="34" charset="-122"/>
                <a:cs typeface="+mj-cs"/>
              </a:defRPr>
            </a:lvl1pPr>
          </a:lstStyle>
          <a:p>
            <a:pPr marL="0" algn="r" defTabSz="914400" rtl="0" eaLnBrk="1" latinLnBrk="0" hangingPunct="1"/>
            <a:r>
              <a:rPr lang="zh-CN" altLang="en-US" sz="1600" kern="1200" dirty="0" smtClean="0">
                <a:solidFill>
                  <a:srgbClr val="7BC143"/>
                </a:solidFill>
                <a:latin typeface="微软雅黑" panose="020B0503020204020204" pitchFamily="34" charset="-122"/>
                <a:ea typeface="微软雅黑" panose="020B0503020204020204" pitchFamily="34" charset="-122"/>
                <a:cs typeface="+mj-cs"/>
              </a:rPr>
              <a:t>正文</a:t>
            </a:r>
            <a:r>
              <a:rPr lang="en-US" altLang="zh-CN" sz="1600" kern="1200" baseline="0" dirty="0" smtClean="0">
                <a:solidFill>
                  <a:srgbClr val="7BC143"/>
                </a:solidFill>
                <a:latin typeface="微软雅黑" panose="020B0503020204020204" pitchFamily="34" charset="-122"/>
                <a:ea typeface="微软雅黑" panose="020B0503020204020204" pitchFamily="34" charset="-122"/>
                <a:cs typeface="+mj-cs"/>
              </a:rPr>
              <a:t> . </a:t>
            </a:r>
            <a:r>
              <a:rPr lang="zh-CN" altLang="en-US" sz="1600" kern="1200" baseline="0" dirty="0" smtClean="0">
                <a:solidFill>
                  <a:srgbClr val="7BC143"/>
                </a:solidFill>
                <a:latin typeface="微软雅黑" panose="020B0503020204020204" pitchFamily="34" charset="-122"/>
                <a:ea typeface="微软雅黑" panose="020B0503020204020204" pitchFamily="34" charset="-122"/>
                <a:cs typeface="+mj-cs"/>
              </a:rPr>
              <a:t>第三章</a:t>
            </a:r>
            <a:endParaRPr lang="zh-CN" altLang="en-US" sz="1600" kern="1200" dirty="0">
              <a:solidFill>
                <a:srgbClr val="7BC143"/>
              </a:solidFill>
              <a:latin typeface="微软雅黑" panose="020B0503020204020204" pitchFamily="34" charset="-122"/>
              <a:ea typeface="微软雅黑" panose="020B0503020204020204" pitchFamily="34" charset="-122"/>
              <a:cs typeface="+mj-cs"/>
            </a:endParaRPr>
          </a:p>
        </p:txBody>
      </p:sp>
      <p:sp>
        <p:nvSpPr>
          <p:cNvPr id="60" name="矩形 59"/>
          <p:cNvSpPr/>
          <p:nvPr userDrawn="1"/>
        </p:nvSpPr>
        <p:spPr>
          <a:xfrm>
            <a:off x="406627" y="3038344"/>
            <a:ext cx="1260164" cy="377008"/>
          </a:xfrm>
          <a:prstGeom prst="rect">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bg1">
                  <a:lumMod val="95000"/>
                </a:schemeClr>
              </a:solidFill>
            </a:endParaRPr>
          </a:p>
        </p:txBody>
      </p:sp>
      <p:sp>
        <p:nvSpPr>
          <p:cNvPr id="55" name="TextBox 54">
            <a:hlinkClick r:id="rId2" action="ppaction://hlinksldjump"/>
          </p:cNvPr>
          <p:cNvSpPr txBox="1"/>
          <p:nvPr/>
        </p:nvSpPr>
        <p:spPr>
          <a:xfrm>
            <a:off x="419299" y="3028847"/>
            <a:ext cx="1355658"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空杯心态</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5" name="标题 1"/>
          <p:cNvSpPr txBox="1"/>
          <p:nvPr userDrawn="1"/>
        </p:nvSpPr>
        <p:spPr>
          <a:xfrm>
            <a:off x="9480816" y="637818"/>
            <a:ext cx="1449228" cy="288032"/>
          </a:xfrm>
          <a:prstGeom prst="rect">
            <a:avLst/>
          </a:prstGeom>
          <a:ln>
            <a:noFill/>
          </a:ln>
        </p:spPr>
        <p:txBody>
          <a:bodyPr>
            <a:normAutofit fontScale="92500" lnSpcReduction="20000"/>
          </a:bodyPr>
          <a:lstStyle>
            <a:lvl1pPr algn="l" defTabSz="914400" rtl="0" eaLnBrk="1" latinLnBrk="0" hangingPunct="1">
              <a:spcBef>
                <a:spcPct val="0"/>
              </a:spcBef>
              <a:buNone/>
              <a:defRPr sz="1600" kern="1200">
                <a:solidFill>
                  <a:schemeClr val="tx1"/>
                </a:solidFill>
                <a:latin typeface="微软雅黑" panose="020B0503020204020204" pitchFamily="34" charset="-122"/>
                <a:ea typeface="微软雅黑" panose="020B0503020204020204" pitchFamily="34" charset="-122"/>
                <a:cs typeface="+mj-cs"/>
              </a:defRPr>
            </a:lvl1pPr>
          </a:lstStyle>
          <a:p>
            <a:pPr marL="0" algn="r" defTabSz="914400" rtl="0" eaLnBrk="1" latinLnBrk="0" hangingPunct="1"/>
            <a:r>
              <a:rPr lang="zh-CN" altLang="en-US" sz="1600" kern="1200" dirty="0" smtClean="0">
                <a:solidFill>
                  <a:srgbClr val="7BC143"/>
                </a:solidFill>
                <a:latin typeface="微软雅黑" panose="020B0503020204020204" pitchFamily="34" charset="-122"/>
                <a:ea typeface="微软雅黑" panose="020B0503020204020204" pitchFamily="34" charset="-122"/>
                <a:cs typeface="+mj-cs"/>
              </a:rPr>
              <a:t>正文</a:t>
            </a:r>
            <a:r>
              <a:rPr lang="en-US" altLang="zh-CN" sz="1600" kern="1200" baseline="0" dirty="0" smtClean="0">
                <a:solidFill>
                  <a:srgbClr val="7BC143"/>
                </a:solidFill>
                <a:latin typeface="微软雅黑" panose="020B0503020204020204" pitchFamily="34" charset="-122"/>
                <a:ea typeface="微软雅黑" panose="020B0503020204020204" pitchFamily="34" charset="-122"/>
                <a:cs typeface="+mj-cs"/>
              </a:rPr>
              <a:t> . </a:t>
            </a:r>
            <a:r>
              <a:rPr lang="zh-CN" altLang="en-US" sz="1600" kern="1200" baseline="0" dirty="0" smtClean="0">
                <a:solidFill>
                  <a:srgbClr val="7BC143"/>
                </a:solidFill>
                <a:latin typeface="微软雅黑" panose="020B0503020204020204" pitchFamily="34" charset="-122"/>
                <a:ea typeface="微软雅黑" panose="020B0503020204020204" pitchFamily="34" charset="-122"/>
                <a:cs typeface="+mj-cs"/>
              </a:rPr>
              <a:t>第四章</a:t>
            </a:r>
            <a:endParaRPr lang="zh-CN" altLang="en-US" sz="1600" kern="1200" dirty="0">
              <a:solidFill>
                <a:srgbClr val="7BC143"/>
              </a:solidFill>
              <a:latin typeface="微软雅黑" panose="020B0503020204020204" pitchFamily="34" charset="-122"/>
              <a:ea typeface="微软雅黑" panose="020B0503020204020204" pitchFamily="34" charset="-122"/>
              <a:cs typeface="+mj-cs"/>
            </a:endParaRPr>
          </a:p>
        </p:txBody>
      </p:sp>
      <p:sp>
        <p:nvSpPr>
          <p:cNvPr id="34" name="矩形 33"/>
          <p:cNvSpPr/>
          <p:nvPr userDrawn="1"/>
        </p:nvSpPr>
        <p:spPr>
          <a:xfrm>
            <a:off x="406627" y="3717032"/>
            <a:ext cx="1260164" cy="377008"/>
          </a:xfrm>
          <a:prstGeom prst="rect">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bg1">
                  <a:lumMod val="95000"/>
                </a:schemeClr>
              </a:solidFill>
            </a:endParaRPr>
          </a:p>
        </p:txBody>
      </p:sp>
      <p:sp>
        <p:nvSpPr>
          <p:cNvPr id="27" name="TextBox 26">
            <a:hlinkClick r:id="rId2" action="ppaction://hlinksldjump"/>
          </p:cNvPr>
          <p:cNvSpPr txBox="1"/>
          <p:nvPr/>
        </p:nvSpPr>
        <p:spPr>
          <a:xfrm>
            <a:off x="419299" y="3705722"/>
            <a:ext cx="1355658"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感恩心态</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5" name="标题 1"/>
          <p:cNvSpPr txBox="1"/>
          <p:nvPr userDrawn="1"/>
        </p:nvSpPr>
        <p:spPr>
          <a:xfrm>
            <a:off x="9480816" y="637818"/>
            <a:ext cx="1449228" cy="288032"/>
          </a:xfrm>
          <a:prstGeom prst="rect">
            <a:avLst/>
          </a:prstGeom>
          <a:ln>
            <a:noFill/>
          </a:ln>
        </p:spPr>
        <p:txBody>
          <a:bodyPr>
            <a:normAutofit fontScale="92500" lnSpcReduction="20000"/>
          </a:bodyPr>
          <a:lstStyle>
            <a:lvl1pPr algn="l" defTabSz="914400" rtl="0" eaLnBrk="1" latinLnBrk="0" hangingPunct="1">
              <a:spcBef>
                <a:spcPct val="0"/>
              </a:spcBef>
              <a:buNone/>
              <a:defRPr sz="1600" kern="1200">
                <a:solidFill>
                  <a:schemeClr val="tx1"/>
                </a:solidFill>
                <a:latin typeface="微软雅黑" panose="020B0503020204020204" pitchFamily="34" charset="-122"/>
                <a:ea typeface="微软雅黑" panose="020B0503020204020204" pitchFamily="34" charset="-122"/>
                <a:cs typeface="+mj-cs"/>
              </a:defRPr>
            </a:lvl1pPr>
          </a:lstStyle>
          <a:p>
            <a:pPr marL="0" algn="r" defTabSz="914400" rtl="0" eaLnBrk="1" latinLnBrk="0" hangingPunct="1"/>
            <a:r>
              <a:rPr lang="zh-CN" altLang="en-US" sz="1600" kern="1200" dirty="0" smtClean="0">
                <a:solidFill>
                  <a:srgbClr val="7BC143"/>
                </a:solidFill>
                <a:latin typeface="微软雅黑" panose="020B0503020204020204" pitchFamily="34" charset="-122"/>
                <a:ea typeface="微软雅黑" panose="020B0503020204020204" pitchFamily="34" charset="-122"/>
                <a:cs typeface="+mj-cs"/>
              </a:rPr>
              <a:t>正文</a:t>
            </a:r>
            <a:r>
              <a:rPr lang="en-US" altLang="zh-CN" sz="1600" kern="1200" baseline="0" dirty="0" smtClean="0">
                <a:solidFill>
                  <a:srgbClr val="7BC143"/>
                </a:solidFill>
                <a:latin typeface="微软雅黑" panose="020B0503020204020204" pitchFamily="34" charset="-122"/>
                <a:ea typeface="微软雅黑" panose="020B0503020204020204" pitchFamily="34" charset="-122"/>
                <a:cs typeface="+mj-cs"/>
              </a:rPr>
              <a:t> . </a:t>
            </a:r>
            <a:r>
              <a:rPr lang="zh-CN" altLang="en-US" sz="1600" kern="1200" baseline="0" dirty="0" smtClean="0">
                <a:solidFill>
                  <a:srgbClr val="7BC143"/>
                </a:solidFill>
                <a:latin typeface="微软雅黑" panose="020B0503020204020204" pitchFamily="34" charset="-122"/>
                <a:ea typeface="微软雅黑" panose="020B0503020204020204" pitchFamily="34" charset="-122"/>
                <a:cs typeface="+mj-cs"/>
              </a:rPr>
              <a:t>第五章</a:t>
            </a:r>
            <a:endParaRPr lang="zh-CN" altLang="en-US" sz="1600" kern="1200" dirty="0">
              <a:solidFill>
                <a:srgbClr val="7BC143"/>
              </a:solidFill>
              <a:latin typeface="微软雅黑" panose="020B0503020204020204" pitchFamily="34" charset="-122"/>
              <a:ea typeface="微软雅黑" panose="020B0503020204020204" pitchFamily="34" charset="-122"/>
              <a:cs typeface="+mj-cs"/>
            </a:endParaRPr>
          </a:p>
        </p:txBody>
      </p:sp>
      <p:sp>
        <p:nvSpPr>
          <p:cNvPr id="34" name="矩形 33"/>
          <p:cNvSpPr/>
          <p:nvPr userDrawn="1"/>
        </p:nvSpPr>
        <p:spPr>
          <a:xfrm>
            <a:off x="406627" y="4378752"/>
            <a:ext cx="1260164" cy="377008"/>
          </a:xfrm>
          <a:prstGeom prst="rect">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bg1">
                  <a:lumMod val="95000"/>
                </a:schemeClr>
              </a:solidFill>
            </a:endParaRPr>
          </a:p>
        </p:txBody>
      </p:sp>
      <p:grpSp>
        <p:nvGrpSpPr>
          <p:cNvPr id="17" name="组合 16"/>
          <p:cNvGrpSpPr/>
          <p:nvPr/>
        </p:nvGrpSpPr>
        <p:grpSpPr>
          <a:xfrm>
            <a:off x="-241529" y="4336300"/>
            <a:ext cx="2016486" cy="523220"/>
            <a:chOff x="-241498" y="1628800"/>
            <a:chExt cx="2016224" cy="523220"/>
          </a:xfrm>
        </p:grpSpPr>
        <p:sp>
          <p:nvSpPr>
            <p:cNvPr id="22" name="矩形 21"/>
            <p:cNvSpPr/>
            <p:nvPr/>
          </p:nvSpPr>
          <p:spPr>
            <a:xfrm>
              <a:off x="0" y="1675097"/>
              <a:ext cx="362623" cy="377008"/>
            </a:xfrm>
            <a:prstGeom prst="rect">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bg1">
                    <a:lumMod val="95000"/>
                  </a:schemeClr>
                </a:solidFill>
              </a:endParaRPr>
            </a:p>
          </p:txBody>
        </p:sp>
        <p:sp>
          <p:nvSpPr>
            <p:cNvPr id="23" name="TextBox 22"/>
            <p:cNvSpPr txBox="1"/>
            <p:nvPr/>
          </p:nvSpPr>
          <p:spPr>
            <a:xfrm>
              <a:off x="-241498" y="1628800"/>
              <a:ext cx="900120" cy="523220"/>
            </a:xfrm>
            <a:prstGeom prst="rect">
              <a:avLst/>
            </a:prstGeom>
            <a:noFill/>
          </p:spPr>
          <p:txBody>
            <a:bodyPr wrap="square" rtlCol="0">
              <a:spAutoFit/>
            </a:bodyPr>
            <a:lstStyle/>
            <a:p>
              <a:pPr algn="ctr"/>
              <a:r>
                <a:rPr lang="en-US" altLang="zh-CN" sz="2800" b="1" dirty="0" smtClean="0">
                  <a:solidFill>
                    <a:schemeClr val="bg1">
                      <a:lumMod val="95000"/>
                    </a:schemeClr>
                  </a:solidFill>
                  <a:latin typeface="Bradley Hand ITC" panose="03070402050302030203" pitchFamily="66" charset="0"/>
                  <a:ea typeface="楷体_GB2312" pitchFamily="49" charset="-122"/>
                </a:rPr>
                <a:t>05</a:t>
              </a:r>
              <a:endParaRPr lang="zh-CN" altLang="en-US" sz="2800" b="1" dirty="0">
                <a:solidFill>
                  <a:schemeClr val="bg1">
                    <a:lumMod val="95000"/>
                  </a:schemeClr>
                </a:solidFill>
                <a:latin typeface="Bradley Hand ITC" panose="03070402050302030203" pitchFamily="66" charset="0"/>
                <a:ea typeface="楷体_GB2312" pitchFamily="49" charset="-122"/>
              </a:endParaRPr>
            </a:p>
          </p:txBody>
        </p:sp>
        <p:sp>
          <p:nvSpPr>
            <p:cNvPr id="24" name="TextBox 23">
              <a:hlinkClick r:id="rId2" action="ppaction://hlinksldjump"/>
            </p:cNvPr>
            <p:cNvSpPr txBox="1"/>
            <p:nvPr userDrawn="1"/>
          </p:nvSpPr>
          <p:spPr>
            <a:xfrm>
              <a:off x="419244" y="1675097"/>
              <a:ext cx="1355482"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宽容心态</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5" name="标题 1"/>
          <p:cNvSpPr txBox="1"/>
          <p:nvPr userDrawn="1"/>
        </p:nvSpPr>
        <p:spPr>
          <a:xfrm>
            <a:off x="9480816" y="637818"/>
            <a:ext cx="1449228" cy="288032"/>
          </a:xfrm>
          <a:prstGeom prst="rect">
            <a:avLst/>
          </a:prstGeom>
          <a:ln>
            <a:noFill/>
          </a:ln>
        </p:spPr>
        <p:txBody>
          <a:bodyPr>
            <a:normAutofit fontScale="92500" lnSpcReduction="20000"/>
          </a:bodyPr>
          <a:lstStyle>
            <a:lvl1pPr algn="l" defTabSz="914400" rtl="0" eaLnBrk="1" latinLnBrk="0" hangingPunct="1">
              <a:spcBef>
                <a:spcPct val="0"/>
              </a:spcBef>
              <a:buNone/>
              <a:defRPr sz="1600" kern="1200">
                <a:solidFill>
                  <a:schemeClr val="tx1"/>
                </a:solidFill>
                <a:latin typeface="微软雅黑" panose="020B0503020204020204" pitchFamily="34" charset="-122"/>
                <a:ea typeface="微软雅黑" panose="020B0503020204020204" pitchFamily="34" charset="-122"/>
                <a:cs typeface="+mj-cs"/>
              </a:defRPr>
            </a:lvl1pPr>
          </a:lstStyle>
          <a:p>
            <a:pPr marL="0" algn="r" defTabSz="914400" rtl="0" eaLnBrk="1" latinLnBrk="0" hangingPunct="1"/>
            <a:r>
              <a:rPr lang="zh-CN" altLang="en-US" sz="1600" kern="1200" dirty="0" smtClean="0">
                <a:solidFill>
                  <a:srgbClr val="7BC143"/>
                </a:solidFill>
                <a:latin typeface="微软雅黑" panose="020B0503020204020204" pitchFamily="34" charset="-122"/>
                <a:ea typeface="微软雅黑" panose="020B0503020204020204" pitchFamily="34" charset="-122"/>
                <a:cs typeface="+mj-cs"/>
              </a:rPr>
              <a:t>正文</a:t>
            </a:r>
            <a:r>
              <a:rPr lang="en-US" altLang="zh-CN" sz="1600" kern="1200" baseline="0" dirty="0" smtClean="0">
                <a:solidFill>
                  <a:srgbClr val="7BC143"/>
                </a:solidFill>
                <a:latin typeface="微软雅黑" panose="020B0503020204020204" pitchFamily="34" charset="-122"/>
                <a:ea typeface="微软雅黑" panose="020B0503020204020204" pitchFamily="34" charset="-122"/>
                <a:cs typeface="+mj-cs"/>
              </a:rPr>
              <a:t> . </a:t>
            </a:r>
            <a:r>
              <a:rPr lang="zh-CN" altLang="en-US" sz="1600" kern="1200" baseline="0" dirty="0" smtClean="0">
                <a:solidFill>
                  <a:srgbClr val="7BC143"/>
                </a:solidFill>
                <a:latin typeface="微软雅黑" panose="020B0503020204020204" pitchFamily="34" charset="-122"/>
                <a:ea typeface="微软雅黑" panose="020B0503020204020204" pitchFamily="34" charset="-122"/>
                <a:cs typeface="+mj-cs"/>
              </a:rPr>
              <a:t>第六章</a:t>
            </a:r>
            <a:endParaRPr lang="zh-CN" altLang="en-US" sz="1600" kern="1200" dirty="0">
              <a:solidFill>
                <a:srgbClr val="7BC143"/>
              </a:solidFill>
              <a:latin typeface="微软雅黑" panose="020B0503020204020204" pitchFamily="34" charset="-122"/>
              <a:ea typeface="微软雅黑" panose="020B0503020204020204" pitchFamily="34" charset="-122"/>
              <a:cs typeface="+mj-cs"/>
            </a:endParaRPr>
          </a:p>
        </p:txBody>
      </p:sp>
      <p:sp>
        <p:nvSpPr>
          <p:cNvPr id="34" name="矩形 33"/>
          <p:cNvSpPr/>
          <p:nvPr userDrawn="1"/>
        </p:nvSpPr>
        <p:spPr>
          <a:xfrm>
            <a:off x="406627" y="5068216"/>
            <a:ext cx="1260164" cy="377008"/>
          </a:xfrm>
          <a:prstGeom prst="rect">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bg1">
                  <a:lumMod val="95000"/>
                </a:schemeClr>
              </a:solidFill>
            </a:endParaRPr>
          </a:p>
        </p:txBody>
      </p:sp>
      <p:sp>
        <p:nvSpPr>
          <p:cNvPr id="21" name="TextBox 20">
            <a:hlinkClick r:id="rId2" action="ppaction://hlinksldjump"/>
          </p:cNvPr>
          <p:cNvSpPr txBox="1"/>
          <p:nvPr/>
        </p:nvSpPr>
        <p:spPr>
          <a:xfrm>
            <a:off x="419299" y="5059473"/>
            <a:ext cx="1355658"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老板心态</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showMasterSp="0" userDrawn="1">
  <p:cSld name="垂直排列标题与文本">
    <p:spTree>
      <p:nvGrpSpPr>
        <p:cNvPr id="1" name=""/>
        <p:cNvGrpSpPr/>
        <p:nvPr/>
      </p:nvGrpSpPr>
      <p:grpSpPr>
        <a:xfrm>
          <a:off x="0" y="0"/>
          <a:ext cx="0" cy="0"/>
          <a:chOff x="0" y="0"/>
          <a:chExt cx="0" cy="0"/>
        </a:xfrm>
      </p:grpSpPr>
      <p:pic>
        <p:nvPicPr>
          <p:cNvPr id="2" name="Picture 14" descr="C:\Documents and Settings\tdz\桌面\dancing1.jpg"/>
          <p:cNvPicPr>
            <a:picLocks noChangeAspect="1" noChangeArrowheads="1"/>
          </p:cNvPicPr>
          <p:nvPr userDrawn="1"/>
        </p:nvPicPr>
        <p:blipFill rotWithShape="1">
          <a:blip r:embed="rId2" cstate="email"/>
          <a:srcRect/>
          <a:stretch>
            <a:fillRect/>
          </a:stretch>
        </p:blipFill>
        <p:spPr bwMode="auto">
          <a:xfrm>
            <a:off x="9195180" y="4635336"/>
            <a:ext cx="2909330" cy="1818094"/>
          </a:xfrm>
          <a:prstGeom prst="rect">
            <a:avLst/>
          </a:prstGeom>
          <a:blipFill dpi="0" rotWithShape="1">
            <a:blip r:embed="rId3" cstate="email"/>
            <a:srcRect/>
            <a:stretch>
              <a:fillRect/>
            </a:stretch>
          </a:blipFill>
          <a:ln w="28575">
            <a:solidFill>
              <a:schemeClr val="bg1"/>
            </a:solidFill>
          </a:ln>
          <a:effectLst>
            <a:outerShdw blurRad="63500" sx="102000" sy="102000" algn="ctr" rotWithShape="0">
              <a:prstClr val="black">
                <a:alpha val="40000"/>
              </a:prstClr>
            </a:outerShdw>
          </a:effectLst>
        </p:spPr>
      </p:pic>
      <p:pic>
        <p:nvPicPr>
          <p:cNvPr id="3" name="Picture 17" descr="C:\Documents and Settings\tdz\桌面\music_3834x2551_zcool.com.cn.jpg"/>
          <p:cNvPicPr>
            <a:picLocks noChangeAspect="1" noChangeArrowheads="1"/>
          </p:cNvPicPr>
          <p:nvPr userDrawn="1"/>
        </p:nvPicPr>
        <p:blipFill rotWithShape="1">
          <a:blip r:embed="rId4" cstate="email"/>
          <a:srcRect/>
          <a:stretch>
            <a:fillRect/>
          </a:stretch>
        </p:blipFill>
        <p:spPr bwMode="auto">
          <a:xfrm>
            <a:off x="6156978" y="4635336"/>
            <a:ext cx="2909179" cy="1818000"/>
          </a:xfrm>
          <a:prstGeom prst="rect">
            <a:avLst/>
          </a:prstGeom>
          <a:blipFill dpi="0" rotWithShape="1">
            <a:blip r:embed="rId3" cstate="email"/>
            <a:srcRect/>
            <a:stretch>
              <a:fillRect/>
            </a:stretch>
          </a:blipFill>
          <a:ln w="28575">
            <a:solidFill>
              <a:schemeClr val="bg1"/>
            </a:solidFill>
          </a:ln>
          <a:effectLst>
            <a:outerShdw blurRad="63500" sx="102000" sy="102000" algn="ctr" rotWithShape="0">
              <a:prstClr val="black">
                <a:alpha val="40000"/>
              </a:prstClr>
            </a:outerShdw>
          </a:effectLst>
        </p:spPr>
      </p:pic>
      <p:pic>
        <p:nvPicPr>
          <p:cNvPr id="4" name="Picture 16" descr="C:\Documents and Settings\tdz\桌面\xpic4236.jpg"/>
          <p:cNvPicPr>
            <a:picLocks noChangeAspect="1" noChangeArrowheads="1"/>
          </p:cNvPicPr>
          <p:nvPr userDrawn="1"/>
        </p:nvPicPr>
        <p:blipFill rotWithShape="1">
          <a:blip r:embed="rId5" cstate="email"/>
          <a:srcRect/>
          <a:stretch>
            <a:fillRect/>
          </a:stretch>
        </p:blipFill>
        <p:spPr bwMode="auto">
          <a:xfrm>
            <a:off x="3126614" y="4627136"/>
            <a:ext cx="2922300" cy="1826200"/>
          </a:xfrm>
          <a:prstGeom prst="rect">
            <a:avLst/>
          </a:prstGeom>
          <a:blipFill dpi="0" rotWithShape="1">
            <a:blip r:embed="rId6" cstate="email"/>
            <a:srcRect/>
            <a:stretch>
              <a:fillRect/>
            </a:stretch>
          </a:blipFill>
          <a:ln w="28575">
            <a:solidFill>
              <a:schemeClr val="bg1"/>
            </a:solidFill>
          </a:ln>
          <a:effectLst>
            <a:outerShdw blurRad="63500" sx="102000" sy="102000" algn="ctr" rotWithShape="0">
              <a:prstClr val="black">
                <a:alpha val="40000"/>
              </a:prstClr>
            </a:outerShdw>
          </a:effectLst>
        </p:spPr>
      </p:pic>
      <p:pic>
        <p:nvPicPr>
          <p:cNvPr id="5" name="Picture 15" descr="C:\Documents and Settings\tdz\桌面\baby01.jpg"/>
          <p:cNvPicPr>
            <a:picLocks noChangeAspect="1" noChangeArrowheads="1"/>
          </p:cNvPicPr>
          <p:nvPr userDrawn="1"/>
        </p:nvPicPr>
        <p:blipFill rotWithShape="1">
          <a:blip r:embed="rId7" cstate="email"/>
          <a:srcRect/>
          <a:stretch>
            <a:fillRect/>
          </a:stretch>
        </p:blipFill>
        <p:spPr bwMode="auto">
          <a:xfrm>
            <a:off x="79034" y="4635336"/>
            <a:ext cx="2909179" cy="1818000"/>
          </a:xfrm>
          <a:prstGeom prst="rect">
            <a:avLst/>
          </a:prstGeom>
          <a:blipFill dpi="0" rotWithShape="1">
            <a:blip r:embed="rId3" cstate="email"/>
            <a:srcRect/>
            <a:stretch>
              <a:fillRect/>
            </a:stretch>
          </a:blipFill>
          <a:ln w="28575">
            <a:solidFill>
              <a:schemeClr val="bg1"/>
            </a:solidFill>
          </a:ln>
          <a:effectLst>
            <a:outerShdw blurRad="63500" sx="102000" sy="102000" algn="ctr" rotWithShape="0">
              <a:prstClr val="black">
                <a:alpha val="40000"/>
              </a:prstClr>
            </a:outerShdw>
          </a:effectLst>
        </p:spPr>
      </p:pic>
      <p:sp>
        <p:nvSpPr>
          <p:cNvPr id="6" name="Oval 60">
            <a:hlinkClick r:id="rId8"/>
          </p:cNvPr>
          <p:cNvSpPr>
            <a:spLocks noChangeArrowheads="1"/>
          </p:cNvSpPr>
          <p:nvPr userDrawn="1"/>
        </p:nvSpPr>
        <p:spPr bwMode="auto">
          <a:xfrm>
            <a:off x="5968254" y="2757244"/>
            <a:ext cx="444068" cy="523875"/>
          </a:xfrm>
          <a:prstGeom prst="ellipse">
            <a:avLst/>
          </a:prstGeom>
          <a:solidFill>
            <a:srgbClr val="0079C5">
              <a:alpha val="0"/>
            </a:srgbClr>
          </a:solidFill>
          <a:ln w="33338">
            <a:noFill/>
            <a:miter lim="800000"/>
          </a:ln>
        </p:spPr>
        <p:txBody>
          <a:bodyPr lIns="91429" tIns="45714" rIns="91429" bIns="45714"/>
          <a:lstStyle/>
          <a:p>
            <a:pPr fontAlgn="base">
              <a:spcBef>
                <a:spcPct val="0"/>
              </a:spcBef>
              <a:spcAft>
                <a:spcPct val="0"/>
              </a:spcAft>
            </a:pPr>
            <a:endParaRPr lang="zh-CN" altLang="en-US" sz="1800" smtClean="0">
              <a:solidFill>
                <a:srgbClr val="000000"/>
              </a:solidFill>
              <a:latin typeface="Arial" panose="020B0604020202020204" pitchFamily="34" charset="0"/>
            </a:endParaRPr>
          </a:p>
        </p:txBody>
      </p:sp>
      <p:sp>
        <p:nvSpPr>
          <p:cNvPr id="7" name="Oval 61">
            <a:hlinkClick r:id="rId9"/>
          </p:cNvPr>
          <p:cNvSpPr>
            <a:spLocks noChangeArrowheads="1"/>
          </p:cNvSpPr>
          <p:nvPr userDrawn="1"/>
        </p:nvSpPr>
        <p:spPr bwMode="auto">
          <a:xfrm>
            <a:off x="5980217" y="3565675"/>
            <a:ext cx="420141" cy="521494"/>
          </a:xfrm>
          <a:prstGeom prst="ellipse">
            <a:avLst/>
          </a:prstGeom>
          <a:solidFill>
            <a:srgbClr val="0079C5">
              <a:alpha val="0"/>
            </a:srgbClr>
          </a:solidFill>
          <a:ln w="33338">
            <a:noFill/>
            <a:miter lim="800000"/>
          </a:ln>
        </p:spPr>
        <p:txBody>
          <a:bodyPr lIns="91429" tIns="45714" rIns="91429" bIns="45714"/>
          <a:lstStyle/>
          <a:p>
            <a:pPr fontAlgn="base">
              <a:spcBef>
                <a:spcPct val="0"/>
              </a:spcBef>
              <a:spcAft>
                <a:spcPct val="0"/>
              </a:spcAft>
            </a:pPr>
            <a:endParaRPr lang="zh-CN" altLang="en-US" sz="1800" smtClean="0">
              <a:solidFill>
                <a:srgbClr val="000000"/>
              </a:solidFill>
              <a:latin typeface="Arial" panose="020B0604020202020204" pitchFamily="34" charset="0"/>
            </a:endParaRPr>
          </a:p>
        </p:txBody>
      </p:sp>
      <p:sp>
        <p:nvSpPr>
          <p:cNvPr id="8" name="矩形​​ 5"/>
          <p:cNvSpPr>
            <a:spLocks noChangeArrowheads="1"/>
          </p:cNvSpPr>
          <p:nvPr userDrawn="1"/>
        </p:nvSpPr>
        <p:spPr bwMode="auto">
          <a:xfrm>
            <a:off x="1" y="405461"/>
            <a:ext cx="12191999" cy="4079229"/>
          </a:xfrm>
          <a:prstGeom prst="rect">
            <a:avLst/>
          </a:prstGeom>
          <a:solidFill>
            <a:srgbClr val="9BBB59"/>
          </a:solidFill>
          <a:ln w="9525" cmpd="sng">
            <a:noFill/>
            <a:miter lim="800000"/>
          </a:ln>
        </p:spPr>
        <p:txBody>
          <a:bodyPr lIns="287963" tIns="45714" rIns="91429" bIns="45714" anchor="b"/>
          <a:lstStyle/>
          <a:p>
            <a:pPr fontAlgn="base">
              <a:spcBef>
                <a:spcPct val="0"/>
              </a:spcBef>
              <a:spcAft>
                <a:spcPct val="0"/>
              </a:spcAft>
            </a:pPr>
            <a:endParaRPr lang="zh-CN" altLang="zh-CN" sz="2800" dirty="0">
              <a:ln>
                <a:solidFill>
                  <a:srgbClr val="92D050"/>
                </a:solidFill>
              </a:ln>
              <a:solidFill>
                <a:srgbClr val="92D050"/>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9" name="Line 33"/>
          <p:cNvSpPr>
            <a:spLocks noChangeShapeType="1"/>
          </p:cNvSpPr>
          <p:nvPr userDrawn="1"/>
        </p:nvSpPr>
        <p:spPr bwMode="auto">
          <a:xfrm flipV="1">
            <a:off x="6188699" y="1671390"/>
            <a:ext cx="1587" cy="2700338"/>
          </a:xfrm>
          <a:prstGeom prst="line">
            <a:avLst/>
          </a:prstGeom>
          <a:noFill/>
          <a:ln w="33338">
            <a:solidFill>
              <a:srgbClr val="FFFFFF"/>
            </a:solidFill>
            <a:miter lim="800000"/>
          </a:ln>
        </p:spPr>
        <p:txBody>
          <a:bodyPr lIns="91429" tIns="45714" rIns="91429" bIns="45714"/>
          <a:lstStyle/>
          <a:p>
            <a:pPr fontAlgn="base">
              <a:spcBef>
                <a:spcPct val="0"/>
              </a:spcBef>
              <a:spcAft>
                <a:spcPct val="0"/>
              </a:spcAft>
            </a:pPr>
            <a:endParaRPr lang="zh-CN" altLang="en-US" sz="1800" smtClean="0">
              <a:solidFill>
                <a:srgbClr val="FFFFFF"/>
              </a:solidFill>
              <a:latin typeface="Arial" panose="020B0604020202020204" pitchFamily="34" charset="0"/>
            </a:endParaRPr>
          </a:p>
        </p:txBody>
      </p:sp>
      <p:sp>
        <p:nvSpPr>
          <p:cNvPr id="10" name="Line 5"/>
          <p:cNvSpPr>
            <a:spLocks noChangeShapeType="1"/>
          </p:cNvSpPr>
          <p:nvPr userDrawn="1"/>
        </p:nvSpPr>
        <p:spPr bwMode="auto">
          <a:xfrm>
            <a:off x="0" y="3913341"/>
            <a:ext cx="1923230" cy="15477"/>
          </a:xfrm>
          <a:prstGeom prst="line">
            <a:avLst/>
          </a:prstGeom>
          <a:noFill/>
          <a:ln w="33338">
            <a:solidFill>
              <a:srgbClr val="FFFFFF"/>
            </a:solidFill>
            <a:miter lim="800000"/>
          </a:ln>
        </p:spPr>
        <p:txBody>
          <a:bodyPr lIns="91429" tIns="45714" rIns="91429" bIns="45714"/>
          <a:lstStyle/>
          <a:p>
            <a:pPr fontAlgn="base">
              <a:spcBef>
                <a:spcPct val="0"/>
              </a:spcBef>
              <a:spcAft>
                <a:spcPct val="0"/>
              </a:spcAft>
            </a:pPr>
            <a:endParaRPr lang="zh-CN" altLang="en-US" sz="1800" smtClean="0">
              <a:solidFill>
                <a:srgbClr val="FFFFFF"/>
              </a:solidFill>
              <a:latin typeface="Arial" panose="020B0604020202020204" pitchFamily="34" charset="0"/>
            </a:endParaRPr>
          </a:p>
        </p:txBody>
      </p:sp>
      <p:sp>
        <p:nvSpPr>
          <p:cNvPr id="11" name="Line 19"/>
          <p:cNvSpPr>
            <a:spLocks noChangeShapeType="1"/>
          </p:cNvSpPr>
          <p:nvPr userDrawn="1"/>
        </p:nvSpPr>
        <p:spPr bwMode="auto">
          <a:xfrm flipH="1">
            <a:off x="1923230" y="2740573"/>
            <a:ext cx="200051" cy="1188244"/>
          </a:xfrm>
          <a:prstGeom prst="line">
            <a:avLst/>
          </a:prstGeom>
          <a:noFill/>
          <a:ln w="33338">
            <a:solidFill>
              <a:schemeClr val="bg1"/>
            </a:solidFill>
            <a:miter lim="800000"/>
          </a:ln>
        </p:spPr>
        <p:txBody>
          <a:bodyPr lIns="91429" tIns="45714" rIns="91429" bIns="45714"/>
          <a:lstStyle/>
          <a:p>
            <a:pPr fontAlgn="base">
              <a:spcBef>
                <a:spcPct val="0"/>
              </a:spcBef>
              <a:spcAft>
                <a:spcPct val="0"/>
              </a:spcAft>
            </a:pPr>
            <a:endParaRPr lang="zh-CN" altLang="en-US" sz="1800" smtClean="0">
              <a:solidFill>
                <a:srgbClr val="FFFFFF"/>
              </a:solidFill>
              <a:latin typeface="Arial" panose="020B0604020202020204" pitchFamily="34" charset="0"/>
            </a:endParaRPr>
          </a:p>
        </p:txBody>
      </p:sp>
      <p:sp>
        <p:nvSpPr>
          <p:cNvPr id="12" name="Line 21"/>
          <p:cNvSpPr>
            <a:spLocks noChangeShapeType="1"/>
          </p:cNvSpPr>
          <p:nvPr userDrawn="1"/>
        </p:nvSpPr>
        <p:spPr bwMode="auto">
          <a:xfrm>
            <a:off x="3136235" y="2561978"/>
            <a:ext cx="7939" cy="1806178"/>
          </a:xfrm>
          <a:prstGeom prst="line">
            <a:avLst/>
          </a:prstGeom>
          <a:noFill/>
          <a:ln w="33338">
            <a:solidFill>
              <a:schemeClr val="bg1"/>
            </a:solidFill>
            <a:miter lim="800000"/>
          </a:ln>
        </p:spPr>
        <p:txBody>
          <a:bodyPr lIns="91429" tIns="45714" rIns="91429" bIns="45714"/>
          <a:lstStyle/>
          <a:p>
            <a:pPr fontAlgn="base">
              <a:spcBef>
                <a:spcPct val="0"/>
              </a:spcBef>
              <a:spcAft>
                <a:spcPct val="0"/>
              </a:spcAft>
            </a:pPr>
            <a:endParaRPr lang="zh-CN" altLang="en-US" sz="1800" smtClean="0">
              <a:solidFill>
                <a:srgbClr val="FFFFFF"/>
              </a:solidFill>
              <a:latin typeface="Arial" panose="020B0604020202020204" pitchFamily="34" charset="0"/>
            </a:endParaRPr>
          </a:p>
        </p:txBody>
      </p:sp>
      <p:sp>
        <p:nvSpPr>
          <p:cNvPr id="13" name="Oval 22"/>
          <p:cNvSpPr>
            <a:spLocks noChangeArrowheads="1"/>
          </p:cNvSpPr>
          <p:nvPr userDrawn="1"/>
        </p:nvSpPr>
        <p:spPr bwMode="auto">
          <a:xfrm>
            <a:off x="5680185" y="692696"/>
            <a:ext cx="1008240" cy="978694"/>
          </a:xfrm>
          <a:prstGeom prst="ellipse">
            <a:avLst/>
          </a:prstGeom>
          <a:noFill/>
          <a:ln w="33338">
            <a:solidFill>
              <a:srgbClr val="FFFFFF"/>
            </a:solidFill>
            <a:miter lim="800000"/>
          </a:ln>
        </p:spPr>
        <p:txBody>
          <a:bodyPr lIns="91429" tIns="45714" rIns="91429" bIns="45714"/>
          <a:lstStyle/>
          <a:p>
            <a:pPr fontAlgn="base">
              <a:spcBef>
                <a:spcPct val="0"/>
              </a:spcBef>
              <a:spcAft>
                <a:spcPct val="0"/>
              </a:spcAft>
            </a:pPr>
            <a:r>
              <a:rPr lang="zh-CN" altLang="en-US" sz="2000" b="1" dirty="0">
                <a:solidFill>
                  <a:prstClr val="white"/>
                </a:solidFill>
                <a:latin typeface="微软雅黑" panose="020B0503020204020204" pitchFamily="34" charset="-122"/>
                <a:ea typeface="微软雅黑" panose="020B0503020204020204" pitchFamily="34" charset="-122"/>
              </a:rPr>
              <a:t>课件制作</a:t>
            </a:r>
            <a:endParaRPr lang="zh-CN" altLang="en-US" sz="2000" b="1" dirty="0">
              <a:solidFill>
                <a:prstClr val="white"/>
              </a:solidFill>
              <a:latin typeface="微软雅黑" panose="020B0503020204020204" pitchFamily="34" charset="-122"/>
              <a:ea typeface="微软雅黑" panose="020B0503020204020204" pitchFamily="34" charset="-122"/>
            </a:endParaRPr>
          </a:p>
        </p:txBody>
      </p:sp>
      <p:grpSp>
        <p:nvGrpSpPr>
          <p:cNvPr id="14" name="Group 63"/>
          <p:cNvGrpSpPr/>
          <p:nvPr userDrawn="1"/>
        </p:nvGrpSpPr>
        <p:grpSpPr bwMode="auto">
          <a:xfrm>
            <a:off x="5908199" y="2757244"/>
            <a:ext cx="564173" cy="523875"/>
            <a:chOff x="3073" y="2610"/>
            <a:chExt cx="438" cy="440"/>
          </a:xfrm>
        </p:grpSpPr>
        <p:sp>
          <p:nvSpPr>
            <p:cNvPr id="15" name="Rectangle 28"/>
            <p:cNvSpPr>
              <a:spLocks noChangeArrowheads="1"/>
            </p:cNvSpPr>
            <p:nvPr/>
          </p:nvSpPr>
          <p:spPr bwMode="auto">
            <a:xfrm>
              <a:off x="3181" y="2748"/>
              <a:ext cx="222" cy="164"/>
            </a:xfrm>
            <a:prstGeom prst="rect">
              <a:avLst/>
            </a:prstGeom>
            <a:solidFill>
              <a:srgbClr val="FFFFFF"/>
            </a:solidFill>
            <a:ln w="11113">
              <a:noFill/>
              <a:miter lim="800000"/>
            </a:ln>
          </p:spPr>
          <p:txBody>
            <a:bodyPr/>
            <a:lstStyle/>
            <a:p>
              <a:pPr fontAlgn="base">
                <a:spcBef>
                  <a:spcPct val="0"/>
                </a:spcBef>
                <a:spcAft>
                  <a:spcPct val="0"/>
                </a:spcAft>
              </a:pPr>
              <a:endParaRPr lang="zh-CN" altLang="en-US" sz="1800" smtClean="0">
                <a:solidFill>
                  <a:srgbClr val="000000"/>
                </a:solidFill>
                <a:latin typeface="Arial" panose="020B0604020202020204" pitchFamily="34" charset="0"/>
              </a:endParaRPr>
            </a:p>
          </p:txBody>
        </p:sp>
        <p:sp>
          <p:nvSpPr>
            <p:cNvPr id="16" name="Freeform 29"/>
            <p:cNvSpPr/>
            <p:nvPr/>
          </p:nvSpPr>
          <p:spPr bwMode="auto">
            <a:xfrm>
              <a:off x="3182" y="2748"/>
              <a:ext cx="220" cy="110"/>
            </a:xfrm>
            <a:custGeom>
              <a:avLst/>
              <a:gdLst>
                <a:gd name="T0" fmla="*/ 0 w 278"/>
                <a:gd name="T1" fmla="*/ 0 h 140"/>
                <a:gd name="T2" fmla="*/ 138 w 278"/>
                <a:gd name="T3" fmla="*/ 140 h 140"/>
                <a:gd name="T4" fmla="*/ 278 w 278"/>
                <a:gd name="T5" fmla="*/ 0 h 140"/>
                <a:gd name="T6" fmla="*/ 0 w 278"/>
                <a:gd name="T7" fmla="*/ 0 h 140"/>
                <a:gd name="T8" fmla="*/ 0 60000 65536"/>
                <a:gd name="T9" fmla="*/ 0 60000 65536"/>
                <a:gd name="T10" fmla="*/ 0 60000 65536"/>
                <a:gd name="T11" fmla="*/ 0 60000 65536"/>
                <a:gd name="T12" fmla="*/ 0 w 278"/>
                <a:gd name="T13" fmla="*/ 0 h 140"/>
                <a:gd name="T14" fmla="*/ 278 w 278"/>
                <a:gd name="T15" fmla="*/ 140 h 140"/>
              </a:gdLst>
              <a:ahLst/>
              <a:cxnLst>
                <a:cxn ang="T8">
                  <a:pos x="T0" y="T1"/>
                </a:cxn>
                <a:cxn ang="T9">
                  <a:pos x="T2" y="T3"/>
                </a:cxn>
                <a:cxn ang="T10">
                  <a:pos x="T4" y="T5"/>
                </a:cxn>
                <a:cxn ang="T11">
                  <a:pos x="T6" y="T7"/>
                </a:cxn>
              </a:cxnLst>
              <a:rect l="T12" t="T13" r="T14" b="T15"/>
              <a:pathLst>
                <a:path w="278" h="140">
                  <a:moveTo>
                    <a:pt x="0" y="0"/>
                  </a:moveTo>
                  <a:lnTo>
                    <a:pt x="138" y="140"/>
                  </a:lnTo>
                  <a:lnTo>
                    <a:pt x="278" y="0"/>
                  </a:lnTo>
                  <a:lnTo>
                    <a:pt x="0" y="0"/>
                  </a:lnTo>
                  <a:close/>
                </a:path>
              </a:pathLst>
            </a:custGeom>
            <a:solidFill>
              <a:srgbClr val="FFFFFF"/>
            </a:solidFill>
            <a:ln w="19050" cap="flat" cmpd="sng">
              <a:solidFill>
                <a:schemeClr val="accent1"/>
              </a:solidFill>
              <a:prstDash val="solid"/>
              <a:miter lim="800000"/>
            </a:ln>
          </p:spPr>
          <p:txBody>
            <a:bodyPr/>
            <a:lstStyle/>
            <a:p>
              <a:pPr fontAlgn="base">
                <a:spcBef>
                  <a:spcPct val="0"/>
                </a:spcBef>
                <a:spcAft>
                  <a:spcPct val="0"/>
                </a:spcAft>
              </a:pPr>
              <a:endParaRPr lang="zh-CN" altLang="en-US" sz="1800" smtClean="0">
                <a:solidFill>
                  <a:srgbClr val="FFFFFF"/>
                </a:solidFill>
                <a:latin typeface="Arial" panose="020B0604020202020204" pitchFamily="34" charset="0"/>
              </a:endParaRPr>
            </a:p>
          </p:txBody>
        </p:sp>
        <p:sp>
          <p:nvSpPr>
            <p:cNvPr id="17" name="Oval 27"/>
            <p:cNvSpPr>
              <a:spLocks noChangeArrowheads="1"/>
            </p:cNvSpPr>
            <p:nvPr/>
          </p:nvSpPr>
          <p:spPr bwMode="auto">
            <a:xfrm>
              <a:off x="3073" y="2610"/>
              <a:ext cx="438" cy="440"/>
            </a:xfrm>
            <a:prstGeom prst="ellipse">
              <a:avLst/>
            </a:prstGeom>
            <a:solidFill>
              <a:schemeClr val="accent1"/>
            </a:solidFill>
            <a:ln w="33338">
              <a:solidFill>
                <a:srgbClr val="FFFFFF"/>
              </a:solidFill>
              <a:miter lim="800000"/>
            </a:ln>
          </p:spPr>
          <p:txBody>
            <a:bodyPr/>
            <a:lstStyle/>
            <a:p>
              <a:pPr fontAlgn="base">
                <a:spcBef>
                  <a:spcPct val="0"/>
                </a:spcBef>
                <a:spcAft>
                  <a:spcPct val="0"/>
                </a:spcAft>
              </a:pPr>
              <a:endParaRPr lang="zh-CN" altLang="en-US" sz="1800" smtClean="0">
                <a:solidFill>
                  <a:srgbClr val="000000"/>
                </a:solidFill>
                <a:latin typeface="Arial" panose="020B0604020202020204" pitchFamily="34" charset="0"/>
              </a:endParaRPr>
            </a:p>
          </p:txBody>
        </p:sp>
      </p:grpSp>
      <p:grpSp>
        <p:nvGrpSpPr>
          <p:cNvPr id="18" name="Group 64"/>
          <p:cNvGrpSpPr/>
          <p:nvPr userDrawn="1"/>
        </p:nvGrpSpPr>
        <p:grpSpPr bwMode="auto">
          <a:xfrm>
            <a:off x="5908199" y="3565675"/>
            <a:ext cx="564173" cy="521494"/>
            <a:chOff x="3073" y="3289"/>
            <a:chExt cx="438" cy="438"/>
          </a:xfrm>
        </p:grpSpPr>
        <p:sp>
          <p:nvSpPr>
            <p:cNvPr id="19" name="Freeform 32"/>
            <p:cNvSpPr/>
            <p:nvPr/>
          </p:nvSpPr>
          <p:spPr bwMode="auto">
            <a:xfrm>
              <a:off x="3173" y="3389"/>
              <a:ext cx="240" cy="241"/>
            </a:xfrm>
            <a:custGeom>
              <a:avLst/>
              <a:gdLst>
                <a:gd name="T0" fmla="*/ 303 w 303"/>
                <a:gd name="T1" fmla="*/ 263 h 305"/>
                <a:gd name="T2" fmla="*/ 171 w 303"/>
                <a:gd name="T3" fmla="*/ 131 h 305"/>
                <a:gd name="T4" fmla="*/ 223 w 303"/>
                <a:gd name="T5" fmla="*/ 77 h 305"/>
                <a:gd name="T6" fmla="*/ 0 w 303"/>
                <a:gd name="T7" fmla="*/ 0 h 305"/>
                <a:gd name="T8" fmla="*/ 76 w 303"/>
                <a:gd name="T9" fmla="*/ 224 h 305"/>
                <a:gd name="T10" fmla="*/ 129 w 303"/>
                <a:gd name="T11" fmla="*/ 170 h 305"/>
                <a:gd name="T12" fmla="*/ 262 w 303"/>
                <a:gd name="T13" fmla="*/ 305 h 305"/>
                <a:gd name="T14" fmla="*/ 303 w 303"/>
                <a:gd name="T15" fmla="*/ 263 h 305"/>
                <a:gd name="T16" fmla="*/ 0 60000 65536"/>
                <a:gd name="T17" fmla="*/ 0 60000 65536"/>
                <a:gd name="T18" fmla="*/ 0 60000 65536"/>
                <a:gd name="T19" fmla="*/ 0 60000 65536"/>
                <a:gd name="T20" fmla="*/ 0 60000 65536"/>
                <a:gd name="T21" fmla="*/ 0 60000 65536"/>
                <a:gd name="T22" fmla="*/ 0 60000 65536"/>
                <a:gd name="T23" fmla="*/ 0 60000 65536"/>
                <a:gd name="T24" fmla="*/ 0 w 303"/>
                <a:gd name="T25" fmla="*/ 0 h 305"/>
                <a:gd name="T26" fmla="*/ 303 w 303"/>
                <a:gd name="T27" fmla="*/ 305 h 30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3" h="305">
                  <a:moveTo>
                    <a:pt x="303" y="263"/>
                  </a:moveTo>
                  <a:lnTo>
                    <a:pt x="171" y="131"/>
                  </a:lnTo>
                  <a:lnTo>
                    <a:pt x="223" y="77"/>
                  </a:lnTo>
                  <a:lnTo>
                    <a:pt x="0" y="0"/>
                  </a:lnTo>
                  <a:lnTo>
                    <a:pt x="76" y="224"/>
                  </a:lnTo>
                  <a:lnTo>
                    <a:pt x="129" y="170"/>
                  </a:lnTo>
                  <a:lnTo>
                    <a:pt x="262" y="305"/>
                  </a:lnTo>
                  <a:lnTo>
                    <a:pt x="303" y="263"/>
                  </a:lnTo>
                  <a:close/>
                </a:path>
              </a:pathLst>
            </a:custGeom>
            <a:solidFill>
              <a:schemeClr val="bg1"/>
            </a:solidFill>
            <a:ln w="11113" cap="flat">
              <a:noFill/>
              <a:prstDash val="solid"/>
              <a:miter lim="800000"/>
            </a:ln>
          </p:spPr>
          <p:txBody>
            <a:bodyPr/>
            <a:lstStyle/>
            <a:p>
              <a:pPr fontAlgn="base">
                <a:spcBef>
                  <a:spcPct val="0"/>
                </a:spcBef>
                <a:spcAft>
                  <a:spcPct val="0"/>
                </a:spcAft>
              </a:pPr>
              <a:endParaRPr lang="zh-CN" altLang="en-US" sz="1800" smtClean="0">
                <a:solidFill>
                  <a:srgbClr val="FFFFFF"/>
                </a:solidFill>
                <a:latin typeface="Arial" panose="020B0604020202020204" pitchFamily="34" charset="0"/>
              </a:endParaRPr>
            </a:p>
          </p:txBody>
        </p:sp>
        <p:sp>
          <p:nvSpPr>
            <p:cNvPr id="20" name="Oval 30"/>
            <p:cNvSpPr>
              <a:spLocks noChangeArrowheads="1"/>
            </p:cNvSpPr>
            <p:nvPr/>
          </p:nvSpPr>
          <p:spPr bwMode="auto">
            <a:xfrm>
              <a:off x="3073" y="3289"/>
              <a:ext cx="438" cy="438"/>
            </a:xfrm>
            <a:prstGeom prst="ellipse">
              <a:avLst/>
            </a:prstGeom>
            <a:solidFill>
              <a:schemeClr val="accent1"/>
            </a:solidFill>
            <a:ln w="33338">
              <a:solidFill>
                <a:srgbClr val="FFFFFF"/>
              </a:solidFill>
              <a:miter lim="800000"/>
            </a:ln>
          </p:spPr>
          <p:txBody>
            <a:bodyPr/>
            <a:lstStyle/>
            <a:p>
              <a:pPr fontAlgn="base">
                <a:spcBef>
                  <a:spcPct val="0"/>
                </a:spcBef>
                <a:spcAft>
                  <a:spcPct val="0"/>
                </a:spcAft>
              </a:pPr>
              <a:endParaRPr lang="zh-CN" altLang="en-US" sz="1800" smtClean="0">
                <a:solidFill>
                  <a:srgbClr val="000000"/>
                </a:solidFill>
                <a:latin typeface="Arial" panose="020B0604020202020204" pitchFamily="34" charset="0"/>
              </a:endParaRPr>
            </a:p>
          </p:txBody>
        </p:sp>
      </p:grpSp>
      <p:sp>
        <p:nvSpPr>
          <p:cNvPr id="21" name="Freeform 11"/>
          <p:cNvSpPr/>
          <p:nvPr userDrawn="1"/>
        </p:nvSpPr>
        <p:spPr bwMode="auto">
          <a:xfrm>
            <a:off x="1154783" y="2738190"/>
            <a:ext cx="981203" cy="198834"/>
          </a:xfrm>
          <a:custGeom>
            <a:avLst/>
            <a:gdLst>
              <a:gd name="T0" fmla="*/ 0 w 618"/>
              <a:gd name="T1" fmla="*/ 167 h 167"/>
              <a:gd name="T2" fmla="*/ 616 w 618"/>
              <a:gd name="T3" fmla="*/ 20 h 167"/>
              <a:gd name="T4" fmla="*/ 618 w 618"/>
              <a:gd name="T5" fmla="*/ 0 h 167"/>
              <a:gd name="T6" fmla="*/ 2 w 618"/>
              <a:gd name="T7" fmla="*/ 153 h 167"/>
              <a:gd name="T8" fmla="*/ 0 60000 65536"/>
              <a:gd name="T9" fmla="*/ 0 60000 65536"/>
              <a:gd name="T10" fmla="*/ 0 60000 65536"/>
              <a:gd name="T11" fmla="*/ 0 60000 65536"/>
              <a:gd name="T12" fmla="*/ 0 w 618"/>
              <a:gd name="T13" fmla="*/ 0 h 167"/>
              <a:gd name="T14" fmla="*/ 618 w 618"/>
              <a:gd name="T15" fmla="*/ 167 h 167"/>
            </a:gdLst>
            <a:ahLst/>
            <a:cxnLst>
              <a:cxn ang="T8">
                <a:pos x="T0" y="T1"/>
              </a:cxn>
              <a:cxn ang="T9">
                <a:pos x="T2" y="T3"/>
              </a:cxn>
              <a:cxn ang="T10">
                <a:pos x="T4" y="T5"/>
              </a:cxn>
              <a:cxn ang="T11">
                <a:pos x="T6" y="T7"/>
              </a:cxn>
            </a:cxnLst>
            <a:rect l="T12" t="T13" r="T14" b="T15"/>
            <a:pathLst>
              <a:path w="618" h="167">
                <a:moveTo>
                  <a:pt x="0" y="167"/>
                </a:moveTo>
                <a:lnTo>
                  <a:pt x="616" y="20"/>
                </a:lnTo>
                <a:lnTo>
                  <a:pt x="618" y="0"/>
                </a:lnTo>
                <a:lnTo>
                  <a:pt x="2" y="153"/>
                </a:lnTo>
              </a:path>
            </a:pathLst>
          </a:custGeom>
          <a:solidFill>
            <a:schemeClr val="bg1"/>
          </a:solidFill>
          <a:ln w="11113" cap="flat">
            <a:solidFill>
              <a:schemeClr val="bg1"/>
            </a:solidFill>
            <a:prstDash val="solid"/>
            <a:miter lim="800000"/>
          </a:ln>
        </p:spPr>
        <p:txBody>
          <a:bodyPr lIns="91429" tIns="45714" rIns="91429" bIns="45714"/>
          <a:lstStyle/>
          <a:p>
            <a:pPr fontAlgn="base">
              <a:spcBef>
                <a:spcPct val="0"/>
              </a:spcBef>
              <a:spcAft>
                <a:spcPct val="0"/>
              </a:spcAft>
            </a:pPr>
            <a:endParaRPr lang="zh-CN" altLang="en-US" sz="1800" smtClean="0">
              <a:solidFill>
                <a:srgbClr val="FFFFFF"/>
              </a:solidFill>
              <a:latin typeface="Arial" panose="020B0604020202020204" pitchFamily="34" charset="0"/>
            </a:endParaRPr>
          </a:p>
        </p:txBody>
      </p:sp>
      <p:sp>
        <p:nvSpPr>
          <p:cNvPr id="22" name="Freeform 13"/>
          <p:cNvSpPr/>
          <p:nvPr userDrawn="1"/>
        </p:nvSpPr>
        <p:spPr bwMode="auto">
          <a:xfrm>
            <a:off x="2104226" y="2459587"/>
            <a:ext cx="1567067" cy="309563"/>
          </a:xfrm>
          <a:custGeom>
            <a:avLst/>
            <a:gdLst>
              <a:gd name="T0" fmla="*/ 0 w 987"/>
              <a:gd name="T1" fmla="*/ 260 h 260"/>
              <a:gd name="T2" fmla="*/ 985 w 987"/>
              <a:gd name="T3" fmla="*/ 19 h 260"/>
              <a:gd name="T4" fmla="*/ 987 w 987"/>
              <a:gd name="T5" fmla="*/ 0 h 260"/>
              <a:gd name="T6" fmla="*/ 8 w 987"/>
              <a:gd name="T7" fmla="*/ 238 h 260"/>
              <a:gd name="T8" fmla="*/ 0 60000 65536"/>
              <a:gd name="T9" fmla="*/ 0 60000 65536"/>
              <a:gd name="T10" fmla="*/ 0 60000 65536"/>
              <a:gd name="T11" fmla="*/ 0 60000 65536"/>
              <a:gd name="T12" fmla="*/ 0 w 987"/>
              <a:gd name="T13" fmla="*/ 0 h 260"/>
              <a:gd name="T14" fmla="*/ 987 w 987"/>
              <a:gd name="T15" fmla="*/ 260 h 260"/>
            </a:gdLst>
            <a:ahLst/>
            <a:cxnLst>
              <a:cxn ang="T8">
                <a:pos x="T0" y="T1"/>
              </a:cxn>
              <a:cxn ang="T9">
                <a:pos x="T2" y="T3"/>
              </a:cxn>
              <a:cxn ang="T10">
                <a:pos x="T4" y="T5"/>
              </a:cxn>
              <a:cxn ang="T11">
                <a:pos x="T6" y="T7"/>
              </a:cxn>
            </a:cxnLst>
            <a:rect l="T12" t="T13" r="T14" b="T15"/>
            <a:pathLst>
              <a:path w="987" h="260">
                <a:moveTo>
                  <a:pt x="0" y="260"/>
                </a:moveTo>
                <a:lnTo>
                  <a:pt x="985" y="19"/>
                </a:lnTo>
                <a:lnTo>
                  <a:pt x="987" y="0"/>
                </a:lnTo>
                <a:lnTo>
                  <a:pt x="8" y="238"/>
                </a:lnTo>
              </a:path>
            </a:pathLst>
          </a:custGeom>
          <a:solidFill>
            <a:schemeClr val="bg1"/>
          </a:solidFill>
          <a:ln w="11113" cap="flat" cmpd="sng">
            <a:solidFill>
              <a:schemeClr val="bg1"/>
            </a:solidFill>
            <a:prstDash val="solid"/>
            <a:miter lim="800000"/>
            <a:headEnd type="none" w="med" len="med"/>
            <a:tailEnd type="none" w="med" len="med"/>
          </a:ln>
        </p:spPr>
        <p:txBody>
          <a:bodyPr lIns="91429" tIns="45714" rIns="91429" bIns="45714"/>
          <a:lstStyle/>
          <a:p>
            <a:pPr fontAlgn="base">
              <a:spcBef>
                <a:spcPct val="0"/>
              </a:spcBef>
              <a:spcAft>
                <a:spcPct val="0"/>
              </a:spcAft>
            </a:pPr>
            <a:endParaRPr lang="zh-CN" altLang="en-US" sz="1800" smtClean="0">
              <a:solidFill>
                <a:srgbClr val="FFFFFF"/>
              </a:solidFill>
              <a:latin typeface="Arial" panose="020B0604020202020204" pitchFamily="34" charset="0"/>
            </a:endParaRPr>
          </a:p>
        </p:txBody>
      </p:sp>
      <p:sp>
        <p:nvSpPr>
          <p:cNvPr id="23" name="Freeform 15"/>
          <p:cNvSpPr/>
          <p:nvPr userDrawn="1"/>
        </p:nvSpPr>
        <p:spPr bwMode="auto">
          <a:xfrm>
            <a:off x="1261160" y="946300"/>
            <a:ext cx="2541918" cy="845344"/>
          </a:xfrm>
          <a:custGeom>
            <a:avLst/>
            <a:gdLst>
              <a:gd name="T0" fmla="*/ 1002 w 1002"/>
              <a:gd name="T1" fmla="*/ 3 h 396"/>
              <a:gd name="T2" fmla="*/ 997 w 1002"/>
              <a:gd name="T3" fmla="*/ 12 h 396"/>
              <a:gd name="T4" fmla="*/ 993 w 1002"/>
              <a:gd name="T5" fmla="*/ 11 h 396"/>
              <a:gd name="T6" fmla="*/ 982 w 1002"/>
              <a:gd name="T7" fmla="*/ 9 h 396"/>
              <a:gd name="T8" fmla="*/ 967 w 1002"/>
              <a:gd name="T9" fmla="*/ 9 h 396"/>
              <a:gd name="T10" fmla="*/ 953 w 1002"/>
              <a:gd name="T11" fmla="*/ 11 h 396"/>
              <a:gd name="T12" fmla="*/ 939 w 1002"/>
              <a:gd name="T13" fmla="*/ 16 h 396"/>
              <a:gd name="T14" fmla="*/ 424 w 1002"/>
              <a:gd name="T15" fmla="*/ 224 h 396"/>
              <a:gd name="T16" fmla="*/ 376 w 1002"/>
              <a:gd name="T17" fmla="*/ 244 h 396"/>
              <a:gd name="T18" fmla="*/ 1 w 1002"/>
              <a:gd name="T19" fmla="*/ 396 h 396"/>
              <a:gd name="T20" fmla="*/ 0 w 1002"/>
              <a:gd name="T21" fmla="*/ 390 h 396"/>
              <a:gd name="T22" fmla="*/ 377 w 1002"/>
              <a:gd name="T23" fmla="*/ 237 h 396"/>
              <a:gd name="T24" fmla="*/ 424 w 1002"/>
              <a:gd name="T25" fmla="*/ 218 h 396"/>
              <a:gd name="T26" fmla="*/ 938 w 1002"/>
              <a:gd name="T27" fmla="*/ 8 h 396"/>
              <a:gd name="T28" fmla="*/ 954 w 1002"/>
              <a:gd name="T29" fmla="*/ 3 h 396"/>
              <a:gd name="T30" fmla="*/ 971 w 1002"/>
              <a:gd name="T31" fmla="*/ 1 h 396"/>
              <a:gd name="T32" fmla="*/ 987 w 1002"/>
              <a:gd name="T33" fmla="*/ 0 h 396"/>
              <a:gd name="T34" fmla="*/ 1000 w 1002"/>
              <a:gd name="T35" fmla="*/ 3 h 396"/>
              <a:gd name="T36" fmla="*/ 1002 w 1002"/>
              <a:gd name="T37" fmla="*/ 3 h 39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002"/>
              <a:gd name="T58" fmla="*/ 0 h 396"/>
              <a:gd name="T59" fmla="*/ 1002 w 1002"/>
              <a:gd name="T60" fmla="*/ 396 h 39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002" h="396">
                <a:moveTo>
                  <a:pt x="1002" y="3"/>
                </a:moveTo>
                <a:cubicBezTo>
                  <a:pt x="997" y="12"/>
                  <a:pt x="997" y="12"/>
                  <a:pt x="997" y="12"/>
                </a:cubicBezTo>
                <a:cubicBezTo>
                  <a:pt x="993" y="11"/>
                  <a:pt x="993" y="11"/>
                  <a:pt x="993" y="11"/>
                </a:cubicBezTo>
                <a:cubicBezTo>
                  <a:pt x="990" y="10"/>
                  <a:pt x="986" y="9"/>
                  <a:pt x="982" y="9"/>
                </a:cubicBezTo>
                <a:cubicBezTo>
                  <a:pt x="977" y="9"/>
                  <a:pt x="972" y="9"/>
                  <a:pt x="967" y="9"/>
                </a:cubicBezTo>
                <a:cubicBezTo>
                  <a:pt x="962" y="10"/>
                  <a:pt x="957" y="10"/>
                  <a:pt x="953" y="11"/>
                </a:cubicBezTo>
                <a:cubicBezTo>
                  <a:pt x="948" y="13"/>
                  <a:pt x="943" y="14"/>
                  <a:pt x="939" y="16"/>
                </a:cubicBezTo>
                <a:cubicBezTo>
                  <a:pt x="424" y="224"/>
                  <a:pt x="424" y="224"/>
                  <a:pt x="424" y="224"/>
                </a:cubicBezTo>
                <a:cubicBezTo>
                  <a:pt x="376" y="244"/>
                  <a:pt x="376" y="244"/>
                  <a:pt x="376" y="244"/>
                </a:cubicBezTo>
                <a:cubicBezTo>
                  <a:pt x="1" y="396"/>
                  <a:pt x="1" y="396"/>
                  <a:pt x="1" y="396"/>
                </a:cubicBezTo>
                <a:cubicBezTo>
                  <a:pt x="0" y="390"/>
                  <a:pt x="0" y="390"/>
                  <a:pt x="0" y="390"/>
                </a:cubicBezTo>
                <a:cubicBezTo>
                  <a:pt x="377" y="237"/>
                  <a:pt x="377" y="237"/>
                  <a:pt x="377" y="237"/>
                </a:cubicBezTo>
                <a:cubicBezTo>
                  <a:pt x="424" y="218"/>
                  <a:pt x="424" y="218"/>
                  <a:pt x="424" y="218"/>
                </a:cubicBezTo>
                <a:cubicBezTo>
                  <a:pt x="938" y="8"/>
                  <a:pt x="938" y="8"/>
                  <a:pt x="938" y="8"/>
                </a:cubicBezTo>
                <a:cubicBezTo>
                  <a:pt x="943" y="6"/>
                  <a:pt x="948" y="5"/>
                  <a:pt x="954" y="3"/>
                </a:cubicBezTo>
                <a:cubicBezTo>
                  <a:pt x="959" y="2"/>
                  <a:pt x="965" y="1"/>
                  <a:pt x="971" y="1"/>
                </a:cubicBezTo>
                <a:cubicBezTo>
                  <a:pt x="976" y="0"/>
                  <a:pt x="982" y="0"/>
                  <a:pt x="987" y="0"/>
                </a:cubicBezTo>
                <a:cubicBezTo>
                  <a:pt x="992" y="1"/>
                  <a:pt x="996" y="1"/>
                  <a:pt x="1000" y="3"/>
                </a:cubicBezTo>
                <a:cubicBezTo>
                  <a:pt x="1002" y="3"/>
                  <a:pt x="1002" y="3"/>
                  <a:pt x="1002" y="3"/>
                </a:cubicBezTo>
              </a:path>
            </a:pathLst>
          </a:custGeom>
          <a:solidFill>
            <a:schemeClr val="bg1"/>
          </a:solidFill>
          <a:ln w="11113" cap="flat" cmpd="sng">
            <a:solidFill>
              <a:schemeClr val="bg1"/>
            </a:solidFill>
            <a:prstDash val="solid"/>
            <a:miter lim="800000"/>
            <a:headEnd type="none" w="med" len="med"/>
            <a:tailEnd type="none" w="med" len="med"/>
          </a:ln>
        </p:spPr>
        <p:txBody>
          <a:bodyPr lIns="91429" tIns="45714" rIns="91429" bIns="45714"/>
          <a:lstStyle/>
          <a:p>
            <a:pPr fontAlgn="base">
              <a:spcBef>
                <a:spcPct val="0"/>
              </a:spcBef>
              <a:spcAft>
                <a:spcPct val="0"/>
              </a:spcAft>
            </a:pPr>
            <a:endParaRPr lang="zh-CN" altLang="en-US" sz="1800" smtClean="0">
              <a:solidFill>
                <a:srgbClr val="FFFFFF"/>
              </a:solidFill>
              <a:latin typeface="Arial" panose="020B0604020202020204" pitchFamily="34" charset="0"/>
            </a:endParaRPr>
          </a:p>
        </p:txBody>
      </p:sp>
      <p:sp>
        <p:nvSpPr>
          <p:cNvPr id="24" name="Freeform 16"/>
          <p:cNvSpPr/>
          <p:nvPr userDrawn="1"/>
        </p:nvSpPr>
        <p:spPr bwMode="auto">
          <a:xfrm>
            <a:off x="938849" y="1778550"/>
            <a:ext cx="325480" cy="1190625"/>
          </a:xfrm>
          <a:custGeom>
            <a:avLst/>
            <a:gdLst>
              <a:gd name="T0" fmla="*/ 128 w 128"/>
              <a:gd name="T1" fmla="*/ 6 h 558"/>
              <a:gd name="T2" fmla="*/ 124 w 128"/>
              <a:gd name="T3" fmla="*/ 7 h 558"/>
              <a:gd name="T4" fmla="*/ 118 w 128"/>
              <a:gd name="T5" fmla="*/ 11 h 558"/>
              <a:gd name="T6" fmla="*/ 112 w 128"/>
              <a:gd name="T7" fmla="*/ 17 h 558"/>
              <a:gd name="T8" fmla="*/ 108 w 128"/>
              <a:gd name="T9" fmla="*/ 24 h 558"/>
              <a:gd name="T10" fmla="*/ 106 w 128"/>
              <a:gd name="T11" fmla="*/ 31 h 558"/>
              <a:gd name="T12" fmla="*/ 64 w 128"/>
              <a:gd name="T13" fmla="*/ 240 h 558"/>
              <a:gd name="T14" fmla="*/ 55 w 128"/>
              <a:gd name="T15" fmla="*/ 287 h 558"/>
              <a:gd name="T16" fmla="*/ 7 w 128"/>
              <a:gd name="T17" fmla="*/ 530 h 558"/>
              <a:gd name="T18" fmla="*/ 6 w 128"/>
              <a:gd name="T19" fmla="*/ 539 h 558"/>
              <a:gd name="T20" fmla="*/ 8 w 128"/>
              <a:gd name="T21" fmla="*/ 545 h 558"/>
              <a:gd name="T22" fmla="*/ 13 w 128"/>
              <a:gd name="T23" fmla="*/ 549 h 558"/>
              <a:gd name="T24" fmla="*/ 19 w 128"/>
              <a:gd name="T25" fmla="*/ 550 h 558"/>
              <a:gd name="T26" fmla="*/ 86 w 128"/>
              <a:gd name="T27" fmla="*/ 535 h 558"/>
              <a:gd name="T28" fmla="*/ 85 w 128"/>
              <a:gd name="T29" fmla="*/ 543 h 558"/>
              <a:gd name="T30" fmla="*/ 17 w 128"/>
              <a:gd name="T31" fmla="*/ 558 h 558"/>
              <a:gd name="T32" fmla="*/ 9 w 128"/>
              <a:gd name="T33" fmla="*/ 557 h 558"/>
              <a:gd name="T34" fmla="*/ 3 w 128"/>
              <a:gd name="T35" fmla="*/ 552 h 558"/>
              <a:gd name="T36" fmla="*/ 0 w 128"/>
              <a:gd name="T37" fmla="*/ 543 h 558"/>
              <a:gd name="T38" fmla="*/ 1 w 128"/>
              <a:gd name="T39" fmla="*/ 531 h 558"/>
              <a:gd name="T40" fmla="*/ 49 w 128"/>
              <a:gd name="T41" fmla="*/ 289 h 558"/>
              <a:gd name="T42" fmla="*/ 58 w 128"/>
              <a:gd name="T43" fmla="*/ 242 h 558"/>
              <a:gd name="T44" fmla="*/ 100 w 128"/>
              <a:gd name="T45" fmla="*/ 33 h 558"/>
              <a:gd name="T46" fmla="*/ 104 w 128"/>
              <a:gd name="T47" fmla="*/ 23 h 558"/>
              <a:gd name="T48" fmla="*/ 110 w 128"/>
              <a:gd name="T49" fmla="*/ 14 h 558"/>
              <a:gd name="T50" fmla="*/ 117 w 128"/>
              <a:gd name="T51" fmla="*/ 6 h 558"/>
              <a:gd name="T52" fmla="*/ 126 w 128"/>
              <a:gd name="T53" fmla="*/ 1 h 558"/>
              <a:gd name="T54" fmla="*/ 127 w 128"/>
              <a:gd name="T55" fmla="*/ 0 h 558"/>
              <a:gd name="T56" fmla="*/ 128 w 128"/>
              <a:gd name="T57" fmla="*/ 6 h 55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28"/>
              <a:gd name="T88" fmla="*/ 0 h 558"/>
              <a:gd name="T89" fmla="*/ 128 w 128"/>
              <a:gd name="T90" fmla="*/ 558 h 558"/>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28" h="558">
                <a:moveTo>
                  <a:pt x="128" y="6"/>
                </a:moveTo>
                <a:cubicBezTo>
                  <a:pt x="124" y="7"/>
                  <a:pt x="124" y="7"/>
                  <a:pt x="124" y="7"/>
                </a:cubicBezTo>
                <a:cubicBezTo>
                  <a:pt x="122" y="8"/>
                  <a:pt x="120" y="9"/>
                  <a:pt x="118" y="11"/>
                </a:cubicBezTo>
                <a:cubicBezTo>
                  <a:pt x="116" y="13"/>
                  <a:pt x="114" y="15"/>
                  <a:pt x="112" y="17"/>
                </a:cubicBezTo>
                <a:cubicBezTo>
                  <a:pt x="111" y="19"/>
                  <a:pt x="109" y="21"/>
                  <a:pt x="108" y="24"/>
                </a:cubicBezTo>
                <a:cubicBezTo>
                  <a:pt x="107" y="26"/>
                  <a:pt x="106" y="28"/>
                  <a:pt x="106" y="31"/>
                </a:cubicBezTo>
                <a:cubicBezTo>
                  <a:pt x="64" y="240"/>
                  <a:pt x="64" y="240"/>
                  <a:pt x="64" y="240"/>
                </a:cubicBezTo>
                <a:cubicBezTo>
                  <a:pt x="55" y="287"/>
                  <a:pt x="55" y="287"/>
                  <a:pt x="55" y="287"/>
                </a:cubicBezTo>
                <a:cubicBezTo>
                  <a:pt x="7" y="530"/>
                  <a:pt x="7" y="530"/>
                  <a:pt x="7" y="530"/>
                </a:cubicBezTo>
                <a:cubicBezTo>
                  <a:pt x="6" y="533"/>
                  <a:pt x="6" y="536"/>
                  <a:pt x="6" y="539"/>
                </a:cubicBezTo>
                <a:cubicBezTo>
                  <a:pt x="6" y="541"/>
                  <a:pt x="7" y="544"/>
                  <a:pt x="8" y="545"/>
                </a:cubicBezTo>
                <a:cubicBezTo>
                  <a:pt x="9" y="547"/>
                  <a:pt x="11" y="548"/>
                  <a:pt x="13" y="549"/>
                </a:cubicBezTo>
                <a:cubicBezTo>
                  <a:pt x="14" y="550"/>
                  <a:pt x="17" y="550"/>
                  <a:pt x="19" y="550"/>
                </a:cubicBezTo>
                <a:cubicBezTo>
                  <a:pt x="86" y="535"/>
                  <a:pt x="86" y="535"/>
                  <a:pt x="86" y="535"/>
                </a:cubicBezTo>
                <a:cubicBezTo>
                  <a:pt x="85" y="543"/>
                  <a:pt x="85" y="543"/>
                  <a:pt x="85" y="543"/>
                </a:cubicBezTo>
                <a:cubicBezTo>
                  <a:pt x="17" y="558"/>
                  <a:pt x="17" y="558"/>
                  <a:pt x="17" y="558"/>
                </a:cubicBezTo>
                <a:cubicBezTo>
                  <a:pt x="14" y="558"/>
                  <a:pt x="11" y="558"/>
                  <a:pt x="9" y="557"/>
                </a:cubicBezTo>
                <a:cubicBezTo>
                  <a:pt x="6" y="556"/>
                  <a:pt x="4" y="554"/>
                  <a:pt x="3" y="552"/>
                </a:cubicBezTo>
                <a:cubicBezTo>
                  <a:pt x="1" y="550"/>
                  <a:pt x="0" y="547"/>
                  <a:pt x="0" y="543"/>
                </a:cubicBezTo>
                <a:cubicBezTo>
                  <a:pt x="0" y="540"/>
                  <a:pt x="0" y="536"/>
                  <a:pt x="1" y="531"/>
                </a:cubicBezTo>
                <a:cubicBezTo>
                  <a:pt x="49" y="289"/>
                  <a:pt x="49" y="289"/>
                  <a:pt x="49" y="289"/>
                </a:cubicBezTo>
                <a:cubicBezTo>
                  <a:pt x="58" y="242"/>
                  <a:pt x="58" y="242"/>
                  <a:pt x="58" y="242"/>
                </a:cubicBezTo>
                <a:cubicBezTo>
                  <a:pt x="100" y="33"/>
                  <a:pt x="100" y="33"/>
                  <a:pt x="100" y="33"/>
                </a:cubicBezTo>
                <a:cubicBezTo>
                  <a:pt x="101" y="30"/>
                  <a:pt x="102" y="26"/>
                  <a:pt x="104" y="23"/>
                </a:cubicBezTo>
                <a:cubicBezTo>
                  <a:pt x="105" y="20"/>
                  <a:pt x="107" y="17"/>
                  <a:pt x="110" y="14"/>
                </a:cubicBezTo>
                <a:cubicBezTo>
                  <a:pt x="112" y="11"/>
                  <a:pt x="114" y="8"/>
                  <a:pt x="117" y="6"/>
                </a:cubicBezTo>
                <a:cubicBezTo>
                  <a:pt x="120" y="4"/>
                  <a:pt x="123" y="2"/>
                  <a:pt x="126" y="1"/>
                </a:cubicBezTo>
                <a:cubicBezTo>
                  <a:pt x="127" y="0"/>
                  <a:pt x="127" y="0"/>
                  <a:pt x="127" y="0"/>
                </a:cubicBezTo>
                <a:lnTo>
                  <a:pt x="128" y="6"/>
                </a:lnTo>
                <a:close/>
              </a:path>
            </a:pathLst>
          </a:custGeom>
          <a:solidFill>
            <a:schemeClr val="bg1"/>
          </a:solidFill>
          <a:ln w="11113" cap="flat">
            <a:solidFill>
              <a:schemeClr val="bg1"/>
            </a:solidFill>
            <a:prstDash val="solid"/>
            <a:miter lim="800000"/>
          </a:ln>
        </p:spPr>
        <p:txBody>
          <a:bodyPr lIns="91429" tIns="45714" rIns="91429" bIns="45714"/>
          <a:lstStyle/>
          <a:p>
            <a:pPr fontAlgn="base">
              <a:spcBef>
                <a:spcPct val="0"/>
              </a:spcBef>
              <a:spcAft>
                <a:spcPct val="0"/>
              </a:spcAft>
            </a:pPr>
            <a:endParaRPr lang="zh-CN" altLang="en-US" sz="1800" smtClean="0">
              <a:solidFill>
                <a:srgbClr val="FFFFFF"/>
              </a:solidFill>
              <a:latin typeface="Arial" panose="020B0604020202020204" pitchFamily="34" charset="0"/>
            </a:endParaRPr>
          </a:p>
        </p:txBody>
      </p:sp>
      <p:sp>
        <p:nvSpPr>
          <p:cNvPr id="25" name="Freeform 17"/>
          <p:cNvSpPr/>
          <p:nvPr userDrawn="1"/>
        </p:nvSpPr>
        <p:spPr bwMode="auto">
          <a:xfrm>
            <a:off x="3674468" y="952254"/>
            <a:ext cx="1308270" cy="1528763"/>
          </a:xfrm>
          <a:custGeom>
            <a:avLst/>
            <a:gdLst>
              <a:gd name="T0" fmla="*/ 46 w 516"/>
              <a:gd name="T1" fmla="*/ 9 h 716"/>
              <a:gd name="T2" fmla="*/ 485 w 516"/>
              <a:gd name="T3" fmla="*/ 148 h 716"/>
              <a:gd name="T4" fmla="*/ 496 w 516"/>
              <a:gd name="T5" fmla="*/ 154 h 716"/>
              <a:gd name="T6" fmla="*/ 501 w 516"/>
              <a:gd name="T7" fmla="*/ 164 h 716"/>
              <a:gd name="T8" fmla="*/ 501 w 516"/>
              <a:gd name="T9" fmla="*/ 175 h 716"/>
              <a:gd name="T10" fmla="*/ 494 w 516"/>
              <a:gd name="T11" fmla="*/ 187 h 716"/>
              <a:gd name="T12" fmla="*/ 113 w 516"/>
              <a:gd name="T13" fmla="*/ 656 h 716"/>
              <a:gd name="T14" fmla="*/ 100 w 516"/>
              <a:gd name="T15" fmla="*/ 668 h 716"/>
              <a:gd name="T16" fmla="*/ 84 w 516"/>
              <a:gd name="T17" fmla="*/ 679 h 716"/>
              <a:gd name="T18" fmla="*/ 66 w 516"/>
              <a:gd name="T19" fmla="*/ 689 h 716"/>
              <a:gd name="T20" fmla="*/ 49 w 516"/>
              <a:gd name="T21" fmla="*/ 694 h 716"/>
              <a:gd name="T22" fmla="*/ 0 w 516"/>
              <a:gd name="T23" fmla="*/ 705 h 716"/>
              <a:gd name="T24" fmla="*/ 0 w 516"/>
              <a:gd name="T25" fmla="*/ 716 h 716"/>
              <a:gd name="T26" fmla="*/ 50 w 516"/>
              <a:gd name="T27" fmla="*/ 705 h 716"/>
              <a:gd name="T28" fmla="*/ 69 w 516"/>
              <a:gd name="T29" fmla="*/ 699 h 716"/>
              <a:gd name="T30" fmla="*/ 89 w 516"/>
              <a:gd name="T31" fmla="*/ 689 h 716"/>
              <a:gd name="T32" fmla="*/ 108 w 516"/>
              <a:gd name="T33" fmla="*/ 676 h 716"/>
              <a:gd name="T34" fmla="*/ 122 w 516"/>
              <a:gd name="T35" fmla="*/ 661 h 716"/>
              <a:gd name="T36" fmla="*/ 506 w 516"/>
              <a:gd name="T37" fmla="*/ 190 h 716"/>
              <a:gd name="T38" fmla="*/ 515 w 516"/>
              <a:gd name="T39" fmla="*/ 174 h 716"/>
              <a:gd name="T40" fmla="*/ 515 w 516"/>
              <a:gd name="T41" fmla="*/ 159 h 716"/>
              <a:gd name="T42" fmla="*/ 508 w 516"/>
              <a:gd name="T43" fmla="*/ 147 h 716"/>
              <a:gd name="T44" fmla="*/ 493 w 516"/>
              <a:gd name="T45" fmla="*/ 138 h 716"/>
              <a:gd name="T46" fmla="*/ 51 w 516"/>
              <a:gd name="T47" fmla="*/ 0 h 716"/>
              <a:gd name="T48" fmla="*/ 46 w 516"/>
              <a:gd name="T49" fmla="*/ 9 h 71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16"/>
              <a:gd name="T76" fmla="*/ 0 h 716"/>
              <a:gd name="T77" fmla="*/ 516 w 516"/>
              <a:gd name="T78" fmla="*/ 716 h 71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16" h="716">
                <a:moveTo>
                  <a:pt x="46" y="9"/>
                </a:moveTo>
                <a:cubicBezTo>
                  <a:pt x="485" y="148"/>
                  <a:pt x="485" y="148"/>
                  <a:pt x="485" y="148"/>
                </a:cubicBezTo>
                <a:cubicBezTo>
                  <a:pt x="490" y="150"/>
                  <a:pt x="493" y="152"/>
                  <a:pt x="496" y="154"/>
                </a:cubicBezTo>
                <a:cubicBezTo>
                  <a:pt x="499" y="157"/>
                  <a:pt x="500" y="160"/>
                  <a:pt x="501" y="164"/>
                </a:cubicBezTo>
                <a:cubicBezTo>
                  <a:pt x="502" y="167"/>
                  <a:pt x="502" y="171"/>
                  <a:pt x="501" y="175"/>
                </a:cubicBezTo>
                <a:cubicBezTo>
                  <a:pt x="500" y="179"/>
                  <a:pt x="498" y="183"/>
                  <a:pt x="494" y="187"/>
                </a:cubicBezTo>
                <a:cubicBezTo>
                  <a:pt x="113" y="656"/>
                  <a:pt x="113" y="656"/>
                  <a:pt x="113" y="656"/>
                </a:cubicBezTo>
                <a:cubicBezTo>
                  <a:pt x="109" y="660"/>
                  <a:pt x="105" y="664"/>
                  <a:pt x="100" y="668"/>
                </a:cubicBezTo>
                <a:cubicBezTo>
                  <a:pt x="95" y="672"/>
                  <a:pt x="89" y="676"/>
                  <a:pt x="84" y="679"/>
                </a:cubicBezTo>
                <a:cubicBezTo>
                  <a:pt x="78" y="683"/>
                  <a:pt x="72" y="686"/>
                  <a:pt x="66" y="689"/>
                </a:cubicBezTo>
                <a:cubicBezTo>
                  <a:pt x="60" y="691"/>
                  <a:pt x="55" y="693"/>
                  <a:pt x="49" y="694"/>
                </a:cubicBezTo>
                <a:cubicBezTo>
                  <a:pt x="0" y="705"/>
                  <a:pt x="0" y="705"/>
                  <a:pt x="0" y="705"/>
                </a:cubicBezTo>
                <a:cubicBezTo>
                  <a:pt x="0" y="716"/>
                  <a:pt x="0" y="716"/>
                  <a:pt x="0" y="716"/>
                </a:cubicBezTo>
                <a:cubicBezTo>
                  <a:pt x="50" y="705"/>
                  <a:pt x="50" y="705"/>
                  <a:pt x="50" y="705"/>
                </a:cubicBezTo>
                <a:cubicBezTo>
                  <a:pt x="56" y="704"/>
                  <a:pt x="63" y="702"/>
                  <a:pt x="69" y="699"/>
                </a:cubicBezTo>
                <a:cubicBezTo>
                  <a:pt x="76" y="696"/>
                  <a:pt x="83" y="693"/>
                  <a:pt x="89" y="689"/>
                </a:cubicBezTo>
                <a:cubicBezTo>
                  <a:pt x="96" y="685"/>
                  <a:pt x="102" y="680"/>
                  <a:pt x="108" y="676"/>
                </a:cubicBezTo>
                <a:cubicBezTo>
                  <a:pt x="113" y="671"/>
                  <a:pt x="118" y="666"/>
                  <a:pt x="122" y="661"/>
                </a:cubicBezTo>
                <a:cubicBezTo>
                  <a:pt x="506" y="190"/>
                  <a:pt x="506" y="190"/>
                  <a:pt x="506" y="190"/>
                </a:cubicBezTo>
                <a:cubicBezTo>
                  <a:pt x="510" y="185"/>
                  <a:pt x="513" y="180"/>
                  <a:pt x="515" y="174"/>
                </a:cubicBezTo>
                <a:cubicBezTo>
                  <a:pt x="516" y="169"/>
                  <a:pt x="516" y="164"/>
                  <a:pt x="515" y="159"/>
                </a:cubicBezTo>
                <a:cubicBezTo>
                  <a:pt x="514" y="154"/>
                  <a:pt x="511" y="150"/>
                  <a:pt x="508" y="147"/>
                </a:cubicBezTo>
                <a:cubicBezTo>
                  <a:pt x="504" y="143"/>
                  <a:pt x="499" y="140"/>
                  <a:pt x="493" y="138"/>
                </a:cubicBezTo>
                <a:cubicBezTo>
                  <a:pt x="51" y="0"/>
                  <a:pt x="51" y="0"/>
                  <a:pt x="51" y="0"/>
                </a:cubicBezTo>
                <a:lnTo>
                  <a:pt x="46" y="9"/>
                </a:lnTo>
                <a:close/>
              </a:path>
            </a:pathLst>
          </a:custGeom>
          <a:solidFill>
            <a:schemeClr val="bg1"/>
          </a:solidFill>
          <a:ln w="11113" cap="flat" cmpd="sng">
            <a:solidFill>
              <a:schemeClr val="bg1"/>
            </a:solidFill>
            <a:prstDash val="solid"/>
            <a:miter lim="800000"/>
            <a:headEnd type="none" w="med" len="med"/>
            <a:tailEnd type="none" w="med" len="med"/>
          </a:ln>
        </p:spPr>
        <p:txBody>
          <a:bodyPr lIns="91429" tIns="45714" rIns="91429" bIns="45714"/>
          <a:lstStyle/>
          <a:p>
            <a:pPr fontAlgn="base">
              <a:spcBef>
                <a:spcPct val="0"/>
              </a:spcBef>
              <a:spcAft>
                <a:spcPct val="0"/>
              </a:spcAft>
            </a:pPr>
            <a:endParaRPr lang="zh-CN" altLang="en-US" sz="1800" smtClean="0">
              <a:solidFill>
                <a:srgbClr val="FFFFFF"/>
              </a:solidFill>
              <a:latin typeface="Arial" panose="020B0604020202020204" pitchFamily="34" charset="0"/>
            </a:endParaRPr>
          </a:p>
        </p:txBody>
      </p:sp>
      <p:sp>
        <p:nvSpPr>
          <p:cNvPr id="26" name="Line 51"/>
          <p:cNvSpPr>
            <a:spLocks noChangeShapeType="1"/>
          </p:cNvSpPr>
          <p:nvPr userDrawn="1"/>
        </p:nvSpPr>
        <p:spPr bwMode="auto">
          <a:xfrm>
            <a:off x="3129887" y="4365776"/>
            <a:ext cx="3071603" cy="2380"/>
          </a:xfrm>
          <a:prstGeom prst="line">
            <a:avLst/>
          </a:prstGeom>
          <a:noFill/>
          <a:ln w="33338">
            <a:solidFill>
              <a:srgbClr val="FFFFFF"/>
            </a:solidFill>
            <a:miter lim="800000"/>
          </a:ln>
        </p:spPr>
        <p:txBody>
          <a:bodyPr lIns="91429" tIns="45714" rIns="91429" bIns="45714"/>
          <a:lstStyle/>
          <a:p>
            <a:pPr fontAlgn="base">
              <a:spcBef>
                <a:spcPct val="0"/>
              </a:spcBef>
              <a:spcAft>
                <a:spcPct val="0"/>
              </a:spcAft>
            </a:pPr>
            <a:endParaRPr lang="zh-CN" altLang="en-US" sz="1800" smtClean="0">
              <a:solidFill>
                <a:srgbClr val="FFFFFF"/>
              </a:solidFill>
              <a:latin typeface="Arial" panose="020B0604020202020204" pitchFamily="34" charset="0"/>
            </a:endParaRPr>
          </a:p>
        </p:txBody>
      </p:sp>
      <p:sp>
        <p:nvSpPr>
          <p:cNvPr id="27" name="Text Box 52"/>
          <p:cNvSpPr txBox="1">
            <a:spLocks noChangeArrowheads="1"/>
          </p:cNvSpPr>
          <p:nvPr userDrawn="1"/>
        </p:nvSpPr>
        <p:spPr bwMode="auto">
          <a:xfrm>
            <a:off x="6788308" y="2060710"/>
            <a:ext cx="4620151" cy="351235"/>
          </a:xfrm>
          <a:prstGeom prst="rect">
            <a:avLst/>
          </a:prstGeom>
          <a:noFill/>
          <a:ln w="9525">
            <a:noFill/>
            <a:miter lim="800000"/>
          </a:ln>
        </p:spPr>
        <p:txBody>
          <a:bodyPr lIns="91429" tIns="45714" rIns="91429" bIns="45714" anchor="ctr"/>
          <a:lstStyle/>
          <a:p>
            <a:pPr fontAlgn="base">
              <a:spcBef>
                <a:spcPct val="50000"/>
              </a:spcBef>
              <a:spcAft>
                <a:spcPct val="0"/>
              </a:spcAft>
            </a:pPr>
            <a:r>
              <a:rPr lang="en-US" altLang="zh-CN" sz="2200" dirty="0">
                <a:solidFill>
                  <a:srgbClr val="FFFFFF"/>
                </a:solidFill>
                <a:latin typeface="Arial" panose="020B0604020202020204" pitchFamily="34" charset="0"/>
              </a:rPr>
              <a:t>http://t.qq.com/teliss</a:t>
            </a:r>
            <a:endParaRPr lang="en-GB" altLang="zh-CN" sz="2200" dirty="0">
              <a:solidFill>
                <a:srgbClr val="FFFFFF"/>
              </a:solidFill>
              <a:latin typeface="Arial" panose="020B0604020202020204" pitchFamily="34" charset="0"/>
            </a:endParaRPr>
          </a:p>
        </p:txBody>
      </p:sp>
      <p:sp>
        <p:nvSpPr>
          <p:cNvPr id="28" name="Text Box 54"/>
          <p:cNvSpPr txBox="1">
            <a:spLocks noChangeArrowheads="1"/>
          </p:cNvSpPr>
          <p:nvPr userDrawn="1"/>
        </p:nvSpPr>
        <p:spPr bwMode="auto">
          <a:xfrm>
            <a:off x="6786883" y="2845942"/>
            <a:ext cx="4476117" cy="351234"/>
          </a:xfrm>
          <a:prstGeom prst="rect">
            <a:avLst/>
          </a:prstGeom>
          <a:noFill/>
          <a:ln w="9525">
            <a:noFill/>
            <a:miter lim="800000"/>
          </a:ln>
        </p:spPr>
        <p:txBody>
          <a:bodyPr lIns="91429" tIns="45714" rIns="91429" bIns="45714" anchor="ctr"/>
          <a:lstStyle/>
          <a:p>
            <a:pPr fontAlgn="base">
              <a:spcBef>
                <a:spcPct val="50000"/>
              </a:spcBef>
              <a:spcAft>
                <a:spcPct val="0"/>
              </a:spcAft>
            </a:pPr>
            <a:r>
              <a:rPr lang="en-US" altLang="zh-CN" sz="2200" dirty="0">
                <a:solidFill>
                  <a:srgbClr val="FFFFFF"/>
                </a:solidFill>
                <a:latin typeface="Arial" panose="020B0604020202020204" pitchFamily="34" charset="0"/>
              </a:rPr>
              <a:t>http://teliss.blog.163.com</a:t>
            </a:r>
            <a:endParaRPr lang="en-US" altLang="zh-CN" sz="2200" dirty="0">
              <a:solidFill>
                <a:srgbClr val="FFFFFF"/>
              </a:solidFill>
              <a:latin typeface="Arial" panose="020B0604020202020204" pitchFamily="34" charset="0"/>
            </a:endParaRPr>
          </a:p>
        </p:txBody>
      </p:sp>
      <p:sp>
        <p:nvSpPr>
          <p:cNvPr id="29" name="Text Box 59"/>
          <p:cNvSpPr txBox="1">
            <a:spLocks noChangeArrowheads="1"/>
          </p:cNvSpPr>
          <p:nvPr userDrawn="1"/>
        </p:nvSpPr>
        <p:spPr bwMode="auto">
          <a:xfrm>
            <a:off x="6788308" y="3662449"/>
            <a:ext cx="4997064" cy="351235"/>
          </a:xfrm>
          <a:prstGeom prst="rect">
            <a:avLst/>
          </a:prstGeom>
          <a:noFill/>
          <a:ln w="9525">
            <a:noFill/>
            <a:miter lim="800000"/>
          </a:ln>
        </p:spPr>
        <p:txBody>
          <a:bodyPr lIns="91429" tIns="45714" rIns="91429" bIns="45714" anchor="ctr"/>
          <a:lstStyle/>
          <a:p>
            <a:pPr fontAlgn="base">
              <a:spcBef>
                <a:spcPct val="50000"/>
              </a:spcBef>
              <a:spcAft>
                <a:spcPct val="0"/>
              </a:spcAft>
            </a:pPr>
            <a:r>
              <a:rPr lang="en-US" altLang="zh-CN" sz="2200" dirty="0">
                <a:solidFill>
                  <a:srgbClr val="FFFFFF"/>
                </a:solidFill>
                <a:latin typeface="Arial" panose="020B0604020202020204" pitchFamily="34" charset="0"/>
              </a:rPr>
              <a:t>http</a:t>
            </a:r>
            <a:r>
              <a:rPr lang="en-US" altLang="zh-CN" sz="2200" dirty="0" smtClean="0">
                <a:solidFill>
                  <a:srgbClr val="FFFFFF"/>
                </a:solidFill>
                <a:latin typeface="Arial" panose="020B0604020202020204" pitchFamily="34" charset="0"/>
              </a:rPr>
              <a:t>://weibo.com/teliss</a:t>
            </a:r>
            <a:endParaRPr lang="en-GB" altLang="zh-CN" sz="2200" dirty="0">
              <a:solidFill>
                <a:srgbClr val="FFFFFF"/>
              </a:solidFill>
              <a:latin typeface="Arial" panose="020B0604020202020204" pitchFamily="34" charset="0"/>
            </a:endParaRPr>
          </a:p>
        </p:txBody>
      </p:sp>
      <p:sp>
        <p:nvSpPr>
          <p:cNvPr id="30" name="Text Box 62"/>
          <p:cNvSpPr txBox="1">
            <a:spLocks noChangeArrowheads="1"/>
          </p:cNvSpPr>
          <p:nvPr userDrawn="1"/>
        </p:nvSpPr>
        <p:spPr bwMode="auto">
          <a:xfrm>
            <a:off x="6788308" y="882558"/>
            <a:ext cx="4764186" cy="598975"/>
          </a:xfrm>
          <a:prstGeom prst="rect">
            <a:avLst/>
          </a:prstGeom>
          <a:noFill/>
          <a:ln w="9525">
            <a:noFill/>
            <a:miter lim="800000"/>
          </a:ln>
        </p:spPr>
        <p:txBody>
          <a:bodyPr lIns="91429" tIns="45714" rIns="91429" bIns="45714" anchor="ctr"/>
          <a:lstStyle/>
          <a:p>
            <a:pPr fontAlgn="base">
              <a:spcBef>
                <a:spcPct val="50000"/>
              </a:spcBef>
              <a:spcAft>
                <a:spcPct val="0"/>
              </a:spcAft>
            </a:pPr>
            <a:r>
              <a:rPr lang="zh-CN" altLang="en-US" sz="2200" dirty="0">
                <a:solidFill>
                  <a:srgbClr val="FFFFFF"/>
                </a:solidFill>
                <a:latin typeface="微软雅黑" panose="020B0503020204020204" pitchFamily="34" charset="-122"/>
                <a:ea typeface="微软雅黑" panose="020B0503020204020204" pitchFamily="34" charset="-122"/>
              </a:rPr>
              <a:t>课件制作：布衣公子</a:t>
            </a:r>
            <a:r>
              <a:rPr lang="en-US" altLang="zh-CN" sz="2200" dirty="0">
                <a:solidFill>
                  <a:srgbClr val="FFFFFF"/>
                </a:solidFill>
                <a:latin typeface="微软雅黑" panose="020B0503020204020204" pitchFamily="34" charset="-122"/>
                <a:ea typeface="微软雅黑" panose="020B0503020204020204" pitchFamily="34" charset="-122"/>
              </a:rPr>
              <a:t>/@</a:t>
            </a:r>
            <a:r>
              <a:rPr lang="en-US" altLang="zh-CN" sz="2200" dirty="0" err="1">
                <a:solidFill>
                  <a:srgbClr val="FFFFFF"/>
                </a:solidFill>
                <a:latin typeface="微软雅黑" panose="020B0503020204020204" pitchFamily="34" charset="-122"/>
                <a:ea typeface="微软雅黑" panose="020B0503020204020204" pitchFamily="34" charset="-122"/>
              </a:rPr>
              <a:t>teliss</a:t>
            </a:r>
            <a:endParaRPr lang="en-GB" altLang="zh-CN" sz="2200" dirty="0">
              <a:solidFill>
                <a:srgbClr val="FFFFFF"/>
              </a:solidFill>
              <a:latin typeface="微软雅黑" panose="020B0503020204020204" pitchFamily="34" charset="-122"/>
              <a:ea typeface="微软雅黑" panose="020B0503020204020204" pitchFamily="34" charset="-122"/>
            </a:endParaRPr>
          </a:p>
        </p:txBody>
      </p:sp>
      <p:sp>
        <p:nvSpPr>
          <p:cNvPr id="31" name="TextBox 66"/>
          <p:cNvSpPr txBox="1"/>
          <p:nvPr userDrawn="1"/>
        </p:nvSpPr>
        <p:spPr>
          <a:xfrm rot="20445248">
            <a:off x="1391213" y="1491919"/>
            <a:ext cx="2954994" cy="923305"/>
          </a:xfrm>
          <a:prstGeom prst="rect">
            <a:avLst/>
          </a:prstGeom>
          <a:noFill/>
        </p:spPr>
        <p:txBody>
          <a:bodyPr wrap="none" lIns="91429" tIns="45714" rIns="91429" bIns="45714">
            <a:spAutoFit/>
          </a:bodyPr>
          <a:lstStyle/>
          <a:p>
            <a:pPr fontAlgn="base">
              <a:spcBef>
                <a:spcPct val="0"/>
              </a:spcBef>
              <a:spcAft>
                <a:spcPct val="0"/>
              </a:spcAft>
              <a:defRPr/>
            </a:pPr>
            <a:r>
              <a:rPr lang="zh-CN" altLang="en-US" sz="5400" b="1" dirty="0">
                <a:solidFill>
                  <a:srgbClr val="FFFFFF"/>
                </a:solidFill>
                <a:latin typeface="微软雅黑" panose="020B0503020204020204" pitchFamily="34" charset="-122"/>
                <a:ea typeface="微软雅黑" panose="020B0503020204020204" pitchFamily="34" charset="-122"/>
              </a:rPr>
              <a:t>谢谢观看</a:t>
            </a:r>
            <a:endParaRPr lang="zh-CN" altLang="en-US" sz="5400" b="1" dirty="0">
              <a:solidFill>
                <a:srgbClr val="FFFFFF"/>
              </a:solidFill>
              <a:latin typeface="微软雅黑" panose="020B0503020204020204" pitchFamily="34" charset="-122"/>
              <a:ea typeface="微软雅黑" panose="020B0503020204020204" pitchFamily="34" charset="-122"/>
            </a:endParaRPr>
          </a:p>
        </p:txBody>
      </p:sp>
      <p:pic>
        <p:nvPicPr>
          <p:cNvPr id="32" name="Picture 3" descr="C:\Documents and Settings\tdz\桌面\未标题-2.png"/>
          <p:cNvPicPr>
            <a:picLocks noChangeAspect="1" noChangeArrowheads="1"/>
          </p:cNvPicPr>
          <p:nvPr userDrawn="1"/>
        </p:nvPicPr>
        <p:blipFill>
          <a:blip r:embed="rId10" cstate="email"/>
          <a:srcRect/>
          <a:stretch>
            <a:fillRect/>
          </a:stretch>
        </p:blipFill>
        <p:spPr bwMode="auto">
          <a:xfrm>
            <a:off x="5972888" y="3632352"/>
            <a:ext cx="457203" cy="411428"/>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9" descr="E:\仝德志文件，勿删！\03-参考文档\！PPT图片及版面资源\06-PPT精选插图\05-头像\嘿嘿.png"/>
          <p:cNvPicPr>
            <a:picLocks noChangeAspect="1" noChangeArrowheads="1"/>
          </p:cNvPicPr>
          <p:nvPr userDrawn="1"/>
        </p:nvPicPr>
        <p:blipFill>
          <a:blip r:embed="rId11" cstate="email"/>
          <a:srcRect/>
          <a:stretch>
            <a:fillRect/>
          </a:stretch>
        </p:blipFill>
        <p:spPr bwMode="auto">
          <a:xfrm>
            <a:off x="5754935" y="728321"/>
            <a:ext cx="853445" cy="853334"/>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3" descr="C:\Users\user\Desktop\未标题-4 拷贝.png"/>
          <p:cNvPicPr>
            <a:picLocks noChangeAspect="1" noChangeArrowheads="1"/>
          </p:cNvPicPr>
          <p:nvPr userDrawn="1"/>
        </p:nvPicPr>
        <p:blipFill>
          <a:blip r:embed="rId12"/>
          <a:srcRect/>
          <a:stretch>
            <a:fillRect/>
          </a:stretch>
        </p:blipFill>
        <p:spPr bwMode="auto">
          <a:xfrm>
            <a:off x="6013351" y="2794759"/>
            <a:ext cx="356446" cy="453600"/>
          </a:xfrm>
          <a:prstGeom prst="rect">
            <a:avLst/>
          </a:prstGeom>
          <a:noFill/>
          <a:extLst>
            <a:ext uri="{909E8E84-426E-40DD-AFC4-6F175D3DCCD1}">
              <a14:hiddenFill xmlns:a14="http://schemas.microsoft.com/office/drawing/2010/main">
                <a:solidFill>
                  <a:srgbClr val="FFFFFF"/>
                </a:solidFill>
              </a14:hiddenFill>
            </a:ext>
          </a:extLst>
        </p:spPr>
      </p:pic>
      <p:grpSp>
        <p:nvGrpSpPr>
          <p:cNvPr id="35" name="组合 34"/>
          <p:cNvGrpSpPr/>
          <p:nvPr userDrawn="1"/>
        </p:nvGrpSpPr>
        <p:grpSpPr>
          <a:xfrm>
            <a:off x="5908198" y="1965479"/>
            <a:ext cx="564175" cy="523876"/>
            <a:chOff x="5907429" y="1965479"/>
            <a:chExt cx="564102" cy="523876"/>
          </a:xfrm>
        </p:grpSpPr>
        <p:sp>
          <p:nvSpPr>
            <p:cNvPr id="36" name="Oval 25"/>
            <p:cNvSpPr>
              <a:spLocks noChangeArrowheads="1"/>
            </p:cNvSpPr>
            <p:nvPr/>
          </p:nvSpPr>
          <p:spPr bwMode="auto">
            <a:xfrm>
              <a:off x="5907429" y="1965479"/>
              <a:ext cx="564102" cy="523876"/>
            </a:xfrm>
            <a:prstGeom prst="ellipse">
              <a:avLst/>
            </a:prstGeom>
            <a:solidFill>
              <a:schemeClr val="accent1"/>
            </a:solidFill>
            <a:ln w="33338">
              <a:solidFill>
                <a:srgbClr val="FFFFFF"/>
              </a:solidFill>
              <a:miter lim="800000"/>
            </a:ln>
          </p:spPr>
          <p:txBody>
            <a:bodyPr/>
            <a:lstStyle/>
            <a:p>
              <a:pPr fontAlgn="base">
                <a:spcBef>
                  <a:spcPct val="0"/>
                </a:spcBef>
                <a:spcAft>
                  <a:spcPct val="0"/>
                </a:spcAft>
              </a:pPr>
              <a:endParaRPr lang="zh-CN" altLang="en-US" sz="1800" smtClean="0">
                <a:solidFill>
                  <a:srgbClr val="000000"/>
                </a:solidFill>
                <a:latin typeface="Arial" panose="020B0604020202020204" pitchFamily="34" charset="0"/>
              </a:endParaRPr>
            </a:p>
          </p:txBody>
        </p:sp>
        <p:pic>
          <p:nvPicPr>
            <p:cNvPr id="37" name="Picture 4" descr="C:\Users\user\Desktop\未标题-5 拷贝.png"/>
            <p:cNvPicPr>
              <a:picLocks noChangeAspect="1" noChangeArrowheads="1"/>
            </p:cNvPicPr>
            <p:nvPr/>
          </p:nvPicPr>
          <p:blipFill>
            <a:blip r:embed="rId13" cstate="email"/>
            <a:srcRect/>
            <a:stretch>
              <a:fillRect/>
            </a:stretch>
          </p:blipFill>
          <p:spPr bwMode="auto">
            <a:xfrm>
              <a:off x="6007082" y="2021384"/>
              <a:ext cx="448164" cy="401263"/>
            </a:xfrm>
            <a:prstGeom prst="rect">
              <a:avLst/>
            </a:prstGeom>
            <a:noFill/>
            <a:extLst>
              <a:ext uri="{909E8E84-426E-40DD-AFC4-6F175D3DCCD1}">
                <a14:hiddenFill xmlns:a14="http://schemas.microsoft.com/office/drawing/2010/main">
                  <a:solidFill>
                    <a:srgbClr val="FFFFFF"/>
                  </a:solidFill>
                </a14:hiddenFill>
              </a:ext>
            </a:ex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300"/>
                                        <p:tgtEl>
                                          <p:spTgt spid="8"/>
                                        </p:tgtEl>
                                      </p:cBhvr>
                                    </p:animEffect>
                                  </p:childTnLst>
                                </p:cTn>
                              </p:par>
                              <p:par>
                                <p:cTn id="8" presetID="2" presetClass="entr" presetSubtype="9" fill="hold" grpId="1" nodeType="withEffect">
                                  <p:stCondLst>
                                    <p:cond delay="0"/>
                                  </p:stCondLst>
                                  <p:childTnLst>
                                    <p:set>
                                      <p:cBhvr>
                                        <p:cTn id="9" dur="1" fill="hold">
                                          <p:stCondLst>
                                            <p:cond delay="0"/>
                                          </p:stCondLst>
                                        </p:cTn>
                                        <p:tgtEl>
                                          <p:spTgt spid="8"/>
                                        </p:tgtEl>
                                        <p:attrNameLst>
                                          <p:attrName>style.visibility</p:attrName>
                                        </p:attrNameLst>
                                      </p:cBhvr>
                                      <p:to>
                                        <p:strVal val="visible"/>
                                      </p:to>
                                    </p:set>
                                    <p:anim calcmode="lin" valueType="num">
                                      <p:cBhvr additive="base">
                                        <p:cTn id="10" dur="1000" fill="hold"/>
                                        <p:tgtEl>
                                          <p:spTgt spid="8"/>
                                        </p:tgtEl>
                                        <p:attrNameLst>
                                          <p:attrName>ppt_x</p:attrName>
                                        </p:attrNameLst>
                                      </p:cBhvr>
                                      <p:tavLst>
                                        <p:tav tm="0">
                                          <p:val>
                                            <p:strVal val="0-#ppt_w/2"/>
                                          </p:val>
                                        </p:tav>
                                        <p:tav tm="100000">
                                          <p:val>
                                            <p:strVal val="#ppt_x"/>
                                          </p:val>
                                        </p:tav>
                                      </p:tavLst>
                                    </p:anim>
                                    <p:anim calcmode="lin" valueType="num">
                                      <p:cBhvr additive="base">
                                        <p:cTn id="11" dur="1000" fill="hold"/>
                                        <p:tgtEl>
                                          <p:spTgt spid="8"/>
                                        </p:tgtEl>
                                        <p:attrNameLst>
                                          <p:attrName>ppt_y</p:attrName>
                                        </p:attrNameLst>
                                      </p:cBhvr>
                                      <p:tavLst>
                                        <p:tav tm="0">
                                          <p:val>
                                            <p:strVal val="0-#ppt_h/2"/>
                                          </p:val>
                                        </p:tav>
                                        <p:tav tm="100000">
                                          <p:val>
                                            <p:strVal val="#ppt_y"/>
                                          </p:val>
                                        </p:tav>
                                      </p:tavLst>
                                    </p:anim>
                                  </p:childTnLst>
                                </p:cTn>
                              </p:par>
                              <p:par>
                                <p:cTn id="12" presetID="10" presetClass="entr" presetSubtype="0" fill="hold"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250"/>
                                        <p:tgtEl>
                                          <p:spTgt spid="5"/>
                                        </p:tgtEl>
                                      </p:cBhvr>
                                    </p:animEffect>
                                  </p:childTnLst>
                                </p:cTn>
                              </p:par>
                              <p:par>
                                <p:cTn id="15" presetID="2" presetClass="entr" presetSubtype="2"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1000" fill="hold"/>
                                        <p:tgtEl>
                                          <p:spTgt spid="5"/>
                                        </p:tgtEl>
                                        <p:attrNameLst>
                                          <p:attrName>ppt_x</p:attrName>
                                        </p:attrNameLst>
                                      </p:cBhvr>
                                      <p:tavLst>
                                        <p:tav tm="0">
                                          <p:val>
                                            <p:strVal val="1+#ppt_w/2"/>
                                          </p:val>
                                        </p:tav>
                                        <p:tav tm="100000">
                                          <p:val>
                                            <p:strVal val="#ppt_x"/>
                                          </p:val>
                                        </p:tav>
                                      </p:tavLst>
                                    </p:anim>
                                    <p:anim calcmode="lin" valueType="num">
                                      <p:cBhvr additive="base">
                                        <p:cTn id="18" dur="1000" fill="hold"/>
                                        <p:tgtEl>
                                          <p:spTgt spid="5"/>
                                        </p:tgtEl>
                                        <p:attrNameLst>
                                          <p:attrName>ppt_y</p:attrName>
                                        </p:attrNameLst>
                                      </p:cBhvr>
                                      <p:tavLst>
                                        <p:tav tm="0">
                                          <p:val>
                                            <p:strVal val="#ppt_y"/>
                                          </p:val>
                                        </p:tav>
                                        <p:tav tm="100000">
                                          <p:val>
                                            <p:strVal val="#ppt_y"/>
                                          </p:val>
                                        </p:tav>
                                      </p:tavLst>
                                    </p:anim>
                                  </p:childTnLst>
                                </p:cTn>
                              </p:par>
                              <p:par>
                                <p:cTn id="19" presetID="8" presetClass="emph" presetSubtype="0" fill="hold" nodeType="withEffect">
                                  <p:stCondLst>
                                    <p:cond delay="0"/>
                                  </p:stCondLst>
                                  <p:childTnLst>
                                    <p:animRot by="21600000">
                                      <p:cBhvr>
                                        <p:cTn id="20" dur="1000" fill="hold"/>
                                        <p:tgtEl>
                                          <p:spTgt spid="5"/>
                                        </p:tgtEl>
                                        <p:attrNameLst>
                                          <p:attrName>r</p:attrName>
                                        </p:attrNameLst>
                                      </p:cBhvr>
                                    </p:animRot>
                                  </p:childTnLst>
                                </p:cTn>
                              </p:par>
                              <p:par>
                                <p:cTn id="21" presetID="10" presetClass="entr" presetSubtype="0"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1300"/>
                                        <p:tgtEl>
                                          <p:spTgt spid="4"/>
                                        </p:tgtEl>
                                      </p:cBhvr>
                                    </p:animEffect>
                                  </p:childTnLst>
                                </p:cTn>
                              </p:par>
                              <p:par>
                                <p:cTn id="24" presetID="2" presetClass="entr" presetSubtype="3" fill="hold" nodeType="with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additive="base">
                                        <p:cTn id="26" dur="1000" fill="hold"/>
                                        <p:tgtEl>
                                          <p:spTgt spid="4"/>
                                        </p:tgtEl>
                                        <p:attrNameLst>
                                          <p:attrName>ppt_x</p:attrName>
                                        </p:attrNameLst>
                                      </p:cBhvr>
                                      <p:tavLst>
                                        <p:tav tm="0">
                                          <p:val>
                                            <p:strVal val="1+#ppt_w/2"/>
                                          </p:val>
                                        </p:tav>
                                        <p:tav tm="100000">
                                          <p:val>
                                            <p:strVal val="#ppt_x"/>
                                          </p:val>
                                        </p:tav>
                                      </p:tavLst>
                                    </p:anim>
                                    <p:anim calcmode="lin" valueType="num">
                                      <p:cBhvr additive="base">
                                        <p:cTn id="27" dur="1000" fill="hold"/>
                                        <p:tgtEl>
                                          <p:spTgt spid="4"/>
                                        </p:tgtEl>
                                        <p:attrNameLst>
                                          <p:attrName>ppt_y</p:attrName>
                                        </p:attrNameLst>
                                      </p:cBhvr>
                                      <p:tavLst>
                                        <p:tav tm="0">
                                          <p:val>
                                            <p:strVal val="0-#ppt_h/2"/>
                                          </p:val>
                                        </p:tav>
                                        <p:tav tm="100000">
                                          <p:val>
                                            <p:strVal val="#ppt_y"/>
                                          </p:val>
                                        </p:tav>
                                      </p:tavLst>
                                    </p:anim>
                                  </p:childTnLst>
                                </p:cTn>
                              </p:par>
                              <p:par>
                                <p:cTn id="28" presetID="8" presetClass="emph" presetSubtype="0" fill="hold" nodeType="withEffect">
                                  <p:stCondLst>
                                    <p:cond delay="0"/>
                                  </p:stCondLst>
                                  <p:childTnLst>
                                    <p:animRot by="21600000">
                                      <p:cBhvr>
                                        <p:cTn id="29" dur="1000" fill="hold"/>
                                        <p:tgtEl>
                                          <p:spTgt spid="4"/>
                                        </p:tgtEl>
                                        <p:attrNameLst>
                                          <p:attrName>r</p:attrName>
                                        </p:attrNameLst>
                                      </p:cBhvr>
                                    </p:animRot>
                                  </p:childTnLst>
                                </p:cTn>
                              </p:par>
                              <p:par>
                                <p:cTn id="30" presetID="10" presetClass="entr" presetSubtype="0" fill="hold" nodeType="with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1250"/>
                                        <p:tgtEl>
                                          <p:spTgt spid="3"/>
                                        </p:tgtEl>
                                      </p:cBhvr>
                                    </p:animEffect>
                                  </p:childTnLst>
                                </p:cTn>
                              </p:par>
                              <p:par>
                                <p:cTn id="33" presetID="2" presetClass="entr" presetSubtype="9" fill="hold" nodeType="withEffect">
                                  <p:stCondLst>
                                    <p:cond delay="0"/>
                                  </p:stCondLst>
                                  <p:childTnLst>
                                    <p:set>
                                      <p:cBhvr>
                                        <p:cTn id="34" dur="1" fill="hold">
                                          <p:stCondLst>
                                            <p:cond delay="0"/>
                                          </p:stCondLst>
                                        </p:cTn>
                                        <p:tgtEl>
                                          <p:spTgt spid="3"/>
                                        </p:tgtEl>
                                        <p:attrNameLst>
                                          <p:attrName>style.visibility</p:attrName>
                                        </p:attrNameLst>
                                      </p:cBhvr>
                                      <p:to>
                                        <p:strVal val="visible"/>
                                      </p:to>
                                    </p:set>
                                    <p:anim calcmode="lin" valueType="num">
                                      <p:cBhvr additive="base">
                                        <p:cTn id="35" dur="1000" fill="hold"/>
                                        <p:tgtEl>
                                          <p:spTgt spid="3"/>
                                        </p:tgtEl>
                                        <p:attrNameLst>
                                          <p:attrName>ppt_x</p:attrName>
                                        </p:attrNameLst>
                                      </p:cBhvr>
                                      <p:tavLst>
                                        <p:tav tm="0">
                                          <p:val>
                                            <p:strVal val="0-#ppt_w/2"/>
                                          </p:val>
                                        </p:tav>
                                        <p:tav tm="100000">
                                          <p:val>
                                            <p:strVal val="#ppt_x"/>
                                          </p:val>
                                        </p:tav>
                                      </p:tavLst>
                                    </p:anim>
                                    <p:anim calcmode="lin" valueType="num">
                                      <p:cBhvr additive="base">
                                        <p:cTn id="36" dur="1000" fill="hold"/>
                                        <p:tgtEl>
                                          <p:spTgt spid="3"/>
                                        </p:tgtEl>
                                        <p:attrNameLst>
                                          <p:attrName>ppt_y</p:attrName>
                                        </p:attrNameLst>
                                      </p:cBhvr>
                                      <p:tavLst>
                                        <p:tav tm="0">
                                          <p:val>
                                            <p:strVal val="0-#ppt_h/2"/>
                                          </p:val>
                                        </p:tav>
                                        <p:tav tm="100000">
                                          <p:val>
                                            <p:strVal val="#ppt_y"/>
                                          </p:val>
                                        </p:tav>
                                      </p:tavLst>
                                    </p:anim>
                                  </p:childTnLst>
                                </p:cTn>
                              </p:par>
                              <p:par>
                                <p:cTn id="37" presetID="8" presetClass="emph" presetSubtype="0" fill="hold" nodeType="withEffect">
                                  <p:stCondLst>
                                    <p:cond delay="0"/>
                                  </p:stCondLst>
                                  <p:childTnLst>
                                    <p:animRot by="21600000">
                                      <p:cBhvr>
                                        <p:cTn id="38" dur="1000" fill="hold"/>
                                        <p:tgtEl>
                                          <p:spTgt spid="3"/>
                                        </p:tgtEl>
                                        <p:attrNameLst>
                                          <p:attrName>r</p:attrName>
                                        </p:attrNameLst>
                                      </p:cBhvr>
                                    </p:animRot>
                                  </p:childTnLst>
                                </p:cTn>
                              </p:par>
                              <p:par>
                                <p:cTn id="39" presetID="10" presetClass="entr" presetSubtype="0" fill="hold" nodeType="withEffect">
                                  <p:stCondLst>
                                    <p:cond delay="0"/>
                                  </p:stCondLst>
                                  <p:childTnLst>
                                    <p:set>
                                      <p:cBhvr>
                                        <p:cTn id="40" dur="1" fill="hold">
                                          <p:stCondLst>
                                            <p:cond delay="0"/>
                                          </p:stCondLst>
                                        </p:cTn>
                                        <p:tgtEl>
                                          <p:spTgt spid="2"/>
                                        </p:tgtEl>
                                        <p:attrNameLst>
                                          <p:attrName>style.visibility</p:attrName>
                                        </p:attrNameLst>
                                      </p:cBhvr>
                                      <p:to>
                                        <p:strVal val="visible"/>
                                      </p:to>
                                    </p:set>
                                    <p:animEffect transition="in" filter="fade">
                                      <p:cBhvr>
                                        <p:cTn id="41" dur="1250"/>
                                        <p:tgtEl>
                                          <p:spTgt spid="2"/>
                                        </p:tgtEl>
                                      </p:cBhvr>
                                    </p:animEffect>
                                  </p:childTnLst>
                                </p:cTn>
                              </p:par>
                              <p:par>
                                <p:cTn id="42" presetID="2" presetClass="entr" presetSubtype="8" fill="hold" nodeType="withEffect">
                                  <p:stCondLst>
                                    <p:cond delay="0"/>
                                  </p:stCondLst>
                                  <p:childTnLst>
                                    <p:set>
                                      <p:cBhvr>
                                        <p:cTn id="43" dur="1" fill="hold">
                                          <p:stCondLst>
                                            <p:cond delay="0"/>
                                          </p:stCondLst>
                                        </p:cTn>
                                        <p:tgtEl>
                                          <p:spTgt spid="2"/>
                                        </p:tgtEl>
                                        <p:attrNameLst>
                                          <p:attrName>style.visibility</p:attrName>
                                        </p:attrNameLst>
                                      </p:cBhvr>
                                      <p:to>
                                        <p:strVal val="visible"/>
                                      </p:to>
                                    </p:set>
                                    <p:anim calcmode="lin" valueType="num">
                                      <p:cBhvr additive="base">
                                        <p:cTn id="44" dur="1000" fill="hold"/>
                                        <p:tgtEl>
                                          <p:spTgt spid="2"/>
                                        </p:tgtEl>
                                        <p:attrNameLst>
                                          <p:attrName>ppt_x</p:attrName>
                                        </p:attrNameLst>
                                      </p:cBhvr>
                                      <p:tavLst>
                                        <p:tav tm="0">
                                          <p:val>
                                            <p:strVal val="0-#ppt_w/2"/>
                                          </p:val>
                                        </p:tav>
                                        <p:tav tm="100000">
                                          <p:val>
                                            <p:strVal val="#ppt_x"/>
                                          </p:val>
                                        </p:tav>
                                      </p:tavLst>
                                    </p:anim>
                                    <p:anim calcmode="lin" valueType="num">
                                      <p:cBhvr additive="base">
                                        <p:cTn id="45" dur="1000" fill="hold"/>
                                        <p:tgtEl>
                                          <p:spTgt spid="2"/>
                                        </p:tgtEl>
                                        <p:attrNameLst>
                                          <p:attrName>ppt_y</p:attrName>
                                        </p:attrNameLst>
                                      </p:cBhvr>
                                      <p:tavLst>
                                        <p:tav tm="0">
                                          <p:val>
                                            <p:strVal val="#ppt_y"/>
                                          </p:val>
                                        </p:tav>
                                        <p:tav tm="100000">
                                          <p:val>
                                            <p:strVal val="#ppt_y"/>
                                          </p:val>
                                        </p:tav>
                                      </p:tavLst>
                                    </p:anim>
                                  </p:childTnLst>
                                </p:cTn>
                              </p:par>
                              <p:par>
                                <p:cTn id="46" presetID="8" presetClass="emph" presetSubtype="0" fill="hold" nodeType="withEffect">
                                  <p:stCondLst>
                                    <p:cond delay="0"/>
                                  </p:stCondLst>
                                  <p:childTnLst>
                                    <p:animRot by="21600000">
                                      <p:cBhvr>
                                        <p:cTn id="47" dur="1000" fill="hold"/>
                                        <p:tgtEl>
                                          <p:spTgt spid="2"/>
                                        </p:tgtEl>
                                        <p:attrNameLst>
                                          <p:attrName>r</p:attrName>
                                        </p:attrNameLst>
                                      </p:cBhvr>
                                    </p:animRot>
                                  </p:childTnLst>
                                </p:cTn>
                              </p:par>
                            </p:childTnLst>
                          </p:cTn>
                        </p:par>
                        <p:par>
                          <p:cTn id="48" fill="hold">
                            <p:stCondLst>
                              <p:cond delay="1500"/>
                            </p:stCondLst>
                            <p:childTnLst>
                              <p:par>
                                <p:cTn id="49" presetID="22" presetClass="entr" presetSubtype="8" fill="hold" grpId="0" nodeType="after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wipe(left)">
                                      <p:cBhvr>
                                        <p:cTn id="51" dur="500"/>
                                        <p:tgtEl>
                                          <p:spTgt spid="10"/>
                                        </p:tgtEl>
                                      </p:cBhvr>
                                    </p:animEffect>
                                  </p:childTnLst>
                                </p:cTn>
                              </p:par>
                            </p:childTnLst>
                          </p:cTn>
                        </p:par>
                        <p:par>
                          <p:cTn id="52" fill="hold">
                            <p:stCondLst>
                              <p:cond delay="2000"/>
                            </p:stCondLst>
                            <p:childTnLst>
                              <p:par>
                                <p:cTn id="53" presetID="22" presetClass="entr" presetSubtype="4" fill="hold" grpId="0" nodeType="afterEffect">
                                  <p:stCondLst>
                                    <p:cond delay="0"/>
                                  </p:stCondLst>
                                  <p:childTnLst>
                                    <p:set>
                                      <p:cBhvr>
                                        <p:cTn id="54" dur="1" fill="hold">
                                          <p:stCondLst>
                                            <p:cond delay="0"/>
                                          </p:stCondLst>
                                        </p:cTn>
                                        <p:tgtEl>
                                          <p:spTgt spid="11"/>
                                        </p:tgtEl>
                                        <p:attrNameLst>
                                          <p:attrName>style.visibility</p:attrName>
                                        </p:attrNameLst>
                                      </p:cBhvr>
                                      <p:to>
                                        <p:strVal val="visible"/>
                                      </p:to>
                                    </p:set>
                                    <p:animEffect transition="in" filter="wipe(down)">
                                      <p:cBhvr>
                                        <p:cTn id="55" dur="500"/>
                                        <p:tgtEl>
                                          <p:spTgt spid="11"/>
                                        </p:tgtEl>
                                      </p:cBhvr>
                                    </p:animEffect>
                                  </p:childTnLst>
                                </p:cTn>
                              </p:par>
                            </p:childTnLst>
                          </p:cTn>
                        </p:par>
                        <p:par>
                          <p:cTn id="56" fill="hold">
                            <p:stCondLst>
                              <p:cond delay="2500"/>
                            </p:stCondLst>
                            <p:childTnLst>
                              <p:par>
                                <p:cTn id="57" presetID="22" presetClass="entr" presetSubtype="2" fill="hold" grpId="0" nodeType="afterEffect">
                                  <p:stCondLst>
                                    <p:cond delay="0"/>
                                  </p:stCondLst>
                                  <p:childTnLst>
                                    <p:set>
                                      <p:cBhvr>
                                        <p:cTn id="58" dur="1" fill="hold">
                                          <p:stCondLst>
                                            <p:cond delay="0"/>
                                          </p:stCondLst>
                                        </p:cTn>
                                        <p:tgtEl>
                                          <p:spTgt spid="21"/>
                                        </p:tgtEl>
                                        <p:attrNameLst>
                                          <p:attrName>style.visibility</p:attrName>
                                        </p:attrNameLst>
                                      </p:cBhvr>
                                      <p:to>
                                        <p:strVal val="visible"/>
                                      </p:to>
                                    </p:set>
                                    <p:animEffect transition="in" filter="wipe(right)">
                                      <p:cBhvr>
                                        <p:cTn id="59" dur="500"/>
                                        <p:tgtEl>
                                          <p:spTgt spid="21"/>
                                        </p:tgtEl>
                                      </p:cBhvr>
                                    </p:animEffect>
                                  </p:childTnLst>
                                </p:cTn>
                              </p:par>
                            </p:childTnLst>
                          </p:cTn>
                        </p:par>
                        <p:par>
                          <p:cTn id="60" fill="hold">
                            <p:stCondLst>
                              <p:cond delay="3000"/>
                            </p:stCondLst>
                            <p:childTnLst>
                              <p:par>
                                <p:cTn id="61" presetID="22" presetClass="entr" presetSubtype="4" fill="hold" grpId="0" nodeType="afterEffect">
                                  <p:stCondLst>
                                    <p:cond delay="0"/>
                                  </p:stCondLst>
                                  <p:childTnLst>
                                    <p:set>
                                      <p:cBhvr>
                                        <p:cTn id="62" dur="1" fill="hold">
                                          <p:stCondLst>
                                            <p:cond delay="0"/>
                                          </p:stCondLst>
                                        </p:cTn>
                                        <p:tgtEl>
                                          <p:spTgt spid="24"/>
                                        </p:tgtEl>
                                        <p:attrNameLst>
                                          <p:attrName>style.visibility</p:attrName>
                                        </p:attrNameLst>
                                      </p:cBhvr>
                                      <p:to>
                                        <p:strVal val="visible"/>
                                      </p:to>
                                    </p:set>
                                    <p:animEffect transition="in" filter="wipe(down)">
                                      <p:cBhvr>
                                        <p:cTn id="63" dur="500"/>
                                        <p:tgtEl>
                                          <p:spTgt spid="24"/>
                                        </p:tgtEl>
                                      </p:cBhvr>
                                    </p:animEffect>
                                  </p:childTnLst>
                                </p:cTn>
                              </p:par>
                            </p:childTnLst>
                          </p:cTn>
                        </p:par>
                        <p:par>
                          <p:cTn id="64" fill="hold">
                            <p:stCondLst>
                              <p:cond delay="3500"/>
                            </p:stCondLst>
                            <p:childTnLst>
                              <p:par>
                                <p:cTn id="65" presetID="22" presetClass="entr" presetSubtype="4" fill="hold" grpId="0" nodeType="afterEffect">
                                  <p:stCondLst>
                                    <p:cond delay="0"/>
                                  </p:stCondLst>
                                  <p:childTnLst>
                                    <p:set>
                                      <p:cBhvr>
                                        <p:cTn id="66" dur="1" fill="hold">
                                          <p:stCondLst>
                                            <p:cond delay="0"/>
                                          </p:stCondLst>
                                        </p:cTn>
                                        <p:tgtEl>
                                          <p:spTgt spid="23"/>
                                        </p:tgtEl>
                                        <p:attrNameLst>
                                          <p:attrName>style.visibility</p:attrName>
                                        </p:attrNameLst>
                                      </p:cBhvr>
                                      <p:to>
                                        <p:strVal val="visible"/>
                                      </p:to>
                                    </p:set>
                                    <p:animEffect transition="in" filter="wipe(down)">
                                      <p:cBhvr>
                                        <p:cTn id="67" dur="500"/>
                                        <p:tgtEl>
                                          <p:spTgt spid="23"/>
                                        </p:tgtEl>
                                      </p:cBhvr>
                                    </p:animEffect>
                                  </p:childTnLst>
                                </p:cTn>
                              </p:par>
                            </p:childTnLst>
                          </p:cTn>
                        </p:par>
                        <p:par>
                          <p:cTn id="68" fill="hold">
                            <p:stCondLst>
                              <p:cond delay="4000"/>
                            </p:stCondLst>
                            <p:childTnLst>
                              <p:par>
                                <p:cTn id="69" presetID="22" presetClass="entr" presetSubtype="1" fill="hold" grpId="0" nodeType="afterEffect">
                                  <p:stCondLst>
                                    <p:cond delay="0"/>
                                  </p:stCondLst>
                                  <p:childTnLst>
                                    <p:set>
                                      <p:cBhvr>
                                        <p:cTn id="70" dur="1" fill="hold">
                                          <p:stCondLst>
                                            <p:cond delay="0"/>
                                          </p:stCondLst>
                                        </p:cTn>
                                        <p:tgtEl>
                                          <p:spTgt spid="25"/>
                                        </p:tgtEl>
                                        <p:attrNameLst>
                                          <p:attrName>style.visibility</p:attrName>
                                        </p:attrNameLst>
                                      </p:cBhvr>
                                      <p:to>
                                        <p:strVal val="visible"/>
                                      </p:to>
                                    </p:set>
                                    <p:animEffect transition="in" filter="wipe(up)">
                                      <p:cBhvr>
                                        <p:cTn id="71" dur="500"/>
                                        <p:tgtEl>
                                          <p:spTgt spid="25"/>
                                        </p:tgtEl>
                                      </p:cBhvr>
                                    </p:animEffect>
                                  </p:childTnLst>
                                </p:cTn>
                              </p:par>
                            </p:childTnLst>
                          </p:cTn>
                        </p:par>
                        <p:par>
                          <p:cTn id="72" fill="hold">
                            <p:stCondLst>
                              <p:cond delay="4500"/>
                            </p:stCondLst>
                            <p:childTnLst>
                              <p:par>
                                <p:cTn id="73" presetID="22" presetClass="entr" presetSubtype="1" fill="hold" grpId="0" nodeType="afterEffect">
                                  <p:stCondLst>
                                    <p:cond delay="0"/>
                                  </p:stCondLst>
                                  <p:childTnLst>
                                    <p:set>
                                      <p:cBhvr>
                                        <p:cTn id="74" dur="1" fill="hold">
                                          <p:stCondLst>
                                            <p:cond delay="0"/>
                                          </p:stCondLst>
                                        </p:cTn>
                                        <p:tgtEl>
                                          <p:spTgt spid="22"/>
                                        </p:tgtEl>
                                        <p:attrNameLst>
                                          <p:attrName>style.visibility</p:attrName>
                                        </p:attrNameLst>
                                      </p:cBhvr>
                                      <p:to>
                                        <p:strVal val="visible"/>
                                      </p:to>
                                    </p:set>
                                    <p:animEffect transition="in" filter="wipe(up)">
                                      <p:cBhvr>
                                        <p:cTn id="75" dur="500"/>
                                        <p:tgtEl>
                                          <p:spTgt spid="22"/>
                                        </p:tgtEl>
                                      </p:cBhvr>
                                    </p:animEffect>
                                  </p:childTnLst>
                                </p:cTn>
                              </p:par>
                            </p:childTnLst>
                          </p:cTn>
                        </p:par>
                        <p:par>
                          <p:cTn id="76" fill="hold">
                            <p:stCondLst>
                              <p:cond delay="5000"/>
                            </p:stCondLst>
                            <p:childTnLst>
                              <p:par>
                                <p:cTn id="77" presetID="22" presetClass="entr" presetSubtype="1" fill="hold" grpId="0" nodeType="afterEffect">
                                  <p:stCondLst>
                                    <p:cond delay="0"/>
                                  </p:stCondLst>
                                  <p:childTnLst>
                                    <p:set>
                                      <p:cBhvr>
                                        <p:cTn id="78" dur="1" fill="hold">
                                          <p:stCondLst>
                                            <p:cond delay="0"/>
                                          </p:stCondLst>
                                        </p:cTn>
                                        <p:tgtEl>
                                          <p:spTgt spid="12"/>
                                        </p:tgtEl>
                                        <p:attrNameLst>
                                          <p:attrName>style.visibility</p:attrName>
                                        </p:attrNameLst>
                                      </p:cBhvr>
                                      <p:to>
                                        <p:strVal val="visible"/>
                                      </p:to>
                                    </p:set>
                                    <p:animEffect transition="in" filter="wipe(up)">
                                      <p:cBhvr>
                                        <p:cTn id="79" dur="500"/>
                                        <p:tgtEl>
                                          <p:spTgt spid="12"/>
                                        </p:tgtEl>
                                      </p:cBhvr>
                                    </p:animEffect>
                                  </p:childTnLst>
                                </p:cTn>
                              </p:par>
                            </p:childTnLst>
                          </p:cTn>
                        </p:par>
                        <p:par>
                          <p:cTn id="80" fill="hold">
                            <p:stCondLst>
                              <p:cond delay="5500"/>
                            </p:stCondLst>
                            <p:childTnLst>
                              <p:par>
                                <p:cTn id="81" presetID="22" presetClass="entr" presetSubtype="8" fill="hold" nodeType="afterEffect">
                                  <p:stCondLst>
                                    <p:cond delay="0"/>
                                  </p:stCondLst>
                                  <p:childTnLst>
                                    <p:set>
                                      <p:cBhvr>
                                        <p:cTn id="82" dur="1" fill="hold">
                                          <p:stCondLst>
                                            <p:cond delay="0"/>
                                          </p:stCondLst>
                                        </p:cTn>
                                        <p:tgtEl>
                                          <p:spTgt spid="31">
                                            <p:txEl>
                                              <p:pRg st="0" end="0"/>
                                            </p:txEl>
                                          </p:spTgt>
                                        </p:tgtEl>
                                        <p:attrNameLst>
                                          <p:attrName>style.visibility</p:attrName>
                                        </p:attrNameLst>
                                      </p:cBhvr>
                                      <p:to>
                                        <p:strVal val="visible"/>
                                      </p:to>
                                    </p:set>
                                    <p:animEffect transition="in" filter="wipe(left)">
                                      <p:cBhvr>
                                        <p:cTn id="83" dur="500"/>
                                        <p:tgtEl>
                                          <p:spTgt spid="31">
                                            <p:txEl>
                                              <p:pRg st="0" end="0"/>
                                            </p:txEl>
                                          </p:spTgt>
                                        </p:tgtEl>
                                      </p:cBhvr>
                                    </p:animEffect>
                                  </p:childTnLst>
                                </p:cTn>
                              </p:par>
                            </p:childTnLst>
                          </p:cTn>
                        </p:par>
                        <p:par>
                          <p:cTn id="84" fill="hold">
                            <p:stCondLst>
                              <p:cond delay="6000"/>
                            </p:stCondLst>
                            <p:childTnLst>
                              <p:par>
                                <p:cTn id="85" presetID="22" presetClass="entr" presetSubtype="8" fill="hold" grpId="0" nodeType="afterEffect">
                                  <p:stCondLst>
                                    <p:cond delay="0"/>
                                  </p:stCondLst>
                                  <p:childTnLst>
                                    <p:set>
                                      <p:cBhvr>
                                        <p:cTn id="86" dur="1" fill="hold">
                                          <p:stCondLst>
                                            <p:cond delay="0"/>
                                          </p:stCondLst>
                                        </p:cTn>
                                        <p:tgtEl>
                                          <p:spTgt spid="26"/>
                                        </p:tgtEl>
                                        <p:attrNameLst>
                                          <p:attrName>style.visibility</p:attrName>
                                        </p:attrNameLst>
                                      </p:cBhvr>
                                      <p:to>
                                        <p:strVal val="visible"/>
                                      </p:to>
                                    </p:set>
                                    <p:animEffect transition="in" filter="wipe(left)">
                                      <p:cBhvr>
                                        <p:cTn id="87" dur="500"/>
                                        <p:tgtEl>
                                          <p:spTgt spid="26"/>
                                        </p:tgtEl>
                                      </p:cBhvr>
                                    </p:animEffect>
                                  </p:childTnLst>
                                </p:cTn>
                              </p:par>
                            </p:childTnLst>
                          </p:cTn>
                        </p:par>
                        <p:par>
                          <p:cTn id="88" fill="hold">
                            <p:stCondLst>
                              <p:cond delay="6500"/>
                            </p:stCondLst>
                            <p:childTnLst>
                              <p:par>
                                <p:cTn id="89" presetID="22" presetClass="entr" presetSubtype="4" fill="hold" grpId="0" nodeType="afterEffect">
                                  <p:stCondLst>
                                    <p:cond delay="0"/>
                                  </p:stCondLst>
                                  <p:childTnLst>
                                    <p:set>
                                      <p:cBhvr>
                                        <p:cTn id="90" dur="1" fill="hold">
                                          <p:stCondLst>
                                            <p:cond delay="0"/>
                                          </p:stCondLst>
                                        </p:cTn>
                                        <p:tgtEl>
                                          <p:spTgt spid="9"/>
                                        </p:tgtEl>
                                        <p:attrNameLst>
                                          <p:attrName>style.visibility</p:attrName>
                                        </p:attrNameLst>
                                      </p:cBhvr>
                                      <p:to>
                                        <p:strVal val="visible"/>
                                      </p:to>
                                    </p:set>
                                    <p:animEffect transition="in" filter="wipe(down)">
                                      <p:cBhvr>
                                        <p:cTn id="91" dur="500"/>
                                        <p:tgtEl>
                                          <p:spTgt spid="9"/>
                                        </p:tgtEl>
                                      </p:cBhvr>
                                    </p:animEffect>
                                  </p:childTnLst>
                                </p:cTn>
                              </p:par>
                            </p:childTnLst>
                          </p:cTn>
                        </p:par>
                        <p:par>
                          <p:cTn id="92" fill="hold">
                            <p:stCondLst>
                              <p:cond delay="7000"/>
                            </p:stCondLst>
                            <p:childTnLst>
                              <p:par>
                                <p:cTn id="93" presetID="17" presetClass="entr" presetSubtype="10" fill="hold" grpId="0" nodeType="afterEffect">
                                  <p:stCondLst>
                                    <p:cond delay="0"/>
                                  </p:stCondLst>
                                  <p:childTnLst>
                                    <p:set>
                                      <p:cBhvr>
                                        <p:cTn id="94" dur="1" fill="hold">
                                          <p:stCondLst>
                                            <p:cond delay="0"/>
                                          </p:stCondLst>
                                        </p:cTn>
                                        <p:tgtEl>
                                          <p:spTgt spid="13"/>
                                        </p:tgtEl>
                                        <p:attrNameLst>
                                          <p:attrName>style.visibility</p:attrName>
                                        </p:attrNameLst>
                                      </p:cBhvr>
                                      <p:to>
                                        <p:strVal val="visible"/>
                                      </p:to>
                                    </p:set>
                                    <p:anim calcmode="lin" valueType="num">
                                      <p:cBhvr>
                                        <p:cTn id="95" dur="500" fill="hold"/>
                                        <p:tgtEl>
                                          <p:spTgt spid="13"/>
                                        </p:tgtEl>
                                        <p:attrNameLst>
                                          <p:attrName>ppt_w</p:attrName>
                                        </p:attrNameLst>
                                      </p:cBhvr>
                                      <p:tavLst>
                                        <p:tav tm="0">
                                          <p:val>
                                            <p:fltVal val="0"/>
                                          </p:val>
                                        </p:tav>
                                        <p:tav tm="100000">
                                          <p:val>
                                            <p:strVal val="#ppt_w"/>
                                          </p:val>
                                        </p:tav>
                                      </p:tavLst>
                                    </p:anim>
                                    <p:anim calcmode="lin" valueType="num">
                                      <p:cBhvr>
                                        <p:cTn id="96" dur="500" fill="hold"/>
                                        <p:tgtEl>
                                          <p:spTgt spid="13"/>
                                        </p:tgtEl>
                                        <p:attrNameLst>
                                          <p:attrName>ppt_h</p:attrName>
                                        </p:attrNameLst>
                                      </p:cBhvr>
                                      <p:tavLst>
                                        <p:tav tm="0">
                                          <p:val>
                                            <p:strVal val="#ppt_h"/>
                                          </p:val>
                                        </p:tav>
                                        <p:tav tm="100000">
                                          <p:val>
                                            <p:strVal val="#ppt_h"/>
                                          </p:val>
                                        </p:tav>
                                      </p:tavLst>
                                    </p:anim>
                                  </p:childTnLst>
                                </p:cTn>
                              </p:par>
                              <p:par>
                                <p:cTn id="97" presetID="17" presetClass="entr" presetSubtype="10" fill="hold" nodeType="withEffect">
                                  <p:stCondLst>
                                    <p:cond delay="0"/>
                                  </p:stCondLst>
                                  <p:childTnLst>
                                    <p:set>
                                      <p:cBhvr>
                                        <p:cTn id="98" dur="1" fill="hold">
                                          <p:stCondLst>
                                            <p:cond delay="0"/>
                                          </p:stCondLst>
                                        </p:cTn>
                                        <p:tgtEl>
                                          <p:spTgt spid="33"/>
                                        </p:tgtEl>
                                        <p:attrNameLst>
                                          <p:attrName>style.visibility</p:attrName>
                                        </p:attrNameLst>
                                      </p:cBhvr>
                                      <p:to>
                                        <p:strVal val="visible"/>
                                      </p:to>
                                    </p:set>
                                    <p:anim calcmode="lin" valueType="num">
                                      <p:cBhvr>
                                        <p:cTn id="99" dur="500" fill="hold"/>
                                        <p:tgtEl>
                                          <p:spTgt spid="33"/>
                                        </p:tgtEl>
                                        <p:attrNameLst>
                                          <p:attrName>ppt_w</p:attrName>
                                        </p:attrNameLst>
                                      </p:cBhvr>
                                      <p:tavLst>
                                        <p:tav tm="0">
                                          <p:val>
                                            <p:fltVal val="0"/>
                                          </p:val>
                                        </p:tav>
                                        <p:tav tm="100000">
                                          <p:val>
                                            <p:strVal val="#ppt_w"/>
                                          </p:val>
                                        </p:tav>
                                      </p:tavLst>
                                    </p:anim>
                                    <p:anim calcmode="lin" valueType="num">
                                      <p:cBhvr>
                                        <p:cTn id="100" dur="500" fill="hold"/>
                                        <p:tgtEl>
                                          <p:spTgt spid="33"/>
                                        </p:tgtEl>
                                        <p:attrNameLst>
                                          <p:attrName>ppt_h</p:attrName>
                                        </p:attrNameLst>
                                      </p:cBhvr>
                                      <p:tavLst>
                                        <p:tav tm="0">
                                          <p:val>
                                            <p:strVal val="#ppt_h"/>
                                          </p:val>
                                        </p:tav>
                                        <p:tav tm="100000">
                                          <p:val>
                                            <p:strVal val="#ppt_h"/>
                                          </p:val>
                                        </p:tav>
                                      </p:tavLst>
                                    </p:anim>
                                  </p:childTnLst>
                                </p:cTn>
                              </p:par>
                            </p:childTnLst>
                          </p:cTn>
                        </p:par>
                        <p:par>
                          <p:cTn id="101" fill="hold">
                            <p:stCondLst>
                              <p:cond delay="7500"/>
                            </p:stCondLst>
                            <p:childTnLst>
                              <p:par>
                                <p:cTn id="102" presetID="22" presetClass="entr" presetSubtype="8" fill="hold" grpId="0" nodeType="afterEffect">
                                  <p:stCondLst>
                                    <p:cond delay="0"/>
                                  </p:stCondLst>
                                  <p:childTnLst>
                                    <p:set>
                                      <p:cBhvr>
                                        <p:cTn id="103" dur="1" fill="hold">
                                          <p:stCondLst>
                                            <p:cond delay="0"/>
                                          </p:stCondLst>
                                        </p:cTn>
                                        <p:tgtEl>
                                          <p:spTgt spid="30"/>
                                        </p:tgtEl>
                                        <p:attrNameLst>
                                          <p:attrName>style.visibility</p:attrName>
                                        </p:attrNameLst>
                                      </p:cBhvr>
                                      <p:to>
                                        <p:strVal val="visible"/>
                                      </p:to>
                                    </p:set>
                                    <p:animEffect transition="in" filter="wipe(left)">
                                      <p:cBhvr>
                                        <p:cTn id="104" dur="500"/>
                                        <p:tgtEl>
                                          <p:spTgt spid="30"/>
                                        </p:tgtEl>
                                      </p:cBhvr>
                                    </p:animEffect>
                                  </p:childTnLst>
                                </p:cTn>
                              </p:par>
                              <p:par>
                                <p:cTn id="105" presetID="17" presetClass="entr" presetSubtype="10" fill="hold" nodeType="withEffect">
                                  <p:stCondLst>
                                    <p:cond delay="0"/>
                                  </p:stCondLst>
                                  <p:childTnLst>
                                    <p:set>
                                      <p:cBhvr>
                                        <p:cTn id="106" dur="1" fill="hold">
                                          <p:stCondLst>
                                            <p:cond delay="0"/>
                                          </p:stCondLst>
                                        </p:cTn>
                                        <p:tgtEl>
                                          <p:spTgt spid="35"/>
                                        </p:tgtEl>
                                        <p:attrNameLst>
                                          <p:attrName>style.visibility</p:attrName>
                                        </p:attrNameLst>
                                      </p:cBhvr>
                                      <p:to>
                                        <p:strVal val="visible"/>
                                      </p:to>
                                    </p:set>
                                    <p:anim calcmode="lin" valueType="num">
                                      <p:cBhvr>
                                        <p:cTn id="107" dur="500" fill="hold"/>
                                        <p:tgtEl>
                                          <p:spTgt spid="35"/>
                                        </p:tgtEl>
                                        <p:attrNameLst>
                                          <p:attrName>ppt_w</p:attrName>
                                        </p:attrNameLst>
                                      </p:cBhvr>
                                      <p:tavLst>
                                        <p:tav tm="0">
                                          <p:val>
                                            <p:fltVal val="0"/>
                                          </p:val>
                                        </p:tav>
                                        <p:tav tm="100000">
                                          <p:val>
                                            <p:strVal val="#ppt_w"/>
                                          </p:val>
                                        </p:tav>
                                      </p:tavLst>
                                    </p:anim>
                                    <p:anim calcmode="lin" valueType="num">
                                      <p:cBhvr>
                                        <p:cTn id="108" dur="500" fill="hold"/>
                                        <p:tgtEl>
                                          <p:spTgt spid="35"/>
                                        </p:tgtEl>
                                        <p:attrNameLst>
                                          <p:attrName>ppt_h</p:attrName>
                                        </p:attrNameLst>
                                      </p:cBhvr>
                                      <p:tavLst>
                                        <p:tav tm="0">
                                          <p:val>
                                            <p:strVal val="#ppt_h"/>
                                          </p:val>
                                        </p:tav>
                                        <p:tav tm="100000">
                                          <p:val>
                                            <p:strVal val="#ppt_h"/>
                                          </p:val>
                                        </p:tav>
                                      </p:tavLst>
                                    </p:anim>
                                  </p:childTnLst>
                                </p:cTn>
                              </p:par>
                            </p:childTnLst>
                          </p:cTn>
                        </p:par>
                        <p:par>
                          <p:cTn id="109" fill="hold">
                            <p:stCondLst>
                              <p:cond delay="8000"/>
                            </p:stCondLst>
                            <p:childTnLst>
                              <p:par>
                                <p:cTn id="110" presetID="22" presetClass="entr" presetSubtype="8" fill="hold" grpId="0" nodeType="afterEffect">
                                  <p:stCondLst>
                                    <p:cond delay="0"/>
                                  </p:stCondLst>
                                  <p:childTnLst>
                                    <p:set>
                                      <p:cBhvr>
                                        <p:cTn id="111" dur="1" fill="hold">
                                          <p:stCondLst>
                                            <p:cond delay="0"/>
                                          </p:stCondLst>
                                        </p:cTn>
                                        <p:tgtEl>
                                          <p:spTgt spid="27"/>
                                        </p:tgtEl>
                                        <p:attrNameLst>
                                          <p:attrName>style.visibility</p:attrName>
                                        </p:attrNameLst>
                                      </p:cBhvr>
                                      <p:to>
                                        <p:strVal val="visible"/>
                                      </p:to>
                                    </p:set>
                                    <p:animEffect transition="in" filter="wipe(left)">
                                      <p:cBhvr>
                                        <p:cTn id="112" dur="500"/>
                                        <p:tgtEl>
                                          <p:spTgt spid="27"/>
                                        </p:tgtEl>
                                      </p:cBhvr>
                                    </p:animEffect>
                                  </p:childTnLst>
                                </p:cTn>
                              </p:par>
                            </p:childTnLst>
                          </p:cTn>
                        </p:par>
                        <p:par>
                          <p:cTn id="113" fill="hold">
                            <p:stCondLst>
                              <p:cond delay="8500"/>
                            </p:stCondLst>
                            <p:childTnLst>
                              <p:par>
                                <p:cTn id="114" presetID="17" presetClass="entr" presetSubtype="10" fill="hold" nodeType="afterEffect">
                                  <p:stCondLst>
                                    <p:cond delay="0"/>
                                  </p:stCondLst>
                                  <p:childTnLst>
                                    <p:set>
                                      <p:cBhvr>
                                        <p:cTn id="115" dur="1" fill="hold">
                                          <p:stCondLst>
                                            <p:cond delay="0"/>
                                          </p:stCondLst>
                                        </p:cTn>
                                        <p:tgtEl>
                                          <p:spTgt spid="14"/>
                                        </p:tgtEl>
                                        <p:attrNameLst>
                                          <p:attrName>style.visibility</p:attrName>
                                        </p:attrNameLst>
                                      </p:cBhvr>
                                      <p:to>
                                        <p:strVal val="visible"/>
                                      </p:to>
                                    </p:set>
                                    <p:anim calcmode="lin" valueType="num">
                                      <p:cBhvr>
                                        <p:cTn id="116" dur="500" fill="hold"/>
                                        <p:tgtEl>
                                          <p:spTgt spid="14"/>
                                        </p:tgtEl>
                                        <p:attrNameLst>
                                          <p:attrName>ppt_w</p:attrName>
                                        </p:attrNameLst>
                                      </p:cBhvr>
                                      <p:tavLst>
                                        <p:tav tm="0">
                                          <p:val>
                                            <p:fltVal val="0"/>
                                          </p:val>
                                        </p:tav>
                                        <p:tav tm="100000">
                                          <p:val>
                                            <p:strVal val="#ppt_w"/>
                                          </p:val>
                                        </p:tav>
                                      </p:tavLst>
                                    </p:anim>
                                    <p:anim calcmode="lin" valueType="num">
                                      <p:cBhvr>
                                        <p:cTn id="117" dur="500" fill="hold"/>
                                        <p:tgtEl>
                                          <p:spTgt spid="14"/>
                                        </p:tgtEl>
                                        <p:attrNameLst>
                                          <p:attrName>ppt_h</p:attrName>
                                        </p:attrNameLst>
                                      </p:cBhvr>
                                      <p:tavLst>
                                        <p:tav tm="0">
                                          <p:val>
                                            <p:strVal val="#ppt_h"/>
                                          </p:val>
                                        </p:tav>
                                        <p:tav tm="100000">
                                          <p:val>
                                            <p:strVal val="#ppt_h"/>
                                          </p:val>
                                        </p:tav>
                                      </p:tavLst>
                                    </p:anim>
                                  </p:childTnLst>
                                </p:cTn>
                              </p:par>
                              <p:par>
                                <p:cTn id="118" presetID="17" presetClass="entr" presetSubtype="10" fill="hold" nodeType="withEffect">
                                  <p:stCondLst>
                                    <p:cond delay="0"/>
                                  </p:stCondLst>
                                  <p:childTnLst>
                                    <p:set>
                                      <p:cBhvr>
                                        <p:cTn id="119" dur="1" fill="hold">
                                          <p:stCondLst>
                                            <p:cond delay="0"/>
                                          </p:stCondLst>
                                        </p:cTn>
                                        <p:tgtEl>
                                          <p:spTgt spid="34"/>
                                        </p:tgtEl>
                                        <p:attrNameLst>
                                          <p:attrName>style.visibility</p:attrName>
                                        </p:attrNameLst>
                                      </p:cBhvr>
                                      <p:to>
                                        <p:strVal val="visible"/>
                                      </p:to>
                                    </p:set>
                                    <p:anim calcmode="lin" valueType="num">
                                      <p:cBhvr>
                                        <p:cTn id="120" dur="500" fill="hold"/>
                                        <p:tgtEl>
                                          <p:spTgt spid="34"/>
                                        </p:tgtEl>
                                        <p:attrNameLst>
                                          <p:attrName>ppt_w</p:attrName>
                                        </p:attrNameLst>
                                      </p:cBhvr>
                                      <p:tavLst>
                                        <p:tav tm="0">
                                          <p:val>
                                            <p:fltVal val="0"/>
                                          </p:val>
                                        </p:tav>
                                        <p:tav tm="100000">
                                          <p:val>
                                            <p:strVal val="#ppt_w"/>
                                          </p:val>
                                        </p:tav>
                                      </p:tavLst>
                                    </p:anim>
                                    <p:anim calcmode="lin" valueType="num">
                                      <p:cBhvr>
                                        <p:cTn id="121" dur="500" fill="hold"/>
                                        <p:tgtEl>
                                          <p:spTgt spid="34"/>
                                        </p:tgtEl>
                                        <p:attrNameLst>
                                          <p:attrName>ppt_h</p:attrName>
                                        </p:attrNameLst>
                                      </p:cBhvr>
                                      <p:tavLst>
                                        <p:tav tm="0">
                                          <p:val>
                                            <p:strVal val="#ppt_h"/>
                                          </p:val>
                                        </p:tav>
                                        <p:tav tm="100000">
                                          <p:val>
                                            <p:strVal val="#ppt_h"/>
                                          </p:val>
                                        </p:tav>
                                      </p:tavLst>
                                    </p:anim>
                                  </p:childTnLst>
                                </p:cTn>
                              </p:par>
                            </p:childTnLst>
                          </p:cTn>
                        </p:par>
                        <p:par>
                          <p:cTn id="122" fill="hold">
                            <p:stCondLst>
                              <p:cond delay="9000"/>
                            </p:stCondLst>
                            <p:childTnLst>
                              <p:par>
                                <p:cTn id="123" presetID="22" presetClass="entr" presetSubtype="8" fill="hold" grpId="0" nodeType="afterEffect">
                                  <p:stCondLst>
                                    <p:cond delay="0"/>
                                  </p:stCondLst>
                                  <p:childTnLst>
                                    <p:set>
                                      <p:cBhvr>
                                        <p:cTn id="124" dur="1" fill="hold">
                                          <p:stCondLst>
                                            <p:cond delay="0"/>
                                          </p:stCondLst>
                                        </p:cTn>
                                        <p:tgtEl>
                                          <p:spTgt spid="28"/>
                                        </p:tgtEl>
                                        <p:attrNameLst>
                                          <p:attrName>style.visibility</p:attrName>
                                        </p:attrNameLst>
                                      </p:cBhvr>
                                      <p:to>
                                        <p:strVal val="visible"/>
                                      </p:to>
                                    </p:set>
                                    <p:animEffect transition="in" filter="wipe(left)">
                                      <p:cBhvr>
                                        <p:cTn id="125" dur="500"/>
                                        <p:tgtEl>
                                          <p:spTgt spid="28"/>
                                        </p:tgtEl>
                                      </p:cBhvr>
                                    </p:animEffect>
                                  </p:childTnLst>
                                </p:cTn>
                              </p:par>
                              <p:par>
                                <p:cTn id="126" presetID="17" presetClass="entr" presetSubtype="10" fill="hold" nodeType="withEffect">
                                  <p:stCondLst>
                                    <p:cond delay="0"/>
                                  </p:stCondLst>
                                  <p:childTnLst>
                                    <p:set>
                                      <p:cBhvr>
                                        <p:cTn id="127" dur="1" fill="hold">
                                          <p:stCondLst>
                                            <p:cond delay="0"/>
                                          </p:stCondLst>
                                        </p:cTn>
                                        <p:tgtEl>
                                          <p:spTgt spid="18"/>
                                        </p:tgtEl>
                                        <p:attrNameLst>
                                          <p:attrName>style.visibility</p:attrName>
                                        </p:attrNameLst>
                                      </p:cBhvr>
                                      <p:to>
                                        <p:strVal val="visible"/>
                                      </p:to>
                                    </p:set>
                                    <p:anim calcmode="lin" valueType="num">
                                      <p:cBhvr>
                                        <p:cTn id="128" dur="500" fill="hold"/>
                                        <p:tgtEl>
                                          <p:spTgt spid="18"/>
                                        </p:tgtEl>
                                        <p:attrNameLst>
                                          <p:attrName>ppt_w</p:attrName>
                                        </p:attrNameLst>
                                      </p:cBhvr>
                                      <p:tavLst>
                                        <p:tav tm="0">
                                          <p:val>
                                            <p:fltVal val="0"/>
                                          </p:val>
                                        </p:tav>
                                        <p:tav tm="100000">
                                          <p:val>
                                            <p:strVal val="#ppt_w"/>
                                          </p:val>
                                        </p:tav>
                                      </p:tavLst>
                                    </p:anim>
                                    <p:anim calcmode="lin" valueType="num">
                                      <p:cBhvr>
                                        <p:cTn id="129" dur="500" fill="hold"/>
                                        <p:tgtEl>
                                          <p:spTgt spid="18"/>
                                        </p:tgtEl>
                                        <p:attrNameLst>
                                          <p:attrName>ppt_h</p:attrName>
                                        </p:attrNameLst>
                                      </p:cBhvr>
                                      <p:tavLst>
                                        <p:tav tm="0">
                                          <p:val>
                                            <p:strVal val="#ppt_h"/>
                                          </p:val>
                                        </p:tav>
                                        <p:tav tm="100000">
                                          <p:val>
                                            <p:strVal val="#ppt_h"/>
                                          </p:val>
                                        </p:tav>
                                      </p:tavLst>
                                    </p:anim>
                                  </p:childTnLst>
                                </p:cTn>
                              </p:par>
                              <p:par>
                                <p:cTn id="130" presetID="17" presetClass="entr" presetSubtype="10" fill="hold" nodeType="withEffect">
                                  <p:stCondLst>
                                    <p:cond delay="0"/>
                                  </p:stCondLst>
                                  <p:childTnLst>
                                    <p:set>
                                      <p:cBhvr>
                                        <p:cTn id="131" dur="1" fill="hold">
                                          <p:stCondLst>
                                            <p:cond delay="0"/>
                                          </p:stCondLst>
                                        </p:cTn>
                                        <p:tgtEl>
                                          <p:spTgt spid="32"/>
                                        </p:tgtEl>
                                        <p:attrNameLst>
                                          <p:attrName>style.visibility</p:attrName>
                                        </p:attrNameLst>
                                      </p:cBhvr>
                                      <p:to>
                                        <p:strVal val="visible"/>
                                      </p:to>
                                    </p:set>
                                    <p:anim calcmode="lin" valueType="num">
                                      <p:cBhvr>
                                        <p:cTn id="132" dur="500" fill="hold"/>
                                        <p:tgtEl>
                                          <p:spTgt spid="32"/>
                                        </p:tgtEl>
                                        <p:attrNameLst>
                                          <p:attrName>ppt_w</p:attrName>
                                        </p:attrNameLst>
                                      </p:cBhvr>
                                      <p:tavLst>
                                        <p:tav tm="0">
                                          <p:val>
                                            <p:fltVal val="0"/>
                                          </p:val>
                                        </p:tav>
                                        <p:tav tm="100000">
                                          <p:val>
                                            <p:strVal val="#ppt_w"/>
                                          </p:val>
                                        </p:tav>
                                      </p:tavLst>
                                    </p:anim>
                                    <p:anim calcmode="lin" valueType="num">
                                      <p:cBhvr>
                                        <p:cTn id="133" dur="500" fill="hold"/>
                                        <p:tgtEl>
                                          <p:spTgt spid="32"/>
                                        </p:tgtEl>
                                        <p:attrNameLst>
                                          <p:attrName>ppt_h</p:attrName>
                                        </p:attrNameLst>
                                      </p:cBhvr>
                                      <p:tavLst>
                                        <p:tav tm="0">
                                          <p:val>
                                            <p:strVal val="#ppt_h"/>
                                          </p:val>
                                        </p:tav>
                                        <p:tav tm="100000">
                                          <p:val>
                                            <p:strVal val="#ppt_h"/>
                                          </p:val>
                                        </p:tav>
                                      </p:tavLst>
                                    </p:anim>
                                  </p:childTnLst>
                                </p:cTn>
                              </p:par>
                            </p:childTnLst>
                          </p:cTn>
                        </p:par>
                        <p:par>
                          <p:cTn id="134" fill="hold">
                            <p:stCondLst>
                              <p:cond delay="9500"/>
                            </p:stCondLst>
                            <p:childTnLst>
                              <p:par>
                                <p:cTn id="135" presetID="22" presetClass="entr" presetSubtype="8" fill="hold" grpId="0" nodeType="afterEffect">
                                  <p:stCondLst>
                                    <p:cond delay="0"/>
                                  </p:stCondLst>
                                  <p:childTnLst>
                                    <p:set>
                                      <p:cBhvr>
                                        <p:cTn id="136" dur="1" fill="hold">
                                          <p:stCondLst>
                                            <p:cond delay="0"/>
                                          </p:stCondLst>
                                        </p:cTn>
                                        <p:tgtEl>
                                          <p:spTgt spid="29"/>
                                        </p:tgtEl>
                                        <p:attrNameLst>
                                          <p:attrName>style.visibility</p:attrName>
                                        </p:attrNameLst>
                                      </p:cBhvr>
                                      <p:to>
                                        <p:strVal val="visible"/>
                                      </p:to>
                                    </p:set>
                                    <p:animEffect transition="in" filter="wipe(left)">
                                      <p:cBhvr>
                                        <p:cTn id="13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P spid="9" grpId="0" animBg="1"/>
      <p:bldP spid="10" grpId="0" animBg="1"/>
      <p:bldP spid="11" grpId="0" animBg="1"/>
      <p:bldP spid="12" grpId="0" animBg="1"/>
      <p:bldP spid="13" grpId="0" animBg="1"/>
      <p:bldP spid="21" grpId="0" animBg="1"/>
      <p:bldP spid="22" grpId="0" animBg="1"/>
      <p:bldP spid="23" grpId="0" animBg="1"/>
      <p:bldP spid="24" grpId="0" animBg="1"/>
      <p:bldP spid="25" grpId="0" animBg="1"/>
      <p:bldP spid="26" grpId="0" animBg="1"/>
      <p:bldP spid="27" grpId="0"/>
      <p:bldP spid="28" grpId="0"/>
      <p:bldP spid="29" grpId="0"/>
      <p:bldP spid="30" grpId="0"/>
    </p:bld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 Target="../slides/slide3.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矩形 1"/>
          <p:cNvSpPr/>
          <p:nvPr userDrawn="1"/>
        </p:nvSpPr>
        <p:spPr>
          <a:xfrm>
            <a:off x="0" y="1124745"/>
            <a:ext cx="1702779" cy="4824536"/>
          </a:xfrm>
          <a:prstGeom prst="rect">
            <a:avLst/>
          </a:prstGeom>
          <a:solidFill>
            <a:srgbClr val="F9F9F9"/>
          </a:solidFill>
          <a:ln w="9525">
            <a:solidFill>
              <a:srgbClr val="E2E2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3" name="矩形 2"/>
          <p:cNvSpPr/>
          <p:nvPr userDrawn="1"/>
        </p:nvSpPr>
        <p:spPr>
          <a:xfrm>
            <a:off x="1846975" y="1124745"/>
            <a:ext cx="10345026" cy="4824536"/>
          </a:xfrm>
          <a:prstGeom prst="rect">
            <a:avLst/>
          </a:prstGeom>
          <a:solidFill>
            <a:srgbClr val="F9F9F9"/>
          </a:solidFill>
          <a:ln w="9525">
            <a:solidFill>
              <a:srgbClr val="E2E2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 name="矩形 3"/>
          <p:cNvSpPr/>
          <p:nvPr userDrawn="1"/>
        </p:nvSpPr>
        <p:spPr>
          <a:xfrm>
            <a:off x="10331575" y="6237312"/>
            <a:ext cx="1093710" cy="369332"/>
          </a:xfrm>
          <a:prstGeom prst="rect">
            <a:avLst/>
          </a:prstGeom>
        </p:spPr>
        <p:txBody>
          <a:bodyPr/>
          <a:lstStyle/>
          <a:p>
            <a:pPr algn="ctr">
              <a:defRPr/>
            </a:pPr>
            <a:r>
              <a:rPr lang="zh-CN" altLang="en-US" sz="1600" dirty="0">
                <a:solidFill>
                  <a:srgbClr val="7BC143"/>
                </a:solidFill>
                <a:latin typeface="微软雅黑" panose="020B0503020204020204" pitchFamily="34" charset="-122"/>
                <a:ea typeface="微软雅黑" panose="020B0503020204020204" pitchFamily="34" charset="-122"/>
              </a:rPr>
              <a:t>第 </a:t>
            </a:r>
            <a:fld id="{2EEF1883-7A0E-4F66-9932-E581691AD397}" type="slidenum">
              <a:rPr lang="zh-CN" altLang="en-US" sz="1600" dirty="0">
                <a:solidFill>
                  <a:srgbClr val="7BC143"/>
                </a:solidFill>
                <a:latin typeface="微软雅黑" panose="020B0503020204020204" pitchFamily="34" charset="-122"/>
                <a:ea typeface="微软雅黑" panose="020B0503020204020204" pitchFamily="34" charset="-122"/>
              </a:rPr>
            </a:fld>
            <a:r>
              <a:rPr lang="zh-CN" altLang="en-US" sz="1600" dirty="0">
                <a:solidFill>
                  <a:srgbClr val="7BC143"/>
                </a:solidFill>
              </a:rPr>
              <a:t>  </a:t>
            </a:r>
            <a:r>
              <a:rPr lang="zh-CN" altLang="en-US" sz="1600" dirty="0">
                <a:solidFill>
                  <a:srgbClr val="7BC143"/>
                </a:solidFill>
                <a:latin typeface="微软雅黑" panose="020B0503020204020204" pitchFamily="34" charset="-122"/>
                <a:ea typeface="微软雅黑" panose="020B0503020204020204" pitchFamily="34" charset="-122"/>
              </a:rPr>
              <a:t>页</a:t>
            </a:r>
            <a:endParaRPr lang="zh-CN" altLang="en-US" sz="1600" dirty="0">
              <a:solidFill>
                <a:srgbClr val="7BC143"/>
              </a:solidFill>
              <a:latin typeface="微软雅黑" panose="020B0503020204020204" pitchFamily="34" charset="-122"/>
              <a:ea typeface="微软雅黑" panose="020B0503020204020204" pitchFamily="34" charset="-122"/>
            </a:endParaRPr>
          </a:p>
        </p:txBody>
      </p:sp>
      <p:sp>
        <p:nvSpPr>
          <p:cNvPr id="5" name="TextBox 15"/>
          <p:cNvSpPr txBox="1"/>
          <p:nvPr userDrawn="1"/>
        </p:nvSpPr>
        <p:spPr>
          <a:xfrm>
            <a:off x="10960832" y="572430"/>
            <a:ext cx="896558" cy="369332"/>
          </a:xfrm>
          <a:prstGeom prst="rect">
            <a:avLst/>
          </a:prstGeom>
          <a:noFill/>
          <a:effectLst>
            <a:reflection blurRad="6350" stA="50000" endA="300" endPos="38500" dist="50800" dir="5400000" sy="-100000" algn="bl" rotWithShape="0"/>
          </a:effectLst>
        </p:spPr>
        <p:txBody>
          <a:bodyPr wrap="square" rtlCol="0">
            <a:spAutoFit/>
          </a:bodyPr>
          <a:lstStyle/>
          <a:p>
            <a:pPr marL="0" algn="r" defTabSz="914400" rtl="0" eaLnBrk="1" latinLnBrk="0" hangingPunct="1"/>
            <a:r>
              <a:rPr lang="en-US" altLang="zh-CN" sz="1800" kern="1200" dirty="0" smtClean="0">
                <a:solidFill>
                  <a:srgbClr val="7BC143"/>
                </a:solidFill>
                <a:effectLst>
                  <a:reflection blurRad="6350" stA="55000" endA="300" endPos="45500" dir="5400000" sy="-100000" algn="bl" rotWithShape="0"/>
                </a:effectLst>
                <a:latin typeface="Broadway" panose="04040905080B02020502" pitchFamily="82" charset="0"/>
                <a:ea typeface="楷体" panose="02010609060101010101" pitchFamily="49" charset="-122"/>
                <a:cs typeface="经典繁仿黑" pitchFamily="49" charset="-122"/>
              </a:rPr>
              <a:t>LOGO</a:t>
            </a:r>
            <a:endParaRPr lang="zh-CN" altLang="en-US" sz="1800" kern="1200" dirty="0">
              <a:solidFill>
                <a:srgbClr val="7BC143"/>
              </a:solidFill>
              <a:effectLst>
                <a:reflection blurRad="6350" stA="55000" endA="300" endPos="45500" dir="5400000" sy="-100000" algn="bl" rotWithShape="0"/>
              </a:effectLst>
              <a:latin typeface="Broadway" panose="04040905080B02020502" pitchFamily="82" charset="0"/>
              <a:ea typeface="楷体" panose="02010609060101010101" pitchFamily="49" charset="-122"/>
              <a:cs typeface="经典繁仿黑" pitchFamily="49" charset="-122"/>
            </a:endParaRPr>
          </a:p>
        </p:txBody>
      </p:sp>
      <p:cxnSp>
        <p:nvCxnSpPr>
          <p:cNvPr id="6" name="直接连接符 5"/>
          <p:cNvCxnSpPr/>
          <p:nvPr userDrawn="1"/>
        </p:nvCxnSpPr>
        <p:spPr>
          <a:xfrm>
            <a:off x="10960832" y="626129"/>
            <a:ext cx="0" cy="2619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7" name="组合 6"/>
          <p:cNvGrpSpPr/>
          <p:nvPr userDrawn="1"/>
        </p:nvGrpSpPr>
        <p:grpSpPr>
          <a:xfrm>
            <a:off x="-241529" y="1628800"/>
            <a:ext cx="2016486" cy="3907596"/>
            <a:chOff x="-241498" y="1628800"/>
            <a:chExt cx="2016224" cy="3907596"/>
          </a:xfrm>
        </p:grpSpPr>
        <p:sp>
          <p:nvSpPr>
            <p:cNvPr id="8" name="TextBox 36">
              <a:hlinkClick r:id="rId10" action="ppaction://hlinksldjump"/>
            </p:cNvPr>
            <p:cNvSpPr txBox="1"/>
            <p:nvPr userDrawn="1"/>
          </p:nvSpPr>
          <p:spPr>
            <a:xfrm>
              <a:off x="419244" y="1675097"/>
              <a:ext cx="1355482" cy="400110"/>
            </a:xfrm>
            <a:prstGeom prst="rect">
              <a:avLst/>
            </a:prstGeom>
            <a:noFill/>
          </p:spPr>
          <p:txBody>
            <a:bodyPr wrap="square" rtlCol="0">
              <a:spAutoFit/>
            </a:bodyPr>
            <a:lstStyle/>
            <a:p>
              <a:r>
                <a:rPr lang="zh-CN" altLang="en-US" sz="2000" kern="1200" dirty="0" smtClean="0">
                  <a:solidFill>
                    <a:schemeClr val="bg1">
                      <a:lumMod val="75000"/>
                    </a:schemeClr>
                  </a:solidFill>
                  <a:latin typeface="微软雅黑" panose="020B0503020204020204" pitchFamily="34" charset="-122"/>
                  <a:ea typeface="微软雅黑" panose="020B0503020204020204" pitchFamily="34" charset="-122"/>
                  <a:cs typeface="+mn-cs"/>
                </a:rPr>
                <a:t>心态概述</a:t>
              </a:r>
              <a:endParaRPr lang="zh-CN" altLang="en-US" sz="2000" kern="1200" dirty="0">
                <a:solidFill>
                  <a:schemeClr val="bg1">
                    <a:lumMod val="75000"/>
                  </a:schemeClr>
                </a:solidFill>
                <a:latin typeface="微软雅黑" panose="020B0503020204020204" pitchFamily="34" charset="-122"/>
                <a:ea typeface="微软雅黑" panose="020B0503020204020204" pitchFamily="34" charset="-122"/>
                <a:cs typeface="+mn-cs"/>
              </a:endParaRPr>
            </a:p>
          </p:txBody>
        </p:sp>
        <p:sp>
          <p:nvSpPr>
            <p:cNvPr id="9" name="矩形 8"/>
            <p:cNvSpPr/>
            <p:nvPr userDrawn="1"/>
          </p:nvSpPr>
          <p:spPr>
            <a:xfrm>
              <a:off x="0" y="1675097"/>
              <a:ext cx="362623" cy="377008"/>
            </a:xfrm>
            <a:prstGeom prst="rect">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bg1">
                    <a:lumMod val="95000"/>
                  </a:schemeClr>
                </a:solidFill>
              </a:endParaRPr>
            </a:p>
          </p:txBody>
        </p:sp>
        <p:sp>
          <p:nvSpPr>
            <p:cNvPr id="10" name="TextBox 35"/>
            <p:cNvSpPr txBox="1"/>
            <p:nvPr userDrawn="1"/>
          </p:nvSpPr>
          <p:spPr>
            <a:xfrm>
              <a:off x="-241498" y="1628800"/>
              <a:ext cx="900120" cy="523220"/>
            </a:xfrm>
            <a:prstGeom prst="rect">
              <a:avLst/>
            </a:prstGeom>
            <a:noFill/>
          </p:spPr>
          <p:txBody>
            <a:bodyPr wrap="square" rtlCol="0">
              <a:spAutoFit/>
            </a:bodyPr>
            <a:lstStyle/>
            <a:p>
              <a:pPr algn="ctr"/>
              <a:r>
                <a:rPr lang="en-US" altLang="zh-CN" sz="2800" b="1" dirty="0" smtClean="0">
                  <a:solidFill>
                    <a:schemeClr val="bg1">
                      <a:lumMod val="95000"/>
                    </a:schemeClr>
                  </a:solidFill>
                  <a:latin typeface="Bradley Hand ITC" panose="03070402050302030203" pitchFamily="66" charset="0"/>
                  <a:ea typeface="楷体_GB2312" pitchFamily="49" charset="-122"/>
                </a:rPr>
                <a:t>01</a:t>
              </a:r>
              <a:endParaRPr lang="zh-CN" altLang="en-US" sz="2800" b="1" dirty="0">
                <a:solidFill>
                  <a:schemeClr val="bg1">
                    <a:lumMod val="95000"/>
                  </a:schemeClr>
                </a:solidFill>
                <a:latin typeface="Bradley Hand ITC" panose="03070402050302030203" pitchFamily="66" charset="0"/>
                <a:ea typeface="楷体_GB2312" pitchFamily="49" charset="-122"/>
              </a:endParaRPr>
            </a:p>
          </p:txBody>
        </p:sp>
        <p:grpSp>
          <p:nvGrpSpPr>
            <p:cNvPr id="11" name="组合 10"/>
            <p:cNvGrpSpPr/>
            <p:nvPr userDrawn="1"/>
          </p:nvGrpSpPr>
          <p:grpSpPr>
            <a:xfrm>
              <a:off x="-241498" y="2305675"/>
              <a:ext cx="2016224" cy="3230721"/>
              <a:chOff x="-241498" y="2305675"/>
              <a:chExt cx="2016224" cy="3230721"/>
            </a:xfrm>
          </p:grpSpPr>
          <p:grpSp>
            <p:nvGrpSpPr>
              <p:cNvPr id="12" name="组合 11"/>
              <p:cNvGrpSpPr/>
              <p:nvPr/>
            </p:nvGrpSpPr>
            <p:grpSpPr>
              <a:xfrm>
                <a:off x="-241498" y="2305675"/>
                <a:ext cx="2016224" cy="523220"/>
                <a:chOff x="-241498" y="1628800"/>
                <a:chExt cx="2016224" cy="523220"/>
              </a:xfrm>
            </p:grpSpPr>
            <p:sp>
              <p:nvSpPr>
                <p:cNvPr id="29" name="矩形 28"/>
                <p:cNvSpPr/>
                <p:nvPr/>
              </p:nvSpPr>
              <p:spPr>
                <a:xfrm>
                  <a:off x="0" y="1675097"/>
                  <a:ext cx="362623" cy="377008"/>
                </a:xfrm>
                <a:prstGeom prst="rect">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bg1">
                        <a:lumMod val="95000"/>
                      </a:schemeClr>
                    </a:solidFill>
                  </a:endParaRPr>
                </a:p>
              </p:txBody>
            </p:sp>
            <p:sp>
              <p:nvSpPr>
                <p:cNvPr id="30" name="TextBox 56"/>
                <p:cNvSpPr txBox="1"/>
                <p:nvPr/>
              </p:nvSpPr>
              <p:spPr>
                <a:xfrm>
                  <a:off x="-241498" y="1628800"/>
                  <a:ext cx="900120" cy="523220"/>
                </a:xfrm>
                <a:prstGeom prst="rect">
                  <a:avLst/>
                </a:prstGeom>
                <a:noFill/>
              </p:spPr>
              <p:txBody>
                <a:bodyPr wrap="square" rtlCol="0">
                  <a:spAutoFit/>
                </a:bodyPr>
                <a:lstStyle/>
                <a:p>
                  <a:pPr algn="ctr"/>
                  <a:r>
                    <a:rPr lang="en-US" altLang="zh-CN" sz="2800" b="1" dirty="0" smtClean="0">
                      <a:solidFill>
                        <a:schemeClr val="bg1">
                          <a:lumMod val="95000"/>
                        </a:schemeClr>
                      </a:solidFill>
                      <a:latin typeface="Bradley Hand ITC" panose="03070402050302030203" pitchFamily="66" charset="0"/>
                      <a:ea typeface="楷体_GB2312" pitchFamily="49" charset="-122"/>
                    </a:rPr>
                    <a:t>02</a:t>
                  </a:r>
                  <a:endParaRPr lang="zh-CN" altLang="en-US" sz="2800" b="1" dirty="0">
                    <a:solidFill>
                      <a:schemeClr val="bg1">
                        <a:lumMod val="95000"/>
                      </a:schemeClr>
                    </a:solidFill>
                    <a:latin typeface="Bradley Hand ITC" panose="03070402050302030203" pitchFamily="66" charset="0"/>
                    <a:ea typeface="楷体_GB2312" pitchFamily="49" charset="-122"/>
                  </a:endParaRPr>
                </a:p>
              </p:txBody>
            </p:sp>
            <p:sp>
              <p:nvSpPr>
                <p:cNvPr id="31" name="TextBox 57">
                  <a:hlinkClick r:id="rId10" action="ppaction://hlinksldjump"/>
                </p:cNvPr>
                <p:cNvSpPr txBox="1"/>
                <p:nvPr/>
              </p:nvSpPr>
              <p:spPr>
                <a:xfrm>
                  <a:off x="419244" y="1675097"/>
                  <a:ext cx="1355482" cy="400110"/>
                </a:xfrm>
                <a:prstGeom prst="rect">
                  <a:avLst/>
                </a:prstGeom>
                <a:noFill/>
              </p:spPr>
              <p:txBody>
                <a:bodyPr wrap="square" rtlCol="0">
                  <a:spAutoFit/>
                </a:bodyPr>
                <a:lstStyle/>
                <a:p>
                  <a:r>
                    <a:rPr lang="zh-CN" altLang="en-US" sz="2000" dirty="0" smtClean="0">
                      <a:solidFill>
                        <a:schemeClr val="bg1">
                          <a:lumMod val="75000"/>
                        </a:schemeClr>
                      </a:solidFill>
                      <a:latin typeface="微软雅黑" panose="020B0503020204020204" pitchFamily="34" charset="-122"/>
                      <a:ea typeface="微软雅黑" panose="020B0503020204020204" pitchFamily="34" charset="-122"/>
                    </a:rPr>
                    <a:t>积极心态</a:t>
                  </a:r>
                  <a:endParaRPr lang="zh-CN" altLang="en-US" sz="2000" dirty="0">
                    <a:solidFill>
                      <a:schemeClr val="bg1">
                        <a:lumMod val="75000"/>
                      </a:schemeClr>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241498" y="2982550"/>
                <a:ext cx="2016224" cy="523220"/>
                <a:chOff x="-241498" y="1628800"/>
                <a:chExt cx="2016224" cy="523220"/>
              </a:xfrm>
            </p:grpSpPr>
            <p:sp>
              <p:nvSpPr>
                <p:cNvPr id="26" name="矩形 25"/>
                <p:cNvSpPr/>
                <p:nvPr/>
              </p:nvSpPr>
              <p:spPr>
                <a:xfrm>
                  <a:off x="0" y="1675097"/>
                  <a:ext cx="362623" cy="377008"/>
                </a:xfrm>
                <a:prstGeom prst="rect">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bg1">
                        <a:lumMod val="95000"/>
                      </a:schemeClr>
                    </a:solidFill>
                  </a:endParaRPr>
                </a:p>
              </p:txBody>
            </p:sp>
            <p:sp>
              <p:nvSpPr>
                <p:cNvPr id="27" name="TextBox 53"/>
                <p:cNvSpPr txBox="1"/>
                <p:nvPr/>
              </p:nvSpPr>
              <p:spPr>
                <a:xfrm>
                  <a:off x="-241498" y="1628800"/>
                  <a:ext cx="900120" cy="523220"/>
                </a:xfrm>
                <a:prstGeom prst="rect">
                  <a:avLst/>
                </a:prstGeom>
                <a:noFill/>
              </p:spPr>
              <p:txBody>
                <a:bodyPr wrap="square" rtlCol="0">
                  <a:spAutoFit/>
                </a:bodyPr>
                <a:lstStyle/>
                <a:p>
                  <a:pPr algn="ctr"/>
                  <a:r>
                    <a:rPr lang="en-US" altLang="zh-CN" sz="2800" b="1" dirty="0" smtClean="0">
                      <a:solidFill>
                        <a:schemeClr val="bg1">
                          <a:lumMod val="95000"/>
                        </a:schemeClr>
                      </a:solidFill>
                      <a:latin typeface="Bradley Hand ITC" panose="03070402050302030203" pitchFamily="66" charset="0"/>
                      <a:ea typeface="楷体_GB2312" pitchFamily="49" charset="-122"/>
                    </a:rPr>
                    <a:t>03</a:t>
                  </a:r>
                  <a:endParaRPr lang="zh-CN" altLang="en-US" sz="2800" b="1" dirty="0">
                    <a:solidFill>
                      <a:schemeClr val="bg1">
                        <a:lumMod val="95000"/>
                      </a:schemeClr>
                    </a:solidFill>
                    <a:latin typeface="Bradley Hand ITC" panose="03070402050302030203" pitchFamily="66" charset="0"/>
                    <a:ea typeface="楷体_GB2312" pitchFamily="49" charset="-122"/>
                  </a:endParaRPr>
                </a:p>
              </p:txBody>
            </p:sp>
            <p:sp>
              <p:nvSpPr>
                <p:cNvPr id="28" name="TextBox 54">
                  <a:hlinkClick r:id="rId10" action="ppaction://hlinksldjump"/>
                </p:cNvPr>
                <p:cNvSpPr txBox="1"/>
                <p:nvPr/>
              </p:nvSpPr>
              <p:spPr>
                <a:xfrm>
                  <a:off x="419244" y="1675097"/>
                  <a:ext cx="1355482" cy="400110"/>
                </a:xfrm>
                <a:prstGeom prst="rect">
                  <a:avLst/>
                </a:prstGeom>
                <a:noFill/>
              </p:spPr>
              <p:txBody>
                <a:bodyPr wrap="square" rtlCol="0">
                  <a:spAutoFit/>
                </a:bodyPr>
                <a:lstStyle/>
                <a:p>
                  <a:r>
                    <a:rPr lang="zh-CN" altLang="en-US" sz="2000" dirty="0" smtClean="0">
                      <a:solidFill>
                        <a:schemeClr val="bg1">
                          <a:lumMod val="75000"/>
                        </a:schemeClr>
                      </a:solidFill>
                      <a:latin typeface="微软雅黑" panose="020B0503020204020204" pitchFamily="34" charset="-122"/>
                      <a:ea typeface="微软雅黑" panose="020B0503020204020204" pitchFamily="34" charset="-122"/>
                    </a:rPr>
                    <a:t>空杯心态</a:t>
                  </a:r>
                  <a:endParaRPr lang="zh-CN" altLang="en-US" sz="2000" dirty="0">
                    <a:solidFill>
                      <a:schemeClr val="bg1">
                        <a:lumMod val="75000"/>
                      </a:schemeClr>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241498" y="3659425"/>
                <a:ext cx="2016224" cy="523220"/>
                <a:chOff x="-241498" y="1628800"/>
                <a:chExt cx="2016224" cy="523220"/>
              </a:xfrm>
            </p:grpSpPr>
            <p:sp>
              <p:nvSpPr>
                <p:cNvPr id="23" name="矩形 22"/>
                <p:cNvSpPr/>
                <p:nvPr/>
              </p:nvSpPr>
              <p:spPr>
                <a:xfrm>
                  <a:off x="0" y="1675097"/>
                  <a:ext cx="362623" cy="377008"/>
                </a:xfrm>
                <a:prstGeom prst="rect">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bg1">
                        <a:lumMod val="95000"/>
                      </a:schemeClr>
                    </a:solidFill>
                  </a:endParaRPr>
                </a:p>
              </p:txBody>
            </p:sp>
            <p:sp>
              <p:nvSpPr>
                <p:cNvPr id="24" name="TextBox 50"/>
                <p:cNvSpPr txBox="1"/>
                <p:nvPr/>
              </p:nvSpPr>
              <p:spPr>
                <a:xfrm>
                  <a:off x="-241498" y="1628800"/>
                  <a:ext cx="900120" cy="523220"/>
                </a:xfrm>
                <a:prstGeom prst="rect">
                  <a:avLst/>
                </a:prstGeom>
                <a:noFill/>
              </p:spPr>
              <p:txBody>
                <a:bodyPr wrap="square" rtlCol="0">
                  <a:spAutoFit/>
                </a:bodyPr>
                <a:lstStyle/>
                <a:p>
                  <a:pPr algn="ctr"/>
                  <a:r>
                    <a:rPr lang="en-US" altLang="zh-CN" sz="2800" b="1" dirty="0" smtClean="0">
                      <a:solidFill>
                        <a:schemeClr val="bg1">
                          <a:lumMod val="95000"/>
                        </a:schemeClr>
                      </a:solidFill>
                      <a:latin typeface="Bradley Hand ITC" panose="03070402050302030203" pitchFamily="66" charset="0"/>
                      <a:ea typeface="楷体_GB2312" pitchFamily="49" charset="-122"/>
                    </a:rPr>
                    <a:t>04</a:t>
                  </a:r>
                  <a:endParaRPr lang="zh-CN" altLang="en-US" sz="2800" b="1" dirty="0">
                    <a:solidFill>
                      <a:schemeClr val="bg1">
                        <a:lumMod val="95000"/>
                      </a:schemeClr>
                    </a:solidFill>
                    <a:latin typeface="Bradley Hand ITC" panose="03070402050302030203" pitchFamily="66" charset="0"/>
                    <a:ea typeface="楷体_GB2312" pitchFamily="49" charset="-122"/>
                  </a:endParaRPr>
                </a:p>
              </p:txBody>
            </p:sp>
            <p:sp>
              <p:nvSpPr>
                <p:cNvPr id="25" name="TextBox 51">
                  <a:hlinkClick r:id="rId10" action="ppaction://hlinksldjump"/>
                </p:cNvPr>
                <p:cNvSpPr txBox="1"/>
                <p:nvPr/>
              </p:nvSpPr>
              <p:spPr>
                <a:xfrm>
                  <a:off x="419244" y="1675097"/>
                  <a:ext cx="1355482" cy="400110"/>
                </a:xfrm>
                <a:prstGeom prst="rect">
                  <a:avLst/>
                </a:prstGeom>
                <a:noFill/>
              </p:spPr>
              <p:txBody>
                <a:bodyPr wrap="square" rtlCol="0">
                  <a:spAutoFit/>
                </a:bodyPr>
                <a:lstStyle/>
                <a:p>
                  <a:r>
                    <a:rPr lang="zh-CN" altLang="en-US" sz="2000" dirty="0" smtClean="0">
                      <a:solidFill>
                        <a:schemeClr val="bg1">
                          <a:lumMod val="75000"/>
                        </a:schemeClr>
                      </a:solidFill>
                      <a:latin typeface="微软雅黑" panose="020B0503020204020204" pitchFamily="34" charset="-122"/>
                      <a:ea typeface="微软雅黑" panose="020B0503020204020204" pitchFamily="34" charset="-122"/>
                    </a:rPr>
                    <a:t>感恩心态</a:t>
                  </a:r>
                  <a:endParaRPr lang="zh-CN" altLang="en-US" sz="2000" dirty="0">
                    <a:solidFill>
                      <a:schemeClr val="bg1">
                        <a:lumMod val="75000"/>
                      </a:schemeClr>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241498" y="4336300"/>
                <a:ext cx="2016224" cy="523220"/>
                <a:chOff x="-241498" y="1628800"/>
                <a:chExt cx="2016224" cy="523220"/>
              </a:xfrm>
            </p:grpSpPr>
            <p:sp>
              <p:nvSpPr>
                <p:cNvPr id="20" name="矩形 19"/>
                <p:cNvSpPr/>
                <p:nvPr/>
              </p:nvSpPr>
              <p:spPr>
                <a:xfrm>
                  <a:off x="0" y="1675097"/>
                  <a:ext cx="362623" cy="377008"/>
                </a:xfrm>
                <a:prstGeom prst="rect">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bg1">
                        <a:lumMod val="95000"/>
                      </a:schemeClr>
                    </a:solidFill>
                  </a:endParaRPr>
                </a:p>
              </p:txBody>
            </p:sp>
            <p:sp>
              <p:nvSpPr>
                <p:cNvPr id="21" name="TextBox 47"/>
                <p:cNvSpPr txBox="1"/>
                <p:nvPr/>
              </p:nvSpPr>
              <p:spPr>
                <a:xfrm>
                  <a:off x="-241498" y="1628800"/>
                  <a:ext cx="900120" cy="523220"/>
                </a:xfrm>
                <a:prstGeom prst="rect">
                  <a:avLst/>
                </a:prstGeom>
                <a:noFill/>
              </p:spPr>
              <p:txBody>
                <a:bodyPr wrap="square" rtlCol="0">
                  <a:spAutoFit/>
                </a:bodyPr>
                <a:lstStyle/>
                <a:p>
                  <a:pPr algn="ctr"/>
                  <a:r>
                    <a:rPr lang="en-US" altLang="zh-CN" sz="2800" b="1" dirty="0" smtClean="0">
                      <a:solidFill>
                        <a:schemeClr val="bg1">
                          <a:lumMod val="95000"/>
                        </a:schemeClr>
                      </a:solidFill>
                      <a:latin typeface="Bradley Hand ITC" panose="03070402050302030203" pitchFamily="66" charset="0"/>
                      <a:ea typeface="楷体_GB2312" pitchFamily="49" charset="-122"/>
                    </a:rPr>
                    <a:t>05</a:t>
                  </a:r>
                  <a:endParaRPr lang="zh-CN" altLang="en-US" sz="2800" b="1" dirty="0">
                    <a:solidFill>
                      <a:schemeClr val="bg1">
                        <a:lumMod val="95000"/>
                      </a:schemeClr>
                    </a:solidFill>
                    <a:latin typeface="Bradley Hand ITC" panose="03070402050302030203" pitchFamily="66" charset="0"/>
                    <a:ea typeface="楷体_GB2312" pitchFamily="49" charset="-122"/>
                  </a:endParaRPr>
                </a:p>
              </p:txBody>
            </p:sp>
            <p:sp>
              <p:nvSpPr>
                <p:cNvPr id="22" name="TextBox 48">
                  <a:hlinkClick r:id="rId10" action="ppaction://hlinksldjump"/>
                </p:cNvPr>
                <p:cNvSpPr txBox="1"/>
                <p:nvPr/>
              </p:nvSpPr>
              <p:spPr>
                <a:xfrm>
                  <a:off x="419244" y="1675097"/>
                  <a:ext cx="1355482" cy="400110"/>
                </a:xfrm>
                <a:prstGeom prst="rect">
                  <a:avLst/>
                </a:prstGeom>
                <a:noFill/>
              </p:spPr>
              <p:txBody>
                <a:bodyPr wrap="square" rtlCol="0">
                  <a:spAutoFit/>
                </a:bodyPr>
                <a:lstStyle/>
                <a:p>
                  <a:r>
                    <a:rPr lang="zh-CN" altLang="en-US" sz="2000" dirty="0" smtClean="0">
                      <a:solidFill>
                        <a:schemeClr val="bg1">
                          <a:lumMod val="75000"/>
                        </a:schemeClr>
                      </a:solidFill>
                      <a:latin typeface="微软雅黑" panose="020B0503020204020204" pitchFamily="34" charset="-122"/>
                      <a:ea typeface="微软雅黑" panose="020B0503020204020204" pitchFamily="34" charset="-122"/>
                    </a:rPr>
                    <a:t>宽容心态</a:t>
                  </a:r>
                  <a:endParaRPr lang="zh-CN" altLang="en-US" sz="2000" dirty="0">
                    <a:solidFill>
                      <a:schemeClr val="bg1">
                        <a:lumMod val="75000"/>
                      </a:schemeClr>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241498" y="5013176"/>
                <a:ext cx="2016224" cy="523220"/>
                <a:chOff x="-241498" y="1628800"/>
                <a:chExt cx="2016224" cy="523220"/>
              </a:xfrm>
            </p:grpSpPr>
            <p:sp>
              <p:nvSpPr>
                <p:cNvPr id="17" name="矩形 16"/>
                <p:cNvSpPr/>
                <p:nvPr/>
              </p:nvSpPr>
              <p:spPr>
                <a:xfrm>
                  <a:off x="0" y="1675097"/>
                  <a:ext cx="362623" cy="377008"/>
                </a:xfrm>
                <a:prstGeom prst="rect">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bg1">
                        <a:lumMod val="95000"/>
                      </a:schemeClr>
                    </a:solidFill>
                  </a:endParaRPr>
                </a:p>
              </p:txBody>
            </p:sp>
            <p:sp>
              <p:nvSpPr>
                <p:cNvPr id="18" name="TextBox 44"/>
                <p:cNvSpPr txBox="1"/>
                <p:nvPr/>
              </p:nvSpPr>
              <p:spPr>
                <a:xfrm>
                  <a:off x="-241498" y="1628800"/>
                  <a:ext cx="900120" cy="523220"/>
                </a:xfrm>
                <a:prstGeom prst="rect">
                  <a:avLst/>
                </a:prstGeom>
                <a:noFill/>
              </p:spPr>
              <p:txBody>
                <a:bodyPr wrap="square" rtlCol="0">
                  <a:spAutoFit/>
                </a:bodyPr>
                <a:lstStyle/>
                <a:p>
                  <a:pPr algn="ctr"/>
                  <a:r>
                    <a:rPr lang="en-US" altLang="zh-CN" sz="2800" b="1" dirty="0" smtClean="0">
                      <a:solidFill>
                        <a:schemeClr val="bg1">
                          <a:lumMod val="95000"/>
                        </a:schemeClr>
                      </a:solidFill>
                      <a:latin typeface="Bradley Hand ITC" panose="03070402050302030203" pitchFamily="66" charset="0"/>
                      <a:ea typeface="楷体_GB2312" pitchFamily="49" charset="-122"/>
                    </a:rPr>
                    <a:t>06</a:t>
                  </a:r>
                  <a:endParaRPr lang="zh-CN" altLang="en-US" sz="2800" b="1" dirty="0">
                    <a:solidFill>
                      <a:schemeClr val="bg1">
                        <a:lumMod val="95000"/>
                      </a:schemeClr>
                    </a:solidFill>
                    <a:latin typeface="Bradley Hand ITC" panose="03070402050302030203" pitchFamily="66" charset="0"/>
                    <a:ea typeface="楷体_GB2312" pitchFamily="49" charset="-122"/>
                  </a:endParaRPr>
                </a:p>
              </p:txBody>
            </p:sp>
            <p:sp>
              <p:nvSpPr>
                <p:cNvPr id="19" name="TextBox 45">
                  <a:hlinkClick r:id="rId10" action="ppaction://hlinksldjump"/>
                </p:cNvPr>
                <p:cNvSpPr txBox="1"/>
                <p:nvPr/>
              </p:nvSpPr>
              <p:spPr>
                <a:xfrm>
                  <a:off x="419244" y="1675097"/>
                  <a:ext cx="1355482" cy="400110"/>
                </a:xfrm>
                <a:prstGeom prst="rect">
                  <a:avLst/>
                </a:prstGeom>
                <a:noFill/>
              </p:spPr>
              <p:txBody>
                <a:bodyPr wrap="square" rtlCol="0">
                  <a:spAutoFit/>
                </a:bodyPr>
                <a:lstStyle/>
                <a:p>
                  <a:r>
                    <a:rPr lang="zh-CN" altLang="en-US" sz="2000" dirty="0" smtClean="0">
                      <a:solidFill>
                        <a:schemeClr val="bg1">
                          <a:lumMod val="75000"/>
                        </a:schemeClr>
                      </a:solidFill>
                      <a:latin typeface="微软雅黑" panose="020B0503020204020204" pitchFamily="34" charset="-122"/>
                      <a:ea typeface="微软雅黑" panose="020B0503020204020204" pitchFamily="34" charset="-122"/>
                    </a:rPr>
                    <a:t>老板心态</a:t>
                  </a:r>
                  <a:endParaRPr lang="zh-CN" altLang="en-US" sz="2000" dirty="0">
                    <a:solidFill>
                      <a:schemeClr val="bg1">
                        <a:lumMod val="75000"/>
                      </a:schemeClr>
                    </a:solidFill>
                    <a:latin typeface="微软雅黑" panose="020B0503020204020204" pitchFamily="34" charset="-122"/>
                    <a:ea typeface="微软雅黑" panose="020B0503020204020204" pitchFamily="34" charset="-122"/>
                  </a:endParaRPr>
                </a:p>
              </p:txBody>
            </p:sp>
          </p:grpSp>
        </p:gr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63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83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1035" algn="l" defTabSz="914400" rtl="0" eaLnBrk="1" latinLnBrk="0" hangingPunct="1">
        <a:defRPr sz="1800" kern="1200">
          <a:solidFill>
            <a:schemeClr val="tx1"/>
          </a:solidFill>
          <a:latin typeface="+mn-lt"/>
          <a:ea typeface="+mn-ea"/>
          <a:cs typeface="+mn-cs"/>
        </a:defRPr>
      </a:lvl8pPr>
      <a:lvl9pPr marL="3658235"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9.jpeg"/><Relationship Id="rId1" Type="http://schemas.openxmlformats.org/officeDocument/2006/relationships/image" Target="../media/image28.jpe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31.png"/><Relationship Id="rId1" Type="http://schemas.openxmlformats.org/officeDocument/2006/relationships/image" Target="../media/image30.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32.jpeg"/><Relationship Id="rId1" Type="http://schemas.openxmlformats.org/officeDocument/2006/relationships/image" Target="../media/image30.pn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image" Target="../media/image33.jpeg"/><Relationship Id="rId2" Type="http://schemas.openxmlformats.org/officeDocument/2006/relationships/image" Target="../media/image24.png"/><Relationship Id="rId1" Type="http://schemas.openxmlformats.org/officeDocument/2006/relationships/image" Target="../media/image30.png"/></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35.png"/><Relationship Id="rId3" Type="http://schemas.openxmlformats.org/officeDocument/2006/relationships/image" Target="../media/image34.jpeg"/><Relationship Id="rId2" Type="http://schemas.openxmlformats.org/officeDocument/2006/relationships/hyperlink" Target="http://pic.cnnb.com.cn/?themeid=77260&amp;columnid=photoclass12&amp;page=2" TargetMode="External"/><Relationship Id="rId1" Type="http://schemas.openxmlformats.org/officeDocument/2006/relationships/image" Target="../media/image30.png"/></Relationships>
</file>

<file path=ppt/slides/_rels/slide15.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38.jpeg"/><Relationship Id="rId4" Type="http://schemas.openxmlformats.org/officeDocument/2006/relationships/image" Target="../media/image37.jpeg"/><Relationship Id="rId3" Type="http://schemas.openxmlformats.org/officeDocument/2006/relationships/image" Target="../media/image36.jpeg"/><Relationship Id="rId2" Type="http://schemas.openxmlformats.org/officeDocument/2006/relationships/image" Target="../media/image35.png"/><Relationship Id="rId1" Type="http://schemas.openxmlformats.org/officeDocument/2006/relationships/image" Target="../media/image30.png"/></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image" Target="../media/image39.jpeg"/><Relationship Id="rId2" Type="http://schemas.openxmlformats.org/officeDocument/2006/relationships/image" Target="../media/image35.png"/><Relationship Id="rId1" Type="http://schemas.openxmlformats.org/officeDocument/2006/relationships/image" Target="../media/image30.png"/></Relationships>
</file>

<file path=ppt/slides/_rels/slide17.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41.jpeg"/><Relationship Id="rId3" Type="http://schemas.openxmlformats.org/officeDocument/2006/relationships/image" Target="../media/image40.jpeg"/><Relationship Id="rId2" Type="http://schemas.openxmlformats.org/officeDocument/2006/relationships/image" Target="../media/image35.png"/><Relationship Id="rId1" Type="http://schemas.openxmlformats.org/officeDocument/2006/relationships/image" Target="../media/image30.png"/></Relationships>
</file>

<file path=ppt/slides/_rels/slide18.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41.jpeg"/><Relationship Id="rId3" Type="http://schemas.openxmlformats.org/officeDocument/2006/relationships/image" Target="../media/image42.jpeg"/><Relationship Id="rId2" Type="http://schemas.openxmlformats.org/officeDocument/2006/relationships/image" Target="../media/image35.png"/><Relationship Id="rId1" Type="http://schemas.openxmlformats.org/officeDocument/2006/relationships/image" Target="../media/image30.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43.png"/></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6.png"/><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image" Target="../media/image13.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35.png"/><Relationship Id="rId1" Type="http://schemas.openxmlformats.org/officeDocument/2006/relationships/image" Target="../media/image44.png"/></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image" Target="../media/image45.jpeg"/><Relationship Id="rId2" Type="http://schemas.openxmlformats.org/officeDocument/2006/relationships/image" Target="../media/image35.png"/><Relationship Id="rId1" Type="http://schemas.openxmlformats.org/officeDocument/2006/relationships/image" Target="../media/image30.png"/></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image" Target="../media/image46.jpeg"/><Relationship Id="rId2" Type="http://schemas.openxmlformats.org/officeDocument/2006/relationships/image" Target="../media/image35.png"/><Relationship Id="rId1" Type="http://schemas.openxmlformats.org/officeDocument/2006/relationships/image" Target="../media/image30.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35.png"/><Relationship Id="rId1" Type="http://schemas.openxmlformats.org/officeDocument/2006/relationships/image" Target="../media/image47.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9.jpeg"/><Relationship Id="rId1" Type="http://schemas.openxmlformats.org/officeDocument/2006/relationships/image" Target="../media/image48.jpe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image" Target="../media/image49.png"/><Relationship Id="rId1" Type="http://schemas.openxmlformats.org/officeDocument/2006/relationships/image" Target="../media/image30.png"/></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5.xml"/><Relationship Id="rId3" Type="http://schemas.openxmlformats.org/officeDocument/2006/relationships/image" Target="../media/image41.jpeg"/><Relationship Id="rId2" Type="http://schemas.openxmlformats.org/officeDocument/2006/relationships/image" Target="../media/image50.jpeg"/><Relationship Id="rId1" Type="http://schemas.openxmlformats.org/officeDocument/2006/relationships/image" Target="../media/image30.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51.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image" Target="../media/image52.jpeg"/><Relationship Id="rId1" Type="http://schemas.openxmlformats.org/officeDocument/2006/relationships/image" Target="../media/image35.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image" Target="../media/image53.jpeg"/><Relationship Id="rId1" Type="http://schemas.openxmlformats.org/officeDocument/2006/relationships/image" Target="../media/image35.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8.jpeg"/><Relationship Id="rId1" Type="http://schemas.openxmlformats.org/officeDocument/2006/relationships/image" Target="../media/image17.jpe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image" Target="../media/image54.png"/><Relationship Id="rId1" Type="http://schemas.openxmlformats.org/officeDocument/2006/relationships/image" Target="../media/image35.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image" Target="../media/image55.png"/><Relationship Id="rId1" Type="http://schemas.openxmlformats.org/officeDocument/2006/relationships/image" Target="../media/image35.pn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image" Target="../media/image56.jpeg"/><Relationship Id="rId1" Type="http://schemas.openxmlformats.org/officeDocument/2006/relationships/image" Target="../media/image35.pn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image" Target="../media/image57.jpeg"/><Relationship Id="rId1" Type="http://schemas.openxmlformats.org/officeDocument/2006/relationships/image" Target="../media/image35.pn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8.jpeg"/><Relationship Id="rId1" Type="http://schemas.openxmlformats.org/officeDocument/2006/relationships/image" Target="../media/image58.jpeg"/></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59.jpeg"/><Relationship Id="rId1" Type="http://schemas.openxmlformats.org/officeDocument/2006/relationships/image" Target="../media/image30.png"/></Relationships>
</file>

<file path=ppt/slides/_rels/slide36.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image" Target="../media/image61.png"/><Relationship Id="rId2" Type="http://schemas.openxmlformats.org/officeDocument/2006/relationships/image" Target="../media/image60.jpeg"/><Relationship Id="rId1" Type="http://schemas.openxmlformats.org/officeDocument/2006/relationships/image" Target="../media/image35.png"/></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62.png"/><Relationship Id="rId1" Type="http://schemas.openxmlformats.org/officeDocument/2006/relationships/image" Target="../media/image35.png"/></Relationships>
</file>

<file path=ppt/slides/_rels/slide38.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image" Target="../media/image64.jpeg"/><Relationship Id="rId2" Type="http://schemas.openxmlformats.org/officeDocument/2006/relationships/image" Target="../media/image63.png"/><Relationship Id="rId1" Type="http://schemas.openxmlformats.org/officeDocument/2006/relationships/image" Target="../media/image35.png"/></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65.png"/><Relationship Id="rId1" Type="http://schemas.openxmlformats.org/officeDocument/2006/relationships/image" Target="../media/image35.pn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image" Target="../media/image19.png"/></Relationships>
</file>

<file path=ppt/slides/_rels/slide40.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image" Target="../media/image66.jpeg"/><Relationship Id="rId2" Type="http://schemas.openxmlformats.org/officeDocument/2006/relationships/image" Target="../media/image30.png"/><Relationship Id="rId1" Type="http://schemas.openxmlformats.org/officeDocument/2006/relationships/image" Target="../media/image35.png"/></Relationships>
</file>

<file path=ppt/slides/_rels/slide41.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image" Target="../media/image67.jpeg"/><Relationship Id="rId2" Type="http://schemas.openxmlformats.org/officeDocument/2006/relationships/image" Target="../media/image30.png"/><Relationship Id="rId1" Type="http://schemas.openxmlformats.org/officeDocument/2006/relationships/image" Target="../media/image35.png"/></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68.png"/><Relationship Id="rId1" Type="http://schemas.openxmlformats.org/officeDocument/2006/relationships/image" Target="../media/image35.png"/></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69.jpeg"/><Relationship Id="rId1" Type="http://schemas.openxmlformats.org/officeDocument/2006/relationships/image" Target="../media/image35.png"/></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8.jpeg"/><Relationship Id="rId1" Type="http://schemas.openxmlformats.org/officeDocument/2006/relationships/image" Target="../media/image70.jpeg"/></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1.jpeg"/><Relationship Id="rId1" Type="http://schemas.openxmlformats.org/officeDocument/2006/relationships/image" Target="../media/image30.png"/></Relationships>
</file>

<file path=ppt/slides/_rels/slide46.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72.jpeg"/><Relationship Id="rId2" Type="http://schemas.openxmlformats.org/officeDocument/2006/relationships/image" Target="../media/image30.png"/><Relationship Id="rId1" Type="http://schemas.openxmlformats.org/officeDocument/2006/relationships/image" Target="../media/image35.png"/></Relationships>
</file>

<file path=ppt/slides/_rels/slide47.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73.jpeg"/><Relationship Id="rId2" Type="http://schemas.openxmlformats.org/officeDocument/2006/relationships/image" Target="../media/image30.png"/><Relationship Id="rId1" Type="http://schemas.openxmlformats.org/officeDocument/2006/relationships/image" Target="../media/image35.png"/></Relationships>
</file>

<file path=ppt/slides/_rels/slide48.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74.jpeg"/><Relationship Id="rId2" Type="http://schemas.openxmlformats.org/officeDocument/2006/relationships/image" Target="../media/image30.png"/><Relationship Id="rId1" Type="http://schemas.openxmlformats.org/officeDocument/2006/relationships/image" Target="../media/image35.png"/></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0.png"/><Relationship Id="rId1" Type="http://schemas.openxmlformats.org/officeDocument/2006/relationships/image" Target="../media/image35.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2.jpeg"/><Relationship Id="rId1" Type="http://schemas.openxmlformats.org/officeDocument/2006/relationships/image" Target="../media/image19.png"/></Relationships>
</file>

<file path=ppt/slides/_rels/slide50.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61.png"/><Relationship Id="rId2" Type="http://schemas.openxmlformats.org/officeDocument/2006/relationships/image" Target="../media/image60.jpeg"/><Relationship Id="rId1" Type="http://schemas.openxmlformats.org/officeDocument/2006/relationships/image" Target="../media/image35.png"/></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5.png"/></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8.jpeg"/><Relationship Id="rId1" Type="http://schemas.openxmlformats.org/officeDocument/2006/relationships/image" Target="../media/image76.jpeg"/></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77.jpeg"/><Relationship Id="rId1" Type="http://schemas.openxmlformats.org/officeDocument/2006/relationships/image" Target="../media/image30.png"/></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30.png"/><Relationship Id="rId1" Type="http://schemas.openxmlformats.org/officeDocument/2006/relationships/image" Target="../media/image35.png"/></Relationships>
</file>

<file path=ppt/slides/_rels/slide55.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image" Target="../media/image78.jpeg"/><Relationship Id="rId2" Type="http://schemas.openxmlformats.org/officeDocument/2006/relationships/image" Target="../media/image30.png"/><Relationship Id="rId1" Type="http://schemas.openxmlformats.org/officeDocument/2006/relationships/image" Target="../media/image35.png"/></Relationships>
</file>

<file path=ppt/slides/_rels/slide56.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79.png"/><Relationship Id="rId1" Type="http://schemas.openxmlformats.org/officeDocument/2006/relationships/image" Target="../media/image35.png"/></Relationships>
</file>

<file path=ppt/slides/_rels/slide57.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80.png"/><Relationship Id="rId1" Type="http://schemas.openxmlformats.org/officeDocument/2006/relationships/image" Target="../media/image35.png"/></Relationships>
</file>

<file path=ppt/slides/_rels/slide58.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30.png"/><Relationship Id="rId1" Type="http://schemas.openxmlformats.org/officeDocument/2006/relationships/image" Target="../media/image35.png"/></Relationships>
</file>

<file path=ppt/slides/_rels/slide59.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81.jpeg"/><Relationship Id="rId1" Type="http://schemas.openxmlformats.org/officeDocument/2006/relationships/image" Target="../media/image35.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3.jpeg"/><Relationship Id="rId1" Type="http://schemas.openxmlformats.org/officeDocument/2006/relationships/image" Target="../media/image19.png"/></Relationships>
</file>

<file path=ppt/slides/_rels/slide60.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82.jpeg"/><Relationship Id="rId1" Type="http://schemas.openxmlformats.org/officeDocument/2006/relationships/image" Target="../media/image35.png"/></Relationships>
</file>

<file path=ppt/slides/_rels/slide61.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83.png"/><Relationship Id="rId1" Type="http://schemas.openxmlformats.org/officeDocument/2006/relationships/image" Target="../media/image35.png"/></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35.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25.jpeg"/><Relationship Id="rId2" Type="http://schemas.openxmlformats.org/officeDocument/2006/relationships/image" Target="../media/image24.png"/><Relationship Id="rId1" Type="http://schemas.openxmlformats.org/officeDocument/2006/relationships/image" Target="../media/image19.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6.jpeg"/><Relationship Id="rId1" Type="http://schemas.openxmlformats.org/officeDocument/2006/relationships/image" Target="../media/image19.pn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27.jpeg"/><Relationship Id="rId2" Type="http://schemas.openxmlformats.org/officeDocument/2006/relationships/image" Target="../media/image24.png"/><Relationship Id="rId1"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9F9F9"/>
        </a:solidFill>
        <a:effectLst/>
      </p:bgPr>
    </p:bg>
    <p:spTree>
      <p:nvGrpSpPr>
        <p:cNvPr id="1" name=""/>
        <p:cNvGrpSpPr/>
        <p:nvPr/>
      </p:nvGrpSpPr>
      <p:grpSpPr>
        <a:xfrm>
          <a:off x="0" y="0"/>
          <a:ext cx="0" cy="0"/>
          <a:chOff x="0" y="0"/>
          <a:chExt cx="0" cy="0"/>
        </a:xfrm>
      </p:grpSpPr>
    </p:spTree>
  </p:cSld>
  <p:clrMapOvr>
    <a:masterClrMapping/>
  </p:clrMapOvr>
  <p:transition>
    <p:newsflash/>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5944" y="1700583"/>
            <a:ext cx="7453290" cy="1656400"/>
            <a:chOff x="3755454" y="1700808"/>
            <a:chExt cx="7452320" cy="1656184"/>
          </a:xfrm>
        </p:grpSpPr>
        <p:sp>
          <p:nvSpPr>
            <p:cNvPr id="124" name="矩形 123"/>
            <p:cNvSpPr/>
            <p:nvPr/>
          </p:nvSpPr>
          <p:spPr>
            <a:xfrm>
              <a:off x="3755454" y="1700808"/>
              <a:ext cx="7452320" cy="165618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TextBox 126"/>
            <p:cNvSpPr txBox="1"/>
            <p:nvPr/>
          </p:nvSpPr>
          <p:spPr>
            <a:xfrm>
              <a:off x="4175202" y="2196658"/>
              <a:ext cx="3692036" cy="646331"/>
            </a:xfrm>
            <a:prstGeom prst="rect">
              <a:avLst/>
            </a:prstGeom>
            <a:noFill/>
          </p:spPr>
          <p:txBody>
            <a:bodyPr wrap="none" rtlCol="0">
              <a:spAutoFit/>
            </a:bodyPr>
            <a:lstStyle/>
            <a:p>
              <a:pPr algn="r"/>
              <a:r>
                <a:rPr lang="zh-CN" altLang="en-US" sz="3600" b="1" dirty="0">
                  <a:solidFill>
                    <a:schemeClr val="bg1"/>
                  </a:solidFill>
                  <a:latin typeface="微软雅黑" panose="020B0503020204020204" pitchFamily="34" charset="-122"/>
                  <a:ea typeface="微软雅黑" panose="020B0503020204020204" pitchFamily="34" charset="-122"/>
                </a:rPr>
                <a:t>第二章  积极心态</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grpSp>
      <p:sp>
        <p:nvSpPr>
          <p:cNvPr id="130" name="矩形 129"/>
          <p:cNvSpPr/>
          <p:nvPr/>
        </p:nvSpPr>
        <p:spPr>
          <a:xfrm>
            <a:off x="4774708" y="4221191"/>
            <a:ext cx="2041466" cy="1152278"/>
          </a:xfrm>
          <a:prstGeom prst="rect">
            <a:avLst/>
          </a:prstGeom>
          <a:solidFill>
            <a:srgbClr val="9BBB59"/>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en-US" altLang="zh-CN" sz="3200" dirty="0"/>
              <a:t>01</a:t>
            </a:r>
            <a:endParaRPr lang="en-US" altLang="zh-CN" sz="3200" dirty="0"/>
          </a:p>
          <a:p>
            <a:pPr>
              <a:lnSpc>
                <a:spcPct val="130000"/>
              </a:lnSpc>
            </a:pPr>
            <a:r>
              <a:rPr lang="zh-CN" altLang="en-US" dirty="0">
                <a:latin typeface="微软雅黑" panose="020B0503020204020204" pitchFamily="34" charset="-122"/>
                <a:ea typeface="微软雅黑" panose="020B0503020204020204" pitchFamily="34" charset="-122"/>
              </a:rPr>
              <a:t>什么是积极心态</a:t>
            </a:r>
            <a:endParaRPr lang="zh-CN" altLang="en-US" dirty="0">
              <a:latin typeface="微软雅黑" panose="020B0503020204020204" pitchFamily="34" charset="-122"/>
              <a:ea typeface="微软雅黑" panose="020B0503020204020204" pitchFamily="34" charset="-122"/>
            </a:endParaRPr>
          </a:p>
        </p:txBody>
      </p:sp>
      <p:sp>
        <p:nvSpPr>
          <p:cNvPr id="132" name="矩形 131"/>
          <p:cNvSpPr/>
          <p:nvPr/>
        </p:nvSpPr>
        <p:spPr>
          <a:xfrm>
            <a:off x="6947719" y="4221191"/>
            <a:ext cx="2041466" cy="1152278"/>
          </a:xfrm>
          <a:prstGeom prst="rect">
            <a:avLst/>
          </a:prstGeom>
          <a:solidFill>
            <a:srgbClr val="9BBB59"/>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en-US" altLang="zh-CN" sz="3200" dirty="0"/>
              <a:t>02</a:t>
            </a:r>
            <a:endParaRPr lang="en-US" altLang="zh-CN" sz="3200" dirty="0"/>
          </a:p>
          <a:p>
            <a:pPr>
              <a:lnSpc>
                <a:spcPct val="130000"/>
              </a:lnSpc>
            </a:pPr>
            <a:r>
              <a:rPr lang="zh-CN" altLang="en-US" dirty="0">
                <a:latin typeface="微软雅黑" panose="020B0503020204020204" pitchFamily="34" charset="-122"/>
                <a:ea typeface="微软雅黑" panose="020B0503020204020204" pitchFamily="34" charset="-122"/>
              </a:rPr>
              <a:t>为何要积极心态</a:t>
            </a:r>
            <a:endParaRPr lang="zh-CN" altLang="en-US" dirty="0">
              <a:latin typeface="微软雅黑" panose="020B0503020204020204" pitchFamily="34" charset="-122"/>
              <a:ea typeface="微软雅黑" panose="020B0503020204020204" pitchFamily="34" charset="-122"/>
            </a:endParaRPr>
          </a:p>
        </p:txBody>
      </p:sp>
      <p:sp>
        <p:nvSpPr>
          <p:cNvPr id="133" name="矩形 132"/>
          <p:cNvSpPr/>
          <p:nvPr/>
        </p:nvSpPr>
        <p:spPr>
          <a:xfrm>
            <a:off x="9120730" y="4221191"/>
            <a:ext cx="2041466" cy="1152278"/>
          </a:xfrm>
          <a:prstGeom prst="rect">
            <a:avLst/>
          </a:prstGeom>
          <a:solidFill>
            <a:srgbClr val="9BBB59"/>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en-US" altLang="zh-CN" sz="3200" dirty="0"/>
              <a:t>03</a:t>
            </a:r>
            <a:endParaRPr lang="en-US" altLang="zh-CN" sz="3200" dirty="0"/>
          </a:p>
          <a:p>
            <a:pPr>
              <a:lnSpc>
                <a:spcPct val="130000"/>
              </a:lnSpc>
            </a:pPr>
            <a:r>
              <a:rPr lang="zh-CN" altLang="en-US" dirty="0">
                <a:latin typeface="微软雅黑" panose="020B0503020204020204" pitchFamily="34" charset="-122"/>
                <a:ea typeface="微软雅黑" panose="020B0503020204020204" pitchFamily="34" charset="-122"/>
              </a:rPr>
              <a:t>积极心态该如何做</a:t>
            </a:r>
            <a:endParaRPr lang="zh-CN" altLang="en-US" dirty="0">
              <a:latin typeface="微软雅黑" panose="020B0503020204020204" pitchFamily="34" charset="-122"/>
              <a:ea typeface="微软雅黑" panose="020B0503020204020204" pitchFamily="34" charset="-122"/>
            </a:endParaRPr>
          </a:p>
        </p:txBody>
      </p:sp>
      <p:sp>
        <p:nvSpPr>
          <p:cNvPr id="9" name="矩形 8"/>
          <p:cNvSpPr/>
          <p:nvPr/>
        </p:nvSpPr>
        <p:spPr>
          <a:xfrm>
            <a:off x="3359339" y="1700583"/>
            <a:ext cx="288070" cy="16564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124" name="Picture 4" descr="C:\Users\user\Desktop\xpic2536.jpg"/>
          <p:cNvPicPr>
            <a:picLocks noChangeAspect="1" noChangeArrowheads="1"/>
          </p:cNvPicPr>
          <p:nvPr/>
        </p:nvPicPr>
        <p:blipFill rotWithShape="1">
          <a:blip r:embed="rId1" cstate="screen"/>
          <a:srcRect/>
          <a:stretch>
            <a:fillRect/>
          </a:stretch>
        </p:blipFill>
        <p:spPr bwMode="auto">
          <a:xfrm>
            <a:off x="8904678" y="1844618"/>
            <a:ext cx="2160281" cy="1368863"/>
          </a:xfrm>
          <a:prstGeom prst="rect">
            <a:avLst/>
          </a:prstGeom>
          <a:blipFill dpi="0" rotWithShape="1">
            <a:blip r:embed="rId2" cstate="email"/>
            <a:srcRect/>
            <a:stretch>
              <a:fillRect/>
            </a:stretch>
          </a:blipFill>
          <a:ln w="28575">
            <a:solidFill>
              <a:schemeClr val="bg1"/>
            </a:solidFill>
          </a:ln>
          <a:effectLst/>
        </p:spPr>
      </p:pic>
      <p:sp>
        <p:nvSpPr>
          <p:cNvPr id="10" name="标题 1"/>
          <p:cNvSpPr txBox="1"/>
          <p:nvPr/>
        </p:nvSpPr>
        <p:spPr>
          <a:xfrm>
            <a:off x="9480817" y="637454"/>
            <a:ext cx="1449228" cy="288070"/>
          </a:xfrm>
          <a:prstGeom prst="rect">
            <a:avLst/>
          </a:prstGeom>
          <a:ln>
            <a:noFill/>
          </a:ln>
        </p:spPr>
        <p:txBody>
          <a:bodyPr>
            <a:normAutofit fontScale="92500" lnSpcReduction="20000"/>
          </a:bodyPr>
          <a:lstStyle>
            <a:lvl1pPr algn="l" defTabSz="914400" rtl="0" eaLnBrk="1" latinLnBrk="0" hangingPunct="1">
              <a:spcBef>
                <a:spcPct val="0"/>
              </a:spcBef>
              <a:buNone/>
              <a:defRPr sz="1600" kern="1200">
                <a:solidFill>
                  <a:schemeClr val="tx1"/>
                </a:solidFill>
                <a:latin typeface="微软雅黑" panose="020B0503020204020204" pitchFamily="34" charset="-122"/>
                <a:ea typeface="微软雅黑" panose="020B0503020204020204" pitchFamily="34" charset="-122"/>
                <a:cs typeface="+mj-cs"/>
              </a:defRPr>
            </a:lvl1pPr>
          </a:lstStyle>
          <a:p>
            <a:pPr algn="r" defTabSz="914400"/>
            <a:r>
              <a:rPr lang="zh-CN" altLang="en-US" dirty="0">
                <a:solidFill>
                  <a:srgbClr val="7BC143"/>
                </a:solidFill>
              </a:rPr>
              <a:t>过渡页</a:t>
            </a:r>
            <a:endParaRPr lang="zh-CN" altLang="en-US" dirty="0">
              <a:solidFill>
                <a:srgbClr val="7BC143"/>
              </a:solidFill>
            </a:endParaRPr>
          </a:p>
        </p:txBody>
      </p:sp>
    </p:spTree>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400"/>
                                        <p:tgtEl>
                                          <p:spTgt spid="9"/>
                                        </p:tgtEl>
                                      </p:cBhvr>
                                    </p:animEffect>
                                  </p:childTnLst>
                                </p:cTn>
                              </p:par>
                              <p:par>
                                <p:cTn id="8" presetID="22" presetClass="entr" presetSubtype="8" fill="hold" nodeType="withEffect">
                                  <p:stCondLst>
                                    <p:cond delay="10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400"/>
                                        <p:tgtEl>
                                          <p:spTgt spid="2"/>
                                        </p:tgtEl>
                                      </p:cBhvr>
                                    </p:animEffect>
                                  </p:childTnLst>
                                </p:cTn>
                              </p:par>
                              <p:par>
                                <p:cTn id="11" presetID="52" presetClass="entr" presetSubtype="0" fill="hold" nodeType="withEffect">
                                  <p:stCondLst>
                                    <p:cond delay="100"/>
                                  </p:stCondLst>
                                  <p:childTnLst>
                                    <p:set>
                                      <p:cBhvr>
                                        <p:cTn id="12" dur="1" fill="hold">
                                          <p:stCondLst>
                                            <p:cond delay="0"/>
                                          </p:stCondLst>
                                        </p:cTn>
                                        <p:tgtEl>
                                          <p:spTgt spid="5124"/>
                                        </p:tgtEl>
                                        <p:attrNameLst>
                                          <p:attrName>style.visibility</p:attrName>
                                        </p:attrNameLst>
                                      </p:cBhvr>
                                      <p:to>
                                        <p:strVal val="visible"/>
                                      </p:to>
                                    </p:set>
                                    <p:animScale>
                                      <p:cBhvr>
                                        <p:cTn id="13" dur="500" decel="50000" fill="hold">
                                          <p:stCondLst>
                                            <p:cond delay="0"/>
                                          </p:stCondLst>
                                        </p:cTn>
                                        <p:tgtEl>
                                          <p:spTgt spid="51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500" decel="50000" fill="hold">
                                          <p:stCondLst>
                                            <p:cond delay="0"/>
                                          </p:stCondLst>
                                        </p:cTn>
                                        <p:tgtEl>
                                          <p:spTgt spid="5124"/>
                                        </p:tgtEl>
                                        <p:attrNameLst>
                                          <p:attrName>ppt_x</p:attrName>
                                          <p:attrName>ppt_y</p:attrName>
                                        </p:attrNameLst>
                                      </p:cBhvr>
                                    </p:animMotion>
                                    <p:animEffect transition="in" filter="fade">
                                      <p:cBhvr>
                                        <p:cTn id="15" dur="500"/>
                                        <p:tgtEl>
                                          <p:spTgt spid="5124"/>
                                        </p:tgtEl>
                                      </p:cBhvr>
                                    </p:animEffect>
                                  </p:childTnLst>
                                </p:cTn>
                              </p:par>
                              <p:par>
                                <p:cTn id="16" presetID="52" presetClass="entr" presetSubtype="0" fill="hold" grpId="0" nodeType="withEffect">
                                  <p:stCondLst>
                                    <p:cond delay="300"/>
                                  </p:stCondLst>
                                  <p:childTnLst>
                                    <p:set>
                                      <p:cBhvr>
                                        <p:cTn id="17" dur="1" fill="hold">
                                          <p:stCondLst>
                                            <p:cond delay="0"/>
                                          </p:stCondLst>
                                        </p:cTn>
                                        <p:tgtEl>
                                          <p:spTgt spid="130"/>
                                        </p:tgtEl>
                                        <p:attrNameLst>
                                          <p:attrName>style.visibility</p:attrName>
                                        </p:attrNameLst>
                                      </p:cBhvr>
                                      <p:to>
                                        <p:strVal val="visible"/>
                                      </p:to>
                                    </p:set>
                                    <p:animScale>
                                      <p:cBhvr>
                                        <p:cTn id="18" dur="500" decel="50000" fill="hold">
                                          <p:stCondLst>
                                            <p:cond delay="0"/>
                                          </p:stCondLst>
                                        </p:cTn>
                                        <p:tgtEl>
                                          <p:spTgt spid="1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500" decel="50000" fill="hold">
                                          <p:stCondLst>
                                            <p:cond delay="0"/>
                                          </p:stCondLst>
                                        </p:cTn>
                                        <p:tgtEl>
                                          <p:spTgt spid="130"/>
                                        </p:tgtEl>
                                        <p:attrNameLst>
                                          <p:attrName>ppt_x</p:attrName>
                                          <p:attrName>ppt_y</p:attrName>
                                        </p:attrNameLst>
                                      </p:cBhvr>
                                    </p:animMotion>
                                    <p:animEffect transition="in" filter="fade">
                                      <p:cBhvr>
                                        <p:cTn id="20" dur="500"/>
                                        <p:tgtEl>
                                          <p:spTgt spid="130"/>
                                        </p:tgtEl>
                                      </p:cBhvr>
                                    </p:animEffect>
                                  </p:childTnLst>
                                </p:cTn>
                              </p:par>
                              <p:par>
                                <p:cTn id="21" presetID="52" presetClass="entr" presetSubtype="0" fill="hold" grpId="0" nodeType="withEffect">
                                  <p:stCondLst>
                                    <p:cond delay="400"/>
                                  </p:stCondLst>
                                  <p:childTnLst>
                                    <p:set>
                                      <p:cBhvr>
                                        <p:cTn id="22" dur="1" fill="hold">
                                          <p:stCondLst>
                                            <p:cond delay="0"/>
                                          </p:stCondLst>
                                        </p:cTn>
                                        <p:tgtEl>
                                          <p:spTgt spid="132"/>
                                        </p:tgtEl>
                                        <p:attrNameLst>
                                          <p:attrName>style.visibility</p:attrName>
                                        </p:attrNameLst>
                                      </p:cBhvr>
                                      <p:to>
                                        <p:strVal val="visible"/>
                                      </p:to>
                                    </p:set>
                                    <p:animScale>
                                      <p:cBhvr>
                                        <p:cTn id="23" dur="500" decel="50000" fill="hold">
                                          <p:stCondLst>
                                            <p:cond delay="0"/>
                                          </p:stCondLst>
                                        </p:cTn>
                                        <p:tgtEl>
                                          <p:spTgt spid="1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500" decel="50000" fill="hold">
                                          <p:stCondLst>
                                            <p:cond delay="0"/>
                                          </p:stCondLst>
                                        </p:cTn>
                                        <p:tgtEl>
                                          <p:spTgt spid="132"/>
                                        </p:tgtEl>
                                        <p:attrNameLst>
                                          <p:attrName>ppt_x</p:attrName>
                                          <p:attrName>ppt_y</p:attrName>
                                        </p:attrNameLst>
                                      </p:cBhvr>
                                    </p:animMotion>
                                    <p:animEffect transition="in" filter="fade">
                                      <p:cBhvr>
                                        <p:cTn id="25" dur="500"/>
                                        <p:tgtEl>
                                          <p:spTgt spid="132"/>
                                        </p:tgtEl>
                                      </p:cBhvr>
                                    </p:animEffect>
                                  </p:childTnLst>
                                </p:cTn>
                              </p:par>
                              <p:par>
                                <p:cTn id="26" presetID="52" presetClass="entr" presetSubtype="0" fill="hold" grpId="0" nodeType="withEffect">
                                  <p:stCondLst>
                                    <p:cond delay="500"/>
                                  </p:stCondLst>
                                  <p:childTnLst>
                                    <p:set>
                                      <p:cBhvr>
                                        <p:cTn id="27" dur="1" fill="hold">
                                          <p:stCondLst>
                                            <p:cond delay="0"/>
                                          </p:stCondLst>
                                        </p:cTn>
                                        <p:tgtEl>
                                          <p:spTgt spid="133"/>
                                        </p:tgtEl>
                                        <p:attrNameLst>
                                          <p:attrName>style.visibility</p:attrName>
                                        </p:attrNameLst>
                                      </p:cBhvr>
                                      <p:to>
                                        <p:strVal val="visible"/>
                                      </p:to>
                                    </p:set>
                                    <p:animScale>
                                      <p:cBhvr>
                                        <p:cTn id="28" dur="500" decel="50000" fill="hold">
                                          <p:stCondLst>
                                            <p:cond delay="0"/>
                                          </p:stCondLst>
                                        </p:cTn>
                                        <p:tgtEl>
                                          <p:spTgt spid="1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500" decel="50000" fill="hold">
                                          <p:stCondLst>
                                            <p:cond delay="0"/>
                                          </p:stCondLst>
                                        </p:cTn>
                                        <p:tgtEl>
                                          <p:spTgt spid="133"/>
                                        </p:tgtEl>
                                        <p:attrNameLst>
                                          <p:attrName>ppt_x</p:attrName>
                                          <p:attrName>ppt_y</p:attrName>
                                        </p:attrNameLst>
                                      </p:cBhvr>
                                    </p:animMotion>
                                    <p:animEffect transition="in" filter="fade">
                                      <p:cBhvr>
                                        <p:cTn id="30" dur="500"/>
                                        <p:tgtEl>
                                          <p:spTgt spid="1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 grpId="0" animBg="1"/>
      <p:bldP spid="132" grpId="0" animBg="1"/>
      <p:bldP spid="133" grpId="0" animBg="1"/>
      <p:bldP spid="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Teliss_Tong\Copy\定期备份\工作备份\！PPT图片及版面资源\06-PPT精选插图\12-标签\绿色上角.png"/>
          <p:cNvPicPr>
            <a:picLocks noChangeAspect="1" noChangeArrowheads="1"/>
          </p:cNvPicPr>
          <p:nvPr/>
        </p:nvPicPr>
        <p:blipFill>
          <a:blip r:embed="rId1" cstate="email"/>
          <a:srcRect/>
          <a:stretch>
            <a:fillRect/>
          </a:stretch>
        </p:blipFill>
        <p:spPr bwMode="auto">
          <a:xfrm>
            <a:off x="10270703" y="1031579"/>
            <a:ext cx="1514670" cy="414391"/>
          </a:xfrm>
          <a:prstGeom prst="rect">
            <a:avLst/>
          </a:prstGeom>
          <a:noFill/>
          <a:extLst>
            <a:ext uri="{909E8E84-426E-40DD-AFC4-6F175D3DCCD1}">
              <a14:hiddenFill xmlns:a14="http://schemas.microsoft.com/office/drawing/2010/main">
                <a:solidFill>
                  <a:srgbClr val="FFFFFF"/>
                </a:solidFill>
              </a14:hiddenFill>
            </a:ext>
          </a:extLst>
        </p:spPr>
      </p:pic>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4900">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01</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4" y="551530"/>
            <a:ext cx="2952712" cy="461725"/>
          </a:xfrm>
          <a:prstGeom prst="rect">
            <a:avLst/>
          </a:prstGeom>
          <a:noFill/>
        </p:spPr>
        <p:txBody>
          <a:bodyPr wrap="square" lIns="0" rtlCol="0">
            <a:spAutoFit/>
          </a:bodyPr>
          <a:lstStyle/>
          <a:p>
            <a:r>
              <a:rPr lang="zh-CN" altLang="en-US" sz="2400" b="1" dirty="0">
                <a:solidFill>
                  <a:srgbClr val="9BBB59"/>
                </a:solidFill>
                <a:latin typeface="微软雅黑" panose="020B0503020204020204" pitchFamily="34" charset="-122"/>
                <a:ea typeface="微软雅黑" panose="020B0503020204020204" pitchFamily="34" charset="-122"/>
              </a:rPr>
              <a:t>什么是积极心态</a:t>
            </a:r>
            <a:endParaRPr lang="zh-CN" altLang="en-US" sz="2400" b="1" dirty="0">
              <a:solidFill>
                <a:srgbClr val="9BBB59"/>
              </a:solidFill>
              <a:latin typeface="微软雅黑" panose="020B0503020204020204" pitchFamily="34" charset="-122"/>
              <a:ea typeface="微软雅黑" panose="020B0503020204020204" pitchFamily="34" charset="-122"/>
            </a:endParaRPr>
          </a:p>
        </p:txBody>
      </p:sp>
      <p:sp>
        <p:nvSpPr>
          <p:cNvPr id="26" name="TextBox 25"/>
          <p:cNvSpPr txBox="1"/>
          <p:nvPr/>
        </p:nvSpPr>
        <p:spPr>
          <a:xfrm>
            <a:off x="10705113" y="1052427"/>
            <a:ext cx="646415" cy="369380"/>
          </a:xfrm>
          <a:prstGeom prst="rect">
            <a:avLst/>
          </a:prstGeom>
          <a:noFill/>
        </p:spPr>
        <p:txBody>
          <a:bodyPr wrap="non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故事</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marL="1143000" indent="-228600">
              <a:defRPr sz="2400">
                <a:solidFill>
                  <a:schemeClr val="tx1"/>
                </a:solidFill>
                <a:latin typeface="Calibri" panose="020F0502020204030204" pitchFamily="34" charset="0"/>
                <a:ea typeface="宋体" panose="02010600030101010101" pitchFamily="2" charset="-122"/>
              </a:defRPr>
            </a:lvl3pPr>
            <a:lvl4pPr marL="1600200" indent="-228600">
              <a:defRPr sz="2400">
                <a:solidFill>
                  <a:schemeClr val="tx1"/>
                </a:solidFill>
                <a:latin typeface="Calibri" panose="020F0502020204030204" pitchFamily="34" charset="0"/>
                <a:ea typeface="宋体" panose="02010600030101010101" pitchFamily="2" charset="-122"/>
              </a:defRPr>
            </a:lvl4pPr>
            <a:lvl5pPr marL="2057400" indent="-228600">
              <a:defRPr sz="2400">
                <a:solidFill>
                  <a:schemeClr val="tx1"/>
                </a:solidFill>
                <a:latin typeface="Calibri" panose="020F0502020204030204" pitchFamily="34" charset="0"/>
                <a:ea typeface="宋体" panose="02010600030101010101" pitchFamily="2" charset="-122"/>
              </a:defRPr>
            </a:lvl5pPr>
            <a:lvl6pPr marL="25146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6pPr>
            <a:lvl7pPr marL="29718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7pPr>
            <a:lvl8pPr marL="34290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8pPr>
            <a:lvl9pPr marL="38862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9pPr>
          </a:lstStyle>
          <a:p>
            <a:endParaRPr lang="zh-CN" altLang="en-US" dirty="0">
              <a:ea typeface="微软雅黑" panose="020B0503020204020204" pitchFamily="34" charset="-122"/>
            </a:endParaRPr>
          </a:p>
        </p:txBody>
      </p:sp>
      <p:pic>
        <p:nvPicPr>
          <p:cNvPr id="2" name="Picture 3" descr="C:\Users\user\Desktop\未标题-1 拷贝.png"/>
          <p:cNvPicPr>
            <a:picLocks noChangeAspect="1" noChangeArrowheads="1"/>
          </p:cNvPicPr>
          <p:nvPr/>
        </p:nvPicPr>
        <p:blipFill>
          <a:blip r:embed="rId2" cstate="email"/>
          <a:srcRect/>
          <a:stretch>
            <a:fillRect/>
          </a:stretch>
        </p:blipFill>
        <p:spPr bwMode="auto">
          <a:xfrm>
            <a:off x="1846975" y="1843323"/>
            <a:ext cx="6988329" cy="4106285"/>
          </a:xfrm>
          <a:prstGeom prst="rect">
            <a:avLst/>
          </a:prstGeom>
          <a:noFill/>
          <a:extLst>
            <a:ext uri="{909E8E84-426E-40DD-AFC4-6F175D3DCCD1}">
              <a14:hiddenFill xmlns:a14="http://schemas.microsoft.com/office/drawing/2010/main">
                <a:solidFill>
                  <a:srgbClr val="FFFFFF"/>
                </a:solidFill>
              </a14:hiddenFill>
            </a:ext>
          </a:extLst>
        </p:spPr>
      </p:pic>
      <p:sp>
        <p:nvSpPr>
          <p:cNvPr id="18" name="矩形 6"/>
          <p:cNvSpPr>
            <a:spLocks noChangeArrowheads="1"/>
          </p:cNvSpPr>
          <p:nvPr/>
        </p:nvSpPr>
        <p:spPr bwMode="auto">
          <a:xfrm>
            <a:off x="8835304" y="1988652"/>
            <a:ext cx="3356696" cy="3960516"/>
          </a:xfrm>
          <a:prstGeom prst="roundRect">
            <a:avLst>
              <a:gd name="adj" fmla="val 0"/>
            </a:avLst>
          </a:prstGeom>
          <a:solidFill>
            <a:srgbClr val="F0F0F0"/>
          </a:solidFill>
          <a:ln>
            <a:noFill/>
          </a:ln>
        </p:spPr>
        <p:txBody>
          <a:bodyPr anchor="ctr"/>
          <a:lstStyle/>
          <a:p>
            <a:pPr algn="ctr"/>
            <a:endParaRPr lang="zh-CN" altLang="zh-CN">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0" name="矩形 9"/>
          <p:cNvSpPr>
            <a:spLocks noChangeArrowheads="1"/>
          </p:cNvSpPr>
          <p:nvPr/>
        </p:nvSpPr>
        <p:spPr bwMode="auto">
          <a:xfrm>
            <a:off x="9062363" y="1772601"/>
            <a:ext cx="100025" cy="379004"/>
          </a:xfrm>
          <a:prstGeom prst="rect">
            <a:avLst/>
          </a:prstGeom>
          <a:solidFill>
            <a:srgbClr val="FFC000"/>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1" name="TextBox 10"/>
          <p:cNvSpPr>
            <a:spLocks noChangeArrowheads="1"/>
          </p:cNvSpPr>
          <p:nvPr/>
        </p:nvSpPr>
        <p:spPr bwMode="auto">
          <a:xfrm>
            <a:off x="9422449" y="1772600"/>
            <a:ext cx="2578976" cy="400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b="1" dirty="0">
                <a:solidFill>
                  <a:schemeClr val="accent6"/>
                </a:solidFill>
                <a:latin typeface="微软雅黑" panose="020B0503020204020204" pitchFamily="34" charset="-122"/>
                <a:ea typeface="微软雅黑" panose="020B0503020204020204" pitchFamily="34" charset="-122"/>
              </a:rPr>
              <a:t>妙解秀才梦</a:t>
            </a:r>
            <a:endParaRPr lang="zh-CN" altLang="en-US" sz="2000" b="1" dirty="0">
              <a:solidFill>
                <a:schemeClr val="accent6"/>
              </a:solidFill>
              <a:latin typeface="微软雅黑" panose="020B0503020204020204" pitchFamily="34" charset="-122"/>
              <a:ea typeface="微软雅黑" panose="020B0503020204020204" pitchFamily="34" charset="-122"/>
            </a:endParaRPr>
          </a:p>
        </p:txBody>
      </p:sp>
      <p:sp>
        <p:nvSpPr>
          <p:cNvPr id="22" name="圆角矩形 21"/>
          <p:cNvSpPr/>
          <p:nvPr/>
        </p:nvSpPr>
        <p:spPr>
          <a:xfrm>
            <a:off x="8976695" y="2276722"/>
            <a:ext cx="3024730" cy="3528851"/>
          </a:xfrm>
          <a:prstGeom prst="roundRect">
            <a:avLst>
              <a:gd name="adj" fmla="val 0"/>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23" name="TextBox 8"/>
          <p:cNvSpPr>
            <a:spLocks noChangeArrowheads="1"/>
          </p:cNvSpPr>
          <p:nvPr/>
        </p:nvSpPr>
        <p:spPr bwMode="auto">
          <a:xfrm>
            <a:off x="9062362" y="2641083"/>
            <a:ext cx="2867045" cy="2732386"/>
          </a:xfrm>
          <a:prstGeom prst="rect">
            <a:avLst/>
          </a:prstGeom>
          <a:noFill/>
          <a:ln>
            <a:noFill/>
          </a:ln>
        </p:spPr>
        <p:txBody>
          <a:bodyPr wrap="square">
            <a:spAutoFit/>
          </a:bodyPr>
          <a:lstStyle/>
          <a:p>
            <a:pPr>
              <a:lnSpc>
                <a:spcPct val="134000"/>
              </a:lnSpc>
              <a:spcAft>
                <a:spcPts val="1200"/>
              </a:spcAft>
            </a:pP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有位秀才第三次进京赶考，住在一个经常住的店里。考试前两天他做了三个梦，第一个梦是梦到自己在墙上种白菜，第二个梦是下雨天，他戴了斗笠还打伞，第三个梦是梦到跟心爱的表妹脱光了衣服躺在一起，但是背靠着背。</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pan dir="u"/>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92"/>
                                        </p:tgtEl>
                                        <p:attrNameLst>
                                          <p:attrName>style.visibility</p:attrName>
                                        </p:attrNameLst>
                                      </p:cBhvr>
                                      <p:to>
                                        <p:strVal val="visible"/>
                                      </p:to>
                                    </p:set>
                                    <p:anim calcmode="lin" valueType="num">
                                      <p:cBhvr additive="base">
                                        <p:cTn id="7" dur="500" fill="hold"/>
                                        <p:tgtEl>
                                          <p:spTgt spid="92"/>
                                        </p:tgtEl>
                                        <p:attrNameLst>
                                          <p:attrName>ppt_x</p:attrName>
                                        </p:attrNameLst>
                                      </p:cBhvr>
                                      <p:tavLst>
                                        <p:tav tm="0">
                                          <p:val>
                                            <p:strVal val="#ppt_x"/>
                                          </p:val>
                                        </p:tav>
                                        <p:tav tm="100000">
                                          <p:val>
                                            <p:strVal val="#ppt_x"/>
                                          </p:val>
                                        </p:tav>
                                      </p:tavLst>
                                    </p:anim>
                                    <p:anim calcmode="lin" valueType="num">
                                      <p:cBhvr additive="base">
                                        <p:cTn id="8" dur="500" fill="hold"/>
                                        <p:tgtEl>
                                          <p:spTgt spid="92"/>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23"/>
                                        </p:tgtEl>
                                        <p:attrNameLst>
                                          <p:attrName>style.visibility</p:attrName>
                                        </p:attrNameLst>
                                      </p:cBhvr>
                                      <p:to>
                                        <p:strVal val="visible"/>
                                      </p:to>
                                    </p:set>
                                    <p:anim calcmode="lin" valueType="num">
                                      <p:cBhvr>
                                        <p:cTn id="16" dur="500" fill="hold"/>
                                        <p:tgtEl>
                                          <p:spTgt spid="23"/>
                                        </p:tgtEl>
                                        <p:attrNameLst>
                                          <p:attrName>ppt_w</p:attrName>
                                        </p:attrNameLst>
                                      </p:cBhvr>
                                      <p:tavLst>
                                        <p:tav tm="0">
                                          <p:val>
                                            <p:fltVal val="0"/>
                                          </p:val>
                                        </p:tav>
                                        <p:tav tm="100000">
                                          <p:val>
                                            <p:strVal val="#ppt_w"/>
                                          </p:val>
                                        </p:tav>
                                      </p:tavLst>
                                    </p:anim>
                                    <p:anim calcmode="lin" valueType="num">
                                      <p:cBhvr>
                                        <p:cTn id="17" dur="500" fill="hold"/>
                                        <p:tgtEl>
                                          <p:spTgt spid="23"/>
                                        </p:tgtEl>
                                        <p:attrNameLst>
                                          <p:attrName>ppt_h</p:attrName>
                                        </p:attrNameLst>
                                      </p:cBhvr>
                                      <p:tavLst>
                                        <p:tav tm="0">
                                          <p:val>
                                            <p:fltVal val="0"/>
                                          </p:val>
                                        </p:tav>
                                        <p:tav tm="100000">
                                          <p:val>
                                            <p:strVal val="#ppt_h"/>
                                          </p:val>
                                        </p:tav>
                                      </p:tavLst>
                                    </p:anim>
                                    <p:animEffect transition="in" filter="fade">
                                      <p:cBhvr>
                                        <p:cTn id="18" dur="500"/>
                                        <p:tgtEl>
                                          <p:spTgt spid="23"/>
                                        </p:tgtEl>
                                      </p:cBhvr>
                                    </p:animEffect>
                                  </p:childTnLst>
                                </p:cTn>
                              </p:par>
                              <p:par>
                                <p:cTn id="19" presetID="49" presetClass="entr" presetSubtype="0" decel="100000" fill="hold" grpId="1" nodeType="with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p:cTn id="21" dur="500" fill="hold"/>
                                        <p:tgtEl>
                                          <p:spTgt spid="23"/>
                                        </p:tgtEl>
                                        <p:attrNameLst>
                                          <p:attrName>ppt_w</p:attrName>
                                        </p:attrNameLst>
                                      </p:cBhvr>
                                      <p:tavLst>
                                        <p:tav tm="0">
                                          <p:val>
                                            <p:fltVal val="0"/>
                                          </p:val>
                                        </p:tav>
                                        <p:tav tm="100000">
                                          <p:val>
                                            <p:strVal val="#ppt_w"/>
                                          </p:val>
                                        </p:tav>
                                      </p:tavLst>
                                    </p:anim>
                                    <p:anim calcmode="lin" valueType="num">
                                      <p:cBhvr>
                                        <p:cTn id="22" dur="500" fill="hold"/>
                                        <p:tgtEl>
                                          <p:spTgt spid="23"/>
                                        </p:tgtEl>
                                        <p:attrNameLst>
                                          <p:attrName>ppt_h</p:attrName>
                                        </p:attrNameLst>
                                      </p:cBhvr>
                                      <p:tavLst>
                                        <p:tav tm="0">
                                          <p:val>
                                            <p:fltVal val="0"/>
                                          </p:val>
                                        </p:tav>
                                        <p:tav tm="100000">
                                          <p:val>
                                            <p:strVal val="#ppt_h"/>
                                          </p:val>
                                        </p:tav>
                                      </p:tavLst>
                                    </p:anim>
                                    <p:anim calcmode="lin" valueType="num">
                                      <p:cBhvr>
                                        <p:cTn id="23" dur="500" fill="hold"/>
                                        <p:tgtEl>
                                          <p:spTgt spid="23"/>
                                        </p:tgtEl>
                                        <p:attrNameLst>
                                          <p:attrName>style.rotation</p:attrName>
                                        </p:attrNameLst>
                                      </p:cBhvr>
                                      <p:tavLst>
                                        <p:tav tm="0">
                                          <p:val>
                                            <p:fltVal val="360"/>
                                          </p:val>
                                        </p:tav>
                                        <p:tav tm="100000">
                                          <p:val>
                                            <p:fltVal val="0"/>
                                          </p:val>
                                        </p:tav>
                                      </p:tavLst>
                                    </p:anim>
                                    <p:animEffect transition="in" filter="fade">
                                      <p:cBhvr>
                                        <p:cTn id="2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3" grpId="0"/>
      <p:bldP spid="23"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Teliss_Tong\Copy\定期备份\工作备份\！PPT图片及版面资源\06-PPT精选插图\12-标签\绿色上角.png"/>
          <p:cNvPicPr>
            <a:picLocks noChangeAspect="1" noChangeArrowheads="1"/>
          </p:cNvPicPr>
          <p:nvPr/>
        </p:nvPicPr>
        <p:blipFill>
          <a:blip r:embed="rId1" cstate="email"/>
          <a:srcRect/>
          <a:stretch>
            <a:fillRect/>
          </a:stretch>
        </p:blipFill>
        <p:spPr bwMode="auto">
          <a:xfrm>
            <a:off x="10270703" y="1031579"/>
            <a:ext cx="1514670" cy="414391"/>
          </a:xfrm>
          <a:prstGeom prst="rect">
            <a:avLst/>
          </a:prstGeom>
          <a:noFill/>
          <a:extLst>
            <a:ext uri="{909E8E84-426E-40DD-AFC4-6F175D3DCCD1}">
              <a14:hiddenFill xmlns:a14="http://schemas.microsoft.com/office/drawing/2010/main">
                <a:solidFill>
                  <a:srgbClr val="FFFFFF"/>
                </a:solidFill>
              </a14:hiddenFill>
            </a:ext>
          </a:extLst>
        </p:spPr>
      </p:pic>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4900">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01</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4" y="551530"/>
            <a:ext cx="2952712" cy="461725"/>
          </a:xfrm>
          <a:prstGeom prst="rect">
            <a:avLst/>
          </a:prstGeom>
          <a:noFill/>
        </p:spPr>
        <p:txBody>
          <a:bodyPr wrap="square" lIns="0" rtlCol="0">
            <a:spAutoFit/>
          </a:bodyPr>
          <a:lstStyle/>
          <a:p>
            <a:r>
              <a:rPr lang="zh-CN" altLang="en-US" sz="2400" b="1" dirty="0">
                <a:solidFill>
                  <a:srgbClr val="9BBB59"/>
                </a:solidFill>
                <a:latin typeface="微软雅黑" panose="020B0503020204020204" pitchFamily="34" charset="-122"/>
                <a:ea typeface="微软雅黑" panose="020B0503020204020204" pitchFamily="34" charset="-122"/>
              </a:rPr>
              <a:t>什么是积极心态</a:t>
            </a:r>
            <a:endParaRPr lang="zh-CN" altLang="en-US" sz="2400" b="1" dirty="0">
              <a:solidFill>
                <a:srgbClr val="9BBB59"/>
              </a:solidFill>
              <a:latin typeface="微软雅黑" panose="020B0503020204020204" pitchFamily="34" charset="-122"/>
              <a:ea typeface="微软雅黑" panose="020B0503020204020204" pitchFamily="34" charset="-122"/>
            </a:endParaRPr>
          </a:p>
        </p:txBody>
      </p:sp>
      <p:sp>
        <p:nvSpPr>
          <p:cNvPr id="26" name="TextBox 25"/>
          <p:cNvSpPr txBox="1"/>
          <p:nvPr/>
        </p:nvSpPr>
        <p:spPr>
          <a:xfrm>
            <a:off x="10705113" y="1052427"/>
            <a:ext cx="646415" cy="369380"/>
          </a:xfrm>
          <a:prstGeom prst="rect">
            <a:avLst/>
          </a:prstGeom>
          <a:noFill/>
        </p:spPr>
        <p:txBody>
          <a:bodyPr wrap="non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故事</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marL="1143000" indent="-228600">
              <a:defRPr sz="2400">
                <a:solidFill>
                  <a:schemeClr val="tx1"/>
                </a:solidFill>
                <a:latin typeface="Calibri" panose="020F0502020204030204" pitchFamily="34" charset="0"/>
                <a:ea typeface="宋体" panose="02010600030101010101" pitchFamily="2" charset="-122"/>
              </a:defRPr>
            </a:lvl3pPr>
            <a:lvl4pPr marL="1600200" indent="-228600">
              <a:defRPr sz="2400">
                <a:solidFill>
                  <a:schemeClr val="tx1"/>
                </a:solidFill>
                <a:latin typeface="Calibri" panose="020F0502020204030204" pitchFamily="34" charset="0"/>
                <a:ea typeface="宋体" panose="02010600030101010101" pitchFamily="2" charset="-122"/>
              </a:defRPr>
            </a:lvl4pPr>
            <a:lvl5pPr marL="2057400" indent="-228600">
              <a:defRPr sz="2400">
                <a:solidFill>
                  <a:schemeClr val="tx1"/>
                </a:solidFill>
                <a:latin typeface="Calibri" panose="020F0502020204030204" pitchFamily="34" charset="0"/>
                <a:ea typeface="宋体" panose="02010600030101010101" pitchFamily="2" charset="-122"/>
              </a:defRPr>
            </a:lvl5pPr>
            <a:lvl6pPr marL="25146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6pPr>
            <a:lvl7pPr marL="29718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7pPr>
            <a:lvl8pPr marL="34290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8pPr>
            <a:lvl9pPr marL="38862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9pPr>
          </a:lstStyle>
          <a:p>
            <a:endParaRPr lang="zh-CN" altLang="en-US" dirty="0">
              <a:ea typeface="微软雅黑" panose="020B0503020204020204" pitchFamily="34" charset="-122"/>
            </a:endParaRPr>
          </a:p>
        </p:txBody>
      </p:sp>
      <p:sp>
        <p:nvSpPr>
          <p:cNvPr id="18" name="矩形 6"/>
          <p:cNvSpPr>
            <a:spLocks noChangeArrowheads="1"/>
          </p:cNvSpPr>
          <p:nvPr/>
        </p:nvSpPr>
        <p:spPr bwMode="auto">
          <a:xfrm>
            <a:off x="1883045" y="1988652"/>
            <a:ext cx="10308956" cy="3960516"/>
          </a:xfrm>
          <a:prstGeom prst="roundRect">
            <a:avLst>
              <a:gd name="adj" fmla="val 0"/>
            </a:avLst>
          </a:prstGeom>
          <a:solidFill>
            <a:srgbClr val="F0F0F0"/>
          </a:solidFill>
          <a:ln>
            <a:noFill/>
          </a:ln>
        </p:spPr>
        <p:txBody>
          <a:bodyPr anchor="ctr"/>
          <a:lstStyle/>
          <a:p>
            <a:pPr algn="ctr"/>
            <a:endParaRPr lang="zh-CN" altLang="zh-CN">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0" name="矩形 9"/>
          <p:cNvSpPr>
            <a:spLocks noChangeArrowheads="1"/>
          </p:cNvSpPr>
          <p:nvPr/>
        </p:nvSpPr>
        <p:spPr bwMode="auto">
          <a:xfrm>
            <a:off x="9062363" y="1772601"/>
            <a:ext cx="100025" cy="379004"/>
          </a:xfrm>
          <a:prstGeom prst="rect">
            <a:avLst/>
          </a:prstGeom>
          <a:solidFill>
            <a:srgbClr val="FFC000"/>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1" name="TextBox 10"/>
          <p:cNvSpPr>
            <a:spLocks noChangeArrowheads="1"/>
          </p:cNvSpPr>
          <p:nvPr/>
        </p:nvSpPr>
        <p:spPr bwMode="auto">
          <a:xfrm>
            <a:off x="9422449" y="1772600"/>
            <a:ext cx="2578976" cy="400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b="1" dirty="0">
                <a:solidFill>
                  <a:schemeClr val="accent6"/>
                </a:solidFill>
                <a:latin typeface="微软雅黑" panose="020B0503020204020204" pitchFamily="34" charset="-122"/>
                <a:ea typeface="微软雅黑" panose="020B0503020204020204" pitchFamily="34" charset="-122"/>
              </a:rPr>
              <a:t>妙解秀才梦</a:t>
            </a:r>
            <a:endParaRPr lang="zh-CN" altLang="en-US" sz="2000" b="1" dirty="0">
              <a:solidFill>
                <a:schemeClr val="accent6"/>
              </a:solidFill>
              <a:latin typeface="微软雅黑" panose="020B0503020204020204" pitchFamily="34" charset="-122"/>
              <a:ea typeface="微软雅黑" panose="020B0503020204020204" pitchFamily="34" charset="-122"/>
            </a:endParaRPr>
          </a:p>
        </p:txBody>
      </p:sp>
      <p:sp>
        <p:nvSpPr>
          <p:cNvPr id="22" name="圆角矩形 21"/>
          <p:cNvSpPr/>
          <p:nvPr/>
        </p:nvSpPr>
        <p:spPr>
          <a:xfrm>
            <a:off x="1883045" y="2276722"/>
            <a:ext cx="10118380" cy="3528851"/>
          </a:xfrm>
          <a:prstGeom prst="roundRect">
            <a:avLst>
              <a:gd name="adj" fmla="val 0"/>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23" name="TextBox 8"/>
          <p:cNvSpPr>
            <a:spLocks noChangeArrowheads="1"/>
          </p:cNvSpPr>
          <p:nvPr/>
        </p:nvSpPr>
        <p:spPr bwMode="auto">
          <a:xfrm>
            <a:off x="7752400" y="2717293"/>
            <a:ext cx="4177008" cy="2732386"/>
          </a:xfrm>
          <a:prstGeom prst="rect">
            <a:avLst/>
          </a:prstGeom>
          <a:noFill/>
          <a:ln>
            <a:noFill/>
          </a:ln>
        </p:spPr>
        <p:txBody>
          <a:bodyPr wrap="square">
            <a:spAutoFit/>
          </a:bodyPr>
          <a:lstStyle/>
          <a:p>
            <a:pPr>
              <a:lnSpc>
                <a:spcPct val="134000"/>
              </a:lnSpc>
              <a:spcAft>
                <a:spcPts val="1200"/>
              </a:spcAft>
            </a:pP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秀才一听，心灰意冷，准备打道回府。店老板得知后，妙解其梦，劝其留下：“你这次一定要留下来。你想想，墙上种菜不是高种（中）吗？戴斗笠打伞不是说明你这次有备无患吗？跟你表妹脱光了背靠背躺着，不是说明你翻身的时候就要到了吗？”秀才一听，更有道理，于是精神振奋地参加考试，居然中了个探花。</a:t>
            </a:r>
            <a:endParaRPr lang="zh-CN" altLang="en-US" sz="1600" dirty="0">
              <a:solidFill>
                <a:schemeClr val="bg1"/>
              </a:solidFill>
              <a:latin typeface="微软雅黑" panose="020B0503020204020204" pitchFamily="34" charset="-122"/>
              <a:ea typeface="微软雅黑" panose="020B0503020204020204" pitchFamily="34" charset="-122"/>
            </a:endParaRPr>
          </a:p>
        </p:txBody>
      </p:sp>
      <p:pic>
        <p:nvPicPr>
          <p:cNvPr id="2" name="Picture 2" descr="http://file.qlteacher.com/upload/gz2010/images/1007/25/171935665.jpg"/>
          <p:cNvPicPr>
            <a:picLocks noChangeAspect="1" noChangeArrowheads="1"/>
          </p:cNvPicPr>
          <p:nvPr/>
        </p:nvPicPr>
        <p:blipFill>
          <a:blip r:embed="rId2"/>
          <a:srcRect/>
          <a:stretch>
            <a:fillRect/>
          </a:stretch>
        </p:blipFill>
        <p:spPr bwMode="auto">
          <a:xfrm>
            <a:off x="1991010" y="2356336"/>
            <a:ext cx="2467296" cy="3381815"/>
          </a:xfrm>
          <a:prstGeom prst="rect">
            <a:avLst/>
          </a:prstGeom>
          <a:noFill/>
          <a:ln w="28575">
            <a:solidFill>
              <a:schemeClr val="bg1"/>
            </a:solidFill>
          </a:ln>
          <a:extLst>
            <a:ext uri="{909E8E84-426E-40DD-AFC4-6F175D3DCCD1}">
              <a14:hiddenFill xmlns:a14="http://schemas.microsoft.com/office/drawing/2010/main">
                <a:solidFill>
                  <a:srgbClr val="FFFFFF"/>
                </a:solidFill>
              </a14:hiddenFill>
            </a:ext>
          </a:extLst>
        </p:spPr>
      </p:pic>
      <p:sp>
        <p:nvSpPr>
          <p:cNvPr id="15" name="TextBox 8"/>
          <p:cNvSpPr>
            <a:spLocks noChangeArrowheads="1"/>
          </p:cNvSpPr>
          <p:nvPr/>
        </p:nvSpPr>
        <p:spPr bwMode="auto">
          <a:xfrm>
            <a:off x="4727670" y="2717293"/>
            <a:ext cx="2867045" cy="2732386"/>
          </a:xfrm>
          <a:prstGeom prst="rect">
            <a:avLst/>
          </a:prstGeom>
          <a:noFill/>
          <a:ln>
            <a:noFill/>
          </a:ln>
        </p:spPr>
        <p:txBody>
          <a:bodyPr wrap="square">
            <a:spAutoFit/>
          </a:bodyPr>
          <a:lstStyle/>
          <a:p>
            <a:pPr>
              <a:lnSpc>
                <a:spcPct val="134000"/>
              </a:lnSpc>
              <a:spcAft>
                <a:spcPts val="1200"/>
              </a:spcAft>
            </a:pP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三个梦似乎有些深意，秀才第二天就赶紧去找算命的解梦。算命的一听，连拍大腿说：“你还是回家吧。你想想，墙上种菜不是白费劲吗？戴斗笠打雨伞不是多此一举吗？跟表妹都脱光了躺在一张床上了，却背靠背，不是没戏吗？”</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6" name="TextBox 10"/>
          <p:cNvSpPr>
            <a:spLocks noChangeArrowheads="1"/>
          </p:cNvSpPr>
          <p:nvPr/>
        </p:nvSpPr>
        <p:spPr bwMode="auto">
          <a:xfrm>
            <a:off x="2499429" y="2596734"/>
            <a:ext cx="787894" cy="400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b="1" dirty="0">
                <a:solidFill>
                  <a:srgbClr val="FF0000"/>
                </a:solidFill>
                <a:latin typeface="微软雅黑" panose="020B0503020204020204" pitchFamily="34" charset="-122"/>
                <a:ea typeface="微软雅黑" panose="020B0503020204020204" pitchFamily="34" charset="-122"/>
              </a:rPr>
              <a:t>靠谱！</a:t>
            </a:r>
            <a:endParaRPr lang="zh-CN" altLang="en-US" sz="2000" b="1"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 presetClass="entr" presetSubtype="0"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childTnLst>
                                </p:cTn>
                              </p:par>
                              <p:par>
                                <p:cTn id="18" presetID="0" presetClass="path" presetSubtype="0" accel="50000" decel="50000" fill="hold" grpId="1" nodeType="withEffect">
                                  <p:stCondLst>
                                    <p:cond delay="0"/>
                                  </p:stCondLst>
                                  <p:childTnLst>
                                    <p:animMotion origin="layout" path="M 1.66667E-6 -1.19861 L 1.66667E-6 1.6763E-6 L 0.00035 -0.12162 L 1.66667E-6 1.6763E-6 " pathEditMode="relative" rAng="0" ptsTypes="AAAA">
                                      <p:cBhvr>
                                        <p:cTn id="19" dur="600" fill="hold"/>
                                        <p:tgtEl>
                                          <p:spTgt spid="16"/>
                                        </p:tgtEl>
                                        <p:attrNameLst>
                                          <p:attrName>ppt_x</p:attrName>
                                          <p:attrName>ppt_y</p:attrName>
                                        </p:attrNameLst>
                                      </p:cBhvr>
                                      <p:rCtr x="0" y="599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15" grpId="0"/>
      <p:bldP spid="16" grpId="0"/>
      <p:bldP spid="16"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Teliss_Tong\Copy\定期备份\工作备份\！PPT图片及版面资源\06-PPT精选插图\12-标签\绿色上角.png"/>
          <p:cNvPicPr>
            <a:picLocks noChangeAspect="1" noChangeArrowheads="1"/>
          </p:cNvPicPr>
          <p:nvPr/>
        </p:nvPicPr>
        <p:blipFill>
          <a:blip r:embed="rId1" cstate="email"/>
          <a:srcRect/>
          <a:stretch>
            <a:fillRect/>
          </a:stretch>
        </p:blipFill>
        <p:spPr bwMode="auto">
          <a:xfrm>
            <a:off x="10270703" y="1031579"/>
            <a:ext cx="1514670" cy="414391"/>
          </a:xfrm>
          <a:prstGeom prst="rect">
            <a:avLst/>
          </a:prstGeom>
          <a:noFill/>
          <a:extLst>
            <a:ext uri="{909E8E84-426E-40DD-AFC4-6F175D3DCCD1}">
              <a14:hiddenFill xmlns:a14="http://schemas.microsoft.com/office/drawing/2010/main">
                <a:solidFill>
                  <a:srgbClr val="FFFFFF"/>
                </a:solidFill>
              </a14:hiddenFill>
            </a:ext>
          </a:extLst>
        </p:spPr>
      </p:pic>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4900">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01</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4" y="551530"/>
            <a:ext cx="2952712" cy="461725"/>
          </a:xfrm>
          <a:prstGeom prst="rect">
            <a:avLst/>
          </a:prstGeom>
          <a:noFill/>
        </p:spPr>
        <p:txBody>
          <a:bodyPr wrap="square" lIns="0" rtlCol="0">
            <a:spAutoFit/>
          </a:bodyPr>
          <a:lstStyle/>
          <a:p>
            <a:r>
              <a:rPr lang="zh-CN" altLang="en-US" sz="2400" b="1" dirty="0">
                <a:solidFill>
                  <a:srgbClr val="9BBB59"/>
                </a:solidFill>
                <a:latin typeface="微软雅黑" panose="020B0503020204020204" pitchFamily="34" charset="-122"/>
                <a:ea typeface="微软雅黑" panose="020B0503020204020204" pitchFamily="34" charset="-122"/>
              </a:rPr>
              <a:t>什么是积极心态</a:t>
            </a:r>
            <a:endParaRPr lang="zh-CN" altLang="en-US" sz="2400" b="1" dirty="0">
              <a:solidFill>
                <a:srgbClr val="9BBB59"/>
              </a:solidFill>
              <a:latin typeface="微软雅黑" panose="020B0503020204020204" pitchFamily="34" charset="-122"/>
              <a:ea typeface="微软雅黑" panose="020B0503020204020204" pitchFamily="34" charset="-122"/>
            </a:endParaRPr>
          </a:p>
        </p:txBody>
      </p:sp>
      <p:sp>
        <p:nvSpPr>
          <p:cNvPr id="26" name="TextBox 25"/>
          <p:cNvSpPr txBox="1"/>
          <p:nvPr/>
        </p:nvSpPr>
        <p:spPr>
          <a:xfrm>
            <a:off x="10705113" y="1052427"/>
            <a:ext cx="646415" cy="369380"/>
          </a:xfrm>
          <a:prstGeom prst="rect">
            <a:avLst/>
          </a:prstGeom>
          <a:noFill/>
        </p:spPr>
        <p:txBody>
          <a:bodyPr wrap="non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点评</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marL="1143000" indent="-228600">
              <a:defRPr sz="2400">
                <a:solidFill>
                  <a:schemeClr val="tx1"/>
                </a:solidFill>
                <a:latin typeface="Calibri" panose="020F0502020204030204" pitchFamily="34" charset="0"/>
                <a:ea typeface="宋体" panose="02010600030101010101" pitchFamily="2" charset="-122"/>
              </a:defRPr>
            </a:lvl3pPr>
            <a:lvl4pPr marL="1600200" indent="-228600">
              <a:defRPr sz="2400">
                <a:solidFill>
                  <a:schemeClr val="tx1"/>
                </a:solidFill>
                <a:latin typeface="Calibri" panose="020F0502020204030204" pitchFamily="34" charset="0"/>
                <a:ea typeface="宋体" panose="02010600030101010101" pitchFamily="2" charset="-122"/>
              </a:defRPr>
            </a:lvl4pPr>
            <a:lvl5pPr marL="2057400" indent="-228600">
              <a:defRPr sz="2400">
                <a:solidFill>
                  <a:schemeClr val="tx1"/>
                </a:solidFill>
                <a:latin typeface="Calibri" panose="020F0502020204030204" pitchFamily="34" charset="0"/>
                <a:ea typeface="宋体" panose="02010600030101010101" pitchFamily="2" charset="-122"/>
              </a:defRPr>
            </a:lvl5pPr>
            <a:lvl6pPr marL="25146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6pPr>
            <a:lvl7pPr marL="29718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7pPr>
            <a:lvl8pPr marL="34290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8pPr>
            <a:lvl9pPr marL="38862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9pPr>
          </a:lstStyle>
          <a:p>
            <a:endParaRPr lang="zh-CN" altLang="en-US" dirty="0">
              <a:ea typeface="微软雅黑" panose="020B0503020204020204" pitchFamily="34" charset="-122"/>
            </a:endParaRPr>
          </a:p>
        </p:txBody>
      </p:sp>
      <p:sp>
        <p:nvSpPr>
          <p:cNvPr id="17" name="矩形 6"/>
          <p:cNvSpPr>
            <a:spLocks noChangeArrowheads="1"/>
          </p:cNvSpPr>
          <p:nvPr/>
        </p:nvSpPr>
        <p:spPr bwMode="auto">
          <a:xfrm>
            <a:off x="2153079" y="1988652"/>
            <a:ext cx="9489129" cy="3960516"/>
          </a:xfrm>
          <a:prstGeom prst="roundRect">
            <a:avLst>
              <a:gd name="adj" fmla="val 5983"/>
            </a:avLst>
          </a:prstGeom>
          <a:solidFill>
            <a:srgbClr val="F0F0F0"/>
          </a:solidFill>
          <a:ln>
            <a:noFill/>
          </a:ln>
        </p:spPr>
        <p:txBody>
          <a:bodyPr anchor="ctr"/>
          <a:lstStyle/>
          <a:p>
            <a:pPr algn="ctr"/>
            <a:endParaRPr lang="zh-CN" altLang="zh-CN">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9" name="圆角矩形 18"/>
          <p:cNvSpPr/>
          <p:nvPr/>
        </p:nvSpPr>
        <p:spPr>
          <a:xfrm>
            <a:off x="2279079" y="2276722"/>
            <a:ext cx="9219092" cy="3528851"/>
          </a:xfrm>
          <a:prstGeom prst="roundRect">
            <a:avLst>
              <a:gd name="adj" fmla="val 4785"/>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24" name="TextBox 8"/>
          <p:cNvSpPr>
            <a:spLocks noChangeArrowheads="1"/>
          </p:cNvSpPr>
          <p:nvPr/>
        </p:nvSpPr>
        <p:spPr bwMode="auto">
          <a:xfrm>
            <a:off x="6658489" y="2564791"/>
            <a:ext cx="4695647" cy="1742371"/>
          </a:xfrm>
          <a:prstGeom prst="rect">
            <a:avLst/>
          </a:prstGeom>
          <a:noFill/>
          <a:ln>
            <a:noFill/>
          </a:ln>
        </p:spPr>
        <p:txBody>
          <a:bodyPr wrap="square">
            <a:spAutoFit/>
          </a:bodyPr>
          <a:lstStyle/>
          <a:p>
            <a:pPr>
              <a:lnSpc>
                <a:spcPct val="134000"/>
              </a:lnSpc>
              <a:spcAft>
                <a:spcPts val="1200"/>
              </a:spcAft>
            </a:pP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世间万事万物，皆有正反两面，即积极的一面和消极的一面，它完全取决于你怎么看。</a:t>
            </a:r>
            <a:r>
              <a:rPr lang="zh-CN" altLang="en-US"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而积极心态就指当人处于困境中时，看待事物和自身能够突破一时的局限，用发展、成长的眼光来看自己状况的一种心态。</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pic>
        <p:nvPicPr>
          <p:cNvPr id="25" name="Picture 2" descr="D:\Teliss_Tong\Copy\定期备份\工作备份\！PPT图片及版面资源\06-PPT精选插图\04-图标\C08BF25571EC89544C69CA03E91C24C8.png"/>
          <p:cNvPicPr>
            <a:picLocks noChangeAspect="1" noChangeArrowheads="1"/>
          </p:cNvPicPr>
          <p:nvPr/>
        </p:nvPicPr>
        <p:blipFill>
          <a:blip r:embed="rId2" cstate="email"/>
          <a:srcRect/>
          <a:stretch>
            <a:fillRect/>
          </a:stretch>
        </p:blipFill>
        <p:spPr bwMode="auto">
          <a:xfrm>
            <a:off x="2279271" y="1089641"/>
            <a:ext cx="1728225" cy="1728225"/>
          </a:xfrm>
          <a:prstGeom prst="rect">
            <a:avLst/>
          </a:prstGeom>
          <a:noFill/>
          <a:extLst>
            <a:ext uri="{909E8E84-426E-40DD-AFC4-6F175D3DCCD1}">
              <a14:hiddenFill xmlns:a14="http://schemas.microsoft.com/office/drawing/2010/main">
                <a:solidFill>
                  <a:srgbClr val="FFFFFF"/>
                </a:solidFill>
              </a14:hiddenFill>
            </a:ext>
          </a:extLst>
        </p:spPr>
      </p:pic>
      <p:sp>
        <p:nvSpPr>
          <p:cNvPr id="27" name="TextBox 10"/>
          <p:cNvSpPr>
            <a:spLocks noChangeArrowheads="1"/>
          </p:cNvSpPr>
          <p:nvPr/>
        </p:nvSpPr>
        <p:spPr bwMode="auto">
          <a:xfrm>
            <a:off x="3719426" y="1771208"/>
            <a:ext cx="2939063"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400" b="1" dirty="0">
                <a:solidFill>
                  <a:schemeClr val="accent6"/>
                </a:solidFill>
                <a:effectLst>
                  <a:reflection blurRad="6350" stA="60000" endA="900" endPos="60000" dist="60007" dir="5400000" sy="-100000" algn="bl" rotWithShape="0"/>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点评</a:t>
            </a:r>
            <a:endParaRPr lang="zh-CN" altLang="en-US" sz="2400" b="1" dirty="0">
              <a:solidFill>
                <a:schemeClr val="accent6"/>
              </a:solidFill>
              <a:effectLst>
                <a:reflection blurRad="6350" stA="60000" endA="900" endPos="60000" dist="60007" dir="5400000" sy="-100000" algn="bl" rotWithShape="0"/>
              </a:effectLst>
              <a:latin typeface="微软雅黑" panose="020B0503020204020204" pitchFamily="34" charset="-122"/>
              <a:ea typeface="微软雅黑" panose="020B0503020204020204" pitchFamily="34" charset="-122"/>
            </a:endParaRPr>
          </a:p>
        </p:txBody>
      </p:sp>
      <p:sp>
        <p:nvSpPr>
          <p:cNvPr id="28" name="TextBox 8"/>
          <p:cNvSpPr>
            <a:spLocks noChangeArrowheads="1"/>
          </p:cNvSpPr>
          <p:nvPr/>
        </p:nvSpPr>
        <p:spPr bwMode="auto">
          <a:xfrm>
            <a:off x="6658489" y="4435144"/>
            <a:ext cx="4695648" cy="1082360"/>
          </a:xfrm>
          <a:prstGeom prst="rect">
            <a:avLst/>
          </a:prstGeom>
          <a:noFill/>
          <a:ln>
            <a:noFill/>
          </a:ln>
        </p:spPr>
        <p:txBody>
          <a:bodyPr wrap="square">
            <a:spAutoFit/>
          </a:bodyPr>
          <a:lstStyle/>
          <a:p>
            <a:pPr>
              <a:lnSpc>
                <a:spcPct val="134000"/>
              </a:lnSpc>
              <a:spcAft>
                <a:spcPts val="1200"/>
              </a:spcAft>
            </a:pP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或者说，当人遭遇困境之时，能够尽量放空自己，尽量不带任何主观偏见和心理情结来看待自己。 面对、接纳、行动，是积极心态的重要内容。</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pic>
        <p:nvPicPr>
          <p:cNvPr id="2051" name="Picture 3" descr="C:\Users\user\Desktop\t0224fef4a5b13461e0.jpg"/>
          <p:cNvPicPr>
            <a:picLocks noChangeAspect="1" noChangeArrowheads="1"/>
          </p:cNvPicPr>
          <p:nvPr/>
        </p:nvPicPr>
        <p:blipFill>
          <a:blip r:embed="rId3" cstate="email"/>
          <a:srcRect/>
          <a:stretch>
            <a:fillRect/>
          </a:stretch>
        </p:blipFill>
        <p:spPr bwMode="auto">
          <a:xfrm>
            <a:off x="2423114" y="2688307"/>
            <a:ext cx="4032030" cy="2829197"/>
          </a:xfrm>
          <a:prstGeom prst="roundRect">
            <a:avLst>
              <a:gd name="adj" fmla="val 2183"/>
            </a:avLst>
          </a:prstGeom>
          <a:noFill/>
          <a:ln w="28575">
            <a:solidFill>
              <a:schemeClr val="bg1"/>
            </a:solidFill>
          </a:ln>
          <a:extLst>
            <a:ext uri="{909E8E84-426E-40DD-AFC4-6F175D3DCCD1}">
              <a14:hiddenFill xmlns:a14="http://schemas.microsoft.com/office/drawing/2010/main">
                <a:solidFill>
                  <a:srgbClr val="FFFFFF"/>
                </a:solidFill>
              </a14:hiddenFill>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fltVal val="0"/>
                                          </p:val>
                                        </p:tav>
                                        <p:tav tm="100000">
                                          <p:val>
                                            <p:strVal val="#ppt_h"/>
                                          </p:val>
                                        </p:tav>
                                      </p:tavLst>
                                    </p:anim>
                                    <p:animEffect transition="in" filter="fade">
                                      <p:cBhvr>
                                        <p:cTn id="9" dur="500"/>
                                        <p:tgtEl>
                                          <p:spTgt spid="24"/>
                                        </p:tgtEl>
                                      </p:cBhvr>
                                    </p:animEffect>
                                  </p:childTnLst>
                                </p:cTn>
                              </p:par>
                              <p:par>
                                <p:cTn id="10" presetID="49" presetClass="entr" presetSubtype="0" decel="100000" fill="hold" grpId="1" nodeType="with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p:cTn id="12" dur="500" fill="hold"/>
                                        <p:tgtEl>
                                          <p:spTgt spid="24"/>
                                        </p:tgtEl>
                                        <p:attrNameLst>
                                          <p:attrName>ppt_w</p:attrName>
                                        </p:attrNameLst>
                                      </p:cBhvr>
                                      <p:tavLst>
                                        <p:tav tm="0">
                                          <p:val>
                                            <p:fltVal val="0"/>
                                          </p:val>
                                        </p:tav>
                                        <p:tav tm="100000">
                                          <p:val>
                                            <p:strVal val="#ppt_w"/>
                                          </p:val>
                                        </p:tav>
                                      </p:tavLst>
                                    </p:anim>
                                    <p:anim calcmode="lin" valueType="num">
                                      <p:cBhvr>
                                        <p:cTn id="13" dur="500" fill="hold"/>
                                        <p:tgtEl>
                                          <p:spTgt spid="24"/>
                                        </p:tgtEl>
                                        <p:attrNameLst>
                                          <p:attrName>ppt_h</p:attrName>
                                        </p:attrNameLst>
                                      </p:cBhvr>
                                      <p:tavLst>
                                        <p:tav tm="0">
                                          <p:val>
                                            <p:fltVal val="0"/>
                                          </p:val>
                                        </p:tav>
                                        <p:tav tm="100000">
                                          <p:val>
                                            <p:strVal val="#ppt_h"/>
                                          </p:val>
                                        </p:tav>
                                      </p:tavLst>
                                    </p:anim>
                                    <p:anim calcmode="lin" valueType="num">
                                      <p:cBhvr>
                                        <p:cTn id="14" dur="500" fill="hold"/>
                                        <p:tgtEl>
                                          <p:spTgt spid="24"/>
                                        </p:tgtEl>
                                        <p:attrNameLst>
                                          <p:attrName>style.rotation</p:attrName>
                                        </p:attrNameLst>
                                      </p:cBhvr>
                                      <p:tavLst>
                                        <p:tav tm="0">
                                          <p:val>
                                            <p:fltVal val="360"/>
                                          </p:val>
                                        </p:tav>
                                        <p:tav tm="100000">
                                          <p:val>
                                            <p:fltVal val="0"/>
                                          </p:val>
                                        </p:tav>
                                      </p:tavLst>
                                    </p:anim>
                                    <p:animEffect transition="in" filter="fade">
                                      <p:cBhvr>
                                        <p:cTn id="15" dur="500"/>
                                        <p:tgtEl>
                                          <p:spTgt spid="24"/>
                                        </p:tgtEl>
                                      </p:cBhvr>
                                    </p:animEffect>
                                  </p:childTnLst>
                                </p:cTn>
                              </p:par>
                            </p:childTnLst>
                          </p:cTn>
                        </p:par>
                        <p:par>
                          <p:cTn id="16" fill="hold">
                            <p:stCondLst>
                              <p:cond delay="500"/>
                            </p:stCondLst>
                            <p:childTnLst>
                              <p:par>
                                <p:cTn id="17" presetID="47" presetClass="entr" presetSubtype="0" fill="hold" grpId="0" nodeType="after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fade">
                                      <p:cBhvr>
                                        <p:cTn id="19" dur="1000"/>
                                        <p:tgtEl>
                                          <p:spTgt spid="28"/>
                                        </p:tgtEl>
                                      </p:cBhvr>
                                    </p:animEffect>
                                    <p:anim calcmode="lin" valueType="num">
                                      <p:cBhvr>
                                        <p:cTn id="20" dur="1000" fill="hold"/>
                                        <p:tgtEl>
                                          <p:spTgt spid="28"/>
                                        </p:tgtEl>
                                        <p:attrNameLst>
                                          <p:attrName>ppt_x</p:attrName>
                                        </p:attrNameLst>
                                      </p:cBhvr>
                                      <p:tavLst>
                                        <p:tav tm="0">
                                          <p:val>
                                            <p:strVal val="#ppt_x"/>
                                          </p:val>
                                        </p:tav>
                                        <p:tav tm="100000">
                                          <p:val>
                                            <p:strVal val="#ppt_x"/>
                                          </p:val>
                                        </p:tav>
                                      </p:tavLst>
                                    </p:anim>
                                    <p:anim calcmode="lin" valueType="num">
                                      <p:cBhvr>
                                        <p:cTn id="21" dur="1000" fill="hold"/>
                                        <p:tgtEl>
                                          <p:spTgt spid="28"/>
                                        </p:tgtEl>
                                        <p:attrNameLst>
                                          <p:attrName>ppt_y</p:attrName>
                                        </p:attrNameLst>
                                      </p:cBhvr>
                                      <p:tavLst>
                                        <p:tav tm="0">
                                          <p:val>
                                            <p:strVal val="#ppt_y-.1"/>
                                          </p:val>
                                        </p:tav>
                                        <p:tav tm="100000">
                                          <p:val>
                                            <p:strVal val="#ppt_y"/>
                                          </p:val>
                                        </p:tav>
                                      </p:tavLst>
                                    </p:anim>
                                  </p:childTnLst>
                                </p:cTn>
                              </p:par>
                              <p:par>
                                <p:cTn id="22" presetID="53" presetClass="entr" presetSubtype="16" fill="hold" nodeType="withEffect">
                                  <p:stCondLst>
                                    <p:cond delay="500"/>
                                  </p:stCondLst>
                                  <p:childTnLst>
                                    <p:set>
                                      <p:cBhvr>
                                        <p:cTn id="23" dur="1" fill="hold">
                                          <p:stCondLst>
                                            <p:cond delay="0"/>
                                          </p:stCondLst>
                                        </p:cTn>
                                        <p:tgtEl>
                                          <p:spTgt spid="2051"/>
                                        </p:tgtEl>
                                        <p:attrNameLst>
                                          <p:attrName>style.visibility</p:attrName>
                                        </p:attrNameLst>
                                      </p:cBhvr>
                                      <p:to>
                                        <p:strVal val="visible"/>
                                      </p:to>
                                    </p:set>
                                    <p:anim calcmode="lin" valueType="num">
                                      <p:cBhvr>
                                        <p:cTn id="24" dur="100" fill="hold"/>
                                        <p:tgtEl>
                                          <p:spTgt spid="2051"/>
                                        </p:tgtEl>
                                        <p:attrNameLst>
                                          <p:attrName>ppt_w</p:attrName>
                                        </p:attrNameLst>
                                      </p:cBhvr>
                                      <p:tavLst>
                                        <p:tav tm="0">
                                          <p:val>
                                            <p:fltVal val="0"/>
                                          </p:val>
                                        </p:tav>
                                        <p:tav tm="100000">
                                          <p:val>
                                            <p:strVal val="#ppt_w"/>
                                          </p:val>
                                        </p:tav>
                                      </p:tavLst>
                                    </p:anim>
                                    <p:anim calcmode="lin" valueType="num">
                                      <p:cBhvr>
                                        <p:cTn id="25" dur="100" fill="hold"/>
                                        <p:tgtEl>
                                          <p:spTgt spid="2051"/>
                                        </p:tgtEl>
                                        <p:attrNameLst>
                                          <p:attrName>ppt_h</p:attrName>
                                        </p:attrNameLst>
                                      </p:cBhvr>
                                      <p:tavLst>
                                        <p:tav tm="0">
                                          <p:val>
                                            <p:fltVal val="0"/>
                                          </p:val>
                                        </p:tav>
                                        <p:tav tm="100000">
                                          <p:val>
                                            <p:strVal val="#ppt_h"/>
                                          </p:val>
                                        </p:tav>
                                      </p:tavLst>
                                    </p:anim>
                                    <p:animEffect transition="in" filter="fade">
                                      <p:cBhvr>
                                        <p:cTn id="26" dur="100"/>
                                        <p:tgtEl>
                                          <p:spTgt spid="2051"/>
                                        </p:tgtEl>
                                      </p:cBhvr>
                                    </p:animEffect>
                                  </p:childTnLst>
                                </p:cTn>
                              </p:par>
                              <p:par>
                                <p:cTn id="27" presetID="6" presetClass="emph" presetSubtype="0" fill="hold" nodeType="withEffect">
                                  <p:stCondLst>
                                    <p:cond delay="600"/>
                                  </p:stCondLst>
                                  <p:childTnLst>
                                    <p:animScale>
                                      <p:cBhvr>
                                        <p:cTn id="28" dur="100" fill="hold"/>
                                        <p:tgtEl>
                                          <p:spTgt spid="2051"/>
                                        </p:tgtEl>
                                      </p:cBhvr>
                                      <p:by x="110000" y="110000"/>
                                    </p:animScale>
                                  </p:childTnLst>
                                </p:cTn>
                              </p:par>
                              <p:par>
                                <p:cTn id="29" presetID="6" presetClass="emph" presetSubtype="0" fill="hold" nodeType="withEffect">
                                  <p:stCondLst>
                                    <p:cond delay="700"/>
                                  </p:stCondLst>
                                  <p:childTnLst>
                                    <p:animScale>
                                      <p:cBhvr>
                                        <p:cTn id="30" dur="200" fill="hold"/>
                                        <p:tgtEl>
                                          <p:spTgt spid="2051"/>
                                        </p:tgtEl>
                                      </p:cBhvr>
                                      <p:by x="90000" y="90000"/>
                                    </p:animScale>
                                  </p:childTnLst>
                                </p:cTn>
                              </p:par>
                              <p:par>
                                <p:cTn id="31" presetID="6" presetClass="emph" presetSubtype="0" fill="hold" nodeType="withEffect">
                                  <p:stCondLst>
                                    <p:cond delay="900"/>
                                  </p:stCondLst>
                                  <p:childTnLst>
                                    <p:animScale>
                                      <p:cBhvr>
                                        <p:cTn id="32" dur="100" fill="hold"/>
                                        <p:tgtEl>
                                          <p:spTgt spid="2051"/>
                                        </p:tgtEl>
                                      </p:cBhvr>
                                      <p:by x="105000" y="105000"/>
                                    </p:animScale>
                                  </p:childTnLst>
                                </p:cTn>
                              </p:par>
                              <p:par>
                                <p:cTn id="33" presetID="6" presetClass="emph" presetSubtype="0" fill="hold" nodeType="withEffect">
                                  <p:stCondLst>
                                    <p:cond delay="1000"/>
                                  </p:stCondLst>
                                  <p:childTnLst>
                                    <p:animScale>
                                      <p:cBhvr>
                                        <p:cTn id="34" dur="200" fill="hold"/>
                                        <p:tgtEl>
                                          <p:spTgt spid="2051"/>
                                        </p:tgtEl>
                                      </p:cBhvr>
                                      <p:by x="95000" y="9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4" grpId="1"/>
      <p:bldP spid="2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Teliss_Tong\Copy\定期备份\工作备份\！PPT图片及版面资源\06-PPT精选插图\12-标签\绿色上角.png"/>
          <p:cNvPicPr>
            <a:picLocks noChangeAspect="1" noChangeArrowheads="1"/>
          </p:cNvPicPr>
          <p:nvPr/>
        </p:nvPicPr>
        <p:blipFill>
          <a:blip r:embed="rId1" cstate="email"/>
          <a:srcRect/>
          <a:stretch>
            <a:fillRect/>
          </a:stretch>
        </p:blipFill>
        <p:spPr bwMode="auto">
          <a:xfrm>
            <a:off x="10270703" y="1031579"/>
            <a:ext cx="1514670" cy="414391"/>
          </a:xfrm>
          <a:prstGeom prst="rect">
            <a:avLst/>
          </a:prstGeom>
          <a:noFill/>
          <a:extLst>
            <a:ext uri="{909E8E84-426E-40DD-AFC4-6F175D3DCCD1}">
              <a14:hiddenFill xmlns:a14="http://schemas.microsoft.com/office/drawing/2010/main">
                <a:solidFill>
                  <a:srgbClr val="FFFFFF"/>
                </a:solidFill>
              </a14:hiddenFill>
            </a:ext>
          </a:extLst>
        </p:spPr>
      </p:pic>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4900">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02</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4" y="551530"/>
            <a:ext cx="3528851" cy="461725"/>
          </a:xfrm>
          <a:prstGeom prst="rect">
            <a:avLst/>
          </a:prstGeom>
          <a:noFill/>
        </p:spPr>
        <p:txBody>
          <a:bodyPr wrap="square" lIns="0" rtlCol="0">
            <a:spAutoFit/>
          </a:bodyPr>
          <a:lstStyle/>
          <a:p>
            <a:r>
              <a:rPr lang="zh-CN" altLang="en-US" sz="2400" b="1" dirty="0">
                <a:solidFill>
                  <a:srgbClr val="9BBB59"/>
                </a:solidFill>
                <a:latin typeface="微软雅黑" panose="020B0503020204020204" pitchFamily="34" charset="-122"/>
                <a:ea typeface="微软雅黑" panose="020B0503020204020204" pitchFamily="34" charset="-122"/>
              </a:rPr>
              <a:t>为什么需要积极心态</a:t>
            </a:r>
            <a:endParaRPr lang="zh-CN" altLang="en-US" sz="2400" b="1" dirty="0">
              <a:solidFill>
                <a:srgbClr val="9BBB59"/>
              </a:solidFill>
              <a:latin typeface="微软雅黑" panose="020B0503020204020204" pitchFamily="34" charset="-122"/>
              <a:ea typeface="微软雅黑" panose="020B0503020204020204" pitchFamily="34" charset="-122"/>
            </a:endParaRPr>
          </a:p>
        </p:txBody>
      </p:sp>
      <p:sp>
        <p:nvSpPr>
          <p:cNvPr id="26" name="TextBox 25"/>
          <p:cNvSpPr txBox="1"/>
          <p:nvPr/>
        </p:nvSpPr>
        <p:spPr>
          <a:xfrm>
            <a:off x="10705113" y="1052427"/>
            <a:ext cx="646415" cy="369380"/>
          </a:xfrm>
          <a:prstGeom prst="rect">
            <a:avLst/>
          </a:prstGeom>
          <a:noFill/>
        </p:spPr>
        <p:txBody>
          <a:bodyPr wrap="non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故事</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marL="1143000" indent="-228600">
              <a:defRPr sz="2400">
                <a:solidFill>
                  <a:schemeClr val="tx1"/>
                </a:solidFill>
                <a:latin typeface="Calibri" panose="020F0502020204030204" pitchFamily="34" charset="0"/>
                <a:ea typeface="宋体" panose="02010600030101010101" pitchFamily="2" charset="-122"/>
              </a:defRPr>
            </a:lvl3pPr>
            <a:lvl4pPr marL="1600200" indent="-228600">
              <a:defRPr sz="2400">
                <a:solidFill>
                  <a:schemeClr val="tx1"/>
                </a:solidFill>
                <a:latin typeface="Calibri" panose="020F0502020204030204" pitchFamily="34" charset="0"/>
                <a:ea typeface="宋体" panose="02010600030101010101" pitchFamily="2" charset="-122"/>
              </a:defRPr>
            </a:lvl4pPr>
            <a:lvl5pPr marL="2057400" indent="-228600">
              <a:defRPr sz="2400">
                <a:solidFill>
                  <a:schemeClr val="tx1"/>
                </a:solidFill>
                <a:latin typeface="Calibri" panose="020F0502020204030204" pitchFamily="34" charset="0"/>
                <a:ea typeface="宋体" panose="02010600030101010101" pitchFamily="2" charset="-122"/>
              </a:defRPr>
            </a:lvl5pPr>
            <a:lvl6pPr marL="25146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6pPr>
            <a:lvl7pPr marL="29718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7pPr>
            <a:lvl8pPr marL="34290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8pPr>
            <a:lvl9pPr marL="38862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9pPr>
          </a:lstStyle>
          <a:p>
            <a:endParaRPr lang="zh-CN" altLang="en-US" dirty="0">
              <a:ea typeface="微软雅黑" panose="020B0503020204020204" pitchFamily="34" charset="-122"/>
            </a:endParaRPr>
          </a:p>
        </p:txBody>
      </p:sp>
      <p:sp>
        <p:nvSpPr>
          <p:cNvPr id="18" name="矩形 6"/>
          <p:cNvSpPr>
            <a:spLocks noChangeArrowheads="1"/>
          </p:cNvSpPr>
          <p:nvPr/>
        </p:nvSpPr>
        <p:spPr bwMode="auto">
          <a:xfrm>
            <a:off x="1991010" y="1700583"/>
            <a:ext cx="9733960" cy="4248585"/>
          </a:xfrm>
          <a:prstGeom prst="roundRect">
            <a:avLst>
              <a:gd name="adj" fmla="val 0"/>
            </a:avLst>
          </a:prstGeom>
          <a:solidFill>
            <a:srgbClr val="F0F0F0"/>
          </a:solidFill>
          <a:ln>
            <a:noFill/>
          </a:ln>
        </p:spPr>
        <p:txBody>
          <a:bodyPr anchor="ctr"/>
          <a:lstStyle/>
          <a:p>
            <a:pPr algn="ctr"/>
            <a:endParaRPr lang="zh-CN" altLang="zh-CN">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0" name="矩形 9"/>
          <p:cNvSpPr>
            <a:spLocks noChangeArrowheads="1"/>
          </p:cNvSpPr>
          <p:nvPr/>
        </p:nvSpPr>
        <p:spPr bwMode="auto">
          <a:xfrm>
            <a:off x="11508918" y="2172762"/>
            <a:ext cx="492497" cy="100041"/>
          </a:xfrm>
          <a:prstGeom prst="rect">
            <a:avLst/>
          </a:prstGeom>
          <a:solidFill>
            <a:srgbClr val="FFC000"/>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1" name="TextBox 10"/>
          <p:cNvSpPr>
            <a:spLocks noChangeArrowheads="1"/>
          </p:cNvSpPr>
          <p:nvPr/>
        </p:nvSpPr>
        <p:spPr bwMode="auto">
          <a:xfrm>
            <a:off x="11508984" y="2441001"/>
            <a:ext cx="492443" cy="2932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p>
            <a:r>
              <a:rPr lang="zh-CN" altLang="en-US" sz="2000" b="1" dirty="0">
                <a:solidFill>
                  <a:schemeClr val="accent6"/>
                </a:solidFill>
                <a:latin typeface="微软雅黑" panose="020B0503020204020204" pitchFamily="34" charset="-122"/>
                <a:ea typeface="微软雅黑" panose="020B0503020204020204" pitchFamily="34" charset="-122"/>
              </a:rPr>
              <a:t>一个流传很广的故事</a:t>
            </a:r>
            <a:endParaRPr lang="zh-CN" altLang="en-US" sz="2000" b="1" dirty="0">
              <a:solidFill>
                <a:schemeClr val="accent6"/>
              </a:solidFill>
              <a:latin typeface="微软雅黑" panose="020B0503020204020204" pitchFamily="34" charset="-122"/>
              <a:ea typeface="微软雅黑" panose="020B0503020204020204" pitchFamily="34" charset="-122"/>
            </a:endParaRPr>
          </a:p>
        </p:txBody>
      </p:sp>
      <p:pic>
        <p:nvPicPr>
          <p:cNvPr id="3074" name="Picture 2" descr="http://pic.cnnb.com.cn/piclib/data/media/1/201105/20/U333P4T303D37688F14530DT20110520135818.jpg">
            <a:hlinkClick r:id="rId2"/>
          </p:cNvPr>
          <p:cNvPicPr>
            <a:picLocks noChangeAspect="1" noChangeArrowheads="1"/>
          </p:cNvPicPr>
          <p:nvPr/>
        </p:nvPicPr>
        <p:blipFill rotWithShape="1">
          <a:blip r:embed="rId3" cstate="email"/>
          <a:srcRect/>
          <a:stretch>
            <a:fillRect/>
          </a:stretch>
        </p:blipFill>
        <p:spPr bwMode="auto">
          <a:xfrm>
            <a:off x="2279080" y="2016339"/>
            <a:ext cx="5617354" cy="3666755"/>
          </a:xfrm>
          <a:prstGeom prst="rect">
            <a:avLst/>
          </a:prstGeom>
          <a:noFill/>
          <a:ln w="19050">
            <a:solidFill>
              <a:schemeClr val="bg1"/>
            </a:solidFill>
          </a:ln>
          <a:effectLst>
            <a:outerShdw blurRad="50800" dist="38100" dir="8100000" algn="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2" name="圆角矩形 21"/>
          <p:cNvSpPr/>
          <p:nvPr/>
        </p:nvSpPr>
        <p:spPr>
          <a:xfrm>
            <a:off x="7896435" y="1844618"/>
            <a:ext cx="3455093" cy="3960956"/>
          </a:xfrm>
          <a:prstGeom prst="roundRect">
            <a:avLst>
              <a:gd name="adj" fmla="val 0"/>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23" name="TextBox 8"/>
          <p:cNvSpPr>
            <a:spLocks noChangeArrowheads="1"/>
          </p:cNvSpPr>
          <p:nvPr/>
        </p:nvSpPr>
        <p:spPr bwMode="auto">
          <a:xfrm>
            <a:off x="8040470" y="2204704"/>
            <a:ext cx="3096747" cy="3392396"/>
          </a:xfrm>
          <a:prstGeom prst="rect">
            <a:avLst/>
          </a:prstGeom>
          <a:noFill/>
          <a:ln>
            <a:noFill/>
          </a:ln>
        </p:spPr>
        <p:txBody>
          <a:bodyPr wrap="square">
            <a:spAutoFit/>
          </a:bodyPr>
          <a:lstStyle/>
          <a:p>
            <a:pPr>
              <a:lnSpc>
                <a:spcPct val="134000"/>
              </a:lnSpc>
              <a:spcAft>
                <a:spcPts val="1200"/>
              </a:spcAft>
            </a:pP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太平洋的一个岛屿，这天来了两个分别属于英国和美国的皮鞋厂的推销员，他们在岛上分头跑了一圈，发现岛上竟无人穿鞋，于是第二天分别给工厂发了电报，英国推销员的电文说：“此岛无人穿鞋，我于明天返回。”而美国推销员的电文却是：“此岛无人穿鞋，皮鞋销售前景极佳，我拟驻留此地。”</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nvGrpSpPr>
          <p:cNvPr id="16" name="组合 15"/>
          <p:cNvGrpSpPr/>
          <p:nvPr/>
        </p:nvGrpSpPr>
        <p:grpSpPr>
          <a:xfrm>
            <a:off x="1846975" y="6015544"/>
            <a:ext cx="7777669" cy="828108"/>
            <a:chOff x="1774727" y="6015207"/>
            <a:chExt cx="7776656" cy="828000"/>
          </a:xfrm>
        </p:grpSpPr>
        <p:sp>
          <p:nvSpPr>
            <p:cNvPr id="17" name="矩形 16"/>
            <p:cNvSpPr/>
            <p:nvPr/>
          </p:nvSpPr>
          <p:spPr>
            <a:xfrm>
              <a:off x="1774727" y="6165304"/>
              <a:ext cx="7776656" cy="432000"/>
            </a:xfrm>
            <a:prstGeom prst="rect">
              <a:avLst/>
            </a:prstGeom>
            <a:solidFill>
              <a:srgbClr val="7BC143"/>
            </a:solidFill>
            <a:ln>
              <a:solidFill>
                <a:schemeClr val="bg1"/>
              </a:solidFill>
            </a:ln>
            <a:effectLst>
              <a:outerShdw blurRad="50800" dist="38100" dir="2700000" algn="tl"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19" name="Picture 6" descr="E:\仝德志文件，勿删！\03-参考文档\！PPT图片及版面资源\06-PPT精选插图\12-标签\橙色把手-阴影.png"/>
            <p:cNvPicPr>
              <a:picLocks noChangeAspect="1" noChangeArrowheads="1"/>
            </p:cNvPicPr>
            <p:nvPr/>
          </p:nvPicPr>
          <p:blipFill>
            <a:blip r:embed="rId4" cstate="email"/>
            <a:srcRect/>
            <a:stretch>
              <a:fillRect/>
            </a:stretch>
          </p:blipFill>
          <p:spPr bwMode="auto">
            <a:xfrm>
              <a:off x="2633460" y="6015207"/>
              <a:ext cx="1062000" cy="828000"/>
            </a:xfrm>
            <a:prstGeom prst="rect">
              <a:avLst/>
            </a:prstGeom>
            <a:noFill/>
            <a:extLst>
              <a:ext uri="{909E8E84-426E-40DD-AFC4-6F175D3DCCD1}">
                <a14:hiddenFill xmlns:a14="http://schemas.microsoft.com/office/drawing/2010/main">
                  <a:solidFill>
                    <a:srgbClr val="FFFFFF"/>
                  </a:solidFill>
                </a14:hiddenFill>
              </a:ext>
            </a:extLst>
          </p:spPr>
        </p:pic>
        <p:sp>
          <p:nvSpPr>
            <p:cNvPr id="24" name="TextBox 23"/>
            <p:cNvSpPr txBox="1"/>
            <p:nvPr/>
          </p:nvSpPr>
          <p:spPr>
            <a:xfrm>
              <a:off x="2998907" y="6098551"/>
              <a:ext cx="346204" cy="630860"/>
            </a:xfrm>
            <a:prstGeom prst="rect">
              <a:avLst/>
            </a:prstGeom>
            <a:noFill/>
          </p:spPr>
          <p:txBody>
            <a:bodyPr vert="eaVert" wrap="none" rtlCol="0">
              <a:spAutoFit/>
            </a:bodyPr>
            <a:lstStyle/>
            <a:p>
              <a:r>
                <a:rPr lang="zh-CN" altLang="en-US" sz="1050" dirty="0">
                  <a:solidFill>
                    <a:schemeClr val="bg1"/>
                  </a:solidFill>
                  <a:latin typeface="微软雅黑" panose="020B0503020204020204" pitchFamily="34" charset="-122"/>
                  <a:ea typeface="微软雅黑" panose="020B0503020204020204" pitchFamily="34" charset="-122"/>
                </a:rPr>
                <a:t>三级标题</a:t>
              </a:r>
              <a:endParaRPr lang="zh-CN" altLang="en-US" sz="1050" dirty="0">
                <a:solidFill>
                  <a:schemeClr val="bg1"/>
                </a:solidFill>
                <a:latin typeface="微软雅黑" panose="020B0503020204020204" pitchFamily="34" charset="-122"/>
                <a:ea typeface="微软雅黑" panose="020B0503020204020204" pitchFamily="34" charset="-122"/>
              </a:endParaRPr>
            </a:p>
          </p:txBody>
        </p:sp>
        <p:sp>
          <p:nvSpPr>
            <p:cNvPr id="25" name="椭圆 24"/>
            <p:cNvSpPr/>
            <p:nvPr/>
          </p:nvSpPr>
          <p:spPr>
            <a:xfrm>
              <a:off x="1918742" y="6201687"/>
              <a:ext cx="360040" cy="36004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TextBox 26"/>
          <p:cNvSpPr txBox="1"/>
          <p:nvPr/>
        </p:nvSpPr>
        <p:spPr>
          <a:xfrm>
            <a:off x="3791444" y="6204631"/>
            <a:ext cx="5545338" cy="369380"/>
          </a:xfrm>
          <a:prstGeom prst="rect">
            <a:avLst/>
          </a:prstGeom>
          <a:noFill/>
        </p:spPr>
        <p:txBody>
          <a:bodyPr wrap="square" lIns="0"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积极的心态发现机会，消极的心态发现困难</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8" name="TextBox 27"/>
          <p:cNvSpPr txBox="1"/>
          <p:nvPr/>
        </p:nvSpPr>
        <p:spPr>
          <a:xfrm>
            <a:off x="1918992"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anose="04040905080B02020502" pitchFamily="82" charset="0"/>
                <a:ea typeface="DFPYeaSong-B5" pitchFamily="18" charset="-120"/>
              </a:rPr>
              <a:t>1</a:t>
            </a:r>
            <a:endParaRPr lang="zh-CN" altLang="en-US" sz="3200" b="1" i="1" dirty="0">
              <a:solidFill>
                <a:srgbClr val="7BC143"/>
              </a:solidFill>
              <a:effectLst>
                <a:outerShdw blurRad="38100" dist="38100" dir="2700000" algn="tl">
                  <a:srgbClr val="000000">
                    <a:alpha val="43137"/>
                  </a:srgbClr>
                </a:outerShdw>
              </a:effectLst>
              <a:latin typeface="Broadway" panose="04040905080B02020502" pitchFamily="82" charset="0"/>
              <a:ea typeface="DFPYeaSong-B5" pitchFamily="18" charset="-120"/>
            </a:endParaRPr>
          </a:p>
        </p:txBody>
      </p:sp>
    </p:spTree>
  </p:cSld>
  <p:clrMapOvr>
    <a:masterClrMapping/>
  </p:clrMapOvr>
  <mc:AlternateContent xmlns:mc="http://schemas.openxmlformats.org/markup-compatibility/2006">
    <mc:Choice xmlns:p14="http://schemas.microsoft.com/office/powerpoint/2010/main" Requires="p14">
      <p:transition>
        <p14:pan dir="u"/>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92"/>
                                        </p:tgtEl>
                                        <p:attrNameLst>
                                          <p:attrName>style.visibility</p:attrName>
                                        </p:attrNameLst>
                                      </p:cBhvr>
                                      <p:to>
                                        <p:strVal val="visible"/>
                                      </p:to>
                                    </p:set>
                                    <p:anim calcmode="lin" valueType="num">
                                      <p:cBhvr additive="base">
                                        <p:cTn id="7" dur="500" fill="hold"/>
                                        <p:tgtEl>
                                          <p:spTgt spid="92"/>
                                        </p:tgtEl>
                                        <p:attrNameLst>
                                          <p:attrName>ppt_x</p:attrName>
                                        </p:attrNameLst>
                                      </p:cBhvr>
                                      <p:tavLst>
                                        <p:tav tm="0">
                                          <p:val>
                                            <p:strVal val="#ppt_x"/>
                                          </p:val>
                                        </p:tav>
                                        <p:tav tm="100000">
                                          <p:val>
                                            <p:strVal val="#ppt_x"/>
                                          </p:val>
                                        </p:tav>
                                      </p:tavLst>
                                    </p:anim>
                                    <p:anim calcmode="lin" valueType="num">
                                      <p:cBhvr additive="base">
                                        <p:cTn id="8" dur="500" fill="hold"/>
                                        <p:tgtEl>
                                          <p:spTgt spid="92"/>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2" presetClass="entr" presetSubtype="8" fill="hold" grpId="0" nodeType="afterEffect">
                                  <p:stCondLst>
                                    <p:cond delay="0"/>
                                  </p:stCondLst>
                                  <p:childTnLst>
                                    <p:set>
                                      <p:cBhvr>
                                        <p:cTn id="15" dur="1" fill="hold">
                                          <p:stCondLst>
                                            <p:cond delay="0"/>
                                          </p:stCondLst>
                                        </p:cTn>
                                        <p:tgtEl>
                                          <p:spTgt spid="28"/>
                                        </p:tgtEl>
                                        <p:attrNameLst>
                                          <p:attrName>style.visibility</p:attrName>
                                        </p:attrNameLst>
                                      </p:cBhvr>
                                      <p:to>
                                        <p:strVal val="visible"/>
                                      </p:to>
                                    </p:set>
                                    <p:anim calcmode="lin" valueType="num">
                                      <p:cBhvr additive="base">
                                        <p:cTn id="16" dur="100" fill="hold"/>
                                        <p:tgtEl>
                                          <p:spTgt spid="28"/>
                                        </p:tgtEl>
                                        <p:attrNameLst>
                                          <p:attrName>ppt_x</p:attrName>
                                        </p:attrNameLst>
                                      </p:cBhvr>
                                      <p:tavLst>
                                        <p:tav tm="0">
                                          <p:val>
                                            <p:strVal val="0-#ppt_w/2"/>
                                          </p:val>
                                        </p:tav>
                                        <p:tav tm="100000">
                                          <p:val>
                                            <p:strVal val="#ppt_x"/>
                                          </p:val>
                                        </p:tav>
                                      </p:tavLst>
                                    </p:anim>
                                    <p:anim calcmode="lin" valueType="num">
                                      <p:cBhvr additive="base">
                                        <p:cTn id="17" dur="100" fill="hold"/>
                                        <p:tgtEl>
                                          <p:spTgt spid="28"/>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 presetClass="entr" presetSubtype="8" fill="hold" grpId="0" nodeType="afterEffect">
                                  <p:stCondLst>
                                    <p:cond delay="0"/>
                                  </p:stCondLst>
                                  <p:childTnLst>
                                    <p:set>
                                      <p:cBhvr>
                                        <p:cTn id="20" dur="1" fill="hold">
                                          <p:stCondLst>
                                            <p:cond delay="0"/>
                                          </p:stCondLst>
                                        </p:cTn>
                                        <p:tgtEl>
                                          <p:spTgt spid="27"/>
                                        </p:tgtEl>
                                        <p:attrNameLst>
                                          <p:attrName>style.visibility</p:attrName>
                                        </p:attrNameLst>
                                      </p:cBhvr>
                                      <p:to>
                                        <p:strVal val="visible"/>
                                      </p:to>
                                    </p:set>
                                    <p:anim calcmode="lin" valueType="num">
                                      <p:cBhvr additive="base">
                                        <p:cTn id="21" dur="500" fill="hold"/>
                                        <p:tgtEl>
                                          <p:spTgt spid="27"/>
                                        </p:tgtEl>
                                        <p:attrNameLst>
                                          <p:attrName>ppt_x</p:attrName>
                                        </p:attrNameLst>
                                      </p:cBhvr>
                                      <p:tavLst>
                                        <p:tav tm="0">
                                          <p:val>
                                            <p:strVal val="0-#ppt_w/2"/>
                                          </p:val>
                                        </p:tav>
                                        <p:tav tm="100000">
                                          <p:val>
                                            <p:strVal val="#ppt_x"/>
                                          </p:val>
                                        </p:tav>
                                      </p:tavLst>
                                    </p:anim>
                                    <p:anim calcmode="lin" valueType="num">
                                      <p:cBhvr additive="base">
                                        <p:cTn id="22" dur="500" fill="hold"/>
                                        <p:tgtEl>
                                          <p:spTgt spid="27"/>
                                        </p:tgtEl>
                                        <p:attrNameLst>
                                          <p:attrName>ppt_y</p:attrName>
                                        </p:attrNameLst>
                                      </p:cBhvr>
                                      <p:tavLst>
                                        <p:tav tm="0">
                                          <p:val>
                                            <p:strVal val="#ppt_y"/>
                                          </p:val>
                                        </p:tav>
                                        <p:tav tm="100000">
                                          <p:val>
                                            <p:strVal val="#ppt_y"/>
                                          </p:val>
                                        </p:tav>
                                      </p:tavLst>
                                    </p:anim>
                                  </p:childTnLst>
                                </p:cTn>
                              </p:par>
                              <p:par>
                                <p:cTn id="23" presetID="8" presetClass="emph" presetSubtype="0" fill="hold" grpId="1" nodeType="withEffect">
                                  <p:stCondLst>
                                    <p:cond delay="0"/>
                                  </p:stCondLst>
                                  <p:childTnLst>
                                    <p:animRot by="43200000">
                                      <p:cBhvr>
                                        <p:cTn id="24" dur="400" fill="hold"/>
                                        <p:tgtEl>
                                          <p:spTgt spid="27"/>
                                        </p:tgtEl>
                                        <p:attrNameLst>
                                          <p:attrName>r</p:attrName>
                                        </p:attrNameLst>
                                      </p:cBhvr>
                                    </p:animRot>
                                  </p:childTnLst>
                                </p:cTn>
                              </p:par>
                            </p:childTnLst>
                          </p:cTn>
                        </p:par>
                        <p:par>
                          <p:cTn id="25" fill="hold">
                            <p:stCondLst>
                              <p:cond delay="1500"/>
                            </p:stCondLst>
                            <p:childTnLst>
                              <p:par>
                                <p:cTn id="26" presetID="53" presetClass="entr" presetSubtype="16" fill="hold" grpId="0" nodeType="afterEffect">
                                  <p:stCondLst>
                                    <p:cond delay="0"/>
                                  </p:stCondLst>
                                  <p:childTnLst>
                                    <p:set>
                                      <p:cBhvr>
                                        <p:cTn id="27" dur="1" fill="hold">
                                          <p:stCondLst>
                                            <p:cond delay="0"/>
                                          </p:stCondLst>
                                        </p:cTn>
                                        <p:tgtEl>
                                          <p:spTgt spid="23"/>
                                        </p:tgtEl>
                                        <p:attrNameLst>
                                          <p:attrName>style.visibility</p:attrName>
                                        </p:attrNameLst>
                                      </p:cBhvr>
                                      <p:to>
                                        <p:strVal val="visible"/>
                                      </p:to>
                                    </p:set>
                                    <p:anim calcmode="lin" valueType="num">
                                      <p:cBhvr>
                                        <p:cTn id="28" dur="500" fill="hold"/>
                                        <p:tgtEl>
                                          <p:spTgt spid="23"/>
                                        </p:tgtEl>
                                        <p:attrNameLst>
                                          <p:attrName>ppt_w</p:attrName>
                                        </p:attrNameLst>
                                      </p:cBhvr>
                                      <p:tavLst>
                                        <p:tav tm="0">
                                          <p:val>
                                            <p:fltVal val="0"/>
                                          </p:val>
                                        </p:tav>
                                        <p:tav tm="100000">
                                          <p:val>
                                            <p:strVal val="#ppt_w"/>
                                          </p:val>
                                        </p:tav>
                                      </p:tavLst>
                                    </p:anim>
                                    <p:anim calcmode="lin" valueType="num">
                                      <p:cBhvr>
                                        <p:cTn id="29" dur="500" fill="hold"/>
                                        <p:tgtEl>
                                          <p:spTgt spid="23"/>
                                        </p:tgtEl>
                                        <p:attrNameLst>
                                          <p:attrName>ppt_h</p:attrName>
                                        </p:attrNameLst>
                                      </p:cBhvr>
                                      <p:tavLst>
                                        <p:tav tm="0">
                                          <p:val>
                                            <p:fltVal val="0"/>
                                          </p:val>
                                        </p:tav>
                                        <p:tav tm="100000">
                                          <p:val>
                                            <p:strVal val="#ppt_h"/>
                                          </p:val>
                                        </p:tav>
                                      </p:tavLst>
                                    </p:anim>
                                    <p:animEffect transition="in" filter="fade">
                                      <p:cBhvr>
                                        <p:cTn id="30" dur="500"/>
                                        <p:tgtEl>
                                          <p:spTgt spid="23"/>
                                        </p:tgtEl>
                                      </p:cBhvr>
                                    </p:animEffect>
                                  </p:childTnLst>
                                </p:cTn>
                              </p:par>
                              <p:par>
                                <p:cTn id="31" presetID="49" presetClass="entr" presetSubtype="0" decel="100000" fill="hold" grpId="1" nodeType="withEffect">
                                  <p:stCondLst>
                                    <p:cond delay="0"/>
                                  </p:stCondLst>
                                  <p:childTnLst>
                                    <p:set>
                                      <p:cBhvr>
                                        <p:cTn id="32" dur="1" fill="hold">
                                          <p:stCondLst>
                                            <p:cond delay="0"/>
                                          </p:stCondLst>
                                        </p:cTn>
                                        <p:tgtEl>
                                          <p:spTgt spid="23"/>
                                        </p:tgtEl>
                                        <p:attrNameLst>
                                          <p:attrName>style.visibility</p:attrName>
                                        </p:attrNameLst>
                                      </p:cBhvr>
                                      <p:to>
                                        <p:strVal val="visible"/>
                                      </p:to>
                                    </p:set>
                                    <p:anim calcmode="lin" valueType="num">
                                      <p:cBhvr>
                                        <p:cTn id="33" dur="500" fill="hold"/>
                                        <p:tgtEl>
                                          <p:spTgt spid="23"/>
                                        </p:tgtEl>
                                        <p:attrNameLst>
                                          <p:attrName>ppt_w</p:attrName>
                                        </p:attrNameLst>
                                      </p:cBhvr>
                                      <p:tavLst>
                                        <p:tav tm="0">
                                          <p:val>
                                            <p:fltVal val="0"/>
                                          </p:val>
                                        </p:tav>
                                        <p:tav tm="100000">
                                          <p:val>
                                            <p:strVal val="#ppt_w"/>
                                          </p:val>
                                        </p:tav>
                                      </p:tavLst>
                                    </p:anim>
                                    <p:anim calcmode="lin" valueType="num">
                                      <p:cBhvr>
                                        <p:cTn id="34" dur="500" fill="hold"/>
                                        <p:tgtEl>
                                          <p:spTgt spid="23"/>
                                        </p:tgtEl>
                                        <p:attrNameLst>
                                          <p:attrName>ppt_h</p:attrName>
                                        </p:attrNameLst>
                                      </p:cBhvr>
                                      <p:tavLst>
                                        <p:tav tm="0">
                                          <p:val>
                                            <p:fltVal val="0"/>
                                          </p:val>
                                        </p:tav>
                                        <p:tav tm="100000">
                                          <p:val>
                                            <p:strVal val="#ppt_h"/>
                                          </p:val>
                                        </p:tav>
                                      </p:tavLst>
                                    </p:anim>
                                    <p:anim calcmode="lin" valueType="num">
                                      <p:cBhvr>
                                        <p:cTn id="35" dur="500" fill="hold"/>
                                        <p:tgtEl>
                                          <p:spTgt spid="23"/>
                                        </p:tgtEl>
                                        <p:attrNameLst>
                                          <p:attrName>style.rotation</p:attrName>
                                        </p:attrNameLst>
                                      </p:cBhvr>
                                      <p:tavLst>
                                        <p:tav tm="0">
                                          <p:val>
                                            <p:fltVal val="360"/>
                                          </p:val>
                                        </p:tav>
                                        <p:tav tm="100000">
                                          <p:val>
                                            <p:fltVal val="0"/>
                                          </p:val>
                                        </p:tav>
                                      </p:tavLst>
                                    </p:anim>
                                    <p:animEffect transition="in" filter="fade">
                                      <p:cBhvr>
                                        <p:cTn id="36" dur="500"/>
                                        <p:tgtEl>
                                          <p:spTgt spid="23"/>
                                        </p:tgtEl>
                                      </p:cBhvr>
                                    </p:animEffect>
                                  </p:childTnLst>
                                </p:cTn>
                              </p:par>
                            </p:childTnLst>
                          </p:cTn>
                        </p:par>
                        <p:par>
                          <p:cTn id="37" fill="hold">
                            <p:stCondLst>
                              <p:cond delay="2000"/>
                            </p:stCondLst>
                            <p:childTnLst>
                              <p:par>
                                <p:cTn id="38" presetID="37" presetClass="entr" presetSubtype="0" fill="hold" nodeType="afterEffect">
                                  <p:stCondLst>
                                    <p:cond delay="0"/>
                                  </p:stCondLst>
                                  <p:childTnLst>
                                    <p:set>
                                      <p:cBhvr>
                                        <p:cTn id="39" dur="1" fill="hold">
                                          <p:stCondLst>
                                            <p:cond delay="0"/>
                                          </p:stCondLst>
                                        </p:cTn>
                                        <p:tgtEl>
                                          <p:spTgt spid="3074"/>
                                        </p:tgtEl>
                                        <p:attrNameLst>
                                          <p:attrName>style.visibility</p:attrName>
                                        </p:attrNameLst>
                                      </p:cBhvr>
                                      <p:to>
                                        <p:strVal val="visible"/>
                                      </p:to>
                                    </p:set>
                                    <p:animEffect transition="in" filter="fade">
                                      <p:cBhvr>
                                        <p:cTn id="40" dur="1000"/>
                                        <p:tgtEl>
                                          <p:spTgt spid="3074"/>
                                        </p:tgtEl>
                                      </p:cBhvr>
                                    </p:animEffect>
                                    <p:anim calcmode="lin" valueType="num">
                                      <p:cBhvr>
                                        <p:cTn id="41" dur="1000" fill="hold"/>
                                        <p:tgtEl>
                                          <p:spTgt spid="3074"/>
                                        </p:tgtEl>
                                        <p:attrNameLst>
                                          <p:attrName>ppt_x</p:attrName>
                                        </p:attrNameLst>
                                      </p:cBhvr>
                                      <p:tavLst>
                                        <p:tav tm="0">
                                          <p:val>
                                            <p:strVal val="#ppt_x"/>
                                          </p:val>
                                        </p:tav>
                                        <p:tav tm="100000">
                                          <p:val>
                                            <p:strVal val="#ppt_x"/>
                                          </p:val>
                                        </p:tav>
                                      </p:tavLst>
                                    </p:anim>
                                    <p:anim calcmode="lin" valueType="num">
                                      <p:cBhvr>
                                        <p:cTn id="42" dur="900" decel="100000" fill="hold"/>
                                        <p:tgtEl>
                                          <p:spTgt spid="3074"/>
                                        </p:tgtEl>
                                        <p:attrNameLst>
                                          <p:attrName>ppt_y</p:attrName>
                                        </p:attrNameLst>
                                      </p:cBhvr>
                                      <p:tavLst>
                                        <p:tav tm="0">
                                          <p:val>
                                            <p:strVal val="#ppt_y+1"/>
                                          </p:val>
                                        </p:tav>
                                        <p:tav tm="100000">
                                          <p:val>
                                            <p:strVal val="#ppt_y-.03"/>
                                          </p:val>
                                        </p:tav>
                                      </p:tavLst>
                                    </p:anim>
                                    <p:anim calcmode="lin" valueType="num">
                                      <p:cBhvr>
                                        <p:cTn id="43" dur="100" accel="100000" fill="hold">
                                          <p:stCondLst>
                                            <p:cond delay="900"/>
                                          </p:stCondLst>
                                        </p:cTn>
                                        <p:tgtEl>
                                          <p:spTgt spid="307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3" grpId="0"/>
      <p:bldP spid="23" grpId="1"/>
      <p:bldP spid="27" grpId="0"/>
      <p:bldP spid="27" grpId="1"/>
      <p:bldP spid="2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Teliss_Tong\Copy\定期备份\工作备份\！PPT图片及版面资源\06-PPT精选插图\12-标签\绿色上角.png"/>
          <p:cNvPicPr>
            <a:picLocks noChangeAspect="1" noChangeArrowheads="1"/>
          </p:cNvPicPr>
          <p:nvPr/>
        </p:nvPicPr>
        <p:blipFill>
          <a:blip r:embed="rId1" cstate="email"/>
          <a:srcRect/>
          <a:stretch>
            <a:fillRect/>
          </a:stretch>
        </p:blipFill>
        <p:spPr bwMode="auto">
          <a:xfrm>
            <a:off x="10270703" y="1031579"/>
            <a:ext cx="1514670" cy="414391"/>
          </a:xfrm>
          <a:prstGeom prst="rect">
            <a:avLst/>
          </a:prstGeom>
          <a:noFill/>
          <a:extLst>
            <a:ext uri="{909E8E84-426E-40DD-AFC4-6F175D3DCCD1}">
              <a14:hiddenFill xmlns:a14="http://schemas.microsoft.com/office/drawing/2010/main">
                <a:solidFill>
                  <a:srgbClr val="FFFFFF"/>
                </a:solidFill>
              </a14:hiddenFill>
            </a:ext>
          </a:extLst>
        </p:spPr>
      </p:pic>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4900">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02</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4" y="551530"/>
            <a:ext cx="3528851" cy="461725"/>
          </a:xfrm>
          <a:prstGeom prst="rect">
            <a:avLst/>
          </a:prstGeom>
          <a:noFill/>
        </p:spPr>
        <p:txBody>
          <a:bodyPr wrap="square" lIns="0" rtlCol="0">
            <a:spAutoFit/>
          </a:bodyPr>
          <a:lstStyle/>
          <a:p>
            <a:r>
              <a:rPr lang="zh-CN" altLang="en-US" sz="2400" b="1" dirty="0">
                <a:solidFill>
                  <a:srgbClr val="9BBB59"/>
                </a:solidFill>
                <a:latin typeface="微软雅黑" panose="020B0503020204020204" pitchFamily="34" charset="-122"/>
                <a:ea typeface="微软雅黑" panose="020B0503020204020204" pitchFamily="34" charset="-122"/>
              </a:rPr>
              <a:t>为什么需要积极心态</a:t>
            </a:r>
            <a:endParaRPr lang="zh-CN" altLang="en-US" sz="2400" b="1" dirty="0">
              <a:solidFill>
                <a:srgbClr val="9BBB59"/>
              </a:solidFill>
              <a:latin typeface="微软雅黑" panose="020B0503020204020204" pitchFamily="34" charset="-122"/>
              <a:ea typeface="微软雅黑" panose="020B0503020204020204" pitchFamily="34" charset="-122"/>
            </a:endParaRPr>
          </a:p>
        </p:txBody>
      </p:sp>
      <p:sp>
        <p:nvSpPr>
          <p:cNvPr id="26" name="TextBox 25"/>
          <p:cNvSpPr txBox="1"/>
          <p:nvPr/>
        </p:nvSpPr>
        <p:spPr>
          <a:xfrm>
            <a:off x="10705113" y="1052427"/>
            <a:ext cx="646415" cy="369380"/>
          </a:xfrm>
          <a:prstGeom prst="rect">
            <a:avLst/>
          </a:prstGeom>
          <a:noFill/>
        </p:spPr>
        <p:txBody>
          <a:bodyPr wrap="non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点评</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marL="1143000" indent="-228600">
              <a:defRPr sz="2400">
                <a:solidFill>
                  <a:schemeClr val="tx1"/>
                </a:solidFill>
                <a:latin typeface="Calibri" panose="020F0502020204030204" pitchFamily="34" charset="0"/>
                <a:ea typeface="宋体" panose="02010600030101010101" pitchFamily="2" charset="-122"/>
              </a:defRPr>
            </a:lvl3pPr>
            <a:lvl4pPr marL="1600200" indent="-228600">
              <a:defRPr sz="2400">
                <a:solidFill>
                  <a:schemeClr val="tx1"/>
                </a:solidFill>
                <a:latin typeface="Calibri" panose="020F0502020204030204" pitchFamily="34" charset="0"/>
                <a:ea typeface="宋体" panose="02010600030101010101" pitchFamily="2" charset="-122"/>
              </a:defRPr>
            </a:lvl4pPr>
            <a:lvl5pPr marL="2057400" indent="-228600">
              <a:defRPr sz="2400">
                <a:solidFill>
                  <a:schemeClr val="tx1"/>
                </a:solidFill>
                <a:latin typeface="Calibri" panose="020F0502020204030204" pitchFamily="34" charset="0"/>
                <a:ea typeface="宋体" panose="02010600030101010101" pitchFamily="2" charset="-122"/>
              </a:defRPr>
            </a:lvl5pPr>
            <a:lvl6pPr marL="25146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6pPr>
            <a:lvl7pPr marL="29718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7pPr>
            <a:lvl8pPr marL="34290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8pPr>
            <a:lvl9pPr marL="38862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9pPr>
          </a:lstStyle>
          <a:p>
            <a:endParaRPr lang="zh-CN" altLang="en-US" dirty="0">
              <a:ea typeface="微软雅黑" panose="020B0503020204020204" pitchFamily="34" charset="-122"/>
            </a:endParaRPr>
          </a:p>
        </p:txBody>
      </p:sp>
      <p:sp>
        <p:nvSpPr>
          <p:cNvPr id="18" name="矩形 6"/>
          <p:cNvSpPr>
            <a:spLocks noChangeArrowheads="1"/>
          </p:cNvSpPr>
          <p:nvPr/>
        </p:nvSpPr>
        <p:spPr bwMode="auto">
          <a:xfrm>
            <a:off x="2171053" y="1700583"/>
            <a:ext cx="9830372" cy="4248585"/>
          </a:xfrm>
          <a:prstGeom prst="roundRect">
            <a:avLst>
              <a:gd name="adj" fmla="val 0"/>
            </a:avLst>
          </a:prstGeom>
          <a:solidFill>
            <a:srgbClr val="F0F0F0"/>
          </a:solidFill>
          <a:ln>
            <a:noFill/>
          </a:ln>
        </p:spPr>
        <p:txBody>
          <a:bodyPr anchor="ctr"/>
          <a:lstStyle/>
          <a:p>
            <a:pPr algn="ctr"/>
            <a:endParaRPr lang="zh-CN" altLang="zh-CN">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0" name="矩形 9"/>
          <p:cNvSpPr>
            <a:spLocks noChangeArrowheads="1"/>
          </p:cNvSpPr>
          <p:nvPr/>
        </p:nvSpPr>
        <p:spPr bwMode="auto">
          <a:xfrm>
            <a:off x="1991010" y="2172762"/>
            <a:ext cx="492497" cy="100041"/>
          </a:xfrm>
          <a:prstGeom prst="rect">
            <a:avLst/>
          </a:prstGeom>
          <a:solidFill>
            <a:srgbClr val="FFC000"/>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1" name="TextBox 10"/>
          <p:cNvSpPr>
            <a:spLocks noChangeArrowheads="1"/>
          </p:cNvSpPr>
          <p:nvPr/>
        </p:nvSpPr>
        <p:spPr bwMode="auto">
          <a:xfrm>
            <a:off x="1991078" y="2441001"/>
            <a:ext cx="492443" cy="2932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p>
            <a:r>
              <a:rPr lang="zh-CN" altLang="en-US" sz="2000" b="1" dirty="0">
                <a:solidFill>
                  <a:schemeClr val="accent6"/>
                </a:solidFill>
                <a:latin typeface="微软雅黑" panose="020B0503020204020204" pitchFamily="34" charset="-122"/>
                <a:ea typeface="微软雅黑" panose="020B0503020204020204" pitchFamily="34" charset="-122"/>
              </a:rPr>
              <a:t>点评</a:t>
            </a:r>
            <a:endParaRPr lang="zh-CN" altLang="en-US" sz="2000" b="1" dirty="0">
              <a:solidFill>
                <a:schemeClr val="accent6"/>
              </a:solidFill>
              <a:latin typeface="微软雅黑" panose="020B0503020204020204" pitchFamily="34" charset="-122"/>
              <a:ea typeface="微软雅黑" panose="020B0503020204020204" pitchFamily="34" charset="-122"/>
            </a:endParaRPr>
          </a:p>
        </p:txBody>
      </p:sp>
      <p:sp>
        <p:nvSpPr>
          <p:cNvPr id="22" name="圆角矩形 21"/>
          <p:cNvSpPr/>
          <p:nvPr/>
        </p:nvSpPr>
        <p:spPr>
          <a:xfrm>
            <a:off x="2567149" y="1844618"/>
            <a:ext cx="3672886" cy="3960956"/>
          </a:xfrm>
          <a:prstGeom prst="roundRect">
            <a:avLst>
              <a:gd name="adj" fmla="val 0"/>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23" name="TextBox 8"/>
          <p:cNvSpPr>
            <a:spLocks noChangeArrowheads="1"/>
          </p:cNvSpPr>
          <p:nvPr/>
        </p:nvSpPr>
        <p:spPr bwMode="auto">
          <a:xfrm>
            <a:off x="2683884" y="2204705"/>
            <a:ext cx="3168413" cy="1742371"/>
          </a:xfrm>
          <a:prstGeom prst="rect">
            <a:avLst/>
          </a:prstGeom>
          <a:noFill/>
          <a:ln>
            <a:noFill/>
          </a:ln>
        </p:spPr>
        <p:txBody>
          <a:bodyPr wrap="square">
            <a:spAutoFit/>
          </a:bodyPr>
          <a:lstStyle/>
          <a:p>
            <a:pPr>
              <a:lnSpc>
                <a:spcPct val="134000"/>
              </a:lnSpc>
              <a:spcAft>
                <a:spcPts val="1200"/>
              </a:spcAft>
            </a:pP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任何的限制都是从自已的内心开始的，世界上的事，总有好坏两面，当你只看到事物消极的一面时，你会自我设限，怀疑退缩，最终丧失机会。</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nvGrpSpPr>
          <p:cNvPr id="16" name="组合 15"/>
          <p:cNvGrpSpPr/>
          <p:nvPr/>
        </p:nvGrpSpPr>
        <p:grpSpPr>
          <a:xfrm>
            <a:off x="1846975" y="6015544"/>
            <a:ext cx="7777669" cy="828108"/>
            <a:chOff x="1774727" y="6015207"/>
            <a:chExt cx="7776656" cy="828000"/>
          </a:xfrm>
        </p:grpSpPr>
        <p:sp>
          <p:nvSpPr>
            <p:cNvPr id="17" name="矩形 16"/>
            <p:cNvSpPr/>
            <p:nvPr/>
          </p:nvSpPr>
          <p:spPr>
            <a:xfrm>
              <a:off x="1774727" y="6165304"/>
              <a:ext cx="7776656" cy="432000"/>
            </a:xfrm>
            <a:prstGeom prst="rect">
              <a:avLst/>
            </a:prstGeom>
            <a:solidFill>
              <a:srgbClr val="7BC143"/>
            </a:solidFill>
            <a:ln>
              <a:solidFill>
                <a:schemeClr val="bg1"/>
              </a:solidFill>
            </a:ln>
            <a:effectLst>
              <a:outerShdw blurRad="50800" dist="38100" dir="2700000" algn="tl"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19" name="Picture 6" descr="E:\仝德志文件，勿删！\03-参考文档\！PPT图片及版面资源\06-PPT精选插图\12-标签\橙色把手-阴影.png"/>
            <p:cNvPicPr>
              <a:picLocks noChangeAspect="1" noChangeArrowheads="1"/>
            </p:cNvPicPr>
            <p:nvPr/>
          </p:nvPicPr>
          <p:blipFill>
            <a:blip r:embed="rId2" cstate="email"/>
            <a:srcRect/>
            <a:stretch>
              <a:fillRect/>
            </a:stretch>
          </p:blipFill>
          <p:spPr bwMode="auto">
            <a:xfrm>
              <a:off x="2633460" y="6015207"/>
              <a:ext cx="1062000" cy="828000"/>
            </a:xfrm>
            <a:prstGeom prst="rect">
              <a:avLst/>
            </a:prstGeom>
            <a:noFill/>
            <a:extLst>
              <a:ext uri="{909E8E84-426E-40DD-AFC4-6F175D3DCCD1}">
                <a14:hiddenFill xmlns:a14="http://schemas.microsoft.com/office/drawing/2010/main">
                  <a:solidFill>
                    <a:srgbClr val="FFFFFF"/>
                  </a:solidFill>
                </a14:hiddenFill>
              </a:ext>
            </a:extLst>
          </p:spPr>
        </p:pic>
        <p:sp>
          <p:nvSpPr>
            <p:cNvPr id="24" name="TextBox 23"/>
            <p:cNvSpPr txBox="1"/>
            <p:nvPr/>
          </p:nvSpPr>
          <p:spPr>
            <a:xfrm>
              <a:off x="2998907" y="6098551"/>
              <a:ext cx="346204" cy="630860"/>
            </a:xfrm>
            <a:prstGeom prst="rect">
              <a:avLst/>
            </a:prstGeom>
            <a:noFill/>
          </p:spPr>
          <p:txBody>
            <a:bodyPr vert="eaVert" wrap="none" rtlCol="0">
              <a:spAutoFit/>
            </a:bodyPr>
            <a:lstStyle/>
            <a:p>
              <a:r>
                <a:rPr lang="zh-CN" altLang="en-US" sz="1050" dirty="0">
                  <a:solidFill>
                    <a:schemeClr val="bg1"/>
                  </a:solidFill>
                  <a:latin typeface="微软雅黑" panose="020B0503020204020204" pitchFamily="34" charset="-122"/>
                  <a:ea typeface="微软雅黑" panose="020B0503020204020204" pitchFamily="34" charset="-122"/>
                </a:rPr>
                <a:t>三级标题</a:t>
              </a:r>
              <a:endParaRPr lang="zh-CN" altLang="en-US" sz="1050" dirty="0">
                <a:solidFill>
                  <a:schemeClr val="bg1"/>
                </a:solidFill>
                <a:latin typeface="微软雅黑" panose="020B0503020204020204" pitchFamily="34" charset="-122"/>
                <a:ea typeface="微软雅黑" panose="020B0503020204020204" pitchFamily="34" charset="-122"/>
              </a:endParaRPr>
            </a:p>
          </p:txBody>
        </p:sp>
        <p:sp>
          <p:nvSpPr>
            <p:cNvPr id="25" name="椭圆 24"/>
            <p:cNvSpPr/>
            <p:nvPr/>
          </p:nvSpPr>
          <p:spPr>
            <a:xfrm>
              <a:off x="1918742" y="6201687"/>
              <a:ext cx="360040" cy="36004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TextBox 26"/>
          <p:cNvSpPr txBox="1"/>
          <p:nvPr/>
        </p:nvSpPr>
        <p:spPr>
          <a:xfrm>
            <a:off x="3791444" y="6204631"/>
            <a:ext cx="5545338" cy="369380"/>
          </a:xfrm>
          <a:prstGeom prst="rect">
            <a:avLst/>
          </a:prstGeom>
          <a:noFill/>
        </p:spPr>
        <p:txBody>
          <a:bodyPr wrap="square" lIns="0"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积极的心态发现机会，消极的心态发现困难</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8" name="TextBox 27"/>
          <p:cNvSpPr txBox="1"/>
          <p:nvPr/>
        </p:nvSpPr>
        <p:spPr>
          <a:xfrm>
            <a:off x="1918992"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anose="04040905080B02020502" pitchFamily="82" charset="0"/>
                <a:ea typeface="DFPYeaSong-B5" pitchFamily="18" charset="-120"/>
              </a:rPr>
              <a:t>1</a:t>
            </a:r>
            <a:endParaRPr lang="zh-CN" altLang="en-US" sz="3200" b="1" i="1" dirty="0">
              <a:solidFill>
                <a:srgbClr val="7BC143"/>
              </a:solidFill>
              <a:effectLst>
                <a:outerShdw blurRad="38100" dist="38100" dir="2700000" algn="tl">
                  <a:srgbClr val="000000">
                    <a:alpha val="43137"/>
                  </a:srgbClr>
                </a:outerShdw>
              </a:effectLst>
              <a:latin typeface="Broadway" panose="04040905080B02020502" pitchFamily="82" charset="0"/>
              <a:ea typeface="DFPYeaSong-B5" pitchFamily="18" charset="-120"/>
            </a:endParaRPr>
          </a:p>
        </p:txBody>
      </p:sp>
      <p:sp>
        <p:nvSpPr>
          <p:cNvPr id="29" name="TextBox 8"/>
          <p:cNvSpPr>
            <a:spLocks noChangeArrowheads="1"/>
          </p:cNvSpPr>
          <p:nvPr/>
        </p:nvSpPr>
        <p:spPr bwMode="auto">
          <a:xfrm>
            <a:off x="2683883" y="4095387"/>
            <a:ext cx="3168415" cy="1206065"/>
          </a:xfrm>
          <a:prstGeom prst="rect">
            <a:avLst/>
          </a:prstGeom>
          <a:noFill/>
          <a:ln>
            <a:noFill/>
          </a:ln>
        </p:spPr>
        <p:txBody>
          <a:bodyPr wrap="square">
            <a:spAutoFit/>
          </a:bodyPr>
          <a:lstStyle/>
          <a:p>
            <a:pPr>
              <a:lnSpc>
                <a:spcPct val="134000"/>
              </a:lnSpc>
              <a:spcAft>
                <a:spcPts val="1200"/>
              </a:spcAft>
            </a:pP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但当你换个角度，用积极的心态来看事物，事情就会立刻转向积极的那面。</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30" name="圆角矩形 29"/>
          <p:cNvSpPr/>
          <p:nvPr/>
        </p:nvSpPr>
        <p:spPr>
          <a:xfrm>
            <a:off x="8688625" y="1844618"/>
            <a:ext cx="3168766" cy="3960956"/>
          </a:xfrm>
          <a:prstGeom prst="roundRect">
            <a:avLst>
              <a:gd name="adj" fmla="val 0"/>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pic>
        <p:nvPicPr>
          <p:cNvPr id="31" name="Picture 14" descr="C:\Documents and Settings\tdz\桌面\dancing1.jpg"/>
          <p:cNvPicPr>
            <a:picLocks noChangeAspect="1" noChangeArrowheads="1"/>
          </p:cNvPicPr>
          <p:nvPr/>
        </p:nvPicPr>
        <p:blipFill rotWithShape="1">
          <a:blip r:embed="rId3" cstate="email"/>
          <a:srcRect/>
          <a:stretch>
            <a:fillRect/>
          </a:stretch>
        </p:blipFill>
        <p:spPr bwMode="auto">
          <a:xfrm>
            <a:off x="6023983" y="3933122"/>
            <a:ext cx="2880375" cy="1747429"/>
          </a:xfrm>
          <a:prstGeom prst="rect">
            <a:avLst/>
          </a:prstGeom>
          <a:blipFill dpi="0" rotWithShape="1">
            <a:blip r:embed="rId4" cstate="email"/>
            <a:srcRect/>
            <a:stretch>
              <a:fillRect/>
            </a:stretch>
          </a:blipFill>
          <a:ln w="28575">
            <a:solidFill>
              <a:schemeClr val="bg1"/>
            </a:solidFill>
          </a:ln>
          <a:effectLst>
            <a:outerShdw blurRad="63500" sx="102000" sy="102000" algn="ctr" rotWithShape="0">
              <a:prstClr val="black">
                <a:alpha val="40000"/>
              </a:prstClr>
            </a:outerShdw>
          </a:effectLst>
        </p:spPr>
      </p:pic>
      <p:pic>
        <p:nvPicPr>
          <p:cNvPr id="4099" name="Picture 3" descr="C:\Users\user\Desktop\7210527_164917535174_2.jpg"/>
          <p:cNvPicPr>
            <a:picLocks noChangeAspect="1" noChangeArrowheads="1"/>
          </p:cNvPicPr>
          <p:nvPr/>
        </p:nvPicPr>
        <p:blipFill>
          <a:blip r:embed="rId5"/>
          <a:srcRect/>
          <a:stretch>
            <a:fillRect/>
          </a:stretch>
        </p:blipFill>
        <p:spPr bwMode="auto">
          <a:xfrm>
            <a:off x="6023983" y="1969641"/>
            <a:ext cx="2880375" cy="1747429"/>
          </a:xfrm>
          <a:prstGeom prst="rect">
            <a:avLst/>
          </a:prstGeom>
          <a:blipFill dpi="0" rotWithShape="1">
            <a:blip r:embed="rId4" cstate="email"/>
            <a:srcRect/>
            <a:stretch>
              <a:fillRect/>
            </a:stretch>
          </a:blipFill>
          <a:ln w="28575">
            <a:solidFill>
              <a:schemeClr val="bg1"/>
            </a:solidFill>
          </a:ln>
          <a:effectLst>
            <a:outerShdw blurRad="63500" sx="102000" sy="102000" algn="ctr" rotWithShape="0">
              <a:prstClr val="black">
                <a:alpha val="40000"/>
              </a:prstClr>
            </a:outerShdw>
          </a:effectLst>
        </p:spPr>
      </p:pic>
      <p:sp>
        <p:nvSpPr>
          <p:cNvPr id="32" name="TextBox 8"/>
          <p:cNvSpPr>
            <a:spLocks noChangeArrowheads="1"/>
          </p:cNvSpPr>
          <p:nvPr/>
        </p:nvSpPr>
        <p:spPr bwMode="auto">
          <a:xfrm>
            <a:off x="9048714" y="2204704"/>
            <a:ext cx="2736658" cy="3392396"/>
          </a:xfrm>
          <a:prstGeom prst="rect">
            <a:avLst/>
          </a:prstGeom>
          <a:noFill/>
          <a:ln>
            <a:noFill/>
          </a:ln>
        </p:spPr>
        <p:txBody>
          <a:bodyPr wrap="square">
            <a:spAutoFit/>
          </a:bodyPr>
          <a:lstStyle/>
          <a:p>
            <a:pPr>
              <a:lnSpc>
                <a:spcPct val="134000"/>
              </a:lnSpc>
              <a:spcAft>
                <a:spcPts val="1200"/>
              </a:spcAft>
            </a:pP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也就是曾仕强所倡导的，通过积极的心态，来化“左右为难”为“左右逢源”。所以，当遇到困难或挫折的时候，应该从积极的角度以一种乐观的态度看待问题，这样才能从困难中看到机会。而消极的人不去试图寻找解决问题的办法，而是使问题扩大化。</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par>
                                <p:cTn id="10" presetID="49" presetClass="entr" presetSubtype="0" decel="100000" fill="hold" grpId="1" nodeType="with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 calcmode="lin" valueType="num">
                                      <p:cBhvr>
                                        <p:cTn id="14" dur="500" fill="hold"/>
                                        <p:tgtEl>
                                          <p:spTgt spid="23"/>
                                        </p:tgtEl>
                                        <p:attrNameLst>
                                          <p:attrName>style.rotation</p:attrName>
                                        </p:attrNameLst>
                                      </p:cBhvr>
                                      <p:tavLst>
                                        <p:tav tm="0">
                                          <p:val>
                                            <p:fltVal val="360"/>
                                          </p:val>
                                        </p:tav>
                                        <p:tav tm="100000">
                                          <p:val>
                                            <p:fltVal val="0"/>
                                          </p:val>
                                        </p:tav>
                                      </p:tavLst>
                                    </p:anim>
                                    <p:animEffect transition="in" filter="fade">
                                      <p:cBhvr>
                                        <p:cTn id="15" dur="500"/>
                                        <p:tgtEl>
                                          <p:spTgt spid="23"/>
                                        </p:tgtEl>
                                      </p:cBhvr>
                                    </p:animEffect>
                                  </p:childTnLst>
                                </p:cTn>
                              </p:par>
                            </p:childTnLst>
                          </p:cTn>
                        </p:par>
                        <p:par>
                          <p:cTn id="16" fill="hold">
                            <p:stCondLst>
                              <p:cond delay="500"/>
                            </p:stCondLst>
                            <p:childTnLst>
                              <p:par>
                                <p:cTn id="17" presetID="53" presetClass="entr" presetSubtype="16" fill="hold" grpId="0" nodeType="afterEffect">
                                  <p:stCondLst>
                                    <p:cond delay="0"/>
                                  </p:stCondLst>
                                  <p:childTnLst>
                                    <p:set>
                                      <p:cBhvr>
                                        <p:cTn id="18" dur="1" fill="hold">
                                          <p:stCondLst>
                                            <p:cond delay="0"/>
                                          </p:stCondLst>
                                        </p:cTn>
                                        <p:tgtEl>
                                          <p:spTgt spid="29"/>
                                        </p:tgtEl>
                                        <p:attrNameLst>
                                          <p:attrName>style.visibility</p:attrName>
                                        </p:attrNameLst>
                                      </p:cBhvr>
                                      <p:to>
                                        <p:strVal val="visible"/>
                                      </p:to>
                                    </p:set>
                                    <p:anim calcmode="lin" valueType="num">
                                      <p:cBhvr>
                                        <p:cTn id="19" dur="500" fill="hold"/>
                                        <p:tgtEl>
                                          <p:spTgt spid="29"/>
                                        </p:tgtEl>
                                        <p:attrNameLst>
                                          <p:attrName>ppt_w</p:attrName>
                                        </p:attrNameLst>
                                      </p:cBhvr>
                                      <p:tavLst>
                                        <p:tav tm="0">
                                          <p:val>
                                            <p:fltVal val="0"/>
                                          </p:val>
                                        </p:tav>
                                        <p:tav tm="100000">
                                          <p:val>
                                            <p:strVal val="#ppt_w"/>
                                          </p:val>
                                        </p:tav>
                                      </p:tavLst>
                                    </p:anim>
                                    <p:anim calcmode="lin" valueType="num">
                                      <p:cBhvr>
                                        <p:cTn id="20" dur="500" fill="hold"/>
                                        <p:tgtEl>
                                          <p:spTgt spid="29"/>
                                        </p:tgtEl>
                                        <p:attrNameLst>
                                          <p:attrName>ppt_h</p:attrName>
                                        </p:attrNameLst>
                                      </p:cBhvr>
                                      <p:tavLst>
                                        <p:tav tm="0">
                                          <p:val>
                                            <p:fltVal val="0"/>
                                          </p:val>
                                        </p:tav>
                                        <p:tav tm="100000">
                                          <p:val>
                                            <p:strVal val="#ppt_h"/>
                                          </p:val>
                                        </p:tav>
                                      </p:tavLst>
                                    </p:anim>
                                    <p:animEffect transition="in" filter="fade">
                                      <p:cBhvr>
                                        <p:cTn id="21" dur="500"/>
                                        <p:tgtEl>
                                          <p:spTgt spid="29"/>
                                        </p:tgtEl>
                                      </p:cBhvr>
                                    </p:animEffect>
                                  </p:childTnLst>
                                </p:cTn>
                              </p:par>
                              <p:par>
                                <p:cTn id="22" presetID="49" presetClass="entr" presetSubtype="0" decel="100000" fill="hold" grpId="1" nodeType="withEffect">
                                  <p:stCondLst>
                                    <p:cond delay="0"/>
                                  </p:stCondLst>
                                  <p:childTnLst>
                                    <p:set>
                                      <p:cBhvr>
                                        <p:cTn id="23" dur="1" fill="hold">
                                          <p:stCondLst>
                                            <p:cond delay="0"/>
                                          </p:stCondLst>
                                        </p:cTn>
                                        <p:tgtEl>
                                          <p:spTgt spid="29"/>
                                        </p:tgtEl>
                                        <p:attrNameLst>
                                          <p:attrName>style.visibility</p:attrName>
                                        </p:attrNameLst>
                                      </p:cBhvr>
                                      <p:to>
                                        <p:strVal val="visible"/>
                                      </p:to>
                                    </p:set>
                                    <p:anim calcmode="lin" valueType="num">
                                      <p:cBhvr>
                                        <p:cTn id="24" dur="500" fill="hold"/>
                                        <p:tgtEl>
                                          <p:spTgt spid="29"/>
                                        </p:tgtEl>
                                        <p:attrNameLst>
                                          <p:attrName>ppt_w</p:attrName>
                                        </p:attrNameLst>
                                      </p:cBhvr>
                                      <p:tavLst>
                                        <p:tav tm="0">
                                          <p:val>
                                            <p:fltVal val="0"/>
                                          </p:val>
                                        </p:tav>
                                        <p:tav tm="100000">
                                          <p:val>
                                            <p:strVal val="#ppt_w"/>
                                          </p:val>
                                        </p:tav>
                                      </p:tavLst>
                                    </p:anim>
                                    <p:anim calcmode="lin" valueType="num">
                                      <p:cBhvr>
                                        <p:cTn id="25" dur="500" fill="hold"/>
                                        <p:tgtEl>
                                          <p:spTgt spid="29"/>
                                        </p:tgtEl>
                                        <p:attrNameLst>
                                          <p:attrName>ppt_h</p:attrName>
                                        </p:attrNameLst>
                                      </p:cBhvr>
                                      <p:tavLst>
                                        <p:tav tm="0">
                                          <p:val>
                                            <p:fltVal val="0"/>
                                          </p:val>
                                        </p:tav>
                                        <p:tav tm="100000">
                                          <p:val>
                                            <p:strVal val="#ppt_h"/>
                                          </p:val>
                                        </p:tav>
                                      </p:tavLst>
                                    </p:anim>
                                    <p:anim calcmode="lin" valueType="num">
                                      <p:cBhvr>
                                        <p:cTn id="26" dur="500" fill="hold"/>
                                        <p:tgtEl>
                                          <p:spTgt spid="29"/>
                                        </p:tgtEl>
                                        <p:attrNameLst>
                                          <p:attrName>style.rotation</p:attrName>
                                        </p:attrNameLst>
                                      </p:cBhvr>
                                      <p:tavLst>
                                        <p:tav tm="0">
                                          <p:val>
                                            <p:fltVal val="360"/>
                                          </p:val>
                                        </p:tav>
                                        <p:tav tm="100000">
                                          <p:val>
                                            <p:fltVal val="0"/>
                                          </p:val>
                                        </p:tav>
                                      </p:tavLst>
                                    </p:anim>
                                    <p:animEffect transition="in" filter="fade">
                                      <p:cBhvr>
                                        <p:cTn id="27" dur="500"/>
                                        <p:tgtEl>
                                          <p:spTgt spid="29"/>
                                        </p:tgtEl>
                                      </p:cBhvr>
                                    </p:animEffect>
                                  </p:childTnLst>
                                </p:cTn>
                              </p:par>
                            </p:childTnLst>
                          </p:cTn>
                        </p:par>
                        <p:par>
                          <p:cTn id="28" fill="hold">
                            <p:stCondLst>
                              <p:cond delay="1000"/>
                            </p:stCondLst>
                            <p:childTnLst>
                              <p:par>
                                <p:cTn id="29" presetID="10" presetClass="entr" presetSubtype="0" fill="hold" nodeType="after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fade">
                                      <p:cBhvr>
                                        <p:cTn id="31" dur="1250"/>
                                        <p:tgtEl>
                                          <p:spTgt spid="31"/>
                                        </p:tgtEl>
                                      </p:cBhvr>
                                    </p:animEffect>
                                  </p:childTnLst>
                                </p:cTn>
                              </p:par>
                              <p:par>
                                <p:cTn id="32" presetID="2" presetClass="entr" presetSubtype="8" fill="hold" nodeType="withEffect">
                                  <p:stCondLst>
                                    <p:cond delay="0"/>
                                  </p:stCondLst>
                                  <p:childTnLst>
                                    <p:set>
                                      <p:cBhvr>
                                        <p:cTn id="33" dur="1" fill="hold">
                                          <p:stCondLst>
                                            <p:cond delay="0"/>
                                          </p:stCondLst>
                                        </p:cTn>
                                        <p:tgtEl>
                                          <p:spTgt spid="31"/>
                                        </p:tgtEl>
                                        <p:attrNameLst>
                                          <p:attrName>style.visibility</p:attrName>
                                        </p:attrNameLst>
                                      </p:cBhvr>
                                      <p:to>
                                        <p:strVal val="visible"/>
                                      </p:to>
                                    </p:set>
                                    <p:anim calcmode="lin" valueType="num">
                                      <p:cBhvr additive="base">
                                        <p:cTn id="34" dur="1000" fill="hold"/>
                                        <p:tgtEl>
                                          <p:spTgt spid="31"/>
                                        </p:tgtEl>
                                        <p:attrNameLst>
                                          <p:attrName>ppt_x</p:attrName>
                                        </p:attrNameLst>
                                      </p:cBhvr>
                                      <p:tavLst>
                                        <p:tav tm="0">
                                          <p:val>
                                            <p:strVal val="0-#ppt_w/2"/>
                                          </p:val>
                                        </p:tav>
                                        <p:tav tm="100000">
                                          <p:val>
                                            <p:strVal val="#ppt_x"/>
                                          </p:val>
                                        </p:tav>
                                      </p:tavLst>
                                    </p:anim>
                                    <p:anim calcmode="lin" valueType="num">
                                      <p:cBhvr additive="base">
                                        <p:cTn id="35" dur="1000" fill="hold"/>
                                        <p:tgtEl>
                                          <p:spTgt spid="31"/>
                                        </p:tgtEl>
                                        <p:attrNameLst>
                                          <p:attrName>ppt_y</p:attrName>
                                        </p:attrNameLst>
                                      </p:cBhvr>
                                      <p:tavLst>
                                        <p:tav tm="0">
                                          <p:val>
                                            <p:strVal val="#ppt_y"/>
                                          </p:val>
                                        </p:tav>
                                        <p:tav tm="100000">
                                          <p:val>
                                            <p:strVal val="#ppt_y"/>
                                          </p:val>
                                        </p:tav>
                                      </p:tavLst>
                                    </p:anim>
                                  </p:childTnLst>
                                </p:cTn>
                              </p:par>
                              <p:par>
                                <p:cTn id="36" presetID="8" presetClass="emph" presetSubtype="0" fill="hold" nodeType="withEffect">
                                  <p:stCondLst>
                                    <p:cond delay="0"/>
                                  </p:stCondLst>
                                  <p:childTnLst>
                                    <p:animRot by="21600000">
                                      <p:cBhvr>
                                        <p:cTn id="37" dur="1000" fill="hold"/>
                                        <p:tgtEl>
                                          <p:spTgt spid="31"/>
                                        </p:tgtEl>
                                        <p:attrNameLst>
                                          <p:attrName>r</p:attrName>
                                        </p:attrNameLst>
                                      </p:cBhvr>
                                    </p:animRot>
                                  </p:childTnLst>
                                </p:cTn>
                              </p:par>
                              <p:par>
                                <p:cTn id="38" presetID="10" presetClass="entr" presetSubtype="0" fill="hold" nodeType="withEffect">
                                  <p:stCondLst>
                                    <p:cond delay="0"/>
                                  </p:stCondLst>
                                  <p:childTnLst>
                                    <p:set>
                                      <p:cBhvr>
                                        <p:cTn id="39" dur="1" fill="hold">
                                          <p:stCondLst>
                                            <p:cond delay="0"/>
                                          </p:stCondLst>
                                        </p:cTn>
                                        <p:tgtEl>
                                          <p:spTgt spid="4099"/>
                                        </p:tgtEl>
                                        <p:attrNameLst>
                                          <p:attrName>style.visibility</p:attrName>
                                        </p:attrNameLst>
                                      </p:cBhvr>
                                      <p:to>
                                        <p:strVal val="visible"/>
                                      </p:to>
                                    </p:set>
                                    <p:animEffect transition="in" filter="fade">
                                      <p:cBhvr>
                                        <p:cTn id="40" dur="1250"/>
                                        <p:tgtEl>
                                          <p:spTgt spid="4099"/>
                                        </p:tgtEl>
                                      </p:cBhvr>
                                    </p:animEffect>
                                  </p:childTnLst>
                                </p:cTn>
                              </p:par>
                              <p:par>
                                <p:cTn id="41" presetID="2" presetClass="entr" presetSubtype="2" fill="hold" nodeType="withEffect">
                                  <p:stCondLst>
                                    <p:cond delay="0"/>
                                  </p:stCondLst>
                                  <p:childTnLst>
                                    <p:set>
                                      <p:cBhvr>
                                        <p:cTn id="42" dur="1" fill="hold">
                                          <p:stCondLst>
                                            <p:cond delay="0"/>
                                          </p:stCondLst>
                                        </p:cTn>
                                        <p:tgtEl>
                                          <p:spTgt spid="4099"/>
                                        </p:tgtEl>
                                        <p:attrNameLst>
                                          <p:attrName>style.visibility</p:attrName>
                                        </p:attrNameLst>
                                      </p:cBhvr>
                                      <p:to>
                                        <p:strVal val="visible"/>
                                      </p:to>
                                    </p:set>
                                    <p:anim calcmode="lin" valueType="num">
                                      <p:cBhvr additive="base">
                                        <p:cTn id="43" dur="1000" fill="hold"/>
                                        <p:tgtEl>
                                          <p:spTgt spid="4099"/>
                                        </p:tgtEl>
                                        <p:attrNameLst>
                                          <p:attrName>ppt_x</p:attrName>
                                        </p:attrNameLst>
                                      </p:cBhvr>
                                      <p:tavLst>
                                        <p:tav tm="0">
                                          <p:val>
                                            <p:strVal val="1+#ppt_w/2"/>
                                          </p:val>
                                        </p:tav>
                                        <p:tav tm="100000">
                                          <p:val>
                                            <p:strVal val="#ppt_x"/>
                                          </p:val>
                                        </p:tav>
                                      </p:tavLst>
                                    </p:anim>
                                    <p:anim calcmode="lin" valueType="num">
                                      <p:cBhvr additive="base">
                                        <p:cTn id="44" dur="1000" fill="hold"/>
                                        <p:tgtEl>
                                          <p:spTgt spid="4099"/>
                                        </p:tgtEl>
                                        <p:attrNameLst>
                                          <p:attrName>ppt_y</p:attrName>
                                        </p:attrNameLst>
                                      </p:cBhvr>
                                      <p:tavLst>
                                        <p:tav tm="0">
                                          <p:val>
                                            <p:strVal val="#ppt_y"/>
                                          </p:val>
                                        </p:tav>
                                        <p:tav tm="100000">
                                          <p:val>
                                            <p:strVal val="#ppt_y"/>
                                          </p:val>
                                        </p:tav>
                                      </p:tavLst>
                                    </p:anim>
                                  </p:childTnLst>
                                </p:cTn>
                              </p:par>
                              <p:par>
                                <p:cTn id="45" presetID="8" presetClass="emph" presetSubtype="0" fill="hold" nodeType="withEffect">
                                  <p:stCondLst>
                                    <p:cond delay="0"/>
                                  </p:stCondLst>
                                  <p:childTnLst>
                                    <p:animRot by="21600000">
                                      <p:cBhvr>
                                        <p:cTn id="46" dur="1000" fill="hold"/>
                                        <p:tgtEl>
                                          <p:spTgt spid="4099"/>
                                        </p:tgtEl>
                                        <p:attrNameLst>
                                          <p:attrName>r</p:attrName>
                                        </p:attrNameLst>
                                      </p:cBhvr>
                                    </p:animRot>
                                  </p:childTnLst>
                                </p:cTn>
                              </p:par>
                            </p:childTnLst>
                          </p:cTn>
                        </p:par>
                        <p:par>
                          <p:cTn id="47" fill="hold">
                            <p:stCondLst>
                              <p:cond delay="2500"/>
                            </p:stCondLst>
                            <p:childTnLst>
                              <p:par>
                                <p:cTn id="48" presetID="53" presetClass="entr" presetSubtype="16" fill="hold" grpId="0" nodeType="afterEffect">
                                  <p:stCondLst>
                                    <p:cond delay="0"/>
                                  </p:stCondLst>
                                  <p:childTnLst>
                                    <p:set>
                                      <p:cBhvr>
                                        <p:cTn id="49" dur="1" fill="hold">
                                          <p:stCondLst>
                                            <p:cond delay="0"/>
                                          </p:stCondLst>
                                        </p:cTn>
                                        <p:tgtEl>
                                          <p:spTgt spid="32"/>
                                        </p:tgtEl>
                                        <p:attrNameLst>
                                          <p:attrName>style.visibility</p:attrName>
                                        </p:attrNameLst>
                                      </p:cBhvr>
                                      <p:to>
                                        <p:strVal val="visible"/>
                                      </p:to>
                                    </p:set>
                                    <p:anim calcmode="lin" valueType="num">
                                      <p:cBhvr>
                                        <p:cTn id="50" dur="500" fill="hold"/>
                                        <p:tgtEl>
                                          <p:spTgt spid="32"/>
                                        </p:tgtEl>
                                        <p:attrNameLst>
                                          <p:attrName>ppt_w</p:attrName>
                                        </p:attrNameLst>
                                      </p:cBhvr>
                                      <p:tavLst>
                                        <p:tav tm="0">
                                          <p:val>
                                            <p:fltVal val="0"/>
                                          </p:val>
                                        </p:tav>
                                        <p:tav tm="100000">
                                          <p:val>
                                            <p:strVal val="#ppt_w"/>
                                          </p:val>
                                        </p:tav>
                                      </p:tavLst>
                                    </p:anim>
                                    <p:anim calcmode="lin" valueType="num">
                                      <p:cBhvr>
                                        <p:cTn id="51" dur="500" fill="hold"/>
                                        <p:tgtEl>
                                          <p:spTgt spid="32"/>
                                        </p:tgtEl>
                                        <p:attrNameLst>
                                          <p:attrName>ppt_h</p:attrName>
                                        </p:attrNameLst>
                                      </p:cBhvr>
                                      <p:tavLst>
                                        <p:tav tm="0">
                                          <p:val>
                                            <p:fltVal val="0"/>
                                          </p:val>
                                        </p:tav>
                                        <p:tav tm="100000">
                                          <p:val>
                                            <p:strVal val="#ppt_h"/>
                                          </p:val>
                                        </p:tav>
                                      </p:tavLst>
                                    </p:anim>
                                    <p:animEffect transition="in" filter="fade">
                                      <p:cBhvr>
                                        <p:cTn id="52" dur="500"/>
                                        <p:tgtEl>
                                          <p:spTgt spid="32"/>
                                        </p:tgtEl>
                                      </p:cBhvr>
                                    </p:animEffect>
                                  </p:childTnLst>
                                </p:cTn>
                              </p:par>
                              <p:par>
                                <p:cTn id="53" presetID="49" presetClass="entr" presetSubtype="0" decel="100000" fill="hold" grpId="1" nodeType="withEffect">
                                  <p:stCondLst>
                                    <p:cond delay="0"/>
                                  </p:stCondLst>
                                  <p:childTnLst>
                                    <p:set>
                                      <p:cBhvr>
                                        <p:cTn id="54" dur="1" fill="hold">
                                          <p:stCondLst>
                                            <p:cond delay="0"/>
                                          </p:stCondLst>
                                        </p:cTn>
                                        <p:tgtEl>
                                          <p:spTgt spid="32"/>
                                        </p:tgtEl>
                                        <p:attrNameLst>
                                          <p:attrName>style.visibility</p:attrName>
                                        </p:attrNameLst>
                                      </p:cBhvr>
                                      <p:to>
                                        <p:strVal val="visible"/>
                                      </p:to>
                                    </p:set>
                                    <p:anim calcmode="lin" valueType="num">
                                      <p:cBhvr>
                                        <p:cTn id="55" dur="500" fill="hold"/>
                                        <p:tgtEl>
                                          <p:spTgt spid="32"/>
                                        </p:tgtEl>
                                        <p:attrNameLst>
                                          <p:attrName>ppt_w</p:attrName>
                                        </p:attrNameLst>
                                      </p:cBhvr>
                                      <p:tavLst>
                                        <p:tav tm="0">
                                          <p:val>
                                            <p:fltVal val="0"/>
                                          </p:val>
                                        </p:tav>
                                        <p:tav tm="100000">
                                          <p:val>
                                            <p:strVal val="#ppt_w"/>
                                          </p:val>
                                        </p:tav>
                                      </p:tavLst>
                                    </p:anim>
                                    <p:anim calcmode="lin" valueType="num">
                                      <p:cBhvr>
                                        <p:cTn id="56" dur="500" fill="hold"/>
                                        <p:tgtEl>
                                          <p:spTgt spid="32"/>
                                        </p:tgtEl>
                                        <p:attrNameLst>
                                          <p:attrName>ppt_h</p:attrName>
                                        </p:attrNameLst>
                                      </p:cBhvr>
                                      <p:tavLst>
                                        <p:tav tm="0">
                                          <p:val>
                                            <p:fltVal val="0"/>
                                          </p:val>
                                        </p:tav>
                                        <p:tav tm="100000">
                                          <p:val>
                                            <p:strVal val="#ppt_h"/>
                                          </p:val>
                                        </p:tav>
                                      </p:tavLst>
                                    </p:anim>
                                    <p:anim calcmode="lin" valueType="num">
                                      <p:cBhvr>
                                        <p:cTn id="57" dur="500" fill="hold"/>
                                        <p:tgtEl>
                                          <p:spTgt spid="32"/>
                                        </p:tgtEl>
                                        <p:attrNameLst>
                                          <p:attrName>style.rotation</p:attrName>
                                        </p:attrNameLst>
                                      </p:cBhvr>
                                      <p:tavLst>
                                        <p:tav tm="0">
                                          <p:val>
                                            <p:fltVal val="360"/>
                                          </p:val>
                                        </p:tav>
                                        <p:tav tm="100000">
                                          <p:val>
                                            <p:fltVal val="0"/>
                                          </p:val>
                                        </p:tav>
                                      </p:tavLst>
                                    </p:anim>
                                    <p:animEffect transition="in" filter="fade">
                                      <p:cBhvr>
                                        <p:cTn id="58"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3" grpId="1"/>
      <p:bldP spid="29" grpId="0"/>
      <p:bldP spid="29" grpId="1"/>
      <p:bldP spid="32" grpId="0"/>
      <p:bldP spid="32"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Teliss_Tong\Copy\定期备份\工作备份\！PPT图片及版面资源\06-PPT精选插图\12-标签\绿色上角.png"/>
          <p:cNvPicPr>
            <a:picLocks noChangeAspect="1" noChangeArrowheads="1"/>
          </p:cNvPicPr>
          <p:nvPr/>
        </p:nvPicPr>
        <p:blipFill>
          <a:blip r:embed="rId1" cstate="email"/>
          <a:srcRect/>
          <a:stretch>
            <a:fillRect/>
          </a:stretch>
        </p:blipFill>
        <p:spPr bwMode="auto">
          <a:xfrm>
            <a:off x="10270703" y="1031579"/>
            <a:ext cx="1514670" cy="414391"/>
          </a:xfrm>
          <a:prstGeom prst="rect">
            <a:avLst/>
          </a:prstGeom>
          <a:noFill/>
          <a:extLst>
            <a:ext uri="{909E8E84-426E-40DD-AFC4-6F175D3DCCD1}">
              <a14:hiddenFill xmlns:a14="http://schemas.microsoft.com/office/drawing/2010/main">
                <a:solidFill>
                  <a:srgbClr val="FFFFFF"/>
                </a:solidFill>
              </a14:hiddenFill>
            </a:ext>
          </a:extLst>
        </p:spPr>
      </p:pic>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4900">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02</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4" y="551530"/>
            <a:ext cx="3528851" cy="461725"/>
          </a:xfrm>
          <a:prstGeom prst="rect">
            <a:avLst/>
          </a:prstGeom>
          <a:noFill/>
        </p:spPr>
        <p:txBody>
          <a:bodyPr wrap="square" lIns="0" rtlCol="0">
            <a:spAutoFit/>
          </a:bodyPr>
          <a:lstStyle/>
          <a:p>
            <a:r>
              <a:rPr lang="zh-CN" altLang="en-US" sz="2400" b="1" dirty="0">
                <a:solidFill>
                  <a:srgbClr val="9BBB59"/>
                </a:solidFill>
                <a:latin typeface="微软雅黑" panose="020B0503020204020204" pitchFamily="34" charset="-122"/>
                <a:ea typeface="微软雅黑" panose="020B0503020204020204" pitchFamily="34" charset="-122"/>
              </a:rPr>
              <a:t>为什么需要积极心态</a:t>
            </a:r>
            <a:endParaRPr lang="zh-CN" altLang="en-US" sz="2400" b="1" dirty="0">
              <a:solidFill>
                <a:srgbClr val="9BBB59"/>
              </a:solidFill>
              <a:latin typeface="微软雅黑" panose="020B0503020204020204" pitchFamily="34" charset="-122"/>
              <a:ea typeface="微软雅黑" panose="020B0503020204020204" pitchFamily="34" charset="-122"/>
            </a:endParaRPr>
          </a:p>
        </p:txBody>
      </p:sp>
      <p:sp>
        <p:nvSpPr>
          <p:cNvPr id="26" name="TextBox 25"/>
          <p:cNvSpPr txBox="1"/>
          <p:nvPr/>
        </p:nvSpPr>
        <p:spPr>
          <a:xfrm>
            <a:off x="10705113" y="1052427"/>
            <a:ext cx="646415" cy="369380"/>
          </a:xfrm>
          <a:prstGeom prst="rect">
            <a:avLst/>
          </a:prstGeom>
          <a:noFill/>
        </p:spPr>
        <p:txBody>
          <a:bodyPr wrap="non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典故</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marL="1143000" indent="-228600">
              <a:defRPr sz="2400">
                <a:solidFill>
                  <a:schemeClr val="tx1"/>
                </a:solidFill>
                <a:latin typeface="Calibri" panose="020F0502020204030204" pitchFamily="34" charset="0"/>
                <a:ea typeface="宋体" panose="02010600030101010101" pitchFamily="2" charset="-122"/>
              </a:defRPr>
            </a:lvl3pPr>
            <a:lvl4pPr marL="1600200" indent="-228600">
              <a:defRPr sz="2400">
                <a:solidFill>
                  <a:schemeClr val="tx1"/>
                </a:solidFill>
                <a:latin typeface="Calibri" panose="020F0502020204030204" pitchFamily="34" charset="0"/>
                <a:ea typeface="宋体" panose="02010600030101010101" pitchFamily="2" charset="-122"/>
              </a:defRPr>
            </a:lvl4pPr>
            <a:lvl5pPr marL="2057400" indent="-228600">
              <a:defRPr sz="2400">
                <a:solidFill>
                  <a:schemeClr val="tx1"/>
                </a:solidFill>
                <a:latin typeface="Calibri" panose="020F0502020204030204" pitchFamily="34" charset="0"/>
                <a:ea typeface="宋体" panose="02010600030101010101" pitchFamily="2" charset="-122"/>
              </a:defRPr>
            </a:lvl5pPr>
            <a:lvl6pPr marL="25146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6pPr>
            <a:lvl7pPr marL="29718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7pPr>
            <a:lvl8pPr marL="34290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8pPr>
            <a:lvl9pPr marL="38862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9pPr>
          </a:lstStyle>
          <a:p>
            <a:endParaRPr lang="zh-CN" altLang="en-US" dirty="0">
              <a:ea typeface="微软雅黑" panose="020B0503020204020204" pitchFamily="34" charset="-122"/>
            </a:endParaRPr>
          </a:p>
        </p:txBody>
      </p:sp>
      <p:sp>
        <p:nvSpPr>
          <p:cNvPr id="18" name="矩形 6"/>
          <p:cNvSpPr>
            <a:spLocks noChangeArrowheads="1"/>
          </p:cNvSpPr>
          <p:nvPr/>
        </p:nvSpPr>
        <p:spPr bwMode="auto">
          <a:xfrm>
            <a:off x="1991010" y="1700583"/>
            <a:ext cx="9733960" cy="4248585"/>
          </a:xfrm>
          <a:prstGeom prst="roundRect">
            <a:avLst>
              <a:gd name="adj" fmla="val 0"/>
            </a:avLst>
          </a:prstGeom>
          <a:solidFill>
            <a:srgbClr val="F0F0F0"/>
          </a:solidFill>
          <a:ln>
            <a:noFill/>
          </a:ln>
        </p:spPr>
        <p:txBody>
          <a:bodyPr anchor="ctr"/>
          <a:lstStyle/>
          <a:p>
            <a:pPr algn="ctr"/>
            <a:endParaRPr lang="zh-CN" altLang="zh-CN">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0" name="矩形 9"/>
          <p:cNvSpPr>
            <a:spLocks noChangeArrowheads="1"/>
          </p:cNvSpPr>
          <p:nvPr/>
        </p:nvSpPr>
        <p:spPr bwMode="auto">
          <a:xfrm>
            <a:off x="11508918" y="2172762"/>
            <a:ext cx="492497" cy="100041"/>
          </a:xfrm>
          <a:prstGeom prst="rect">
            <a:avLst/>
          </a:prstGeom>
          <a:solidFill>
            <a:srgbClr val="FFC000"/>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1" name="TextBox 10"/>
          <p:cNvSpPr>
            <a:spLocks noChangeArrowheads="1"/>
          </p:cNvSpPr>
          <p:nvPr/>
        </p:nvSpPr>
        <p:spPr bwMode="auto">
          <a:xfrm>
            <a:off x="11508986" y="2441001"/>
            <a:ext cx="492443" cy="2932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p>
            <a:r>
              <a:rPr lang="zh-CN" altLang="en-US" sz="2000" b="1" dirty="0">
                <a:solidFill>
                  <a:schemeClr val="accent6"/>
                </a:solidFill>
                <a:latin typeface="微软雅黑" panose="020B0503020204020204" pitchFamily="34" charset="-122"/>
                <a:ea typeface="微软雅黑" panose="020B0503020204020204" pitchFamily="34" charset="-122"/>
              </a:rPr>
              <a:t>塞翁失马，焉知非福</a:t>
            </a:r>
            <a:endParaRPr lang="zh-CN" altLang="en-US" sz="2000" b="1" dirty="0">
              <a:solidFill>
                <a:schemeClr val="accent6"/>
              </a:solidFill>
              <a:latin typeface="微软雅黑" panose="020B0503020204020204" pitchFamily="34" charset="-122"/>
              <a:ea typeface="微软雅黑" panose="020B0503020204020204" pitchFamily="34" charset="-122"/>
            </a:endParaRPr>
          </a:p>
        </p:txBody>
      </p:sp>
      <p:sp>
        <p:nvSpPr>
          <p:cNvPr id="22" name="圆角矩形 21"/>
          <p:cNvSpPr/>
          <p:nvPr/>
        </p:nvSpPr>
        <p:spPr>
          <a:xfrm>
            <a:off x="7896435" y="1844618"/>
            <a:ext cx="3455093" cy="3960956"/>
          </a:xfrm>
          <a:prstGeom prst="roundRect">
            <a:avLst>
              <a:gd name="adj" fmla="val 0"/>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23" name="TextBox 8"/>
          <p:cNvSpPr>
            <a:spLocks noChangeArrowheads="1"/>
          </p:cNvSpPr>
          <p:nvPr/>
        </p:nvSpPr>
        <p:spPr bwMode="auto">
          <a:xfrm>
            <a:off x="8040470" y="2204704"/>
            <a:ext cx="3096747" cy="3392396"/>
          </a:xfrm>
          <a:prstGeom prst="rect">
            <a:avLst/>
          </a:prstGeom>
          <a:noFill/>
          <a:ln>
            <a:noFill/>
          </a:ln>
        </p:spPr>
        <p:txBody>
          <a:bodyPr wrap="square">
            <a:spAutoFit/>
          </a:bodyPr>
          <a:lstStyle/>
          <a:p>
            <a:pPr>
              <a:lnSpc>
                <a:spcPct val="134000"/>
              </a:lnSpc>
              <a:spcAft>
                <a:spcPts val="1200"/>
              </a:spcAft>
            </a:pPr>
            <a:r>
              <a:rPr lang="en-US" altLang="zh-CN"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淮南子</a:t>
            </a:r>
            <a:r>
              <a:rPr lang="en-US" altLang="zh-CN"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人间训</a:t>
            </a:r>
            <a:r>
              <a:rPr lang="en-US" altLang="zh-CN"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中记述了“塞翁失马，焉知非福”的故事。故事说：有一个住在边塞的老头，他家的马无缘无故跑丢了，大家都安慰他。他却说：“你怎么就知道这不是福气呢？”过了几个月，他家的马带着一群的骏马回来了，大家都来祝贺他。他又说：“这又怎么就知道不可能是祸患呢？”</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nvGrpSpPr>
          <p:cNvPr id="16" name="组合 15"/>
          <p:cNvGrpSpPr/>
          <p:nvPr/>
        </p:nvGrpSpPr>
        <p:grpSpPr>
          <a:xfrm>
            <a:off x="1846975" y="6015544"/>
            <a:ext cx="7777669" cy="828108"/>
            <a:chOff x="1774727" y="6015207"/>
            <a:chExt cx="7776656" cy="828000"/>
          </a:xfrm>
        </p:grpSpPr>
        <p:sp>
          <p:nvSpPr>
            <p:cNvPr id="17" name="矩形 16"/>
            <p:cNvSpPr/>
            <p:nvPr/>
          </p:nvSpPr>
          <p:spPr>
            <a:xfrm>
              <a:off x="1774727" y="6165304"/>
              <a:ext cx="7776656" cy="432000"/>
            </a:xfrm>
            <a:prstGeom prst="rect">
              <a:avLst/>
            </a:prstGeom>
            <a:solidFill>
              <a:srgbClr val="7BC143"/>
            </a:solidFill>
            <a:ln>
              <a:solidFill>
                <a:schemeClr val="bg1"/>
              </a:solidFill>
            </a:ln>
            <a:effectLst>
              <a:outerShdw blurRad="50800" dist="38100" dir="2700000" algn="tl"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19" name="Picture 6" descr="E:\仝德志文件，勿删！\03-参考文档\！PPT图片及版面资源\06-PPT精选插图\12-标签\橙色把手-阴影.png"/>
            <p:cNvPicPr>
              <a:picLocks noChangeAspect="1" noChangeArrowheads="1"/>
            </p:cNvPicPr>
            <p:nvPr/>
          </p:nvPicPr>
          <p:blipFill>
            <a:blip r:embed="rId2" cstate="email"/>
            <a:srcRect/>
            <a:stretch>
              <a:fillRect/>
            </a:stretch>
          </p:blipFill>
          <p:spPr bwMode="auto">
            <a:xfrm>
              <a:off x="2633460" y="6015207"/>
              <a:ext cx="1062000" cy="828000"/>
            </a:xfrm>
            <a:prstGeom prst="rect">
              <a:avLst/>
            </a:prstGeom>
            <a:noFill/>
            <a:extLst>
              <a:ext uri="{909E8E84-426E-40DD-AFC4-6F175D3DCCD1}">
                <a14:hiddenFill xmlns:a14="http://schemas.microsoft.com/office/drawing/2010/main">
                  <a:solidFill>
                    <a:srgbClr val="FFFFFF"/>
                  </a:solidFill>
                </a14:hiddenFill>
              </a:ext>
            </a:extLst>
          </p:spPr>
        </p:pic>
        <p:sp>
          <p:nvSpPr>
            <p:cNvPr id="24" name="TextBox 23"/>
            <p:cNvSpPr txBox="1"/>
            <p:nvPr/>
          </p:nvSpPr>
          <p:spPr>
            <a:xfrm>
              <a:off x="2998907" y="6098551"/>
              <a:ext cx="346204" cy="630860"/>
            </a:xfrm>
            <a:prstGeom prst="rect">
              <a:avLst/>
            </a:prstGeom>
            <a:noFill/>
          </p:spPr>
          <p:txBody>
            <a:bodyPr vert="eaVert" wrap="none" rtlCol="0">
              <a:spAutoFit/>
            </a:bodyPr>
            <a:lstStyle/>
            <a:p>
              <a:r>
                <a:rPr lang="zh-CN" altLang="en-US" sz="1050" dirty="0">
                  <a:solidFill>
                    <a:schemeClr val="bg1"/>
                  </a:solidFill>
                  <a:latin typeface="微软雅黑" panose="020B0503020204020204" pitchFamily="34" charset="-122"/>
                  <a:ea typeface="微软雅黑" panose="020B0503020204020204" pitchFamily="34" charset="-122"/>
                </a:rPr>
                <a:t>三级标题</a:t>
              </a:r>
              <a:endParaRPr lang="zh-CN" altLang="en-US" sz="1050" dirty="0">
                <a:solidFill>
                  <a:schemeClr val="bg1"/>
                </a:solidFill>
                <a:latin typeface="微软雅黑" panose="020B0503020204020204" pitchFamily="34" charset="-122"/>
                <a:ea typeface="微软雅黑" panose="020B0503020204020204" pitchFamily="34" charset="-122"/>
              </a:endParaRPr>
            </a:p>
          </p:txBody>
        </p:sp>
        <p:sp>
          <p:nvSpPr>
            <p:cNvPr id="25" name="椭圆 24"/>
            <p:cNvSpPr/>
            <p:nvPr/>
          </p:nvSpPr>
          <p:spPr>
            <a:xfrm>
              <a:off x="1918742" y="6201687"/>
              <a:ext cx="360040" cy="36004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TextBox 26"/>
          <p:cNvSpPr txBox="1"/>
          <p:nvPr/>
        </p:nvSpPr>
        <p:spPr>
          <a:xfrm>
            <a:off x="3791444" y="6204631"/>
            <a:ext cx="5545338" cy="369380"/>
          </a:xfrm>
          <a:prstGeom prst="rect">
            <a:avLst/>
          </a:prstGeom>
          <a:noFill/>
        </p:spPr>
        <p:txBody>
          <a:bodyPr wrap="square" lIns="0"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悲观的人虽生犹死，乐观的人永生不老</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8" name="TextBox 27"/>
          <p:cNvSpPr txBox="1"/>
          <p:nvPr/>
        </p:nvSpPr>
        <p:spPr>
          <a:xfrm>
            <a:off x="1918992"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anose="04040905080B02020502" pitchFamily="82" charset="0"/>
                <a:ea typeface="DFPYeaSong-B5" pitchFamily="18" charset="-120"/>
              </a:rPr>
              <a:t>2</a:t>
            </a:r>
            <a:endParaRPr lang="zh-CN" altLang="en-US" sz="3200" b="1" i="1" dirty="0">
              <a:solidFill>
                <a:srgbClr val="7BC143"/>
              </a:solidFill>
              <a:effectLst>
                <a:outerShdw blurRad="38100" dist="38100" dir="2700000" algn="tl">
                  <a:srgbClr val="000000">
                    <a:alpha val="43137"/>
                  </a:srgbClr>
                </a:outerShdw>
              </a:effectLst>
              <a:latin typeface="Broadway" panose="04040905080B02020502" pitchFamily="82" charset="0"/>
              <a:ea typeface="DFPYeaSong-B5" pitchFamily="18" charset="-120"/>
            </a:endParaRPr>
          </a:p>
        </p:txBody>
      </p:sp>
      <p:sp>
        <p:nvSpPr>
          <p:cNvPr id="29" name="圆角矩形 28"/>
          <p:cNvSpPr/>
          <p:nvPr/>
        </p:nvSpPr>
        <p:spPr>
          <a:xfrm>
            <a:off x="2171053" y="3573035"/>
            <a:ext cx="5509330" cy="2232539"/>
          </a:xfrm>
          <a:prstGeom prst="roundRect">
            <a:avLst>
              <a:gd name="adj" fmla="val 0"/>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30" name="TextBox 8"/>
          <p:cNvSpPr>
            <a:spLocks noChangeArrowheads="1"/>
          </p:cNvSpPr>
          <p:nvPr/>
        </p:nvSpPr>
        <p:spPr bwMode="auto">
          <a:xfrm>
            <a:off x="2351096" y="3661180"/>
            <a:ext cx="5257269" cy="2072376"/>
          </a:xfrm>
          <a:prstGeom prst="rect">
            <a:avLst/>
          </a:prstGeom>
          <a:noFill/>
          <a:ln>
            <a:noFill/>
          </a:ln>
        </p:spPr>
        <p:txBody>
          <a:bodyPr wrap="square">
            <a:spAutoFit/>
          </a:bodyPr>
          <a:lstStyle/>
          <a:p>
            <a:pPr>
              <a:lnSpc>
                <a:spcPct val="134000"/>
              </a:lnSpc>
              <a:spcAft>
                <a:spcPts val="1200"/>
              </a:spcAft>
            </a:pP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家里多了良马，那家的儿子喜欢骑马，一不小心把腿摔断了。大家都来安慰他，那家的父亲说：“这又怎么就知道不是福气呢？”过了一年，发生战争，所有的年轻人都被拉去当了兵，派到最危险的第一线去打仗。而塞翁的儿子却因为腿摔断了未被征用，他在家乡大后方安全幸福的生活。</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pic>
        <p:nvPicPr>
          <p:cNvPr id="5122" name="Picture 2" descr="C:\Users\user\Desktop\pic5848.jpg"/>
          <p:cNvPicPr>
            <a:picLocks noChangeAspect="1" noChangeArrowheads="1"/>
          </p:cNvPicPr>
          <p:nvPr/>
        </p:nvPicPr>
        <p:blipFill rotWithShape="1">
          <a:blip r:embed="rId3" cstate="print"/>
          <a:srcRect/>
          <a:stretch>
            <a:fillRect/>
          </a:stretch>
        </p:blipFill>
        <p:spPr bwMode="auto">
          <a:xfrm>
            <a:off x="2171052" y="1524272"/>
            <a:ext cx="5509330" cy="1832711"/>
          </a:xfrm>
          <a:prstGeom prst="rect">
            <a:avLst/>
          </a:prstGeom>
          <a:noFill/>
          <a:ln w="19050">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p14:pan dir="r"/>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100" fill="hold"/>
                                        <p:tgtEl>
                                          <p:spTgt spid="28"/>
                                        </p:tgtEl>
                                        <p:attrNameLst>
                                          <p:attrName>ppt_x</p:attrName>
                                        </p:attrNameLst>
                                      </p:cBhvr>
                                      <p:tavLst>
                                        <p:tav tm="0">
                                          <p:val>
                                            <p:strVal val="0-#ppt_w/2"/>
                                          </p:val>
                                        </p:tav>
                                        <p:tav tm="100000">
                                          <p:val>
                                            <p:strVal val="#ppt_x"/>
                                          </p:val>
                                        </p:tav>
                                      </p:tavLst>
                                    </p:anim>
                                    <p:anim calcmode="lin" valueType="num">
                                      <p:cBhvr additive="base">
                                        <p:cTn id="8" dur="100" fill="hold"/>
                                        <p:tgtEl>
                                          <p:spTgt spid="2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additive="base">
                                        <p:cTn id="12" dur="500" fill="hold"/>
                                        <p:tgtEl>
                                          <p:spTgt spid="27"/>
                                        </p:tgtEl>
                                        <p:attrNameLst>
                                          <p:attrName>ppt_x</p:attrName>
                                        </p:attrNameLst>
                                      </p:cBhvr>
                                      <p:tavLst>
                                        <p:tav tm="0">
                                          <p:val>
                                            <p:strVal val="0-#ppt_w/2"/>
                                          </p:val>
                                        </p:tav>
                                        <p:tav tm="100000">
                                          <p:val>
                                            <p:strVal val="#ppt_x"/>
                                          </p:val>
                                        </p:tav>
                                      </p:tavLst>
                                    </p:anim>
                                    <p:anim calcmode="lin" valueType="num">
                                      <p:cBhvr additive="base">
                                        <p:cTn id="13" dur="500" fill="hold"/>
                                        <p:tgtEl>
                                          <p:spTgt spid="27"/>
                                        </p:tgtEl>
                                        <p:attrNameLst>
                                          <p:attrName>ppt_y</p:attrName>
                                        </p:attrNameLst>
                                      </p:cBhvr>
                                      <p:tavLst>
                                        <p:tav tm="0">
                                          <p:val>
                                            <p:strVal val="#ppt_y"/>
                                          </p:val>
                                        </p:tav>
                                        <p:tav tm="100000">
                                          <p:val>
                                            <p:strVal val="#ppt_y"/>
                                          </p:val>
                                        </p:tav>
                                      </p:tavLst>
                                    </p:anim>
                                  </p:childTnLst>
                                </p:cTn>
                              </p:par>
                              <p:par>
                                <p:cTn id="14" presetID="8" presetClass="emph" presetSubtype="0" fill="hold" grpId="1" nodeType="withEffect">
                                  <p:stCondLst>
                                    <p:cond delay="0"/>
                                  </p:stCondLst>
                                  <p:childTnLst>
                                    <p:animRot by="43200000">
                                      <p:cBhvr>
                                        <p:cTn id="15" dur="400" fill="hold"/>
                                        <p:tgtEl>
                                          <p:spTgt spid="27"/>
                                        </p:tgtEl>
                                        <p:attrNameLst>
                                          <p:attrName>r</p:attrName>
                                        </p:attrNameLst>
                                      </p:cBhvr>
                                    </p:animRo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p:cTn id="19" dur="500" fill="hold"/>
                                        <p:tgtEl>
                                          <p:spTgt spid="23"/>
                                        </p:tgtEl>
                                        <p:attrNameLst>
                                          <p:attrName>ppt_w</p:attrName>
                                        </p:attrNameLst>
                                      </p:cBhvr>
                                      <p:tavLst>
                                        <p:tav tm="0">
                                          <p:val>
                                            <p:fltVal val="0"/>
                                          </p:val>
                                        </p:tav>
                                        <p:tav tm="100000">
                                          <p:val>
                                            <p:strVal val="#ppt_w"/>
                                          </p:val>
                                        </p:tav>
                                      </p:tavLst>
                                    </p:anim>
                                    <p:anim calcmode="lin" valueType="num">
                                      <p:cBhvr>
                                        <p:cTn id="20" dur="500" fill="hold"/>
                                        <p:tgtEl>
                                          <p:spTgt spid="23"/>
                                        </p:tgtEl>
                                        <p:attrNameLst>
                                          <p:attrName>ppt_h</p:attrName>
                                        </p:attrNameLst>
                                      </p:cBhvr>
                                      <p:tavLst>
                                        <p:tav tm="0">
                                          <p:val>
                                            <p:fltVal val="0"/>
                                          </p:val>
                                        </p:tav>
                                        <p:tav tm="100000">
                                          <p:val>
                                            <p:strVal val="#ppt_h"/>
                                          </p:val>
                                        </p:tav>
                                      </p:tavLst>
                                    </p:anim>
                                    <p:animEffect transition="in" filter="fade">
                                      <p:cBhvr>
                                        <p:cTn id="21" dur="500"/>
                                        <p:tgtEl>
                                          <p:spTgt spid="23"/>
                                        </p:tgtEl>
                                      </p:cBhvr>
                                    </p:animEffect>
                                  </p:childTnLst>
                                </p:cTn>
                              </p:par>
                              <p:par>
                                <p:cTn id="22" presetID="49" presetClass="entr" presetSubtype="0" decel="100000" fill="hold" grpId="1" nodeType="withEffect">
                                  <p:stCondLst>
                                    <p:cond delay="0"/>
                                  </p:stCondLst>
                                  <p:childTnLst>
                                    <p:set>
                                      <p:cBhvr>
                                        <p:cTn id="23" dur="1" fill="hold">
                                          <p:stCondLst>
                                            <p:cond delay="0"/>
                                          </p:stCondLst>
                                        </p:cTn>
                                        <p:tgtEl>
                                          <p:spTgt spid="23"/>
                                        </p:tgtEl>
                                        <p:attrNameLst>
                                          <p:attrName>style.visibility</p:attrName>
                                        </p:attrNameLst>
                                      </p:cBhvr>
                                      <p:to>
                                        <p:strVal val="visible"/>
                                      </p:to>
                                    </p:set>
                                    <p:anim calcmode="lin" valueType="num">
                                      <p:cBhvr>
                                        <p:cTn id="24" dur="500" fill="hold"/>
                                        <p:tgtEl>
                                          <p:spTgt spid="23"/>
                                        </p:tgtEl>
                                        <p:attrNameLst>
                                          <p:attrName>ppt_w</p:attrName>
                                        </p:attrNameLst>
                                      </p:cBhvr>
                                      <p:tavLst>
                                        <p:tav tm="0">
                                          <p:val>
                                            <p:fltVal val="0"/>
                                          </p:val>
                                        </p:tav>
                                        <p:tav tm="100000">
                                          <p:val>
                                            <p:strVal val="#ppt_w"/>
                                          </p:val>
                                        </p:tav>
                                      </p:tavLst>
                                    </p:anim>
                                    <p:anim calcmode="lin" valueType="num">
                                      <p:cBhvr>
                                        <p:cTn id="25" dur="500" fill="hold"/>
                                        <p:tgtEl>
                                          <p:spTgt spid="23"/>
                                        </p:tgtEl>
                                        <p:attrNameLst>
                                          <p:attrName>ppt_h</p:attrName>
                                        </p:attrNameLst>
                                      </p:cBhvr>
                                      <p:tavLst>
                                        <p:tav tm="0">
                                          <p:val>
                                            <p:fltVal val="0"/>
                                          </p:val>
                                        </p:tav>
                                        <p:tav tm="100000">
                                          <p:val>
                                            <p:strVal val="#ppt_h"/>
                                          </p:val>
                                        </p:tav>
                                      </p:tavLst>
                                    </p:anim>
                                    <p:anim calcmode="lin" valueType="num">
                                      <p:cBhvr>
                                        <p:cTn id="26" dur="500" fill="hold"/>
                                        <p:tgtEl>
                                          <p:spTgt spid="23"/>
                                        </p:tgtEl>
                                        <p:attrNameLst>
                                          <p:attrName>style.rotation</p:attrName>
                                        </p:attrNameLst>
                                      </p:cBhvr>
                                      <p:tavLst>
                                        <p:tav tm="0">
                                          <p:val>
                                            <p:fltVal val="360"/>
                                          </p:val>
                                        </p:tav>
                                        <p:tav tm="100000">
                                          <p:val>
                                            <p:fltVal val="0"/>
                                          </p:val>
                                        </p:tav>
                                      </p:tavLst>
                                    </p:anim>
                                    <p:animEffect transition="in" filter="fade">
                                      <p:cBhvr>
                                        <p:cTn id="27" dur="500"/>
                                        <p:tgtEl>
                                          <p:spTgt spid="23"/>
                                        </p:tgtEl>
                                      </p:cBhvr>
                                    </p:animEffect>
                                  </p:childTnLst>
                                </p:cTn>
                              </p:par>
                            </p:childTnLst>
                          </p:cTn>
                        </p:par>
                        <p:par>
                          <p:cTn id="28" fill="hold">
                            <p:stCondLst>
                              <p:cond delay="1500"/>
                            </p:stCondLst>
                            <p:childTnLst>
                              <p:par>
                                <p:cTn id="29" presetID="53" presetClass="entr" presetSubtype="16" fill="hold" grpId="0" nodeType="afterEffect">
                                  <p:stCondLst>
                                    <p:cond delay="0"/>
                                  </p:stCondLst>
                                  <p:childTnLst>
                                    <p:set>
                                      <p:cBhvr>
                                        <p:cTn id="30" dur="1" fill="hold">
                                          <p:stCondLst>
                                            <p:cond delay="0"/>
                                          </p:stCondLst>
                                        </p:cTn>
                                        <p:tgtEl>
                                          <p:spTgt spid="30"/>
                                        </p:tgtEl>
                                        <p:attrNameLst>
                                          <p:attrName>style.visibility</p:attrName>
                                        </p:attrNameLst>
                                      </p:cBhvr>
                                      <p:to>
                                        <p:strVal val="visible"/>
                                      </p:to>
                                    </p:set>
                                    <p:anim calcmode="lin" valueType="num">
                                      <p:cBhvr>
                                        <p:cTn id="31" dur="500" fill="hold"/>
                                        <p:tgtEl>
                                          <p:spTgt spid="30"/>
                                        </p:tgtEl>
                                        <p:attrNameLst>
                                          <p:attrName>ppt_w</p:attrName>
                                        </p:attrNameLst>
                                      </p:cBhvr>
                                      <p:tavLst>
                                        <p:tav tm="0">
                                          <p:val>
                                            <p:fltVal val="0"/>
                                          </p:val>
                                        </p:tav>
                                        <p:tav tm="100000">
                                          <p:val>
                                            <p:strVal val="#ppt_w"/>
                                          </p:val>
                                        </p:tav>
                                      </p:tavLst>
                                    </p:anim>
                                    <p:anim calcmode="lin" valueType="num">
                                      <p:cBhvr>
                                        <p:cTn id="32" dur="500" fill="hold"/>
                                        <p:tgtEl>
                                          <p:spTgt spid="30"/>
                                        </p:tgtEl>
                                        <p:attrNameLst>
                                          <p:attrName>ppt_h</p:attrName>
                                        </p:attrNameLst>
                                      </p:cBhvr>
                                      <p:tavLst>
                                        <p:tav tm="0">
                                          <p:val>
                                            <p:fltVal val="0"/>
                                          </p:val>
                                        </p:tav>
                                        <p:tav tm="100000">
                                          <p:val>
                                            <p:strVal val="#ppt_h"/>
                                          </p:val>
                                        </p:tav>
                                      </p:tavLst>
                                    </p:anim>
                                    <p:animEffect transition="in" filter="fade">
                                      <p:cBhvr>
                                        <p:cTn id="33" dur="500"/>
                                        <p:tgtEl>
                                          <p:spTgt spid="30"/>
                                        </p:tgtEl>
                                      </p:cBhvr>
                                    </p:animEffect>
                                  </p:childTnLst>
                                </p:cTn>
                              </p:par>
                              <p:par>
                                <p:cTn id="34" presetID="49" presetClass="entr" presetSubtype="0" decel="100000" fill="hold" grpId="1" nodeType="withEffect">
                                  <p:stCondLst>
                                    <p:cond delay="0"/>
                                  </p:stCondLst>
                                  <p:childTnLst>
                                    <p:set>
                                      <p:cBhvr>
                                        <p:cTn id="35" dur="1" fill="hold">
                                          <p:stCondLst>
                                            <p:cond delay="0"/>
                                          </p:stCondLst>
                                        </p:cTn>
                                        <p:tgtEl>
                                          <p:spTgt spid="30"/>
                                        </p:tgtEl>
                                        <p:attrNameLst>
                                          <p:attrName>style.visibility</p:attrName>
                                        </p:attrNameLst>
                                      </p:cBhvr>
                                      <p:to>
                                        <p:strVal val="visible"/>
                                      </p:to>
                                    </p:set>
                                    <p:anim calcmode="lin" valueType="num">
                                      <p:cBhvr>
                                        <p:cTn id="36" dur="500" fill="hold"/>
                                        <p:tgtEl>
                                          <p:spTgt spid="30"/>
                                        </p:tgtEl>
                                        <p:attrNameLst>
                                          <p:attrName>ppt_w</p:attrName>
                                        </p:attrNameLst>
                                      </p:cBhvr>
                                      <p:tavLst>
                                        <p:tav tm="0">
                                          <p:val>
                                            <p:fltVal val="0"/>
                                          </p:val>
                                        </p:tav>
                                        <p:tav tm="100000">
                                          <p:val>
                                            <p:strVal val="#ppt_w"/>
                                          </p:val>
                                        </p:tav>
                                      </p:tavLst>
                                    </p:anim>
                                    <p:anim calcmode="lin" valueType="num">
                                      <p:cBhvr>
                                        <p:cTn id="37" dur="500" fill="hold"/>
                                        <p:tgtEl>
                                          <p:spTgt spid="30"/>
                                        </p:tgtEl>
                                        <p:attrNameLst>
                                          <p:attrName>ppt_h</p:attrName>
                                        </p:attrNameLst>
                                      </p:cBhvr>
                                      <p:tavLst>
                                        <p:tav tm="0">
                                          <p:val>
                                            <p:fltVal val="0"/>
                                          </p:val>
                                        </p:tav>
                                        <p:tav tm="100000">
                                          <p:val>
                                            <p:strVal val="#ppt_h"/>
                                          </p:val>
                                        </p:tav>
                                      </p:tavLst>
                                    </p:anim>
                                    <p:anim calcmode="lin" valueType="num">
                                      <p:cBhvr>
                                        <p:cTn id="38" dur="500" fill="hold"/>
                                        <p:tgtEl>
                                          <p:spTgt spid="30"/>
                                        </p:tgtEl>
                                        <p:attrNameLst>
                                          <p:attrName>style.rotation</p:attrName>
                                        </p:attrNameLst>
                                      </p:cBhvr>
                                      <p:tavLst>
                                        <p:tav tm="0">
                                          <p:val>
                                            <p:fltVal val="360"/>
                                          </p:val>
                                        </p:tav>
                                        <p:tav tm="100000">
                                          <p:val>
                                            <p:fltVal val="0"/>
                                          </p:val>
                                        </p:tav>
                                      </p:tavLst>
                                    </p:anim>
                                    <p:animEffect transition="in" filter="fade">
                                      <p:cBhvr>
                                        <p:cTn id="39"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3" grpId="1"/>
      <p:bldP spid="27" grpId="0"/>
      <p:bldP spid="27" grpId="1"/>
      <p:bldP spid="28" grpId="0"/>
      <p:bldP spid="30" grpId="0"/>
      <p:bldP spid="30"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Teliss_Tong\Copy\定期备份\工作备份\！PPT图片及版面资源\06-PPT精选插图\12-标签\绿色上角.png"/>
          <p:cNvPicPr>
            <a:picLocks noChangeAspect="1" noChangeArrowheads="1"/>
          </p:cNvPicPr>
          <p:nvPr/>
        </p:nvPicPr>
        <p:blipFill>
          <a:blip r:embed="rId1" cstate="email"/>
          <a:srcRect/>
          <a:stretch>
            <a:fillRect/>
          </a:stretch>
        </p:blipFill>
        <p:spPr bwMode="auto">
          <a:xfrm>
            <a:off x="10270703" y="1031579"/>
            <a:ext cx="1514670" cy="414391"/>
          </a:xfrm>
          <a:prstGeom prst="rect">
            <a:avLst/>
          </a:prstGeom>
          <a:noFill/>
          <a:extLst>
            <a:ext uri="{909E8E84-426E-40DD-AFC4-6F175D3DCCD1}">
              <a14:hiddenFill xmlns:a14="http://schemas.microsoft.com/office/drawing/2010/main">
                <a:solidFill>
                  <a:srgbClr val="FFFFFF"/>
                </a:solidFill>
              </a14:hiddenFill>
            </a:ext>
          </a:extLst>
        </p:spPr>
      </p:pic>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4900">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02</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4" y="551530"/>
            <a:ext cx="3528851" cy="461725"/>
          </a:xfrm>
          <a:prstGeom prst="rect">
            <a:avLst/>
          </a:prstGeom>
          <a:noFill/>
        </p:spPr>
        <p:txBody>
          <a:bodyPr wrap="square" lIns="0" rtlCol="0">
            <a:spAutoFit/>
          </a:bodyPr>
          <a:lstStyle/>
          <a:p>
            <a:r>
              <a:rPr lang="zh-CN" altLang="en-US" sz="2400" b="1" dirty="0">
                <a:solidFill>
                  <a:srgbClr val="9BBB59"/>
                </a:solidFill>
                <a:latin typeface="微软雅黑" panose="020B0503020204020204" pitchFamily="34" charset="-122"/>
                <a:ea typeface="微软雅黑" panose="020B0503020204020204" pitchFamily="34" charset="-122"/>
              </a:rPr>
              <a:t>为什么需要积极心态</a:t>
            </a:r>
            <a:endParaRPr lang="zh-CN" altLang="en-US" sz="2400" b="1" dirty="0">
              <a:solidFill>
                <a:srgbClr val="9BBB59"/>
              </a:solidFill>
              <a:latin typeface="微软雅黑" panose="020B0503020204020204" pitchFamily="34" charset="-122"/>
              <a:ea typeface="微软雅黑" panose="020B0503020204020204" pitchFamily="34" charset="-122"/>
            </a:endParaRPr>
          </a:p>
        </p:txBody>
      </p:sp>
      <p:sp>
        <p:nvSpPr>
          <p:cNvPr id="26" name="TextBox 25"/>
          <p:cNvSpPr txBox="1"/>
          <p:nvPr/>
        </p:nvSpPr>
        <p:spPr>
          <a:xfrm>
            <a:off x="10705113" y="1052427"/>
            <a:ext cx="646415" cy="369380"/>
          </a:xfrm>
          <a:prstGeom prst="rect">
            <a:avLst/>
          </a:prstGeom>
          <a:noFill/>
        </p:spPr>
        <p:txBody>
          <a:bodyPr wrap="non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点评</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marL="1143000" indent="-228600">
              <a:defRPr sz="2400">
                <a:solidFill>
                  <a:schemeClr val="tx1"/>
                </a:solidFill>
                <a:latin typeface="Calibri" panose="020F0502020204030204" pitchFamily="34" charset="0"/>
                <a:ea typeface="宋体" panose="02010600030101010101" pitchFamily="2" charset="-122"/>
              </a:defRPr>
            </a:lvl3pPr>
            <a:lvl4pPr marL="1600200" indent="-228600">
              <a:defRPr sz="2400">
                <a:solidFill>
                  <a:schemeClr val="tx1"/>
                </a:solidFill>
                <a:latin typeface="Calibri" panose="020F0502020204030204" pitchFamily="34" charset="0"/>
                <a:ea typeface="宋体" panose="02010600030101010101" pitchFamily="2" charset="-122"/>
              </a:defRPr>
            </a:lvl4pPr>
            <a:lvl5pPr marL="2057400" indent="-228600">
              <a:defRPr sz="2400">
                <a:solidFill>
                  <a:schemeClr val="tx1"/>
                </a:solidFill>
                <a:latin typeface="Calibri" panose="020F0502020204030204" pitchFamily="34" charset="0"/>
                <a:ea typeface="宋体" panose="02010600030101010101" pitchFamily="2" charset="-122"/>
              </a:defRPr>
            </a:lvl5pPr>
            <a:lvl6pPr marL="25146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6pPr>
            <a:lvl7pPr marL="29718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7pPr>
            <a:lvl8pPr marL="34290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8pPr>
            <a:lvl9pPr marL="38862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9pPr>
          </a:lstStyle>
          <a:p>
            <a:endParaRPr lang="zh-CN" altLang="en-US" dirty="0">
              <a:ea typeface="微软雅黑" panose="020B0503020204020204" pitchFamily="34" charset="-122"/>
            </a:endParaRPr>
          </a:p>
        </p:txBody>
      </p:sp>
      <p:sp>
        <p:nvSpPr>
          <p:cNvPr id="18" name="矩形 6"/>
          <p:cNvSpPr>
            <a:spLocks noChangeArrowheads="1"/>
          </p:cNvSpPr>
          <p:nvPr/>
        </p:nvSpPr>
        <p:spPr bwMode="auto">
          <a:xfrm>
            <a:off x="2237264" y="1700583"/>
            <a:ext cx="9692143" cy="4248585"/>
          </a:xfrm>
          <a:prstGeom prst="roundRect">
            <a:avLst>
              <a:gd name="adj" fmla="val 0"/>
            </a:avLst>
          </a:prstGeom>
          <a:solidFill>
            <a:srgbClr val="F0F0F0"/>
          </a:solidFill>
          <a:ln>
            <a:noFill/>
          </a:ln>
        </p:spPr>
        <p:txBody>
          <a:bodyPr anchor="ctr"/>
          <a:lstStyle/>
          <a:p>
            <a:pPr algn="ctr"/>
            <a:endParaRPr lang="zh-CN" altLang="zh-CN">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16" name="组合 15"/>
          <p:cNvGrpSpPr/>
          <p:nvPr/>
        </p:nvGrpSpPr>
        <p:grpSpPr>
          <a:xfrm>
            <a:off x="1846975" y="6015544"/>
            <a:ext cx="7777669" cy="828108"/>
            <a:chOff x="1774727" y="6015207"/>
            <a:chExt cx="7776656" cy="828000"/>
          </a:xfrm>
        </p:grpSpPr>
        <p:sp>
          <p:nvSpPr>
            <p:cNvPr id="17" name="矩形 16"/>
            <p:cNvSpPr/>
            <p:nvPr/>
          </p:nvSpPr>
          <p:spPr>
            <a:xfrm>
              <a:off x="1774727" y="6165304"/>
              <a:ext cx="7776656" cy="432000"/>
            </a:xfrm>
            <a:prstGeom prst="rect">
              <a:avLst/>
            </a:prstGeom>
            <a:solidFill>
              <a:srgbClr val="7BC143"/>
            </a:solidFill>
            <a:ln>
              <a:solidFill>
                <a:schemeClr val="bg1"/>
              </a:solidFill>
            </a:ln>
            <a:effectLst>
              <a:outerShdw blurRad="50800" dist="38100" dir="2700000" algn="tl"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19" name="Picture 6" descr="E:\仝德志文件，勿删！\03-参考文档\！PPT图片及版面资源\06-PPT精选插图\12-标签\橙色把手-阴影.png"/>
            <p:cNvPicPr>
              <a:picLocks noChangeAspect="1" noChangeArrowheads="1"/>
            </p:cNvPicPr>
            <p:nvPr/>
          </p:nvPicPr>
          <p:blipFill>
            <a:blip r:embed="rId2" cstate="email"/>
            <a:srcRect/>
            <a:stretch>
              <a:fillRect/>
            </a:stretch>
          </p:blipFill>
          <p:spPr bwMode="auto">
            <a:xfrm>
              <a:off x="2633460" y="6015207"/>
              <a:ext cx="1062000" cy="828000"/>
            </a:xfrm>
            <a:prstGeom prst="rect">
              <a:avLst/>
            </a:prstGeom>
            <a:noFill/>
            <a:extLst>
              <a:ext uri="{909E8E84-426E-40DD-AFC4-6F175D3DCCD1}">
                <a14:hiddenFill xmlns:a14="http://schemas.microsoft.com/office/drawing/2010/main">
                  <a:solidFill>
                    <a:srgbClr val="FFFFFF"/>
                  </a:solidFill>
                </a14:hiddenFill>
              </a:ext>
            </a:extLst>
          </p:spPr>
        </p:pic>
        <p:sp>
          <p:nvSpPr>
            <p:cNvPr id="24" name="TextBox 23"/>
            <p:cNvSpPr txBox="1"/>
            <p:nvPr/>
          </p:nvSpPr>
          <p:spPr>
            <a:xfrm>
              <a:off x="2998907" y="6098551"/>
              <a:ext cx="346204" cy="630860"/>
            </a:xfrm>
            <a:prstGeom prst="rect">
              <a:avLst/>
            </a:prstGeom>
            <a:noFill/>
          </p:spPr>
          <p:txBody>
            <a:bodyPr vert="eaVert" wrap="none" rtlCol="0">
              <a:spAutoFit/>
            </a:bodyPr>
            <a:lstStyle/>
            <a:p>
              <a:r>
                <a:rPr lang="zh-CN" altLang="en-US" sz="1050" dirty="0">
                  <a:solidFill>
                    <a:schemeClr val="bg1"/>
                  </a:solidFill>
                  <a:latin typeface="微软雅黑" panose="020B0503020204020204" pitchFamily="34" charset="-122"/>
                  <a:ea typeface="微软雅黑" panose="020B0503020204020204" pitchFamily="34" charset="-122"/>
                </a:rPr>
                <a:t>三级标题</a:t>
              </a:r>
              <a:endParaRPr lang="zh-CN" altLang="en-US" sz="1050" dirty="0">
                <a:solidFill>
                  <a:schemeClr val="bg1"/>
                </a:solidFill>
                <a:latin typeface="微软雅黑" panose="020B0503020204020204" pitchFamily="34" charset="-122"/>
                <a:ea typeface="微软雅黑" panose="020B0503020204020204" pitchFamily="34" charset="-122"/>
              </a:endParaRPr>
            </a:p>
          </p:txBody>
        </p:sp>
        <p:sp>
          <p:nvSpPr>
            <p:cNvPr id="25" name="椭圆 24"/>
            <p:cNvSpPr/>
            <p:nvPr/>
          </p:nvSpPr>
          <p:spPr>
            <a:xfrm>
              <a:off x="1918742" y="6201687"/>
              <a:ext cx="360040" cy="36004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TextBox 26"/>
          <p:cNvSpPr txBox="1"/>
          <p:nvPr/>
        </p:nvSpPr>
        <p:spPr>
          <a:xfrm>
            <a:off x="3791444" y="6204631"/>
            <a:ext cx="5545338" cy="369380"/>
          </a:xfrm>
          <a:prstGeom prst="rect">
            <a:avLst/>
          </a:prstGeom>
          <a:noFill/>
        </p:spPr>
        <p:txBody>
          <a:bodyPr wrap="square" lIns="0"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悲观的人虽生犹死，乐观的人永生不老</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8" name="TextBox 27"/>
          <p:cNvSpPr txBox="1"/>
          <p:nvPr/>
        </p:nvSpPr>
        <p:spPr>
          <a:xfrm>
            <a:off x="1918992"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anose="04040905080B02020502" pitchFamily="82" charset="0"/>
                <a:ea typeface="DFPYeaSong-B5" pitchFamily="18" charset="-120"/>
              </a:rPr>
              <a:t>2</a:t>
            </a:r>
            <a:endParaRPr lang="zh-CN" altLang="en-US" sz="3200" b="1" i="1" dirty="0">
              <a:solidFill>
                <a:srgbClr val="7BC143"/>
              </a:solidFill>
              <a:effectLst>
                <a:outerShdw blurRad="38100" dist="38100" dir="2700000" algn="tl">
                  <a:srgbClr val="000000">
                    <a:alpha val="43137"/>
                  </a:srgbClr>
                </a:outerShdw>
              </a:effectLst>
              <a:latin typeface="Broadway" panose="04040905080B02020502" pitchFamily="82" charset="0"/>
              <a:ea typeface="DFPYeaSong-B5" pitchFamily="18" charset="-120"/>
            </a:endParaRPr>
          </a:p>
        </p:txBody>
      </p:sp>
      <p:sp>
        <p:nvSpPr>
          <p:cNvPr id="31" name="矩形 9"/>
          <p:cNvSpPr>
            <a:spLocks noChangeArrowheads="1"/>
          </p:cNvSpPr>
          <p:nvPr/>
        </p:nvSpPr>
        <p:spPr bwMode="auto">
          <a:xfrm>
            <a:off x="1991010" y="2172762"/>
            <a:ext cx="492497" cy="100041"/>
          </a:xfrm>
          <a:prstGeom prst="rect">
            <a:avLst/>
          </a:prstGeom>
          <a:solidFill>
            <a:srgbClr val="FFC000"/>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2" name="TextBox 10"/>
          <p:cNvSpPr>
            <a:spLocks noChangeArrowheads="1"/>
          </p:cNvSpPr>
          <p:nvPr/>
        </p:nvSpPr>
        <p:spPr bwMode="auto">
          <a:xfrm>
            <a:off x="1991078" y="2441001"/>
            <a:ext cx="492443" cy="2932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p>
            <a:r>
              <a:rPr lang="zh-CN" altLang="en-US" sz="2000" b="1" dirty="0">
                <a:solidFill>
                  <a:schemeClr val="accent6"/>
                </a:solidFill>
                <a:latin typeface="微软雅黑" panose="020B0503020204020204" pitchFamily="34" charset="-122"/>
                <a:ea typeface="微软雅黑" panose="020B0503020204020204" pitchFamily="34" charset="-122"/>
              </a:rPr>
              <a:t>点评</a:t>
            </a:r>
            <a:endParaRPr lang="zh-CN" altLang="en-US" sz="2000" b="1" dirty="0">
              <a:solidFill>
                <a:schemeClr val="accent6"/>
              </a:solidFill>
              <a:latin typeface="微软雅黑" panose="020B0503020204020204" pitchFamily="34" charset="-122"/>
              <a:ea typeface="微软雅黑" panose="020B0503020204020204" pitchFamily="34" charset="-122"/>
            </a:endParaRPr>
          </a:p>
        </p:txBody>
      </p:sp>
      <p:sp>
        <p:nvSpPr>
          <p:cNvPr id="33" name="圆角矩形 32"/>
          <p:cNvSpPr/>
          <p:nvPr/>
        </p:nvSpPr>
        <p:spPr>
          <a:xfrm>
            <a:off x="2567149" y="1844618"/>
            <a:ext cx="5041216" cy="3960956"/>
          </a:xfrm>
          <a:prstGeom prst="roundRect">
            <a:avLst>
              <a:gd name="adj" fmla="val 0"/>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34" name="TextBox 8"/>
          <p:cNvSpPr>
            <a:spLocks noChangeArrowheads="1"/>
          </p:cNvSpPr>
          <p:nvPr/>
        </p:nvSpPr>
        <p:spPr bwMode="auto">
          <a:xfrm>
            <a:off x="2827920" y="2100503"/>
            <a:ext cx="4492376" cy="1742371"/>
          </a:xfrm>
          <a:prstGeom prst="rect">
            <a:avLst/>
          </a:prstGeom>
          <a:noFill/>
          <a:ln>
            <a:noFill/>
          </a:ln>
        </p:spPr>
        <p:txBody>
          <a:bodyPr wrap="square">
            <a:spAutoFit/>
          </a:bodyPr>
          <a:lstStyle/>
          <a:p>
            <a:pPr>
              <a:lnSpc>
                <a:spcPct val="134000"/>
              </a:lnSpc>
              <a:spcAft>
                <a:spcPts val="1200"/>
              </a:spcAft>
            </a:pP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这个故事告诉我们：生活中，每天都会发生很多不可预计的事情，而每件事情都是双刃剑，这样看也许是快乐，那样看看没准就是烦恼，而有些事情看起来很“糟糕”，说不定也会带来意想不到的收获。</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35" name="TextBox 8"/>
          <p:cNvSpPr>
            <a:spLocks noChangeArrowheads="1"/>
          </p:cNvSpPr>
          <p:nvPr/>
        </p:nvSpPr>
        <p:spPr bwMode="auto">
          <a:xfrm>
            <a:off x="2827919" y="3991185"/>
            <a:ext cx="4492376" cy="1742371"/>
          </a:xfrm>
          <a:prstGeom prst="rect">
            <a:avLst/>
          </a:prstGeom>
          <a:noFill/>
          <a:ln>
            <a:noFill/>
          </a:ln>
        </p:spPr>
        <p:txBody>
          <a:bodyPr wrap="square">
            <a:spAutoFit/>
          </a:bodyPr>
          <a:lstStyle/>
          <a:p>
            <a:pPr>
              <a:lnSpc>
                <a:spcPct val="134000"/>
              </a:lnSpc>
              <a:spcAft>
                <a:spcPts val="1200"/>
              </a:spcAft>
            </a:pP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不管每件事有多少有形或无形的枷锁，无论是在什么样的条件下，只要保持一颗平和的心，勇敢地面对事实，保持乐观向上的心态，那么收获才会多于损失，开心才会大于烦恼，人生才会拥有真正的快乐。</a:t>
            </a:r>
            <a:endParaRPr lang="zh-CN" altLang="en-US" sz="1600" dirty="0">
              <a:solidFill>
                <a:schemeClr val="bg1"/>
              </a:solidFill>
              <a:latin typeface="微软雅黑" panose="020B0503020204020204" pitchFamily="34" charset="-122"/>
              <a:ea typeface="微软雅黑" panose="020B0503020204020204" pitchFamily="34" charset="-122"/>
            </a:endParaRPr>
          </a:p>
        </p:txBody>
      </p:sp>
      <p:pic>
        <p:nvPicPr>
          <p:cNvPr id="2" name="Picture 2" descr="D:\360Downloads\pic\t029aa7b699bb485fc9.jpg"/>
          <p:cNvPicPr>
            <a:picLocks noChangeAspect="1" noChangeArrowheads="1"/>
          </p:cNvPicPr>
          <p:nvPr/>
        </p:nvPicPr>
        <p:blipFill>
          <a:blip r:embed="rId3" cstate="email"/>
          <a:srcRect/>
          <a:stretch>
            <a:fillRect/>
          </a:stretch>
        </p:blipFill>
        <p:spPr bwMode="auto">
          <a:xfrm>
            <a:off x="7824417" y="1859808"/>
            <a:ext cx="3204337" cy="3896474"/>
          </a:xfrm>
          <a:prstGeom prst="rect">
            <a:avLst/>
          </a:prstGeom>
          <a:blipFill dpi="0" rotWithShape="1">
            <a:blip r:embed="rId4" cstate="print"/>
            <a:srcRect/>
            <a:stretch>
              <a:fillRect/>
            </a:stretch>
          </a:blipFill>
          <a:ln w="28575">
            <a:solidFill>
              <a:schemeClr val="bg1"/>
            </a:solidFill>
          </a:ln>
          <a:effectLst>
            <a:outerShdw blurRad="63500" sx="102000" sy="102000" algn="ctr" rotWithShape="0">
              <a:prstClr val="black">
                <a:alpha val="40000"/>
              </a:prstClr>
            </a:outerShdw>
          </a:effectLst>
        </p:spPr>
      </p:pic>
      <p:sp>
        <p:nvSpPr>
          <p:cNvPr id="29" name="TextBox 10"/>
          <p:cNvSpPr>
            <a:spLocks noChangeArrowheads="1"/>
          </p:cNvSpPr>
          <p:nvPr/>
        </p:nvSpPr>
        <p:spPr bwMode="auto">
          <a:xfrm>
            <a:off x="11281344" y="1844617"/>
            <a:ext cx="492443" cy="391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p>
            <a:pPr algn="ctr"/>
            <a:r>
              <a:rPr lang="zh-CN" altLang="en-US" sz="2000" b="1" spc="60" dirty="0">
                <a:solidFill>
                  <a:schemeClr val="accent6"/>
                </a:solidFill>
                <a:latin typeface="微软雅黑" panose="020B0503020204020204" pitchFamily="34" charset="-122"/>
                <a:ea typeface="微软雅黑" panose="020B0503020204020204" pitchFamily="34" charset="-122"/>
              </a:rPr>
              <a:t>常保一颗平常心，淡定，冷静</a:t>
            </a:r>
            <a:endParaRPr lang="zh-CN" altLang="en-US" sz="2000" b="1" spc="60" dirty="0">
              <a:solidFill>
                <a:schemeClr val="accent6"/>
              </a:solidFill>
              <a:latin typeface="微软雅黑" panose="020B0503020204020204" pitchFamily="34" charset="-122"/>
              <a:ea typeface="微软雅黑" panose="020B0503020204020204" pitchFamily="34"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Scale>
                                      <p:cBhvr>
                                        <p:cTn id="7" dur="1000" decel="50000" fill="hold">
                                          <p:stCondLst>
                                            <p:cond delay="0"/>
                                          </p:stCondLst>
                                        </p:cTn>
                                        <p:tgtEl>
                                          <p:spTgt spid="3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4"/>
                                        </p:tgtEl>
                                        <p:attrNameLst>
                                          <p:attrName>ppt_x</p:attrName>
                                          <p:attrName>ppt_y</p:attrName>
                                        </p:attrNameLst>
                                      </p:cBhvr>
                                    </p:animMotion>
                                    <p:animEffect transition="in" filter="fade">
                                      <p:cBhvr>
                                        <p:cTn id="9" dur="1000"/>
                                        <p:tgtEl>
                                          <p:spTgt spid="34"/>
                                        </p:tgtEl>
                                      </p:cBhvr>
                                    </p:animEffect>
                                  </p:childTnLst>
                                </p:cTn>
                              </p:par>
                              <p:par>
                                <p:cTn id="10" presetID="52" presetClass="entr" presetSubtype="0" fill="hold" grpId="0" nodeType="withEffect">
                                  <p:stCondLst>
                                    <p:cond delay="200"/>
                                  </p:stCondLst>
                                  <p:iterate type="lt">
                                    <p:tmPct val="0"/>
                                  </p:iterate>
                                  <p:childTnLst>
                                    <p:set>
                                      <p:cBhvr>
                                        <p:cTn id="11" dur="1" fill="hold">
                                          <p:stCondLst>
                                            <p:cond delay="0"/>
                                          </p:stCondLst>
                                        </p:cTn>
                                        <p:tgtEl>
                                          <p:spTgt spid="35"/>
                                        </p:tgtEl>
                                        <p:attrNameLst>
                                          <p:attrName>style.visibility</p:attrName>
                                        </p:attrNameLst>
                                      </p:cBhvr>
                                      <p:to>
                                        <p:strVal val="visible"/>
                                      </p:to>
                                    </p:set>
                                    <p:animScale>
                                      <p:cBhvr>
                                        <p:cTn id="12" dur="1000" decel="50000" fill="hold">
                                          <p:stCondLst>
                                            <p:cond delay="0"/>
                                          </p:stCondLst>
                                        </p:cTn>
                                        <p:tgtEl>
                                          <p:spTgt spid="3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35"/>
                                        </p:tgtEl>
                                        <p:attrNameLst>
                                          <p:attrName>ppt_x</p:attrName>
                                          <p:attrName>ppt_y</p:attrName>
                                        </p:attrNameLst>
                                      </p:cBhvr>
                                    </p:animMotion>
                                    <p:animEffect transition="in" filter="fade">
                                      <p:cBhvr>
                                        <p:cTn id="14" dur="1000"/>
                                        <p:tgtEl>
                                          <p:spTgt spid="35"/>
                                        </p:tgtEl>
                                      </p:cBhvr>
                                    </p:animEffect>
                                  </p:childTnLst>
                                </p:cTn>
                              </p:par>
                              <p:par>
                                <p:cTn id="15" presetID="52" presetClass="entr" presetSubtype="0" fill="hold" nodeType="withEffect">
                                  <p:stCondLst>
                                    <p:cond delay="400"/>
                                  </p:stCondLst>
                                  <p:childTnLst>
                                    <p:set>
                                      <p:cBhvr>
                                        <p:cTn id="16" dur="1" fill="hold">
                                          <p:stCondLst>
                                            <p:cond delay="0"/>
                                          </p:stCondLst>
                                        </p:cTn>
                                        <p:tgtEl>
                                          <p:spTgt spid="2"/>
                                        </p:tgtEl>
                                        <p:attrNameLst>
                                          <p:attrName>style.visibility</p:attrName>
                                        </p:attrNameLst>
                                      </p:cBhvr>
                                      <p:to>
                                        <p:strVal val="visible"/>
                                      </p:to>
                                    </p:set>
                                    <p:animScale>
                                      <p:cBhvr>
                                        <p:cTn id="1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2"/>
                                        </p:tgtEl>
                                        <p:attrNameLst>
                                          <p:attrName>ppt_x</p:attrName>
                                          <p:attrName>ppt_y</p:attrName>
                                        </p:attrNameLst>
                                      </p:cBhvr>
                                    </p:animMotion>
                                    <p:animEffect transition="in" filter="fade">
                                      <p:cBhvr>
                                        <p:cTn id="1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Teliss_Tong\Copy\定期备份\工作备份\！PPT图片及版面资源\06-PPT精选插图\12-标签\绿色上角.png"/>
          <p:cNvPicPr>
            <a:picLocks noChangeAspect="1" noChangeArrowheads="1"/>
          </p:cNvPicPr>
          <p:nvPr/>
        </p:nvPicPr>
        <p:blipFill>
          <a:blip r:embed="rId1" cstate="email"/>
          <a:srcRect/>
          <a:stretch>
            <a:fillRect/>
          </a:stretch>
        </p:blipFill>
        <p:spPr bwMode="auto">
          <a:xfrm>
            <a:off x="10270703" y="1031579"/>
            <a:ext cx="1514670" cy="414391"/>
          </a:xfrm>
          <a:prstGeom prst="rect">
            <a:avLst/>
          </a:prstGeom>
          <a:noFill/>
          <a:extLst>
            <a:ext uri="{909E8E84-426E-40DD-AFC4-6F175D3DCCD1}">
              <a14:hiddenFill xmlns:a14="http://schemas.microsoft.com/office/drawing/2010/main">
                <a:solidFill>
                  <a:srgbClr val="FFFFFF"/>
                </a:solidFill>
              </a14:hiddenFill>
            </a:ext>
          </a:extLst>
        </p:spPr>
      </p:pic>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4900">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02</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4" y="551530"/>
            <a:ext cx="3528851" cy="461725"/>
          </a:xfrm>
          <a:prstGeom prst="rect">
            <a:avLst/>
          </a:prstGeom>
          <a:noFill/>
        </p:spPr>
        <p:txBody>
          <a:bodyPr wrap="square" lIns="0" rtlCol="0">
            <a:spAutoFit/>
          </a:bodyPr>
          <a:lstStyle/>
          <a:p>
            <a:r>
              <a:rPr lang="zh-CN" altLang="en-US" sz="2400" b="1" dirty="0">
                <a:solidFill>
                  <a:srgbClr val="9BBB59"/>
                </a:solidFill>
                <a:latin typeface="微软雅黑" panose="020B0503020204020204" pitchFamily="34" charset="-122"/>
                <a:ea typeface="微软雅黑" panose="020B0503020204020204" pitchFamily="34" charset="-122"/>
              </a:rPr>
              <a:t>为什么需要积极心态</a:t>
            </a:r>
            <a:endParaRPr lang="zh-CN" altLang="en-US" sz="2400" b="1" dirty="0">
              <a:solidFill>
                <a:srgbClr val="9BBB59"/>
              </a:solidFill>
              <a:latin typeface="微软雅黑" panose="020B0503020204020204" pitchFamily="34" charset="-122"/>
              <a:ea typeface="微软雅黑" panose="020B0503020204020204" pitchFamily="34" charset="-122"/>
            </a:endParaRPr>
          </a:p>
        </p:txBody>
      </p:sp>
      <p:sp>
        <p:nvSpPr>
          <p:cNvPr id="26" name="TextBox 25"/>
          <p:cNvSpPr txBox="1"/>
          <p:nvPr/>
        </p:nvSpPr>
        <p:spPr>
          <a:xfrm>
            <a:off x="10705113" y="1052427"/>
            <a:ext cx="646415" cy="369380"/>
          </a:xfrm>
          <a:prstGeom prst="rect">
            <a:avLst/>
          </a:prstGeom>
          <a:noFill/>
        </p:spPr>
        <p:txBody>
          <a:bodyPr wrap="non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总结</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marL="1143000" indent="-228600">
              <a:defRPr sz="2400">
                <a:solidFill>
                  <a:schemeClr val="tx1"/>
                </a:solidFill>
                <a:latin typeface="Calibri" panose="020F0502020204030204" pitchFamily="34" charset="0"/>
                <a:ea typeface="宋体" panose="02010600030101010101" pitchFamily="2" charset="-122"/>
              </a:defRPr>
            </a:lvl3pPr>
            <a:lvl4pPr marL="1600200" indent="-228600">
              <a:defRPr sz="2400">
                <a:solidFill>
                  <a:schemeClr val="tx1"/>
                </a:solidFill>
                <a:latin typeface="Calibri" panose="020F0502020204030204" pitchFamily="34" charset="0"/>
                <a:ea typeface="宋体" panose="02010600030101010101" pitchFamily="2" charset="-122"/>
              </a:defRPr>
            </a:lvl4pPr>
            <a:lvl5pPr marL="2057400" indent="-228600">
              <a:defRPr sz="2400">
                <a:solidFill>
                  <a:schemeClr val="tx1"/>
                </a:solidFill>
                <a:latin typeface="Calibri" panose="020F0502020204030204" pitchFamily="34" charset="0"/>
                <a:ea typeface="宋体" panose="02010600030101010101" pitchFamily="2" charset="-122"/>
              </a:defRPr>
            </a:lvl5pPr>
            <a:lvl6pPr marL="25146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6pPr>
            <a:lvl7pPr marL="29718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7pPr>
            <a:lvl8pPr marL="34290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8pPr>
            <a:lvl9pPr marL="38862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9pPr>
          </a:lstStyle>
          <a:p>
            <a:endParaRPr lang="zh-CN" altLang="en-US" dirty="0">
              <a:ea typeface="微软雅黑" panose="020B0503020204020204" pitchFamily="34" charset="-122"/>
            </a:endParaRPr>
          </a:p>
        </p:txBody>
      </p:sp>
      <p:sp>
        <p:nvSpPr>
          <p:cNvPr id="18" name="矩形 6"/>
          <p:cNvSpPr>
            <a:spLocks noChangeArrowheads="1"/>
          </p:cNvSpPr>
          <p:nvPr/>
        </p:nvSpPr>
        <p:spPr bwMode="auto">
          <a:xfrm>
            <a:off x="2237264" y="1700583"/>
            <a:ext cx="9692143" cy="4248585"/>
          </a:xfrm>
          <a:prstGeom prst="roundRect">
            <a:avLst>
              <a:gd name="adj" fmla="val 0"/>
            </a:avLst>
          </a:prstGeom>
          <a:solidFill>
            <a:srgbClr val="F0F0F0"/>
          </a:solidFill>
          <a:ln>
            <a:noFill/>
          </a:ln>
        </p:spPr>
        <p:txBody>
          <a:bodyPr anchor="ctr"/>
          <a:lstStyle/>
          <a:p>
            <a:pPr algn="ctr"/>
            <a:endParaRPr lang="zh-CN" altLang="zh-CN">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16" name="组合 15"/>
          <p:cNvGrpSpPr/>
          <p:nvPr/>
        </p:nvGrpSpPr>
        <p:grpSpPr>
          <a:xfrm>
            <a:off x="1846975" y="6015544"/>
            <a:ext cx="7777669" cy="828108"/>
            <a:chOff x="1774727" y="6015207"/>
            <a:chExt cx="7776656" cy="828000"/>
          </a:xfrm>
        </p:grpSpPr>
        <p:sp>
          <p:nvSpPr>
            <p:cNvPr id="17" name="矩形 16"/>
            <p:cNvSpPr/>
            <p:nvPr/>
          </p:nvSpPr>
          <p:spPr>
            <a:xfrm>
              <a:off x="1774727" y="6165304"/>
              <a:ext cx="7776656" cy="432000"/>
            </a:xfrm>
            <a:prstGeom prst="rect">
              <a:avLst/>
            </a:prstGeom>
            <a:solidFill>
              <a:srgbClr val="7BC143"/>
            </a:solidFill>
            <a:ln>
              <a:solidFill>
                <a:schemeClr val="bg1"/>
              </a:solidFill>
            </a:ln>
            <a:effectLst>
              <a:outerShdw blurRad="50800" dist="38100" dir="2700000" algn="tl"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19" name="Picture 6" descr="E:\仝德志文件，勿删！\03-参考文档\！PPT图片及版面资源\06-PPT精选插图\12-标签\橙色把手-阴影.png"/>
            <p:cNvPicPr>
              <a:picLocks noChangeAspect="1" noChangeArrowheads="1"/>
            </p:cNvPicPr>
            <p:nvPr/>
          </p:nvPicPr>
          <p:blipFill>
            <a:blip r:embed="rId2" cstate="email"/>
            <a:srcRect/>
            <a:stretch>
              <a:fillRect/>
            </a:stretch>
          </p:blipFill>
          <p:spPr bwMode="auto">
            <a:xfrm>
              <a:off x="2633460" y="6015207"/>
              <a:ext cx="1062000" cy="828000"/>
            </a:xfrm>
            <a:prstGeom prst="rect">
              <a:avLst/>
            </a:prstGeom>
            <a:noFill/>
            <a:extLst>
              <a:ext uri="{909E8E84-426E-40DD-AFC4-6F175D3DCCD1}">
                <a14:hiddenFill xmlns:a14="http://schemas.microsoft.com/office/drawing/2010/main">
                  <a:solidFill>
                    <a:srgbClr val="FFFFFF"/>
                  </a:solidFill>
                </a14:hiddenFill>
              </a:ext>
            </a:extLst>
          </p:spPr>
        </p:pic>
        <p:sp>
          <p:nvSpPr>
            <p:cNvPr id="24" name="TextBox 23"/>
            <p:cNvSpPr txBox="1"/>
            <p:nvPr/>
          </p:nvSpPr>
          <p:spPr>
            <a:xfrm>
              <a:off x="2998907" y="6098551"/>
              <a:ext cx="346204" cy="630860"/>
            </a:xfrm>
            <a:prstGeom prst="rect">
              <a:avLst/>
            </a:prstGeom>
            <a:noFill/>
          </p:spPr>
          <p:txBody>
            <a:bodyPr vert="eaVert" wrap="none" rtlCol="0">
              <a:spAutoFit/>
            </a:bodyPr>
            <a:lstStyle/>
            <a:p>
              <a:r>
                <a:rPr lang="zh-CN" altLang="en-US" sz="1050" dirty="0">
                  <a:solidFill>
                    <a:schemeClr val="bg1"/>
                  </a:solidFill>
                  <a:latin typeface="微软雅黑" panose="020B0503020204020204" pitchFamily="34" charset="-122"/>
                  <a:ea typeface="微软雅黑" panose="020B0503020204020204" pitchFamily="34" charset="-122"/>
                </a:rPr>
                <a:t>三级标题</a:t>
              </a:r>
              <a:endParaRPr lang="zh-CN" altLang="en-US" sz="1050" dirty="0">
                <a:solidFill>
                  <a:schemeClr val="bg1"/>
                </a:solidFill>
                <a:latin typeface="微软雅黑" panose="020B0503020204020204" pitchFamily="34" charset="-122"/>
                <a:ea typeface="微软雅黑" panose="020B0503020204020204" pitchFamily="34" charset="-122"/>
              </a:endParaRPr>
            </a:p>
          </p:txBody>
        </p:sp>
        <p:sp>
          <p:nvSpPr>
            <p:cNvPr id="25" name="椭圆 24"/>
            <p:cNvSpPr/>
            <p:nvPr/>
          </p:nvSpPr>
          <p:spPr>
            <a:xfrm>
              <a:off x="1918742" y="6201687"/>
              <a:ext cx="360040" cy="36004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TextBox 26"/>
          <p:cNvSpPr txBox="1"/>
          <p:nvPr/>
        </p:nvSpPr>
        <p:spPr>
          <a:xfrm>
            <a:off x="3791444" y="6204631"/>
            <a:ext cx="5545338" cy="369380"/>
          </a:xfrm>
          <a:prstGeom prst="rect">
            <a:avLst/>
          </a:prstGeom>
          <a:noFill/>
        </p:spPr>
        <p:txBody>
          <a:bodyPr wrap="square" lIns="0"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悲观的人虽生犹死，乐观的人永生不老</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8" name="TextBox 27"/>
          <p:cNvSpPr txBox="1"/>
          <p:nvPr/>
        </p:nvSpPr>
        <p:spPr>
          <a:xfrm>
            <a:off x="1918992"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anose="04040905080B02020502" pitchFamily="82" charset="0"/>
                <a:ea typeface="DFPYeaSong-B5" pitchFamily="18" charset="-120"/>
              </a:rPr>
              <a:t>2</a:t>
            </a:r>
            <a:endParaRPr lang="zh-CN" altLang="en-US" sz="3200" b="1" i="1" dirty="0">
              <a:solidFill>
                <a:srgbClr val="7BC143"/>
              </a:solidFill>
              <a:effectLst>
                <a:outerShdw blurRad="38100" dist="38100" dir="2700000" algn="tl">
                  <a:srgbClr val="000000">
                    <a:alpha val="43137"/>
                  </a:srgbClr>
                </a:outerShdw>
              </a:effectLst>
              <a:latin typeface="Broadway" panose="04040905080B02020502" pitchFamily="82" charset="0"/>
              <a:ea typeface="DFPYeaSong-B5" pitchFamily="18" charset="-120"/>
            </a:endParaRPr>
          </a:p>
        </p:txBody>
      </p:sp>
      <p:sp>
        <p:nvSpPr>
          <p:cNvPr id="31" name="矩形 9"/>
          <p:cNvSpPr>
            <a:spLocks noChangeArrowheads="1"/>
          </p:cNvSpPr>
          <p:nvPr/>
        </p:nvSpPr>
        <p:spPr bwMode="auto">
          <a:xfrm>
            <a:off x="1991010" y="2172762"/>
            <a:ext cx="492497" cy="100041"/>
          </a:xfrm>
          <a:prstGeom prst="rect">
            <a:avLst/>
          </a:prstGeom>
          <a:solidFill>
            <a:srgbClr val="FFC000"/>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2" name="TextBox 10"/>
          <p:cNvSpPr>
            <a:spLocks noChangeArrowheads="1"/>
          </p:cNvSpPr>
          <p:nvPr/>
        </p:nvSpPr>
        <p:spPr bwMode="auto">
          <a:xfrm>
            <a:off x="1991080" y="2441001"/>
            <a:ext cx="492443" cy="2932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p>
            <a:r>
              <a:rPr lang="zh-CN" altLang="en-US" sz="2000" b="1" dirty="0">
                <a:solidFill>
                  <a:schemeClr val="accent6"/>
                </a:solidFill>
                <a:latin typeface="微软雅黑" panose="020B0503020204020204" pitchFamily="34" charset="-122"/>
                <a:ea typeface="微软雅黑" panose="020B0503020204020204" pitchFamily="34" charset="-122"/>
              </a:rPr>
              <a:t>总结</a:t>
            </a:r>
            <a:endParaRPr lang="zh-CN" altLang="en-US" sz="2000" b="1" dirty="0">
              <a:solidFill>
                <a:schemeClr val="accent6"/>
              </a:solidFill>
              <a:latin typeface="微软雅黑" panose="020B0503020204020204" pitchFamily="34" charset="-122"/>
              <a:ea typeface="微软雅黑" panose="020B0503020204020204" pitchFamily="34" charset="-122"/>
            </a:endParaRPr>
          </a:p>
        </p:txBody>
      </p:sp>
      <p:sp>
        <p:nvSpPr>
          <p:cNvPr id="33" name="圆角矩形 32"/>
          <p:cNvSpPr/>
          <p:nvPr/>
        </p:nvSpPr>
        <p:spPr>
          <a:xfrm>
            <a:off x="2567148" y="1844618"/>
            <a:ext cx="5905425" cy="3960956"/>
          </a:xfrm>
          <a:prstGeom prst="roundRect">
            <a:avLst>
              <a:gd name="adj" fmla="val 0"/>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34" name="TextBox 8"/>
          <p:cNvSpPr>
            <a:spLocks noChangeArrowheads="1"/>
          </p:cNvSpPr>
          <p:nvPr/>
        </p:nvSpPr>
        <p:spPr bwMode="auto">
          <a:xfrm>
            <a:off x="2755902" y="2100503"/>
            <a:ext cx="5572637" cy="2072376"/>
          </a:xfrm>
          <a:prstGeom prst="rect">
            <a:avLst/>
          </a:prstGeom>
          <a:noFill/>
          <a:ln>
            <a:noFill/>
          </a:ln>
        </p:spPr>
        <p:txBody>
          <a:bodyPr wrap="square">
            <a:spAutoFit/>
          </a:bodyPr>
          <a:lstStyle/>
          <a:p>
            <a:pPr>
              <a:lnSpc>
                <a:spcPct val="134000"/>
              </a:lnSpc>
              <a:spcAft>
                <a:spcPts val="1200"/>
              </a:spcAft>
            </a:pP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拜伦说，</a:t>
            </a:r>
            <a:r>
              <a:rPr lang="zh-CN" altLang="en-US"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悲观的人虽生犹死，乐观的人永生不老。</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积极的人像太阳，照到哪里哪里亮；消极的人像月亮，初一十五不一样。如果你是积极的，你看到的是乐观、进步、向上的一面，你的人生、工作、人际关系及周围的一切就都是成功向上的；如果你是消极的，你看到的是悲观、失望、灰暗的一面，你的人生自然也乐观不起来。</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35" name="TextBox 8"/>
          <p:cNvSpPr>
            <a:spLocks noChangeArrowheads="1"/>
          </p:cNvSpPr>
          <p:nvPr/>
        </p:nvSpPr>
        <p:spPr bwMode="auto">
          <a:xfrm>
            <a:off x="2755901" y="4249174"/>
            <a:ext cx="5572638" cy="1412365"/>
          </a:xfrm>
          <a:prstGeom prst="rect">
            <a:avLst/>
          </a:prstGeom>
          <a:noFill/>
          <a:ln>
            <a:noFill/>
          </a:ln>
        </p:spPr>
        <p:txBody>
          <a:bodyPr wrap="square">
            <a:spAutoFit/>
          </a:bodyPr>
          <a:lstStyle/>
          <a:p>
            <a:pPr>
              <a:lnSpc>
                <a:spcPct val="134000"/>
              </a:lnSpc>
              <a:spcAft>
                <a:spcPts val="1200"/>
              </a:spcAft>
            </a:pP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话说，有位老太太，她有两个儿子，大儿子是卖雨伞的，小儿子是开洗染店的，为此她经常愁眉苦脸，晴天为大儿子愁，雨天为二儿子悲，可若是她换个思维角度，则完全是另外一个心态。</a:t>
            </a:r>
            <a:endParaRPr lang="zh-CN" altLang="en-US" sz="1600" dirty="0">
              <a:solidFill>
                <a:schemeClr val="bg1"/>
              </a:solidFill>
              <a:latin typeface="微软雅黑" panose="020B0503020204020204" pitchFamily="34" charset="-122"/>
              <a:ea typeface="微软雅黑" panose="020B0503020204020204" pitchFamily="34" charset="-122"/>
            </a:endParaRPr>
          </a:p>
        </p:txBody>
      </p:sp>
      <p:pic>
        <p:nvPicPr>
          <p:cNvPr id="2052" name="Picture 4" descr="C:\Users\user\Desktop\a9bcd6bab7ad71051aec0f9a08004832.jpg"/>
          <p:cNvPicPr>
            <a:picLocks noChangeAspect="1" noChangeArrowheads="1"/>
          </p:cNvPicPr>
          <p:nvPr/>
        </p:nvPicPr>
        <p:blipFill rotWithShape="1">
          <a:blip r:embed="rId3" cstate="print"/>
          <a:srcRect/>
          <a:stretch>
            <a:fillRect/>
          </a:stretch>
        </p:blipFill>
        <p:spPr bwMode="auto">
          <a:xfrm>
            <a:off x="8688625" y="1844618"/>
            <a:ext cx="3076967" cy="3960956"/>
          </a:xfrm>
          <a:prstGeom prst="rect">
            <a:avLst/>
          </a:prstGeom>
          <a:blipFill dpi="0" rotWithShape="1">
            <a:blip r:embed="rId4" cstate="print"/>
            <a:srcRect/>
            <a:stretch>
              <a:fillRect/>
            </a:stretch>
          </a:blipFill>
          <a:ln w="28575">
            <a:solidFill>
              <a:schemeClr val="bg1"/>
            </a:solidFill>
          </a:ln>
          <a:effectLst>
            <a:outerShdw blurRad="63500" sx="102000" sy="102000" algn="ctr" rotWithShape="0">
              <a:prstClr val="black">
                <a:alpha val="40000"/>
              </a:prstClr>
            </a:outerShdw>
          </a:effec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Scale>
                                      <p:cBhvr>
                                        <p:cTn id="7" dur="1000" decel="50000" fill="hold">
                                          <p:stCondLst>
                                            <p:cond delay="0"/>
                                          </p:stCondLst>
                                        </p:cTn>
                                        <p:tgtEl>
                                          <p:spTgt spid="3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4"/>
                                        </p:tgtEl>
                                        <p:attrNameLst>
                                          <p:attrName>ppt_x</p:attrName>
                                          <p:attrName>ppt_y</p:attrName>
                                        </p:attrNameLst>
                                      </p:cBhvr>
                                    </p:animMotion>
                                    <p:animEffect transition="in" filter="fade">
                                      <p:cBhvr>
                                        <p:cTn id="9" dur="1000"/>
                                        <p:tgtEl>
                                          <p:spTgt spid="34"/>
                                        </p:tgtEl>
                                      </p:cBhvr>
                                    </p:animEffect>
                                  </p:childTnLst>
                                </p:cTn>
                              </p:par>
                              <p:par>
                                <p:cTn id="10" presetID="52" presetClass="entr" presetSubtype="0" fill="hold" grpId="0" nodeType="withEffect">
                                  <p:stCondLst>
                                    <p:cond delay="200"/>
                                  </p:stCondLst>
                                  <p:iterate type="lt">
                                    <p:tmPct val="0"/>
                                  </p:iterate>
                                  <p:childTnLst>
                                    <p:set>
                                      <p:cBhvr>
                                        <p:cTn id="11" dur="1" fill="hold">
                                          <p:stCondLst>
                                            <p:cond delay="0"/>
                                          </p:stCondLst>
                                        </p:cTn>
                                        <p:tgtEl>
                                          <p:spTgt spid="35"/>
                                        </p:tgtEl>
                                        <p:attrNameLst>
                                          <p:attrName>style.visibility</p:attrName>
                                        </p:attrNameLst>
                                      </p:cBhvr>
                                      <p:to>
                                        <p:strVal val="visible"/>
                                      </p:to>
                                    </p:set>
                                    <p:animScale>
                                      <p:cBhvr>
                                        <p:cTn id="12" dur="1000" decel="50000" fill="hold">
                                          <p:stCondLst>
                                            <p:cond delay="0"/>
                                          </p:stCondLst>
                                        </p:cTn>
                                        <p:tgtEl>
                                          <p:spTgt spid="3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35"/>
                                        </p:tgtEl>
                                        <p:attrNameLst>
                                          <p:attrName>ppt_x</p:attrName>
                                          <p:attrName>ppt_y</p:attrName>
                                        </p:attrNameLst>
                                      </p:cBhvr>
                                    </p:animMotion>
                                    <p:animEffect transition="in" filter="fade">
                                      <p:cBhvr>
                                        <p:cTn id="14" dur="1000"/>
                                        <p:tgtEl>
                                          <p:spTgt spid="35"/>
                                        </p:tgtEl>
                                      </p:cBhvr>
                                    </p:animEffect>
                                  </p:childTnLst>
                                </p:cTn>
                              </p:par>
                              <p:par>
                                <p:cTn id="15" presetID="52" presetClass="entr" presetSubtype="0" fill="hold" nodeType="withEffect">
                                  <p:stCondLst>
                                    <p:cond delay="400"/>
                                  </p:stCondLst>
                                  <p:iterate type="lt">
                                    <p:tmPct val="0"/>
                                  </p:iterate>
                                  <p:childTnLst>
                                    <p:set>
                                      <p:cBhvr>
                                        <p:cTn id="16" dur="1" fill="hold">
                                          <p:stCondLst>
                                            <p:cond delay="0"/>
                                          </p:stCondLst>
                                        </p:cTn>
                                        <p:tgtEl>
                                          <p:spTgt spid="2052"/>
                                        </p:tgtEl>
                                        <p:attrNameLst>
                                          <p:attrName>style.visibility</p:attrName>
                                        </p:attrNameLst>
                                      </p:cBhvr>
                                      <p:to>
                                        <p:strVal val="visible"/>
                                      </p:to>
                                    </p:set>
                                    <p:animScale>
                                      <p:cBhvr>
                                        <p:cTn id="17" dur="1000" decel="50000" fill="hold">
                                          <p:stCondLst>
                                            <p:cond delay="0"/>
                                          </p:stCondLst>
                                        </p:cTn>
                                        <p:tgtEl>
                                          <p:spTgt spid="205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2052"/>
                                        </p:tgtEl>
                                        <p:attrNameLst>
                                          <p:attrName>ppt_x</p:attrName>
                                          <p:attrName>ppt_y</p:attrName>
                                        </p:attrNameLst>
                                      </p:cBhvr>
                                    </p:animMotion>
                                    <p:animEffect transition="in" filter="fade">
                                      <p:cBhvr>
                                        <p:cTn id="19" dur="1000"/>
                                        <p:tgtEl>
                                          <p:spTgt spid="20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descr="C:\Users\user\Desktop\5isucai-HB-484 [转换].png"/>
          <p:cNvPicPr>
            <a:picLocks noChangeAspect="1" noChangeArrowheads="1"/>
          </p:cNvPicPr>
          <p:nvPr/>
        </p:nvPicPr>
        <p:blipFill>
          <a:blip r:embed="rId1"/>
          <a:srcRect/>
          <a:stretch>
            <a:fillRect/>
          </a:stretch>
        </p:blipFill>
        <p:spPr bwMode="auto">
          <a:xfrm>
            <a:off x="1225591" y="469515"/>
            <a:ext cx="10966410" cy="6388932"/>
          </a:xfrm>
          <a:prstGeom prst="rect">
            <a:avLst/>
          </a:prstGeom>
          <a:noFill/>
          <a:extLst>
            <a:ext uri="{909E8E84-426E-40DD-AFC4-6F175D3DCCD1}">
              <a14:hiddenFill xmlns:a14="http://schemas.microsoft.com/office/drawing/2010/main">
                <a:solidFill>
                  <a:srgbClr val="FFFFFF"/>
                </a:solidFill>
              </a14:hiddenFill>
            </a:ext>
          </a:extLst>
        </p:spPr>
      </p:pic>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4900">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03</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4" y="551530"/>
            <a:ext cx="3528851" cy="461725"/>
          </a:xfrm>
          <a:prstGeom prst="rect">
            <a:avLst/>
          </a:prstGeom>
          <a:noFill/>
        </p:spPr>
        <p:txBody>
          <a:bodyPr wrap="square" lIns="0" rtlCol="0">
            <a:spAutoFit/>
          </a:bodyPr>
          <a:lstStyle/>
          <a:p>
            <a:r>
              <a:rPr lang="zh-CN" altLang="en-US" sz="2400" b="1" dirty="0">
                <a:solidFill>
                  <a:srgbClr val="9BBB59"/>
                </a:solidFill>
                <a:latin typeface="微软雅黑" panose="020B0503020204020204" pitchFamily="34" charset="-122"/>
                <a:ea typeface="微软雅黑" panose="020B0503020204020204" pitchFamily="34" charset="-122"/>
              </a:rPr>
              <a:t>怎样才能具备积极心态</a:t>
            </a:r>
            <a:endParaRPr lang="zh-CN" altLang="en-US" sz="2400" b="1" dirty="0">
              <a:solidFill>
                <a:srgbClr val="9BBB59"/>
              </a:solidFill>
              <a:latin typeface="微软雅黑" panose="020B0503020204020204" pitchFamily="34" charset="-122"/>
              <a:ea typeface="微软雅黑" panose="020B0503020204020204" pitchFamily="34" charset="-122"/>
            </a:endParaRP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marL="1143000" indent="-228600">
              <a:defRPr sz="2400">
                <a:solidFill>
                  <a:schemeClr val="tx1"/>
                </a:solidFill>
                <a:latin typeface="Calibri" panose="020F0502020204030204" pitchFamily="34" charset="0"/>
                <a:ea typeface="宋体" panose="02010600030101010101" pitchFamily="2" charset="-122"/>
              </a:defRPr>
            </a:lvl3pPr>
            <a:lvl4pPr marL="1600200" indent="-228600">
              <a:defRPr sz="2400">
                <a:solidFill>
                  <a:schemeClr val="tx1"/>
                </a:solidFill>
                <a:latin typeface="Calibri" panose="020F0502020204030204" pitchFamily="34" charset="0"/>
                <a:ea typeface="宋体" panose="02010600030101010101" pitchFamily="2" charset="-122"/>
              </a:defRPr>
            </a:lvl4pPr>
            <a:lvl5pPr marL="2057400" indent="-228600">
              <a:defRPr sz="2400">
                <a:solidFill>
                  <a:schemeClr val="tx1"/>
                </a:solidFill>
                <a:latin typeface="Calibri" panose="020F0502020204030204" pitchFamily="34" charset="0"/>
                <a:ea typeface="宋体" panose="02010600030101010101" pitchFamily="2" charset="-122"/>
              </a:defRPr>
            </a:lvl5pPr>
            <a:lvl6pPr marL="25146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6pPr>
            <a:lvl7pPr marL="29718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7pPr>
            <a:lvl8pPr marL="34290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8pPr>
            <a:lvl9pPr marL="38862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9pPr>
          </a:lstStyle>
          <a:p>
            <a:endParaRPr lang="zh-CN" altLang="en-US" dirty="0">
              <a:ea typeface="微软雅黑" panose="020B0503020204020204" pitchFamily="34" charset="-122"/>
            </a:endParaRPr>
          </a:p>
        </p:txBody>
      </p:sp>
      <p:sp>
        <p:nvSpPr>
          <p:cNvPr id="30" name="Text Box 44"/>
          <p:cNvSpPr txBox="1">
            <a:spLocks noChangeArrowheads="1"/>
          </p:cNvSpPr>
          <p:nvPr/>
        </p:nvSpPr>
        <p:spPr bwMode="auto">
          <a:xfrm>
            <a:off x="4845946" y="2127430"/>
            <a:ext cx="3384817" cy="2592626"/>
          </a:xfrm>
          <a:prstGeom prst="rect">
            <a:avLst/>
          </a:prstGeom>
          <a:noFill/>
          <a:ln w="57150">
            <a:noFill/>
          </a:ln>
        </p:spPr>
        <p:style>
          <a:lnRef idx="2">
            <a:schemeClr val="accent3"/>
          </a:lnRef>
          <a:fillRef idx="1">
            <a:schemeClr val="lt1"/>
          </a:fillRef>
          <a:effectRef idx="0">
            <a:schemeClr val="accent3"/>
          </a:effectRef>
          <a:fontRef idx="minor">
            <a:schemeClr val="dk1"/>
          </a:fontRef>
        </p:style>
        <p:txBody>
          <a:bodyPr rtlCol="0" anchor="ctr"/>
          <a:lstStyle>
            <a:defPPr>
              <a:defRPr lang="zh-CN"/>
            </a:defPPr>
            <a:lvl1pPr indent="457200">
              <a:lnSpc>
                <a:spcPct val="150000"/>
              </a:lnSpc>
              <a:defRPr>
                <a:solidFill>
                  <a:schemeClr val="bg1">
                    <a:lumMod val="50000"/>
                  </a:schemeClr>
                </a:solidFill>
                <a:latin typeface="微软雅黑" panose="020B0503020204020204" pitchFamily="34" charset="-122"/>
                <a:ea typeface="微软雅黑" panose="020B0503020204020204" pitchFamily="34" charset="-122"/>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pPr>
              <a:lnSpc>
                <a:spcPct val="140000"/>
              </a:lnSpc>
            </a:pPr>
            <a:r>
              <a:rPr lang="zh-CN" altLang="en-US" sz="1600" dirty="0">
                <a:solidFill>
                  <a:schemeClr val="tx1">
                    <a:lumMod val="65000"/>
                    <a:lumOff val="35000"/>
                  </a:schemeClr>
                </a:solidFill>
              </a:rPr>
              <a:t>虽然在某些事情上，我们可以表现出积极乐观的心态，但如果要想在对待任何事情上都能做到这样，则不是一件容易的事。</a:t>
            </a:r>
            <a:r>
              <a:rPr lang="zh-CN" altLang="en-US" sz="1600" b="1" dirty="0">
                <a:solidFill>
                  <a:srgbClr val="92D050"/>
                </a:solidFill>
              </a:rPr>
              <a:t>积极乐观的心态需要长期不懈的培养</a:t>
            </a:r>
            <a:r>
              <a:rPr lang="zh-CN" altLang="en-US" sz="1600" dirty="0"/>
              <a:t>，</a:t>
            </a:r>
            <a:r>
              <a:rPr lang="zh-CN" altLang="en-US" sz="1600" dirty="0">
                <a:solidFill>
                  <a:schemeClr val="tx1">
                    <a:lumMod val="65000"/>
                    <a:lumOff val="35000"/>
                  </a:schemeClr>
                </a:solidFill>
              </a:rPr>
              <a:t>它就像一种熟练的技艺，手到自然心到，很快就会成为习惯。</a:t>
            </a:r>
            <a:endParaRPr lang="en-US" sz="1600" dirty="0">
              <a:solidFill>
                <a:schemeClr val="tx1">
                  <a:lumMod val="65000"/>
                  <a:lumOff val="35000"/>
                </a:schemeClr>
              </a:solidFill>
            </a:endParaRPr>
          </a:p>
        </p:txBody>
      </p:sp>
    </p:spTree>
  </p:cSld>
  <p:clrMapOvr>
    <a:masterClrMapping/>
  </p:clrMapOvr>
  <mc:AlternateContent xmlns:mc="http://schemas.openxmlformats.org/markup-compatibility/2006">
    <mc:Choice xmlns:p14="http://schemas.microsoft.com/office/powerpoint/2010/main" Requires="p14">
      <p:transition>
        <p14:pan dir="u"/>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92"/>
                                        </p:tgtEl>
                                        <p:attrNameLst>
                                          <p:attrName>style.visibility</p:attrName>
                                        </p:attrNameLst>
                                      </p:cBhvr>
                                      <p:to>
                                        <p:strVal val="visible"/>
                                      </p:to>
                                    </p:set>
                                    <p:anim calcmode="lin" valueType="num">
                                      <p:cBhvr additive="base">
                                        <p:cTn id="7" dur="500" fill="hold"/>
                                        <p:tgtEl>
                                          <p:spTgt spid="92"/>
                                        </p:tgtEl>
                                        <p:attrNameLst>
                                          <p:attrName>ppt_x</p:attrName>
                                        </p:attrNameLst>
                                      </p:cBhvr>
                                      <p:tavLst>
                                        <p:tav tm="0">
                                          <p:val>
                                            <p:strVal val="#ppt_x"/>
                                          </p:val>
                                        </p:tav>
                                        <p:tav tm="100000">
                                          <p:val>
                                            <p:strVal val="#ppt_x"/>
                                          </p:val>
                                        </p:tav>
                                      </p:tavLst>
                                    </p:anim>
                                    <p:anim calcmode="lin" valueType="num">
                                      <p:cBhvr additive="base">
                                        <p:cTn id="8" dur="500" fill="hold"/>
                                        <p:tgtEl>
                                          <p:spTgt spid="92"/>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30"/>
                                        </p:tgtEl>
                                        <p:attrNameLst>
                                          <p:attrName>style.visibility</p:attrName>
                                        </p:attrNameLst>
                                      </p:cBhvr>
                                      <p:to>
                                        <p:strVal val="visible"/>
                                      </p:to>
                                    </p:set>
                                    <p:anim calcmode="lin" valueType="num">
                                      <p:cBhvr>
                                        <p:cTn id="16" dur="500" fill="hold"/>
                                        <p:tgtEl>
                                          <p:spTgt spid="30"/>
                                        </p:tgtEl>
                                        <p:attrNameLst>
                                          <p:attrName>ppt_w</p:attrName>
                                        </p:attrNameLst>
                                      </p:cBhvr>
                                      <p:tavLst>
                                        <p:tav tm="0">
                                          <p:val>
                                            <p:fltVal val="0"/>
                                          </p:val>
                                        </p:tav>
                                        <p:tav tm="100000">
                                          <p:val>
                                            <p:strVal val="#ppt_w"/>
                                          </p:val>
                                        </p:tav>
                                      </p:tavLst>
                                    </p:anim>
                                    <p:anim calcmode="lin" valueType="num">
                                      <p:cBhvr>
                                        <p:cTn id="17" dur="500" fill="hold"/>
                                        <p:tgtEl>
                                          <p:spTgt spid="30"/>
                                        </p:tgtEl>
                                        <p:attrNameLst>
                                          <p:attrName>ppt_h</p:attrName>
                                        </p:attrNameLst>
                                      </p:cBhvr>
                                      <p:tavLst>
                                        <p:tav tm="0">
                                          <p:val>
                                            <p:fltVal val="0"/>
                                          </p:val>
                                        </p:tav>
                                        <p:tav tm="100000">
                                          <p:val>
                                            <p:strVal val="#ppt_h"/>
                                          </p:val>
                                        </p:tav>
                                      </p:tavLst>
                                    </p:anim>
                                    <p:animEffect transition="in" filter="fade">
                                      <p:cBhvr>
                                        <p:cTn id="18" dur="500"/>
                                        <p:tgtEl>
                                          <p:spTgt spid="30"/>
                                        </p:tgtEl>
                                      </p:cBhvr>
                                    </p:animEffect>
                                  </p:childTnLst>
                                </p:cTn>
                              </p:par>
                              <p:par>
                                <p:cTn id="19" presetID="8" presetClass="emph" presetSubtype="0" fill="hold" grpId="1" nodeType="withEffect">
                                  <p:stCondLst>
                                    <p:cond delay="0"/>
                                  </p:stCondLst>
                                  <p:childTnLst>
                                    <p:animRot by="21600000">
                                      <p:cBhvr>
                                        <p:cTn id="20" dur="500" fill="hold"/>
                                        <p:tgtEl>
                                          <p:spTgt spid="3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30" grpId="0"/>
      <p:bldP spid="30"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 name="Picture 4" descr="C:\Users\user\Desktop\未标题-2 拷贝.png"/>
          <p:cNvPicPr>
            <a:picLocks noChangeAspect="1" noChangeArrowheads="1"/>
          </p:cNvPicPr>
          <p:nvPr/>
        </p:nvPicPr>
        <p:blipFill>
          <a:blip r:embed="rId1"/>
          <a:srcRect/>
          <a:stretch>
            <a:fillRect/>
          </a:stretch>
        </p:blipFill>
        <p:spPr bwMode="auto">
          <a:xfrm>
            <a:off x="5349737" y="2957794"/>
            <a:ext cx="3708883" cy="3708883"/>
          </a:xfrm>
          <a:prstGeom prst="rect">
            <a:avLst/>
          </a:prstGeom>
          <a:noFill/>
          <a:extLst>
            <a:ext uri="{909E8E84-426E-40DD-AFC4-6F175D3DCCD1}">
              <a14:hiddenFill xmlns:a14="http://schemas.microsoft.com/office/drawing/2010/main">
                <a:solidFill>
                  <a:srgbClr val="FFFFFF"/>
                </a:solidFill>
              </a14:hiddenFill>
            </a:ext>
          </a:extLst>
        </p:spPr>
      </p:pic>
      <p:grpSp>
        <p:nvGrpSpPr>
          <p:cNvPr id="7" name="组合 6"/>
          <p:cNvGrpSpPr/>
          <p:nvPr/>
        </p:nvGrpSpPr>
        <p:grpSpPr>
          <a:xfrm>
            <a:off x="3276283" y="1440967"/>
            <a:ext cx="5868908" cy="3973633"/>
            <a:chOff x="3275856" y="1441226"/>
            <a:chExt cx="5868144" cy="3973116"/>
          </a:xfrm>
        </p:grpSpPr>
        <p:sp>
          <p:nvSpPr>
            <p:cNvPr id="43" name="矩形 42"/>
            <p:cNvSpPr/>
            <p:nvPr/>
          </p:nvSpPr>
          <p:spPr>
            <a:xfrm>
              <a:off x="3635896" y="1441226"/>
              <a:ext cx="5508104" cy="720080"/>
            </a:xfrm>
            <a:prstGeom prst="rect">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a:off x="3275856" y="1441226"/>
              <a:ext cx="288032" cy="72008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TextBox 44"/>
            <p:cNvSpPr txBox="1"/>
            <p:nvPr/>
          </p:nvSpPr>
          <p:spPr>
            <a:xfrm>
              <a:off x="4427984" y="1550073"/>
              <a:ext cx="902811" cy="523220"/>
            </a:xfrm>
            <a:prstGeom prst="rect">
              <a:avLst/>
            </a:prstGeom>
            <a:noFill/>
          </p:spPr>
          <p:txBody>
            <a:bodyPr wrap="non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目录</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grpSp>
          <p:nvGrpSpPr>
            <p:cNvPr id="46" name="组合 45"/>
            <p:cNvGrpSpPr/>
            <p:nvPr/>
          </p:nvGrpSpPr>
          <p:grpSpPr>
            <a:xfrm>
              <a:off x="3299302" y="2348880"/>
              <a:ext cx="1409348" cy="369332"/>
              <a:chOff x="3300972" y="1672358"/>
              <a:chExt cx="1409348" cy="369332"/>
            </a:xfrm>
          </p:grpSpPr>
          <p:sp>
            <p:nvSpPr>
              <p:cNvPr id="47" name="菱形 46"/>
              <p:cNvSpPr/>
              <p:nvPr/>
            </p:nvSpPr>
            <p:spPr>
              <a:xfrm>
                <a:off x="3300972" y="1740613"/>
                <a:ext cx="216024" cy="232823"/>
              </a:xfrm>
              <a:prstGeom prst="diamond">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52" tIns="45726" rIns="91452" bIns="45726" numCol="1" spcCol="0" rtlCol="0" fromWordArt="0" anchor="ctr" anchorCtr="0" forceAA="0" compatLnSpc="1">
                <a:noAutofit/>
              </a:bodyPr>
              <a:lstStyle/>
              <a:p>
                <a:pPr algn="ctr"/>
                <a:endParaRPr lang="zh-CN" altLang="en-US">
                  <a:solidFill>
                    <a:schemeClr val="tx1">
                      <a:lumMod val="65000"/>
                      <a:lumOff val="35000"/>
                    </a:schemeClr>
                  </a:solidFill>
                </a:endParaRPr>
              </a:p>
            </p:txBody>
          </p:sp>
          <p:sp>
            <p:nvSpPr>
              <p:cNvPr id="48" name="TextBox 47"/>
              <p:cNvSpPr txBox="1"/>
              <p:nvPr/>
            </p:nvSpPr>
            <p:spPr>
              <a:xfrm>
                <a:off x="3602324" y="1672358"/>
                <a:ext cx="1107996" cy="369332"/>
              </a:xfrm>
              <a:prstGeom prst="rect">
                <a:avLst/>
              </a:prstGeom>
              <a:noFill/>
            </p:spPr>
            <p:txBody>
              <a:bodyPr wrap="none" rtlCol="0">
                <a:spAutoFit/>
              </a:bodyPr>
              <a:lstStyle/>
              <a:p>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心态概述</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49" name="组合 48"/>
            <p:cNvGrpSpPr/>
            <p:nvPr/>
          </p:nvGrpSpPr>
          <p:grpSpPr>
            <a:xfrm>
              <a:off x="3299302" y="2888106"/>
              <a:ext cx="1409348" cy="369332"/>
              <a:chOff x="3300972" y="1672358"/>
              <a:chExt cx="1409348" cy="369332"/>
            </a:xfrm>
          </p:grpSpPr>
          <p:sp>
            <p:nvSpPr>
              <p:cNvPr id="50" name="菱形 49"/>
              <p:cNvSpPr/>
              <p:nvPr/>
            </p:nvSpPr>
            <p:spPr>
              <a:xfrm>
                <a:off x="3300972" y="1740613"/>
                <a:ext cx="216024" cy="232823"/>
              </a:xfrm>
              <a:prstGeom prst="diamond">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52" tIns="45726" rIns="91452" bIns="45726" numCol="1" spcCol="0" rtlCol="0" fromWordArt="0" anchor="ctr" anchorCtr="0" forceAA="0" compatLnSpc="1">
                <a:noAutofit/>
              </a:bodyPr>
              <a:lstStyle/>
              <a:p>
                <a:pPr algn="ctr"/>
                <a:endParaRPr lang="zh-CN" altLang="en-US">
                  <a:solidFill>
                    <a:schemeClr val="tx1">
                      <a:lumMod val="65000"/>
                      <a:lumOff val="35000"/>
                    </a:schemeClr>
                  </a:solidFill>
                </a:endParaRPr>
              </a:p>
            </p:txBody>
          </p:sp>
          <p:sp>
            <p:nvSpPr>
              <p:cNvPr id="51" name="TextBox 50"/>
              <p:cNvSpPr txBox="1"/>
              <p:nvPr/>
            </p:nvSpPr>
            <p:spPr>
              <a:xfrm>
                <a:off x="3602324" y="1672358"/>
                <a:ext cx="1107996" cy="369332"/>
              </a:xfrm>
              <a:prstGeom prst="rect">
                <a:avLst/>
              </a:prstGeom>
              <a:noFill/>
            </p:spPr>
            <p:txBody>
              <a:bodyPr wrap="none" rtlCol="0">
                <a:spAutoFit/>
              </a:bodyPr>
              <a:lstStyle/>
              <a:p>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积极心态</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52" name="组合 51"/>
            <p:cNvGrpSpPr/>
            <p:nvPr/>
          </p:nvGrpSpPr>
          <p:grpSpPr>
            <a:xfrm>
              <a:off x="3299302" y="3427332"/>
              <a:ext cx="1409348" cy="369332"/>
              <a:chOff x="3300972" y="1672358"/>
              <a:chExt cx="1409348" cy="369332"/>
            </a:xfrm>
          </p:grpSpPr>
          <p:sp>
            <p:nvSpPr>
              <p:cNvPr id="53" name="菱形 52"/>
              <p:cNvSpPr/>
              <p:nvPr/>
            </p:nvSpPr>
            <p:spPr>
              <a:xfrm>
                <a:off x="3300972" y="1740613"/>
                <a:ext cx="216024" cy="232823"/>
              </a:xfrm>
              <a:prstGeom prst="diamond">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52" tIns="45726" rIns="91452" bIns="45726" numCol="1" spcCol="0" rtlCol="0" fromWordArt="0" anchor="ctr" anchorCtr="0" forceAA="0" compatLnSpc="1">
                <a:noAutofit/>
              </a:bodyPr>
              <a:lstStyle/>
              <a:p>
                <a:pPr algn="ctr"/>
                <a:endParaRPr lang="zh-CN" altLang="en-US">
                  <a:solidFill>
                    <a:schemeClr val="tx1">
                      <a:lumMod val="65000"/>
                      <a:lumOff val="35000"/>
                    </a:schemeClr>
                  </a:solidFill>
                </a:endParaRPr>
              </a:p>
            </p:txBody>
          </p:sp>
          <p:sp>
            <p:nvSpPr>
              <p:cNvPr id="54" name="TextBox 53"/>
              <p:cNvSpPr txBox="1"/>
              <p:nvPr/>
            </p:nvSpPr>
            <p:spPr>
              <a:xfrm>
                <a:off x="3602324" y="1672358"/>
                <a:ext cx="1107996" cy="369332"/>
              </a:xfrm>
              <a:prstGeom prst="rect">
                <a:avLst/>
              </a:prstGeom>
              <a:noFill/>
            </p:spPr>
            <p:txBody>
              <a:bodyPr wrap="none" rtlCol="0">
                <a:spAutoFit/>
              </a:bodyPr>
              <a:lstStyle/>
              <a:p>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空杯心态</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55" name="组合 54"/>
            <p:cNvGrpSpPr/>
            <p:nvPr/>
          </p:nvGrpSpPr>
          <p:grpSpPr>
            <a:xfrm>
              <a:off x="3299302" y="3966558"/>
              <a:ext cx="1409348" cy="369332"/>
              <a:chOff x="3300972" y="1672358"/>
              <a:chExt cx="1409348" cy="369332"/>
            </a:xfrm>
          </p:grpSpPr>
          <p:sp>
            <p:nvSpPr>
              <p:cNvPr id="56" name="菱形 55"/>
              <p:cNvSpPr/>
              <p:nvPr/>
            </p:nvSpPr>
            <p:spPr>
              <a:xfrm>
                <a:off x="3300972" y="1740613"/>
                <a:ext cx="216024" cy="232823"/>
              </a:xfrm>
              <a:prstGeom prst="diamond">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52" tIns="45726" rIns="91452" bIns="45726" numCol="1" spcCol="0" rtlCol="0" fromWordArt="0" anchor="ctr" anchorCtr="0" forceAA="0" compatLnSpc="1">
                <a:noAutofit/>
              </a:bodyPr>
              <a:lstStyle/>
              <a:p>
                <a:pPr algn="ctr"/>
                <a:endParaRPr lang="zh-CN" altLang="en-US">
                  <a:solidFill>
                    <a:schemeClr val="tx1">
                      <a:lumMod val="65000"/>
                      <a:lumOff val="35000"/>
                    </a:schemeClr>
                  </a:solidFill>
                </a:endParaRPr>
              </a:p>
            </p:txBody>
          </p:sp>
          <p:sp>
            <p:nvSpPr>
              <p:cNvPr id="57" name="TextBox 56"/>
              <p:cNvSpPr txBox="1"/>
              <p:nvPr/>
            </p:nvSpPr>
            <p:spPr>
              <a:xfrm>
                <a:off x="3602324" y="1672358"/>
                <a:ext cx="1107996" cy="369332"/>
              </a:xfrm>
              <a:prstGeom prst="rect">
                <a:avLst/>
              </a:prstGeom>
              <a:noFill/>
            </p:spPr>
            <p:txBody>
              <a:bodyPr wrap="none" rtlCol="0">
                <a:spAutoFit/>
              </a:bodyPr>
              <a:lstStyle/>
              <a:p>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感恩心态</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58" name="组合 57"/>
            <p:cNvGrpSpPr/>
            <p:nvPr/>
          </p:nvGrpSpPr>
          <p:grpSpPr>
            <a:xfrm>
              <a:off x="3299302" y="4505784"/>
              <a:ext cx="1409348" cy="369332"/>
              <a:chOff x="3300972" y="1672358"/>
              <a:chExt cx="1409348" cy="369332"/>
            </a:xfrm>
          </p:grpSpPr>
          <p:sp>
            <p:nvSpPr>
              <p:cNvPr id="59" name="菱形 58"/>
              <p:cNvSpPr/>
              <p:nvPr/>
            </p:nvSpPr>
            <p:spPr>
              <a:xfrm>
                <a:off x="3300972" y="1740613"/>
                <a:ext cx="216024" cy="232823"/>
              </a:xfrm>
              <a:prstGeom prst="diamond">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52" tIns="45726" rIns="91452" bIns="45726" numCol="1" spcCol="0" rtlCol="0" fromWordArt="0" anchor="ctr" anchorCtr="0" forceAA="0" compatLnSpc="1">
                <a:noAutofit/>
              </a:bodyPr>
              <a:lstStyle/>
              <a:p>
                <a:pPr algn="ctr"/>
                <a:endParaRPr lang="zh-CN" altLang="en-US">
                  <a:solidFill>
                    <a:schemeClr val="tx1">
                      <a:lumMod val="65000"/>
                      <a:lumOff val="35000"/>
                    </a:schemeClr>
                  </a:solidFill>
                </a:endParaRPr>
              </a:p>
            </p:txBody>
          </p:sp>
          <p:sp>
            <p:nvSpPr>
              <p:cNvPr id="60" name="TextBox 59"/>
              <p:cNvSpPr txBox="1"/>
              <p:nvPr/>
            </p:nvSpPr>
            <p:spPr>
              <a:xfrm>
                <a:off x="3602324" y="1672358"/>
                <a:ext cx="1107996" cy="369332"/>
              </a:xfrm>
              <a:prstGeom prst="rect">
                <a:avLst/>
              </a:prstGeom>
              <a:noFill/>
            </p:spPr>
            <p:txBody>
              <a:bodyPr wrap="none" rtlCol="0">
                <a:spAutoFit/>
              </a:bodyPr>
              <a:lstStyle/>
              <a:p>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宽容心态</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61" name="组合 60"/>
            <p:cNvGrpSpPr/>
            <p:nvPr/>
          </p:nvGrpSpPr>
          <p:grpSpPr>
            <a:xfrm>
              <a:off x="3299302" y="5045010"/>
              <a:ext cx="1409348" cy="369332"/>
              <a:chOff x="3300972" y="1672358"/>
              <a:chExt cx="1409348" cy="369332"/>
            </a:xfrm>
          </p:grpSpPr>
          <p:sp>
            <p:nvSpPr>
              <p:cNvPr id="62" name="菱形 61"/>
              <p:cNvSpPr/>
              <p:nvPr/>
            </p:nvSpPr>
            <p:spPr>
              <a:xfrm>
                <a:off x="3300972" y="1740613"/>
                <a:ext cx="216024" cy="232823"/>
              </a:xfrm>
              <a:prstGeom prst="diamond">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52" tIns="45726" rIns="91452" bIns="45726" numCol="1" spcCol="0" rtlCol="0" fromWordArt="0" anchor="ctr" anchorCtr="0" forceAA="0" compatLnSpc="1">
                <a:noAutofit/>
              </a:bodyPr>
              <a:lstStyle/>
              <a:p>
                <a:pPr algn="ctr"/>
                <a:endParaRPr lang="zh-CN" altLang="en-US">
                  <a:solidFill>
                    <a:schemeClr val="tx1">
                      <a:lumMod val="65000"/>
                      <a:lumOff val="35000"/>
                    </a:schemeClr>
                  </a:solidFill>
                </a:endParaRPr>
              </a:p>
            </p:txBody>
          </p:sp>
          <p:sp>
            <p:nvSpPr>
              <p:cNvPr id="63" name="TextBox 62"/>
              <p:cNvSpPr txBox="1"/>
              <p:nvPr/>
            </p:nvSpPr>
            <p:spPr>
              <a:xfrm>
                <a:off x="3602324" y="1672358"/>
                <a:ext cx="1107996" cy="369332"/>
              </a:xfrm>
              <a:prstGeom prst="rect">
                <a:avLst/>
              </a:prstGeom>
              <a:noFill/>
            </p:spPr>
            <p:txBody>
              <a:bodyPr wrap="none" rtlCol="0">
                <a:spAutoFit/>
              </a:bodyPr>
              <a:lstStyle/>
              <a:p>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老板心态</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sp>
        <p:nvSpPr>
          <p:cNvPr id="69" name="椭圆 68"/>
          <p:cNvSpPr/>
          <p:nvPr/>
        </p:nvSpPr>
        <p:spPr>
          <a:xfrm>
            <a:off x="9048713" y="2910825"/>
            <a:ext cx="1368330" cy="1368330"/>
          </a:xfrm>
          <a:prstGeom prst="ellipse">
            <a:avLst/>
          </a:prstGeom>
          <a:blipFill dpi="0" rotWithShape="1">
            <a:blip r:embed="rId2" cstate="email"/>
            <a:srcRect/>
            <a:stretch>
              <a:fillRect/>
            </a:stretch>
          </a:blipFill>
          <a:ln w="285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a:off x="8876416" y="1438069"/>
            <a:ext cx="856462" cy="856462"/>
          </a:xfrm>
          <a:prstGeom prst="ellipse">
            <a:avLst/>
          </a:prstGeom>
          <a:blipFill dpi="0" rotWithShape="1">
            <a:blip r:embed="rId3" cstate="email"/>
            <a:srcRect/>
            <a:stretch>
              <a:fillRect/>
            </a:stretch>
          </a:blipFill>
          <a:ln w="285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105"/>
          <p:cNvSpPr/>
          <p:nvPr/>
        </p:nvSpPr>
        <p:spPr>
          <a:xfrm>
            <a:off x="8284433" y="4690052"/>
            <a:ext cx="1836239" cy="1836239"/>
          </a:xfrm>
          <a:prstGeom prst="ellipse">
            <a:avLst/>
          </a:prstGeom>
          <a:blipFill dpi="0" rotWithShape="1">
            <a:blip r:embed="rId4"/>
            <a:srcRect/>
            <a:stretch>
              <a:fillRect/>
            </a:stretch>
          </a:blip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标题 1"/>
          <p:cNvSpPr txBox="1"/>
          <p:nvPr/>
        </p:nvSpPr>
        <p:spPr>
          <a:xfrm>
            <a:off x="9480817" y="637454"/>
            <a:ext cx="1449228" cy="288070"/>
          </a:xfrm>
          <a:prstGeom prst="rect">
            <a:avLst/>
          </a:prstGeom>
          <a:ln>
            <a:noFill/>
          </a:ln>
        </p:spPr>
        <p:txBody>
          <a:bodyPr>
            <a:normAutofit fontScale="92500" lnSpcReduction="20000"/>
          </a:bodyPr>
          <a:lstStyle>
            <a:lvl1pPr algn="l" defTabSz="914400" rtl="0" eaLnBrk="1" latinLnBrk="0" hangingPunct="1">
              <a:spcBef>
                <a:spcPct val="0"/>
              </a:spcBef>
              <a:buNone/>
              <a:defRPr sz="1600" kern="1200">
                <a:solidFill>
                  <a:schemeClr val="tx1"/>
                </a:solidFill>
                <a:latin typeface="微软雅黑" panose="020B0503020204020204" pitchFamily="34" charset="-122"/>
                <a:ea typeface="微软雅黑" panose="020B0503020204020204" pitchFamily="34" charset="-122"/>
                <a:cs typeface="+mj-cs"/>
              </a:defRPr>
            </a:lvl1pPr>
          </a:lstStyle>
          <a:p>
            <a:pPr algn="r" defTabSz="914400"/>
            <a:r>
              <a:rPr lang="zh-CN" altLang="en-US" dirty="0">
                <a:solidFill>
                  <a:srgbClr val="7BC143"/>
                </a:solidFill>
              </a:rPr>
              <a:t>目录页</a:t>
            </a:r>
            <a:endParaRPr lang="zh-CN" altLang="en-US" dirty="0">
              <a:solidFill>
                <a:srgbClr val="7BC143"/>
              </a:solidFill>
            </a:endParaRPr>
          </a:p>
        </p:txBody>
      </p:sp>
    </p:spTree>
  </p:cSld>
  <p:clrMapOvr>
    <a:masterClrMapping/>
  </p:clrMapOvr>
  <mc:AlternateContent xmlns:mc="http://schemas.openxmlformats.org/markup-compatibility/2006">
    <mc:Choice xmlns:p14="http://schemas.microsoft.com/office/powerpoint/2010/main" Requires="p14">
      <p:transition>
        <p14:flythrough hasBounce="1"/>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path" presetSubtype="0" accel="50000" decel="50000" fill="hold" nodeType="clickEffect">
                                  <p:stCondLst>
                                    <p:cond delay="0"/>
                                  </p:stCondLst>
                                  <p:childTnLst>
                                    <p:animMotion origin="layout" path="M -4.05236E-6 -2.81221E-6 L -0.38166 -0.00462 " pathEditMode="relative" rAng="0" ptsTypes="AA">
                                      <p:cBhvr>
                                        <p:cTn id="6" dur="500" fill="hold"/>
                                        <p:tgtEl>
                                          <p:spTgt spid="7"/>
                                        </p:tgtEl>
                                        <p:attrNameLst>
                                          <p:attrName>ppt_x</p:attrName>
                                          <p:attrName>ppt_y</p:attrName>
                                        </p:attrNameLst>
                                      </p:cBhvr>
                                      <p:rCtr x="-19083" y="-231"/>
                                    </p:animMotion>
                                  </p:childTnLst>
                                </p:cTn>
                              </p:par>
                              <p:par>
                                <p:cTn id="7" presetID="53" presetClass="exit" presetSubtype="16" fill="hold" nodeType="withEffect">
                                  <p:stCondLst>
                                    <p:cond delay="0"/>
                                  </p:stCondLst>
                                  <p:childTnLst>
                                    <p:anim calcmode="lin" valueType="num">
                                      <p:cBhvr>
                                        <p:cTn id="8" dur="500"/>
                                        <p:tgtEl>
                                          <p:spTgt spid="7"/>
                                        </p:tgtEl>
                                        <p:attrNameLst>
                                          <p:attrName>ppt_w</p:attrName>
                                        </p:attrNameLst>
                                      </p:cBhvr>
                                      <p:tavLst>
                                        <p:tav tm="0">
                                          <p:val>
                                            <p:strVal val="ppt_w"/>
                                          </p:val>
                                        </p:tav>
                                        <p:tav tm="100000">
                                          <p:val>
                                            <p:fltVal val="0"/>
                                          </p:val>
                                        </p:tav>
                                      </p:tavLst>
                                    </p:anim>
                                    <p:anim calcmode="lin" valueType="num">
                                      <p:cBhvr>
                                        <p:cTn id="9" dur="500"/>
                                        <p:tgtEl>
                                          <p:spTgt spid="7"/>
                                        </p:tgtEl>
                                        <p:attrNameLst>
                                          <p:attrName>ppt_h</p:attrName>
                                        </p:attrNameLst>
                                      </p:cBhvr>
                                      <p:tavLst>
                                        <p:tav tm="0">
                                          <p:val>
                                            <p:strVal val="ppt_h"/>
                                          </p:val>
                                        </p:tav>
                                        <p:tav tm="100000">
                                          <p:val>
                                            <p:fltVal val="0"/>
                                          </p:val>
                                        </p:tav>
                                      </p:tavLst>
                                    </p:anim>
                                    <p:animEffect transition="out" filter="fade">
                                      <p:cBhvr>
                                        <p:cTn id="10" dur="500"/>
                                        <p:tgtEl>
                                          <p:spTgt spid="7"/>
                                        </p:tgtEl>
                                      </p:cBhvr>
                                    </p:animEffect>
                                    <p:set>
                                      <p:cBhvr>
                                        <p:cTn id="11" dur="1" fill="hold">
                                          <p:stCondLst>
                                            <p:cond delay="499"/>
                                          </p:stCondLst>
                                        </p:cTn>
                                        <p:tgtEl>
                                          <p:spTgt spid="7"/>
                                        </p:tgtEl>
                                        <p:attrNameLst>
                                          <p:attrName>style.visibility</p:attrName>
                                        </p:attrNameLst>
                                      </p:cBhvr>
                                      <p:to>
                                        <p:strVal val="hidden"/>
                                      </p:to>
                                    </p:set>
                                  </p:childTnLst>
                                </p:cTn>
                              </p:par>
                              <p:par>
                                <p:cTn id="12" presetID="15" presetClass="exit" presetSubtype="0" fill="hold" nodeType="withEffect">
                                  <p:stCondLst>
                                    <p:cond delay="400"/>
                                  </p:stCondLst>
                                  <p:childTnLst>
                                    <p:anim calcmode="lin" valueType="num">
                                      <p:cBhvr>
                                        <p:cTn id="13" dur="500"/>
                                        <p:tgtEl>
                                          <p:spTgt spid="103"/>
                                        </p:tgtEl>
                                        <p:attrNameLst>
                                          <p:attrName>ppt_w</p:attrName>
                                        </p:attrNameLst>
                                      </p:cBhvr>
                                      <p:tavLst>
                                        <p:tav tm="0">
                                          <p:val>
                                            <p:strVal val="ppt_w"/>
                                          </p:val>
                                        </p:tav>
                                        <p:tav tm="100000">
                                          <p:val>
                                            <p:fltVal val="0"/>
                                          </p:val>
                                        </p:tav>
                                      </p:tavLst>
                                    </p:anim>
                                    <p:anim calcmode="lin" valueType="num">
                                      <p:cBhvr>
                                        <p:cTn id="14" dur="500"/>
                                        <p:tgtEl>
                                          <p:spTgt spid="103"/>
                                        </p:tgtEl>
                                        <p:attrNameLst>
                                          <p:attrName>ppt_h</p:attrName>
                                        </p:attrNameLst>
                                      </p:cBhvr>
                                      <p:tavLst>
                                        <p:tav tm="0">
                                          <p:val>
                                            <p:strVal val="ppt_h"/>
                                          </p:val>
                                        </p:tav>
                                        <p:tav tm="100000">
                                          <p:val>
                                            <p:fltVal val="0"/>
                                          </p:val>
                                        </p:tav>
                                      </p:tavLst>
                                    </p:anim>
                                    <p:anim calcmode="lin" valueType="num">
                                      <p:cBhvr>
                                        <p:cTn id="15" dur="500"/>
                                        <p:tgtEl>
                                          <p:spTgt spid="103"/>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16" dur="500"/>
                                        <p:tgtEl>
                                          <p:spTgt spid="103"/>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17" dur="1" fill="hold">
                                          <p:stCondLst>
                                            <p:cond delay="499"/>
                                          </p:stCondLst>
                                        </p:cTn>
                                        <p:tgtEl>
                                          <p:spTgt spid="103"/>
                                        </p:tgtEl>
                                        <p:attrNameLst>
                                          <p:attrName>style.visibility</p:attrName>
                                        </p:attrNameLst>
                                      </p:cBhvr>
                                      <p:to>
                                        <p:strVal val="hidden"/>
                                      </p:to>
                                    </p:set>
                                  </p:childTnLst>
                                </p:cTn>
                              </p:par>
                              <p:par>
                                <p:cTn id="18" presetID="15" presetClass="exit" presetSubtype="0" fill="hold" grpId="0" nodeType="withEffect">
                                  <p:stCondLst>
                                    <p:cond delay="500"/>
                                  </p:stCondLst>
                                  <p:childTnLst>
                                    <p:anim calcmode="lin" valueType="num">
                                      <p:cBhvr>
                                        <p:cTn id="19" dur="500"/>
                                        <p:tgtEl>
                                          <p:spTgt spid="106"/>
                                        </p:tgtEl>
                                        <p:attrNameLst>
                                          <p:attrName>ppt_w</p:attrName>
                                        </p:attrNameLst>
                                      </p:cBhvr>
                                      <p:tavLst>
                                        <p:tav tm="0">
                                          <p:val>
                                            <p:strVal val="ppt_w"/>
                                          </p:val>
                                        </p:tav>
                                        <p:tav tm="100000">
                                          <p:val>
                                            <p:fltVal val="0"/>
                                          </p:val>
                                        </p:tav>
                                      </p:tavLst>
                                    </p:anim>
                                    <p:anim calcmode="lin" valueType="num">
                                      <p:cBhvr>
                                        <p:cTn id="20" dur="500"/>
                                        <p:tgtEl>
                                          <p:spTgt spid="106"/>
                                        </p:tgtEl>
                                        <p:attrNameLst>
                                          <p:attrName>ppt_h</p:attrName>
                                        </p:attrNameLst>
                                      </p:cBhvr>
                                      <p:tavLst>
                                        <p:tav tm="0">
                                          <p:val>
                                            <p:strVal val="ppt_h"/>
                                          </p:val>
                                        </p:tav>
                                        <p:tav tm="100000">
                                          <p:val>
                                            <p:fltVal val="0"/>
                                          </p:val>
                                        </p:tav>
                                      </p:tavLst>
                                    </p:anim>
                                    <p:anim calcmode="lin" valueType="num">
                                      <p:cBhvr>
                                        <p:cTn id="21" dur="500"/>
                                        <p:tgtEl>
                                          <p:spTgt spid="106"/>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22" dur="500"/>
                                        <p:tgtEl>
                                          <p:spTgt spid="106"/>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23" dur="1" fill="hold">
                                          <p:stCondLst>
                                            <p:cond delay="499"/>
                                          </p:stCondLst>
                                        </p:cTn>
                                        <p:tgtEl>
                                          <p:spTgt spid="106"/>
                                        </p:tgtEl>
                                        <p:attrNameLst>
                                          <p:attrName>style.visibility</p:attrName>
                                        </p:attrNameLst>
                                      </p:cBhvr>
                                      <p:to>
                                        <p:strVal val="hidden"/>
                                      </p:to>
                                    </p:set>
                                  </p:childTnLst>
                                </p:cTn>
                              </p:par>
                              <p:par>
                                <p:cTn id="24" presetID="15" presetClass="exit" presetSubtype="0" fill="hold" grpId="0" nodeType="withEffect">
                                  <p:stCondLst>
                                    <p:cond delay="600"/>
                                  </p:stCondLst>
                                  <p:childTnLst>
                                    <p:anim calcmode="lin" valueType="num">
                                      <p:cBhvr>
                                        <p:cTn id="25" dur="500"/>
                                        <p:tgtEl>
                                          <p:spTgt spid="69"/>
                                        </p:tgtEl>
                                        <p:attrNameLst>
                                          <p:attrName>ppt_w</p:attrName>
                                        </p:attrNameLst>
                                      </p:cBhvr>
                                      <p:tavLst>
                                        <p:tav tm="0">
                                          <p:val>
                                            <p:strVal val="ppt_w"/>
                                          </p:val>
                                        </p:tav>
                                        <p:tav tm="100000">
                                          <p:val>
                                            <p:fltVal val="0"/>
                                          </p:val>
                                        </p:tav>
                                      </p:tavLst>
                                    </p:anim>
                                    <p:anim calcmode="lin" valueType="num">
                                      <p:cBhvr>
                                        <p:cTn id="26" dur="500"/>
                                        <p:tgtEl>
                                          <p:spTgt spid="69"/>
                                        </p:tgtEl>
                                        <p:attrNameLst>
                                          <p:attrName>ppt_h</p:attrName>
                                        </p:attrNameLst>
                                      </p:cBhvr>
                                      <p:tavLst>
                                        <p:tav tm="0">
                                          <p:val>
                                            <p:strVal val="ppt_h"/>
                                          </p:val>
                                        </p:tav>
                                        <p:tav tm="100000">
                                          <p:val>
                                            <p:fltVal val="0"/>
                                          </p:val>
                                        </p:tav>
                                      </p:tavLst>
                                    </p:anim>
                                    <p:anim calcmode="lin" valueType="num">
                                      <p:cBhvr>
                                        <p:cTn id="27" dur="500"/>
                                        <p:tgtEl>
                                          <p:spTgt spid="69"/>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28" dur="500"/>
                                        <p:tgtEl>
                                          <p:spTgt spid="69"/>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29" dur="1" fill="hold">
                                          <p:stCondLst>
                                            <p:cond delay="499"/>
                                          </p:stCondLst>
                                        </p:cTn>
                                        <p:tgtEl>
                                          <p:spTgt spid="69"/>
                                        </p:tgtEl>
                                        <p:attrNameLst>
                                          <p:attrName>style.visibility</p:attrName>
                                        </p:attrNameLst>
                                      </p:cBhvr>
                                      <p:to>
                                        <p:strVal val="hidden"/>
                                      </p:to>
                                    </p:set>
                                  </p:childTnLst>
                                </p:cTn>
                              </p:par>
                              <p:par>
                                <p:cTn id="30" presetID="15" presetClass="exit" presetSubtype="0" fill="hold" grpId="0" nodeType="withEffect">
                                  <p:stCondLst>
                                    <p:cond delay="700"/>
                                  </p:stCondLst>
                                  <p:childTnLst>
                                    <p:anim calcmode="lin" valueType="num">
                                      <p:cBhvr>
                                        <p:cTn id="31" dur="500"/>
                                        <p:tgtEl>
                                          <p:spTgt spid="70"/>
                                        </p:tgtEl>
                                        <p:attrNameLst>
                                          <p:attrName>ppt_w</p:attrName>
                                        </p:attrNameLst>
                                      </p:cBhvr>
                                      <p:tavLst>
                                        <p:tav tm="0">
                                          <p:val>
                                            <p:strVal val="ppt_w"/>
                                          </p:val>
                                        </p:tav>
                                        <p:tav tm="100000">
                                          <p:val>
                                            <p:fltVal val="0"/>
                                          </p:val>
                                        </p:tav>
                                      </p:tavLst>
                                    </p:anim>
                                    <p:anim calcmode="lin" valueType="num">
                                      <p:cBhvr>
                                        <p:cTn id="32" dur="500"/>
                                        <p:tgtEl>
                                          <p:spTgt spid="70"/>
                                        </p:tgtEl>
                                        <p:attrNameLst>
                                          <p:attrName>ppt_h</p:attrName>
                                        </p:attrNameLst>
                                      </p:cBhvr>
                                      <p:tavLst>
                                        <p:tav tm="0">
                                          <p:val>
                                            <p:strVal val="ppt_h"/>
                                          </p:val>
                                        </p:tav>
                                        <p:tav tm="100000">
                                          <p:val>
                                            <p:fltVal val="0"/>
                                          </p:val>
                                        </p:tav>
                                      </p:tavLst>
                                    </p:anim>
                                    <p:anim calcmode="lin" valueType="num">
                                      <p:cBhvr>
                                        <p:cTn id="33" dur="500"/>
                                        <p:tgtEl>
                                          <p:spTgt spid="70"/>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34" dur="500"/>
                                        <p:tgtEl>
                                          <p:spTgt spid="70"/>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35" dur="1" fill="hold">
                                          <p:stCondLst>
                                            <p:cond delay="499"/>
                                          </p:stCondLst>
                                        </p:cTn>
                                        <p:tgtEl>
                                          <p:spTgt spid="7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animBg="1"/>
      <p:bldP spid="70" grpId="0" animBg="1"/>
      <p:bldP spid="106"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3" name="Picture 7" descr="D:\Teliss_Tong\Copy\定期备份\工作备份\！PPT图片及版面资源\06-PPT精选插图\12-标签\绿叶边框.png"/>
          <p:cNvPicPr>
            <a:picLocks noChangeAspect="1" noChangeArrowheads="1"/>
          </p:cNvPicPr>
          <p:nvPr/>
        </p:nvPicPr>
        <p:blipFill>
          <a:blip r:embed="rId1" cstate="email"/>
          <a:srcRect/>
          <a:stretch>
            <a:fillRect/>
          </a:stretch>
        </p:blipFill>
        <p:spPr bwMode="auto">
          <a:xfrm>
            <a:off x="3475845" y="1274684"/>
            <a:ext cx="7971540" cy="4444064"/>
          </a:xfrm>
          <a:prstGeom prst="rect">
            <a:avLst/>
          </a:prstGeom>
          <a:noFill/>
          <a:extLst>
            <a:ext uri="{909E8E84-426E-40DD-AFC4-6F175D3DCCD1}">
              <a14:hiddenFill xmlns:a14="http://schemas.microsoft.com/office/drawing/2010/main">
                <a:solidFill>
                  <a:srgbClr val="FFFFFF"/>
                </a:solidFill>
              </a14:hiddenFill>
            </a:ext>
          </a:extLst>
        </p:spPr>
      </p:pic>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4900">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03</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4" y="551530"/>
            <a:ext cx="3528851" cy="461725"/>
          </a:xfrm>
          <a:prstGeom prst="rect">
            <a:avLst/>
          </a:prstGeom>
          <a:noFill/>
        </p:spPr>
        <p:txBody>
          <a:bodyPr wrap="square" lIns="0" rtlCol="0">
            <a:spAutoFit/>
          </a:bodyPr>
          <a:lstStyle/>
          <a:p>
            <a:r>
              <a:rPr lang="zh-CN" altLang="en-US" sz="2400" b="1" dirty="0">
                <a:solidFill>
                  <a:srgbClr val="9BBB59"/>
                </a:solidFill>
                <a:latin typeface="微软雅黑" panose="020B0503020204020204" pitchFamily="34" charset="-122"/>
                <a:ea typeface="微软雅黑" panose="020B0503020204020204" pitchFamily="34" charset="-122"/>
              </a:rPr>
              <a:t>怎样才能具备积极心态</a:t>
            </a:r>
            <a:endParaRPr lang="zh-CN" altLang="en-US" sz="2400" b="1" dirty="0">
              <a:solidFill>
                <a:srgbClr val="9BBB59"/>
              </a:solidFill>
              <a:latin typeface="微软雅黑" panose="020B0503020204020204" pitchFamily="34" charset="-122"/>
              <a:ea typeface="微软雅黑" panose="020B0503020204020204" pitchFamily="34" charset="-122"/>
            </a:endParaRP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marL="1143000" indent="-228600">
              <a:defRPr sz="2400">
                <a:solidFill>
                  <a:schemeClr val="tx1"/>
                </a:solidFill>
                <a:latin typeface="Calibri" panose="020F0502020204030204" pitchFamily="34" charset="0"/>
                <a:ea typeface="宋体" panose="02010600030101010101" pitchFamily="2" charset="-122"/>
              </a:defRPr>
            </a:lvl3pPr>
            <a:lvl4pPr marL="1600200" indent="-228600">
              <a:defRPr sz="2400">
                <a:solidFill>
                  <a:schemeClr val="tx1"/>
                </a:solidFill>
                <a:latin typeface="Calibri" panose="020F0502020204030204" pitchFamily="34" charset="0"/>
                <a:ea typeface="宋体" panose="02010600030101010101" pitchFamily="2" charset="-122"/>
              </a:defRPr>
            </a:lvl4pPr>
            <a:lvl5pPr marL="2057400" indent="-228600">
              <a:defRPr sz="2400">
                <a:solidFill>
                  <a:schemeClr val="tx1"/>
                </a:solidFill>
                <a:latin typeface="Calibri" panose="020F0502020204030204" pitchFamily="34" charset="0"/>
                <a:ea typeface="宋体" panose="02010600030101010101" pitchFamily="2" charset="-122"/>
              </a:defRPr>
            </a:lvl5pPr>
            <a:lvl6pPr marL="25146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6pPr>
            <a:lvl7pPr marL="29718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7pPr>
            <a:lvl8pPr marL="34290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8pPr>
            <a:lvl9pPr marL="38862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9pPr>
          </a:lstStyle>
          <a:p>
            <a:endParaRPr lang="zh-CN" altLang="en-US" dirty="0">
              <a:ea typeface="微软雅黑" panose="020B0503020204020204" pitchFamily="34" charset="-122"/>
            </a:endParaRPr>
          </a:p>
        </p:txBody>
      </p:sp>
      <p:sp>
        <p:nvSpPr>
          <p:cNvPr id="23" name="TextBox 8"/>
          <p:cNvSpPr>
            <a:spLocks noChangeArrowheads="1"/>
          </p:cNvSpPr>
          <p:nvPr/>
        </p:nvSpPr>
        <p:spPr bwMode="auto">
          <a:xfrm>
            <a:off x="4799687" y="2004780"/>
            <a:ext cx="4969199" cy="1742371"/>
          </a:xfrm>
          <a:prstGeom prst="rect">
            <a:avLst/>
          </a:prstGeom>
          <a:noFill/>
          <a:ln>
            <a:noFill/>
          </a:ln>
        </p:spPr>
        <p:txBody>
          <a:bodyPr wrap="square">
            <a:spAutoFit/>
          </a:bodyPr>
          <a:lstStyle/>
          <a:p>
            <a:pPr indent="457200">
              <a:lnSpc>
                <a:spcPct val="134000"/>
              </a:lnSpc>
              <a:spcAft>
                <a:spcPts val="1200"/>
              </a:spcAft>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若要形成积极的心态，要与你过去的失败经验彻底决裂，消除你脑海中那些与积极心态背道而驰的所有不良因素。要将你的全部思想用来做你想做的事情，而不要留半点思维空间给那些胡思乱想。你要了解真正的挫折是什么？</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16" name="组合 15"/>
          <p:cNvGrpSpPr/>
          <p:nvPr/>
        </p:nvGrpSpPr>
        <p:grpSpPr>
          <a:xfrm>
            <a:off x="1846975" y="6015544"/>
            <a:ext cx="7777669" cy="828108"/>
            <a:chOff x="1774727" y="6015207"/>
            <a:chExt cx="7776656" cy="828000"/>
          </a:xfrm>
        </p:grpSpPr>
        <p:sp>
          <p:nvSpPr>
            <p:cNvPr id="17" name="矩形 16"/>
            <p:cNvSpPr/>
            <p:nvPr/>
          </p:nvSpPr>
          <p:spPr>
            <a:xfrm>
              <a:off x="1774727" y="6165304"/>
              <a:ext cx="7776656" cy="432000"/>
            </a:xfrm>
            <a:prstGeom prst="rect">
              <a:avLst/>
            </a:prstGeom>
            <a:solidFill>
              <a:srgbClr val="7BC143"/>
            </a:solidFill>
            <a:ln>
              <a:solidFill>
                <a:schemeClr val="bg1"/>
              </a:solidFill>
            </a:ln>
            <a:effectLst>
              <a:outerShdw blurRad="50800" dist="38100" dir="2700000" algn="tl"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19" name="Picture 6" descr="E:\仝德志文件，勿删！\03-参考文档\！PPT图片及版面资源\06-PPT精选插图\12-标签\橙色把手-阴影.png"/>
            <p:cNvPicPr>
              <a:picLocks noChangeAspect="1" noChangeArrowheads="1"/>
            </p:cNvPicPr>
            <p:nvPr/>
          </p:nvPicPr>
          <p:blipFill>
            <a:blip r:embed="rId2" cstate="email"/>
            <a:srcRect/>
            <a:stretch>
              <a:fillRect/>
            </a:stretch>
          </p:blipFill>
          <p:spPr bwMode="auto">
            <a:xfrm>
              <a:off x="2633460" y="6015207"/>
              <a:ext cx="1062000" cy="828000"/>
            </a:xfrm>
            <a:prstGeom prst="rect">
              <a:avLst/>
            </a:prstGeom>
            <a:noFill/>
            <a:extLst>
              <a:ext uri="{909E8E84-426E-40DD-AFC4-6F175D3DCCD1}">
                <a14:hiddenFill xmlns:a14="http://schemas.microsoft.com/office/drawing/2010/main">
                  <a:solidFill>
                    <a:srgbClr val="FFFFFF"/>
                  </a:solidFill>
                </a14:hiddenFill>
              </a:ext>
            </a:extLst>
          </p:spPr>
        </p:pic>
        <p:sp>
          <p:nvSpPr>
            <p:cNvPr id="24" name="TextBox 23"/>
            <p:cNvSpPr txBox="1"/>
            <p:nvPr/>
          </p:nvSpPr>
          <p:spPr>
            <a:xfrm>
              <a:off x="2998907" y="6098551"/>
              <a:ext cx="346204" cy="630860"/>
            </a:xfrm>
            <a:prstGeom prst="rect">
              <a:avLst/>
            </a:prstGeom>
            <a:noFill/>
          </p:spPr>
          <p:txBody>
            <a:bodyPr vert="eaVert" wrap="none" rtlCol="0">
              <a:spAutoFit/>
            </a:bodyPr>
            <a:lstStyle/>
            <a:p>
              <a:r>
                <a:rPr lang="zh-CN" altLang="en-US" sz="1050" dirty="0">
                  <a:solidFill>
                    <a:schemeClr val="bg1"/>
                  </a:solidFill>
                  <a:latin typeface="微软雅黑" panose="020B0503020204020204" pitchFamily="34" charset="-122"/>
                  <a:ea typeface="微软雅黑" panose="020B0503020204020204" pitchFamily="34" charset="-122"/>
                </a:rPr>
                <a:t>三级标题</a:t>
              </a:r>
              <a:endParaRPr lang="zh-CN" altLang="en-US" sz="1050" dirty="0">
                <a:solidFill>
                  <a:schemeClr val="bg1"/>
                </a:solidFill>
                <a:latin typeface="微软雅黑" panose="020B0503020204020204" pitchFamily="34" charset="-122"/>
                <a:ea typeface="微软雅黑" panose="020B0503020204020204" pitchFamily="34" charset="-122"/>
              </a:endParaRPr>
            </a:p>
          </p:txBody>
        </p:sp>
        <p:sp>
          <p:nvSpPr>
            <p:cNvPr id="25" name="椭圆 24"/>
            <p:cNvSpPr/>
            <p:nvPr/>
          </p:nvSpPr>
          <p:spPr>
            <a:xfrm>
              <a:off x="1918742" y="6201687"/>
              <a:ext cx="360040" cy="36004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TextBox 26"/>
          <p:cNvSpPr txBox="1"/>
          <p:nvPr/>
        </p:nvSpPr>
        <p:spPr>
          <a:xfrm>
            <a:off x="3791444" y="6204631"/>
            <a:ext cx="5545338" cy="369380"/>
          </a:xfrm>
          <a:prstGeom prst="rect">
            <a:avLst/>
          </a:prstGeom>
          <a:noFill/>
        </p:spPr>
        <p:txBody>
          <a:bodyPr wrap="square" lIns="0"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走出失败的阴影</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8" name="TextBox 27"/>
          <p:cNvSpPr txBox="1"/>
          <p:nvPr/>
        </p:nvSpPr>
        <p:spPr>
          <a:xfrm>
            <a:off x="1918992"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anose="04040905080B02020502" pitchFamily="82" charset="0"/>
                <a:ea typeface="DFPYeaSong-B5" pitchFamily="18" charset="-120"/>
              </a:rPr>
              <a:t>1</a:t>
            </a:r>
            <a:endParaRPr lang="zh-CN" altLang="en-US" sz="3200" b="1" i="1" dirty="0">
              <a:solidFill>
                <a:srgbClr val="7BC143"/>
              </a:solidFill>
              <a:effectLst>
                <a:outerShdw blurRad="38100" dist="38100" dir="2700000" algn="tl">
                  <a:srgbClr val="000000">
                    <a:alpha val="43137"/>
                  </a:srgbClr>
                </a:outerShdw>
              </a:effectLst>
              <a:latin typeface="Broadway" panose="04040905080B02020502" pitchFamily="82" charset="0"/>
              <a:ea typeface="DFPYeaSong-B5" pitchFamily="18" charset="-120"/>
            </a:endParaRPr>
          </a:p>
        </p:txBody>
      </p:sp>
      <p:sp>
        <p:nvSpPr>
          <p:cNvPr id="3" name="矩形 2"/>
          <p:cNvSpPr/>
          <p:nvPr/>
        </p:nvSpPr>
        <p:spPr>
          <a:xfrm>
            <a:off x="4007496" y="3962505"/>
            <a:ext cx="5113234" cy="796885"/>
          </a:xfrm>
          <a:prstGeom prst="rect">
            <a:avLst/>
          </a:prstGeom>
        </p:spPr>
        <p:txBody>
          <a:bodyPr wrap="square">
            <a:spAutoFit/>
          </a:bodyPr>
          <a:lstStyle/>
          <a:p>
            <a:pPr>
              <a:lnSpc>
                <a:spcPct val="134000"/>
              </a:lnSpc>
              <a:spcAft>
                <a:spcPts val="1200"/>
              </a:spcAft>
            </a:pPr>
            <a:r>
              <a:rPr lang="zh-CN" altLang="en-US" b="1"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事实上，打倒你的并不是挫折本身，而是你面对挫折时所抱持的悲观态度。</a:t>
            </a:r>
            <a:endParaRPr lang="zh-CN" altLang="en-US" b="1"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900" decel="100000" fill="hold"/>
                                        <p:tgtEl>
                                          <p:spTgt spid="28"/>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8"/>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2" presetClass="entr" presetSubtype="8" fill="hold" grpId="0" nodeType="afterEffect">
                                  <p:stCondLst>
                                    <p:cond delay="0"/>
                                  </p:stCondLst>
                                  <p:childTnLst>
                                    <p:set>
                                      <p:cBhvr>
                                        <p:cTn id="13" dur="1" fill="hold">
                                          <p:stCondLst>
                                            <p:cond delay="0"/>
                                          </p:stCondLst>
                                        </p:cTn>
                                        <p:tgtEl>
                                          <p:spTgt spid="27"/>
                                        </p:tgtEl>
                                        <p:attrNameLst>
                                          <p:attrName>style.visibility</p:attrName>
                                        </p:attrNameLst>
                                      </p:cBhvr>
                                      <p:to>
                                        <p:strVal val="visible"/>
                                      </p:to>
                                    </p:set>
                                    <p:anim calcmode="lin" valueType="num">
                                      <p:cBhvr additive="base">
                                        <p:cTn id="14" dur="500" fill="hold"/>
                                        <p:tgtEl>
                                          <p:spTgt spid="27"/>
                                        </p:tgtEl>
                                        <p:attrNameLst>
                                          <p:attrName>ppt_x</p:attrName>
                                        </p:attrNameLst>
                                      </p:cBhvr>
                                      <p:tavLst>
                                        <p:tav tm="0">
                                          <p:val>
                                            <p:strVal val="0-#ppt_w/2"/>
                                          </p:val>
                                        </p:tav>
                                        <p:tav tm="100000">
                                          <p:val>
                                            <p:strVal val="#ppt_x"/>
                                          </p:val>
                                        </p:tav>
                                      </p:tavLst>
                                    </p:anim>
                                    <p:anim calcmode="lin" valueType="num">
                                      <p:cBhvr additive="base">
                                        <p:cTn id="15" dur="500" fill="hold"/>
                                        <p:tgtEl>
                                          <p:spTgt spid="27"/>
                                        </p:tgtEl>
                                        <p:attrNameLst>
                                          <p:attrName>ppt_y</p:attrName>
                                        </p:attrNameLst>
                                      </p:cBhvr>
                                      <p:tavLst>
                                        <p:tav tm="0">
                                          <p:val>
                                            <p:strVal val="#ppt_y"/>
                                          </p:val>
                                        </p:tav>
                                        <p:tav tm="100000">
                                          <p:val>
                                            <p:strVal val="#ppt_y"/>
                                          </p:val>
                                        </p:tav>
                                      </p:tavLst>
                                    </p:anim>
                                  </p:childTnLst>
                                </p:cTn>
                              </p:par>
                              <p:par>
                                <p:cTn id="16" presetID="8" presetClass="emph" presetSubtype="0" fill="hold" grpId="1" nodeType="withEffect">
                                  <p:stCondLst>
                                    <p:cond delay="0"/>
                                  </p:stCondLst>
                                  <p:childTnLst>
                                    <p:animRot by="43200000">
                                      <p:cBhvr>
                                        <p:cTn id="17" dur="400" fill="hold"/>
                                        <p:tgtEl>
                                          <p:spTgt spid="27"/>
                                        </p:tgtEl>
                                        <p:attrNameLst>
                                          <p:attrName>r</p:attrName>
                                        </p:attrNameLst>
                                      </p:cBhvr>
                                    </p:animRot>
                                  </p:childTnLst>
                                </p:cTn>
                              </p:par>
                            </p:childTnLst>
                          </p:cTn>
                        </p:par>
                        <p:par>
                          <p:cTn id="18" fill="hold">
                            <p:stCondLst>
                              <p:cond delay="1500"/>
                            </p:stCondLst>
                            <p:childTnLst>
                              <p:par>
                                <p:cTn id="19" presetID="37" presetClass="entr" presetSubtype="0"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fade">
                                      <p:cBhvr>
                                        <p:cTn id="21" dur="1000"/>
                                        <p:tgtEl>
                                          <p:spTgt spid="23"/>
                                        </p:tgtEl>
                                      </p:cBhvr>
                                    </p:animEffect>
                                    <p:anim calcmode="lin" valueType="num">
                                      <p:cBhvr>
                                        <p:cTn id="22" dur="1000" fill="hold"/>
                                        <p:tgtEl>
                                          <p:spTgt spid="23"/>
                                        </p:tgtEl>
                                        <p:attrNameLst>
                                          <p:attrName>ppt_x</p:attrName>
                                        </p:attrNameLst>
                                      </p:cBhvr>
                                      <p:tavLst>
                                        <p:tav tm="0">
                                          <p:val>
                                            <p:strVal val="#ppt_x"/>
                                          </p:val>
                                        </p:tav>
                                        <p:tav tm="100000">
                                          <p:val>
                                            <p:strVal val="#ppt_x"/>
                                          </p:val>
                                        </p:tav>
                                      </p:tavLst>
                                    </p:anim>
                                    <p:anim calcmode="lin" valueType="num">
                                      <p:cBhvr>
                                        <p:cTn id="23" dur="900" decel="100000" fill="hold"/>
                                        <p:tgtEl>
                                          <p:spTgt spid="23"/>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23"/>
                                        </p:tgtEl>
                                        <p:attrNameLst>
                                          <p:attrName>ppt_y</p:attrName>
                                        </p:attrNameLst>
                                      </p:cBhvr>
                                      <p:tavLst>
                                        <p:tav tm="0">
                                          <p:val>
                                            <p:strVal val="#ppt_y-.03"/>
                                          </p:val>
                                        </p:tav>
                                        <p:tav tm="100000">
                                          <p:val>
                                            <p:strVal val="#ppt_y"/>
                                          </p:val>
                                        </p:tav>
                                      </p:tavLst>
                                    </p:anim>
                                  </p:childTnLst>
                                </p:cTn>
                              </p:par>
                            </p:childTnLst>
                          </p:cTn>
                        </p:par>
                        <p:par>
                          <p:cTn id="25" fill="hold">
                            <p:stCondLst>
                              <p:cond delay="2500"/>
                            </p:stCondLst>
                            <p:childTnLst>
                              <p:par>
                                <p:cTn id="26" presetID="37" presetClass="entr" presetSubtype="0" fill="hold" grpId="0" nodeType="afterEffect">
                                  <p:stCondLst>
                                    <p:cond delay="0"/>
                                  </p:stCondLst>
                                  <p:iterate type="wd">
                                    <p:tmPct val="10000"/>
                                  </p:iterate>
                                  <p:childTnLst>
                                    <p:set>
                                      <p:cBhvr>
                                        <p:cTn id="27" dur="1" fill="hold">
                                          <p:stCondLst>
                                            <p:cond delay="0"/>
                                          </p:stCondLst>
                                        </p:cTn>
                                        <p:tgtEl>
                                          <p:spTgt spid="3"/>
                                        </p:tgtEl>
                                        <p:attrNameLst>
                                          <p:attrName>style.visibility</p:attrName>
                                        </p:attrNameLst>
                                      </p:cBhvr>
                                      <p:to>
                                        <p:strVal val="visible"/>
                                      </p:to>
                                    </p:set>
                                    <p:animEffect transition="in" filter="fade">
                                      <p:cBhvr>
                                        <p:cTn id="28" dur="1000"/>
                                        <p:tgtEl>
                                          <p:spTgt spid="3"/>
                                        </p:tgtEl>
                                      </p:cBhvr>
                                    </p:animEffect>
                                    <p:anim calcmode="lin" valueType="num">
                                      <p:cBhvr>
                                        <p:cTn id="29" dur="1000" fill="hold"/>
                                        <p:tgtEl>
                                          <p:spTgt spid="3"/>
                                        </p:tgtEl>
                                        <p:attrNameLst>
                                          <p:attrName>ppt_x</p:attrName>
                                        </p:attrNameLst>
                                      </p:cBhvr>
                                      <p:tavLst>
                                        <p:tav tm="0">
                                          <p:val>
                                            <p:strVal val="#ppt_x"/>
                                          </p:val>
                                        </p:tav>
                                        <p:tav tm="100000">
                                          <p:val>
                                            <p:strVal val="#ppt_x"/>
                                          </p:val>
                                        </p:tav>
                                      </p:tavLst>
                                    </p:anim>
                                    <p:anim calcmode="lin" valueType="num">
                                      <p:cBhvr>
                                        <p:cTn id="30" dur="900" decel="100000" fill="hold"/>
                                        <p:tgtEl>
                                          <p:spTgt spid="3"/>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7" grpId="0"/>
      <p:bldP spid="27" grpId="1"/>
      <p:bldP spid="28" grpId="0"/>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Teliss_Tong\Copy\定期备份\工作备份\！PPT图片及版面资源\06-PPT精选插图\12-标签\绿色上角.png"/>
          <p:cNvPicPr>
            <a:picLocks noChangeAspect="1" noChangeArrowheads="1"/>
          </p:cNvPicPr>
          <p:nvPr/>
        </p:nvPicPr>
        <p:blipFill>
          <a:blip r:embed="rId1" cstate="email"/>
          <a:srcRect/>
          <a:stretch>
            <a:fillRect/>
          </a:stretch>
        </p:blipFill>
        <p:spPr bwMode="auto">
          <a:xfrm>
            <a:off x="10270703" y="1031579"/>
            <a:ext cx="1514670" cy="414391"/>
          </a:xfrm>
          <a:prstGeom prst="rect">
            <a:avLst/>
          </a:prstGeom>
          <a:noFill/>
          <a:extLst>
            <a:ext uri="{909E8E84-426E-40DD-AFC4-6F175D3DCCD1}">
              <a14:hiddenFill xmlns:a14="http://schemas.microsoft.com/office/drawing/2010/main">
                <a:solidFill>
                  <a:srgbClr val="FFFFFF"/>
                </a:solidFill>
              </a14:hiddenFill>
            </a:ext>
          </a:extLst>
        </p:spPr>
      </p:pic>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4900">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03</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4" y="551530"/>
            <a:ext cx="3528851" cy="461725"/>
          </a:xfrm>
          <a:prstGeom prst="rect">
            <a:avLst/>
          </a:prstGeom>
          <a:noFill/>
        </p:spPr>
        <p:txBody>
          <a:bodyPr wrap="square" lIns="0" rtlCol="0">
            <a:spAutoFit/>
          </a:bodyPr>
          <a:lstStyle/>
          <a:p>
            <a:r>
              <a:rPr lang="zh-CN" altLang="en-US" sz="2400" b="1" dirty="0">
                <a:solidFill>
                  <a:srgbClr val="9BBB59"/>
                </a:solidFill>
                <a:latin typeface="微软雅黑" panose="020B0503020204020204" pitchFamily="34" charset="-122"/>
                <a:ea typeface="微软雅黑" panose="020B0503020204020204" pitchFamily="34" charset="-122"/>
              </a:rPr>
              <a:t>怎样才能具备积极心态</a:t>
            </a:r>
            <a:endParaRPr lang="zh-CN" altLang="en-US" sz="2400" b="1" dirty="0">
              <a:solidFill>
                <a:srgbClr val="9BBB59"/>
              </a:solidFill>
              <a:latin typeface="微软雅黑" panose="020B0503020204020204" pitchFamily="34" charset="-122"/>
              <a:ea typeface="微软雅黑" panose="020B0503020204020204" pitchFamily="34" charset="-122"/>
            </a:endParaRPr>
          </a:p>
        </p:txBody>
      </p:sp>
      <p:sp>
        <p:nvSpPr>
          <p:cNvPr id="26" name="TextBox 25"/>
          <p:cNvSpPr txBox="1"/>
          <p:nvPr/>
        </p:nvSpPr>
        <p:spPr>
          <a:xfrm>
            <a:off x="10705113" y="1052427"/>
            <a:ext cx="646415" cy="369380"/>
          </a:xfrm>
          <a:prstGeom prst="rect">
            <a:avLst/>
          </a:prstGeom>
          <a:noFill/>
        </p:spPr>
        <p:txBody>
          <a:bodyPr wrap="non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故事</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marL="1143000" indent="-228600">
              <a:defRPr sz="2400">
                <a:solidFill>
                  <a:schemeClr val="tx1"/>
                </a:solidFill>
                <a:latin typeface="Calibri" panose="020F0502020204030204" pitchFamily="34" charset="0"/>
                <a:ea typeface="宋体" panose="02010600030101010101" pitchFamily="2" charset="-122"/>
              </a:defRPr>
            </a:lvl3pPr>
            <a:lvl4pPr marL="1600200" indent="-228600">
              <a:defRPr sz="2400">
                <a:solidFill>
                  <a:schemeClr val="tx1"/>
                </a:solidFill>
                <a:latin typeface="Calibri" panose="020F0502020204030204" pitchFamily="34" charset="0"/>
                <a:ea typeface="宋体" panose="02010600030101010101" pitchFamily="2" charset="-122"/>
              </a:defRPr>
            </a:lvl4pPr>
            <a:lvl5pPr marL="2057400" indent="-228600">
              <a:defRPr sz="2400">
                <a:solidFill>
                  <a:schemeClr val="tx1"/>
                </a:solidFill>
                <a:latin typeface="Calibri" panose="020F0502020204030204" pitchFamily="34" charset="0"/>
                <a:ea typeface="宋体" panose="02010600030101010101" pitchFamily="2" charset="-122"/>
              </a:defRPr>
            </a:lvl5pPr>
            <a:lvl6pPr marL="25146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6pPr>
            <a:lvl7pPr marL="29718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7pPr>
            <a:lvl8pPr marL="34290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8pPr>
            <a:lvl9pPr marL="38862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9pPr>
          </a:lstStyle>
          <a:p>
            <a:endParaRPr lang="zh-CN" altLang="en-US" dirty="0">
              <a:ea typeface="微软雅黑" panose="020B0503020204020204" pitchFamily="34" charset="-122"/>
            </a:endParaRPr>
          </a:p>
        </p:txBody>
      </p:sp>
      <p:grpSp>
        <p:nvGrpSpPr>
          <p:cNvPr id="16" name="组合 15"/>
          <p:cNvGrpSpPr/>
          <p:nvPr/>
        </p:nvGrpSpPr>
        <p:grpSpPr>
          <a:xfrm>
            <a:off x="1846975" y="6015544"/>
            <a:ext cx="7777669" cy="828108"/>
            <a:chOff x="1774727" y="6015207"/>
            <a:chExt cx="7776656" cy="828000"/>
          </a:xfrm>
        </p:grpSpPr>
        <p:sp>
          <p:nvSpPr>
            <p:cNvPr id="17" name="矩形 16"/>
            <p:cNvSpPr/>
            <p:nvPr/>
          </p:nvSpPr>
          <p:spPr>
            <a:xfrm>
              <a:off x="1774727" y="6165304"/>
              <a:ext cx="7776656" cy="432000"/>
            </a:xfrm>
            <a:prstGeom prst="rect">
              <a:avLst/>
            </a:prstGeom>
            <a:solidFill>
              <a:srgbClr val="7BC143"/>
            </a:solidFill>
            <a:ln>
              <a:solidFill>
                <a:schemeClr val="bg1"/>
              </a:solidFill>
            </a:ln>
            <a:effectLst>
              <a:outerShdw blurRad="50800" dist="38100" dir="2700000" algn="tl"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19" name="Picture 6" descr="E:\仝德志文件，勿删！\03-参考文档\！PPT图片及版面资源\06-PPT精选插图\12-标签\橙色把手-阴影.png"/>
            <p:cNvPicPr>
              <a:picLocks noChangeAspect="1" noChangeArrowheads="1"/>
            </p:cNvPicPr>
            <p:nvPr/>
          </p:nvPicPr>
          <p:blipFill>
            <a:blip r:embed="rId2" cstate="email"/>
            <a:srcRect/>
            <a:stretch>
              <a:fillRect/>
            </a:stretch>
          </p:blipFill>
          <p:spPr bwMode="auto">
            <a:xfrm>
              <a:off x="2633460" y="6015207"/>
              <a:ext cx="1062000" cy="828000"/>
            </a:xfrm>
            <a:prstGeom prst="rect">
              <a:avLst/>
            </a:prstGeom>
            <a:noFill/>
            <a:extLst>
              <a:ext uri="{909E8E84-426E-40DD-AFC4-6F175D3DCCD1}">
                <a14:hiddenFill xmlns:a14="http://schemas.microsoft.com/office/drawing/2010/main">
                  <a:solidFill>
                    <a:srgbClr val="FFFFFF"/>
                  </a:solidFill>
                </a14:hiddenFill>
              </a:ext>
            </a:extLst>
          </p:spPr>
        </p:pic>
        <p:sp>
          <p:nvSpPr>
            <p:cNvPr id="24" name="TextBox 23"/>
            <p:cNvSpPr txBox="1"/>
            <p:nvPr/>
          </p:nvSpPr>
          <p:spPr>
            <a:xfrm>
              <a:off x="2998907" y="6098551"/>
              <a:ext cx="346204" cy="630860"/>
            </a:xfrm>
            <a:prstGeom prst="rect">
              <a:avLst/>
            </a:prstGeom>
            <a:noFill/>
          </p:spPr>
          <p:txBody>
            <a:bodyPr vert="eaVert" wrap="none" rtlCol="0">
              <a:spAutoFit/>
            </a:bodyPr>
            <a:lstStyle/>
            <a:p>
              <a:r>
                <a:rPr lang="zh-CN" altLang="en-US" sz="1050" dirty="0">
                  <a:solidFill>
                    <a:schemeClr val="bg1"/>
                  </a:solidFill>
                  <a:latin typeface="微软雅黑" panose="020B0503020204020204" pitchFamily="34" charset="-122"/>
                  <a:ea typeface="微软雅黑" panose="020B0503020204020204" pitchFamily="34" charset="-122"/>
                </a:rPr>
                <a:t>三级标题</a:t>
              </a:r>
              <a:endParaRPr lang="zh-CN" altLang="en-US" sz="1050" dirty="0">
                <a:solidFill>
                  <a:schemeClr val="bg1"/>
                </a:solidFill>
                <a:latin typeface="微软雅黑" panose="020B0503020204020204" pitchFamily="34" charset="-122"/>
                <a:ea typeface="微软雅黑" panose="020B0503020204020204" pitchFamily="34" charset="-122"/>
              </a:endParaRPr>
            </a:p>
          </p:txBody>
        </p:sp>
        <p:sp>
          <p:nvSpPr>
            <p:cNvPr id="25" name="椭圆 24"/>
            <p:cNvSpPr/>
            <p:nvPr/>
          </p:nvSpPr>
          <p:spPr>
            <a:xfrm>
              <a:off x="1918742" y="6201687"/>
              <a:ext cx="360040" cy="36004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TextBox 26"/>
          <p:cNvSpPr txBox="1"/>
          <p:nvPr/>
        </p:nvSpPr>
        <p:spPr>
          <a:xfrm>
            <a:off x="3791444" y="6204631"/>
            <a:ext cx="5545338" cy="369380"/>
          </a:xfrm>
          <a:prstGeom prst="rect">
            <a:avLst/>
          </a:prstGeom>
          <a:noFill/>
        </p:spPr>
        <p:txBody>
          <a:bodyPr wrap="square" lIns="0"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走出失败的阴影</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8" name="TextBox 27"/>
          <p:cNvSpPr txBox="1"/>
          <p:nvPr/>
        </p:nvSpPr>
        <p:spPr>
          <a:xfrm>
            <a:off x="1918992"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anose="04040905080B02020502" pitchFamily="82" charset="0"/>
                <a:ea typeface="DFPYeaSong-B5" pitchFamily="18" charset="-120"/>
              </a:rPr>
              <a:t>2</a:t>
            </a:r>
            <a:endParaRPr lang="zh-CN" altLang="en-US" sz="3200" b="1" i="1" dirty="0">
              <a:solidFill>
                <a:srgbClr val="7BC143"/>
              </a:solidFill>
              <a:effectLst>
                <a:outerShdw blurRad="38100" dist="38100" dir="2700000" algn="tl">
                  <a:srgbClr val="000000">
                    <a:alpha val="43137"/>
                  </a:srgbClr>
                </a:outerShdw>
              </a:effectLst>
              <a:latin typeface="Broadway" panose="04040905080B02020502" pitchFamily="82" charset="0"/>
              <a:ea typeface="DFPYeaSong-B5" pitchFamily="18" charset="-120"/>
            </a:endParaRPr>
          </a:p>
        </p:txBody>
      </p:sp>
      <p:pic>
        <p:nvPicPr>
          <p:cNvPr id="20" name="Picture 2" descr="F:\TDZ临时\其他备用\！PPT图片及版面资源\06-PPT精选插图\02-商务\井里的驴子.jpg"/>
          <p:cNvPicPr>
            <a:picLocks noChangeAspect="1" noChangeArrowheads="1"/>
          </p:cNvPicPr>
          <p:nvPr/>
        </p:nvPicPr>
        <p:blipFill>
          <a:blip r:embed="rId3" cstate="email"/>
          <a:srcRect/>
          <a:stretch>
            <a:fillRect/>
          </a:stretch>
        </p:blipFill>
        <p:spPr bwMode="auto">
          <a:xfrm>
            <a:off x="7536348" y="2468429"/>
            <a:ext cx="4655653" cy="3259572"/>
          </a:xfrm>
          <a:prstGeom prst="rect">
            <a:avLst/>
          </a:prstGeom>
          <a:noFill/>
          <a:ln>
            <a:solidFill>
              <a:srgbClr val="92D050"/>
            </a:solidFill>
          </a:ln>
          <a:extLst>
            <a:ext uri="{909E8E84-426E-40DD-AFC4-6F175D3DCCD1}">
              <a14:hiddenFill xmlns:a14="http://schemas.microsoft.com/office/drawing/2010/main">
                <a:solidFill>
                  <a:srgbClr val="FFFFFF"/>
                </a:solidFill>
              </a14:hiddenFill>
            </a:ext>
          </a:extLst>
        </p:spPr>
      </p:pic>
      <p:sp>
        <p:nvSpPr>
          <p:cNvPr id="21" name="矩形 20"/>
          <p:cNvSpPr>
            <a:spLocks noChangeAspect="1"/>
          </p:cNvSpPr>
          <p:nvPr/>
        </p:nvSpPr>
        <p:spPr>
          <a:xfrm>
            <a:off x="2135046" y="1356264"/>
            <a:ext cx="5401302" cy="4377292"/>
          </a:xfrm>
          <a:prstGeom prst="rect">
            <a:avLst/>
          </a:prstGeom>
          <a:ln>
            <a:solidFill>
              <a:srgbClr val="92D050"/>
            </a:solidFill>
            <a:prstDash val="dash"/>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p>
        </p:txBody>
      </p:sp>
      <p:sp>
        <p:nvSpPr>
          <p:cNvPr id="22" name="Text Box 44"/>
          <p:cNvSpPr txBox="1">
            <a:spLocks noChangeArrowheads="1"/>
          </p:cNvSpPr>
          <p:nvPr/>
        </p:nvSpPr>
        <p:spPr bwMode="auto">
          <a:xfrm>
            <a:off x="2326855" y="1458394"/>
            <a:ext cx="4993440" cy="2086997"/>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20204" pitchFamily="34" charset="0"/>
                <a:ea typeface="宋体" panose="02010600030101010101" pitchFamily="2" charset="-122"/>
              </a:defRPr>
            </a:lvl2pPr>
            <a:lvl3pPr defTabSz="720725" eaLnBrk="0" hangingPunct="0">
              <a:defRPr sz="1600">
                <a:latin typeface="Arial" panose="020B0604020202020204" pitchFamily="34" charset="0"/>
                <a:ea typeface="宋体" panose="02010600030101010101" pitchFamily="2" charset="-122"/>
              </a:defRPr>
            </a:lvl3pPr>
            <a:lvl4pPr defTabSz="720725" eaLnBrk="0" hangingPunct="0">
              <a:defRPr sz="1600">
                <a:latin typeface="Arial" panose="020B0604020202020204" pitchFamily="34" charset="0"/>
                <a:ea typeface="宋体" panose="02010600030101010101" pitchFamily="2" charset="-122"/>
              </a:defRPr>
            </a:lvl4pPr>
            <a:lvl5pPr defTabSz="720725" eaLnBrk="0" hangingPunct="0">
              <a:defRPr sz="1600">
                <a:latin typeface="Arial" panose="020B0604020202020204" pitchFamily="34" charset="0"/>
                <a:ea typeface="宋体" panose="02010600030101010101" pitchFamily="2" charset="-122"/>
              </a:defRPr>
            </a:lvl5pPr>
            <a:lvl6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6pPr>
            <a:lvl7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7pPr>
            <a:lvl8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8pPr>
            <a:lvl9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9pPr>
          </a:lstStyle>
          <a:p>
            <a:pPr indent="0"/>
            <a:r>
              <a:rPr lang="zh-CN" altLang="zh-CN" dirty="0">
                <a:solidFill>
                  <a:schemeClr val="tx1">
                    <a:lumMod val="65000"/>
                    <a:lumOff val="35000"/>
                  </a:schemeClr>
                </a:solidFill>
              </a:rPr>
              <a:t>某天，农夫的驴子不小心掉</a:t>
            </a:r>
            <a:r>
              <a:rPr lang="zh-CN" altLang="en-US" dirty="0">
                <a:solidFill>
                  <a:schemeClr val="tx1">
                    <a:lumMod val="65000"/>
                    <a:lumOff val="35000"/>
                  </a:schemeClr>
                </a:solidFill>
              </a:rPr>
              <a:t>入</a:t>
            </a:r>
            <a:r>
              <a:rPr lang="zh-CN" altLang="zh-CN" dirty="0">
                <a:solidFill>
                  <a:schemeClr val="tx1">
                    <a:lumMod val="65000"/>
                    <a:lumOff val="35000"/>
                  </a:schemeClr>
                </a:solidFill>
              </a:rPr>
              <a:t>枯井，农夫绞尽脑汁也无法救出驴子，决定放弃并填埋枯井以免除驴子的痛苦。农夫便请来</a:t>
            </a:r>
            <a:r>
              <a:rPr lang="zh-CN" altLang="en-US" dirty="0">
                <a:solidFill>
                  <a:schemeClr val="tx1">
                    <a:lumMod val="65000"/>
                    <a:lumOff val="35000"/>
                  </a:schemeClr>
                </a:solidFill>
              </a:rPr>
              <a:t>邻居</a:t>
            </a:r>
            <a:r>
              <a:rPr lang="zh-CN" altLang="zh-CN" dirty="0">
                <a:solidFill>
                  <a:schemeClr val="tx1">
                    <a:lumMod val="65000"/>
                    <a:lumOff val="35000"/>
                  </a:schemeClr>
                </a:solidFill>
              </a:rPr>
              <a:t>帮忙。邻居们人手一把铲子，开始将泥土铲进枯井中。当驴子了解到自己的处境时，刚开始哭得很凄惨。但出人意料的是，一会儿之后驴子安静了下来。</a:t>
            </a:r>
            <a:endParaRPr lang="en-US" b="1" dirty="0">
              <a:solidFill>
                <a:schemeClr val="tx1">
                  <a:lumMod val="65000"/>
                  <a:lumOff val="35000"/>
                </a:schemeClr>
              </a:solidFill>
            </a:endParaRPr>
          </a:p>
        </p:txBody>
      </p:sp>
      <p:sp>
        <p:nvSpPr>
          <p:cNvPr id="29" name="Text Box 44"/>
          <p:cNvSpPr txBox="1">
            <a:spLocks noChangeArrowheads="1"/>
          </p:cNvSpPr>
          <p:nvPr/>
        </p:nvSpPr>
        <p:spPr bwMode="auto">
          <a:xfrm>
            <a:off x="2329027" y="3645053"/>
            <a:ext cx="4991268" cy="2086997"/>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20204" pitchFamily="34" charset="0"/>
                <a:ea typeface="宋体" panose="02010600030101010101" pitchFamily="2" charset="-122"/>
              </a:defRPr>
            </a:lvl2pPr>
            <a:lvl3pPr defTabSz="720725" eaLnBrk="0" hangingPunct="0">
              <a:defRPr sz="1600">
                <a:latin typeface="Arial" panose="020B0604020202020204" pitchFamily="34" charset="0"/>
                <a:ea typeface="宋体" panose="02010600030101010101" pitchFamily="2" charset="-122"/>
              </a:defRPr>
            </a:lvl3pPr>
            <a:lvl4pPr defTabSz="720725" eaLnBrk="0" hangingPunct="0">
              <a:defRPr sz="1600">
                <a:latin typeface="Arial" panose="020B0604020202020204" pitchFamily="34" charset="0"/>
                <a:ea typeface="宋体" panose="02010600030101010101" pitchFamily="2" charset="-122"/>
              </a:defRPr>
            </a:lvl4pPr>
            <a:lvl5pPr defTabSz="720725" eaLnBrk="0" hangingPunct="0">
              <a:defRPr sz="1600">
                <a:latin typeface="Arial" panose="020B0604020202020204" pitchFamily="34" charset="0"/>
                <a:ea typeface="宋体" panose="02010600030101010101" pitchFamily="2" charset="-122"/>
              </a:defRPr>
            </a:lvl5pPr>
            <a:lvl6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6pPr>
            <a:lvl7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7pPr>
            <a:lvl8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8pPr>
            <a:lvl9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9pPr>
          </a:lstStyle>
          <a:p>
            <a:pPr indent="0"/>
            <a:r>
              <a:rPr lang="zh-CN" altLang="zh-CN" dirty="0">
                <a:solidFill>
                  <a:schemeClr val="tx1">
                    <a:lumMod val="65000"/>
                    <a:lumOff val="35000"/>
                  </a:schemeClr>
                </a:solidFill>
              </a:rPr>
              <a:t>农夫好奇地探头一看，出现在眼前的景象令他大吃一惊：当铲进井里的泥土落在驴子身上时，驴子的反应令人称奇——它将泥土抖落一旁，然后站到铲进的泥土堆上面！就这样，反复多次。很快地，这只驴子便得意地上升到井口，然后在众人惊讶的表情中快步跑开了！</a:t>
            </a:r>
            <a:endParaRPr lang="en-US" b="1" dirty="0">
              <a:solidFill>
                <a:schemeClr val="tx1">
                  <a:lumMod val="65000"/>
                  <a:lumOff val="35000"/>
                </a:schemeClr>
              </a:solidFill>
            </a:endParaRPr>
          </a:p>
        </p:txBody>
      </p:sp>
    </p:spTree>
  </p:cSld>
  <p:clrMapOvr>
    <a:masterClrMapping/>
  </p:clrMapOvr>
  <mc:AlternateContent xmlns:mc="http://schemas.openxmlformats.org/markup-compatibility/2006">
    <mc:Choice xmlns:p14="http://schemas.microsoft.com/office/powerpoint/2010/main" Requires="p14">
      <p:transition>
        <p14:pan dir="r"/>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900" decel="100000" fill="hold"/>
                                        <p:tgtEl>
                                          <p:spTgt spid="28"/>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8"/>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2" presetClass="entr" presetSubtype="8" fill="hold" grpId="0" nodeType="afterEffect">
                                  <p:stCondLst>
                                    <p:cond delay="0"/>
                                  </p:stCondLst>
                                  <p:childTnLst>
                                    <p:set>
                                      <p:cBhvr>
                                        <p:cTn id="13" dur="1" fill="hold">
                                          <p:stCondLst>
                                            <p:cond delay="0"/>
                                          </p:stCondLst>
                                        </p:cTn>
                                        <p:tgtEl>
                                          <p:spTgt spid="27"/>
                                        </p:tgtEl>
                                        <p:attrNameLst>
                                          <p:attrName>style.visibility</p:attrName>
                                        </p:attrNameLst>
                                      </p:cBhvr>
                                      <p:to>
                                        <p:strVal val="visible"/>
                                      </p:to>
                                    </p:set>
                                    <p:anim calcmode="lin" valueType="num">
                                      <p:cBhvr additive="base">
                                        <p:cTn id="14" dur="500" fill="hold"/>
                                        <p:tgtEl>
                                          <p:spTgt spid="27"/>
                                        </p:tgtEl>
                                        <p:attrNameLst>
                                          <p:attrName>ppt_x</p:attrName>
                                        </p:attrNameLst>
                                      </p:cBhvr>
                                      <p:tavLst>
                                        <p:tav tm="0">
                                          <p:val>
                                            <p:strVal val="0-#ppt_w/2"/>
                                          </p:val>
                                        </p:tav>
                                        <p:tav tm="100000">
                                          <p:val>
                                            <p:strVal val="#ppt_x"/>
                                          </p:val>
                                        </p:tav>
                                      </p:tavLst>
                                    </p:anim>
                                    <p:anim calcmode="lin" valueType="num">
                                      <p:cBhvr additive="base">
                                        <p:cTn id="15" dur="500" fill="hold"/>
                                        <p:tgtEl>
                                          <p:spTgt spid="27"/>
                                        </p:tgtEl>
                                        <p:attrNameLst>
                                          <p:attrName>ppt_y</p:attrName>
                                        </p:attrNameLst>
                                      </p:cBhvr>
                                      <p:tavLst>
                                        <p:tav tm="0">
                                          <p:val>
                                            <p:strVal val="#ppt_y"/>
                                          </p:val>
                                        </p:tav>
                                        <p:tav tm="100000">
                                          <p:val>
                                            <p:strVal val="#ppt_y"/>
                                          </p:val>
                                        </p:tav>
                                      </p:tavLst>
                                    </p:anim>
                                  </p:childTnLst>
                                </p:cTn>
                              </p:par>
                              <p:par>
                                <p:cTn id="16" presetID="8" presetClass="emph" presetSubtype="0" fill="hold" grpId="1" nodeType="withEffect">
                                  <p:stCondLst>
                                    <p:cond delay="0"/>
                                  </p:stCondLst>
                                  <p:childTnLst>
                                    <p:animRot by="43200000">
                                      <p:cBhvr>
                                        <p:cTn id="17" dur="400" fill="hold"/>
                                        <p:tgtEl>
                                          <p:spTgt spid="27"/>
                                        </p:tgtEl>
                                        <p:attrNameLst>
                                          <p:attrName>r</p:attrName>
                                        </p:attrNameLst>
                                      </p:cBhvr>
                                    </p:animRot>
                                  </p:childTnLst>
                                </p:cTn>
                              </p:par>
                              <p:par>
                                <p:cTn id="18" presetID="42" presetClass="entr" presetSubtype="0" fill="hold" grpId="0" nodeType="with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fade">
                                      <p:cBhvr>
                                        <p:cTn id="20" dur="1000"/>
                                        <p:tgtEl>
                                          <p:spTgt spid="22"/>
                                        </p:tgtEl>
                                      </p:cBhvr>
                                    </p:animEffect>
                                    <p:anim calcmode="lin" valueType="num">
                                      <p:cBhvr>
                                        <p:cTn id="21" dur="1000" fill="hold"/>
                                        <p:tgtEl>
                                          <p:spTgt spid="22"/>
                                        </p:tgtEl>
                                        <p:attrNameLst>
                                          <p:attrName>ppt_x</p:attrName>
                                        </p:attrNameLst>
                                      </p:cBhvr>
                                      <p:tavLst>
                                        <p:tav tm="0">
                                          <p:val>
                                            <p:strVal val="#ppt_x"/>
                                          </p:val>
                                        </p:tav>
                                        <p:tav tm="100000">
                                          <p:val>
                                            <p:strVal val="#ppt_x"/>
                                          </p:val>
                                        </p:tav>
                                      </p:tavLst>
                                    </p:anim>
                                    <p:anim calcmode="lin" valueType="num">
                                      <p:cBhvr>
                                        <p:cTn id="22" dur="1000" fill="hold"/>
                                        <p:tgtEl>
                                          <p:spTgt spid="22"/>
                                        </p:tgtEl>
                                        <p:attrNameLst>
                                          <p:attrName>ppt_y</p:attrName>
                                        </p:attrNameLst>
                                      </p:cBhvr>
                                      <p:tavLst>
                                        <p:tav tm="0">
                                          <p:val>
                                            <p:strVal val="#ppt_y+.1"/>
                                          </p:val>
                                        </p:tav>
                                        <p:tav tm="100000">
                                          <p:val>
                                            <p:strVal val="#ppt_y"/>
                                          </p:val>
                                        </p:tav>
                                      </p:tavLst>
                                    </p:anim>
                                  </p:childTnLst>
                                </p:cTn>
                              </p:par>
                              <p:par>
                                <p:cTn id="23" presetID="47" presetClass="entr" presetSubtype="0" fill="hold" grpId="0" nodeType="with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fade">
                                      <p:cBhvr>
                                        <p:cTn id="25" dur="1000"/>
                                        <p:tgtEl>
                                          <p:spTgt spid="29"/>
                                        </p:tgtEl>
                                      </p:cBhvr>
                                    </p:animEffect>
                                    <p:anim calcmode="lin" valueType="num">
                                      <p:cBhvr>
                                        <p:cTn id="26" dur="1000" fill="hold"/>
                                        <p:tgtEl>
                                          <p:spTgt spid="29"/>
                                        </p:tgtEl>
                                        <p:attrNameLst>
                                          <p:attrName>ppt_x</p:attrName>
                                        </p:attrNameLst>
                                      </p:cBhvr>
                                      <p:tavLst>
                                        <p:tav tm="0">
                                          <p:val>
                                            <p:strVal val="#ppt_x"/>
                                          </p:val>
                                        </p:tav>
                                        <p:tav tm="100000">
                                          <p:val>
                                            <p:strVal val="#ppt_x"/>
                                          </p:val>
                                        </p:tav>
                                      </p:tavLst>
                                    </p:anim>
                                    <p:anim calcmode="lin" valueType="num">
                                      <p:cBhvr>
                                        <p:cTn id="27"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7" grpId="1"/>
      <p:bldP spid="28" grpId="0"/>
      <p:bldP spid="22" grpId="0"/>
      <p:bldP spid="2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6"/>
          <p:cNvSpPr>
            <a:spLocks noChangeArrowheads="1"/>
          </p:cNvSpPr>
          <p:nvPr/>
        </p:nvSpPr>
        <p:spPr bwMode="auto">
          <a:xfrm>
            <a:off x="7608364" y="1700583"/>
            <a:ext cx="4116606" cy="4248585"/>
          </a:xfrm>
          <a:prstGeom prst="roundRect">
            <a:avLst>
              <a:gd name="adj" fmla="val 0"/>
            </a:avLst>
          </a:prstGeom>
          <a:solidFill>
            <a:srgbClr val="F0F0F0"/>
          </a:solidFill>
          <a:ln>
            <a:noFill/>
          </a:ln>
        </p:spPr>
        <p:txBody>
          <a:bodyPr anchor="ctr"/>
          <a:lstStyle/>
          <a:p>
            <a:pPr algn="ctr"/>
            <a:endParaRPr lang="zh-CN" altLang="zh-CN">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2" name="圆角矩形 31"/>
          <p:cNvSpPr/>
          <p:nvPr/>
        </p:nvSpPr>
        <p:spPr>
          <a:xfrm>
            <a:off x="7896435" y="1844618"/>
            <a:ext cx="3455093" cy="3960956"/>
          </a:xfrm>
          <a:prstGeom prst="roundRect">
            <a:avLst>
              <a:gd name="adj" fmla="val 0"/>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33" name="TextBox 8"/>
          <p:cNvSpPr>
            <a:spLocks noChangeArrowheads="1"/>
          </p:cNvSpPr>
          <p:nvPr/>
        </p:nvSpPr>
        <p:spPr bwMode="auto">
          <a:xfrm>
            <a:off x="8040470" y="2204704"/>
            <a:ext cx="3096747" cy="3062391"/>
          </a:xfrm>
          <a:prstGeom prst="rect">
            <a:avLst/>
          </a:prstGeom>
          <a:noFill/>
          <a:ln>
            <a:noFill/>
          </a:ln>
        </p:spPr>
        <p:txBody>
          <a:bodyPr wrap="square">
            <a:spAutoFit/>
          </a:bodyPr>
          <a:lstStyle/>
          <a:p>
            <a:pPr>
              <a:lnSpc>
                <a:spcPct val="134000"/>
              </a:lnSpc>
              <a:spcAft>
                <a:spcPts val="1200"/>
              </a:spcAft>
            </a:pP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因此，若要形成积极的心态，要将你所经历过的一切困难都当成是激励自己积极向上的机会，要相信，只要你能从中汲取向上的力量，那么即使是最悲伤的经验，也会成为人生珍贵的财富。同时，要善于激励自己，要坚信积极乐观的心态会对一个人的命运产生极大的影响。</a:t>
            </a:r>
            <a:endPar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026" name="Picture 2" descr="D:\Teliss_Tong\Copy\定期备份\工作备份\！PPT图片及版面资源\06-PPT精选插图\12-标签\绿色上角.png"/>
          <p:cNvPicPr>
            <a:picLocks noChangeAspect="1" noChangeArrowheads="1"/>
          </p:cNvPicPr>
          <p:nvPr/>
        </p:nvPicPr>
        <p:blipFill>
          <a:blip r:embed="rId1" cstate="email"/>
          <a:srcRect/>
          <a:stretch>
            <a:fillRect/>
          </a:stretch>
        </p:blipFill>
        <p:spPr bwMode="auto">
          <a:xfrm>
            <a:off x="10270703" y="1031579"/>
            <a:ext cx="1514670" cy="414391"/>
          </a:xfrm>
          <a:prstGeom prst="rect">
            <a:avLst/>
          </a:prstGeom>
          <a:noFill/>
          <a:extLst>
            <a:ext uri="{909E8E84-426E-40DD-AFC4-6F175D3DCCD1}">
              <a14:hiddenFill xmlns:a14="http://schemas.microsoft.com/office/drawing/2010/main">
                <a:solidFill>
                  <a:srgbClr val="FFFFFF"/>
                </a:solidFill>
              </a14:hiddenFill>
            </a:ext>
          </a:extLst>
        </p:spPr>
      </p:pic>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4900">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03</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4" y="551530"/>
            <a:ext cx="3528851" cy="461725"/>
          </a:xfrm>
          <a:prstGeom prst="rect">
            <a:avLst/>
          </a:prstGeom>
          <a:noFill/>
        </p:spPr>
        <p:txBody>
          <a:bodyPr wrap="square" lIns="0" rtlCol="0">
            <a:spAutoFit/>
          </a:bodyPr>
          <a:lstStyle/>
          <a:p>
            <a:r>
              <a:rPr lang="zh-CN" altLang="en-US" sz="2400" b="1" dirty="0">
                <a:solidFill>
                  <a:srgbClr val="9BBB59"/>
                </a:solidFill>
                <a:latin typeface="微软雅黑" panose="020B0503020204020204" pitchFamily="34" charset="-122"/>
                <a:ea typeface="微软雅黑" panose="020B0503020204020204" pitchFamily="34" charset="-122"/>
              </a:rPr>
              <a:t>怎样才能具备积极心态</a:t>
            </a:r>
            <a:endParaRPr lang="zh-CN" altLang="en-US" sz="2400" b="1" dirty="0">
              <a:solidFill>
                <a:srgbClr val="9BBB59"/>
              </a:solidFill>
              <a:latin typeface="微软雅黑" panose="020B0503020204020204" pitchFamily="34" charset="-122"/>
              <a:ea typeface="微软雅黑" panose="020B0503020204020204" pitchFamily="34" charset="-122"/>
            </a:endParaRPr>
          </a:p>
        </p:txBody>
      </p:sp>
      <p:sp>
        <p:nvSpPr>
          <p:cNvPr id="26" name="TextBox 25"/>
          <p:cNvSpPr txBox="1"/>
          <p:nvPr/>
        </p:nvSpPr>
        <p:spPr>
          <a:xfrm>
            <a:off x="10705113" y="1052427"/>
            <a:ext cx="646415" cy="369380"/>
          </a:xfrm>
          <a:prstGeom prst="rect">
            <a:avLst/>
          </a:prstGeom>
          <a:noFill/>
        </p:spPr>
        <p:txBody>
          <a:bodyPr wrap="non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点评</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marL="1143000" indent="-228600">
              <a:defRPr sz="2400">
                <a:solidFill>
                  <a:schemeClr val="tx1"/>
                </a:solidFill>
                <a:latin typeface="Calibri" panose="020F0502020204030204" pitchFamily="34" charset="0"/>
                <a:ea typeface="宋体" panose="02010600030101010101" pitchFamily="2" charset="-122"/>
              </a:defRPr>
            </a:lvl3pPr>
            <a:lvl4pPr marL="1600200" indent="-228600">
              <a:defRPr sz="2400">
                <a:solidFill>
                  <a:schemeClr val="tx1"/>
                </a:solidFill>
                <a:latin typeface="Calibri" panose="020F0502020204030204" pitchFamily="34" charset="0"/>
                <a:ea typeface="宋体" panose="02010600030101010101" pitchFamily="2" charset="-122"/>
              </a:defRPr>
            </a:lvl4pPr>
            <a:lvl5pPr marL="2057400" indent="-228600">
              <a:defRPr sz="2400">
                <a:solidFill>
                  <a:schemeClr val="tx1"/>
                </a:solidFill>
                <a:latin typeface="Calibri" panose="020F0502020204030204" pitchFamily="34" charset="0"/>
                <a:ea typeface="宋体" panose="02010600030101010101" pitchFamily="2" charset="-122"/>
              </a:defRPr>
            </a:lvl5pPr>
            <a:lvl6pPr marL="25146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6pPr>
            <a:lvl7pPr marL="29718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7pPr>
            <a:lvl8pPr marL="34290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8pPr>
            <a:lvl9pPr marL="38862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9pPr>
          </a:lstStyle>
          <a:p>
            <a:endParaRPr lang="zh-CN" altLang="en-US" dirty="0">
              <a:ea typeface="微软雅黑" panose="020B0503020204020204" pitchFamily="34" charset="-122"/>
            </a:endParaRPr>
          </a:p>
        </p:txBody>
      </p:sp>
      <p:grpSp>
        <p:nvGrpSpPr>
          <p:cNvPr id="16" name="组合 15"/>
          <p:cNvGrpSpPr/>
          <p:nvPr/>
        </p:nvGrpSpPr>
        <p:grpSpPr>
          <a:xfrm>
            <a:off x="1846975" y="6015544"/>
            <a:ext cx="7777669" cy="828108"/>
            <a:chOff x="1774727" y="6015207"/>
            <a:chExt cx="7776656" cy="828000"/>
          </a:xfrm>
        </p:grpSpPr>
        <p:sp>
          <p:nvSpPr>
            <p:cNvPr id="17" name="矩形 16"/>
            <p:cNvSpPr/>
            <p:nvPr/>
          </p:nvSpPr>
          <p:spPr>
            <a:xfrm>
              <a:off x="1774727" y="6165304"/>
              <a:ext cx="7776656" cy="432000"/>
            </a:xfrm>
            <a:prstGeom prst="rect">
              <a:avLst/>
            </a:prstGeom>
            <a:solidFill>
              <a:srgbClr val="7BC143"/>
            </a:solidFill>
            <a:ln>
              <a:solidFill>
                <a:schemeClr val="bg1"/>
              </a:solidFill>
            </a:ln>
            <a:effectLst>
              <a:outerShdw blurRad="50800" dist="38100" dir="2700000" algn="tl"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19" name="Picture 6" descr="E:\仝德志文件，勿删！\03-参考文档\！PPT图片及版面资源\06-PPT精选插图\12-标签\橙色把手-阴影.png"/>
            <p:cNvPicPr>
              <a:picLocks noChangeAspect="1" noChangeArrowheads="1"/>
            </p:cNvPicPr>
            <p:nvPr/>
          </p:nvPicPr>
          <p:blipFill>
            <a:blip r:embed="rId2" cstate="email"/>
            <a:srcRect/>
            <a:stretch>
              <a:fillRect/>
            </a:stretch>
          </p:blipFill>
          <p:spPr bwMode="auto">
            <a:xfrm>
              <a:off x="2633460" y="6015207"/>
              <a:ext cx="1062000" cy="828000"/>
            </a:xfrm>
            <a:prstGeom prst="rect">
              <a:avLst/>
            </a:prstGeom>
            <a:noFill/>
            <a:extLst>
              <a:ext uri="{909E8E84-426E-40DD-AFC4-6F175D3DCCD1}">
                <a14:hiddenFill xmlns:a14="http://schemas.microsoft.com/office/drawing/2010/main">
                  <a:solidFill>
                    <a:srgbClr val="FFFFFF"/>
                  </a:solidFill>
                </a14:hiddenFill>
              </a:ext>
            </a:extLst>
          </p:spPr>
        </p:pic>
        <p:sp>
          <p:nvSpPr>
            <p:cNvPr id="24" name="TextBox 23"/>
            <p:cNvSpPr txBox="1"/>
            <p:nvPr/>
          </p:nvSpPr>
          <p:spPr>
            <a:xfrm>
              <a:off x="2998907" y="6098551"/>
              <a:ext cx="346204" cy="630860"/>
            </a:xfrm>
            <a:prstGeom prst="rect">
              <a:avLst/>
            </a:prstGeom>
            <a:noFill/>
          </p:spPr>
          <p:txBody>
            <a:bodyPr vert="eaVert" wrap="none" rtlCol="0">
              <a:spAutoFit/>
            </a:bodyPr>
            <a:lstStyle/>
            <a:p>
              <a:r>
                <a:rPr lang="zh-CN" altLang="en-US" sz="1050" dirty="0">
                  <a:solidFill>
                    <a:schemeClr val="bg1"/>
                  </a:solidFill>
                  <a:latin typeface="微软雅黑" panose="020B0503020204020204" pitchFamily="34" charset="-122"/>
                  <a:ea typeface="微软雅黑" panose="020B0503020204020204" pitchFamily="34" charset="-122"/>
                </a:rPr>
                <a:t>三级标题</a:t>
              </a:r>
              <a:endParaRPr lang="zh-CN" altLang="en-US" sz="1050" dirty="0">
                <a:solidFill>
                  <a:schemeClr val="bg1"/>
                </a:solidFill>
                <a:latin typeface="微软雅黑" panose="020B0503020204020204" pitchFamily="34" charset="-122"/>
                <a:ea typeface="微软雅黑" panose="020B0503020204020204" pitchFamily="34" charset="-122"/>
              </a:endParaRPr>
            </a:p>
          </p:txBody>
        </p:sp>
        <p:sp>
          <p:nvSpPr>
            <p:cNvPr id="25" name="椭圆 24"/>
            <p:cNvSpPr/>
            <p:nvPr/>
          </p:nvSpPr>
          <p:spPr>
            <a:xfrm>
              <a:off x="1918742" y="6201687"/>
              <a:ext cx="360040" cy="36004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TextBox 26"/>
          <p:cNvSpPr txBox="1"/>
          <p:nvPr/>
        </p:nvSpPr>
        <p:spPr>
          <a:xfrm>
            <a:off x="3791444" y="6204631"/>
            <a:ext cx="5545338" cy="369380"/>
          </a:xfrm>
          <a:prstGeom prst="rect">
            <a:avLst/>
          </a:prstGeom>
          <a:noFill/>
        </p:spPr>
        <p:txBody>
          <a:bodyPr wrap="square" lIns="0"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走出失败的阴影</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8" name="TextBox 27"/>
          <p:cNvSpPr txBox="1"/>
          <p:nvPr/>
        </p:nvSpPr>
        <p:spPr>
          <a:xfrm>
            <a:off x="1918992"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anose="04040905080B02020502" pitchFamily="82" charset="0"/>
                <a:ea typeface="DFPYeaSong-B5" pitchFamily="18" charset="-120"/>
              </a:rPr>
              <a:t>2</a:t>
            </a:r>
            <a:endParaRPr lang="zh-CN" altLang="en-US" sz="3200" b="1" i="1" dirty="0">
              <a:solidFill>
                <a:srgbClr val="7BC143"/>
              </a:solidFill>
              <a:effectLst>
                <a:outerShdw blurRad="38100" dist="38100" dir="2700000" algn="tl">
                  <a:srgbClr val="000000">
                    <a:alpha val="43137"/>
                  </a:srgbClr>
                </a:outerShdw>
              </a:effectLst>
              <a:latin typeface="Broadway" panose="04040905080B02020502" pitchFamily="82" charset="0"/>
              <a:ea typeface="DFPYeaSong-B5" pitchFamily="18" charset="-120"/>
            </a:endParaRPr>
          </a:p>
        </p:txBody>
      </p:sp>
      <p:sp>
        <p:nvSpPr>
          <p:cNvPr id="23" name="TextBox 22"/>
          <p:cNvSpPr txBox="1"/>
          <p:nvPr/>
        </p:nvSpPr>
        <p:spPr>
          <a:xfrm>
            <a:off x="2711183" y="1268479"/>
            <a:ext cx="7489358" cy="747256"/>
          </a:xfrm>
          <a:prstGeom prst="rect">
            <a:avLst/>
          </a:prstGeom>
          <a:noFill/>
        </p:spPr>
        <p:txBody>
          <a:bodyPr wrap="square">
            <a:spAutoFit/>
          </a:bodyPr>
          <a:lstStyle/>
          <a:p>
            <a:pPr>
              <a:lnSpc>
                <a:spcPct val="133000"/>
              </a:lnSpc>
              <a:defRPr/>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我们生命中的挫折就如同这些泥沙，</a:t>
            </a:r>
            <a:r>
              <a:rPr lang="zh-CN" altLang="en-US" sz="1600" b="1" dirty="0">
                <a:solidFill>
                  <a:srgbClr val="92D050"/>
                </a:solidFill>
                <a:latin typeface="微软雅黑" panose="020B0503020204020204" pitchFamily="34" charset="-122"/>
                <a:ea typeface="微软雅黑" panose="020B0503020204020204" pitchFamily="34" charset="-122"/>
              </a:rPr>
              <a:t>把“泥沙”抖落掉，然后站到上面去，它就是我们成长的阶梯。</a:t>
            </a:r>
            <a:endParaRPr lang="zh-CN" altLang="en-US" sz="1600" b="1" dirty="0">
              <a:solidFill>
                <a:srgbClr val="92D050"/>
              </a:solidFill>
              <a:latin typeface="Arial" panose="020B0604020202020204" pitchFamily="34" charset="0"/>
              <a:ea typeface="宋体" panose="02010600030101010101" pitchFamily="2" charset="-122"/>
            </a:endParaRPr>
          </a:p>
        </p:txBody>
      </p:sp>
      <p:pic>
        <p:nvPicPr>
          <p:cNvPr id="5122" name="Picture 2" descr="C:\Users\user\Desktop\1830-12042616433447.jpg"/>
          <p:cNvPicPr>
            <a:picLocks noChangeAspect="1" noChangeArrowheads="1"/>
          </p:cNvPicPr>
          <p:nvPr/>
        </p:nvPicPr>
        <p:blipFill rotWithShape="1">
          <a:blip r:embed="rId3" cstate="screen"/>
          <a:srcRect/>
          <a:stretch>
            <a:fillRect/>
          </a:stretch>
        </p:blipFill>
        <p:spPr bwMode="auto">
          <a:xfrm>
            <a:off x="1858747" y="2087932"/>
            <a:ext cx="5749618" cy="3863293"/>
          </a:xfrm>
          <a:prstGeom prst="rect">
            <a:avLst/>
          </a:prstGeom>
          <a:noFill/>
          <a:extLst>
            <a:ext uri="{909E8E84-426E-40DD-AFC4-6F175D3DCCD1}">
              <a14:hiddenFill xmlns:a14="http://schemas.microsoft.com/office/drawing/2010/main">
                <a:solidFill>
                  <a:srgbClr val="FFFFFF"/>
                </a:solidFill>
              </a14:hiddenFill>
            </a:ext>
          </a:extLst>
        </p:spPr>
      </p:pic>
      <p:sp>
        <p:nvSpPr>
          <p:cNvPr id="34" name="矩形 9"/>
          <p:cNvSpPr>
            <a:spLocks noChangeArrowheads="1"/>
          </p:cNvSpPr>
          <p:nvPr/>
        </p:nvSpPr>
        <p:spPr bwMode="auto">
          <a:xfrm>
            <a:off x="11508918" y="2172762"/>
            <a:ext cx="492497" cy="100041"/>
          </a:xfrm>
          <a:prstGeom prst="rect">
            <a:avLst/>
          </a:prstGeom>
          <a:solidFill>
            <a:srgbClr val="FFC000"/>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5" name="TextBox 10"/>
          <p:cNvSpPr>
            <a:spLocks noChangeArrowheads="1"/>
          </p:cNvSpPr>
          <p:nvPr/>
        </p:nvSpPr>
        <p:spPr bwMode="auto">
          <a:xfrm>
            <a:off x="11508988" y="2441001"/>
            <a:ext cx="492443" cy="2932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p>
            <a:r>
              <a:rPr lang="zh-CN" altLang="en-US" sz="2000" b="1" spc="100" dirty="0">
                <a:solidFill>
                  <a:schemeClr val="accent6"/>
                </a:solidFill>
                <a:latin typeface="微软雅黑" panose="020B0503020204020204" pitchFamily="34" charset="-122"/>
                <a:ea typeface="微软雅黑" panose="020B0503020204020204" pitchFamily="34" charset="-122"/>
              </a:rPr>
              <a:t>精彩点评</a:t>
            </a:r>
            <a:endParaRPr lang="zh-CN" altLang="en-US" sz="2000" b="1" spc="100" dirty="0">
              <a:solidFill>
                <a:schemeClr val="accent6"/>
              </a:solidFill>
              <a:latin typeface="微软雅黑" panose="020B0503020204020204" pitchFamily="34" charset="-122"/>
              <a:ea typeface="微软雅黑" panose="020B0503020204020204" pitchFamily="34"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iterate type="lt">
                                    <p:tmPct val="10000"/>
                                  </p:iterate>
                                  <p:childTnLst>
                                    <p:set>
                                      <p:cBhvr>
                                        <p:cTn id="12" dur="1" fill="hold">
                                          <p:stCondLst>
                                            <p:cond delay="0"/>
                                          </p:stCondLst>
                                        </p:cTn>
                                        <p:tgtEl>
                                          <p:spTgt spid="33"/>
                                        </p:tgtEl>
                                        <p:attrNameLst>
                                          <p:attrName>style.visibility</p:attrName>
                                        </p:attrNameLst>
                                      </p:cBhvr>
                                      <p:to>
                                        <p:strVal val="visible"/>
                                      </p:to>
                                    </p:set>
                                    <p:animEffect transition="in" filter="fade">
                                      <p:cBhvr>
                                        <p:cTn id="13" dur="1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2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user\Desktop\未标题-1 拷贝.png"/>
          <p:cNvPicPr>
            <a:picLocks noChangeAspect="1" noChangeArrowheads="1"/>
          </p:cNvPicPr>
          <p:nvPr/>
        </p:nvPicPr>
        <p:blipFill>
          <a:blip r:embed="rId1"/>
          <a:srcRect/>
          <a:stretch>
            <a:fillRect/>
          </a:stretch>
        </p:blipFill>
        <p:spPr bwMode="auto">
          <a:xfrm>
            <a:off x="1954597" y="957858"/>
            <a:ext cx="5296590" cy="4991750"/>
          </a:xfrm>
          <a:prstGeom prst="rect">
            <a:avLst/>
          </a:prstGeom>
          <a:noFill/>
          <a:extLst>
            <a:ext uri="{909E8E84-426E-40DD-AFC4-6F175D3DCCD1}">
              <a14:hiddenFill xmlns:a14="http://schemas.microsoft.com/office/drawing/2010/main">
                <a:solidFill>
                  <a:srgbClr val="FFFFFF"/>
                </a:solidFill>
              </a14:hiddenFill>
            </a:ext>
          </a:extLst>
        </p:spPr>
      </p:pic>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4900">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03</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4" y="551530"/>
            <a:ext cx="3528851" cy="461725"/>
          </a:xfrm>
          <a:prstGeom prst="rect">
            <a:avLst/>
          </a:prstGeom>
          <a:noFill/>
        </p:spPr>
        <p:txBody>
          <a:bodyPr wrap="square" lIns="0" rtlCol="0">
            <a:spAutoFit/>
          </a:bodyPr>
          <a:lstStyle/>
          <a:p>
            <a:r>
              <a:rPr lang="zh-CN" altLang="en-US" sz="2400" b="1" dirty="0">
                <a:solidFill>
                  <a:srgbClr val="9BBB59"/>
                </a:solidFill>
                <a:latin typeface="微软雅黑" panose="020B0503020204020204" pitchFamily="34" charset="-122"/>
                <a:ea typeface="微软雅黑" panose="020B0503020204020204" pitchFamily="34" charset="-122"/>
              </a:rPr>
              <a:t>怎样才能具备积极心态</a:t>
            </a:r>
            <a:endParaRPr lang="zh-CN" altLang="en-US" sz="2400" b="1" dirty="0">
              <a:solidFill>
                <a:srgbClr val="9BBB59"/>
              </a:solidFill>
              <a:latin typeface="微软雅黑" panose="020B0503020204020204" pitchFamily="34" charset="-122"/>
              <a:ea typeface="微软雅黑" panose="020B0503020204020204" pitchFamily="34" charset="-122"/>
            </a:endParaRP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marL="1143000" indent="-228600">
              <a:defRPr sz="2400">
                <a:solidFill>
                  <a:schemeClr val="tx1"/>
                </a:solidFill>
                <a:latin typeface="Calibri" panose="020F0502020204030204" pitchFamily="34" charset="0"/>
                <a:ea typeface="宋体" panose="02010600030101010101" pitchFamily="2" charset="-122"/>
              </a:defRPr>
            </a:lvl3pPr>
            <a:lvl4pPr marL="1600200" indent="-228600">
              <a:defRPr sz="2400">
                <a:solidFill>
                  <a:schemeClr val="tx1"/>
                </a:solidFill>
                <a:latin typeface="Calibri" panose="020F0502020204030204" pitchFamily="34" charset="0"/>
                <a:ea typeface="宋体" panose="02010600030101010101" pitchFamily="2" charset="-122"/>
              </a:defRPr>
            </a:lvl4pPr>
            <a:lvl5pPr marL="2057400" indent="-228600">
              <a:defRPr sz="2400">
                <a:solidFill>
                  <a:schemeClr val="tx1"/>
                </a:solidFill>
                <a:latin typeface="Calibri" panose="020F0502020204030204" pitchFamily="34" charset="0"/>
                <a:ea typeface="宋体" panose="02010600030101010101" pitchFamily="2" charset="-122"/>
              </a:defRPr>
            </a:lvl5pPr>
            <a:lvl6pPr marL="25146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6pPr>
            <a:lvl7pPr marL="29718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7pPr>
            <a:lvl8pPr marL="34290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8pPr>
            <a:lvl9pPr marL="38862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9pPr>
          </a:lstStyle>
          <a:p>
            <a:endParaRPr lang="zh-CN" altLang="en-US" dirty="0">
              <a:ea typeface="微软雅黑" panose="020B0503020204020204" pitchFamily="34" charset="-122"/>
            </a:endParaRPr>
          </a:p>
        </p:txBody>
      </p:sp>
      <p:grpSp>
        <p:nvGrpSpPr>
          <p:cNvPr id="16" name="组合 15"/>
          <p:cNvGrpSpPr/>
          <p:nvPr/>
        </p:nvGrpSpPr>
        <p:grpSpPr>
          <a:xfrm>
            <a:off x="1846975" y="6015544"/>
            <a:ext cx="7777669" cy="828108"/>
            <a:chOff x="1774727" y="6015207"/>
            <a:chExt cx="7776656" cy="828000"/>
          </a:xfrm>
        </p:grpSpPr>
        <p:sp>
          <p:nvSpPr>
            <p:cNvPr id="17" name="矩形 16"/>
            <p:cNvSpPr/>
            <p:nvPr/>
          </p:nvSpPr>
          <p:spPr>
            <a:xfrm>
              <a:off x="1774727" y="6165304"/>
              <a:ext cx="7776656" cy="432000"/>
            </a:xfrm>
            <a:prstGeom prst="rect">
              <a:avLst/>
            </a:prstGeom>
            <a:solidFill>
              <a:srgbClr val="7BC143"/>
            </a:solidFill>
            <a:ln>
              <a:solidFill>
                <a:schemeClr val="bg1"/>
              </a:solidFill>
            </a:ln>
            <a:effectLst>
              <a:outerShdw blurRad="50800" dist="38100" dir="2700000" algn="tl"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19" name="Picture 6" descr="E:\仝德志文件，勿删！\03-参考文档\！PPT图片及版面资源\06-PPT精选插图\12-标签\橙色把手-阴影.png"/>
            <p:cNvPicPr>
              <a:picLocks noChangeAspect="1" noChangeArrowheads="1"/>
            </p:cNvPicPr>
            <p:nvPr/>
          </p:nvPicPr>
          <p:blipFill>
            <a:blip r:embed="rId2" cstate="email"/>
            <a:srcRect/>
            <a:stretch>
              <a:fillRect/>
            </a:stretch>
          </p:blipFill>
          <p:spPr bwMode="auto">
            <a:xfrm>
              <a:off x="2633460" y="6015207"/>
              <a:ext cx="1062000" cy="828000"/>
            </a:xfrm>
            <a:prstGeom prst="rect">
              <a:avLst/>
            </a:prstGeom>
            <a:noFill/>
            <a:extLst>
              <a:ext uri="{909E8E84-426E-40DD-AFC4-6F175D3DCCD1}">
                <a14:hiddenFill xmlns:a14="http://schemas.microsoft.com/office/drawing/2010/main">
                  <a:solidFill>
                    <a:srgbClr val="FFFFFF"/>
                  </a:solidFill>
                </a14:hiddenFill>
              </a:ext>
            </a:extLst>
          </p:spPr>
        </p:pic>
        <p:sp>
          <p:nvSpPr>
            <p:cNvPr id="24" name="TextBox 23"/>
            <p:cNvSpPr txBox="1"/>
            <p:nvPr/>
          </p:nvSpPr>
          <p:spPr>
            <a:xfrm>
              <a:off x="2998907" y="6098551"/>
              <a:ext cx="346204" cy="630860"/>
            </a:xfrm>
            <a:prstGeom prst="rect">
              <a:avLst/>
            </a:prstGeom>
            <a:noFill/>
          </p:spPr>
          <p:txBody>
            <a:bodyPr vert="eaVert" wrap="none" rtlCol="0">
              <a:spAutoFit/>
            </a:bodyPr>
            <a:lstStyle/>
            <a:p>
              <a:r>
                <a:rPr lang="zh-CN" altLang="en-US" sz="1050" dirty="0">
                  <a:solidFill>
                    <a:schemeClr val="bg1"/>
                  </a:solidFill>
                  <a:latin typeface="微软雅黑" panose="020B0503020204020204" pitchFamily="34" charset="-122"/>
                  <a:ea typeface="微软雅黑" panose="020B0503020204020204" pitchFamily="34" charset="-122"/>
                </a:rPr>
                <a:t>三级标题</a:t>
              </a:r>
              <a:endParaRPr lang="zh-CN" altLang="en-US" sz="1050" dirty="0">
                <a:solidFill>
                  <a:schemeClr val="bg1"/>
                </a:solidFill>
                <a:latin typeface="微软雅黑" panose="020B0503020204020204" pitchFamily="34" charset="-122"/>
                <a:ea typeface="微软雅黑" panose="020B0503020204020204" pitchFamily="34" charset="-122"/>
              </a:endParaRPr>
            </a:p>
          </p:txBody>
        </p:sp>
        <p:sp>
          <p:nvSpPr>
            <p:cNvPr id="25" name="椭圆 24"/>
            <p:cNvSpPr/>
            <p:nvPr/>
          </p:nvSpPr>
          <p:spPr>
            <a:xfrm>
              <a:off x="1918742" y="6201687"/>
              <a:ext cx="360040" cy="36004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TextBox 26"/>
          <p:cNvSpPr txBox="1"/>
          <p:nvPr/>
        </p:nvSpPr>
        <p:spPr>
          <a:xfrm>
            <a:off x="3791444" y="6204631"/>
            <a:ext cx="5545338" cy="369380"/>
          </a:xfrm>
          <a:prstGeom prst="rect">
            <a:avLst/>
          </a:prstGeom>
          <a:noFill/>
        </p:spPr>
        <p:txBody>
          <a:bodyPr wrap="square" lIns="0"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与积极乐观的人交朋友</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8" name="TextBox 27"/>
          <p:cNvSpPr txBox="1"/>
          <p:nvPr/>
        </p:nvSpPr>
        <p:spPr>
          <a:xfrm>
            <a:off x="1918992"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anose="04040905080B02020502" pitchFamily="82" charset="0"/>
                <a:ea typeface="DFPYeaSong-B5" pitchFamily="18" charset="-120"/>
              </a:rPr>
              <a:t>3</a:t>
            </a:r>
            <a:endParaRPr lang="zh-CN" altLang="en-US" sz="3200" b="1" i="1" dirty="0">
              <a:solidFill>
                <a:srgbClr val="7BC143"/>
              </a:solidFill>
              <a:effectLst>
                <a:outerShdw blurRad="38100" dist="38100" dir="2700000" algn="tl">
                  <a:srgbClr val="000000">
                    <a:alpha val="43137"/>
                  </a:srgbClr>
                </a:outerShdw>
              </a:effectLst>
              <a:latin typeface="Broadway" panose="04040905080B02020502" pitchFamily="82" charset="0"/>
              <a:ea typeface="DFPYeaSong-B5" pitchFamily="18" charset="-120"/>
            </a:endParaRPr>
          </a:p>
        </p:txBody>
      </p:sp>
      <p:sp>
        <p:nvSpPr>
          <p:cNvPr id="22" name="Text Box 44"/>
          <p:cNvSpPr txBox="1">
            <a:spLocks noChangeArrowheads="1"/>
          </p:cNvSpPr>
          <p:nvPr/>
        </p:nvSpPr>
        <p:spPr bwMode="auto">
          <a:xfrm>
            <a:off x="8112486" y="2564792"/>
            <a:ext cx="3744904" cy="2751522"/>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20204" pitchFamily="34" charset="0"/>
                <a:ea typeface="宋体" panose="02010600030101010101" pitchFamily="2" charset="-122"/>
              </a:defRPr>
            </a:lvl2pPr>
            <a:lvl3pPr defTabSz="720725" eaLnBrk="0" hangingPunct="0">
              <a:defRPr sz="1600">
                <a:latin typeface="Arial" panose="020B0604020202020204" pitchFamily="34" charset="0"/>
                <a:ea typeface="宋体" panose="02010600030101010101" pitchFamily="2" charset="-122"/>
              </a:defRPr>
            </a:lvl3pPr>
            <a:lvl4pPr defTabSz="720725" eaLnBrk="0" hangingPunct="0">
              <a:defRPr sz="1600">
                <a:latin typeface="Arial" panose="020B0604020202020204" pitchFamily="34" charset="0"/>
                <a:ea typeface="宋体" panose="02010600030101010101" pitchFamily="2" charset="-122"/>
              </a:defRPr>
            </a:lvl4pPr>
            <a:lvl5pPr defTabSz="720725" eaLnBrk="0" hangingPunct="0">
              <a:defRPr sz="1600">
                <a:latin typeface="Arial" panose="020B0604020202020204" pitchFamily="34" charset="0"/>
                <a:ea typeface="宋体" panose="02010600030101010101" pitchFamily="2" charset="-122"/>
              </a:defRPr>
            </a:lvl5pPr>
            <a:lvl6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6pPr>
            <a:lvl7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7pPr>
            <a:lvl8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8pPr>
            <a:lvl9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9pPr>
          </a:lstStyle>
          <a:p>
            <a:pPr indent="0"/>
            <a:r>
              <a:rPr lang="zh-CN" altLang="en-US" dirty="0">
                <a:solidFill>
                  <a:schemeClr val="tx1">
                    <a:lumMod val="65000"/>
                    <a:lumOff val="35000"/>
                  </a:schemeClr>
                </a:solidFill>
              </a:rPr>
              <a:t>若要形成积极的心态，</a:t>
            </a:r>
            <a:r>
              <a:rPr lang="zh-CN" altLang="en-US" b="1" dirty="0">
                <a:solidFill>
                  <a:srgbClr val="92D050"/>
                </a:solidFill>
              </a:rPr>
              <a:t>要多与积极乐观的人交朋友，从他们身上汲取积极正面的力量</a:t>
            </a:r>
            <a:r>
              <a:rPr lang="zh-CN" altLang="en-US" dirty="0"/>
              <a:t>，</a:t>
            </a:r>
            <a:r>
              <a:rPr lang="zh-CN" altLang="en-US" dirty="0">
                <a:solidFill>
                  <a:schemeClr val="tx1">
                    <a:lumMod val="65000"/>
                    <a:lumOff val="35000"/>
                  </a:schemeClr>
                </a:solidFill>
              </a:rPr>
              <a:t>对于他人善意的批评应当接受，而不应做出消极的反应。总之，积极的心态并非是与生俱来的，而是个人性格、经历与努力等因素共同作用的结果。我们既然能够意识到自己的不足，就可以努力改变，通过坚持不懈的努力来达到。</a:t>
            </a:r>
            <a:endParaRPr lang="en-US" dirty="0">
              <a:solidFill>
                <a:schemeClr val="tx1">
                  <a:lumMod val="65000"/>
                  <a:lumOff val="35000"/>
                </a:schemeClr>
              </a:solidFill>
            </a:endParaRPr>
          </a:p>
        </p:txBody>
      </p:sp>
    </p:spTree>
  </p:cSld>
  <p:clrMapOvr>
    <a:masterClrMapping/>
  </p:clrMapOvr>
  <mc:AlternateContent xmlns:mc="http://schemas.openxmlformats.org/markup-compatibility/2006">
    <mc:Choice xmlns:p14="http://schemas.microsoft.com/office/powerpoint/2010/main" Requires="p14">
      <p:transition>
        <p14:pan dir="r"/>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900" decel="100000" fill="hold"/>
                                        <p:tgtEl>
                                          <p:spTgt spid="28"/>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8"/>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2" presetClass="entr" presetSubtype="8" fill="hold" grpId="0" nodeType="afterEffect">
                                  <p:stCondLst>
                                    <p:cond delay="0"/>
                                  </p:stCondLst>
                                  <p:childTnLst>
                                    <p:set>
                                      <p:cBhvr>
                                        <p:cTn id="13" dur="1" fill="hold">
                                          <p:stCondLst>
                                            <p:cond delay="0"/>
                                          </p:stCondLst>
                                        </p:cTn>
                                        <p:tgtEl>
                                          <p:spTgt spid="27"/>
                                        </p:tgtEl>
                                        <p:attrNameLst>
                                          <p:attrName>style.visibility</p:attrName>
                                        </p:attrNameLst>
                                      </p:cBhvr>
                                      <p:to>
                                        <p:strVal val="visible"/>
                                      </p:to>
                                    </p:set>
                                    <p:anim calcmode="lin" valueType="num">
                                      <p:cBhvr additive="base">
                                        <p:cTn id="14" dur="500" fill="hold"/>
                                        <p:tgtEl>
                                          <p:spTgt spid="27"/>
                                        </p:tgtEl>
                                        <p:attrNameLst>
                                          <p:attrName>ppt_x</p:attrName>
                                        </p:attrNameLst>
                                      </p:cBhvr>
                                      <p:tavLst>
                                        <p:tav tm="0">
                                          <p:val>
                                            <p:strVal val="0-#ppt_w/2"/>
                                          </p:val>
                                        </p:tav>
                                        <p:tav tm="100000">
                                          <p:val>
                                            <p:strVal val="#ppt_x"/>
                                          </p:val>
                                        </p:tav>
                                      </p:tavLst>
                                    </p:anim>
                                    <p:anim calcmode="lin" valueType="num">
                                      <p:cBhvr additive="base">
                                        <p:cTn id="15" dur="500" fill="hold"/>
                                        <p:tgtEl>
                                          <p:spTgt spid="27"/>
                                        </p:tgtEl>
                                        <p:attrNameLst>
                                          <p:attrName>ppt_y</p:attrName>
                                        </p:attrNameLst>
                                      </p:cBhvr>
                                      <p:tavLst>
                                        <p:tav tm="0">
                                          <p:val>
                                            <p:strVal val="#ppt_y"/>
                                          </p:val>
                                        </p:tav>
                                        <p:tav tm="100000">
                                          <p:val>
                                            <p:strVal val="#ppt_y"/>
                                          </p:val>
                                        </p:tav>
                                      </p:tavLst>
                                    </p:anim>
                                  </p:childTnLst>
                                </p:cTn>
                              </p:par>
                              <p:par>
                                <p:cTn id="16" presetID="8" presetClass="emph" presetSubtype="0" fill="hold" grpId="1" nodeType="withEffect">
                                  <p:stCondLst>
                                    <p:cond delay="0"/>
                                  </p:stCondLst>
                                  <p:childTnLst>
                                    <p:animRot by="43200000">
                                      <p:cBhvr>
                                        <p:cTn id="17" dur="400" fill="hold"/>
                                        <p:tgtEl>
                                          <p:spTgt spid="27"/>
                                        </p:tgtEl>
                                        <p:attrNameLst>
                                          <p:attrName>r</p:attrName>
                                        </p:attrNameLst>
                                      </p:cBhvr>
                                    </p:animRot>
                                  </p:childTnLst>
                                </p:cTn>
                              </p:par>
                              <p:par>
                                <p:cTn id="18" presetID="42" presetClass="entr" presetSubtype="0" fill="hold" grpId="0" nodeType="with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fade">
                                      <p:cBhvr>
                                        <p:cTn id="20" dur="1000"/>
                                        <p:tgtEl>
                                          <p:spTgt spid="22"/>
                                        </p:tgtEl>
                                      </p:cBhvr>
                                    </p:animEffect>
                                    <p:anim calcmode="lin" valueType="num">
                                      <p:cBhvr>
                                        <p:cTn id="21" dur="1000" fill="hold"/>
                                        <p:tgtEl>
                                          <p:spTgt spid="22"/>
                                        </p:tgtEl>
                                        <p:attrNameLst>
                                          <p:attrName>ppt_x</p:attrName>
                                        </p:attrNameLst>
                                      </p:cBhvr>
                                      <p:tavLst>
                                        <p:tav tm="0">
                                          <p:val>
                                            <p:strVal val="#ppt_x"/>
                                          </p:val>
                                        </p:tav>
                                        <p:tav tm="100000">
                                          <p:val>
                                            <p:strVal val="#ppt_x"/>
                                          </p:val>
                                        </p:tav>
                                      </p:tavLst>
                                    </p:anim>
                                    <p:anim calcmode="lin" valueType="num">
                                      <p:cBhvr>
                                        <p:cTn id="22"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7" grpId="1"/>
      <p:bldP spid="28" grpId="0"/>
      <p:bldP spid="2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5944" y="1700583"/>
            <a:ext cx="7453290" cy="1656400"/>
            <a:chOff x="3755454" y="1700808"/>
            <a:chExt cx="7452320" cy="1656184"/>
          </a:xfrm>
        </p:grpSpPr>
        <p:sp>
          <p:nvSpPr>
            <p:cNvPr id="124" name="矩形 123"/>
            <p:cNvSpPr/>
            <p:nvPr/>
          </p:nvSpPr>
          <p:spPr>
            <a:xfrm>
              <a:off x="3755454" y="1700808"/>
              <a:ext cx="7452320" cy="165618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TextBox 126"/>
            <p:cNvSpPr txBox="1"/>
            <p:nvPr/>
          </p:nvSpPr>
          <p:spPr>
            <a:xfrm>
              <a:off x="4175202" y="2196658"/>
              <a:ext cx="3692036" cy="646331"/>
            </a:xfrm>
            <a:prstGeom prst="rect">
              <a:avLst/>
            </a:prstGeom>
            <a:noFill/>
          </p:spPr>
          <p:txBody>
            <a:bodyPr wrap="none" rtlCol="0">
              <a:spAutoFit/>
            </a:bodyPr>
            <a:lstStyle/>
            <a:p>
              <a:pPr algn="r"/>
              <a:r>
                <a:rPr lang="zh-CN" altLang="en-US" sz="3600" b="1" dirty="0">
                  <a:solidFill>
                    <a:schemeClr val="bg1"/>
                  </a:solidFill>
                  <a:latin typeface="微软雅黑" panose="020B0503020204020204" pitchFamily="34" charset="-122"/>
                  <a:ea typeface="微软雅黑" panose="020B0503020204020204" pitchFamily="34" charset="-122"/>
                </a:rPr>
                <a:t>第三章  空杯心态</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grpSp>
      <p:sp>
        <p:nvSpPr>
          <p:cNvPr id="130" name="矩形 129"/>
          <p:cNvSpPr/>
          <p:nvPr/>
        </p:nvSpPr>
        <p:spPr>
          <a:xfrm>
            <a:off x="4774708" y="4221191"/>
            <a:ext cx="2041466" cy="1152278"/>
          </a:xfrm>
          <a:prstGeom prst="rect">
            <a:avLst/>
          </a:prstGeom>
          <a:solidFill>
            <a:srgbClr val="9BBB59"/>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en-US" altLang="zh-CN" sz="3200" dirty="0"/>
              <a:t>01</a:t>
            </a:r>
            <a:endParaRPr lang="en-US" altLang="zh-CN" sz="3200" dirty="0"/>
          </a:p>
          <a:p>
            <a:pPr>
              <a:lnSpc>
                <a:spcPct val="130000"/>
              </a:lnSpc>
            </a:pPr>
            <a:r>
              <a:rPr lang="zh-CN" altLang="en-US" dirty="0">
                <a:latin typeface="微软雅黑" panose="020B0503020204020204" pitchFamily="34" charset="-122"/>
                <a:ea typeface="微软雅黑" panose="020B0503020204020204" pitchFamily="34" charset="-122"/>
              </a:rPr>
              <a:t>什么是空杯心态</a:t>
            </a:r>
            <a:endParaRPr lang="zh-CN" altLang="en-US" dirty="0">
              <a:latin typeface="微软雅黑" panose="020B0503020204020204" pitchFamily="34" charset="-122"/>
              <a:ea typeface="微软雅黑" panose="020B0503020204020204" pitchFamily="34" charset="-122"/>
            </a:endParaRPr>
          </a:p>
        </p:txBody>
      </p:sp>
      <p:sp>
        <p:nvSpPr>
          <p:cNvPr id="132" name="矩形 131"/>
          <p:cNvSpPr/>
          <p:nvPr/>
        </p:nvSpPr>
        <p:spPr>
          <a:xfrm>
            <a:off x="6947719" y="4221191"/>
            <a:ext cx="2041466" cy="1152278"/>
          </a:xfrm>
          <a:prstGeom prst="rect">
            <a:avLst/>
          </a:prstGeom>
          <a:solidFill>
            <a:srgbClr val="9BBB59"/>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en-US" altLang="zh-CN" sz="3200" dirty="0"/>
              <a:t>02</a:t>
            </a:r>
            <a:endParaRPr lang="en-US" altLang="zh-CN" sz="3200" dirty="0"/>
          </a:p>
          <a:p>
            <a:pPr>
              <a:lnSpc>
                <a:spcPct val="130000"/>
              </a:lnSpc>
            </a:pPr>
            <a:r>
              <a:rPr lang="zh-CN" altLang="en-US" dirty="0">
                <a:latin typeface="微软雅黑" panose="020B0503020204020204" pitchFamily="34" charset="-122"/>
                <a:ea typeface="微软雅黑" panose="020B0503020204020204" pitchFamily="34" charset="-122"/>
              </a:rPr>
              <a:t>为何要空杯心态</a:t>
            </a:r>
            <a:endParaRPr lang="zh-CN" altLang="en-US" dirty="0">
              <a:latin typeface="微软雅黑" panose="020B0503020204020204" pitchFamily="34" charset="-122"/>
              <a:ea typeface="微软雅黑" panose="020B0503020204020204" pitchFamily="34" charset="-122"/>
            </a:endParaRPr>
          </a:p>
        </p:txBody>
      </p:sp>
      <p:sp>
        <p:nvSpPr>
          <p:cNvPr id="133" name="矩形 132"/>
          <p:cNvSpPr/>
          <p:nvPr/>
        </p:nvSpPr>
        <p:spPr>
          <a:xfrm>
            <a:off x="9120730" y="4221191"/>
            <a:ext cx="2041466" cy="1152278"/>
          </a:xfrm>
          <a:prstGeom prst="rect">
            <a:avLst/>
          </a:prstGeom>
          <a:solidFill>
            <a:srgbClr val="9BBB59"/>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en-US" altLang="zh-CN" sz="3200" dirty="0"/>
              <a:t>03</a:t>
            </a:r>
            <a:endParaRPr lang="en-US" altLang="zh-CN" sz="3200" dirty="0"/>
          </a:p>
          <a:p>
            <a:pPr>
              <a:lnSpc>
                <a:spcPct val="130000"/>
              </a:lnSpc>
            </a:pPr>
            <a:r>
              <a:rPr lang="zh-CN" altLang="en-US" dirty="0">
                <a:latin typeface="微软雅黑" panose="020B0503020204020204" pitchFamily="34" charset="-122"/>
                <a:ea typeface="微软雅黑" panose="020B0503020204020204" pitchFamily="34" charset="-122"/>
              </a:rPr>
              <a:t>空杯心态该如何做</a:t>
            </a:r>
            <a:endParaRPr lang="zh-CN" altLang="en-US" dirty="0">
              <a:latin typeface="微软雅黑" panose="020B0503020204020204" pitchFamily="34" charset="-122"/>
              <a:ea typeface="微软雅黑" panose="020B0503020204020204" pitchFamily="34" charset="-122"/>
            </a:endParaRPr>
          </a:p>
        </p:txBody>
      </p:sp>
      <p:sp>
        <p:nvSpPr>
          <p:cNvPr id="9" name="矩形 8"/>
          <p:cNvSpPr/>
          <p:nvPr/>
        </p:nvSpPr>
        <p:spPr>
          <a:xfrm>
            <a:off x="3359339" y="1700583"/>
            <a:ext cx="288070" cy="16564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Picture 2" descr="C:\Users\user\Desktop\xpic6998.jpg"/>
          <p:cNvPicPr>
            <a:picLocks noChangeAspect="1" noChangeArrowheads="1"/>
          </p:cNvPicPr>
          <p:nvPr/>
        </p:nvPicPr>
        <p:blipFill rotWithShape="1">
          <a:blip r:embed="rId1" cstate="screen"/>
          <a:srcRect/>
          <a:stretch>
            <a:fillRect/>
          </a:stretch>
        </p:blipFill>
        <p:spPr bwMode="auto">
          <a:xfrm>
            <a:off x="8904678" y="1844084"/>
            <a:ext cx="2160281" cy="1368864"/>
          </a:xfrm>
          <a:prstGeom prst="rect">
            <a:avLst/>
          </a:prstGeom>
          <a:blipFill dpi="0" rotWithShape="1">
            <a:blip r:embed="rId2" cstate="email"/>
            <a:srcRect/>
            <a:stretch>
              <a:fillRect/>
            </a:stretch>
          </a:blipFill>
          <a:ln w="28575">
            <a:solidFill>
              <a:schemeClr val="bg1"/>
            </a:solidFill>
          </a:ln>
          <a:effectLst/>
        </p:spPr>
      </p:pic>
      <p:sp>
        <p:nvSpPr>
          <p:cNvPr id="10" name="标题 1"/>
          <p:cNvSpPr txBox="1"/>
          <p:nvPr/>
        </p:nvSpPr>
        <p:spPr>
          <a:xfrm>
            <a:off x="9480817" y="637454"/>
            <a:ext cx="1449228" cy="288070"/>
          </a:xfrm>
          <a:prstGeom prst="rect">
            <a:avLst/>
          </a:prstGeom>
          <a:ln>
            <a:noFill/>
          </a:ln>
        </p:spPr>
        <p:txBody>
          <a:bodyPr>
            <a:normAutofit fontScale="92500" lnSpcReduction="20000"/>
          </a:bodyPr>
          <a:lstStyle>
            <a:lvl1pPr algn="l" defTabSz="914400" rtl="0" eaLnBrk="1" latinLnBrk="0" hangingPunct="1">
              <a:spcBef>
                <a:spcPct val="0"/>
              </a:spcBef>
              <a:buNone/>
              <a:defRPr sz="1600" kern="1200">
                <a:solidFill>
                  <a:schemeClr val="tx1"/>
                </a:solidFill>
                <a:latin typeface="微软雅黑" panose="020B0503020204020204" pitchFamily="34" charset="-122"/>
                <a:ea typeface="微软雅黑" panose="020B0503020204020204" pitchFamily="34" charset="-122"/>
                <a:cs typeface="+mj-cs"/>
              </a:defRPr>
            </a:lvl1pPr>
          </a:lstStyle>
          <a:p>
            <a:pPr algn="r" defTabSz="914400"/>
            <a:r>
              <a:rPr lang="zh-CN" altLang="en-US" dirty="0">
                <a:solidFill>
                  <a:srgbClr val="7BC143"/>
                </a:solidFill>
              </a:rPr>
              <a:t>过渡页</a:t>
            </a:r>
            <a:endParaRPr lang="zh-CN" altLang="en-US" dirty="0">
              <a:solidFill>
                <a:srgbClr val="7BC143"/>
              </a:solidFill>
            </a:endParaRPr>
          </a:p>
        </p:txBody>
      </p:sp>
    </p:spTree>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400"/>
                                        <p:tgtEl>
                                          <p:spTgt spid="9"/>
                                        </p:tgtEl>
                                      </p:cBhvr>
                                    </p:animEffect>
                                  </p:childTnLst>
                                </p:cTn>
                              </p:par>
                              <p:par>
                                <p:cTn id="8" presetID="22" presetClass="entr" presetSubtype="8" fill="hold" nodeType="withEffect">
                                  <p:stCondLst>
                                    <p:cond delay="10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400"/>
                                        <p:tgtEl>
                                          <p:spTgt spid="2"/>
                                        </p:tgtEl>
                                      </p:cBhvr>
                                    </p:animEffect>
                                  </p:childTnLst>
                                </p:cTn>
                              </p:par>
                              <p:par>
                                <p:cTn id="11" presetID="52" presetClass="entr" presetSubtype="0" fill="hold" nodeType="withEffect">
                                  <p:stCondLst>
                                    <p:cond delay="100"/>
                                  </p:stCondLst>
                                  <p:childTnLst>
                                    <p:set>
                                      <p:cBhvr>
                                        <p:cTn id="12" dur="1" fill="hold">
                                          <p:stCondLst>
                                            <p:cond delay="0"/>
                                          </p:stCondLst>
                                        </p:cTn>
                                        <p:tgtEl>
                                          <p:spTgt spid="11"/>
                                        </p:tgtEl>
                                        <p:attrNameLst>
                                          <p:attrName>style.visibility</p:attrName>
                                        </p:attrNameLst>
                                      </p:cBhvr>
                                      <p:to>
                                        <p:strVal val="visible"/>
                                      </p:to>
                                    </p:set>
                                    <p:animScale>
                                      <p:cBhvr>
                                        <p:cTn id="13" dur="5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500" decel="50000" fill="hold">
                                          <p:stCondLst>
                                            <p:cond delay="0"/>
                                          </p:stCondLst>
                                        </p:cTn>
                                        <p:tgtEl>
                                          <p:spTgt spid="11"/>
                                        </p:tgtEl>
                                        <p:attrNameLst>
                                          <p:attrName>ppt_x</p:attrName>
                                          <p:attrName>ppt_y</p:attrName>
                                        </p:attrNameLst>
                                      </p:cBhvr>
                                    </p:animMotion>
                                    <p:animEffect transition="in" filter="fade">
                                      <p:cBhvr>
                                        <p:cTn id="15" dur="500"/>
                                        <p:tgtEl>
                                          <p:spTgt spid="11"/>
                                        </p:tgtEl>
                                      </p:cBhvr>
                                    </p:animEffect>
                                  </p:childTnLst>
                                </p:cTn>
                              </p:par>
                              <p:par>
                                <p:cTn id="16" presetID="52" presetClass="entr" presetSubtype="0" fill="hold" grpId="0" nodeType="withEffect">
                                  <p:stCondLst>
                                    <p:cond delay="300"/>
                                  </p:stCondLst>
                                  <p:childTnLst>
                                    <p:set>
                                      <p:cBhvr>
                                        <p:cTn id="17" dur="1" fill="hold">
                                          <p:stCondLst>
                                            <p:cond delay="0"/>
                                          </p:stCondLst>
                                        </p:cTn>
                                        <p:tgtEl>
                                          <p:spTgt spid="130"/>
                                        </p:tgtEl>
                                        <p:attrNameLst>
                                          <p:attrName>style.visibility</p:attrName>
                                        </p:attrNameLst>
                                      </p:cBhvr>
                                      <p:to>
                                        <p:strVal val="visible"/>
                                      </p:to>
                                    </p:set>
                                    <p:animScale>
                                      <p:cBhvr>
                                        <p:cTn id="18" dur="500" decel="50000" fill="hold">
                                          <p:stCondLst>
                                            <p:cond delay="0"/>
                                          </p:stCondLst>
                                        </p:cTn>
                                        <p:tgtEl>
                                          <p:spTgt spid="1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500" decel="50000" fill="hold">
                                          <p:stCondLst>
                                            <p:cond delay="0"/>
                                          </p:stCondLst>
                                        </p:cTn>
                                        <p:tgtEl>
                                          <p:spTgt spid="130"/>
                                        </p:tgtEl>
                                        <p:attrNameLst>
                                          <p:attrName>ppt_x</p:attrName>
                                          <p:attrName>ppt_y</p:attrName>
                                        </p:attrNameLst>
                                      </p:cBhvr>
                                    </p:animMotion>
                                    <p:animEffect transition="in" filter="fade">
                                      <p:cBhvr>
                                        <p:cTn id="20" dur="500"/>
                                        <p:tgtEl>
                                          <p:spTgt spid="130"/>
                                        </p:tgtEl>
                                      </p:cBhvr>
                                    </p:animEffect>
                                  </p:childTnLst>
                                </p:cTn>
                              </p:par>
                              <p:par>
                                <p:cTn id="21" presetID="52" presetClass="entr" presetSubtype="0" fill="hold" grpId="0" nodeType="withEffect">
                                  <p:stCondLst>
                                    <p:cond delay="400"/>
                                  </p:stCondLst>
                                  <p:childTnLst>
                                    <p:set>
                                      <p:cBhvr>
                                        <p:cTn id="22" dur="1" fill="hold">
                                          <p:stCondLst>
                                            <p:cond delay="0"/>
                                          </p:stCondLst>
                                        </p:cTn>
                                        <p:tgtEl>
                                          <p:spTgt spid="132"/>
                                        </p:tgtEl>
                                        <p:attrNameLst>
                                          <p:attrName>style.visibility</p:attrName>
                                        </p:attrNameLst>
                                      </p:cBhvr>
                                      <p:to>
                                        <p:strVal val="visible"/>
                                      </p:to>
                                    </p:set>
                                    <p:animScale>
                                      <p:cBhvr>
                                        <p:cTn id="23" dur="500" decel="50000" fill="hold">
                                          <p:stCondLst>
                                            <p:cond delay="0"/>
                                          </p:stCondLst>
                                        </p:cTn>
                                        <p:tgtEl>
                                          <p:spTgt spid="1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500" decel="50000" fill="hold">
                                          <p:stCondLst>
                                            <p:cond delay="0"/>
                                          </p:stCondLst>
                                        </p:cTn>
                                        <p:tgtEl>
                                          <p:spTgt spid="132"/>
                                        </p:tgtEl>
                                        <p:attrNameLst>
                                          <p:attrName>ppt_x</p:attrName>
                                          <p:attrName>ppt_y</p:attrName>
                                        </p:attrNameLst>
                                      </p:cBhvr>
                                    </p:animMotion>
                                    <p:animEffect transition="in" filter="fade">
                                      <p:cBhvr>
                                        <p:cTn id="25" dur="500"/>
                                        <p:tgtEl>
                                          <p:spTgt spid="132"/>
                                        </p:tgtEl>
                                      </p:cBhvr>
                                    </p:animEffect>
                                  </p:childTnLst>
                                </p:cTn>
                              </p:par>
                              <p:par>
                                <p:cTn id="26" presetID="52" presetClass="entr" presetSubtype="0" fill="hold" grpId="0" nodeType="withEffect">
                                  <p:stCondLst>
                                    <p:cond delay="500"/>
                                  </p:stCondLst>
                                  <p:childTnLst>
                                    <p:set>
                                      <p:cBhvr>
                                        <p:cTn id="27" dur="1" fill="hold">
                                          <p:stCondLst>
                                            <p:cond delay="0"/>
                                          </p:stCondLst>
                                        </p:cTn>
                                        <p:tgtEl>
                                          <p:spTgt spid="133"/>
                                        </p:tgtEl>
                                        <p:attrNameLst>
                                          <p:attrName>style.visibility</p:attrName>
                                        </p:attrNameLst>
                                      </p:cBhvr>
                                      <p:to>
                                        <p:strVal val="visible"/>
                                      </p:to>
                                    </p:set>
                                    <p:animScale>
                                      <p:cBhvr>
                                        <p:cTn id="28" dur="500" decel="50000" fill="hold">
                                          <p:stCondLst>
                                            <p:cond delay="0"/>
                                          </p:stCondLst>
                                        </p:cTn>
                                        <p:tgtEl>
                                          <p:spTgt spid="1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500" decel="50000" fill="hold">
                                          <p:stCondLst>
                                            <p:cond delay="0"/>
                                          </p:stCondLst>
                                        </p:cTn>
                                        <p:tgtEl>
                                          <p:spTgt spid="133"/>
                                        </p:tgtEl>
                                        <p:attrNameLst>
                                          <p:attrName>ppt_x</p:attrName>
                                          <p:attrName>ppt_y</p:attrName>
                                        </p:attrNameLst>
                                      </p:cBhvr>
                                    </p:animMotion>
                                    <p:animEffect transition="in" filter="fade">
                                      <p:cBhvr>
                                        <p:cTn id="30" dur="500"/>
                                        <p:tgtEl>
                                          <p:spTgt spid="1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 grpId="0" animBg="1"/>
      <p:bldP spid="132" grpId="0" animBg="1"/>
      <p:bldP spid="133" grpId="0" animBg="1"/>
      <p:bldP spid="9"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Teliss_Tong\Copy\定期备份\工作备份\！PPT图片及版面资源\06-PPT精选插图\12-标签\绿色上角.png"/>
          <p:cNvPicPr>
            <a:picLocks noChangeAspect="1" noChangeArrowheads="1"/>
          </p:cNvPicPr>
          <p:nvPr/>
        </p:nvPicPr>
        <p:blipFill>
          <a:blip r:embed="rId1" cstate="email"/>
          <a:srcRect/>
          <a:stretch>
            <a:fillRect/>
          </a:stretch>
        </p:blipFill>
        <p:spPr bwMode="auto">
          <a:xfrm>
            <a:off x="10270703" y="1031579"/>
            <a:ext cx="1514670" cy="414391"/>
          </a:xfrm>
          <a:prstGeom prst="rect">
            <a:avLst/>
          </a:prstGeom>
          <a:noFill/>
          <a:extLst>
            <a:ext uri="{909E8E84-426E-40DD-AFC4-6F175D3DCCD1}">
              <a14:hiddenFill xmlns:a14="http://schemas.microsoft.com/office/drawing/2010/main">
                <a:solidFill>
                  <a:srgbClr val="FFFFFF"/>
                </a:solidFill>
              </a14:hiddenFill>
            </a:ext>
          </a:extLst>
        </p:spPr>
      </p:pic>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4900">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01</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4" y="551530"/>
            <a:ext cx="2952712" cy="461725"/>
          </a:xfrm>
          <a:prstGeom prst="rect">
            <a:avLst/>
          </a:prstGeom>
          <a:noFill/>
        </p:spPr>
        <p:txBody>
          <a:bodyPr wrap="square" lIns="0" rtlCol="0">
            <a:spAutoFit/>
          </a:bodyPr>
          <a:lstStyle/>
          <a:p>
            <a:r>
              <a:rPr lang="zh-CN" altLang="en-US" sz="2400" b="1" dirty="0">
                <a:solidFill>
                  <a:srgbClr val="9BBB59"/>
                </a:solidFill>
                <a:latin typeface="微软雅黑" panose="020B0503020204020204" pitchFamily="34" charset="-122"/>
                <a:ea typeface="微软雅黑" panose="020B0503020204020204" pitchFamily="34" charset="-122"/>
              </a:rPr>
              <a:t>什么是空杯心态</a:t>
            </a:r>
            <a:endParaRPr lang="zh-CN" altLang="en-US" sz="2400" b="1" dirty="0">
              <a:solidFill>
                <a:srgbClr val="9BBB59"/>
              </a:solidFill>
              <a:latin typeface="微软雅黑" panose="020B0503020204020204" pitchFamily="34" charset="-122"/>
              <a:ea typeface="微软雅黑" panose="020B0503020204020204" pitchFamily="34" charset="-122"/>
            </a:endParaRPr>
          </a:p>
        </p:txBody>
      </p:sp>
      <p:sp>
        <p:nvSpPr>
          <p:cNvPr id="26" name="TextBox 25"/>
          <p:cNvSpPr txBox="1"/>
          <p:nvPr/>
        </p:nvSpPr>
        <p:spPr>
          <a:xfrm>
            <a:off x="10705113" y="1052427"/>
            <a:ext cx="646415" cy="369380"/>
          </a:xfrm>
          <a:prstGeom prst="rect">
            <a:avLst/>
          </a:prstGeom>
          <a:noFill/>
        </p:spPr>
        <p:txBody>
          <a:bodyPr wrap="non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故事</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marL="1143000" indent="-228600">
              <a:defRPr sz="2400">
                <a:solidFill>
                  <a:schemeClr val="tx1"/>
                </a:solidFill>
                <a:latin typeface="Calibri" panose="020F0502020204030204" pitchFamily="34" charset="0"/>
                <a:ea typeface="宋体" panose="02010600030101010101" pitchFamily="2" charset="-122"/>
              </a:defRPr>
            </a:lvl3pPr>
            <a:lvl4pPr marL="1600200" indent="-228600">
              <a:defRPr sz="2400">
                <a:solidFill>
                  <a:schemeClr val="tx1"/>
                </a:solidFill>
                <a:latin typeface="Calibri" panose="020F0502020204030204" pitchFamily="34" charset="0"/>
                <a:ea typeface="宋体" panose="02010600030101010101" pitchFamily="2" charset="-122"/>
              </a:defRPr>
            </a:lvl4pPr>
            <a:lvl5pPr marL="2057400" indent="-228600">
              <a:defRPr sz="2400">
                <a:solidFill>
                  <a:schemeClr val="tx1"/>
                </a:solidFill>
                <a:latin typeface="Calibri" panose="020F0502020204030204" pitchFamily="34" charset="0"/>
                <a:ea typeface="宋体" panose="02010600030101010101" pitchFamily="2" charset="-122"/>
              </a:defRPr>
            </a:lvl5pPr>
            <a:lvl6pPr marL="25146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6pPr>
            <a:lvl7pPr marL="29718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7pPr>
            <a:lvl8pPr marL="34290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8pPr>
            <a:lvl9pPr marL="38862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9pPr>
          </a:lstStyle>
          <a:p>
            <a:endParaRPr lang="zh-CN" altLang="en-US" dirty="0">
              <a:ea typeface="微软雅黑" panose="020B0503020204020204" pitchFamily="34" charset="-122"/>
            </a:endParaRPr>
          </a:p>
        </p:txBody>
      </p:sp>
      <p:sp>
        <p:nvSpPr>
          <p:cNvPr id="15"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marL="1143000" indent="-228600">
              <a:defRPr sz="2400">
                <a:solidFill>
                  <a:schemeClr val="tx1"/>
                </a:solidFill>
                <a:latin typeface="Calibri" panose="020F0502020204030204" pitchFamily="34" charset="0"/>
                <a:ea typeface="宋体" panose="02010600030101010101" pitchFamily="2" charset="-122"/>
              </a:defRPr>
            </a:lvl3pPr>
            <a:lvl4pPr marL="1600200" indent="-228600">
              <a:defRPr sz="2400">
                <a:solidFill>
                  <a:schemeClr val="tx1"/>
                </a:solidFill>
                <a:latin typeface="Calibri" panose="020F0502020204030204" pitchFamily="34" charset="0"/>
                <a:ea typeface="宋体" panose="02010600030101010101" pitchFamily="2" charset="-122"/>
              </a:defRPr>
            </a:lvl4pPr>
            <a:lvl5pPr marL="2057400" indent="-228600">
              <a:defRPr sz="2400">
                <a:solidFill>
                  <a:schemeClr val="tx1"/>
                </a:solidFill>
                <a:latin typeface="Calibri" panose="020F0502020204030204" pitchFamily="34" charset="0"/>
                <a:ea typeface="宋体" panose="02010600030101010101" pitchFamily="2" charset="-122"/>
              </a:defRPr>
            </a:lvl5pPr>
            <a:lvl6pPr marL="25146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6pPr>
            <a:lvl7pPr marL="29718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7pPr>
            <a:lvl8pPr marL="34290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8pPr>
            <a:lvl9pPr marL="38862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9pPr>
          </a:lstStyle>
          <a:p>
            <a:endParaRPr lang="zh-CN" altLang="en-US" dirty="0">
              <a:ea typeface="微软雅黑" panose="020B0503020204020204" pitchFamily="34" charset="-122"/>
            </a:endParaRPr>
          </a:p>
        </p:txBody>
      </p:sp>
      <p:sp>
        <p:nvSpPr>
          <p:cNvPr id="16" name="矩形 6"/>
          <p:cNvSpPr>
            <a:spLocks noChangeArrowheads="1"/>
          </p:cNvSpPr>
          <p:nvPr/>
        </p:nvSpPr>
        <p:spPr bwMode="auto">
          <a:xfrm>
            <a:off x="2237265" y="1700583"/>
            <a:ext cx="6091274" cy="4248585"/>
          </a:xfrm>
          <a:prstGeom prst="roundRect">
            <a:avLst>
              <a:gd name="adj" fmla="val 0"/>
            </a:avLst>
          </a:prstGeom>
          <a:solidFill>
            <a:srgbClr val="F0F0F0"/>
          </a:solidFill>
          <a:ln>
            <a:noFill/>
          </a:ln>
        </p:spPr>
        <p:txBody>
          <a:bodyPr anchor="ctr"/>
          <a:lstStyle/>
          <a:p>
            <a:pPr algn="ctr"/>
            <a:endParaRPr lang="zh-CN" altLang="zh-CN">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7" name="矩形 9"/>
          <p:cNvSpPr>
            <a:spLocks noChangeArrowheads="1"/>
          </p:cNvSpPr>
          <p:nvPr/>
        </p:nvSpPr>
        <p:spPr bwMode="auto">
          <a:xfrm>
            <a:off x="1991010" y="2172762"/>
            <a:ext cx="492497" cy="100041"/>
          </a:xfrm>
          <a:prstGeom prst="rect">
            <a:avLst/>
          </a:prstGeom>
          <a:solidFill>
            <a:srgbClr val="FFC000"/>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9" name="TextBox 10"/>
          <p:cNvSpPr>
            <a:spLocks noChangeArrowheads="1"/>
          </p:cNvSpPr>
          <p:nvPr/>
        </p:nvSpPr>
        <p:spPr bwMode="auto">
          <a:xfrm>
            <a:off x="1991097" y="2441001"/>
            <a:ext cx="492443" cy="2932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p>
            <a:r>
              <a:rPr lang="zh-CN" altLang="en-US" sz="2000" b="1" spc="120" dirty="0">
                <a:solidFill>
                  <a:schemeClr val="accent6"/>
                </a:solidFill>
                <a:latin typeface="微软雅黑" panose="020B0503020204020204" pitchFamily="34" charset="-122"/>
                <a:ea typeface="微软雅黑" panose="020B0503020204020204" pitchFamily="34" charset="-122"/>
              </a:rPr>
              <a:t>耳熟能详的故事</a:t>
            </a:r>
            <a:endParaRPr lang="zh-CN" altLang="en-US" sz="2000" b="1" spc="120" dirty="0">
              <a:solidFill>
                <a:schemeClr val="accent6"/>
              </a:solidFill>
              <a:latin typeface="微软雅黑" panose="020B0503020204020204" pitchFamily="34" charset="-122"/>
              <a:ea typeface="微软雅黑" panose="020B0503020204020204" pitchFamily="34" charset="-122"/>
            </a:endParaRPr>
          </a:p>
        </p:txBody>
      </p:sp>
      <p:sp>
        <p:nvSpPr>
          <p:cNvPr id="24" name="圆角矩形 23"/>
          <p:cNvSpPr/>
          <p:nvPr/>
        </p:nvSpPr>
        <p:spPr>
          <a:xfrm>
            <a:off x="2567149" y="1844618"/>
            <a:ext cx="5617355" cy="3960956"/>
          </a:xfrm>
          <a:prstGeom prst="roundRect">
            <a:avLst>
              <a:gd name="adj" fmla="val 0"/>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25" name="TextBox 8"/>
          <p:cNvSpPr>
            <a:spLocks noChangeArrowheads="1"/>
          </p:cNvSpPr>
          <p:nvPr/>
        </p:nvSpPr>
        <p:spPr bwMode="auto">
          <a:xfrm>
            <a:off x="2683885" y="2122255"/>
            <a:ext cx="5428602" cy="1412365"/>
          </a:xfrm>
          <a:prstGeom prst="rect">
            <a:avLst/>
          </a:prstGeom>
          <a:noFill/>
          <a:ln>
            <a:noFill/>
          </a:ln>
        </p:spPr>
        <p:txBody>
          <a:bodyPr wrap="square">
            <a:spAutoFit/>
          </a:bodyPr>
          <a:lstStyle/>
          <a:p>
            <a:pPr>
              <a:lnSpc>
                <a:spcPct val="134000"/>
              </a:lnSpc>
              <a:spcAft>
                <a:spcPts val="1200"/>
              </a:spcAft>
            </a:pP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古时候一个佛学造诣很深的人，听说某个寺庙里有位德高望重的老禅师，便去拜访。老禅师的徒弟接待他时，他态度傲慢，心想：我是佛学造诣很深的人，你算老几？后来老禅师十分恭敬地接待了他，并为他沏茶。</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27" name="TextBox 8"/>
          <p:cNvSpPr>
            <a:spLocks noChangeArrowheads="1"/>
          </p:cNvSpPr>
          <p:nvPr/>
        </p:nvSpPr>
        <p:spPr bwMode="auto">
          <a:xfrm>
            <a:off x="2683884" y="3808736"/>
            <a:ext cx="5428603" cy="1742371"/>
          </a:xfrm>
          <a:prstGeom prst="rect">
            <a:avLst/>
          </a:prstGeom>
          <a:noFill/>
          <a:ln>
            <a:noFill/>
          </a:ln>
        </p:spPr>
        <p:txBody>
          <a:bodyPr wrap="square">
            <a:spAutoFit/>
          </a:bodyPr>
          <a:lstStyle/>
          <a:p>
            <a:pPr>
              <a:lnSpc>
                <a:spcPct val="134000"/>
              </a:lnSpc>
              <a:spcAft>
                <a:spcPts val="1200"/>
              </a:spcAft>
            </a:pP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可在倒水时，明明杯子已经满了，老禅师还不停地倒。他不解地问：“大师，为什么杯子已经满了，还要往里倒？”大师说：“是啊，既然已满了，干嘛还倒呢？”禅师的意思是，既然你已经很有学问了，干嘛还要到我这里求教？这就是“空杯心态”的起源。</a:t>
            </a:r>
            <a:endParaRPr lang="zh-CN" altLang="en-US" sz="1600" dirty="0">
              <a:solidFill>
                <a:schemeClr val="bg1"/>
              </a:solidFill>
              <a:latin typeface="微软雅黑" panose="020B0503020204020204" pitchFamily="34" charset="-122"/>
              <a:ea typeface="微软雅黑" panose="020B0503020204020204" pitchFamily="34" charset="-122"/>
            </a:endParaRPr>
          </a:p>
        </p:txBody>
      </p:sp>
      <p:pic>
        <p:nvPicPr>
          <p:cNvPr id="2057" name="Picture 9" descr="C:\Users\user\Desktop\未标题-2 拷贝.png"/>
          <p:cNvPicPr>
            <a:picLocks noChangeAspect="1" noChangeArrowheads="1"/>
          </p:cNvPicPr>
          <p:nvPr/>
        </p:nvPicPr>
        <p:blipFill>
          <a:blip r:embed="rId2"/>
          <a:srcRect/>
          <a:stretch>
            <a:fillRect/>
          </a:stretch>
        </p:blipFill>
        <p:spPr bwMode="auto">
          <a:xfrm>
            <a:off x="8328538" y="2047072"/>
            <a:ext cx="3863462" cy="390209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p14:pan dir="u"/>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92"/>
                                        </p:tgtEl>
                                        <p:attrNameLst>
                                          <p:attrName>style.visibility</p:attrName>
                                        </p:attrNameLst>
                                      </p:cBhvr>
                                      <p:to>
                                        <p:strVal val="visible"/>
                                      </p:to>
                                    </p:set>
                                    <p:anim calcmode="lin" valueType="num">
                                      <p:cBhvr additive="base">
                                        <p:cTn id="7" dur="500" fill="hold"/>
                                        <p:tgtEl>
                                          <p:spTgt spid="92"/>
                                        </p:tgtEl>
                                        <p:attrNameLst>
                                          <p:attrName>ppt_x</p:attrName>
                                        </p:attrNameLst>
                                      </p:cBhvr>
                                      <p:tavLst>
                                        <p:tav tm="0">
                                          <p:val>
                                            <p:strVal val="#ppt_x"/>
                                          </p:val>
                                        </p:tav>
                                        <p:tav tm="100000">
                                          <p:val>
                                            <p:strVal val="#ppt_x"/>
                                          </p:val>
                                        </p:tav>
                                      </p:tavLst>
                                    </p:anim>
                                    <p:anim calcmode="lin" valueType="num">
                                      <p:cBhvr additive="base">
                                        <p:cTn id="8" dur="500" fill="hold"/>
                                        <p:tgtEl>
                                          <p:spTgt spid="92"/>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52" presetClass="entr" presetSubtype="0" fill="hold" grpId="0" nodeType="afterEffect">
                                  <p:stCondLst>
                                    <p:cond delay="0"/>
                                  </p:stCondLst>
                                  <p:childTnLst>
                                    <p:set>
                                      <p:cBhvr>
                                        <p:cTn id="15" dur="1" fill="hold">
                                          <p:stCondLst>
                                            <p:cond delay="0"/>
                                          </p:stCondLst>
                                        </p:cTn>
                                        <p:tgtEl>
                                          <p:spTgt spid="25"/>
                                        </p:tgtEl>
                                        <p:attrNameLst>
                                          <p:attrName>style.visibility</p:attrName>
                                        </p:attrNameLst>
                                      </p:cBhvr>
                                      <p:to>
                                        <p:strVal val="visible"/>
                                      </p:to>
                                    </p:set>
                                    <p:animScale>
                                      <p:cBhvr>
                                        <p:cTn id="16"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 dur="1000" decel="50000" fill="hold">
                                          <p:stCondLst>
                                            <p:cond delay="0"/>
                                          </p:stCondLst>
                                        </p:cTn>
                                        <p:tgtEl>
                                          <p:spTgt spid="25"/>
                                        </p:tgtEl>
                                        <p:attrNameLst>
                                          <p:attrName>ppt_x</p:attrName>
                                          <p:attrName>ppt_y</p:attrName>
                                        </p:attrNameLst>
                                      </p:cBhvr>
                                    </p:animMotion>
                                    <p:animEffect transition="in" filter="fade">
                                      <p:cBhvr>
                                        <p:cTn id="18" dur="1000"/>
                                        <p:tgtEl>
                                          <p:spTgt spid="25"/>
                                        </p:tgtEl>
                                      </p:cBhvr>
                                    </p:animEffect>
                                  </p:childTnLst>
                                </p:cTn>
                              </p:par>
                              <p:par>
                                <p:cTn id="19" presetID="52" presetClass="entr" presetSubtype="0" fill="hold" grpId="0" nodeType="withEffect">
                                  <p:stCondLst>
                                    <p:cond delay="200"/>
                                  </p:stCondLst>
                                  <p:iterate type="lt">
                                    <p:tmPct val="0"/>
                                  </p:iterate>
                                  <p:childTnLst>
                                    <p:set>
                                      <p:cBhvr>
                                        <p:cTn id="20" dur="1" fill="hold">
                                          <p:stCondLst>
                                            <p:cond delay="0"/>
                                          </p:stCondLst>
                                        </p:cTn>
                                        <p:tgtEl>
                                          <p:spTgt spid="27"/>
                                        </p:tgtEl>
                                        <p:attrNameLst>
                                          <p:attrName>style.visibility</p:attrName>
                                        </p:attrNameLst>
                                      </p:cBhvr>
                                      <p:to>
                                        <p:strVal val="visible"/>
                                      </p:to>
                                    </p:set>
                                    <p:animScale>
                                      <p:cBhvr>
                                        <p:cTn id="21" dur="100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27"/>
                                        </p:tgtEl>
                                        <p:attrNameLst>
                                          <p:attrName>ppt_x</p:attrName>
                                          <p:attrName>ppt_y</p:attrName>
                                        </p:attrNameLst>
                                      </p:cBhvr>
                                    </p:animMotion>
                                    <p:animEffect transition="in" filter="fade">
                                      <p:cBhvr>
                                        <p:cTn id="23"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5" grpId="0"/>
      <p:bldP spid="2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Teliss_Tong\Copy\定期备份\工作备份\！PPT图片及版面资源\06-PPT精选插图\12-标签\绿色上角.png"/>
          <p:cNvPicPr>
            <a:picLocks noChangeAspect="1" noChangeArrowheads="1"/>
          </p:cNvPicPr>
          <p:nvPr/>
        </p:nvPicPr>
        <p:blipFill>
          <a:blip r:embed="rId1" cstate="email"/>
          <a:srcRect/>
          <a:stretch>
            <a:fillRect/>
          </a:stretch>
        </p:blipFill>
        <p:spPr bwMode="auto">
          <a:xfrm>
            <a:off x="10270703" y="1031579"/>
            <a:ext cx="1514670" cy="414391"/>
          </a:xfrm>
          <a:prstGeom prst="rect">
            <a:avLst/>
          </a:prstGeom>
          <a:noFill/>
          <a:extLst>
            <a:ext uri="{909E8E84-426E-40DD-AFC4-6F175D3DCCD1}">
              <a14:hiddenFill xmlns:a14="http://schemas.microsoft.com/office/drawing/2010/main">
                <a:solidFill>
                  <a:srgbClr val="FFFFFF"/>
                </a:solidFill>
              </a14:hiddenFill>
            </a:ext>
          </a:extLst>
        </p:spPr>
      </p:pic>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4900">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01</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4" y="551530"/>
            <a:ext cx="2952712" cy="461725"/>
          </a:xfrm>
          <a:prstGeom prst="rect">
            <a:avLst/>
          </a:prstGeom>
          <a:noFill/>
        </p:spPr>
        <p:txBody>
          <a:bodyPr wrap="square" lIns="0" rtlCol="0">
            <a:spAutoFit/>
          </a:bodyPr>
          <a:lstStyle/>
          <a:p>
            <a:r>
              <a:rPr lang="zh-CN" altLang="en-US" sz="2400" b="1" dirty="0">
                <a:solidFill>
                  <a:srgbClr val="9BBB59"/>
                </a:solidFill>
                <a:latin typeface="微软雅黑" panose="020B0503020204020204" pitchFamily="34" charset="-122"/>
                <a:ea typeface="微软雅黑" panose="020B0503020204020204" pitchFamily="34" charset="-122"/>
              </a:rPr>
              <a:t>什么是空杯心态</a:t>
            </a:r>
            <a:endParaRPr lang="zh-CN" altLang="en-US" sz="2400" b="1" dirty="0">
              <a:solidFill>
                <a:srgbClr val="9BBB59"/>
              </a:solidFill>
              <a:latin typeface="微软雅黑" panose="020B0503020204020204" pitchFamily="34" charset="-122"/>
              <a:ea typeface="微软雅黑" panose="020B0503020204020204" pitchFamily="34" charset="-122"/>
            </a:endParaRPr>
          </a:p>
        </p:txBody>
      </p:sp>
      <p:sp>
        <p:nvSpPr>
          <p:cNvPr id="26" name="TextBox 25"/>
          <p:cNvSpPr txBox="1"/>
          <p:nvPr/>
        </p:nvSpPr>
        <p:spPr>
          <a:xfrm>
            <a:off x="10705113" y="1052427"/>
            <a:ext cx="646415" cy="369380"/>
          </a:xfrm>
          <a:prstGeom prst="rect">
            <a:avLst/>
          </a:prstGeom>
          <a:noFill/>
        </p:spPr>
        <p:txBody>
          <a:bodyPr wrap="non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概念</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marL="1143000" indent="-228600">
              <a:defRPr sz="2400">
                <a:solidFill>
                  <a:schemeClr val="tx1"/>
                </a:solidFill>
                <a:latin typeface="Calibri" panose="020F0502020204030204" pitchFamily="34" charset="0"/>
                <a:ea typeface="宋体" panose="02010600030101010101" pitchFamily="2" charset="-122"/>
              </a:defRPr>
            </a:lvl3pPr>
            <a:lvl4pPr marL="1600200" indent="-228600">
              <a:defRPr sz="2400">
                <a:solidFill>
                  <a:schemeClr val="tx1"/>
                </a:solidFill>
                <a:latin typeface="Calibri" panose="020F0502020204030204" pitchFamily="34" charset="0"/>
                <a:ea typeface="宋体" panose="02010600030101010101" pitchFamily="2" charset="-122"/>
              </a:defRPr>
            </a:lvl4pPr>
            <a:lvl5pPr marL="2057400" indent="-228600">
              <a:defRPr sz="2400">
                <a:solidFill>
                  <a:schemeClr val="tx1"/>
                </a:solidFill>
                <a:latin typeface="Calibri" panose="020F0502020204030204" pitchFamily="34" charset="0"/>
                <a:ea typeface="宋体" panose="02010600030101010101" pitchFamily="2" charset="-122"/>
              </a:defRPr>
            </a:lvl5pPr>
            <a:lvl6pPr marL="25146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6pPr>
            <a:lvl7pPr marL="29718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7pPr>
            <a:lvl8pPr marL="34290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8pPr>
            <a:lvl9pPr marL="38862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9pPr>
          </a:lstStyle>
          <a:p>
            <a:endParaRPr lang="zh-CN" altLang="en-US" dirty="0">
              <a:ea typeface="微软雅黑" panose="020B0503020204020204" pitchFamily="34" charset="-122"/>
            </a:endParaRPr>
          </a:p>
        </p:txBody>
      </p:sp>
      <p:sp>
        <p:nvSpPr>
          <p:cNvPr id="15"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marL="1143000" indent="-228600">
              <a:defRPr sz="2400">
                <a:solidFill>
                  <a:schemeClr val="tx1"/>
                </a:solidFill>
                <a:latin typeface="Calibri" panose="020F0502020204030204" pitchFamily="34" charset="0"/>
                <a:ea typeface="宋体" panose="02010600030101010101" pitchFamily="2" charset="-122"/>
              </a:defRPr>
            </a:lvl3pPr>
            <a:lvl4pPr marL="1600200" indent="-228600">
              <a:defRPr sz="2400">
                <a:solidFill>
                  <a:schemeClr val="tx1"/>
                </a:solidFill>
                <a:latin typeface="Calibri" panose="020F0502020204030204" pitchFamily="34" charset="0"/>
                <a:ea typeface="宋体" panose="02010600030101010101" pitchFamily="2" charset="-122"/>
              </a:defRPr>
            </a:lvl4pPr>
            <a:lvl5pPr marL="2057400" indent="-228600">
              <a:defRPr sz="2400">
                <a:solidFill>
                  <a:schemeClr val="tx1"/>
                </a:solidFill>
                <a:latin typeface="Calibri" panose="020F0502020204030204" pitchFamily="34" charset="0"/>
                <a:ea typeface="宋体" panose="02010600030101010101" pitchFamily="2" charset="-122"/>
              </a:defRPr>
            </a:lvl5pPr>
            <a:lvl6pPr marL="25146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6pPr>
            <a:lvl7pPr marL="29718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7pPr>
            <a:lvl8pPr marL="34290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8pPr>
            <a:lvl9pPr marL="38862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9pPr>
          </a:lstStyle>
          <a:p>
            <a:endParaRPr lang="zh-CN" altLang="en-US" dirty="0">
              <a:ea typeface="微软雅黑" panose="020B0503020204020204" pitchFamily="34" charset="-122"/>
            </a:endParaRPr>
          </a:p>
        </p:txBody>
      </p:sp>
      <p:sp>
        <p:nvSpPr>
          <p:cNvPr id="16" name="矩形 6"/>
          <p:cNvSpPr>
            <a:spLocks noChangeArrowheads="1"/>
          </p:cNvSpPr>
          <p:nvPr/>
        </p:nvSpPr>
        <p:spPr bwMode="auto">
          <a:xfrm>
            <a:off x="2237264" y="1700583"/>
            <a:ext cx="9692143" cy="4248585"/>
          </a:xfrm>
          <a:prstGeom prst="roundRect">
            <a:avLst>
              <a:gd name="adj" fmla="val 0"/>
            </a:avLst>
          </a:prstGeom>
          <a:solidFill>
            <a:srgbClr val="F0F0F0"/>
          </a:solidFill>
          <a:ln>
            <a:noFill/>
          </a:ln>
        </p:spPr>
        <p:txBody>
          <a:bodyPr anchor="ctr"/>
          <a:lstStyle/>
          <a:p>
            <a:pPr algn="ctr"/>
            <a:endParaRPr lang="zh-CN" altLang="zh-CN">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7" name="矩形 9"/>
          <p:cNvSpPr>
            <a:spLocks noChangeArrowheads="1"/>
          </p:cNvSpPr>
          <p:nvPr/>
        </p:nvSpPr>
        <p:spPr bwMode="auto">
          <a:xfrm>
            <a:off x="1991010" y="2172762"/>
            <a:ext cx="492497" cy="100041"/>
          </a:xfrm>
          <a:prstGeom prst="rect">
            <a:avLst/>
          </a:prstGeom>
          <a:solidFill>
            <a:srgbClr val="FFC000"/>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9" name="TextBox 10"/>
          <p:cNvSpPr>
            <a:spLocks noChangeArrowheads="1"/>
          </p:cNvSpPr>
          <p:nvPr/>
        </p:nvSpPr>
        <p:spPr bwMode="auto">
          <a:xfrm>
            <a:off x="1991109" y="2441001"/>
            <a:ext cx="492443" cy="2932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p>
            <a:r>
              <a:rPr lang="zh-CN" altLang="en-US" sz="2000" b="1" spc="120" dirty="0">
                <a:solidFill>
                  <a:schemeClr val="accent6"/>
                </a:solidFill>
                <a:latin typeface="微软雅黑" panose="020B0503020204020204" pitchFamily="34" charset="-122"/>
                <a:ea typeface="微软雅黑" panose="020B0503020204020204" pitchFamily="34" charset="-122"/>
              </a:rPr>
              <a:t>空杯心态的含义</a:t>
            </a:r>
            <a:endParaRPr lang="zh-CN" altLang="en-US" sz="2000" b="1" spc="120" dirty="0">
              <a:solidFill>
                <a:schemeClr val="accent6"/>
              </a:solidFill>
              <a:latin typeface="微软雅黑" panose="020B0503020204020204" pitchFamily="34" charset="-122"/>
              <a:ea typeface="微软雅黑" panose="020B0503020204020204" pitchFamily="34" charset="-122"/>
            </a:endParaRPr>
          </a:p>
        </p:txBody>
      </p:sp>
      <p:sp>
        <p:nvSpPr>
          <p:cNvPr id="24" name="圆角矩形 23"/>
          <p:cNvSpPr/>
          <p:nvPr/>
        </p:nvSpPr>
        <p:spPr>
          <a:xfrm>
            <a:off x="2567148" y="1844618"/>
            <a:ext cx="5905425" cy="3960956"/>
          </a:xfrm>
          <a:prstGeom prst="roundRect">
            <a:avLst>
              <a:gd name="adj" fmla="val 0"/>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25" name="TextBox 8"/>
          <p:cNvSpPr>
            <a:spLocks noChangeArrowheads="1"/>
          </p:cNvSpPr>
          <p:nvPr/>
        </p:nvSpPr>
        <p:spPr bwMode="auto">
          <a:xfrm>
            <a:off x="2755902" y="2122255"/>
            <a:ext cx="5572637" cy="1412365"/>
          </a:xfrm>
          <a:prstGeom prst="rect">
            <a:avLst/>
          </a:prstGeom>
          <a:noFill/>
          <a:ln>
            <a:noFill/>
          </a:ln>
        </p:spPr>
        <p:txBody>
          <a:bodyPr wrap="square">
            <a:spAutoFit/>
          </a:bodyPr>
          <a:lstStyle/>
          <a:p>
            <a:pPr>
              <a:lnSpc>
                <a:spcPct val="134000"/>
              </a:lnSpc>
              <a:spcAft>
                <a:spcPts val="1200"/>
              </a:spcAft>
            </a:pP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空杯心态，最直接的含义就是一个装满水的杯子很难接纳新东西。其引申含义就是：随时对自己所拥有的知识和技能进行重整，清空过时的知识、技能或经验，为新知识、新技能的进入留出空间，保证自己的知识与技能总是最新的。</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27" name="TextBox 8"/>
          <p:cNvSpPr>
            <a:spLocks noChangeArrowheads="1"/>
          </p:cNvSpPr>
          <p:nvPr/>
        </p:nvSpPr>
        <p:spPr bwMode="auto">
          <a:xfrm>
            <a:off x="2755901" y="3808737"/>
            <a:ext cx="5572638" cy="1412365"/>
          </a:xfrm>
          <a:prstGeom prst="rect">
            <a:avLst/>
          </a:prstGeom>
          <a:noFill/>
          <a:ln>
            <a:noFill/>
          </a:ln>
        </p:spPr>
        <p:txBody>
          <a:bodyPr wrap="square">
            <a:spAutoFit/>
          </a:bodyPr>
          <a:lstStyle/>
          <a:p>
            <a:pPr>
              <a:lnSpc>
                <a:spcPct val="134000"/>
              </a:lnSpc>
              <a:spcAft>
                <a:spcPts val="1200"/>
              </a:spcAft>
            </a:pP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比如，培训师做培训课程优化时，会先把原有的课程放在一边，另起炉灶，重新按照课程设计的步骤，编制目录、搜集素材等，然后再结合原有的课程进行完善，这样才能真正实现课程的优化和进步。</a:t>
            </a:r>
            <a:endParaRPr lang="zh-CN" altLang="en-US" sz="1600" dirty="0">
              <a:solidFill>
                <a:schemeClr val="bg1"/>
              </a:solidFill>
              <a:latin typeface="微软雅黑" panose="020B0503020204020204" pitchFamily="34" charset="-122"/>
              <a:ea typeface="微软雅黑" panose="020B0503020204020204" pitchFamily="34" charset="-122"/>
            </a:endParaRPr>
          </a:p>
        </p:txBody>
      </p:sp>
      <p:pic>
        <p:nvPicPr>
          <p:cNvPr id="18" name="Picture 5" descr="http://www.hercity.com/upfiles/2011/09/20110920120614578303.jpg"/>
          <p:cNvPicPr>
            <a:picLocks noChangeAspect="1" noChangeArrowheads="1"/>
          </p:cNvPicPr>
          <p:nvPr/>
        </p:nvPicPr>
        <p:blipFill>
          <a:blip r:embed="rId2" cstate="email"/>
          <a:srcRect/>
          <a:stretch>
            <a:fillRect/>
          </a:stretch>
        </p:blipFill>
        <p:spPr bwMode="auto">
          <a:xfrm>
            <a:off x="8835052" y="1844618"/>
            <a:ext cx="2806286" cy="3960956"/>
          </a:xfrm>
          <a:prstGeom prst="rect">
            <a:avLst/>
          </a:prstGeom>
          <a:blipFill dpi="0" rotWithShape="1">
            <a:blip r:embed="rId3" cstate="print"/>
            <a:srcRect/>
            <a:stretch>
              <a:fillRect/>
            </a:stretch>
          </a:blipFill>
          <a:ln w="28575">
            <a:solidFill>
              <a:schemeClr val="bg1"/>
            </a:solidFill>
          </a:ln>
          <a:effectLst>
            <a:outerShdw blurRad="63500" sx="102000" sy="102000" algn="ctr" rotWithShape="0">
              <a:prstClr val="black">
                <a:alpha val="40000"/>
              </a:prstClr>
            </a:outerShdw>
          </a:effec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Scale>
                                      <p:cBhvr>
                                        <p:cTn id="7"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5"/>
                                        </p:tgtEl>
                                        <p:attrNameLst>
                                          <p:attrName>ppt_x</p:attrName>
                                          <p:attrName>ppt_y</p:attrName>
                                        </p:attrNameLst>
                                      </p:cBhvr>
                                    </p:animMotion>
                                    <p:animEffect transition="in" filter="fade">
                                      <p:cBhvr>
                                        <p:cTn id="9" dur="1000"/>
                                        <p:tgtEl>
                                          <p:spTgt spid="25"/>
                                        </p:tgtEl>
                                      </p:cBhvr>
                                    </p:animEffect>
                                  </p:childTnLst>
                                </p:cTn>
                              </p:par>
                              <p:par>
                                <p:cTn id="10" presetID="52" presetClass="entr" presetSubtype="0" fill="hold" grpId="0" nodeType="withEffect">
                                  <p:stCondLst>
                                    <p:cond delay="200"/>
                                  </p:stCondLst>
                                  <p:iterate type="lt">
                                    <p:tmPct val="0"/>
                                  </p:iterate>
                                  <p:childTnLst>
                                    <p:set>
                                      <p:cBhvr>
                                        <p:cTn id="11" dur="1" fill="hold">
                                          <p:stCondLst>
                                            <p:cond delay="0"/>
                                          </p:stCondLst>
                                        </p:cTn>
                                        <p:tgtEl>
                                          <p:spTgt spid="27"/>
                                        </p:tgtEl>
                                        <p:attrNameLst>
                                          <p:attrName>style.visibility</p:attrName>
                                        </p:attrNameLst>
                                      </p:cBhvr>
                                      <p:to>
                                        <p:strVal val="visible"/>
                                      </p:to>
                                    </p:set>
                                    <p:animScale>
                                      <p:cBhvr>
                                        <p:cTn id="12" dur="100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27"/>
                                        </p:tgtEl>
                                        <p:attrNameLst>
                                          <p:attrName>ppt_x</p:attrName>
                                          <p:attrName>ppt_y</p:attrName>
                                        </p:attrNameLst>
                                      </p:cBhvr>
                                    </p:animMotion>
                                    <p:animEffect transition="in" filter="fade">
                                      <p:cBhvr>
                                        <p:cTn id="14" dur="1000"/>
                                        <p:tgtEl>
                                          <p:spTgt spid="27"/>
                                        </p:tgtEl>
                                      </p:cBhvr>
                                    </p:animEffect>
                                  </p:childTnLst>
                                </p:cTn>
                              </p:par>
                              <p:par>
                                <p:cTn id="15" presetID="52" presetClass="entr" presetSubtype="0" fill="hold" nodeType="withEffect">
                                  <p:stCondLst>
                                    <p:cond delay="400"/>
                                  </p:stCondLst>
                                  <p:iterate type="lt">
                                    <p:tmPct val="0"/>
                                  </p:iterate>
                                  <p:childTnLst>
                                    <p:set>
                                      <p:cBhvr>
                                        <p:cTn id="16" dur="1" fill="hold">
                                          <p:stCondLst>
                                            <p:cond delay="0"/>
                                          </p:stCondLst>
                                        </p:cTn>
                                        <p:tgtEl>
                                          <p:spTgt spid="18"/>
                                        </p:tgtEl>
                                        <p:attrNameLst>
                                          <p:attrName>style.visibility</p:attrName>
                                        </p:attrNameLst>
                                      </p:cBhvr>
                                      <p:to>
                                        <p:strVal val="visible"/>
                                      </p:to>
                                    </p:set>
                                    <p:animScale>
                                      <p:cBhvr>
                                        <p:cTn id="17"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18"/>
                                        </p:tgtEl>
                                        <p:attrNameLst>
                                          <p:attrName>ppt_x</p:attrName>
                                          <p:attrName>ppt_y</p:attrName>
                                        </p:attrNameLst>
                                      </p:cBhvr>
                                    </p:animMotion>
                                    <p:animEffect transition="in" filter="fade">
                                      <p:cBhvr>
                                        <p:cTn id="19"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弦形 9"/>
          <p:cNvSpPr/>
          <p:nvPr/>
        </p:nvSpPr>
        <p:spPr>
          <a:xfrm>
            <a:off x="1991009" y="1916635"/>
            <a:ext cx="4788624" cy="4788624"/>
          </a:xfrm>
          <a:prstGeom prst="chord">
            <a:avLst>
              <a:gd name="adj1" fmla="val 310437"/>
              <a:gd name="adj2" fmla="val 306747"/>
            </a:avLst>
          </a:prstGeom>
          <a:solidFill>
            <a:srgbClr val="F0F0F0"/>
          </a:solidFill>
          <a:ln w="9525">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4900">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02</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4" y="551530"/>
            <a:ext cx="3528851" cy="461725"/>
          </a:xfrm>
          <a:prstGeom prst="rect">
            <a:avLst/>
          </a:prstGeom>
          <a:noFill/>
        </p:spPr>
        <p:txBody>
          <a:bodyPr wrap="square" lIns="0" rtlCol="0">
            <a:spAutoFit/>
          </a:bodyPr>
          <a:lstStyle/>
          <a:p>
            <a:r>
              <a:rPr lang="zh-CN" altLang="en-US" sz="2400" b="1" dirty="0">
                <a:solidFill>
                  <a:srgbClr val="9BBB59"/>
                </a:solidFill>
                <a:latin typeface="微软雅黑" panose="020B0503020204020204" pitchFamily="34" charset="-122"/>
                <a:ea typeface="微软雅黑" panose="020B0503020204020204" pitchFamily="34" charset="-122"/>
              </a:rPr>
              <a:t>为什么需要空杯心态</a:t>
            </a:r>
            <a:endParaRPr lang="zh-CN" altLang="en-US" sz="2400" b="1" dirty="0">
              <a:solidFill>
                <a:srgbClr val="9BBB59"/>
              </a:solidFill>
              <a:latin typeface="微软雅黑" panose="020B0503020204020204" pitchFamily="34" charset="-122"/>
              <a:ea typeface="微软雅黑" panose="020B0503020204020204" pitchFamily="34" charset="-122"/>
            </a:endParaRP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marL="1143000" indent="-228600">
              <a:defRPr sz="2400">
                <a:solidFill>
                  <a:schemeClr val="tx1"/>
                </a:solidFill>
                <a:latin typeface="Calibri" panose="020F0502020204030204" pitchFamily="34" charset="0"/>
                <a:ea typeface="宋体" panose="02010600030101010101" pitchFamily="2" charset="-122"/>
              </a:defRPr>
            </a:lvl3pPr>
            <a:lvl4pPr marL="1600200" indent="-228600">
              <a:defRPr sz="2400">
                <a:solidFill>
                  <a:schemeClr val="tx1"/>
                </a:solidFill>
                <a:latin typeface="Calibri" panose="020F0502020204030204" pitchFamily="34" charset="0"/>
                <a:ea typeface="宋体" panose="02010600030101010101" pitchFamily="2" charset="-122"/>
              </a:defRPr>
            </a:lvl4pPr>
            <a:lvl5pPr marL="2057400" indent="-228600">
              <a:defRPr sz="2400">
                <a:solidFill>
                  <a:schemeClr val="tx1"/>
                </a:solidFill>
                <a:latin typeface="Calibri" panose="020F0502020204030204" pitchFamily="34" charset="0"/>
                <a:ea typeface="宋体" panose="02010600030101010101" pitchFamily="2" charset="-122"/>
              </a:defRPr>
            </a:lvl5pPr>
            <a:lvl6pPr marL="25146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6pPr>
            <a:lvl7pPr marL="29718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7pPr>
            <a:lvl8pPr marL="34290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8pPr>
            <a:lvl9pPr marL="38862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9pPr>
          </a:lstStyle>
          <a:p>
            <a:endParaRPr lang="zh-CN" altLang="en-US" dirty="0">
              <a:ea typeface="微软雅黑" panose="020B0503020204020204" pitchFamily="34" charset="-122"/>
            </a:endParaRPr>
          </a:p>
        </p:txBody>
      </p:sp>
      <p:sp>
        <p:nvSpPr>
          <p:cNvPr id="9" name="弦形 8"/>
          <p:cNvSpPr/>
          <p:nvPr/>
        </p:nvSpPr>
        <p:spPr>
          <a:xfrm>
            <a:off x="2225040" y="2150665"/>
            <a:ext cx="4320563" cy="4320563"/>
          </a:xfrm>
          <a:prstGeom prst="chord">
            <a:avLst>
              <a:gd name="adj1" fmla="val 1653967"/>
              <a:gd name="adj2" fmla="val 1538455"/>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710963" y="2996896"/>
            <a:ext cx="3529072" cy="2818254"/>
          </a:xfrm>
          <a:prstGeom prst="rect">
            <a:avLst/>
          </a:prstGeom>
        </p:spPr>
        <p:txBody>
          <a:bodyPr wrap="square">
            <a:spAutoFit/>
          </a:bodyPr>
          <a:lstStyle/>
          <a:p>
            <a:pPr>
              <a:lnSpc>
                <a:spcPct val="123000"/>
              </a:lnSpc>
            </a:pPr>
            <a:r>
              <a:rPr lang="zh-CN" altLang="en-US" sz="1600" dirty="0">
                <a:solidFill>
                  <a:schemeClr val="bg1"/>
                </a:solidFill>
                <a:latin typeface="微软雅黑" panose="020B0503020204020204" pitchFamily="34" charset="-122"/>
                <a:ea typeface="微软雅黑" panose="020B0503020204020204" pitchFamily="34" charset="-122"/>
              </a:rPr>
              <a:t>空杯心态是每一个想在职场发展的人所必须拥有的心态。职务提升不等于素质提升，级别提高不等于水平提高，有资历不等于有能力，有学历不等于有学识。因此，这需要我们保持谦虚之心，放下过去的成绩，以“空杯心态”去完善自己，甘当小学生，不懂就问、就学、就研究，从而适应岗位工作的要求。</a:t>
            </a:r>
            <a:endParaRPr lang="zh-CN" altLang="en-US" sz="1600" dirty="0">
              <a:solidFill>
                <a:schemeClr val="bg1"/>
              </a:solidFill>
              <a:latin typeface="微软雅黑" panose="020B0503020204020204" pitchFamily="34" charset="-122"/>
              <a:ea typeface="微软雅黑" panose="020B0503020204020204" pitchFamily="34" charset="-122"/>
            </a:endParaRPr>
          </a:p>
        </p:txBody>
      </p:sp>
      <p:pic>
        <p:nvPicPr>
          <p:cNvPr id="5125" name="Picture 5" descr="C:\Users\user\Desktop\未标题-1 拷贝.png"/>
          <p:cNvPicPr>
            <a:picLocks noChangeAspect="1" noChangeArrowheads="1"/>
          </p:cNvPicPr>
          <p:nvPr/>
        </p:nvPicPr>
        <p:blipFill>
          <a:blip r:embed="rId1"/>
          <a:srcRect/>
          <a:stretch>
            <a:fillRect/>
          </a:stretch>
        </p:blipFill>
        <p:spPr bwMode="auto">
          <a:xfrm>
            <a:off x="8410084" y="-447"/>
            <a:ext cx="3781917" cy="685889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p14:pan dir="u"/>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92"/>
                                        </p:tgtEl>
                                        <p:attrNameLst>
                                          <p:attrName>style.visibility</p:attrName>
                                        </p:attrNameLst>
                                      </p:cBhvr>
                                      <p:to>
                                        <p:strVal val="visible"/>
                                      </p:to>
                                    </p:set>
                                    <p:anim calcmode="lin" valueType="num">
                                      <p:cBhvr additive="base">
                                        <p:cTn id="7" dur="500" fill="hold"/>
                                        <p:tgtEl>
                                          <p:spTgt spid="92"/>
                                        </p:tgtEl>
                                        <p:attrNameLst>
                                          <p:attrName>ppt_x</p:attrName>
                                        </p:attrNameLst>
                                      </p:cBhvr>
                                      <p:tavLst>
                                        <p:tav tm="0">
                                          <p:val>
                                            <p:strVal val="#ppt_x"/>
                                          </p:val>
                                        </p:tav>
                                        <p:tav tm="100000">
                                          <p:val>
                                            <p:strVal val="#ppt_x"/>
                                          </p:val>
                                        </p:tav>
                                      </p:tavLst>
                                    </p:anim>
                                    <p:anim calcmode="lin" valueType="num">
                                      <p:cBhvr additive="base">
                                        <p:cTn id="8" dur="500" fill="hold"/>
                                        <p:tgtEl>
                                          <p:spTgt spid="92"/>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p:cTn id="16" dur="500" fill="hold"/>
                                        <p:tgtEl>
                                          <p:spTgt spid="11"/>
                                        </p:tgtEl>
                                        <p:attrNameLst>
                                          <p:attrName>ppt_w</p:attrName>
                                        </p:attrNameLst>
                                      </p:cBhvr>
                                      <p:tavLst>
                                        <p:tav tm="0">
                                          <p:val>
                                            <p:fltVal val="0"/>
                                          </p:val>
                                        </p:tav>
                                        <p:tav tm="100000">
                                          <p:val>
                                            <p:strVal val="#ppt_w"/>
                                          </p:val>
                                        </p:tav>
                                      </p:tavLst>
                                    </p:anim>
                                    <p:anim calcmode="lin" valueType="num">
                                      <p:cBhvr>
                                        <p:cTn id="17" dur="500" fill="hold"/>
                                        <p:tgtEl>
                                          <p:spTgt spid="11"/>
                                        </p:tgtEl>
                                        <p:attrNameLst>
                                          <p:attrName>ppt_h</p:attrName>
                                        </p:attrNameLst>
                                      </p:cBhvr>
                                      <p:tavLst>
                                        <p:tav tm="0">
                                          <p:val>
                                            <p:fltVal val="0"/>
                                          </p:val>
                                        </p:tav>
                                        <p:tav tm="100000">
                                          <p:val>
                                            <p:strVal val="#ppt_h"/>
                                          </p:val>
                                        </p:tav>
                                      </p:tavLst>
                                    </p:anim>
                                    <p:animEffect transition="in" filter="fade">
                                      <p:cBhvr>
                                        <p:cTn id="18" dur="500"/>
                                        <p:tgtEl>
                                          <p:spTgt spid="11"/>
                                        </p:tgtEl>
                                      </p:cBhvr>
                                    </p:animEffect>
                                  </p:childTnLst>
                                </p:cTn>
                              </p:par>
                              <p:par>
                                <p:cTn id="19" presetID="8" presetClass="emph" presetSubtype="0" fill="hold" grpId="1" nodeType="withEffect">
                                  <p:stCondLst>
                                    <p:cond delay="0"/>
                                  </p:stCondLst>
                                  <p:childTnLst>
                                    <p:animRot by="21600000">
                                      <p:cBhvr>
                                        <p:cTn id="20" dur="500" fill="hold"/>
                                        <p:tgtEl>
                                          <p:spTgt spid="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1" grpId="0"/>
      <p:bldP spid="11"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4900">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02</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4" y="551530"/>
            <a:ext cx="3528851" cy="461725"/>
          </a:xfrm>
          <a:prstGeom prst="rect">
            <a:avLst/>
          </a:prstGeom>
          <a:noFill/>
        </p:spPr>
        <p:txBody>
          <a:bodyPr wrap="square" lIns="0" rtlCol="0">
            <a:spAutoFit/>
          </a:bodyPr>
          <a:lstStyle/>
          <a:p>
            <a:r>
              <a:rPr lang="zh-CN" altLang="en-US" sz="2400" b="1" dirty="0">
                <a:solidFill>
                  <a:srgbClr val="9BBB59"/>
                </a:solidFill>
                <a:latin typeface="微软雅黑" panose="020B0503020204020204" pitchFamily="34" charset="-122"/>
                <a:ea typeface="微软雅黑" panose="020B0503020204020204" pitchFamily="34" charset="-122"/>
              </a:rPr>
              <a:t>为什么需要空杯心态</a:t>
            </a:r>
            <a:endParaRPr lang="zh-CN" altLang="en-US" sz="2400" b="1" dirty="0">
              <a:solidFill>
                <a:srgbClr val="9BBB59"/>
              </a:solidFill>
              <a:latin typeface="微软雅黑" panose="020B0503020204020204" pitchFamily="34" charset="-122"/>
              <a:ea typeface="微软雅黑" panose="020B0503020204020204" pitchFamily="34" charset="-122"/>
            </a:endParaRP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marL="1143000" indent="-228600">
              <a:defRPr sz="2400">
                <a:solidFill>
                  <a:schemeClr val="tx1"/>
                </a:solidFill>
                <a:latin typeface="Calibri" panose="020F0502020204030204" pitchFamily="34" charset="0"/>
                <a:ea typeface="宋体" panose="02010600030101010101" pitchFamily="2" charset="-122"/>
              </a:defRPr>
            </a:lvl3pPr>
            <a:lvl4pPr marL="1600200" indent="-228600">
              <a:defRPr sz="2400">
                <a:solidFill>
                  <a:schemeClr val="tx1"/>
                </a:solidFill>
                <a:latin typeface="Calibri" panose="020F0502020204030204" pitchFamily="34" charset="0"/>
                <a:ea typeface="宋体" panose="02010600030101010101" pitchFamily="2" charset="-122"/>
              </a:defRPr>
            </a:lvl4pPr>
            <a:lvl5pPr marL="2057400" indent="-228600">
              <a:defRPr sz="2400">
                <a:solidFill>
                  <a:schemeClr val="tx1"/>
                </a:solidFill>
                <a:latin typeface="Calibri" panose="020F0502020204030204" pitchFamily="34" charset="0"/>
                <a:ea typeface="宋体" panose="02010600030101010101" pitchFamily="2" charset="-122"/>
              </a:defRPr>
            </a:lvl5pPr>
            <a:lvl6pPr marL="25146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6pPr>
            <a:lvl7pPr marL="29718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7pPr>
            <a:lvl8pPr marL="34290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8pPr>
            <a:lvl9pPr marL="38862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9pPr>
          </a:lstStyle>
          <a:p>
            <a:endParaRPr lang="zh-CN" altLang="en-US" dirty="0">
              <a:ea typeface="微软雅黑" panose="020B0503020204020204" pitchFamily="34" charset="-122"/>
            </a:endParaRPr>
          </a:p>
        </p:txBody>
      </p:sp>
      <p:grpSp>
        <p:nvGrpSpPr>
          <p:cNvPr id="12" name="组合 11"/>
          <p:cNvGrpSpPr/>
          <p:nvPr/>
        </p:nvGrpSpPr>
        <p:grpSpPr>
          <a:xfrm>
            <a:off x="1846975" y="6015544"/>
            <a:ext cx="7777669" cy="828108"/>
            <a:chOff x="1774727" y="6015207"/>
            <a:chExt cx="7776656" cy="828000"/>
          </a:xfrm>
        </p:grpSpPr>
        <p:sp>
          <p:nvSpPr>
            <p:cNvPr id="14" name="矩形 13"/>
            <p:cNvSpPr/>
            <p:nvPr/>
          </p:nvSpPr>
          <p:spPr>
            <a:xfrm>
              <a:off x="1774727" y="6165304"/>
              <a:ext cx="7776656" cy="432000"/>
            </a:xfrm>
            <a:prstGeom prst="rect">
              <a:avLst/>
            </a:prstGeom>
            <a:solidFill>
              <a:srgbClr val="7BC143"/>
            </a:solidFill>
            <a:ln>
              <a:solidFill>
                <a:schemeClr val="bg1"/>
              </a:solidFill>
            </a:ln>
            <a:effectLst>
              <a:outerShdw blurRad="50800" dist="38100" dir="2700000" algn="tl"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15" name="Picture 6" descr="E:\仝德志文件，勿删！\03-参考文档\！PPT图片及版面资源\06-PPT精选插图\12-标签\橙色把手-阴影.png"/>
            <p:cNvPicPr>
              <a:picLocks noChangeAspect="1" noChangeArrowheads="1"/>
            </p:cNvPicPr>
            <p:nvPr/>
          </p:nvPicPr>
          <p:blipFill>
            <a:blip r:embed="rId1" cstate="email"/>
            <a:srcRect/>
            <a:stretch>
              <a:fillRect/>
            </a:stretch>
          </p:blipFill>
          <p:spPr bwMode="auto">
            <a:xfrm>
              <a:off x="2633460" y="6015207"/>
              <a:ext cx="1062000" cy="82800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2998907" y="6098551"/>
              <a:ext cx="346204" cy="630860"/>
            </a:xfrm>
            <a:prstGeom prst="rect">
              <a:avLst/>
            </a:prstGeom>
            <a:noFill/>
          </p:spPr>
          <p:txBody>
            <a:bodyPr vert="eaVert" wrap="none" rtlCol="0">
              <a:spAutoFit/>
            </a:bodyPr>
            <a:lstStyle/>
            <a:p>
              <a:r>
                <a:rPr lang="zh-CN" altLang="en-US" sz="1050" dirty="0">
                  <a:solidFill>
                    <a:schemeClr val="bg1"/>
                  </a:solidFill>
                  <a:latin typeface="微软雅黑" panose="020B0503020204020204" pitchFamily="34" charset="-122"/>
                  <a:ea typeface="微软雅黑" panose="020B0503020204020204" pitchFamily="34" charset="-122"/>
                </a:rPr>
                <a:t>三级标题</a:t>
              </a:r>
              <a:endParaRPr lang="zh-CN" altLang="en-US" sz="1050" dirty="0">
                <a:solidFill>
                  <a:schemeClr val="bg1"/>
                </a:solidFill>
                <a:latin typeface="微软雅黑" panose="020B0503020204020204" pitchFamily="34" charset="-122"/>
                <a:ea typeface="微软雅黑" panose="020B0503020204020204" pitchFamily="34" charset="-122"/>
              </a:endParaRPr>
            </a:p>
          </p:txBody>
        </p:sp>
        <p:sp>
          <p:nvSpPr>
            <p:cNvPr id="17" name="椭圆 16"/>
            <p:cNvSpPr/>
            <p:nvPr/>
          </p:nvSpPr>
          <p:spPr>
            <a:xfrm>
              <a:off x="1918742" y="6201687"/>
              <a:ext cx="360040" cy="36004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TextBox 17"/>
          <p:cNvSpPr txBox="1"/>
          <p:nvPr/>
        </p:nvSpPr>
        <p:spPr>
          <a:xfrm>
            <a:off x="3791444" y="6204631"/>
            <a:ext cx="5545338" cy="369380"/>
          </a:xfrm>
          <a:prstGeom prst="rect">
            <a:avLst/>
          </a:prstGeom>
          <a:noFill/>
        </p:spPr>
        <p:txBody>
          <a:bodyPr wrap="square" lIns="0"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空杯心态可避免掉入“经验主义”的陷阱</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1918992"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anose="04040905080B02020502" pitchFamily="82" charset="0"/>
                <a:ea typeface="DFPYeaSong-B5" pitchFamily="18" charset="-120"/>
              </a:rPr>
              <a:t>1</a:t>
            </a:r>
            <a:endParaRPr lang="zh-CN" altLang="en-US" sz="3200" b="1" i="1" dirty="0">
              <a:solidFill>
                <a:srgbClr val="7BC143"/>
              </a:solidFill>
              <a:effectLst>
                <a:outerShdw blurRad="38100" dist="38100" dir="2700000" algn="tl">
                  <a:srgbClr val="000000">
                    <a:alpha val="43137"/>
                  </a:srgbClr>
                </a:outerShdw>
              </a:effectLst>
              <a:latin typeface="Broadway" panose="04040905080B02020502" pitchFamily="82" charset="0"/>
              <a:ea typeface="DFPYeaSong-B5" pitchFamily="18" charset="-120"/>
            </a:endParaRPr>
          </a:p>
        </p:txBody>
      </p:sp>
      <p:pic>
        <p:nvPicPr>
          <p:cNvPr id="6146" name="Picture 2" descr="D:\360Downloads\pic\xpic6998.jpg"/>
          <p:cNvPicPr>
            <a:picLocks noChangeAspect="1" noChangeArrowheads="1"/>
          </p:cNvPicPr>
          <p:nvPr/>
        </p:nvPicPr>
        <p:blipFill>
          <a:blip r:embed="rId2" cstate="email"/>
          <a:srcRect/>
          <a:stretch>
            <a:fillRect/>
          </a:stretch>
        </p:blipFill>
        <p:spPr bwMode="auto">
          <a:xfrm>
            <a:off x="8040469" y="2204704"/>
            <a:ext cx="4168413" cy="2776804"/>
          </a:xfrm>
          <a:prstGeom prst="rect">
            <a:avLst/>
          </a:prstGeom>
          <a:noFill/>
          <a:ln w="19050">
            <a:solidFill>
              <a:srgbClr val="92D050"/>
            </a:solidFill>
          </a:ln>
          <a:extLst>
            <a:ext uri="{909E8E84-426E-40DD-AFC4-6F175D3DCCD1}">
              <a14:hiddenFill xmlns:a14="http://schemas.microsoft.com/office/drawing/2010/main">
                <a:solidFill>
                  <a:srgbClr val="FFFFFF"/>
                </a:solidFill>
              </a14:hiddenFill>
            </a:ext>
          </a:extLst>
        </p:spPr>
      </p:pic>
      <p:sp>
        <p:nvSpPr>
          <p:cNvPr id="20" name="矩形 19"/>
          <p:cNvSpPr/>
          <p:nvPr/>
        </p:nvSpPr>
        <p:spPr>
          <a:xfrm>
            <a:off x="2567148" y="2377891"/>
            <a:ext cx="5313267" cy="2419439"/>
          </a:xfrm>
          <a:prstGeom prst="rect">
            <a:avLst/>
          </a:prstGeom>
        </p:spPr>
        <p:txBody>
          <a:bodyPr wrap="square">
            <a:spAutoFit/>
          </a:bodyPr>
          <a:lstStyle/>
          <a:p>
            <a:pPr defTabSz="720725">
              <a:lnSpc>
                <a:spcPct val="135000"/>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经验固然重要，但有时也会囚禁了自己，如果我们满足于已有的知识、技能以及工作经验，不愿意接受新鲜事物或汲取新思维，新方法，新视觉，工作按常规惯性来推进，</a:t>
            </a:r>
            <a:r>
              <a:rPr lang="zh-CN" altLang="en-US" sz="1600" b="1" dirty="0">
                <a:solidFill>
                  <a:srgbClr val="FF0064"/>
                </a:solidFill>
                <a:latin typeface="微软雅黑" panose="020B0503020204020204" pitchFamily="34" charset="-122"/>
                <a:ea typeface="微软雅黑" panose="020B0503020204020204" pitchFamily="34" charset="-122"/>
              </a:rPr>
              <a:t>没有突破，没有创新，便会陷入“吃老本”的可怕状态。</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而“空杯心态”则可以让我们时刻保持清醒的头脑，及时清空旧有的思维，吐故纳新，审时度势，从而避免掉入“经验主义”的陷阱。</a:t>
            </a:r>
            <a:endPar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2" name="矩形 21"/>
          <p:cNvSpPr>
            <a:spLocks noChangeAspect="1"/>
          </p:cNvSpPr>
          <p:nvPr/>
        </p:nvSpPr>
        <p:spPr>
          <a:xfrm>
            <a:off x="2351095" y="2204705"/>
            <a:ext cx="5689375" cy="2778255"/>
          </a:xfrm>
          <a:prstGeom prst="rect">
            <a:avLst/>
          </a:prstGeom>
          <a:ln w="19050">
            <a:solidFill>
              <a:srgbClr val="92D050"/>
            </a:solidFill>
            <a:prstDash val="solid"/>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100" fill="hold"/>
                                        <p:tgtEl>
                                          <p:spTgt spid="19"/>
                                        </p:tgtEl>
                                        <p:attrNameLst>
                                          <p:attrName>ppt_x</p:attrName>
                                        </p:attrNameLst>
                                      </p:cBhvr>
                                      <p:tavLst>
                                        <p:tav tm="0">
                                          <p:val>
                                            <p:strVal val="0-#ppt_w/2"/>
                                          </p:val>
                                        </p:tav>
                                        <p:tav tm="100000">
                                          <p:val>
                                            <p:strVal val="#ppt_x"/>
                                          </p:val>
                                        </p:tav>
                                      </p:tavLst>
                                    </p:anim>
                                    <p:anim calcmode="lin" valueType="num">
                                      <p:cBhvr additive="base">
                                        <p:cTn id="8" dur="1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0-#ppt_w/2"/>
                                          </p:val>
                                        </p:tav>
                                        <p:tav tm="100000">
                                          <p:val>
                                            <p:strVal val="#ppt_x"/>
                                          </p:val>
                                        </p:tav>
                                      </p:tavLst>
                                    </p:anim>
                                    <p:anim calcmode="lin" valueType="num">
                                      <p:cBhvr additive="base">
                                        <p:cTn id="13" dur="500" fill="hold"/>
                                        <p:tgtEl>
                                          <p:spTgt spid="18"/>
                                        </p:tgtEl>
                                        <p:attrNameLst>
                                          <p:attrName>ppt_y</p:attrName>
                                        </p:attrNameLst>
                                      </p:cBhvr>
                                      <p:tavLst>
                                        <p:tav tm="0">
                                          <p:val>
                                            <p:strVal val="#ppt_y"/>
                                          </p:val>
                                        </p:tav>
                                        <p:tav tm="100000">
                                          <p:val>
                                            <p:strVal val="#ppt_y"/>
                                          </p:val>
                                        </p:tav>
                                      </p:tavLst>
                                    </p:anim>
                                  </p:childTnLst>
                                </p:cTn>
                              </p:par>
                              <p:par>
                                <p:cTn id="14" presetID="8" presetClass="emph" presetSubtype="0" fill="hold" grpId="1" nodeType="withEffect">
                                  <p:stCondLst>
                                    <p:cond delay="0"/>
                                  </p:stCondLst>
                                  <p:childTnLst>
                                    <p:animRot by="43200000">
                                      <p:cBhvr>
                                        <p:cTn id="15" dur="400" fill="hold"/>
                                        <p:tgtEl>
                                          <p:spTgt spid="18"/>
                                        </p:tgtEl>
                                        <p:attrNameLst>
                                          <p:attrName>r</p:attrName>
                                        </p:attrNameLst>
                                      </p:cBhvr>
                                    </p:animRot>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1000"/>
                                        <p:tgtEl>
                                          <p:spTgt spid="20"/>
                                        </p:tgtEl>
                                      </p:cBhvr>
                                    </p:animEffect>
                                    <p:anim calcmode="lin" valueType="num">
                                      <p:cBhvr>
                                        <p:cTn id="20" dur="1000" fill="hold"/>
                                        <p:tgtEl>
                                          <p:spTgt spid="20"/>
                                        </p:tgtEl>
                                        <p:attrNameLst>
                                          <p:attrName>ppt_x</p:attrName>
                                        </p:attrNameLst>
                                      </p:cBhvr>
                                      <p:tavLst>
                                        <p:tav tm="0">
                                          <p:val>
                                            <p:strVal val="#ppt_x"/>
                                          </p:val>
                                        </p:tav>
                                        <p:tav tm="100000">
                                          <p:val>
                                            <p:strVal val="#ppt_x"/>
                                          </p:val>
                                        </p:tav>
                                      </p:tavLst>
                                    </p:anim>
                                    <p:anim calcmode="lin" valueType="num">
                                      <p:cBhvr>
                                        <p:cTn id="21"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8" grpId="1"/>
      <p:bldP spid="19" grpId="0"/>
      <p:bldP spid="2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4900">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02</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4" y="551530"/>
            <a:ext cx="3528851" cy="461725"/>
          </a:xfrm>
          <a:prstGeom prst="rect">
            <a:avLst/>
          </a:prstGeom>
          <a:noFill/>
        </p:spPr>
        <p:txBody>
          <a:bodyPr wrap="square" lIns="0" rtlCol="0">
            <a:spAutoFit/>
          </a:bodyPr>
          <a:lstStyle/>
          <a:p>
            <a:r>
              <a:rPr lang="zh-CN" altLang="en-US" sz="2400" b="1" dirty="0">
                <a:solidFill>
                  <a:srgbClr val="9BBB59"/>
                </a:solidFill>
                <a:latin typeface="微软雅黑" panose="020B0503020204020204" pitchFamily="34" charset="-122"/>
                <a:ea typeface="微软雅黑" panose="020B0503020204020204" pitchFamily="34" charset="-122"/>
              </a:rPr>
              <a:t>为什么需要空杯心态</a:t>
            </a:r>
            <a:endParaRPr lang="zh-CN" altLang="en-US" sz="2400" b="1" dirty="0">
              <a:solidFill>
                <a:srgbClr val="9BBB59"/>
              </a:solidFill>
              <a:latin typeface="微软雅黑" panose="020B0503020204020204" pitchFamily="34" charset="-122"/>
              <a:ea typeface="微软雅黑" panose="020B0503020204020204" pitchFamily="34" charset="-122"/>
            </a:endParaRP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marL="1143000" indent="-228600">
              <a:defRPr sz="2400">
                <a:solidFill>
                  <a:schemeClr val="tx1"/>
                </a:solidFill>
                <a:latin typeface="Calibri" panose="020F0502020204030204" pitchFamily="34" charset="0"/>
                <a:ea typeface="宋体" panose="02010600030101010101" pitchFamily="2" charset="-122"/>
              </a:defRPr>
            </a:lvl3pPr>
            <a:lvl4pPr marL="1600200" indent="-228600">
              <a:defRPr sz="2400">
                <a:solidFill>
                  <a:schemeClr val="tx1"/>
                </a:solidFill>
                <a:latin typeface="Calibri" panose="020F0502020204030204" pitchFamily="34" charset="0"/>
                <a:ea typeface="宋体" panose="02010600030101010101" pitchFamily="2" charset="-122"/>
              </a:defRPr>
            </a:lvl4pPr>
            <a:lvl5pPr marL="2057400" indent="-228600">
              <a:defRPr sz="2400">
                <a:solidFill>
                  <a:schemeClr val="tx1"/>
                </a:solidFill>
                <a:latin typeface="Calibri" panose="020F0502020204030204" pitchFamily="34" charset="0"/>
                <a:ea typeface="宋体" panose="02010600030101010101" pitchFamily="2" charset="-122"/>
              </a:defRPr>
            </a:lvl5pPr>
            <a:lvl6pPr marL="25146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6pPr>
            <a:lvl7pPr marL="29718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7pPr>
            <a:lvl8pPr marL="34290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8pPr>
            <a:lvl9pPr marL="38862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9pPr>
          </a:lstStyle>
          <a:p>
            <a:endParaRPr lang="zh-CN" altLang="en-US" dirty="0">
              <a:ea typeface="微软雅黑" panose="020B0503020204020204" pitchFamily="34" charset="-122"/>
            </a:endParaRPr>
          </a:p>
        </p:txBody>
      </p:sp>
      <p:grpSp>
        <p:nvGrpSpPr>
          <p:cNvPr id="12" name="组合 11"/>
          <p:cNvGrpSpPr/>
          <p:nvPr/>
        </p:nvGrpSpPr>
        <p:grpSpPr>
          <a:xfrm>
            <a:off x="1846975" y="6015544"/>
            <a:ext cx="7777669" cy="828108"/>
            <a:chOff x="1774727" y="6015207"/>
            <a:chExt cx="7776656" cy="828000"/>
          </a:xfrm>
        </p:grpSpPr>
        <p:sp>
          <p:nvSpPr>
            <p:cNvPr id="14" name="矩形 13"/>
            <p:cNvSpPr/>
            <p:nvPr/>
          </p:nvSpPr>
          <p:spPr>
            <a:xfrm>
              <a:off x="1774727" y="6165304"/>
              <a:ext cx="7776656" cy="432000"/>
            </a:xfrm>
            <a:prstGeom prst="rect">
              <a:avLst/>
            </a:prstGeom>
            <a:solidFill>
              <a:srgbClr val="7BC143"/>
            </a:solidFill>
            <a:ln>
              <a:solidFill>
                <a:schemeClr val="bg1"/>
              </a:solidFill>
            </a:ln>
            <a:effectLst>
              <a:outerShdw blurRad="50800" dist="38100" dir="2700000" algn="tl"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15" name="Picture 6" descr="E:\仝德志文件，勿删！\03-参考文档\！PPT图片及版面资源\06-PPT精选插图\12-标签\橙色把手-阴影.png"/>
            <p:cNvPicPr>
              <a:picLocks noChangeAspect="1" noChangeArrowheads="1"/>
            </p:cNvPicPr>
            <p:nvPr/>
          </p:nvPicPr>
          <p:blipFill>
            <a:blip r:embed="rId1" cstate="email"/>
            <a:srcRect/>
            <a:stretch>
              <a:fillRect/>
            </a:stretch>
          </p:blipFill>
          <p:spPr bwMode="auto">
            <a:xfrm>
              <a:off x="2633460" y="6015207"/>
              <a:ext cx="1062000" cy="82800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2998907" y="6098551"/>
              <a:ext cx="346204" cy="630860"/>
            </a:xfrm>
            <a:prstGeom prst="rect">
              <a:avLst/>
            </a:prstGeom>
            <a:noFill/>
          </p:spPr>
          <p:txBody>
            <a:bodyPr vert="eaVert" wrap="none" rtlCol="0">
              <a:spAutoFit/>
            </a:bodyPr>
            <a:lstStyle/>
            <a:p>
              <a:r>
                <a:rPr lang="zh-CN" altLang="en-US" sz="1050" dirty="0">
                  <a:solidFill>
                    <a:schemeClr val="bg1"/>
                  </a:solidFill>
                  <a:latin typeface="微软雅黑" panose="020B0503020204020204" pitchFamily="34" charset="-122"/>
                  <a:ea typeface="微软雅黑" panose="020B0503020204020204" pitchFamily="34" charset="-122"/>
                </a:rPr>
                <a:t>三级标题</a:t>
              </a:r>
              <a:endParaRPr lang="zh-CN" altLang="en-US" sz="1050" dirty="0">
                <a:solidFill>
                  <a:schemeClr val="bg1"/>
                </a:solidFill>
                <a:latin typeface="微软雅黑" panose="020B0503020204020204" pitchFamily="34" charset="-122"/>
                <a:ea typeface="微软雅黑" panose="020B0503020204020204" pitchFamily="34" charset="-122"/>
              </a:endParaRPr>
            </a:p>
          </p:txBody>
        </p:sp>
        <p:sp>
          <p:nvSpPr>
            <p:cNvPr id="17" name="椭圆 16"/>
            <p:cNvSpPr/>
            <p:nvPr/>
          </p:nvSpPr>
          <p:spPr>
            <a:xfrm>
              <a:off x="1918742" y="6201687"/>
              <a:ext cx="360040" cy="36004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TextBox 17"/>
          <p:cNvSpPr txBox="1"/>
          <p:nvPr/>
        </p:nvSpPr>
        <p:spPr>
          <a:xfrm>
            <a:off x="3791444" y="6204631"/>
            <a:ext cx="5545338" cy="369380"/>
          </a:xfrm>
          <a:prstGeom prst="rect">
            <a:avLst/>
          </a:prstGeom>
          <a:noFill/>
        </p:spPr>
        <p:txBody>
          <a:bodyPr wrap="square" lIns="0"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空杯心态是自我不断进步的保障</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1918992"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anose="04040905080B02020502" pitchFamily="82" charset="0"/>
                <a:ea typeface="DFPYeaSong-B5" pitchFamily="18" charset="-120"/>
              </a:rPr>
              <a:t>2</a:t>
            </a:r>
            <a:endParaRPr lang="zh-CN" altLang="en-US" sz="3200" b="1" i="1" dirty="0">
              <a:solidFill>
                <a:srgbClr val="7BC143"/>
              </a:solidFill>
              <a:effectLst>
                <a:outerShdw blurRad="38100" dist="38100" dir="2700000" algn="tl">
                  <a:srgbClr val="000000">
                    <a:alpha val="43137"/>
                  </a:srgbClr>
                </a:outerShdw>
              </a:effectLst>
              <a:latin typeface="Broadway" panose="04040905080B02020502" pitchFamily="82" charset="0"/>
              <a:ea typeface="DFPYeaSong-B5" pitchFamily="18" charset="-120"/>
            </a:endParaRPr>
          </a:p>
        </p:txBody>
      </p:sp>
      <p:sp>
        <p:nvSpPr>
          <p:cNvPr id="20" name="矩形 19"/>
          <p:cNvSpPr/>
          <p:nvPr/>
        </p:nvSpPr>
        <p:spPr>
          <a:xfrm>
            <a:off x="2567148" y="2446635"/>
            <a:ext cx="5313267" cy="2240905"/>
          </a:xfrm>
          <a:prstGeom prst="rect">
            <a:avLst/>
          </a:prstGeom>
        </p:spPr>
        <p:txBody>
          <a:bodyPr wrap="square">
            <a:spAutoFit/>
          </a:bodyPr>
          <a:lstStyle/>
          <a:p>
            <a:pPr defTabSz="720725">
              <a:lnSpc>
                <a:spcPct val="135000"/>
              </a:lnSpc>
              <a:spcAft>
                <a:spcPts val="1200"/>
              </a:spcAft>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古人讲“满招损，谦受益”。有了空杯心态，</a:t>
            </a:r>
            <a:r>
              <a:rPr lang="zh-CN" altLang="en-US" sz="1600" b="1" dirty="0">
                <a:solidFill>
                  <a:srgbClr val="92D050"/>
                </a:solidFill>
                <a:latin typeface="微软雅黑" panose="020B0503020204020204" pitchFamily="34" charset="-122"/>
                <a:ea typeface="微软雅黑" panose="020B0503020204020204" pitchFamily="34" charset="-122"/>
              </a:rPr>
              <a:t>将原有的知识、经验打包存储，从心态上清空自己，才有地方去容纳新知识、新技能、新智慧，才能不断进步。</a:t>
            </a:r>
            <a:endParaRPr lang="en-US" altLang="zh-CN" sz="1600" b="1" dirty="0">
              <a:solidFill>
                <a:srgbClr val="92D050"/>
              </a:solidFill>
              <a:latin typeface="微软雅黑" panose="020B0503020204020204" pitchFamily="34" charset="-122"/>
              <a:ea typeface="微软雅黑" panose="020B0503020204020204" pitchFamily="34" charset="-122"/>
            </a:endParaRPr>
          </a:p>
          <a:p>
            <a:pPr defTabSz="720725">
              <a:lnSpc>
                <a:spcPct val="135000"/>
              </a:lnSpc>
              <a:spcAft>
                <a:spcPts val="1200"/>
              </a:spcAft>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比如，企业花钱培训员工，有的员工学到了东西，而有的员工则抱怨没的学，其实，有的学没的学，关键在于自己想不想学，在于是否有空杯心态。</a:t>
            </a:r>
            <a:endPar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2" name="矩形 21"/>
          <p:cNvSpPr>
            <a:spLocks noChangeAspect="1"/>
          </p:cNvSpPr>
          <p:nvPr/>
        </p:nvSpPr>
        <p:spPr>
          <a:xfrm>
            <a:off x="2410821" y="2204704"/>
            <a:ext cx="5629649" cy="2776804"/>
          </a:xfrm>
          <a:prstGeom prst="rect">
            <a:avLst/>
          </a:prstGeom>
          <a:ln w="19050">
            <a:solidFill>
              <a:srgbClr val="92D050"/>
            </a:solidFill>
            <a:prstDash val="solid"/>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p>
        </p:txBody>
      </p:sp>
      <p:pic>
        <p:nvPicPr>
          <p:cNvPr id="21" name="Picture 4" descr="C:\Users\user\Desktop\233847552011120151049481.jpg"/>
          <p:cNvPicPr>
            <a:picLocks noChangeAspect="1" noChangeArrowheads="1"/>
          </p:cNvPicPr>
          <p:nvPr/>
        </p:nvPicPr>
        <p:blipFill>
          <a:blip r:embed="rId2"/>
          <a:srcRect/>
          <a:stretch>
            <a:fillRect/>
          </a:stretch>
        </p:blipFill>
        <p:spPr bwMode="auto">
          <a:xfrm>
            <a:off x="8032045" y="2215138"/>
            <a:ext cx="4159956" cy="2766370"/>
          </a:xfrm>
          <a:prstGeom prst="rect">
            <a:avLst/>
          </a:prstGeom>
          <a:noFill/>
          <a:ln w="19050">
            <a:solidFill>
              <a:srgbClr val="92D050"/>
            </a:solidFill>
          </a:ln>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p14:pan dir="r"/>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100" fill="hold"/>
                                        <p:tgtEl>
                                          <p:spTgt spid="19"/>
                                        </p:tgtEl>
                                        <p:attrNameLst>
                                          <p:attrName>ppt_x</p:attrName>
                                        </p:attrNameLst>
                                      </p:cBhvr>
                                      <p:tavLst>
                                        <p:tav tm="0">
                                          <p:val>
                                            <p:strVal val="0-#ppt_w/2"/>
                                          </p:val>
                                        </p:tav>
                                        <p:tav tm="100000">
                                          <p:val>
                                            <p:strVal val="#ppt_x"/>
                                          </p:val>
                                        </p:tav>
                                      </p:tavLst>
                                    </p:anim>
                                    <p:anim calcmode="lin" valueType="num">
                                      <p:cBhvr additive="base">
                                        <p:cTn id="8" dur="1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0-#ppt_w/2"/>
                                          </p:val>
                                        </p:tav>
                                        <p:tav tm="100000">
                                          <p:val>
                                            <p:strVal val="#ppt_x"/>
                                          </p:val>
                                        </p:tav>
                                      </p:tavLst>
                                    </p:anim>
                                    <p:anim calcmode="lin" valueType="num">
                                      <p:cBhvr additive="base">
                                        <p:cTn id="13" dur="500" fill="hold"/>
                                        <p:tgtEl>
                                          <p:spTgt spid="18"/>
                                        </p:tgtEl>
                                        <p:attrNameLst>
                                          <p:attrName>ppt_y</p:attrName>
                                        </p:attrNameLst>
                                      </p:cBhvr>
                                      <p:tavLst>
                                        <p:tav tm="0">
                                          <p:val>
                                            <p:strVal val="#ppt_y"/>
                                          </p:val>
                                        </p:tav>
                                        <p:tav tm="100000">
                                          <p:val>
                                            <p:strVal val="#ppt_y"/>
                                          </p:val>
                                        </p:tav>
                                      </p:tavLst>
                                    </p:anim>
                                  </p:childTnLst>
                                </p:cTn>
                              </p:par>
                              <p:par>
                                <p:cTn id="14" presetID="8" presetClass="emph" presetSubtype="0" fill="hold" grpId="1" nodeType="withEffect">
                                  <p:stCondLst>
                                    <p:cond delay="0"/>
                                  </p:stCondLst>
                                  <p:childTnLst>
                                    <p:animRot by="43200000">
                                      <p:cBhvr>
                                        <p:cTn id="15" dur="400" fill="hold"/>
                                        <p:tgtEl>
                                          <p:spTgt spid="18"/>
                                        </p:tgtEl>
                                        <p:attrNameLst>
                                          <p:attrName>r</p:attrName>
                                        </p:attrNameLst>
                                      </p:cBhvr>
                                    </p:animRot>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1000"/>
                                        <p:tgtEl>
                                          <p:spTgt spid="20"/>
                                        </p:tgtEl>
                                      </p:cBhvr>
                                    </p:animEffect>
                                    <p:anim calcmode="lin" valueType="num">
                                      <p:cBhvr>
                                        <p:cTn id="20" dur="1000" fill="hold"/>
                                        <p:tgtEl>
                                          <p:spTgt spid="20"/>
                                        </p:tgtEl>
                                        <p:attrNameLst>
                                          <p:attrName>ppt_x</p:attrName>
                                        </p:attrNameLst>
                                      </p:cBhvr>
                                      <p:tavLst>
                                        <p:tav tm="0">
                                          <p:val>
                                            <p:strVal val="#ppt_x"/>
                                          </p:val>
                                        </p:tav>
                                        <p:tav tm="100000">
                                          <p:val>
                                            <p:strVal val="#ppt_x"/>
                                          </p:val>
                                        </p:tav>
                                      </p:tavLst>
                                    </p:anim>
                                    <p:anim calcmode="lin" valueType="num">
                                      <p:cBhvr>
                                        <p:cTn id="21"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8" grpId="1"/>
      <p:bldP spid="19" grpId="0"/>
      <p:bldP spid="2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5944" y="1700583"/>
            <a:ext cx="7453290" cy="1656400"/>
            <a:chOff x="3755454" y="1700808"/>
            <a:chExt cx="7452320" cy="1656184"/>
          </a:xfrm>
        </p:grpSpPr>
        <p:sp>
          <p:nvSpPr>
            <p:cNvPr id="124" name="矩形 123"/>
            <p:cNvSpPr/>
            <p:nvPr/>
          </p:nvSpPr>
          <p:spPr>
            <a:xfrm>
              <a:off x="3755454" y="1700808"/>
              <a:ext cx="7452320" cy="165618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TextBox 126"/>
            <p:cNvSpPr txBox="1"/>
            <p:nvPr/>
          </p:nvSpPr>
          <p:spPr>
            <a:xfrm>
              <a:off x="4175202" y="2196658"/>
              <a:ext cx="3692036" cy="646331"/>
            </a:xfrm>
            <a:prstGeom prst="rect">
              <a:avLst/>
            </a:prstGeom>
            <a:noFill/>
          </p:spPr>
          <p:txBody>
            <a:bodyPr wrap="none" rtlCol="0">
              <a:spAutoFit/>
            </a:bodyPr>
            <a:lstStyle/>
            <a:p>
              <a:pPr algn="r"/>
              <a:r>
                <a:rPr lang="zh-CN" altLang="en-US" sz="3600" b="1" dirty="0">
                  <a:solidFill>
                    <a:schemeClr val="bg1"/>
                  </a:solidFill>
                  <a:latin typeface="微软雅黑" panose="020B0503020204020204" pitchFamily="34" charset="-122"/>
                  <a:ea typeface="微软雅黑" panose="020B0503020204020204" pitchFamily="34" charset="-122"/>
                </a:rPr>
                <a:t>第一章  心态概述</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grpSp>
      <p:pic>
        <p:nvPicPr>
          <p:cNvPr id="129" name="Picture 17" descr="C:\Documents and Settings\tdz\桌面\music_3834x2551_zcool.com.cn.jpg"/>
          <p:cNvPicPr>
            <a:picLocks noChangeAspect="1" noChangeArrowheads="1"/>
          </p:cNvPicPr>
          <p:nvPr/>
        </p:nvPicPr>
        <p:blipFill rotWithShape="1">
          <a:blip r:embed="rId1" cstate="email"/>
          <a:srcRect/>
          <a:stretch>
            <a:fillRect/>
          </a:stretch>
        </p:blipFill>
        <p:spPr bwMode="auto">
          <a:xfrm>
            <a:off x="8904678" y="1844618"/>
            <a:ext cx="2160281" cy="1350176"/>
          </a:xfrm>
          <a:prstGeom prst="rect">
            <a:avLst/>
          </a:prstGeom>
          <a:blipFill dpi="0" rotWithShape="1">
            <a:blip r:embed="rId2" cstate="email"/>
            <a:srcRect/>
            <a:stretch>
              <a:fillRect/>
            </a:stretch>
          </a:blipFill>
          <a:ln w="28575">
            <a:solidFill>
              <a:schemeClr val="bg1"/>
            </a:solidFill>
          </a:ln>
          <a:effectLst/>
        </p:spPr>
      </p:pic>
      <p:sp>
        <p:nvSpPr>
          <p:cNvPr id="130" name="矩形 129"/>
          <p:cNvSpPr/>
          <p:nvPr/>
        </p:nvSpPr>
        <p:spPr>
          <a:xfrm>
            <a:off x="5955069" y="4221191"/>
            <a:ext cx="1680887" cy="1152278"/>
          </a:xfrm>
          <a:prstGeom prst="rect">
            <a:avLst/>
          </a:prstGeom>
          <a:solidFill>
            <a:srgbClr val="9BBB59"/>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en-US" altLang="zh-CN" sz="3200" dirty="0"/>
              <a:t>01</a:t>
            </a:r>
            <a:endParaRPr lang="en-US" altLang="zh-CN" sz="3200" dirty="0"/>
          </a:p>
          <a:p>
            <a:pPr>
              <a:lnSpc>
                <a:spcPct val="130000"/>
              </a:lnSpc>
            </a:pPr>
            <a:r>
              <a:rPr lang="zh-CN" altLang="en-US" dirty="0">
                <a:latin typeface="微软雅黑" panose="020B0503020204020204" pitchFamily="34" charset="-122"/>
                <a:ea typeface="微软雅黑" panose="020B0503020204020204" pitchFamily="34" charset="-122"/>
              </a:rPr>
              <a:t>什么是心态</a:t>
            </a:r>
            <a:endParaRPr lang="zh-CN" altLang="en-US" dirty="0">
              <a:latin typeface="微软雅黑" panose="020B0503020204020204" pitchFamily="34" charset="-122"/>
              <a:ea typeface="微软雅黑" panose="020B0503020204020204" pitchFamily="34" charset="-122"/>
            </a:endParaRPr>
          </a:p>
        </p:txBody>
      </p:sp>
      <p:sp>
        <p:nvSpPr>
          <p:cNvPr id="132" name="矩形 131"/>
          <p:cNvSpPr/>
          <p:nvPr/>
        </p:nvSpPr>
        <p:spPr>
          <a:xfrm>
            <a:off x="7741707" y="4221191"/>
            <a:ext cx="1680887" cy="1152278"/>
          </a:xfrm>
          <a:prstGeom prst="rect">
            <a:avLst/>
          </a:prstGeom>
          <a:solidFill>
            <a:srgbClr val="9BBB59"/>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en-US" altLang="zh-CN" sz="3200" dirty="0"/>
              <a:t>02</a:t>
            </a:r>
            <a:endParaRPr lang="en-US" altLang="zh-CN" sz="3200" dirty="0"/>
          </a:p>
          <a:p>
            <a:pPr>
              <a:lnSpc>
                <a:spcPct val="130000"/>
              </a:lnSpc>
            </a:pPr>
            <a:r>
              <a:rPr lang="zh-CN" altLang="en-US" dirty="0">
                <a:latin typeface="微软雅黑" panose="020B0503020204020204" pitchFamily="34" charset="-122"/>
                <a:ea typeface="微软雅黑" panose="020B0503020204020204" pitchFamily="34" charset="-122"/>
              </a:rPr>
              <a:t>心态决定命运</a:t>
            </a:r>
            <a:endParaRPr lang="zh-CN" altLang="en-US" dirty="0">
              <a:latin typeface="微软雅黑" panose="020B0503020204020204" pitchFamily="34" charset="-122"/>
              <a:ea typeface="微软雅黑" panose="020B0503020204020204" pitchFamily="34" charset="-122"/>
            </a:endParaRPr>
          </a:p>
        </p:txBody>
      </p:sp>
      <p:sp>
        <p:nvSpPr>
          <p:cNvPr id="133" name="矩形 132"/>
          <p:cNvSpPr/>
          <p:nvPr/>
        </p:nvSpPr>
        <p:spPr>
          <a:xfrm>
            <a:off x="9528347" y="4221191"/>
            <a:ext cx="1680887" cy="1152278"/>
          </a:xfrm>
          <a:prstGeom prst="rect">
            <a:avLst/>
          </a:prstGeom>
          <a:solidFill>
            <a:srgbClr val="9BBB59"/>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en-US" altLang="zh-CN" sz="3200" dirty="0"/>
              <a:t>03</a:t>
            </a:r>
            <a:endParaRPr lang="en-US" altLang="zh-CN" sz="3200" dirty="0"/>
          </a:p>
          <a:p>
            <a:pPr>
              <a:lnSpc>
                <a:spcPct val="130000"/>
              </a:lnSpc>
            </a:pPr>
            <a:r>
              <a:rPr lang="zh-CN" altLang="en-US" dirty="0">
                <a:latin typeface="微软雅黑" panose="020B0503020204020204" pitchFamily="34" charset="-122"/>
                <a:ea typeface="微软雅黑" panose="020B0503020204020204" pitchFamily="34" charset="-122"/>
              </a:rPr>
              <a:t>心态自己掌握</a:t>
            </a:r>
            <a:endParaRPr lang="zh-CN" altLang="en-US" dirty="0">
              <a:latin typeface="微软雅黑" panose="020B0503020204020204" pitchFamily="34" charset="-122"/>
              <a:ea typeface="微软雅黑" panose="020B0503020204020204" pitchFamily="34" charset="-122"/>
            </a:endParaRPr>
          </a:p>
        </p:txBody>
      </p:sp>
      <p:sp>
        <p:nvSpPr>
          <p:cNvPr id="9" name="矩形 8"/>
          <p:cNvSpPr/>
          <p:nvPr/>
        </p:nvSpPr>
        <p:spPr>
          <a:xfrm>
            <a:off x="3359339" y="1700583"/>
            <a:ext cx="288070" cy="16564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txBox="1"/>
          <p:nvPr/>
        </p:nvSpPr>
        <p:spPr>
          <a:xfrm>
            <a:off x="9480817" y="637454"/>
            <a:ext cx="1449228" cy="288070"/>
          </a:xfrm>
          <a:prstGeom prst="rect">
            <a:avLst/>
          </a:prstGeom>
          <a:ln>
            <a:noFill/>
          </a:ln>
        </p:spPr>
        <p:txBody>
          <a:bodyPr>
            <a:normAutofit fontScale="92500" lnSpcReduction="20000"/>
          </a:bodyPr>
          <a:lstStyle>
            <a:lvl1pPr algn="l" defTabSz="914400" rtl="0" eaLnBrk="1" latinLnBrk="0" hangingPunct="1">
              <a:spcBef>
                <a:spcPct val="0"/>
              </a:spcBef>
              <a:buNone/>
              <a:defRPr sz="1600" kern="1200">
                <a:solidFill>
                  <a:schemeClr val="tx1"/>
                </a:solidFill>
                <a:latin typeface="微软雅黑" panose="020B0503020204020204" pitchFamily="34" charset="-122"/>
                <a:ea typeface="微软雅黑" panose="020B0503020204020204" pitchFamily="34" charset="-122"/>
                <a:cs typeface="+mj-cs"/>
              </a:defRPr>
            </a:lvl1pPr>
          </a:lstStyle>
          <a:p>
            <a:pPr algn="r" defTabSz="914400"/>
            <a:r>
              <a:rPr lang="zh-CN" altLang="en-US" dirty="0">
                <a:solidFill>
                  <a:srgbClr val="7BC143"/>
                </a:solidFill>
              </a:rPr>
              <a:t>过渡页</a:t>
            </a:r>
            <a:endParaRPr lang="zh-CN" altLang="en-US" dirty="0">
              <a:solidFill>
                <a:srgbClr val="7BC143"/>
              </a:solidFill>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400"/>
                                        <p:tgtEl>
                                          <p:spTgt spid="9"/>
                                        </p:tgtEl>
                                      </p:cBhvr>
                                    </p:animEffect>
                                  </p:childTnLst>
                                </p:cTn>
                              </p:par>
                              <p:par>
                                <p:cTn id="8" presetID="22" presetClass="entr" presetSubtype="8" fill="hold" nodeType="withEffect">
                                  <p:stCondLst>
                                    <p:cond delay="10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400"/>
                                        <p:tgtEl>
                                          <p:spTgt spid="2"/>
                                        </p:tgtEl>
                                      </p:cBhvr>
                                    </p:animEffect>
                                  </p:childTnLst>
                                </p:cTn>
                              </p:par>
                              <p:par>
                                <p:cTn id="11" presetID="52" presetClass="entr" presetSubtype="0" fill="hold" nodeType="withEffect">
                                  <p:stCondLst>
                                    <p:cond delay="200"/>
                                  </p:stCondLst>
                                  <p:childTnLst>
                                    <p:set>
                                      <p:cBhvr>
                                        <p:cTn id="12" dur="1" fill="hold">
                                          <p:stCondLst>
                                            <p:cond delay="0"/>
                                          </p:stCondLst>
                                        </p:cTn>
                                        <p:tgtEl>
                                          <p:spTgt spid="129"/>
                                        </p:tgtEl>
                                        <p:attrNameLst>
                                          <p:attrName>style.visibility</p:attrName>
                                        </p:attrNameLst>
                                      </p:cBhvr>
                                      <p:to>
                                        <p:strVal val="visible"/>
                                      </p:to>
                                    </p:set>
                                    <p:animScale>
                                      <p:cBhvr>
                                        <p:cTn id="13" dur="500" decel="50000" fill="hold">
                                          <p:stCondLst>
                                            <p:cond delay="0"/>
                                          </p:stCondLst>
                                        </p:cTn>
                                        <p:tgtEl>
                                          <p:spTgt spid="1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500" decel="50000" fill="hold">
                                          <p:stCondLst>
                                            <p:cond delay="0"/>
                                          </p:stCondLst>
                                        </p:cTn>
                                        <p:tgtEl>
                                          <p:spTgt spid="129"/>
                                        </p:tgtEl>
                                        <p:attrNameLst>
                                          <p:attrName>ppt_x</p:attrName>
                                          <p:attrName>ppt_y</p:attrName>
                                        </p:attrNameLst>
                                      </p:cBhvr>
                                    </p:animMotion>
                                    <p:animEffect transition="in" filter="fade">
                                      <p:cBhvr>
                                        <p:cTn id="15" dur="500"/>
                                        <p:tgtEl>
                                          <p:spTgt spid="129"/>
                                        </p:tgtEl>
                                      </p:cBhvr>
                                    </p:animEffect>
                                  </p:childTnLst>
                                </p:cTn>
                              </p:par>
                              <p:par>
                                <p:cTn id="16" presetID="52" presetClass="entr" presetSubtype="0" fill="hold" grpId="0" nodeType="withEffect">
                                  <p:stCondLst>
                                    <p:cond delay="300"/>
                                  </p:stCondLst>
                                  <p:childTnLst>
                                    <p:set>
                                      <p:cBhvr>
                                        <p:cTn id="17" dur="1" fill="hold">
                                          <p:stCondLst>
                                            <p:cond delay="0"/>
                                          </p:stCondLst>
                                        </p:cTn>
                                        <p:tgtEl>
                                          <p:spTgt spid="130"/>
                                        </p:tgtEl>
                                        <p:attrNameLst>
                                          <p:attrName>style.visibility</p:attrName>
                                        </p:attrNameLst>
                                      </p:cBhvr>
                                      <p:to>
                                        <p:strVal val="visible"/>
                                      </p:to>
                                    </p:set>
                                    <p:animScale>
                                      <p:cBhvr>
                                        <p:cTn id="18" dur="500" decel="50000" fill="hold">
                                          <p:stCondLst>
                                            <p:cond delay="0"/>
                                          </p:stCondLst>
                                        </p:cTn>
                                        <p:tgtEl>
                                          <p:spTgt spid="1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500" decel="50000" fill="hold">
                                          <p:stCondLst>
                                            <p:cond delay="0"/>
                                          </p:stCondLst>
                                        </p:cTn>
                                        <p:tgtEl>
                                          <p:spTgt spid="130"/>
                                        </p:tgtEl>
                                        <p:attrNameLst>
                                          <p:attrName>ppt_x</p:attrName>
                                          <p:attrName>ppt_y</p:attrName>
                                        </p:attrNameLst>
                                      </p:cBhvr>
                                    </p:animMotion>
                                    <p:animEffect transition="in" filter="fade">
                                      <p:cBhvr>
                                        <p:cTn id="20" dur="500"/>
                                        <p:tgtEl>
                                          <p:spTgt spid="130"/>
                                        </p:tgtEl>
                                      </p:cBhvr>
                                    </p:animEffect>
                                  </p:childTnLst>
                                </p:cTn>
                              </p:par>
                              <p:par>
                                <p:cTn id="21" presetID="52" presetClass="entr" presetSubtype="0" fill="hold" grpId="0" nodeType="withEffect">
                                  <p:stCondLst>
                                    <p:cond delay="400"/>
                                  </p:stCondLst>
                                  <p:childTnLst>
                                    <p:set>
                                      <p:cBhvr>
                                        <p:cTn id="22" dur="1" fill="hold">
                                          <p:stCondLst>
                                            <p:cond delay="0"/>
                                          </p:stCondLst>
                                        </p:cTn>
                                        <p:tgtEl>
                                          <p:spTgt spid="132"/>
                                        </p:tgtEl>
                                        <p:attrNameLst>
                                          <p:attrName>style.visibility</p:attrName>
                                        </p:attrNameLst>
                                      </p:cBhvr>
                                      <p:to>
                                        <p:strVal val="visible"/>
                                      </p:to>
                                    </p:set>
                                    <p:animScale>
                                      <p:cBhvr>
                                        <p:cTn id="23" dur="500" decel="50000" fill="hold">
                                          <p:stCondLst>
                                            <p:cond delay="0"/>
                                          </p:stCondLst>
                                        </p:cTn>
                                        <p:tgtEl>
                                          <p:spTgt spid="1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500" decel="50000" fill="hold">
                                          <p:stCondLst>
                                            <p:cond delay="0"/>
                                          </p:stCondLst>
                                        </p:cTn>
                                        <p:tgtEl>
                                          <p:spTgt spid="132"/>
                                        </p:tgtEl>
                                        <p:attrNameLst>
                                          <p:attrName>ppt_x</p:attrName>
                                          <p:attrName>ppt_y</p:attrName>
                                        </p:attrNameLst>
                                      </p:cBhvr>
                                    </p:animMotion>
                                    <p:animEffect transition="in" filter="fade">
                                      <p:cBhvr>
                                        <p:cTn id="25" dur="500"/>
                                        <p:tgtEl>
                                          <p:spTgt spid="132"/>
                                        </p:tgtEl>
                                      </p:cBhvr>
                                    </p:animEffect>
                                  </p:childTnLst>
                                </p:cTn>
                              </p:par>
                              <p:par>
                                <p:cTn id="26" presetID="52" presetClass="entr" presetSubtype="0" fill="hold" grpId="0" nodeType="withEffect">
                                  <p:stCondLst>
                                    <p:cond delay="500"/>
                                  </p:stCondLst>
                                  <p:childTnLst>
                                    <p:set>
                                      <p:cBhvr>
                                        <p:cTn id="27" dur="1" fill="hold">
                                          <p:stCondLst>
                                            <p:cond delay="0"/>
                                          </p:stCondLst>
                                        </p:cTn>
                                        <p:tgtEl>
                                          <p:spTgt spid="133"/>
                                        </p:tgtEl>
                                        <p:attrNameLst>
                                          <p:attrName>style.visibility</p:attrName>
                                        </p:attrNameLst>
                                      </p:cBhvr>
                                      <p:to>
                                        <p:strVal val="visible"/>
                                      </p:to>
                                    </p:set>
                                    <p:animScale>
                                      <p:cBhvr>
                                        <p:cTn id="28" dur="500" decel="50000" fill="hold">
                                          <p:stCondLst>
                                            <p:cond delay="0"/>
                                          </p:stCondLst>
                                        </p:cTn>
                                        <p:tgtEl>
                                          <p:spTgt spid="1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500" decel="50000" fill="hold">
                                          <p:stCondLst>
                                            <p:cond delay="0"/>
                                          </p:stCondLst>
                                        </p:cTn>
                                        <p:tgtEl>
                                          <p:spTgt spid="133"/>
                                        </p:tgtEl>
                                        <p:attrNameLst>
                                          <p:attrName>ppt_x</p:attrName>
                                          <p:attrName>ppt_y</p:attrName>
                                        </p:attrNameLst>
                                      </p:cBhvr>
                                    </p:animMotion>
                                    <p:animEffect transition="in" filter="fade">
                                      <p:cBhvr>
                                        <p:cTn id="30" dur="500"/>
                                        <p:tgtEl>
                                          <p:spTgt spid="1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 grpId="0" animBg="1"/>
      <p:bldP spid="132" grpId="0" animBg="1"/>
      <p:bldP spid="133" grpId="0" animBg="1"/>
      <p:bldP spid="9"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5304233" y="1013253"/>
            <a:ext cx="3816497" cy="3816497"/>
          </a:xfrm>
          <a:prstGeom prst="ellipse">
            <a:avLst/>
          </a:prstGeom>
          <a:solidFill>
            <a:srgbClr val="F0F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矩形 6"/>
          <p:cNvSpPr>
            <a:spLocks noChangeArrowheads="1"/>
          </p:cNvSpPr>
          <p:nvPr/>
        </p:nvSpPr>
        <p:spPr bwMode="auto">
          <a:xfrm>
            <a:off x="1991009" y="1700583"/>
            <a:ext cx="10082433" cy="4248585"/>
          </a:xfrm>
          <a:prstGeom prst="roundRect">
            <a:avLst>
              <a:gd name="adj" fmla="val 0"/>
            </a:avLst>
          </a:prstGeom>
          <a:solidFill>
            <a:srgbClr val="F0F0F0"/>
          </a:solidFill>
          <a:ln>
            <a:noFill/>
          </a:ln>
        </p:spPr>
        <p:txBody>
          <a:bodyPr anchor="ctr"/>
          <a:lstStyle/>
          <a:p>
            <a:pPr algn="ctr"/>
            <a:endParaRPr lang="zh-CN" altLang="zh-CN">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5" name="圆角矩形 24"/>
          <p:cNvSpPr/>
          <p:nvPr/>
        </p:nvSpPr>
        <p:spPr>
          <a:xfrm>
            <a:off x="2171053" y="1844618"/>
            <a:ext cx="9686338" cy="3960956"/>
          </a:xfrm>
          <a:prstGeom prst="roundRect">
            <a:avLst>
              <a:gd name="adj" fmla="val 0"/>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4900">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03</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3" y="551530"/>
            <a:ext cx="4753147" cy="461725"/>
          </a:xfrm>
          <a:prstGeom prst="rect">
            <a:avLst/>
          </a:prstGeom>
          <a:noFill/>
        </p:spPr>
        <p:txBody>
          <a:bodyPr wrap="square" lIns="0" rtlCol="0">
            <a:spAutoFit/>
          </a:bodyPr>
          <a:lstStyle/>
          <a:p>
            <a:r>
              <a:rPr lang="zh-CN" altLang="en-US" sz="2400" b="1" dirty="0">
                <a:solidFill>
                  <a:srgbClr val="9BBB59"/>
                </a:solidFill>
                <a:latin typeface="微软雅黑" panose="020B0503020204020204" pitchFamily="34" charset="-122"/>
                <a:ea typeface="微软雅黑" panose="020B0503020204020204" pitchFamily="34" charset="-122"/>
              </a:rPr>
              <a:t>怎样才算是具备空杯心态</a:t>
            </a:r>
            <a:endParaRPr lang="zh-CN" altLang="en-US" sz="2400" b="1" dirty="0">
              <a:solidFill>
                <a:srgbClr val="9BBB59"/>
              </a:solidFill>
              <a:latin typeface="微软雅黑" panose="020B0503020204020204" pitchFamily="34" charset="-122"/>
              <a:ea typeface="微软雅黑" panose="020B0503020204020204" pitchFamily="34" charset="-122"/>
            </a:endParaRP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marL="1143000" indent="-228600">
              <a:defRPr sz="2400">
                <a:solidFill>
                  <a:schemeClr val="tx1"/>
                </a:solidFill>
                <a:latin typeface="Calibri" panose="020F0502020204030204" pitchFamily="34" charset="0"/>
                <a:ea typeface="宋体" panose="02010600030101010101" pitchFamily="2" charset="-122"/>
              </a:defRPr>
            </a:lvl3pPr>
            <a:lvl4pPr marL="1600200" indent="-228600">
              <a:defRPr sz="2400">
                <a:solidFill>
                  <a:schemeClr val="tx1"/>
                </a:solidFill>
                <a:latin typeface="Calibri" panose="020F0502020204030204" pitchFamily="34" charset="0"/>
                <a:ea typeface="宋体" panose="02010600030101010101" pitchFamily="2" charset="-122"/>
              </a:defRPr>
            </a:lvl4pPr>
            <a:lvl5pPr marL="2057400" indent="-228600">
              <a:defRPr sz="2400">
                <a:solidFill>
                  <a:schemeClr val="tx1"/>
                </a:solidFill>
                <a:latin typeface="Calibri" panose="020F0502020204030204" pitchFamily="34" charset="0"/>
                <a:ea typeface="宋体" panose="02010600030101010101" pitchFamily="2" charset="-122"/>
              </a:defRPr>
            </a:lvl5pPr>
            <a:lvl6pPr marL="25146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6pPr>
            <a:lvl7pPr marL="29718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7pPr>
            <a:lvl8pPr marL="34290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8pPr>
            <a:lvl9pPr marL="38862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9pPr>
          </a:lstStyle>
          <a:p>
            <a:endParaRPr lang="zh-CN" altLang="en-US" dirty="0">
              <a:ea typeface="微软雅黑" panose="020B0503020204020204" pitchFamily="34" charset="-122"/>
            </a:endParaRPr>
          </a:p>
        </p:txBody>
      </p:sp>
      <p:grpSp>
        <p:nvGrpSpPr>
          <p:cNvPr id="12" name="组合 11"/>
          <p:cNvGrpSpPr/>
          <p:nvPr/>
        </p:nvGrpSpPr>
        <p:grpSpPr>
          <a:xfrm>
            <a:off x="1846975" y="6015544"/>
            <a:ext cx="7777669" cy="828108"/>
            <a:chOff x="1774727" y="6015207"/>
            <a:chExt cx="7776656" cy="828000"/>
          </a:xfrm>
        </p:grpSpPr>
        <p:sp>
          <p:nvSpPr>
            <p:cNvPr id="14" name="矩形 13"/>
            <p:cNvSpPr/>
            <p:nvPr/>
          </p:nvSpPr>
          <p:spPr>
            <a:xfrm>
              <a:off x="1774727" y="6165304"/>
              <a:ext cx="7776656" cy="432000"/>
            </a:xfrm>
            <a:prstGeom prst="rect">
              <a:avLst/>
            </a:prstGeom>
            <a:solidFill>
              <a:srgbClr val="7BC143"/>
            </a:solidFill>
            <a:ln>
              <a:solidFill>
                <a:schemeClr val="bg1"/>
              </a:solidFill>
            </a:ln>
            <a:effectLst>
              <a:outerShdw blurRad="50800" dist="38100" dir="2700000" algn="tl"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15" name="Picture 6" descr="E:\仝德志文件，勿删！\03-参考文档\！PPT图片及版面资源\06-PPT精选插图\12-标签\橙色把手-阴影.png"/>
            <p:cNvPicPr>
              <a:picLocks noChangeAspect="1" noChangeArrowheads="1"/>
            </p:cNvPicPr>
            <p:nvPr/>
          </p:nvPicPr>
          <p:blipFill>
            <a:blip r:embed="rId1" cstate="email"/>
            <a:srcRect/>
            <a:stretch>
              <a:fillRect/>
            </a:stretch>
          </p:blipFill>
          <p:spPr bwMode="auto">
            <a:xfrm>
              <a:off x="2633460" y="6015207"/>
              <a:ext cx="1062000" cy="82800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2998907" y="6098551"/>
              <a:ext cx="346204" cy="630860"/>
            </a:xfrm>
            <a:prstGeom prst="rect">
              <a:avLst/>
            </a:prstGeom>
            <a:noFill/>
          </p:spPr>
          <p:txBody>
            <a:bodyPr vert="eaVert" wrap="none" rtlCol="0">
              <a:spAutoFit/>
            </a:bodyPr>
            <a:lstStyle/>
            <a:p>
              <a:r>
                <a:rPr lang="zh-CN" altLang="en-US" sz="1050" dirty="0">
                  <a:solidFill>
                    <a:schemeClr val="bg1"/>
                  </a:solidFill>
                  <a:latin typeface="微软雅黑" panose="020B0503020204020204" pitchFamily="34" charset="-122"/>
                  <a:ea typeface="微软雅黑" panose="020B0503020204020204" pitchFamily="34" charset="-122"/>
                </a:rPr>
                <a:t>三级标题</a:t>
              </a:r>
              <a:endParaRPr lang="zh-CN" altLang="en-US" sz="1050" dirty="0">
                <a:solidFill>
                  <a:schemeClr val="bg1"/>
                </a:solidFill>
                <a:latin typeface="微软雅黑" panose="020B0503020204020204" pitchFamily="34" charset="-122"/>
                <a:ea typeface="微软雅黑" panose="020B0503020204020204" pitchFamily="34" charset="-122"/>
              </a:endParaRPr>
            </a:p>
          </p:txBody>
        </p:sp>
        <p:sp>
          <p:nvSpPr>
            <p:cNvPr id="17" name="椭圆 16"/>
            <p:cNvSpPr/>
            <p:nvPr/>
          </p:nvSpPr>
          <p:spPr>
            <a:xfrm>
              <a:off x="1918742" y="6201687"/>
              <a:ext cx="360040" cy="36004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TextBox 17"/>
          <p:cNvSpPr txBox="1"/>
          <p:nvPr/>
        </p:nvSpPr>
        <p:spPr>
          <a:xfrm>
            <a:off x="3791444" y="6204631"/>
            <a:ext cx="5545338" cy="369380"/>
          </a:xfrm>
          <a:prstGeom prst="rect">
            <a:avLst/>
          </a:prstGeom>
          <a:noFill/>
        </p:spPr>
        <p:txBody>
          <a:bodyPr wrap="square" lIns="0"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不断扬弃和否定自我，不断学习和进步</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1918992"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anose="04040905080B02020502" pitchFamily="82" charset="0"/>
                <a:ea typeface="DFPYeaSong-B5" pitchFamily="18" charset="-120"/>
              </a:rPr>
              <a:t>1</a:t>
            </a:r>
            <a:endParaRPr lang="zh-CN" altLang="en-US" sz="3200" b="1" i="1" dirty="0">
              <a:solidFill>
                <a:srgbClr val="7BC143"/>
              </a:solidFill>
              <a:effectLst>
                <a:outerShdw blurRad="38100" dist="38100" dir="2700000" algn="tl">
                  <a:srgbClr val="000000">
                    <a:alpha val="43137"/>
                  </a:srgbClr>
                </a:outerShdw>
              </a:effectLst>
              <a:latin typeface="Broadway" panose="04040905080B02020502" pitchFamily="82" charset="0"/>
              <a:ea typeface="DFPYeaSong-B5" pitchFamily="18" charset="-120"/>
            </a:endParaRPr>
          </a:p>
        </p:txBody>
      </p:sp>
      <p:sp>
        <p:nvSpPr>
          <p:cNvPr id="22" name="Text Box 44"/>
          <p:cNvSpPr txBox="1">
            <a:spLocks noChangeArrowheads="1"/>
          </p:cNvSpPr>
          <p:nvPr/>
        </p:nvSpPr>
        <p:spPr bwMode="auto">
          <a:xfrm>
            <a:off x="2338976" y="2348740"/>
            <a:ext cx="2964833" cy="3250544"/>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20204" pitchFamily="34" charset="0"/>
                <a:ea typeface="宋体" panose="02010600030101010101" pitchFamily="2" charset="-122"/>
              </a:defRPr>
            </a:lvl2pPr>
            <a:lvl3pPr defTabSz="720725" eaLnBrk="0" hangingPunct="0">
              <a:defRPr sz="1600">
                <a:latin typeface="Arial" panose="020B0604020202020204" pitchFamily="34" charset="0"/>
                <a:ea typeface="宋体" panose="02010600030101010101" pitchFamily="2" charset="-122"/>
              </a:defRPr>
            </a:lvl3pPr>
            <a:lvl4pPr defTabSz="720725" eaLnBrk="0" hangingPunct="0">
              <a:defRPr sz="1600">
                <a:latin typeface="Arial" panose="020B0604020202020204" pitchFamily="34" charset="0"/>
                <a:ea typeface="宋体" panose="02010600030101010101" pitchFamily="2" charset="-122"/>
              </a:defRPr>
            </a:lvl4pPr>
            <a:lvl5pPr defTabSz="720725" eaLnBrk="0" hangingPunct="0">
              <a:defRPr sz="1600">
                <a:latin typeface="Arial" panose="020B0604020202020204" pitchFamily="34" charset="0"/>
                <a:ea typeface="宋体" panose="02010600030101010101" pitchFamily="2" charset="-122"/>
              </a:defRPr>
            </a:lvl5pPr>
            <a:lvl6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6pPr>
            <a:lvl7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7pPr>
            <a:lvl8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8pPr>
            <a:lvl9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9pPr>
          </a:lstStyle>
          <a:p>
            <a:pPr indent="0"/>
            <a:r>
              <a:rPr lang="zh-CN" altLang="en-US" dirty="0">
                <a:solidFill>
                  <a:schemeClr val="bg1"/>
                </a:solidFill>
              </a:rPr>
              <a:t>空杯心态是对自我的不断扬弃和否定，不断学习和进步。客观事物的复杂性和人们认识能力的有限性，决定了人类实践只能是无限接近真理的过程。</a:t>
            </a:r>
            <a:r>
              <a:rPr lang="zh-CN" altLang="en-US" sz="1800" b="1" dirty="0">
                <a:solidFill>
                  <a:schemeClr val="bg1"/>
                </a:solidFill>
              </a:rPr>
              <a:t>昨天正确的东西，今天不见得正确；上一次成功的路径和方法，可能会成为这一次失败的原因。</a:t>
            </a:r>
            <a:endParaRPr lang="zh-CN" altLang="zh-CN" sz="1800" b="1" dirty="0">
              <a:solidFill>
                <a:schemeClr val="bg1"/>
              </a:solidFill>
            </a:endParaRPr>
          </a:p>
        </p:txBody>
      </p:sp>
      <p:sp>
        <p:nvSpPr>
          <p:cNvPr id="23" name="Text Box 44"/>
          <p:cNvSpPr txBox="1">
            <a:spLocks noChangeArrowheads="1"/>
          </p:cNvSpPr>
          <p:nvPr/>
        </p:nvSpPr>
        <p:spPr bwMode="auto">
          <a:xfrm>
            <a:off x="9048712" y="2348740"/>
            <a:ext cx="2808678" cy="3084323"/>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20204" pitchFamily="34" charset="0"/>
                <a:ea typeface="宋体" panose="02010600030101010101" pitchFamily="2" charset="-122"/>
              </a:defRPr>
            </a:lvl2pPr>
            <a:lvl3pPr defTabSz="720725" eaLnBrk="0" hangingPunct="0">
              <a:defRPr sz="1600">
                <a:latin typeface="Arial" panose="020B0604020202020204" pitchFamily="34" charset="0"/>
                <a:ea typeface="宋体" panose="02010600030101010101" pitchFamily="2" charset="-122"/>
              </a:defRPr>
            </a:lvl3pPr>
            <a:lvl4pPr defTabSz="720725" eaLnBrk="0" hangingPunct="0">
              <a:defRPr sz="1600">
                <a:latin typeface="Arial" panose="020B0604020202020204" pitchFamily="34" charset="0"/>
                <a:ea typeface="宋体" panose="02010600030101010101" pitchFamily="2" charset="-122"/>
              </a:defRPr>
            </a:lvl4pPr>
            <a:lvl5pPr defTabSz="720725" eaLnBrk="0" hangingPunct="0">
              <a:defRPr sz="1600">
                <a:latin typeface="Arial" panose="020B0604020202020204" pitchFamily="34" charset="0"/>
                <a:ea typeface="宋体" panose="02010600030101010101" pitchFamily="2" charset="-122"/>
              </a:defRPr>
            </a:lvl5pPr>
            <a:lvl6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6pPr>
            <a:lvl7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7pPr>
            <a:lvl8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8pPr>
            <a:lvl9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9pPr>
          </a:lstStyle>
          <a:p>
            <a:pPr indent="0"/>
            <a:r>
              <a:rPr lang="zh-CN" altLang="en-US" dirty="0">
                <a:solidFill>
                  <a:schemeClr val="bg1"/>
                </a:solidFill>
              </a:rPr>
              <a:t>试想，如果当初哥白尼不敢怀疑“地心说”，我们要什么时候才知道，原来地球是绕着太阳转的？人类认识自己就已经很困难，而不断地否定自己则难上加难。否定自我需要胸襟、需要坦诚、需要胆魄，需要真正的空杯心态。</a:t>
            </a:r>
            <a:endParaRPr lang="en-US" dirty="0">
              <a:solidFill>
                <a:schemeClr val="bg1"/>
              </a:solidFill>
            </a:endParaRPr>
          </a:p>
        </p:txBody>
      </p:sp>
      <p:sp>
        <p:nvSpPr>
          <p:cNvPr id="2" name="椭圆 1"/>
          <p:cNvSpPr/>
          <p:nvPr/>
        </p:nvSpPr>
        <p:spPr>
          <a:xfrm>
            <a:off x="5470482" y="1124444"/>
            <a:ext cx="3456834" cy="3456834"/>
          </a:xfrm>
          <a:prstGeom prst="ellipse">
            <a:avLst/>
          </a:prstGeom>
          <a:blipFill dpi="0" rotWithShape="1">
            <a:blip r:embed="rId2" cstate="email"/>
            <a:srcRect/>
            <a:stretch>
              <a:fillRect/>
            </a:stretch>
          </a:blip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mc:AlternateContent xmlns:mc="http://schemas.openxmlformats.org/markup-compatibility/2006">
    <mc:Choice xmlns:p14="http://schemas.microsoft.com/office/powerpoint/2010/main" Requires="p14">
      <p:transition>
        <p14:pan dir="u"/>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92"/>
                                        </p:tgtEl>
                                        <p:attrNameLst>
                                          <p:attrName>style.visibility</p:attrName>
                                        </p:attrNameLst>
                                      </p:cBhvr>
                                      <p:to>
                                        <p:strVal val="visible"/>
                                      </p:to>
                                    </p:set>
                                    <p:anim calcmode="lin" valueType="num">
                                      <p:cBhvr additive="base">
                                        <p:cTn id="7" dur="500" fill="hold"/>
                                        <p:tgtEl>
                                          <p:spTgt spid="92"/>
                                        </p:tgtEl>
                                        <p:attrNameLst>
                                          <p:attrName>ppt_x</p:attrName>
                                        </p:attrNameLst>
                                      </p:cBhvr>
                                      <p:tavLst>
                                        <p:tav tm="0">
                                          <p:val>
                                            <p:strVal val="#ppt_x"/>
                                          </p:val>
                                        </p:tav>
                                        <p:tav tm="100000">
                                          <p:val>
                                            <p:strVal val="#ppt_x"/>
                                          </p:val>
                                        </p:tav>
                                      </p:tavLst>
                                    </p:anim>
                                    <p:anim calcmode="lin" valueType="num">
                                      <p:cBhvr additive="base">
                                        <p:cTn id="8" dur="500" fill="hold"/>
                                        <p:tgtEl>
                                          <p:spTgt spid="92"/>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2" presetClass="entr" presetSubtype="8"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cBhvr additive="base">
                                        <p:cTn id="16" dur="100" fill="hold"/>
                                        <p:tgtEl>
                                          <p:spTgt spid="19"/>
                                        </p:tgtEl>
                                        <p:attrNameLst>
                                          <p:attrName>ppt_x</p:attrName>
                                        </p:attrNameLst>
                                      </p:cBhvr>
                                      <p:tavLst>
                                        <p:tav tm="0">
                                          <p:val>
                                            <p:strVal val="0-#ppt_w/2"/>
                                          </p:val>
                                        </p:tav>
                                        <p:tav tm="100000">
                                          <p:val>
                                            <p:strVal val="#ppt_x"/>
                                          </p:val>
                                        </p:tav>
                                      </p:tavLst>
                                    </p:anim>
                                    <p:anim calcmode="lin" valueType="num">
                                      <p:cBhvr additive="base">
                                        <p:cTn id="17" dur="100" fill="hold"/>
                                        <p:tgtEl>
                                          <p:spTgt spid="19"/>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 presetClass="entr" presetSubtype="8"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additive="base">
                                        <p:cTn id="21" dur="500" fill="hold"/>
                                        <p:tgtEl>
                                          <p:spTgt spid="18"/>
                                        </p:tgtEl>
                                        <p:attrNameLst>
                                          <p:attrName>ppt_x</p:attrName>
                                        </p:attrNameLst>
                                      </p:cBhvr>
                                      <p:tavLst>
                                        <p:tav tm="0">
                                          <p:val>
                                            <p:strVal val="0-#ppt_w/2"/>
                                          </p:val>
                                        </p:tav>
                                        <p:tav tm="100000">
                                          <p:val>
                                            <p:strVal val="#ppt_x"/>
                                          </p:val>
                                        </p:tav>
                                      </p:tavLst>
                                    </p:anim>
                                    <p:anim calcmode="lin" valueType="num">
                                      <p:cBhvr additive="base">
                                        <p:cTn id="22" dur="500" fill="hold"/>
                                        <p:tgtEl>
                                          <p:spTgt spid="18"/>
                                        </p:tgtEl>
                                        <p:attrNameLst>
                                          <p:attrName>ppt_y</p:attrName>
                                        </p:attrNameLst>
                                      </p:cBhvr>
                                      <p:tavLst>
                                        <p:tav tm="0">
                                          <p:val>
                                            <p:strVal val="#ppt_y"/>
                                          </p:val>
                                        </p:tav>
                                        <p:tav tm="100000">
                                          <p:val>
                                            <p:strVal val="#ppt_y"/>
                                          </p:val>
                                        </p:tav>
                                      </p:tavLst>
                                    </p:anim>
                                  </p:childTnLst>
                                </p:cTn>
                              </p:par>
                              <p:par>
                                <p:cTn id="23" presetID="8" presetClass="emph" presetSubtype="0" fill="hold" grpId="1" nodeType="withEffect">
                                  <p:stCondLst>
                                    <p:cond delay="0"/>
                                  </p:stCondLst>
                                  <p:childTnLst>
                                    <p:animRot by="43200000">
                                      <p:cBhvr>
                                        <p:cTn id="24" dur="400" fill="hold"/>
                                        <p:tgtEl>
                                          <p:spTgt spid="18"/>
                                        </p:tgtEl>
                                        <p:attrNameLst>
                                          <p:attrName>r</p:attrName>
                                        </p:attrNameLst>
                                      </p:cBhvr>
                                    </p:animRot>
                                  </p:childTnLst>
                                </p:cTn>
                              </p:par>
                            </p:childTnLst>
                          </p:cTn>
                        </p:par>
                        <p:par>
                          <p:cTn id="25" fill="hold">
                            <p:stCondLst>
                              <p:cond delay="1500"/>
                            </p:stCondLst>
                            <p:childTnLst>
                              <p:par>
                                <p:cTn id="26" presetID="47" presetClass="entr" presetSubtype="0" fill="hold" grpId="0"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1000"/>
                                        <p:tgtEl>
                                          <p:spTgt spid="22"/>
                                        </p:tgtEl>
                                      </p:cBhvr>
                                    </p:animEffect>
                                    <p:anim calcmode="lin" valueType="num">
                                      <p:cBhvr>
                                        <p:cTn id="29" dur="1000" fill="hold"/>
                                        <p:tgtEl>
                                          <p:spTgt spid="22"/>
                                        </p:tgtEl>
                                        <p:attrNameLst>
                                          <p:attrName>ppt_x</p:attrName>
                                        </p:attrNameLst>
                                      </p:cBhvr>
                                      <p:tavLst>
                                        <p:tav tm="0">
                                          <p:val>
                                            <p:strVal val="#ppt_x"/>
                                          </p:val>
                                        </p:tav>
                                        <p:tav tm="100000">
                                          <p:val>
                                            <p:strVal val="#ppt_x"/>
                                          </p:val>
                                        </p:tav>
                                      </p:tavLst>
                                    </p:anim>
                                    <p:anim calcmode="lin" valueType="num">
                                      <p:cBhvr>
                                        <p:cTn id="30" dur="1000" fill="hold"/>
                                        <p:tgtEl>
                                          <p:spTgt spid="22"/>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fade">
                                      <p:cBhvr>
                                        <p:cTn id="33" dur="1000"/>
                                        <p:tgtEl>
                                          <p:spTgt spid="23"/>
                                        </p:tgtEl>
                                      </p:cBhvr>
                                    </p:animEffect>
                                    <p:anim calcmode="lin" valueType="num">
                                      <p:cBhvr>
                                        <p:cTn id="34" dur="1000" fill="hold"/>
                                        <p:tgtEl>
                                          <p:spTgt spid="23"/>
                                        </p:tgtEl>
                                        <p:attrNameLst>
                                          <p:attrName>ppt_x</p:attrName>
                                        </p:attrNameLst>
                                      </p:cBhvr>
                                      <p:tavLst>
                                        <p:tav tm="0">
                                          <p:val>
                                            <p:strVal val="#ppt_x"/>
                                          </p:val>
                                        </p:tav>
                                        <p:tav tm="100000">
                                          <p:val>
                                            <p:strVal val="#ppt_x"/>
                                          </p:val>
                                        </p:tav>
                                      </p:tavLst>
                                    </p:anim>
                                    <p:anim calcmode="lin" valueType="num">
                                      <p:cBhvr>
                                        <p:cTn id="35"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8" grpId="0"/>
      <p:bldP spid="18" grpId="1"/>
      <p:bldP spid="19" grpId="0"/>
      <p:bldP spid="22" grpId="0"/>
      <p:bldP spid="2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4900">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03</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3" y="551530"/>
            <a:ext cx="4753147" cy="461725"/>
          </a:xfrm>
          <a:prstGeom prst="rect">
            <a:avLst/>
          </a:prstGeom>
          <a:noFill/>
        </p:spPr>
        <p:txBody>
          <a:bodyPr wrap="square" lIns="0" rtlCol="0">
            <a:spAutoFit/>
          </a:bodyPr>
          <a:lstStyle/>
          <a:p>
            <a:r>
              <a:rPr lang="zh-CN" altLang="en-US" sz="2400" b="1" dirty="0">
                <a:solidFill>
                  <a:srgbClr val="9BBB59"/>
                </a:solidFill>
                <a:latin typeface="微软雅黑" panose="020B0503020204020204" pitchFamily="34" charset="-122"/>
                <a:ea typeface="微软雅黑" panose="020B0503020204020204" pitchFamily="34" charset="-122"/>
              </a:rPr>
              <a:t>怎样才算是具备空杯心态</a:t>
            </a:r>
            <a:endParaRPr lang="zh-CN" altLang="en-US" sz="2400" b="1" dirty="0">
              <a:solidFill>
                <a:srgbClr val="9BBB59"/>
              </a:solidFill>
              <a:latin typeface="微软雅黑" panose="020B0503020204020204" pitchFamily="34" charset="-122"/>
              <a:ea typeface="微软雅黑" panose="020B0503020204020204" pitchFamily="34" charset="-122"/>
            </a:endParaRP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marL="1143000" indent="-228600">
              <a:defRPr sz="2400">
                <a:solidFill>
                  <a:schemeClr val="tx1"/>
                </a:solidFill>
                <a:latin typeface="Calibri" panose="020F0502020204030204" pitchFamily="34" charset="0"/>
                <a:ea typeface="宋体" panose="02010600030101010101" pitchFamily="2" charset="-122"/>
              </a:defRPr>
            </a:lvl3pPr>
            <a:lvl4pPr marL="1600200" indent="-228600">
              <a:defRPr sz="2400">
                <a:solidFill>
                  <a:schemeClr val="tx1"/>
                </a:solidFill>
                <a:latin typeface="Calibri" panose="020F0502020204030204" pitchFamily="34" charset="0"/>
                <a:ea typeface="宋体" panose="02010600030101010101" pitchFamily="2" charset="-122"/>
              </a:defRPr>
            </a:lvl4pPr>
            <a:lvl5pPr marL="2057400" indent="-228600">
              <a:defRPr sz="2400">
                <a:solidFill>
                  <a:schemeClr val="tx1"/>
                </a:solidFill>
                <a:latin typeface="Calibri" panose="020F0502020204030204" pitchFamily="34" charset="0"/>
                <a:ea typeface="宋体" panose="02010600030101010101" pitchFamily="2" charset="-122"/>
              </a:defRPr>
            </a:lvl5pPr>
            <a:lvl6pPr marL="25146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6pPr>
            <a:lvl7pPr marL="29718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7pPr>
            <a:lvl8pPr marL="34290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8pPr>
            <a:lvl9pPr marL="38862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9pPr>
          </a:lstStyle>
          <a:p>
            <a:endParaRPr lang="zh-CN" altLang="en-US" dirty="0">
              <a:ea typeface="微软雅黑" panose="020B0503020204020204" pitchFamily="34" charset="-122"/>
            </a:endParaRPr>
          </a:p>
        </p:txBody>
      </p:sp>
      <p:grpSp>
        <p:nvGrpSpPr>
          <p:cNvPr id="12" name="组合 11"/>
          <p:cNvGrpSpPr/>
          <p:nvPr/>
        </p:nvGrpSpPr>
        <p:grpSpPr>
          <a:xfrm>
            <a:off x="1846975" y="6015544"/>
            <a:ext cx="7777669" cy="828108"/>
            <a:chOff x="1774727" y="6015207"/>
            <a:chExt cx="7776656" cy="828000"/>
          </a:xfrm>
        </p:grpSpPr>
        <p:sp>
          <p:nvSpPr>
            <p:cNvPr id="14" name="矩形 13"/>
            <p:cNvSpPr/>
            <p:nvPr/>
          </p:nvSpPr>
          <p:spPr>
            <a:xfrm>
              <a:off x="1774727" y="6165304"/>
              <a:ext cx="7776656" cy="432000"/>
            </a:xfrm>
            <a:prstGeom prst="rect">
              <a:avLst/>
            </a:prstGeom>
            <a:solidFill>
              <a:srgbClr val="7BC143"/>
            </a:solidFill>
            <a:ln>
              <a:solidFill>
                <a:schemeClr val="bg1"/>
              </a:solidFill>
            </a:ln>
            <a:effectLst>
              <a:outerShdw blurRad="50800" dist="38100" dir="2700000" algn="tl"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15" name="Picture 6" descr="E:\仝德志文件，勿删！\03-参考文档\！PPT图片及版面资源\06-PPT精选插图\12-标签\橙色把手-阴影.png"/>
            <p:cNvPicPr>
              <a:picLocks noChangeAspect="1" noChangeArrowheads="1"/>
            </p:cNvPicPr>
            <p:nvPr/>
          </p:nvPicPr>
          <p:blipFill>
            <a:blip r:embed="rId1" cstate="email"/>
            <a:srcRect/>
            <a:stretch>
              <a:fillRect/>
            </a:stretch>
          </p:blipFill>
          <p:spPr bwMode="auto">
            <a:xfrm>
              <a:off x="2633460" y="6015207"/>
              <a:ext cx="1062000" cy="82800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2998907" y="6098551"/>
              <a:ext cx="346204" cy="630860"/>
            </a:xfrm>
            <a:prstGeom prst="rect">
              <a:avLst/>
            </a:prstGeom>
            <a:noFill/>
          </p:spPr>
          <p:txBody>
            <a:bodyPr vert="eaVert" wrap="none" rtlCol="0">
              <a:spAutoFit/>
            </a:bodyPr>
            <a:lstStyle/>
            <a:p>
              <a:r>
                <a:rPr lang="zh-CN" altLang="en-US" sz="1050" dirty="0">
                  <a:solidFill>
                    <a:schemeClr val="bg1"/>
                  </a:solidFill>
                  <a:latin typeface="微软雅黑" panose="020B0503020204020204" pitchFamily="34" charset="-122"/>
                  <a:ea typeface="微软雅黑" panose="020B0503020204020204" pitchFamily="34" charset="-122"/>
                </a:rPr>
                <a:t>三级标题</a:t>
              </a:r>
              <a:endParaRPr lang="zh-CN" altLang="en-US" sz="1050" dirty="0">
                <a:solidFill>
                  <a:schemeClr val="bg1"/>
                </a:solidFill>
                <a:latin typeface="微软雅黑" panose="020B0503020204020204" pitchFamily="34" charset="-122"/>
                <a:ea typeface="微软雅黑" panose="020B0503020204020204" pitchFamily="34" charset="-122"/>
              </a:endParaRPr>
            </a:p>
          </p:txBody>
        </p:sp>
        <p:sp>
          <p:nvSpPr>
            <p:cNvPr id="17" name="椭圆 16"/>
            <p:cNvSpPr/>
            <p:nvPr/>
          </p:nvSpPr>
          <p:spPr>
            <a:xfrm>
              <a:off x="1918742" y="6201687"/>
              <a:ext cx="360040" cy="36004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TextBox 17"/>
          <p:cNvSpPr txBox="1"/>
          <p:nvPr/>
        </p:nvSpPr>
        <p:spPr>
          <a:xfrm>
            <a:off x="3791444" y="6204631"/>
            <a:ext cx="5545338" cy="369380"/>
          </a:xfrm>
          <a:prstGeom prst="rect">
            <a:avLst/>
          </a:prstGeom>
          <a:noFill/>
        </p:spPr>
        <p:txBody>
          <a:bodyPr wrap="square" lIns="0"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不断扬弃和否定自我，不断学习和进步</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1918992"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anose="04040905080B02020502" pitchFamily="82" charset="0"/>
                <a:ea typeface="DFPYeaSong-B5" pitchFamily="18" charset="-120"/>
              </a:rPr>
              <a:t>1</a:t>
            </a:r>
            <a:endParaRPr lang="zh-CN" altLang="en-US" sz="3200" b="1" i="1" dirty="0">
              <a:solidFill>
                <a:srgbClr val="7BC143"/>
              </a:solidFill>
              <a:effectLst>
                <a:outerShdw blurRad="38100" dist="38100" dir="2700000" algn="tl">
                  <a:srgbClr val="000000">
                    <a:alpha val="43137"/>
                  </a:srgbClr>
                </a:outerShdw>
              </a:effectLst>
              <a:latin typeface="Broadway" panose="04040905080B02020502" pitchFamily="82" charset="0"/>
              <a:ea typeface="DFPYeaSong-B5" pitchFamily="18" charset="-120"/>
            </a:endParaRPr>
          </a:p>
        </p:txBody>
      </p:sp>
      <p:sp>
        <p:nvSpPr>
          <p:cNvPr id="22" name="Text Box 44"/>
          <p:cNvSpPr txBox="1">
            <a:spLocks noChangeArrowheads="1"/>
          </p:cNvSpPr>
          <p:nvPr/>
        </p:nvSpPr>
        <p:spPr bwMode="auto">
          <a:xfrm>
            <a:off x="1991009" y="4005139"/>
            <a:ext cx="3744801" cy="1754554"/>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20204" pitchFamily="34" charset="0"/>
                <a:ea typeface="宋体" panose="02010600030101010101" pitchFamily="2" charset="-122"/>
              </a:defRPr>
            </a:lvl2pPr>
            <a:lvl3pPr defTabSz="720725" eaLnBrk="0" hangingPunct="0">
              <a:defRPr sz="1600">
                <a:latin typeface="Arial" panose="020B0604020202020204" pitchFamily="34" charset="0"/>
                <a:ea typeface="宋体" panose="02010600030101010101" pitchFamily="2" charset="-122"/>
              </a:defRPr>
            </a:lvl3pPr>
            <a:lvl4pPr defTabSz="720725" eaLnBrk="0" hangingPunct="0">
              <a:defRPr sz="1600">
                <a:latin typeface="Arial" panose="020B0604020202020204" pitchFamily="34" charset="0"/>
                <a:ea typeface="宋体" panose="02010600030101010101" pitchFamily="2" charset="-122"/>
              </a:defRPr>
            </a:lvl4pPr>
            <a:lvl5pPr defTabSz="720725" eaLnBrk="0" hangingPunct="0">
              <a:defRPr sz="1600">
                <a:latin typeface="Arial" panose="020B0604020202020204" pitchFamily="34" charset="0"/>
                <a:ea typeface="宋体" panose="02010600030101010101" pitchFamily="2" charset="-122"/>
              </a:defRPr>
            </a:lvl5pPr>
            <a:lvl6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6pPr>
            <a:lvl7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7pPr>
            <a:lvl8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8pPr>
            <a:lvl9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9pPr>
          </a:lstStyle>
          <a:p>
            <a:pPr indent="0"/>
            <a:r>
              <a:rPr lang="zh-CN" altLang="en-US" dirty="0">
                <a:solidFill>
                  <a:schemeClr val="tx1">
                    <a:lumMod val="65000"/>
                    <a:lumOff val="35000"/>
                  </a:schemeClr>
                </a:solidFill>
              </a:rPr>
              <a:t>我们有的时候认为自己在某个行业里做了很多年，就认为是这个行业里的行家里手，没有我不懂的东西。于是别人在自己眼里都是外行，别人讲的东西都听不进去。</a:t>
            </a:r>
            <a:endParaRPr lang="zh-CN" altLang="zh-CN" sz="1800" b="1" dirty="0">
              <a:solidFill>
                <a:schemeClr val="tx1">
                  <a:lumMod val="65000"/>
                  <a:lumOff val="35000"/>
                </a:schemeClr>
              </a:solidFill>
            </a:endParaRPr>
          </a:p>
        </p:txBody>
      </p:sp>
      <p:sp>
        <p:nvSpPr>
          <p:cNvPr id="26" name="Text Box 44"/>
          <p:cNvSpPr txBox="1">
            <a:spLocks noChangeArrowheads="1"/>
          </p:cNvSpPr>
          <p:nvPr/>
        </p:nvSpPr>
        <p:spPr bwMode="auto">
          <a:xfrm>
            <a:off x="8904678" y="2841591"/>
            <a:ext cx="3024730" cy="2918102"/>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20204" pitchFamily="34" charset="0"/>
                <a:ea typeface="宋体" panose="02010600030101010101" pitchFamily="2" charset="-122"/>
              </a:defRPr>
            </a:lvl2pPr>
            <a:lvl3pPr defTabSz="720725" eaLnBrk="0" hangingPunct="0">
              <a:defRPr sz="1600">
                <a:latin typeface="Arial" panose="020B0604020202020204" pitchFamily="34" charset="0"/>
                <a:ea typeface="宋体" panose="02010600030101010101" pitchFamily="2" charset="-122"/>
              </a:defRPr>
            </a:lvl3pPr>
            <a:lvl4pPr defTabSz="720725" eaLnBrk="0" hangingPunct="0">
              <a:defRPr sz="1600">
                <a:latin typeface="Arial" panose="020B0604020202020204" pitchFamily="34" charset="0"/>
                <a:ea typeface="宋体" panose="02010600030101010101" pitchFamily="2" charset="-122"/>
              </a:defRPr>
            </a:lvl4pPr>
            <a:lvl5pPr defTabSz="720725" eaLnBrk="0" hangingPunct="0">
              <a:defRPr sz="1600">
                <a:latin typeface="Arial" panose="020B0604020202020204" pitchFamily="34" charset="0"/>
                <a:ea typeface="宋体" panose="02010600030101010101" pitchFamily="2" charset="-122"/>
              </a:defRPr>
            </a:lvl5pPr>
            <a:lvl6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6pPr>
            <a:lvl7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7pPr>
            <a:lvl8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8pPr>
            <a:lvl9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9pPr>
          </a:lstStyle>
          <a:p>
            <a:pPr indent="0"/>
            <a:r>
              <a:rPr lang="zh-CN" altLang="en-US" dirty="0">
                <a:solidFill>
                  <a:schemeClr val="tx1">
                    <a:lumMod val="65000"/>
                    <a:lumOff val="35000"/>
                  </a:schemeClr>
                </a:solidFill>
              </a:rPr>
              <a:t>要知道“天外有天，人外有人！”在知识经济时代，科技飞速发展，知识更新加快，如果不虚心学习新的知识和方法</a:t>
            </a:r>
            <a:r>
              <a:rPr lang="zh-CN" altLang="en-US" dirty="0"/>
              <a:t>，</a:t>
            </a:r>
            <a:r>
              <a:rPr lang="zh-CN" altLang="en-US" sz="1800" b="1" dirty="0">
                <a:solidFill>
                  <a:srgbClr val="FF0000"/>
                </a:solidFill>
              </a:rPr>
              <a:t>即使你原来的专业知识很扎实，也一样会被社会的进步潮流所淘汰，</a:t>
            </a:r>
            <a:r>
              <a:rPr lang="zh-CN" altLang="en-US" sz="1800" b="1" dirty="0">
                <a:solidFill>
                  <a:srgbClr val="92D050"/>
                </a:solidFill>
              </a:rPr>
              <a:t>所以要活到老，学到老！</a:t>
            </a:r>
            <a:endParaRPr lang="zh-CN" altLang="zh-CN" sz="1800" b="1" dirty="0">
              <a:solidFill>
                <a:srgbClr val="92D050"/>
              </a:solidFill>
            </a:endParaRPr>
          </a:p>
        </p:txBody>
      </p:sp>
      <p:pic>
        <p:nvPicPr>
          <p:cNvPr id="9220" name="Picture 4" descr="D:\Teliss_Tong\Copy\定期备份\工作备份\！PPT图片及版面资源\06-PPT精选插图\03-人物\职场美女png.png"/>
          <p:cNvPicPr>
            <a:picLocks noChangeAspect="1" noChangeArrowheads="1"/>
          </p:cNvPicPr>
          <p:nvPr/>
        </p:nvPicPr>
        <p:blipFill>
          <a:blip r:embed="rId2" cstate="email"/>
          <a:srcRect/>
          <a:stretch>
            <a:fillRect/>
          </a:stretch>
        </p:blipFill>
        <p:spPr bwMode="auto">
          <a:xfrm>
            <a:off x="4799688" y="296849"/>
            <a:ext cx="3888938" cy="573281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fade">
                                      <p:cBhvr>
                                        <p:cTn id="13" dur="1000"/>
                                        <p:tgtEl>
                                          <p:spTgt spid="26"/>
                                        </p:tgtEl>
                                      </p:cBhvr>
                                    </p:animEffect>
                                    <p:anim calcmode="lin" valueType="num">
                                      <p:cBhvr>
                                        <p:cTn id="14" dur="1000" fill="hold"/>
                                        <p:tgtEl>
                                          <p:spTgt spid="26"/>
                                        </p:tgtEl>
                                        <p:attrNameLst>
                                          <p:attrName>ppt_x</p:attrName>
                                        </p:attrNameLst>
                                      </p:cBhvr>
                                      <p:tavLst>
                                        <p:tav tm="0">
                                          <p:val>
                                            <p:strVal val="#ppt_x"/>
                                          </p:val>
                                        </p:tav>
                                        <p:tav tm="100000">
                                          <p:val>
                                            <p:strVal val="#ppt_x"/>
                                          </p:val>
                                        </p:tav>
                                      </p:tavLst>
                                    </p:anim>
                                    <p:anim calcmode="lin" valueType="num">
                                      <p:cBhvr>
                                        <p:cTn id="15"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7104243" y="908392"/>
            <a:ext cx="3816921" cy="4176042"/>
          </a:xfrm>
          <a:prstGeom prst="roundRect">
            <a:avLst>
              <a:gd name="adj" fmla="val 5222"/>
            </a:avLst>
          </a:prstGeom>
          <a:solidFill>
            <a:srgbClr val="F0F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矩形 6"/>
          <p:cNvSpPr>
            <a:spLocks noChangeArrowheads="1"/>
          </p:cNvSpPr>
          <p:nvPr/>
        </p:nvSpPr>
        <p:spPr bwMode="auto">
          <a:xfrm>
            <a:off x="1991009" y="1700583"/>
            <a:ext cx="10082433" cy="4248585"/>
          </a:xfrm>
          <a:prstGeom prst="roundRect">
            <a:avLst>
              <a:gd name="adj" fmla="val 0"/>
            </a:avLst>
          </a:prstGeom>
          <a:solidFill>
            <a:srgbClr val="F0F0F0"/>
          </a:solidFill>
          <a:ln>
            <a:noFill/>
          </a:ln>
        </p:spPr>
        <p:txBody>
          <a:bodyPr anchor="ctr"/>
          <a:lstStyle/>
          <a:p>
            <a:pPr algn="ctr"/>
            <a:endParaRPr lang="zh-CN" altLang="zh-CN">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5" name="圆角矩形 24"/>
          <p:cNvSpPr/>
          <p:nvPr/>
        </p:nvSpPr>
        <p:spPr>
          <a:xfrm>
            <a:off x="2171053" y="1844618"/>
            <a:ext cx="9686338" cy="3960956"/>
          </a:xfrm>
          <a:prstGeom prst="roundRect">
            <a:avLst>
              <a:gd name="adj" fmla="val 0"/>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4900">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03</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3" y="551530"/>
            <a:ext cx="4753147" cy="461725"/>
          </a:xfrm>
          <a:prstGeom prst="rect">
            <a:avLst/>
          </a:prstGeom>
          <a:noFill/>
        </p:spPr>
        <p:txBody>
          <a:bodyPr wrap="square" lIns="0" rtlCol="0">
            <a:spAutoFit/>
          </a:bodyPr>
          <a:lstStyle/>
          <a:p>
            <a:r>
              <a:rPr lang="zh-CN" altLang="en-US" sz="2400" b="1" dirty="0">
                <a:solidFill>
                  <a:srgbClr val="9BBB59"/>
                </a:solidFill>
                <a:latin typeface="微软雅黑" panose="020B0503020204020204" pitchFamily="34" charset="-122"/>
                <a:ea typeface="微软雅黑" panose="020B0503020204020204" pitchFamily="34" charset="-122"/>
              </a:rPr>
              <a:t>怎样才算是具备空杯心态</a:t>
            </a:r>
            <a:endParaRPr lang="zh-CN" altLang="en-US" sz="2400" b="1" dirty="0">
              <a:solidFill>
                <a:srgbClr val="9BBB59"/>
              </a:solidFill>
              <a:latin typeface="微软雅黑" panose="020B0503020204020204" pitchFamily="34" charset="-122"/>
              <a:ea typeface="微软雅黑" panose="020B0503020204020204" pitchFamily="34" charset="-122"/>
            </a:endParaRP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marL="1143000" indent="-228600">
              <a:defRPr sz="2400">
                <a:solidFill>
                  <a:schemeClr val="tx1"/>
                </a:solidFill>
                <a:latin typeface="Calibri" panose="020F0502020204030204" pitchFamily="34" charset="0"/>
                <a:ea typeface="宋体" panose="02010600030101010101" pitchFamily="2" charset="-122"/>
              </a:defRPr>
            </a:lvl3pPr>
            <a:lvl4pPr marL="1600200" indent="-228600">
              <a:defRPr sz="2400">
                <a:solidFill>
                  <a:schemeClr val="tx1"/>
                </a:solidFill>
                <a:latin typeface="Calibri" panose="020F0502020204030204" pitchFamily="34" charset="0"/>
                <a:ea typeface="宋体" panose="02010600030101010101" pitchFamily="2" charset="-122"/>
              </a:defRPr>
            </a:lvl4pPr>
            <a:lvl5pPr marL="2057400" indent="-228600">
              <a:defRPr sz="2400">
                <a:solidFill>
                  <a:schemeClr val="tx1"/>
                </a:solidFill>
                <a:latin typeface="Calibri" panose="020F0502020204030204" pitchFamily="34" charset="0"/>
                <a:ea typeface="宋体" panose="02010600030101010101" pitchFamily="2" charset="-122"/>
              </a:defRPr>
            </a:lvl5pPr>
            <a:lvl6pPr marL="25146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6pPr>
            <a:lvl7pPr marL="29718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7pPr>
            <a:lvl8pPr marL="34290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8pPr>
            <a:lvl9pPr marL="38862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9pPr>
          </a:lstStyle>
          <a:p>
            <a:endParaRPr lang="zh-CN" altLang="en-US" dirty="0">
              <a:ea typeface="微软雅黑" panose="020B0503020204020204" pitchFamily="34" charset="-122"/>
            </a:endParaRPr>
          </a:p>
        </p:txBody>
      </p:sp>
      <p:grpSp>
        <p:nvGrpSpPr>
          <p:cNvPr id="12" name="组合 11"/>
          <p:cNvGrpSpPr/>
          <p:nvPr/>
        </p:nvGrpSpPr>
        <p:grpSpPr>
          <a:xfrm>
            <a:off x="1846975" y="6015544"/>
            <a:ext cx="7777669" cy="828108"/>
            <a:chOff x="1774727" y="6015207"/>
            <a:chExt cx="7776656" cy="828000"/>
          </a:xfrm>
        </p:grpSpPr>
        <p:sp>
          <p:nvSpPr>
            <p:cNvPr id="14" name="矩形 13"/>
            <p:cNvSpPr/>
            <p:nvPr/>
          </p:nvSpPr>
          <p:spPr>
            <a:xfrm>
              <a:off x="1774727" y="6165304"/>
              <a:ext cx="7776656" cy="432000"/>
            </a:xfrm>
            <a:prstGeom prst="rect">
              <a:avLst/>
            </a:prstGeom>
            <a:solidFill>
              <a:srgbClr val="7BC143"/>
            </a:solidFill>
            <a:ln>
              <a:solidFill>
                <a:schemeClr val="bg1"/>
              </a:solidFill>
            </a:ln>
            <a:effectLst>
              <a:outerShdw blurRad="50800" dist="38100" dir="2700000" algn="tl"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15" name="Picture 6" descr="E:\仝德志文件，勿删！\03-参考文档\！PPT图片及版面资源\06-PPT精选插图\12-标签\橙色把手-阴影.png"/>
            <p:cNvPicPr>
              <a:picLocks noChangeAspect="1" noChangeArrowheads="1"/>
            </p:cNvPicPr>
            <p:nvPr/>
          </p:nvPicPr>
          <p:blipFill>
            <a:blip r:embed="rId1" cstate="email"/>
            <a:srcRect/>
            <a:stretch>
              <a:fillRect/>
            </a:stretch>
          </p:blipFill>
          <p:spPr bwMode="auto">
            <a:xfrm>
              <a:off x="2633460" y="6015207"/>
              <a:ext cx="1062000" cy="82800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2998907" y="6098551"/>
              <a:ext cx="346204" cy="630860"/>
            </a:xfrm>
            <a:prstGeom prst="rect">
              <a:avLst/>
            </a:prstGeom>
            <a:noFill/>
          </p:spPr>
          <p:txBody>
            <a:bodyPr vert="eaVert" wrap="none" rtlCol="0">
              <a:spAutoFit/>
            </a:bodyPr>
            <a:lstStyle/>
            <a:p>
              <a:r>
                <a:rPr lang="zh-CN" altLang="en-US" sz="1050" dirty="0">
                  <a:solidFill>
                    <a:schemeClr val="bg1"/>
                  </a:solidFill>
                  <a:latin typeface="微软雅黑" panose="020B0503020204020204" pitchFamily="34" charset="-122"/>
                  <a:ea typeface="微软雅黑" panose="020B0503020204020204" pitchFamily="34" charset="-122"/>
                </a:rPr>
                <a:t>三级标题</a:t>
              </a:r>
              <a:endParaRPr lang="zh-CN" altLang="en-US" sz="1050" dirty="0">
                <a:solidFill>
                  <a:schemeClr val="bg1"/>
                </a:solidFill>
                <a:latin typeface="微软雅黑" panose="020B0503020204020204" pitchFamily="34" charset="-122"/>
                <a:ea typeface="微软雅黑" panose="020B0503020204020204" pitchFamily="34" charset="-122"/>
              </a:endParaRPr>
            </a:p>
          </p:txBody>
        </p:sp>
        <p:sp>
          <p:nvSpPr>
            <p:cNvPr id="17" name="椭圆 16"/>
            <p:cNvSpPr/>
            <p:nvPr/>
          </p:nvSpPr>
          <p:spPr>
            <a:xfrm>
              <a:off x="1918742" y="6201687"/>
              <a:ext cx="360040" cy="36004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TextBox 17"/>
          <p:cNvSpPr txBox="1"/>
          <p:nvPr/>
        </p:nvSpPr>
        <p:spPr>
          <a:xfrm>
            <a:off x="3791444" y="6204631"/>
            <a:ext cx="5545338" cy="369380"/>
          </a:xfrm>
          <a:prstGeom prst="rect">
            <a:avLst/>
          </a:prstGeom>
          <a:noFill/>
        </p:spPr>
        <p:txBody>
          <a:bodyPr wrap="square" lIns="0"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不断清洗自己的大脑和心灵</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1918992"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anose="04040905080B02020502" pitchFamily="82" charset="0"/>
                <a:ea typeface="DFPYeaSong-B5" pitchFamily="18" charset="-120"/>
              </a:rPr>
              <a:t>2</a:t>
            </a:r>
            <a:endParaRPr lang="zh-CN" altLang="en-US" sz="3200" b="1" i="1" dirty="0">
              <a:solidFill>
                <a:srgbClr val="7BC143"/>
              </a:solidFill>
              <a:effectLst>
                <a:outerShdw blurRad="38100" dist="38100" dir="2700000" algn="tl">
                  <a:srgbClr val="000000">
                    <a:alpha val="43137"/>
                  </a:srgbClr>
                </a:outerShdw>
              </a:effectLst>
              <a:latin typeface="Broadway" panose="04040905080B02020502" pitchFamily="82" charset="0"/>
              <a:ea typeface="DFPYeaSong-B5" pitchFamily="18" charset="-120"/>
            </a:endParaRPr>
          </a:p>
        </p:txBody>
      </p:sp>
      <p:sp>
        <p:nvSpPr>
          <p:cNvPr id="22" name="Text Box 44"/>
          <p:cNvSpPr txBox="1">
            <a:spLocks noChangeArrowheads="1"/>
          </p:cNvSpPr>
          <p:nvPr/>
        </p:nvSpPr>
        <p:spPr bwMode="auto">
          <a:xfrm>
            <a:off x="2338976" y="2106550"/>
            <a:ext cx="4615309" cy="1754554"/>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20204" pitchFamily="34" charset="0"/>
                <a:ea typeface="宋体" panose="02010600030101010101" pitchFamily="2" charset="-122"/>
              </a:defRPr>
            </a:lvl2pPr>
            <a:lvl3pPr defTabSz="720725" eaLnBrk="0" hangingPunct="0">
              <a:defRPr sz="1600">
                <a:latin typeface="Arial" panose="020B0604020202020204" pitchFamily="34" charset="0"/>
                <a:ea typeface="宋体" panose="02010600030101010101" pitchFamily="2" charset="-122"/>
              </a:defRPr>
            </a:lvl3pPr>
            <a:lvl4pPr defTabSz="720725" eaLnBrk="0" hangingPunct="0">
              <a:defRPr sz="1600">
                <a:latin typeface="Arial" panose="020B0604020202020204" pitchFamily="34" charset="0"/>
                <a:ea typeface="宋体" panose="02010600030101010101" pitchFamily="2" charset="-122"/>
              </a:defRPr>
            </a:lvl4pPr>
            <a:lvl5pPr defTabSz="720725" eaLnBrk="0" hangingPunct="0">
              <a:defRPr sz="1600">
                <a:latin typeface="Arial" panose="020B0604020202020204" pitchFamily="34" charset="0"/>
                <a:ea typeface="宋体" panose="02010600030101010101" pitchFamily="2" charset="-122"/>
              </a:defRPr>
            </a:lvl5pPr>
            <a:lvl6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6pPr>
            <a:lvl7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7pPr>
            <a:lvl8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8pPr>
            <a:lvl9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9pPr>
          </a:lstStyle>
          <a:p>
            <a:pPr indent="0"/>
            <a:r>
              <a:rPr lang="zh-CN" altLang="en-US" dirty="0">
                <a:solidFill>
                  <a:schemeClr val="bg1"/>
                </a:solidFill>
              </a:rPr>
              <a:t>空杯心态就是不断清洗自己的大脑和心灵，经常给自己的心智洗澡。文韬武略的商汤王在他的洗澡盆上写了九个字</a:t>
            </a:r>
            <a:r>
              <a:rPr lang="en-US" altLang="zh-CN" dirty="0">
                <a:solidFill>
                  <a:schemeClr val="bg1"/>
                </a:solidFill>
              </a:rPr>
              <a:t>——“</a:t>
            </a:r>
            <a:r>
              <a:rPr lang="zh-CN" altLang="en-US" dirty="0">
                <a:solidFill>
                  <a:schemeClr val="bg1"/>
                </a:solidFill>
              </a:rPr>
              <a:t>苟日新，日日新，又日新”，他在洗澡的时候，外洗身，内洗心，所以他在洗完澡后“身心舒畅”。</a:t>
            </a:r>
            <a:endParaRPr lang="zh-CN" altLang="zh-CN" sz="1800" b="1" dirty="0">
              <a:solidFill>
                <a:schemeClr val="bg1"/>
              </a:solidFill>
            </a:endParaRPr>
          </a:p>
        </p:txBody>
      </p:sp>
      <p:sp>
        <p:nvSpPr>
          <p:cNvPr id="23" name="Text Box 44"/>
          <p:cNvSpPr txBox="1">
            <a:spLocks noChangeArrowheads="1"/>
          </p:cNvSpPr>
          <p:nvPr/>
        </p:nvSpPr>
        <p:spPr bwMode="auto">
          <a:xfrm>
            <a:off x="2326855" y="4095391"/>
            <a:ext cx="4627430" cy="1422113"/>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20204" pitchFamily="34" charset="0"/>
                <a:ea typeface="宋体" panose="02010600030101010101" pitchFamily="2" charset="-122"/>
              </a:defRPr>
            </a:lvl2pPr>
            <a:lvl3pPr defTabSz="720725" eaLnBrk="0" hangingPunct="0">
              <a:defRPr sz="1600">
                <a:latin typeface="Arial" panose="020B0604020202020204" pitchFamily="34" charset="0"/>
                <a:ea typeface="宋体" panose="02010600030101010101" pitchFamily="2" charset="-122"/>
              </a:defRPr>
            </a:lvl3pPr>
            <a:lvl4pPr defTabSz="720725" eaLnBrk="0" hangingPunct="0">
              <a:defRPr sz="1600">
                <a:latin typeface="Arial" panose="020B0604020202020204" pitchFamily="34" charset="0"/>
                <a:ea typeface="宋体" panose="02010600030101010101" pitchFamily="2" charset="-122"/>
              </a:defRPr>
            </a:lvl4pPr>
            <a:lvl5pPr defTabSz="720725" eaLnBrk="0" hangingPunct="0">
              <a:defRPr sz="1600">
                <a:latin typeface="Arial" panose="020B0604020202020204" pitchFamily="34" charset="0"/>
                <a:ea typeface="宋体" panose="02010600030101010101" pitchFamily="2" charset="-122"/>
              </a:defRPr>
            </a:lvl5pPr>
            <a:lvl6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6pPr>
            <a:lvl7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7pPr>
            <a:lvl8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8pPr>
            <a:lvl9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9pPr>
          </a:lstStyle>
          <a:p>
            <a:pPr indent="0"/>
            <a:r>
              <a:rPr lang="zh-CN" altLang="en-US" dirty="0">
                <a:solidFill>
                  <a:schemeClr val="bg1"/>
                </a:solidFill>
              </a:rPr>
              <a:t>所以，我们也要经常洗洗自己的“心”，把外在和内在的过时的东西、心灵的杂草、大脑的垃圾等等，通通一洗了之，把身心洗得干干净净，清清爽爽。</a:t>
            </a:r>
            <a:endParaRPr lang="en-US" dirty="0">
              <a:solidFill>
                <a:schemeClr val="bg1"/>
              </a:solidFill>
            </a:endParaRPr>
          </a:p>
        </p:txBody>
      </p:sp>
      <p:pic>
        <p:nvPicPr>
          <p:cNvPr id="10243" name="Picture 3" descr="C:\Users\user\Desktop\t02b32d829f37b14eb0.jpg"/>
          <p:cNvPicPr>
            <a:picLocks noChangeAspect="1" noChangeArrowheads="1"/>
          </p:cNvPicPr>
          <p:nvPr/>
        </p:nvPicPr>
        <p:blipFill rotWithShape="1">
          <a:blip r:embed="rId2" cstate="email"/>
          <a:srcRect/>
          <a:stretch>
            <a:fillRect/>
          </a:stretch>
        </p:blipFill>
        <p:spPr bwMode="auto">
          <a:xfrm>
            <a:off x="7289227" y="1091285"/>
            <a:ext cx="3456834" cy="4610499"/>
          </a:xfrm>
          <a:prstGeom prst="roundRect">
            <a:avLst>
              <a:gd name="adj" fmla="val 3633"/>
            </a:avLst>
          </a:prstGeom>
          <a:noFill/>
          <a:ln w="28575">
            <a:solidFill>
              <a:schemeClr val="bg1"/>
            </a:solidFill>
          </a:ln>
          <a:extLst>
            <a:ext uri="{909E8E84-426E-40DD-AFC4-6F175D3DCCD1}">
              <a14:hiddenFill xmlns:a14="http://schemas.microsoft.com/office/drawing/2010/main">
                <a:solidFill>
                  <a:srgbClr val="FFFFFF"/>
                </a:solidFill>
              </a14:hiddenFill>
            </a:ext>
          </a:extLst>
        </p:spPr>
      </p:pic>
      <p:sp>
        <p:nvSpPr>
          <p:cNvPr id="26" name="TextBox 10"/>
          <p:cNvSpPr>
            <a:spLocks noChangeArrowheads="1"/>
          </p:cNvSpPr>
          <p:nvPr/>
        </p:nvSpPr>
        <p:spPr bwMode="auto">
          <a:xfrm>
            <a:off x="11087355" y="2276722"/>
            <a:ext cx="553998" cy="3442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p>
            <a:r>
              <a:rPr lang="zh-CN" altLang="en-US" sz="2400" b="1" spc="120" dirty="0">
                <a:solidFill>
                  <a:schemeClr val="bg1"/>
                </a:solidFill>
                <a:latin typeface="微软雅黑" panose="020B0503020204020204" pitchFamily="34" charset="-122"/>
                <a:ea typeface="微软雅黑" panose="020B0503020204020204" pitchFamily="34" charset="-122"/>
              </a:rPr>
              <a:t>清洗自己心灵的杂草</a:t>
            </a:r>
            <a:endParaRPr lang="zh-CN" altLang="en-US" sz="2400" b="1" spc="12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pan dir="r"/>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100" fill="hold"/>
                                        <p:tgtEl>
                                          <p:spTgt spid="19"/>
                                        </p:tgtEl>
                                        <p:attrNameLst>
                                          <p:attrName>ppt_x</p:attrName>
                                        </p:attrNameLst>
                                      </p:cBhvr>
                                      <p:tavLst>
                                        <p:tav tm="0">
                                          <p:val>
                                            <p:strVal val="0-#ppt_w/2"/>
                                          </p:val>
                                        </p:tav>
                                        <p:tav tm="100000">
                                          <p:val>
                                            <p:strVal val="#ppt_x"/>
                                          </p:val>
                                        </p:tav>
                                      </p:tavLst>
                                    </p:anim>
                                    <p:anim calcmode="lin" valueType="num">
                                      <p:cBhvr additive="base">
                                        <p:cTn id="8" dur="1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0-#ppt_w/2"/>
                                          </p:val>
                                        </p:tav>
                                        <p:tav tm="100000">
                                          <p:val>
                                            <p:strVal val="#ppt_x"/>
                                          </p:val>
                                        </p:tav>
                                      </p:tavLst>
                                    </p:anim>
                                    <p:anim calcmode="lin" valueType="num">
                                      <p:cBhvr additive="base">
                                        <p:cTn id="13" dur="500" fill="hold"/>
                                        <p:tgtEl>
                                          <p:spTgt spid="18"/>
                                        </p:tgtEl>
                                        <p:attrNameLst>
                                          <p:attrName>ppt_y</p:attrName>
                                        </p:attrNameLst>
                                      </p:cBhvr>
                                      <p:tavLst>
                                        <p:tav tm="0">
                                          <p:val>
                                            <p:strVal val="#ppt_y"/>
                                          </p:val>
                                        </p:tav>
                                        <p:tav tm="100000">
                                          <p:val>
                                            <p:strVal val="#ppt_y"/>
                                          </p:val>
                                        </p:tav>
                                      </p:tavLst>
                                    </p:anim>
                                  </p:childTnLst>
                                </p:cTn>
                              </p:par>
                              <p:par>
                                <p:cTn id="14" presetID="8" presetClass="emph" presetSubtype="0" fill="hold" grpId="1" nodeType="withEffect">
                                  <p:stCondLst>
                                    <p:cond delay="0"/>
                                  </p:stCondLst>
                                  <p:childTnLst>
                                    <p:animRot by="43200000">
                                      <p:cBhvr>
                                        <p:cTn id="15" dur="400" fill="hold"/>
                                        <p:tgtEl>
                                          <p:spTgt spid="18"/>
                                        </p:tgtEl>
                                        <p:attrNameLst>
                                          <p:attrName>r</p:attrName>
                                        </p:attrNameLst>
                                      </p:cBhvr>
                                    </p:animRot>
                                  </p:childTnLst>
                                </p:cTn>
                              </p:par>
                            </p:childTnLst>
                          </p:cTn>
                        </p:par>
                        <p:par>
                          <p:cTn id="16" fill="hold">
                            <p:stCondLst>
                              <p:cond delay="1000"/>
                            </p:stCondLst>
                            <p:childTnLst>
                              <p:par>
                                <p:cTn id="17" presetID="47" presetClass="entr" presetSubtype="0"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1000"/>
                                        <p:tgtEl>
                                          <p:spTgt spid="22"/>
                                        </p:tgtEl>
                                      </p:cBhvr>
                                    </p:animEffect>
                                    <p:anim calcmode="lin" valueType="num">
                                      <p:cBhvr>
                                        <p:cTn id="20" dur="1000" fill="hold"/>
                                        <p:tgtEl>
                                          <p:spTgt spid="22"/>
                                        </p:tgtEl>
                                        <p:attrNameLst>
                                          <p:attrName>ppt_x</p:attrName>
                                        </p:attrNameLst>
                                      </p:cBhvr>
                                      <p:tavLst>
                                        <p:tav tm="0">
                                          <p:val>
                                            <p:strVal val="#ppt_x"/>
                                          </p:val>
                                        </p:tav>
                                        <p:tav tm="100000">
                                          <p:val>
                                            <p:strVal val="#ppt_x"/>
                                          </p:val>
                                        </p:tav>
                                      </p:tavLst>
                                    </p:anim>
                                    <p:anim calcmode="lin" valueType="num">
                                      <p:cBhvr>
                                        <p:cTn id="21" dur="1000" fill="hold"/>
                                        <p:tgtEl>
                                          <p:spTgt spid="22"/>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1000"/>
                                        <p:tgtEl>
                                          <p:spTgt spid="23"/>
                                        </p:tgtEl>
                                      </p:cBhvr>
                                    </p:animEffect>
                                    <p:anim calcmode="lin" valueType="num">
                                      <p:cBhvr>
                                        <p:cTn id="25" dur="1000" fill="hold"/>
                                        <p:tgtEl>
                                          <p:spTgt spid="23"/>
                                        </p:tgtEl>
                                        <p:attrNameLst>
                                          <p:attrName>ppt_x</p:attrName>
                                        </p:attrNameLst>
                                      </p:cBhvr>
                                      <p:tavLst>
                                        <p:tav tm="0">
                                          <p:val>
                                            <p:strVal val="#ppt_x"/>
                                          </p:val>
                                        </p:tav>
                                        <p:tav tm="100000">
                                          <p:val>
                                            <p:strVal val="#ppt_x"/>
                                          </p:val>
                                        </p:tav>
                                      </p:tavLst>
                                    </p:anim>
                                    <p:anim calcmode="lin" valueType="num">
                                      <p:cBhvr>
                                        <p:cTn id="26"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8" grpId="1"/>
      <p:bldP spid="19" grpId="0"/>
      <p:bldP spid="22" grpId="0"/>
      <p:bldP spid="2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6"/>
          <p:cNvSpPr>
            <a:spLocks noChangeArrowheads="1"/>
          </p:cNvSpPr>
          <p:nvPr/>
        </p:nvSpPr>
        <p:spPr bwMode="auto">
          <a:xfrm>
            <a:off x="1991009" y="1700583"/>
            <a:ext cx="10082433" cy="4248585"/>
          </a:xfrm>
          <a:prstGeom prst="roundRect">
            <a:avLst>
              <a:gd name="adj" fmla="val 0"/>
            </a:avLst>
          </a:prstGeom>
          <a:solidFill>
            <a:srgbClr val="F0F0F0"/>
          </a:solidFill>
          <a:ln>
            <a:noFill/>
          </a:ln>
        </p:spPr>
        <p:txBody>
          <a:bodyPr anchor="ctr"/>
          <a:lstStyle/>
          <a:p>
            <a:pPr algn="ctr"/>
            <a:endParaRPr lang="zh-CN" altLang="zh-CN">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5" name="圆角矩形 24"/>
          <p:cNvSpPr/>
          <p:nvPr/>
        </p:nvSpPr>
        <p:spPr>
          <a:xfrm>
            <a:off x="2171053" y="1844618"/>
            <a:ext cx="9686338" cy="3960956"/>
          </a:xfrm>
          <a:prstGeom prst="roundRect">
            <a:avLst>
              <a:gd name="adj" fmla="val 0"/>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4900">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03</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3" y="551530"/>
            <a:ext cx="4753147" cy="461725"/>
          </a:xfrm>
          <a:prstGeom prst="rect">
            <a:avLst/>
          </a:prstGeom>
          <a:noFill/>
        </p:spPr>
        <p:txBody>
          <a:bodyPr wrap="square" lIns="0" rtlCol="0">
            <a:spAutoFit/>
          </a:bodyPr>
          <a:lstStyle/>
          <a:p>
            <a:r>
              <a:rPr lang="zh-CN" altLang="en-US" sz="2400" b="1" dirty="0">
                <a:solidFill>
                  <a:srgbClr val="9BBB59"/>
                </a:solidFill>
                <a:latin typeface="微软雅黑" panose="020B0503020204020204" pitchFamily="34" charset="-122"/>
                <a:ea typeface="微软雅黑" panose="020B0503020204020204" pitchFamily="34" charset="-122"/>
              </a:rPr>
              <a:t>怎样才算是具备空杯心态</a:t>
            </a:r>
            <a:endParaRPr lang="zh-CN" altLang="en-US" sz="2400" b="1" dirty="0">
              <a:solidFill>
                <a:srgbClr val="9BBB59"/>
              </a:solidFill>
              <a:latin typeface="微软雅黑" panose="020B0503020204020204" pitchFamily="34" charset="-122"/>
              <a:ea typeface="微软雅黑" panose="020B0503020204020204" pitchFamily="34" charset="-122"/>
            </a:endParaRP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marL="1143000" indent="-228600">
              <a:defRPr sz="2400">
                <a:solidFill>
                  <a:schemeClr val="tx1"/>
                </a:solidFill>
                <a:latin typeface="Calibri" panose="020F0502020204030204" pitchFamily="34" charset="0"/>
                <a:ea typeface="宋体" panose="02010600030101010101" pitchFamily="2" charset="-122"/>
              </a:defRPr>
            </a:lvl3pPr>
            <a:lvl4pPr marL="1600200" indent="-228600">
              <a:defRPr sz="2400">
                <a:solidFill>
                  <a:schemeClr val="tx1"/>
                </a:solidFill>
                <a:latin typeface="Calibri" panose="020F0502020204030204" pitchFamily="34" charset="0"/>
                <a:ea typeface="宋体" panose="02010600030101010101" pitchFamily="2" charset="-122"/>
              </a:defRPr>
            </a:lvl4pPr>
            <a:lvl5pPr marL="2057400" indent="-228600">
              <a:defRPr sz="2400">
                <a:solidFill>
                  <a:schemeClr val="tx1"/>
                </a:solidFill>
                <a:latin typeface="Calibri" panose="020F0502020204030204" pitchFamily="34" charset="0"/>
                <a:ea typeface="宋体" panose="02010600030101010101" pitchFamily="2" charset="-122"/>
              </a:defRPr>
            </a:lvl5pPr>
            <a:lvl6pPr marL="25146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6pPr>
            <a:lvl7pPr marL="29718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7pPr>
            <a:lvl8pPr marL="34290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8pPr>
            <a:lvl9pPr marL="38862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9pPr>
          </a:lstStyle>
          <a:p>
            <a:endParaRPr lang="zh-CN" altLang="en-US" dirty="0">
              <a:ea typeface="微软雅黑" panose="020B0503020204020204" pitchFamily="34" charset="-122"/>
            </a:endParaRPr>
          </a:p>
        </p:txBody>
      </p:sp>
      <p:grpSp>
        <p:nvGrpSpPr>
          <p:cNvPr id="12" name="组合 11"/>
          <p:cNvGrpSpPr/>
          <p:nvPr/>
        </p:nvGrpSpPr>
        <p:grpSpPr>
          <a:xfrm>
            <a:off x="1846975" y="6015544"/>
            <a:ext cx="7777669" cy="828108"/>
            <a:chOff x="1774727" y="6015207"/>
            <a:chExt cx="7776656" cy="828000"/>
          </a:xfrm>
        </p:grpSpPr>
        <p:sp>
          <p:nvSpPr>
            <p:cNvPr id="14" name="矩形 13"/>
            <p:cNvSpPr/>
            <p:nvPr/>
          </p:nvSpPr>
          <p:spPr>
            <a:xfrm>
              <a:off x="1774727" y="6165304"/>
              <a:ext cx="7776656" cy="432000"/>
            </a:xfrm>
            <a:prstGeom prst="rect">
              <a:avLst/>
            </a:prstGeom>
            <a:solidFill>
              <a:srgbClr val="7BC143"/>
            </a:solidFill>
            <a:ln>
              <a:solidFill>
                <a:schemeClr val="bg1"/>
              </a:solidFill>
            </a:ln>
            <a:effectLst>
              <a:outerShdw blurRad="50800" dist="38100" dir="2700000" algn="tl"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15" name="Picture 6" descr="E:\仝德志文件，勿删！\03-参考文档\！PPT图片及版面资源\06-PPT精选插图\12-标签\橙色把手-阴影.png"/>
            <p:cNvPicPr>
              <a:picLocks noChangeAspect="1" noChangeArrowheads="1"/>
            </p:cNvPicPr>
            <p:nvPr/>
          </p:nvPicPr>
          <p:blipFill>
            <a:blip r:embed="rId1" cstate="email"/>
            <a:srcRect/>
            <a:stretch>
              <a:fillRect/>
            </a:stretch>
          </p:blipFill>
          <p:spPr bwMode="auto">
            <a:xfrm>
              <a:off x="2633460" y="6015207"/>
              <a:ext cx="1062000" cy="82800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2998907" y="6098551"/>
              <a:ext cx="346204" cy="630860"/>
            </a:xfrm>
            <a:prstGeom prst="rect">
              <a:avLst/>
            </a:prstGeom>
            <a:noFill/>
          </p:spPr>
          <p:txBody>
            <a:bodyPr vert="eaVert" wrap="none" rtlCol="0">
              <a:spAutoFit/>
            </a:bodyPr>
            <a:lstStyle/>
            <a:p>
              <a:r>
                <a:rPr lang="zh-CN" altLang="en-US" sz="1050" dirty="0">
                  <a:solidFill>
                    <a:schemeClr val="bg1"/>
                  </a:solidFill>
                  <a:latin typeface="微软雅黑" panose="020B0503020204020204" pitchFamily="34" charset="-122"/>
                  <a:ea typeface="微软雅黑" panose="020B0503020204020204" pitchFamily="34" charset="-122"/>
                </a:rPr>
                <a:t>三级标题</a:t>
              </a:r>
              <a:endParaRPr lang="zh-CN" altLang="en-US" sz="1050" dirty="0">
                <a:solidFill>
                  <a:schemeClr val="bg1"/>
                </a:solidFill>
                <a:latin typeface="微软雅黑" panose="020B0503020204020204" pitchFamily="34" charset="-122"/>
                <a:ea typeface="微软雅黑" panose="020B0503020204020204" pitchFamily="34" charset="-122"/>
              </a:endParaRPr>
            </a:p>
          </p:txBody>
        </p:sp>
        <p:sp>
          <p:nvSpPr>
            <p:cNvPr id="17" name="椭圆 16"/>
            <p:cNvSpPr/>
            <p:nvPr/>
          </p:nvSpPr>
          <p:spPr>
            <a:xfrm>
              <a:off x="1918742" y="6201687"/>
              <a:ext cx="360040" cy="36004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TextBox 17"/>
          <p:cNvSpPr txBox="1"/>
          <p:nvPr/>
        </p:nvSpPr>
        <p:spPr>
          <a:xfrm>
            <a:off x="3791444" y="6204631"/>
            <a:ext cx="5545338" cy="369380"/>
          </a:xfrm>
          <a:prstGeom prst="rect">
            <a:avLst/>
          </a:prstGeom>
          <a:noFill/>
        </p:spPr>
        <p:txBody>
          <a:bodyPr wrap="square" lIns="0"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挑战自我，不轻易满足</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1918992"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anose="04040905080B02020502" pitchFamily="82" charset="0"/>
                <a:ea typeface="DFPYeaSong-B5" pitchFamily="18" charset="-120"/>
              </a:rPr>
              <a:t>3</a:t>
            </a:r>
            <a:endParaRPr lang="zh-CN" altLang="en-US" sz="3200" b="1" i="1" dirty="0">
              <a:solidFill>
                <a:srgbClr val="7BC143"/>
              </a:solidFill>
              <a:effectLst>
                <a:outerShdw blurRad="38100" dist="38100" dir="2700000" algn="tl">
                  <a:srgbClr val="000000">
                    <a:alpha val="43137"/>
                  </a:srgbClr>
                </a:outerShdw>
              </a:effectLst>
              <a:latin typeface="Broadway" panose="04040905080B02020502" pitchFamily="82" charset="0"/>
              <a:ea typeface="DFPYeaSong-B5" pitchFamily="18" charset="-120"/>
            </a:endParaRPr>
          </a:p>
        </p:txBody>
      </p:sp>
      <p:sp>
        <p:nvSpPr>
          <p:cNvPr id="22" name="Text Box 44"/>
          <p:cNvSpPr txBox="1">
            <a:spLocks noChangeArrowheads="1"/>
          </p:cNvSpPr>
          <p:nvPr/>
        </p:nvSpPr>
        <p:spPr bwMode="auto">
          <a:xfrm>
            <a:off x="2338975" y="2106550"/>
            <a:ext cx="9423353" cy="1089671"/>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20204" pitchFamily="34" charset="0"/>
                <a:ea typeface="宋体" panose="02010600030101010101" pitchFamily="2" charset="-122"/>
              </a:defRPr>
            </a:lvl2pPr>
            <a:lvl3pPr defTabSz="720725" eaLnBrk="0" hangingPunct="0">
              <a:defRPr sz="1600">
                <a:latin typeface="Arial" panose="020B0604020202020204" pitchFamily="34" charset="0"/>
                <a:ea typeface="宋体" panose="02010600030101010101" pitchFamily="2" charset="-122"/>
              </a:defRPr>
            </a:lvl3pPr>
            <a:lvl4pPr defTabSz="720725" eaLnBrk="0" hangingPunct="0">
              <a:defRPr sz="1600">
                <a:latin typeface="Arial" panose="020B0604020202020204" pitchFamily="34" charset="0"/>
                <a:ea typeface="宋体" panose="02010600030101010101" pitchFamily="2" charset="-122"/>
              </a:defRPr>
            </a:lvl4pPr>
            <a:lvl5pPr defTabSz="720725" eaLnBrk="0" hangingPunct="0">
              <a:defRPr sz="1600">
                <a:latin typeface="Arial" panose="020B0604020202020204" pitchFamily="34" charset="0"/>
                <a:ea typeface="宋体" panose="02010600030101010101" pitchFamily="2" charset="-122"/>
              </a:defRPr>
            </a:lvl5pPr>
            <a:lvl6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6pPr>
            <a:lvl7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7pPr>
            <a:lvl8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8pPr>
            <a:lvl9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9pPr>
          </a:lstStyle>
          <a:p>
            <a:pPr indent="0"/>
            <a:r>
              <a:rPr lang="zh-CN" altLang="en-US" dirty="0">
                <a:solidFill>
                  <a:schemeClr val="bg1"/>
                </a:solidFill>
              </a:rPr>
              <a:t>一般来说，人们比较容易在逆境中，思变求进。而一旦越过逆境，就容易滋生自满骄傲的情绪，进而懒惰懈怠，厌倦变革。直接后果就是扼杀了创造性的思维和开拓性的壮举。这对一个人、一个企业乃到一个国家来说，都是严重的精神危机。</a:t>
            </a:r>
            <a:endParaRPr lang="zh-CN" altLang="zh-CN" sz="1800" b="1" dirty="0">
              <a:solidFill>
                <a:schemeClr val="bg1"/>
              </a:solidFill>
            </a:endParaRPr>
          </a:p>
        </p:txBody>
      </p:sp>
      <p:sp>
        <p:nvSpPr>
          <p:cNvPr id="23" name="Text Box 44"/>
          <p:cNvSpPr txBox="1">
            <a:spLocks noChangeArrowheads="1"/>
          </p:cNvSpPr>
          <p:nvPr/>
        </p:nvSpPr>
        <p:spPr bwMode="auto">
          <a:xfrm>
            <a:off x="7680382" y="3501018"/>
            <a:ext cx="4081946" cy="2086997"/>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20204" pitchFamily="34" charset="0"/>
                <a:ea typeface="宋体" panose="02010600030101010101" pitchFamily="2" charset="-122"/>
              </a:defRPr>
            </a:lvl2pPr>
            <a:lvl3pPr defTabSz="720725" eaLnBrk="0" hangingPunct="0">
              <a:defRPr sz="1600">
                <a:latin typeface="Arial" panose="020B0604020202020204" pitchFamily="34" charset="0"/>
                <a:ea typeface="宋体" panose="02010600030101010101" pitchFamily="2" charset="-122"/>
              </a:defRPr>
            </a:lvl3pPr>
            <a:lvl4pPr defTabSz="720725" eaLnBrk="0" hangingPunct="0">
              <a:defRPr sz="1600">
                <a:latin typeface="Arial" panose="020B0604020202020204" pitchFamily="34" charset="0"/>
                <a:ea typeface="宋体" panose="02010600030101010101" pitchFamily="2" charset="-122"/>
              </a:defRPr>
            </a:lvl4pPr>
            <a:lvl5pPr defTabSz="720725" eaLnBrk="0" hangingPunct="0">
              <a:defRPr sz="1600">
                <a:latin typeface="Arial" panose="020B0604020202020204" pitchFamily="34" charset="0"/>
                <a:ea typeface="宋体" panose="02010600030101010101" pitchFamily="2" charset="-122"/>
              </a:defRPr>
            </a:lvl5pPr>
            <a:lvl6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6pPr>
            <a:lvl7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7pPr>
            <a:lvl8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8pPr>
            <a:lvl9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9pPr>
          </a:lstStyle>
          <a:p>
            <a:pPr indent="0"/>
            <a:r>
              <a:rPr lang="zh-CN" altLang="en-US" dirty="0">
                <a:solidFill>
                  <a:schemeClr val="bg1"/>
                </a:solidFill>
              </a:rPr>
              <a:t>而具备挑战自我，不轻易满足的精神，就不会因暂时的发展而傲视一切或止步不前。而总是把昨天的结论、现有的成就与曾经的辉煌，作为不断创新、与时俱进的新起点，不断寻觅，不断琢磨，不断创新。这样，也才能保证自己拥有持续强大的竞争力。</a:t>
            </a:r>
            <a:endParaRPr lang="en-US" dirty="0">
              <a:solidFill>
                <a:schemeClr val="bg1"/>
              </a:solidFill>
            </a:endParaRPr>
          </a:p>
        </p:txBody>
      </p:sp>
      <p:pic>
        <p:nvPicPr>
          <p:cNvPr id="11267" name="Picture 3" descr="C:\Users\user\Desktop\pic6167.jpg"/>
          <p:cNvPicPr>
            <a:picLocks noChangeAspect="1" noChangeArrowheads="1"/>
          </p:cNvPicPr>
          <p:nvPr/>
        </p:nvPicPr>
        <p:blipFill rotWithShape="1">
          <a:blip r:embed="rId2" cstate="email"/>
          <a:srcRect/>
          <a:stretch>
            <a:fillRect/>
          </a:stretch>
        </p:blipFill>
        <p:spPr bwMode="auto">
          <a:xfrm>
            <a:off x="2423114" y="3429000"/>
            <a:ext cx="4969199" cy="2126933"/>
          </a:xfrm>
          <a:prstGeom prst="roundRect">
            <a:avLst>
              <a:gd name="adj" fmla="val 0"/>
            </a:avLst>
          </a:prstGeom>
          <a:noFill/>
          <a:ln w="19050">
            <a:solidFill>
              <a:schemeClr val="bg1"/>
            </a:solidFill>
          </a:ln>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p14:pan dir="r"/>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100" fill="hold"/>
                                        <p:tgtEl>
                                          <p:spTgt spid="19"/>
                                        </p:tgtEl>
                                        <p:attrNameLst>
                                          <p:attrName>ppt_x</p:attrName>
                                        </p:attrNameLst>
                                      </p:cBhvr>
                                      <p:tavLst>
                                        <p:tav tm="0">
                                          <p:val>
                                            <p:strVal val="0-#ppt_w/2"/>
                                          </p:val>
                                        </p:tav>
                                        <p:tav tm="100000">
                                          <p:val>
                                            <p:strVal val="#ppt_x"/>
                                          </p:val>
                                        </p:tav>
                                      </p:tavLst>
                                    </p:anim>
                                    <p:anim calcmode="lin" valueType="num">
                                      <p:cBhvr additive="base">
                                        <p:cTn id="8" dur="1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0-#ppt_w/2"/>
                                          </p:val>
                                        </p:tav>
                                        <p:tav tm="100000">
                                          <p:val>
                                            <p:strVal val="#ppt_x"/>
                                          </p:val>
                                        </p:tav>
                                      </p:tavLst>
                                    </p:anim>
                                    <p:anim calcmode="lin" valueType="num">
                                      <p:cBhvr additive="base">
                                        <p:cTn id="13" dur="500" fill="hold"/>
                                        <p:tgtEl>
                                          <p:spTgt spid="18"/>
                                        </p:tgtEl>
                                        <p:attrNameLst>
                                          <p:attrName>ppt_y</p:attrName>
                                        </p:attrNameLst>
                                      </p:cBhvr>
                                      <p:tavLst>
                                        <p:tav tm="0">
                                          <p:val>
                                            <p:strVal val="#ppt_y"/>
                                          </p:val>
                                        </p:tav>
                                        <p:tav tm="100000">
                                          <p:val>
                                            <p:strVal val="#ppt_y"/>
                                          </p:val>
                                        </p:tav>
                                      </p:tavLst>
                                    </p:anim>
                                  </p:childTnLst>
                                </p:cTn>
                              </p:par>
                              <p:par>
                                <p:cTn id="14" presetID="8" presetClass="emph" presetSubtype="0" fill="hold" grpId="1" nodeType="withEffect">
                                  <p:stCondLst>
                                    <p:cond delay="0"/>
                                  </p:stCondLst>
                                  <p:childTnLst>
                                    <p:animRot by="43200000">
                                      <p:cBhvr>
                                        <p:cTn id="15" dur="400" fill="hold"/>
                                        <p:tgtEl>
                                          <p:spTgt spid="18"/>
                                        </p:tgtEl>
                                        <p:attrNameLst>
                                          <p:attrName>r</p:attrName>
                                        </p:attrNameLst>
                                      </p:cBhvr>
                                    </p:animRot>
                                  </p:childTnLst>
                                </p:cTn>
                              </p:par>
                            </p:childTnLst>
                          </p:cTn>
                        </p:par>
                        <p:par>
                          <p:cTn id="16" fill="hold">
                            <p:stCondLst>
                              <p:cond delay="1000"/>
                            </p:stCondLst>
                            <p:childTnLst>
                              <p:par>
                                <p:cTn id="17" presetID="47" presetClass="entr" presetSubtype="0"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1000"/>
                                        <p:tgtEl>
                                          <p:spTgt spid="22"/>
                                        </p:tgtEl>
                                      </p:cBhvr>
                                    </p:animEffect>
                                    <p:anim calcmode="lin" valueType="num">
                                      <p:cBhvr>
                                        <p:cTn id="20" dur="1000" fill="hold"/>
                                        <p:tgtEl>
                                          <p:spTgt spid="22"/>
                                        </p:tgtEl>
                                        <p:attrNameLst>
                                          <p:attrName>ppt_x</p:attrName>
                                        </p:attrNameLst>
                                      </p:cBhvr>
                                      <p:tavLst>
                                        <p:tav tm="0">
                                          <p:val>
                                            <p:strVal val="#ppt_x"/>
                                          </p:val>
                                        </p:tav>
                                        <p:tav tm="100000">
                                          <p:val>
                                            <p:strVal val="#ppt_x"/>
                                          </p:val>
                                        </p:tav>
                                      </p:tavLst>
                                    </p:anim>
                                    <p:anim calcmode="lin" valueType="num">
                                      <p:cBhvr>
                                        <p:cTn id="21" dur="1000" fill="hold"/>
                                        <p:tgtEl>
                                          <p:spTgt spid="22"/>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1000"/>
                                        <p:tgtEl>
                                          <p:spTgt spid="23"/>
                                        </p:tgtEl>
                                      </p:cBhvr>
                                    </p:animEffect>
                                    <p:anim calcmode="lin" valueType="num">
                                      <p:cBhvr>
                                        <p:cTn id="25" dur="1000" fill="hold"/>
                                        <p:tgtEl>
                                          <p:spTgt spid="23"/>
                                        </p:tgtEl>
                                        <p:attrNameLst>
                                          <p:attrName>ppt_x</p:attrName>
                                        </p:attrNameLst>
                                      </p:cBhvr>
                                      <p:tavLst>
                                        <p:tav tm="0">
                                          <p:val>
                                            <p:strVal val="#ppt_x"/>
                                          </p:val>
                                        </p:tav>
                                        <p:tav tm="100000">
                                          <p:val>
                                            <p:strVal val="#ppt_x"/>
                                          </p:val>
                                        </p:tav>
                                      </p:tavLst>
                                    </p:anim>
                                    <p:anim calcmode="lin" valueType="num">
                                      <p:cBhvr>
                                        <p:cTn id="26"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8" grpId="1"/>
      <p:bldP spid="19" grpId="0"/>
      <p:bldP spid="22" grpId="0"/>
      <p:bldP spid="2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5944" y="1700583"/>
            <a:ext cx="7453290" cy="1656400"/>
            <a:chOff x="3755454" y="1700808"/>
            <a:chExt cx="7452320" cy="1656184"/>
          </a:xfrm>
        </p:grpSpPr>
        <p:sp>
          <p:nvSpPr>
            <p:cNvPr id="124" name="矩形 123"/>
            <p:cNvSpPr/>
            <p:nvPr/>
          </p:nvSpPr>
          <p:spPr>
            <a:xfrm>
              <a:off x="3755454" y="1700808"/>
              <a:ext cx="7452320" cy="165618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TextBox 126"/>
            <p:cNvSpPr txBox="1"/>
            <p:nvPr/>
          </p:nvSpPr>
          <p:spPr>
            <a:xfrm>
              <a:off x="4175202" y="2196658"/>
              <a:ext cx="3692036" cy="646331"/>
            </a:xfrm>
            <a:prstGeom prst="rect">
              <a:avLst/>
            </a:prstGeom>
            <a:noFill/>
          </p:spPr>
          <p:txBody>
            <a:bodyPr wrap="none" rtlCol="0">
              <a:spAutoFit/>
            </a:bodyPr>
            <a:lstStyle/>
            <a:p>
              <a:pPr algn="r"/>
              <a:r>
                <a:rPr lang="zh-CN" altLang="en-US" sz="3600" b="1" dirty="0">
                  <a:solidFill>
                    <a:schemeClr val="bg1"/>
                  </a:solidFill>
                  <a:latin typeface="微软雅黑" panose="020B0503020204020204" pitchFamily="34" charset="-122"/>
                  <a:ea typeface="微软雅黑" panose="020B0503020204020204" pitchFamily="34" charset="-122"/>
                </a:rPr>
                <a:t>第四章  感恩心态</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grpSp>
      <p:sp>
        <p:nvSpPr>
          <p:cNvPr id="130" name="矩形 129"/>
          <p:cNvSpPr/>
          <p:nvPr/>
        </p:nvSpPr>
        <p:spPr>
          <a:xfrm>
            <a:off x="4774708" y="4221191"/>
            <a:ext cx="2041466" cy="1152278"/>
          </a:xfrm>
          <a:prstGeom prst="rect">
            <a:avLst/>
          </a:prstGeom>
          <a:solidFill>
            <a:srgbClr val="9BBB59"/>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en-US" altLang="zh-CN" sz="3200" dirty="0"/>
              <a:t>01</a:t>
            </a:r>
            <a:endParaRPr lang="en-US" altLang="zh-CN" sz="3200" dirty="0"/>
          </a:p>
          <a:p>
            <a:pPr>
              <a:lnSpc>
                <a:spcPct val="130000"/>
              </a:lnSpc>
            </a:pPr>
            <a:r>
              <a:rPr lang="zh-CN" altLang="en-US" dirty="0">
                <a:latin typeface="微软雅黑" panose="020B0503020204020204" pitchFamily="34" charset="-122"/>
                <a:ea typeface="微软雅黑" panose="020B0503020204020204" pitchFamily="34" charset="-122"/>
              </a:rPr>
              <a:t>什么是感恩心态</a:t>
            </a:r>
            <a:endParaRPr lang="zh-CN" altLang="en-US" dirty="0">
              <a:latin typeface="微软雅黑" panose="020B0503020204020204" pitchFamily="34" charset="-122"/>
              <a:ea typeface="微软雅黑" panose="020B0503020204020204" pitchFamily="34" charset="-122"/>
            </a:endParaRPr>
          </a:p>
        </p:txBody>
      </p:sp>
      <p:sp>
        <p:nvSpPr>
          <p:cNvPr id="132" name="矩形 131"/>
          <p:cNvSpPr/>
          <p:nvPr/>
        </p:nvSpPr>
        <p:spPr>
          <a:xfrm>
            <a:off x="6947719" y="4221191"/>
            <a:ext cx="2041466" cy="1152278"/>
          </a:xfrm>
          <a:prstGeom prst="rect">
            <a:avLst/>
          </a:prstGeom>
          <a:solidFill>
            <a:srgbClr val="9BBB59"/>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en-US" altLang="zh-CN" sz="3200" dirty="0"/>
              <a:t>02</a:t>
            </a:r>
            <a:endParaRPr lang="en-US" altLang="zh-CN" sz="3200" dirty="0"/>
          </a:p>
          <a:p>
            <a:pPr>
              <a:lnSpc>
                <a:spcPct val="130000"/>
              </a:lnSpc>
            </a:pPr>
            <a:r>
              <a:rPr lang="zh-CN" altLang="en-US" dirty="0">
                <a:latin typeface="微软雅黑" panose="020B0503020204020204" pitchFamily="34" charset="-122"/>
                <a:ea typeface="微软雅黑" panose="020B0503020204020204" pitchFamily="34" charset="-122"/>
              </a:rPr>
              <a:t>为何要感恩心态</a:t>
            </a:r>
            <a:endParaRPr lang="zh-CN" altLang="en-US" dirty="0">
              <a:latin typeface="微软雅黑" panose="020B0503020204020204" pitchFamily="34" charset="-122"/>
              <a:ea typeface="微软雅黑" panose="020B0503020204020204" pitchFamily="34" charset="-122"/>
            </a:endParaRPr>
          </a:p>
        </p:txBody>
      </p:sp>
      <p:sp>
        <p:nvSpPr>
          <p:cNvPr id="133" name="矩形 132"/>
          <p:cNvSpPr/>
          <p:nvPr/>
        </p:nvSpPr>
        <p:spPr>
          <a:xfrm>
            <a:off x="9120730" y="4221191"/>
            <a:ext cx="2041466" cy="1152278"/>
          </a:xfrm>
          <a:prstGeom prst="rect">
            <a:avLst/>
          </a:prstGeom>
          <a:solidFill>
            <a:srgbClr val="9BBB59"/>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en-US" altLang="zh-CN" sz="3200" dirty="0"/>
              <a:t>03</a:t>
            </a:r>
            <a:endParaRPr lang="en-US" altLang="zh-CN" sz="3200" dirty="0"/>
          </a:p>
          <a:p>
            <a:pPr>
              <a:lnSpc>
                <a:spcPct val="130000"/>
              </a:lnSpc>
            </a:pPr>
            <a:r>
              <a:rPr lang="zh-CN" altLang="en-US" dirty="0">
                <a:latin typeface="微软雅黑" panose="020B0503020204020204" pitchFamily="34" charset="-122"/>
                <a:ea typeface="微软雅黑" panose="020B0503020204020204" pitchFamily="34" charset="-122"/>
              </a:rPr>
              <a:t>感恩心态该如何做</a:t>
            </a:r>
            <a:endParaRPr lang="zh-CN" altLang="en-US" dirty="0">
              <a:latin typeface="微软雅黑" panose="020B0503020204020204" pitchFamily="34" charset="-122"/>
              <a:ea typeface="微软雅黑" panose="020B0503020204020204" pitchFamily="34" charset="-122"/>
            </a:endParaRPr>
          </a:p>
        </p:txBody>
      </p:sp>
      <p:sp>
        <p:nvSpPr>
          <p:cNvPr id="9" name="矩形 8"/>
          <p:cNvSpPr/>
          <p:nvPr/>
        </p:nvSpPr>
        <p:spPr>
          <a:xfrm>
            <a:off x="3359339" y="1700583"/>
            <a:ext cx="288070" cy="16564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Picture 15" descr="C:\Documents and Settings\tdz\桌面\baby01.jpg"/>
          <p:cNvPicPr>
            <a:picLocks noChangeAspect="1" noChangeArrowheads="1"/>
          </p:cNvPicPr>
          <p:nvPr/>
        </p:nvPicPr>
        <p:blipFill rotWithShape="1">
          <a:blip r:embed="rId1" cstate="email"/>
          <a:srcRect/>
          <a:stretch>
            <a:fillRect/>
          </a:stretch>
        </p:blipFill>
        <p:spPr bwMode="auto">
          <a:xfrm>
            <a:off x="8904678" y="1862772"/>
            <a:ext cx="2160281" cy="1350176"/>
          </a:xfrm>
          <a:prstGeom prst="rect">
            <a:avLst/>
          </a:prstGeom>
          <a:blipFill dpi="0" rotWithShape="1">
            <a:blip r:embed="rId2" cstate="email"/>
            <a:srcRect/>
            <a:stretch>
              <a:fillRect/>
            </a:stretch>
          </a:blipFill>
          <a:ln w="28575">
            <a:solidFill>
              <a:schemeClr val="bg1"/>
            </a:solidFill>
          </a:ln>
          <a:effectLst>
            <a:outerShdw blurRad="63500" sx="102000" sy="102000" algn="ctr" rotWithShape="0">
              <a:prstClr val="black">
                <a:alpha val="40000"/>
              </a:prstClr>
            </a:outerShdw>
          </a:effectLst>
        </p:spPr>
      </p:pic>
      <p:sp>
        <p:nvSpPr>
          <p:cNvPr id="11" name="标题 1"/>
          <p:cNvSpPr txBox="1"/>
          <p:nvPr/>
        </p:nvSpPr>
        <p:spPr>
          <a:xfrm>
            <a:off x="9480817" y="637454"/>
            <a:ext cx="1449228" cy="288070"/>
          </a:xfrm>
          <a:prstGeom prst="rect">
            <a:avLst/>
          </a:prstGeom>
          <a:ln>
            <a:noFill/>
          </a:ln>
        </p:spPr>
        <p:txBody>
          <a:bodyPr>
            <a:normAutofit fontScale="92500" lnSpcReduction="20000"/>
          </a:bodyPr>
          <a:lstStyle>
            <a:lvl1pPr algn="l" defTabSz="914400" rtl="0" eaLnBrk="1" latinLnBrk="0" hangingPunct="1">
              <a:spcBef>
                <a:spcPct val="0"/>
              </a:spcBef>
              <a:buNone/>
              <a:defRPr sz="1600" kern="1200">
                <a:solidFill>
                  <a:schemeClr val="tx1"/>
                </a:solidFill>
                <a:latin typeface="微软雅黑" panose="020B0503020204020204" pitchFamily="34" charset="-122"/>
                <a:ea typeface="微软雅黑" panose="020B0503020204020204" pitchFamily="34" charset="-122"/>
                <a:cs typeface="+mj-cs"/>
              </a:defRPr>
            </a:lvl1pPr>
          </a:lstStyle>
          <a:p>
            <a:pPr algn="r" defTabSz="914400"/>
            <a:r>
              <a:rPr lang="zh-CN" altLang="en-US" dirty="0">
                <a:solidFill>
                  <a:srgbClr val="7BC143"/>
                </a:solidFill>
              </a:rPr>
              <a:t>过渡页</a:t>
            </a:r>
            <a:endParaRPr lang="zh-CN" altLang="en-US" dirty="0">
              <a:solidFill>
                <a:srgbClr val="7BC143"/>
              </a:solidFill>
            </a:endParaRPr>
          </a:p>
        </p:txBody>
      </p:sp>
    </p:spTree>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400"/>
                                        <p:tgtEl>
                                          <p:spTgt spid="9"/>
                                        </p:tgtEl>
                                      </p:cBhvr>
                                    </p:animEffect>
                                  </p:childTnLst>
                                </p:cTn>
                              </p:par>
                              <p:par>
                                <p:cTn id="8" presetID="22" presetClass="entr" presetSubtype="8" fill="hold" nodeType="withEffect">
                                  <p:stCondLst>
                                    <p:cond delay="10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400"/>
                                        <p:tgtEl>
                                          <p:spTgt spid="2"/>
                                        </p:tgtEl>
                                      </p:cBhvr>
                                    </p:animEffect>
                                  </p:childTnLst>
                                </p:cTn>
                              </p:par>
                              <p:par>
                                <p:cTn id="11" presetID="52" presetClass="entr" presetSubtype="0" fill="hold" nodeType="withEffect">
                                  <p:stCondLst>
                                    <p:cond delay="100"/>
                                  </p:stCondLst>
                                  <p:childTnLst>
                                    <p:set>
                                      <p:cBhvr>
                                        <p:cTn id="12" dur="1" fill="hold">
                                          <p:stCondLst>
                                            <p:cond delay="0"/>
                                          </p:stCondLst>
                                        </p:cTn>
                                        <p:tgtEl>
                                          <p:spTgt spid="10"/>
                                        </p:tgtEl>
                                        <p:attrNameLst>
                                          <p:attrName>style.visibility</p:attrName>
                                        </p:attrNameLst>
                                      </p:cBhvr>
                                      <p:to>
                                        <p:strVal val="visible"/>
                                      </p:to>
                                    </p:set>
                                    <p:animScale>
                                      <p:cBhvr>
                                        <p:cTn id="13" dur="5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500" decel="50000" fill="hold">
                                          <p:stCondLst>
                                            <p:cond delay="0"/>
                                          </p:stCondLst>
                                        </p:cTn>
                                        <p:tgtEl>
                                          <p:spTgt spid="10"/>
                                        </p:tgtEl>
                                        <p:attrNameLst>
                                          <p:attrName>ppt_x</p:attrName>
                                          <p:attrName>ppt_y</p:attrName>
                                        </p:attrNameLst>
                                      </p:cBhvr>
                                    </p:animMotion>
                                    <p:animEffect transition="in" filter="fade">
                                      <p:cBhvr>
                                        <p:cTn id="15" dur="500"/>
                                        <p:tgtEl>
                                          <p:spTgt spid="10"/>
                                        </p:tgtEl>
                                      </p:cBhvr>
                                    </p:animEffect>
                                  </p:childTnLst>
                                </p:cTn>
                              </p:par>
                              <p:par>
                                <p:cTn id="16" presetID="52" presetClass="entr" presetSubtype="0" fill="hold" grpId="0" nodeType="withEffect">
                                  <p:stCondLst>
                                    <p:cond delay="300"/>
                                  </p:stCondLst>
                                  <p:childTnLst>
                                    <p:set>
                                      <p:cBhvr>
                                        <p:cTn id="17" dur="1" fill="hold">
                                          <p:stCondLst>
                                            <p:cond delay="0"/>
                                          </p:stCondLst>
                                        </p:cTn>
                                        <p:tgtEl>
                                          <p:spTgt spid="130"/>
                                        </p:tgtEl>
                                        <p:attrNameLst>
                                          <p:attrName>style.visibility</p:attrName>
                                        </p:attrNameLst>
                                      </p:cBhvr>
                                      <p:to>
                                        <p:strVal val="visible"/>
                                      </p:to>
                                    </p:set>
                                    <p:animScale>
                                      <p:cBhvr>
                                        <p:cTn id="18" dur="500" decel="50000" fill="hold">
                                          <p:stCondLst>
                                            <p:cond delay="0"/>
                                          </p:stCondLst>
                                        </p:cTn>
                                        <p:tgtEl>
                                          <p:spTgt spid="1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500" decel="50000" fill="hold">
                                          <p:stCondLst>
                                            <p:cond delay="0"/>
                                          </p:stCondLst>
                                        </p:cTn>
                                        <p:tgtEl>
                                          <p:spTgt spid="130"/>
                                        </p:tgtEl>
                                        <p:attrNameLst>
                                          <p:attrName>ppt_x</p:attrName>
                                          <p:attrName>ppt_y</p:attrName>
                                        </p:attrNameLst>
                                      </p:cBhvr>
                                    </p:animMotion>
                                    <p:animEffect transition="in" filter="fade">
                                      <p:cBhvr>
                                        <p:cTn id="20" dur="500"/>
                                        <p:tgtEl>
                                          <p:spTgt spid="130"/>
                                        </p:tgtEl>
                                      </p:cBhvr>
                                    </p:animEffect>
                                  </p:childTnLst>
                                </p:cTn>
                              </p:par>
                              <p:par>
                                <p:cTn id="21" presetID="52" presetClass="entr" presetSubtype="0" fill="hold" grpId="0" nodeType="withEffect">
                                  <p:stCondLst>
                                    <p:cond delay="400"/>
                                  </p:stCondLst>
                                  <p:childTnLst>
                                    <p:set>
                                      <p:cBhvr>
                                        <p:cTn id="22" dur="1" fill="hold">
                                          <p:stCondLst>
                                            <p:cond delay="0"/>
                                          </p:stCondLst>
                                        </p:cTn>
                                        <p:tgtEl>
                                          <p:spTgt spid="132"/>
                                        </p:tgtEl>
                                        <p:attrNameLst>
                                          <p:attrName>style.visibility</p:attrName>
                                        </p:attrNameLst>
                                      </p:cBhvr>
                                      <p:to>
                                        <p:strVal val="visible"/>
                                      </p:to>
                                    </p:set>
                                    <p:animScale>
                                      <p:cBhvr>
                                        <p:cTn id="23" dur="500" decel="50000" fill="hold">
                                          <p:stCondLst>
                                            <p:cond delay="0"/>
                                          </p:stCondLst>
                                        </p:cTn>
                                        <p:tgtEl>
                                          <p:spTgt spid="1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500" decel="50000" fill="hold">
                                          <p:stCondLst>
                                            <p:cond delay="0"/>
                                          </p:stCondLst>
                                        </p:cTn>
                                        <p:tgtEl>
                                          <p:spTgt spid="132"/>
                                        </p:tgtEl>
                                        <p:attrNameLst>
                                          <p:attrName>ppt_x</p:attrName>
                                          <p:attrName>ppt_y</p:attrName>
                                        </p:attrNameLst>
                                      </p:cBhvr>
                                    </p:animMotion>
                                    <p:animEffect transition="in" filter="fade">
                                      <p:cBhvr>
                                        <p:cTn id="25" dur="500"/>
                                        <p:tgtEl>
                                          <p:spTgt spid="132"/>
                                        </p:tgtEl>
                                      </p:cBhvr>
                                    </p:animEffect>
                                  </p:childTnLst>
                                </p:cTn>
                              </p:par>
                              <p:par>
                                <p:cTn id="26" presetID="52" presetClass="entr" presetSubtype="0" fill="hold" grpId="0" nodeType="withEffect">
                                  <p:stCondLst>
                                    <p:cond delay="500"/>
                                  </p:stCondLst>
                                  <p:childTnLst>
                                    <p:set>
                                      <p:cBhvr>
                                        <p:cTn id="27" dur="1" fill="hold">
                                          <p:stCondLst>
                                            <p:cond delay="0"/>
                                          </p:stCondLst>
                                        </p:cTn>
                                        <p:tgtEl>
                                          <p:spTgt spid="133"/>
                                        </p:tgtEl>
                                        <p:attrNameLst>
                                          <p:attrName>style.visibility</p:attrName>
                                        </p:attrNameLst>
                                      </p:cBhvr>
                                      <p:to>
                                        <p:strVal val="visible"/>
                                      </p:to>
                                    </p:set>
                                    <p:animScale>
                                      <p:cBhvr>
                                        <p:cTn id="28" dur="500" decel="50000" fill="hold">
                                          <p:stCondLst>
                                            <p:cond delay="0"/>
                                          </p:stCondLst>
                                        </p:cTn>
                                        <p:tgtEl>
                                          <p:spTgt spid="1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500" decel="50000" fill="hold">
                                          <p:stCondLst>
                                            <p:cond delay="0"/>
                                          </p:stCondLst>
                                        </p:cTn>
                                        <p:tgtEl>
                                          <p:spTgt spid="133"/>
                                        </p:tgtEl>
                                        <p:attrNameLst>
                                          <p:attrName>ppt_x</p:attrName>
                                          <p:attrName>ppt_y</p:attrName>
                                        </p:attrNameLst>
                                      </p:cBhvr>
                                    </p:animMotion>
                                    <p:animEffect transition="in" filter="fade">
                                      <p:cBhvr>
                                        <p:cTn id="30" dur="500"/>
                                        <p:tgtEl>
                                          <p:spTgt spid="1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 grpId="0" animBg="1"/>
      <p:bldP spid="132" grpId="0" animBg="1"/>
      <p:bldP spid="133" grpId="0" animBg="1"/>
      <p:bldP spid="9"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Teliss_Tong\Copy\定期备份\工作备份\！PPT图片及版面资源\06-PPT精选插图\12-标签\绿色上角.png"/>
          <p:cNvPicPr>
            <a:picLocks noChangeAspect="1" noChangeArrowheads="1"/>
          </p:cNvPicPr>
          <p:nvPr/>
        </p:nvPicPr>
        <p:blipFill>
          <a:blip r:embed="rId1" cstate="email"/>
          <a:srcRect/>
          <a:stretch>
            <a:fillRect/>
          </a:stretch>
        </p:blipFill>
        <p:spPr bwMode="auto">
          <a:xfrm>
            <a:off x="10270703" y="1031579"/>
            <a:ext cx="1514670" cy="414391"/>
          </a:xfrm>
          <a:prstGeom prst="rect">
            <a:avLst/>
          </a:prstGeom>
          <a:noFill/>
          <a:extLst>
            <a:ext uri="{909E8E84-426E-40DD-AFC4-6F175D3DCCD1}">
              <a14:hiddenFill xmlns:a14="http://schemas.microsoft.com/office/drawing/2010/main">
                <a:solidFill>
                  <a:srgbClr val="FFFFFF"/>
                </a:solidFill>
              </a14:hiddenFill>
            </a:ext>
          </a:extLst>
        </p:spPr>
      </p:pic>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4900">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01</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4" y="551530"/>
            <a:ext cx="2952712" cy="461725"/>
          </a:xfrm>
          <a:prstGeom prst="rect">
            <a:avLst/>
          </a:prstGeom>
          <a:noFill/>
        </p:spPr>
        <p:txBody>
          <a:bodyPr wrap="square" lIns="0" rtlCol="0">
            <a:spAutoFit/>
          </a:bodyPr>
          <a:lstStyle/>
          <a:p>
            <a:r>
              <a:rPr lang="zh-CN" altLang="en-US" sz="2400" b="1" dirty="0">
                <a:solidFill>
                  <a:srgbClr val="9BBB59"/>
                </a:solidFill>
                <a:latin typeface="微软雅黑" panose="020B0503020204020204" pitchFamily="34" charset="-122"/>
                <a:ea typeface="微软雅黑" panose="020B0503020204020204" pitchFamily="34" charset="-122"/>
              </a:rPr>
              <a:t>什么是感恩心态</a:t>
            </a:r>
            <a:endParaRPr lang="zh-CN" altLang="en-US" sz="2400" b="1" dirty="0">
              <a:solidFill>
                <a:srgbClr val="9BBB59"/>
              </a:solidFill>
              <a:latin typeface="微软雅黑" panose="020B0503020204020204" pitchFamily="34" charset="-122"/>
              <a:ea typeface="微软雅黑" panose="020B0503020204020204" pitchFamily="34" charset="-122"/>
            </a:endParaRPr>
          </a:p>
        </p:txBody>
      </p:sp>
      <p:sp>
        <p:nvSpPr>
          <p:cNvPr id="26" name="TextBox 25"/>
          <p:cNvSpPr txBox="1"/>
          <p:nvPr/>
        </p:nvSpPr>
        <p:spPr>
          <a:xfrm>
            <a:off x="10705113" y="1052427"/>
            <a:ext cx="646415" cy="369380"/>
          </a:xfrm>
          <a:prstGeom prst="rect">
            <a:avLst/>
          </a:prstGeom>
          <a:noFill/>
        </p:spPr>
        <p:txBody>
          <a:bodyPr wrap="non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概念</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marL="1143000" indent="-228600">
              <a:defRPr sz="2400">
                <a:solidFill>
                  <a:schemeClr val="tx1"/>
                </a:solidFill>
                <a:latin typeface="Calibri" panose="020F0502020204030204" pitchFamily="34" charset="0"/>
                <a:ea typeface="宋体" panose="02010600030101010101" pitchFamily="2" charset="-122"/>
              </a:defRPr>
            </a:lvl3pPr>
            <a:lvl4pPr marL="1600200" indent="-228600">
              <a:defRPr sz="2400">
                <a:solidFill>
                  <a:schemeClr val="tx1"/>
                </a:solidFill>
                <a:latin typeface="Calibri" panose="020F0502020204030204" pitchFamily="34" charset="0"/>
                <a:ea typeface="宋体" panose="02010600030101010101" pitchFamily="2" charset="-122"/>
              </a:defRPr>
            </a:lvl4pPr>
            <a:lvl5pPr marL="2057400" indent="-228600">
              <a:defRPr sz="2400">
                <a:solidFill>
                  <a:schemeClr val="tx1"/>
                </a:solidFill>
                <a:latin typeface="Calibri" panose="020F0502020204030204" pitchFamily="34" charset="0"/>
                <a:ea typeface="宋体" panose="02010600030101010101" pitchFamily="2" charset="-122"/>
              </a:defRPr>
            </a:lvl5pPr>
            <a:lvl6pPr marL="25146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6pPr>
            <a:lvl7pPr marL="29718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7pPr>
            <a:lvl8pPr marL="34290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8pPr>
            <a:lvl9pPr marL="38862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9pPr>
          </a:lstStyle>
          <a:p>
            <a:endParaRPr lang="zh-CN" altLang="en-US" dirty="0">
              <a:ea typeface="微软雅黑" panose="020B0503020204020204" pitchFamily="34" charset="-122"/>
            </a:endParaRPr>
          </a:p>
        </p:txBody>
      </p:sp>
      <p:sp>
        <p:nvSpPr>
          <p:cNvPr id="15"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marL="1143000" indent="-228600">
              <a:defRPr sz="2400">
                <a:solidFill>
                  <a:schemeClr val="tx1"/>
                </a:solidFill>
                <a:latin typeface="Calibri" panose="020F0502020204030204" pitchFamily="34" charset="0"/>
                <a:ea typeface="宋体" panose="02010600030101010101" pitchFamily="2" charset="-122"/>
              </a:defRPr>
            </a:lvl3pPr>
            <a:lvl4pPr marL="1600200" indent="-228600">
              <a:defRPr sz="2400">
                <a:solidFill>
                  <a:schemeClr val="tx1"/>
                </a:solidFill>
                <a:latin typeface="Calibri" panose="020F0502020204030204" pitchFamily="34" charset="0"/>
                <a:ea typeface="宋体" panose="02010600030101010101" pitchFamily="2" charset="-122"/>
              </a:defRPr>
            </a:lvl4pPr>
            <a:lvl5pPr marL="2057400" indent="-228600">
              <a:defRPr sz="2400">
                <a:solidFill>
                  <a:schemeClr val="tx1"/>
                </a:solidFill>
                <a:latin typeface="Calibri" panose="020F0502020204030204" pitchFamily="34" charset="0"/>
                <a:ea typeface="宋体" panose="02010600030101010101" pitchFamily="2" charset="-122"/>
              </a:defRPr>
            </a:lvl5pPr>
            <a:lvl6pPr marL="25146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6pPr>
            <a:lvl7pPr marL="29718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7pPr>
            <a:lvl8pPr marL="34290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8pPr>
            <a:lvl9pPr marL="38862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9pPr>
          </a:lstStyle>
          <a:p>
            <a:endParaRPr lang="zh-CN" altLang="en-US" dirty="0">
              <a:ea typeface="微软雅黑" panose="020B0503020204020204" pitchFamily="34" charset="-122"/>
            </a:endParaRPr>
          </a:p>
        </p:txBody>
      </p:sp>
      <p:sp>
        <p:nvSpPr>
          <p:cNvPr id="19" name="TextBox 10"/>
          <p:cNvSpPr>
            <a:spLocks noChangeArrowheads="1"/>
          </p:cNvSpPr>
          <p:nvPr/>
        </p:nvSpPr>
        <p:spPr bwMode="auto">
          <a:xfrm>
            <a:off x="10017542" y="2441001"/>
            <a:ext cx="615553" cy="2932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p>
            <a:r>
              <a:rPr lang="zh-CN" altLang="en-US" sz="2800" b="1" spc="120" dirty="0">
                <a:solidFill>
                  <a:schemeClr val="accent6"/>
                </a:solidFill>
                <a:latin typeface="微软雅黑" panose="020B0503020204020204" pitchFamily="34" charset="-122"/>
                <a:ea typeface="微软雅黑" panose="020B0503020204020204" pitchFamily="34" charset="-122"/>
              </a:rPr>
              <a:t>什么是感恩心态</a:t>
            </a:r>
            <a:endParaRPr lang="zh-CN" altLang="en-US" sz="2800" b="1" spc="120" dirty="0">
              <a:solidFill>
                <a:schemeClr val="accent6"/>
              </a:solidFill>
              <a:latin typeface="微软雅黑" panose="020B0503020204020204" pitchFamily="34" charset="-122"/>
              <a:ea typeface="微软雅黑" panose="020B0503020204020204" pitchFamily="34" charset="-122"/>
            </a:endParaRPr>
          </a:p>
        </p:txBody>
      </p:sp>
      <p:sp>
        <p:nvSpPr>
          <p:cNvPr id="25" name="TextBox 8"/>
          <p:cNvSpPr>
            <a:spLocks noChangeArrowheads="1"/>
          </p:cNvSpPr>
          <p:nvPr/>
        </p:nvSpPr>
        <p:spPr bwMode="auto">
          <a:xfrm>
            <a:off x="2711183" y="2348739"/>
            <a:ext cx="2808678" cy="2732386"/>
          </a:xfrm>
          <a:prstGeom prst="rect">
            <a:avLst/>
          </a:prstGeom>
          <a:noFill/>
          <a:ln>
            <a:noFill/>
          </a:ln>
        </p:spPr>
        <p:txBody>
          <a:bodyPr wrap="square">
            <a:spAutoFit/>
          </a:bodyPr>
          <a:lstStyle/>
          <a:p>
            <a:pPr>
              <a:lnSpc>
                <a:spcPct val="134000"/>
              </a:lnSpc>
              <a:spcAft>
                <a:spcPts val="1200"/>
              </a:spcAft>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所谓感恩心态就是</a:t>
            </a:r>
            <a:r>
              <a:rPr lang="zh-CN" altLang="en-US" sz="1600" b="1" dirty="0">
                <a:solidFill>
                  <a:srgbClr val="92D050"/>
                </a:solidFill>
                <a:latin typeface="微软雅黑" panose="020B0503020204020204" pitchFamily="34" charset="-122"/>
                <a:ea typeface="微软雅黑" panose="020B0503020204020204" pitchFamily="34" charset="-122"/>
                <a:sym typeface="微软雅黑" panose="020B0503020204020204" pitchFamily="34" charset="-122"/>
              </a:rPr>
              <a:t>知恩图报的心态</a:t>
            </a:r>
            <a:r>
              <a:rPr lang="zh-CN" altLang="en-US" sz="16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就是对自己的成长、进步或者取得的成绩、成就，获得的利益、地位等并不理所当然仅仅看作是自己的努力结果，而是能够</a:t>
            </a:r>
            <a:r>
              <a:rPr lang="zh-CN" altLang="en-US" sz="1600" b="1" dirty="0">
                <a:solidFill>
                  <a:srgbClr val="92D050"/>
                </a:solidFill>
                <a:latin typeface="微软雅黑" panose="020B0503020204020204" pitchFamily="34" charset="-122"/>
                <a:ea typeface="微软雅黑" panose="020B0503020204020204" pitchFamily="34" charset="-122"/>
                <a:sym typeface="微软雅黑" panose="020B0503020204020204" pitchFamily="34" charset="-122"/>
              </a:rPr>
              <a:t>客观地分析或体察到其他的因素、他人的功劳等等。</a:t>
            </a:r>
            <a:endParaRPr lang="zh-CN" altLang="en-US" sz="1600" b="1" dirty="0">
              <a:solidFill>
                <a:srgbClr val="92D050"/>
              </a:solidFill>
              <a:latin typeface="微软雅黑" panose="020B0503020204020204" pitchFamily="34" charset="-122"/>
              <a:ea typeface="微软雅黑" panose="020B0503020204020204" pitchFamily="34" charset="-122"/>
            </a:endParaRPr>
          </a:p>
        </p:txBody>
      </p:sp>
      <p:sp>
        <p:nvSpPr>
          <p:cNvPr id="18" name="矩形 17"/>
          <p:cNvSpPr>
            <a:spLocks noChangeAspect="1"/>
          </p:cNvSpPr>
          <p:nvPr/>
        </p:nvSpPr>
        <p:spPr>
          <a:xfrm>
            <a:off x="2567149" y="2060670"/>
            <a:ext cx="8460889" cy="3312799"/>
          </a:xfrm>
          <a:prstGeom prst="rect">
            <a:avLst/>
          </a:prstGeom>
          <a:ln>
            <a:solidFill>
              <a:srgbClr val="92D050"/>
            </a:solidFill>
            <a:prstDash val="dash"/>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p>
        </p:txBody>
      </p:sp>
      <p:pic>
        <p:nvPicPr>
          <p:cNvPr id="12290" name="Picture 2" descr="C:\Users\user\Desktop\different-people-128.jpg"/>
          <p:cNvPicPr>
            <a:picLocks noChangeAspect="1" noChangeArrowheads="1"/>
          </p:cNvPicPr>
          <p:nvPr/>
        </p:nvPicPr>
        <p:blipFill>
          <a:blip r:embed="rId2"/>
          <a:srcRect/>
          <a:stretch>
            <a:fillRect/>
          </a:stretch>
        </p:blipFill>
        <p:spPr bwMode="auto">
          <a:xfrm>
            <a:off x="5591878" y="-446"/>
            <a:ext cx="3964116" cy="594617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p14:pan dir="u"/>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92"/>
                                        </p:tgtEl>
                                        <p:attrNameLst>
                                          <p:attrName>style.visibility</p:attrName>
                                        </p:attrNameLst>
                                      </p:cBhvr>
                                      <p:to>
                                        <p:strVal val="visible"/>
                                      </p:to>
                                    </p:set>
                                    <p:anim calcmode="lin" valueType="num">
                                      <p:cBhvr additive="base">
                                        <p:cTn id="7" dur="500" fill="hold"/>
                                        <p:tgtEl>
                                          <p:spTgt spid="92"/>
                                        </p:tgtEl>
                                        <p:attrNameLst>
                                          <p:attrName>ppt_x</p:attrName>
                                        </p:attrNameLst>
                                      </p:cBhvr>
                                      <p:tavLst>
                                        <p:tav tm="0">
                                          <p:val>
                                            <p:strVal val="#ppt_x"/>
                                          </p:val>
                                        </p:tav>
                                        <p:tav tm="100000">
                                          <p:val>
                                            <p:strVal val="#ppt_x"/>
                                          </p:val>
                                        </p:tav>
                                      </p:tavLst>
                                    </p:anim>
                                    <p:anim calcmode="lin" valueType="num">
                                      <p:cBhvr additive="base">
                                        <p:cTn id="8" dur="500" fill="hold"/>
                                        <p:tgtEl>
                                          <p:spTgt spid="92"/>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52" presetClass="entr" presetSubtype="0" fill="hold" grpId="0" nodeType="afterEffect">
                                  <p:stCondLst>
                                    <p:cond delay="0"/>
                                  </p:stCondLst>
                                  <p:childTnLst>
                                    <p:set>
                                      <p:cBhvr>
                                        <p:cTn id="15" dur="1" fill="hold">
                                          <p:stCondLst>
                                            <p:cond delay="0"/>
                                          </p:stCondLst>
                                        </p:cTn>
                                        <p:tgtEl>
                                          <p:spTgt spid="25"/>
                                        </p:tgtEl>
                                        <p:attrNameLst>
                                          <p:attrName>style.visibility</p:attrName>
                                        </p:attrNameLst>
                                      </p:cBhvr>
                                      <p:to>
                                        <p:strVal val="visible"/>
                                      </p:to>
                                    </p:set>
                                    <p:animScale>
                                      <p:cBhvr>
                                        <p:cTn id="16"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 dur="1000" decel="50000" fill="hold">
                                          <p:stCondLst>
                                            <p:cond delay="0"/>
                                          </p:stCondLst>
                                        </p:cTn>
                                        <p:tgtEl>
                                          <p:spTgt spid="25"/>
                                        </p:tgtEl>
                                        <p:attrNameLst>
                                          <p:attrName>ppt_x</p:attrName>
                                          <p:attrName>ppt_y</p:attrName>
                                        </p:attrNameLst>
                                      </p:cBhvr>
                                    </p:animMotion>
                                    <p:animEffect transition="in" filter="fade">
                                      <p:cBhvr>
                                        <p:cTn id="18"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4900">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02</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4" y="551530"/>
            <a:ext cx="3528851" cy="461725"/>
          </a:xfrm>
          <a:prstGeom prst="rect">
            <a:avLst/>
          </a:prstGeom>
          <a:noFill/>
        </p:spPr>
        <p:txBody>
          <a:bodyPr wrap="square" lIns="0" rtlCol="0">
            <a:spAutoFit/>
          </a:bodyPr>
          <a:lstStyle/>
          <a:p>
            <a:r>
              <a:rPr lang="zh-CN" altLang="en-US" sz="2400" b="1" dirty="0">
                <a:solidFill>
                  <a:srgbClr val="9BBB59"/>
                </a:solidFill>
                <a:latin typeface="微软雅黑" panose="020B0503020204020204" pitchFamily="34" charset="-122"/>
                <a:ea typeface="微软雅黑" panose="020B0503020204020204" pitchFamily="34" charset="-122"/>
              </a:rPr>
              <a:t>为什么需要感恩心态</a:t>
            </a:r>
            <a:endParaRPr lang="zh-CN" altLang="en-US" sz="2400" b="1" dirty="0">
              <a:solidFill>
                <a:srgbClr val="9BBB59"/>
              </a:solidFill>
              <a:latin typeface="微软雅黑" panose="020B0503020204020204" pitchFamily="34" charset="-122"/>
              <a:ea typeface="微软雅黑" panose="020B0503020204020204" pitchFamily="34" charset="-122"/>
            </a:endParaRP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marL="1143000" indent="-228600">
              <a:defRPr sz="2400">
                <a:solidFill>
                  <a:schemeClr val="tx1"/>
                </a:solidFill>
                <a:latin typeface="Calibri" panose="020F0502020204030204" pitchFamily="34" charset="0"/>
                <a:ea typeface="宋体" panose="02010600030101010101" pitchFamily="2" charset="-122"/>
              </a:defRPr>
            </a:lvl3pPr>
            <a:lvl4pPr marL="1600200" indent="-228600">
              <a:defRPr sz="2400">
                <a:solidFill>
                  <a:schemeClr val="tx1"/>
                </a:solidFill>
                <a:latin typeface="Calibri" panose="020F0502020204030204" pitchFamily="34" charset="0"/>
                <a:ea typeface="宋体" panose="02010600030101010101" pitchFamily="2" charset="-122"/>
              </a:defRPr>
            </a:lvl4pPr>
            <a:lvl5pPr marL="2057400" indent="-228600">
              <a:defRPr sz="2400">
                <a:solidFill>
                  <a:schemeClr val="tx1"/>
                </a:solidFill>
                <a:latin typeface="Calibri" panose="020F0502020204030204" pitchFamily="34" charset="0"/>
                <a:ea typeface="宋体" panose="02010600030101010101" pitchFamily="2" charset="-122"/>
              </a:defRPr>
            </a:lvl5pPr>
            <a:lvl6pPr marL="25146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6pPr>
            <a:lvl7pPr marL="29718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7pPr>
            <a:lvl8pPr marL="34290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8pPr>
            <a:lvl9pPr marL="38862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9pPr>
          </a:lstStyle>
          <a:p>
            <a:endParaRPr lang="zh-CN" altLang="en-US" dirty="0">
              <a:ea typeface="微软雅黑" panose="020B0503020204020204" pitchFamily="34" charset="-122"/>
            </a:endParaRPr>
          </a:p>
        </p:txBody>
      </p:sp>
      <p:grpSp>
        <p:nvGrpSpPr>
          <p:cNvPr id="12" name="组合 11"/>
          <p:cNvGrpSpPr/>
          <p:nvPr/>
        </p:nvGrpSpPr>
        <p:grpSpPr>
          <a:xfrm>
            <a:off x="1846975" y="6015544"/>
            <a:ext cx="7777669" cy="828108"/>
            <a:chOff x="1774727" y="6015207"/>
            <a:chExt cx="7776656" cy="828000"/>
          </a:xfrm>
        </p:grpSpPr>
        <p:sp>
          <p:nvSpPr>
            <p:cNvPr id="14" name="矩形 13"/>
            <p:cNvSpPr/>
            <p:nvPr/>
          </p:nvSpPr>
          <p:spPr>
            <a:xfrm>
              <a:off x="1774727" y="6165304"/>
              <a:ext cx="7776656" cy="432000"/>
            </a:xfrm>
            <a:prstGeom prst="rect">
              <a:avLst/>
            </a:prstGeom>
            <a:solidFill>
              <a:srgbClr val="7BC143"/>
            </a:solidFill>
            <a:ln>
              <a:solidFill>
                <a:schemeClr val="bg1"/>
              </a:solidFill>
            </a:ln>
            <a:effectLst>
              <a:outerShdw blurRad="50800" dist="38100" dir="2700000" algn="tl"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15" name="Picture 6" descr="E:\仝德志文件，勿删！\03-参考文档\！PPT图片及版面资源\06-PPT精选插图\12-标签\橙色把手-阴影.png"/>
            <p:cNvPicPr>
              <a:picLocks noChangeAspect="1" noChangeArrowheads="1"/>
            </p:cNvPicPr>
            <p:nvPr/>
          </p:nvPicPr>
          <p:blipFill>
            <a:blip r:embed="rId1" cstate="email"/>
            <a:srcRect/>
            <a:stretch>
              <a:fillRect/>
            </a:stretch>
          </p:blipFill>
          <p:spPr bwMode="auto">
            <a:xfrm>
              <a:off x="2633460" y="6015207"/>
              <a:ext cx="1062000" cy="82800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2998907" y="6098551"/>
              <a:ext cx="346204" cy="630860"/>
            </a:xfrm>
            <a:prstGeom prst="rect">
              <a:avLst/>
            </a:prstGeom>
            <a:noFill/>
          </p:spPr>
          <p:txBody>
            <a:bodyPr vert="eaVert" wrap="none" rtlCol="0">
              <a:spAutoFit/>
            </a:bodyPr>
            <a:lstStyle/>
            <a:p>
              <a:r>
                <a:rPr lang="zh-CN" altLang="en-US" sz="1050" dirty="0">
                  <a:solidFill>
                    <a:schemeClr val="bg1"/>
                  </a:solidFill>
                  <a:latin typeface="微软雅黑" panose="020B0503020204020204" pitchFamily="34" charset="-122"/>
                  <a:ea typeface="微软雅黑" panose="020B0503020204020204" pitchFamily="34" charset="-122"/>
                </a:rPr>
                <a:t>三级标题</a:t>
              </a:r>
              <a:endParaRPr lang="zh-CN" altLang="en-US" sz="1050" dirty="0">
                <a:solidFill>
                  <a:schemeClr val="bg1"/>
                </a:solidFill>
                <a:latin typeface="微软雅黑" panose="020B0503020204020204" pitchFamily="34" charset="-122"/>
                <a:ea typeface="微软雅黑" panose="020B0503020204020204" pitchFamily="34" charset="-122"/>
              </a:endParaRPr>
            </a:p>
          </p:txBody>
        </p:sp>
        <p:sp>
          <p:nvSpPr>
            <p:cNvPr id="17" name="椭圆 16"/>
            <p:cNvSpPr/>
            <p:nvPr/>
          </p:nvSpPr>
          <p:spPr>
            <a:xfrm>
              <a:off x="1918742" y="6201687"/>
              <a:ext cx="360040" cy="36004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TextBox 17"/>
          <p:cNvSpPr txBox="1"/>
          <p:nvPr/>
        </p:nvSpPr>
        <p:spPr>
          <a:xfrm>
            <a:off x="3791444" y="6204631"/>
            <a:ext cx="5545338" cy="369380"/>
          </a:xfrm>
          <a:prstGeom prst="rect">
            <a:avLst/>
          </a:prstGeom>
          <a:noFill/>
        </p:spPr>
        <p:txBody>
          <a:bodyPr wrap="square" lIns="0"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懂得感恩是做人之本</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1918992"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anose="04040905080B02020502" pitchFamily="82" charset="0"/>
                <a:ea typeface="DFPYeaSong-B5" pitchFamily="18" charset="-120"/>
              </a:rPr>
              <a:t>1</a:t>
            </a:r>
            <a:endParaRPr lang="zh-CN" altLang="en-US" sz="3200" b="1" i="1" dirty="0">
              <a:solidFill>
                <a:srgbClr val="7BC143"/>
              </a:solidFill>
              <a:effectLst>
                <a:outerShdw blurRad="38100" dist="38100" dir="2700000" algn="tl">
                  <a:srgbClr val="000000">
                    <a:alpha val="43137"/>
                  </a:srgbClr>
                </a:outerShdw>
              </a:effectLst>
              <a:latin typeface="Broadway" panose="04040905080B02020502" pitchFamily="82" charset="0"/>
              <a:ea typeface="DFPYeaSong-B5" pitchFamily="18" charset="-120"/>
            </a:endParaRPr>
          </a:p>
        </p:txBody>
      </p:sp>
      <p:pic>
        <p:nvPicPr>
          <p:cNvPr id="13315" name="Picture 3" descr="C:\Users\user\Desktop\未标题-1 拷贝.jpg"/>
          <p:cNvPicPr>
            <a:picLocks noChangeAspect="1" noChangeArrowheads="1"/>
          </p:cNvPicPr>
          <p:nvPr/>
        </p:nvPicPr>
        <p:blipFill>
          <a:blip r:embed="rId2"/>
          <a:srcRect/>
          <a:stretch>
            <a:fillRect/>
          </a:stretch>
        </p:blipFill>
        <p:spPr bwMode="auto">
          <a:xfrm>
            <a:off x="1984360" y="2634229"/>
            <a:ext cx="7468572" cy="2883275"/>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8"/>
          <p:cNvSpPr>
            <a:spLocks noChangeArrowheads="1"/>
          </p:cNvSpPr>
          <p:nvPr/>
        </p:nvSpPr>
        <p:spPr bwMode="auto">
          <a:xfrm>
            <a:off x="2326855" y="3227756"/>
            <a:ext cx="6865892" cy="1742371"/>
          </a:xfrm>
          <a:prstGeom prst="rect">
            <a:avLst/>
          </a:prstGeom>
          <a:noFill/>
          <a:ln>
            <a:noFill/>
          </a:ln>
        </p:spPr>
        <p:txBody>
          <a:bodyPr wrap="square">
            <a:spAutoFit/>
          </a:bodyPr>
          <a:lstStyle/>
          <a:p>
            <a:pPr>
              <a:lnSpc>
                <a:spcPct val="134000"/>
              </a:lnSpc>
              <a:spcAft>
                <a:spcPts val="1200"/>
              </a:spcAft>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为什么要感恩？要感恩企业，因为在我们的业务人员还没出单的时候，是企业养活的你！还要感恩客户，没有客户，企业就没有收入，我们就不会聚在一起。还要感恩同事，同样，在你还没真正靠业绩养活自己的时候，你其实是被同事养活的！也别和我讲你靠自己的鬼话</a:t>
            </a:r>
            <a:r>
              <a:rPr lang="zh-CN" altLang="en-US" sz="16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b="1" dirty="0">
                <a:solidFill>
                  <a:srgbClr val="FF0064"/>
                </a:solidFill>
                <a:latin typeface="微软雅黑" panose="020B0503020204020204" pitchFamily="34" charset="-122"/>
                <a:ea typeface="微软雅黑" panose="020B0503020204020204" pitchFamily="34" charset="-122"/>
                <a:sym typeface="微软雅黑" panose="020B0503020204020204" pitchFamily="34" charset="-122"/>
              </a:rPr>
              <a:t>一个不知道感恩的人，很难有什么真正的作为。</a:t>
            </a:r>
            <a:endParaRPr lang="zh-CN" altLang="en-US" sz="1600" b="1" dirty="0">
              <a:solidFill>
                <a:srgbClr val="FF0064"/>
              </a:solidFill>
              <a:latin typeface="微软雅黑" panose="020B0503020204020204" pitchFamily="34" charset="-122"/>
              <a:ea typeface="微软雅黑" panose="020B0503020204020204" pitchFamily="34" charset="-122"/>
            </a:endParaRPr>
          </a:p>
        </p:txBody>
      </p:sp>
      <p:sp>
        <p:nvSpPr>
          <p:cNvPr id="23" name="TextBox 10"/>
          <p:cNvSpPr>
            <a:spLocks noChangeArrowheads="1"/>
          </p:cNvSpPr>
          <p:nvPr/>
        </p:nvSpPr>
        <p:spPr bwMode="auto">
          <a:xfrm>
            <a:off x="9422450" y="2996896"/>
            <a:ext cx="1436256" cy="400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2000" b="1" dirty="0">
                <a:solidFill>
                  <a:schemeClr val="accent6"/>
                </a:solidFill>
                <a:latin typeface="微软雅黑" panose="020B0503020204020204" pitchFamily="34" charset="-122"/>
                <a:ea typeface="微软雅黑" panose="020B0503020204020204" pitchFamily="34" charset="-122"/>
              </a:rPr>
              <a:t>微博观点</a:t>
            </a:r>
            <a:endParaRPr lang="zh-CN" altLang="en-US" sz="2000" b="1" dirty="0">
              <a:solidFill>
                <a:schemeClr val="accent6"/>
              </a:solidFill>
              <a:latin typeface="微软雅黑" panose="020B0503020204020204" pitchFamily="34" charset="-122"/>
              <a:ea typeface="微软雅黑" panose="020B0503020204020204" pitchFamily="34" charset="-122"/>
            </a:endParaRPr>
          </a:p>
        </p:txBody>
      </p:sp>
      <p:pic>
        <p:nvPicPr>
          <p:cNvPr id="13318" name="Picture 6" descr="C:\Users\user\Desktop\未标题-1 拷贝.png"/>
          <p:cNvPicPr>
            <a:picLocks noChangeAspect="1" noChangeArrowheads="1"/>
          </p:cNvPicPr>
          <p:nvPr/>
        </p:nvPicPr>
        <p:blipFill>
          <a:blip r:embed="rId3" cstate="email"/>
          <a:srcRect/>
          <a:stretch>
            <a:fillRect/>
          </a:stretch>
        </p:blipFill>
        <p:spPr bwMode="auto">
          <a:xfrm>
            <a:off x="10858705" y="2405801"/>
            <a:ext cx="1333296" cy="118218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p14:pan dir="u"/>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92"/>
                                        </p:tgtEl>
                                        <p:attrNameLst>
                                          <p:attrName>style.visibility</p:attrName>
                                        </p:attrNameLst>
                                      </p:cBhvr>
                                      <p:to>
                                        <p:strVal val="visible"/>
                                      </p:to>
                                    </p:set>
                                    <p:anim calcmode="lin" valueType="num">
                                      <p:cBhvr additive="base">
                                        <p:cTn id="7" dur="500" fill="hold"/>
                                        <p:tgtEl>
                                          <p:spTgt spid="92"/>
                                        </p:tgtEl>
                                        <p:attrNameLst>
                                          <p:attrName>ppt_x</p:attrName>
                                        </p:attrNameLst>
                                      </p:cBhvr>
                                      <p:tavLst>
                                        <p:tav tm="0">
                                          <p:val>
                                            <p:strVal val="#ppt_x"/>
                                          </p:val>
                                        </p:tav>
                                        <p:tav tm="100000">
                                          <p:val>
                                            <p:strVal val="#ppt_x"/>
                                          </p:val>
                                        </p:tav>
                                      </p:tavLst>
                                    </p:anim>
                                    <p:anim calcmode="lin" valueType="num">
                                      <p:cBhvr additive="base">
                                        <p:cTn id="8" dur="500" fill="hold"/>
                                        <p:tgtEl>
                                          <p:spTgt spid="92"/>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2" presetClass="entr" presetSubtype="8"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cBhvr additive="base">
                                        <p:cTn id="16" dur="100" fill="hold"/>
                                        <p:tgtEl>
                                          <p:spTgt spid="19"/>
                                        </p:tgtEl>
                                        <p:attrNameLst>
                                          <p:attrName>ppt_x</p:attrName>
                                        </p:attrNameLst>
                                      </p:cBhvr>
                                      <p:tavLst>
                                        <p:tav tm="0">
                                          <p:val>
                                            <p:strVal val="0-#ppt_w/2"/>
                                          </p:val>
                                        </p:tav>
                                        <p:tav tm="100000">
                                          <p:val>
                                            <p:strVal val="#ppt_x"/>
                                          </p:val>
                                        </p:tav>
                                      </p:tavLst>
                                    </p:anim>
                                    <p:anim calcmode="lin" valueType="num">
                                      <p:cBhvr additive="base">
                                        <p:cTn id="17" dur="100" fill="hold"/>
                                        <p:tgtEl>
                                          <p:spTgt spid="19"/>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 presetClass="entr" presetSubtype="8"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additive="base">
                                        <p:cTn id="21" dur="500" fill="hold"/>
                                        <p:tgtEl>
                                          <p:spTgt spid="18"/>
                                        </p:tgtEl>
                                        <p:attrNameLst>
                                          <p:attrName>ppt_x</p:attrName>
                                        </p:attrNameLst>
                                      </p:cBhvr>
                                      <p:tavLst>
                                        <p:tav tm="0">
                                          <p:val>
                                            <p:strVal val="0-#ppt_w/2"/>
                                          </p:val>
                                        </p:tav>
                                        <p:tav tm="100000">
                                          <p:val>
                                            <p:strVal val="#ppt_x"/>
                                          </p:val>
                                        </p:tav>
                                      </p:tavLst>
                                    </p:anim>
                                    <p:anim calcmode="lin" valueType="num">
                                      <p:cBhvr additive="base">
                                        <p:cTn id="22" dur="500" fill="hold"/>
                                        <p:tgtEl>
                                          <p:spTgt spid="18"/>
                                        </p:tgtEl>
                                        <p:attrNameLst>
                                          <p:attrName>ppt_y</p:attrName>
                                        </p:attrNameLst>
                                      </p:cBhvr>
                                      <p:tavLst>
                                        <p:tav tm="0">
                                          <p:val>
                                            <p:strVal val="#ppt_y"/>
                                          </p:val>
                                        </p:tav>
                                        <p:tav tm="100000">
                                          <p:val>
                                            <p:strVal val="#ppt_y"/>
                                          </p:val>
                                        </p:tav>
                                      </p:tavLst>
                                    </p:anim>
                                  </p:childTnLst>
                                </p:cTn>
                              </p:par>
                              <p:par>
                                <p:cTn id="23" presetID="8" presetClass="emph" presetSubtype="0" fill="hold" grpId="1" nodeType="withEffect">
                                  <p:stCondLst>
                                    <p:cond delay="0"/>
                                  </p:stCondLst>
                                  <p:childTnLst>
                                    <p:animRot by="43200000">
                                      <p:cBhvr>
                                        <p:cTn id="24" dur="400" fill="hold"/>
                                        <p:tgtEl>
                                          <p:spTgt spid="18"/>
                                        </p:tgtEl>
                                        <p:attrNameLst>
                                          <p:attrName>r</p:attrName>
                                        </p:attrNameLst>
                                      </p:cBhvr>
                                    </p:animRot>
                                  </p:childTnLst>
                                </p:cTn>
                              </p:par>
                            </p:childTnLst>
                          </p:cTn>
                        </p:par>
                        <p:par>
                          <p:cTn id="25" fill="hold">
                            <p:stCondLst>
                              <p:cond delay="1500"/>
                            </p:stCondLst>
                            <p:childTnLst>
                              <p:par>
                                <p:cTn id="26" presetID="52" presetClass="entr" presetSubtype="0" fill="hold" grpId="0" nodeType="afterEffect">
                                  <p:stCondLst>
                                    <p:cond delay="0"/>
                                  </p:stCondLst>
                                  <p:childTnLst>
                                    <p:set>
                                      <p:cBhvr>
                                        <p:cTn id="27" dur="1" fill="hold">
                                          <p:stCondLst>
                                            <p:cond delay="0"/>
                                          </p:stCondLst>
                                        </p:cTn>
                                        <p:tgtEl>
                                          <p:spTgt spid="21"/>
                                        </p:tgtEl>
                                        <p:attrNameLst>
                                          <p:attrName>style.visibility</p:attrName>
                                        </p:attrNameLst>
                                      </p:cBhvr>
                                      <p:to>
                                        <p:strVal val="visible"/>
                                      </p:to>
                                    </p:set>
                                    <p:animScale>
                                      <p:cBhvr>
                                        <p:cTn id="28"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21"/>
                                        </p:tgtEl>
                                        <p:attrNameLst>
                                          <p:attrName>ppt_x</p:attrName>
                                          <p:attrName>ppt_y</p:attrName>
                                        </p:attrNameLst>
                                      </p:cBhvr>
                                    </p:animMotion>
                                    <p:animEffect transition="in" filter="fade">
                                      <p:cBhvr>
                                        <p:cTn id="30"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8" grpId="0"/>
      <p:bldP spid="18" grpId="1"/>
      <p:bldP spid="19" grpId="0"/>
      <p:bldP spid="21"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4900">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02</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4" y="551530"/>
            <a:ext cx="3528851" cy="461725"/>
          </a:xfrm>
          <a:prstGeom prst="rect">
            <a:avLst/>
          </a:prstGeom>
          <a:noFill/>
        </p:spPr>
        <p:txBody>
          <a:bodyPr wrap="square" lIns="0" rtlCol="0">
            <a:spAutoFit/>
          </a:bodyPr>
          <a:lstStyle/>
          <a:p>
            <a:r>
              <a:rPr lang="zh-CN" altLang="en-US" sz="2400" b="1" dirty="0">
                <a:solidFill>
                  <a:srgbClr val="9BBB59"/>
                </a:solidFill>
                <a:latin typeface="微软雅黑" panose="020B0503020204020204" pitchFamily="34" charset="-122"/>
                <a:ea typeface="微软雅黑" panose="020B0503020204020204" pitchFamily="34" charset="-122"/>
              </a:rPr>
              <a:t>为什么需要感恩心态</a:t>
            </a:r>
            <a:endParaRPr lang="zh-CN" altLang="en-US" sz="2400" b="1" dirty="0">
              <a:solidFill>
                <a:srgbClr val="9BBB59"/>
              </a:solidFill>
              <a:latin typeface="微软雅黑" panose="020B0503020204020204" pitchFamily="34" charset="-122"/>
              <a:ea typeface="微软雅黑" panose="020B0503020204020204" pitchFamily="34" charset="-122"/>
            </a:endParaRP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marL="1143000" indent="-228600">
              <a:defRPr sz="2400">
                <a:solidFill>
                  <a:schemeClr val="tx1"/>
                </a:solidFill>
                <a:latin typeface="Calibri" panose="020F0502020204030204" pitchFamily="34" charset="0"/>
                <a:ea typeface="宋体" panose="02010600030101010101" pitchFamily="2" charset="-122"/>
              </a:defRPr>
            </a:lvl3pPr>
            <a:lvl4pPr marL="1600200" indent="-228600">
              <a:defRPr sz="2400">
                <a:solidFill>
                  <a:schemeClr val="tx1"/>
                </a:solidFill>
                <a:latin typeface="Calibri" panose="020F0502020204030204" pitchFamily="34" charset="0"/>
                <a:ea typeface="宋体" panose="02010600030101010101" pitchFamily="2" charset="-122"/>
              </a:defRPr>
            </a:lvl4pPr>
            <a:lvl5pPr marL="2057400" indent="-228600">
              <a:defRPr sz="2400">
                <a:solidFill>
                  <a:schemeClr val="tx1"/>
                </a:solidFill>
                <a:latin typeface="Calibri" panose="020F0502020204030204" pitchFamily="34" charset="0"/>
                <a:ea typeface="宋体" panose="02010600030101010101" pitchFamily="2" charset="-122"/>
              </a:defRPr>
            </a:lvl5pPr>
            <a:lvl6pPr marL="25146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6pPr>
            <a:lvl7pPr marL="29718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7pPr>
            <a:lvl8pPr marL="34290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8pPr>
            <a:lvl9pPr marL="38862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9pPr>
          </a:lstStyle>
          <a:p>
            <a:endParaRPr lang="zh-CN" altLang="en-US" dirty="0">
              <a:ea typeface="微软雅黑" panose="020B0503020204020204" pitchFamily="34" charset="-122"/>
            </a:endParaRPr>
          </a:p>
        </p:txBody>
      </p:sp>
      <p:grpSp>
        <p:nvGrpSpPr>
          <p:cNvPr id="12" name="组合 11"/>
          <p:cNvGrpSpPr/>
          <p:nvPr/>
        </p:nvGrpSpPr>
        <p:grpSpPr>
          <a:xfrm>
            <a:off x="1846975" y="6015544"/>
            <a:ext cx="7777669" cy="828108"/>
            <a:chOff x="1774727" y="6015207"/>
            <a:chExt cx="7776656" cy="828000"/>
          </a:xfrm>
        </p:grpSpPr>
        <p:sp>
          <p:nvSpPr>
            <p:cNvPr id="14" name="矩形 13"/>
            <p:cNvSpPr/>
            <p:nvPr/>
          </p:nvSpPr>
          <p:spPr>
            <a:xfrm>
              <a:off x="1774727" y="6165304"/>
              <a:ext cx="7776656" cy="432000"/>
            </a:xfrm>
            <a:prstGeom prst="rect">
              <a:avLst/>
            </a:prstGeom>
            <a:solidFill>
              <a:srgbClr val="7BC143"/>
            </a:solidFill>
            <a:ln>
              <a:solidFill>
                <a:schemeClr val="bg1"/>
              </a:solidFill>
            </a:ln>
            <a:effectLst>
              <a:outerShdw blurRad="50800" dist="38100" dir="2700000" algn="tl"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15" name="Picture 6" descr="E:\仝德志文件，勿删！\03-参考文档\！PPT图片及版面资源\06-PPT精选插图\12-标签\橙色把手-阴影.png"/>
            <p:cNvPicPr>
              <a:picLocks noChangeAspect="1" noChangeArrowheads="1"/>
            </p:cNvPicPr>
            <p:nvPr/>
          </p:nvPicPr>
          <p:blipFill>
            <a:blip r:embed="rId1" cstate="email"/>
            <a:srcRect/>
            <a:stretch>
              <a:fillRect/>
            </a:stretch>
          </p:blipFill>
          <p:spPr bwMode="auto">
            <a:xfrm>
              <a:off x="2633460" y="6015207"/>
              <a:ext cx="1062000" cy="82800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2998907" y="6098551"/>
              <a:ext cx="346204" cy="630860"/>
            </a:xfrm>
            <a:prstGeom prst="rect">
              <a:avLst/>
            </a:prstGeom>
            <a:noFill/>
          </p:spPr>
          <p:txBody>
            <a:bodyPr vert="eaVert" wrap="none" rtlCol="0">
              <a:spAutoFit/>
            </a:bodyPr>
            <a:lstStyle/>
            <a:p>
              <a:r>
                <a:rPr lang="zh-CN" altLang="en-US" sz="1050" dirty="0">
                  <a:solidFill>
                    <a:schemeClr val="bg1"/>
                  </a:solidFill>
                  <a:latin typeface="微软雅黑" panose="020B0503020204020204" pitchFamily="34" charset="-122"/>
                  <a:ea typeface="微软雅黑" panose="020B0503020204020204" pitchFamily="34" charset="-122"/>
                </a:rPr>
                <a:t>三级标题</a:t>
              </a:r>
              <a:endParaRPr lang="zh-CN" altLang="en-US" sz="1050" dirty="0">
                <a:solidFill>
                  <a:schemeClr val="bg1"/>
                </a:solidFill>
                <a:latin typeface="微软雅黑" panose="020B0503020204020204" pitchFamily="34" charset="-122"/>
                <a:ea typeface="微软雅黑" panose="020B0503020204020204" pitchFamily="34" charset="-122"/>
              </a:endParaRPr>
            </a:p>
          </p:txBody>
        </p:sp>
        <p:sp>
          <p:nvSpPr>
            <p:cNvPr id="17" name="椭圆 16"/>
            <p:cNvSpPr/>
            <p:nvPr/>
          </p:nvSpPr>
          <p:spPr>
            <a:xfrm>
              <a:off x="1918742" y="6201687"/>
              <a:ext cx="360040" cy="36004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TextBox 17"/>
          <p:cNvSpPr txBox="1"/>
          <p:nvPr/>
        </p:nvSpPr>
        <p:spPr>
          <a:xfrm>
            <a:off x="3791444" y="6204631"/>
            <a:ext cx="5545338" cy="369380"/>
          </a:xfrm>
          <a:prstGeom prst="rect">
            <a:avLst/>
          </a:prstGeom>
          <a:noFill/>
        </p:spPr>
        <p:txBody>
          <a:bodyPr wrap="square" lIns="0"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懂得感恩是做人之本</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1918992"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anose="04040905080B02020502" pitchFamily="82" charset="0"/>
                <a:ea typeface="DFPYeaSong-B5" pitchFamily="18" charset="-120"/>
              </a:rPr>
              <a:t>1</a:t>
            </a:r>
            <a:endParaRPr lang="zh-CN" altLang="en-US" sz="3200" b="1" i="1" dirty="0">
              <a:solidFill>
                <a:srgbClr val="7BC143"/>
              </a:solidFill>
              <a:effectLst>
                <a:outerShdw blurRad="38100" dist="38100" dir="2700000" algn="tl">
                  <a:srgbClr val="000000">
                    <a:alpha val="43137"/>
                  </a:srgbClr>
                </a:outerShdw>
              </a:effectLst>
              <a:latin typeface="Broadway" panose="04040905080B02020502" pitchFamily="82" charset="0"/>
              <a:ea typeface="DFPYeaSong-B5" pitchFamily="18" charset="-120"/>
            </a:endParaRPr>
          </a:p>
        </p:txBody>
      </p:sp>
      <p:pic>
        <p:nvPicPr>
          <p:cNvPr id="16386" name="Picture 2" descr="C:\Users\user\Desktop\未标题-1 拷贝.png"/>
          <p:cNvPicPr>
            <a:picLocks noChangeAspect="1" noChangeArrowheads="1"/>
          </p:cNvPicPr>
          <p:nvPr/>
        </p:nvPicPr>
        <p:blipFill>
          <a:blip r:embed="rId2" cstate="email"/>
          <a:srcRect/>
          <a:stretch>
            <a:fillRect/>
          </a:stretch>
        </p:blipFill>
        <p:spPr bwMode="auto">
          <a:xfrm>
            <a:off x="6342964" y="14544"/>
            <a:ext cx="4722236" cy="6001000"/>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8"/>
          <p:cNvSpPr>
            <a:spLocks noChangeArrowheads="1"/>
          </p:cNvSpPr>
          <p:nvPr/>
        </p:nvSpPr>
        <p:spPr bwMode="auto">
          <a:xfrm>
            <a:off x="2122924" y="2204705"/>
            <a:ext cx="4148022" cy="1866075"/>
          </a:xfrm>
          <a:prstGeom prst="rect">
            <a:avLst/>
          </a:prstGeom>
          <a:noFill/>
          <a:ln>
            <a:noFill/>
          </a:ln>
        </p:spPr>
        <p:txBody>
          <a:bodyPr wrap="square">
            <a:spAutoFit/>
          </a:bodyPr>
          <a:lstStyle/>
          <a:p>
            <a:pPr>
              <a:lnSpc>
                <a:spcPct val="134000"/>
              </a:lnSpc>
              <a:spcAft>
                <a:spcPts val="1200"/>
              </a:spcAft>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“乌鸦有反哺之恩，羊羔有跪乳之德”，“知恩图报”、“谁言寸草心，报得三春晖”，“受人滴水之恩当涌泉相报”</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b="1" dirty="0">
                <a:solidFill>
                  <a:srgbClr val="92D050"/>
                </a:solidFill>
                <a:latin typeface="微软雅黑" panose="020B0503020204020204" pitchFamily="34" charset="-122"/>
                <a:ea typeface="微软雅黑" panose="020B0503020204020204" pitchFamily="34" charset="-122"/>
                <a:sym typeface="微软雅黑" panose="020B0503020204020204" pitchFamily="34" charset="-122"/>
              </a:rPr>
              <a:t>感恩，一直都是中华民族千年传承的道德准则。</a:t>
            </a:r>
            <a:endParaRPr lang="zh-CN" altLang="en-US" b="1" dirty="0">
              <a:solidFill>
                <a:srgbClr val="92D050"/>
              </a:solidFill>
              <a:latin typeface="微软雅黑" panose="020B0503020204020204" pitchFamily="34" charset="-122"/>
              <a:ea typeface="微软雅黑" panose="020B0503020204020204" pitchFamily="34" charset="-122"/>
            </a:endParaRPr>
          </a:p>
        </p:txBody>
      </p:sp>
      <p:sp>
        <p:nvSpPr>
          <p:cNvPr id="22" name="TextBox 8"/>
          <p:cNvSpPr>
            <a:spLocks noChangeArrowheads="1"/>
          </p:cNvSpPr>
          <p:nvPr/>
        </p:nvSpPr>
        <p:spPr bwMode="auto">
          <a:xfrm>
            <a:off x="2153079" y="4282776"/>
            <a:ext cx="4117867" cy="1494835"/>
          </a:xfrm>
          <a:prstGeom prst="rect">
            <a:avLst/>
          </a:prstGeom>
          <a:noFill/>
          <a:ln>
            <a:noFill/>
          </a:ln>
        </p:spPr>
        <p:txBody>
          <a:bodyPr wrap="square">
            <a:spAutoFit/>
          </a:bodyPr>
          <a:lstStyle/>
          <a:p>
            <a:pPr>
              <a:lnSpc>
                <a:spcPct val="134000"/>
              </a:lnSpc>
              <a:spcAft>
                <a:spcPts val="1200"/>
              </a:spcAft>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懂得感恩一个人与生俱来的本性，是一个人不可磨灭的良知，是一个人最起码的道德品质。因此，在生活中，</a:t>
            </a:r>
            <a:r>
              <a:rPr lang="zh-CN" altLang="en-US" b="1"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我们常把那些知恩不图报的人都叫做没有良心的人。</a:t>
            </a:r>
            <a:endParaRPr lang="zh-CN" altLang="en-US" sz="1600" b="1"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Scale>
                                      <p:cBhvr>
                                        <p:cTn id="7"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0"/>
                                        </p:tgtEl>
                                        <p:attrNameLst>
                                          <p:attrName>ppt_x</p:attrName>
                                          <p:attrName>ppt_y</p:attrName>
                                        </p:attrNameLst>
                                      </p:cBhvr>
                                    </p:animMotion>
                                    <p:animEffect transition="in" filter="fade">
                                      <p:cBhvr>
                                        <p:cTn id="9" dur="1000"/>
                                        <p:tgtEl>
                                          <p:spTgt spid="20"/>
                                        </p:tgtEl>
                                      </p:cBhvr>
                                    </p:animEffect>
                                  </p:childTnLst>
                                </p:cTn>
                              </p:par>
                            </p:childTnLst>
                          </p:cTn>
                        </p:par>
                        <p:par>
                          <p:cTn id="10" fill="hold">
                            <p:stCondLst>
                              <p:cond delay="1000"/>
                            </p:stCondLst>
                            <p:childTnLst>
                              <p:par>
                                <p:cTn id="11" presetID="10" presetClass="entr" presetSubtype="0" fill="hold" grpId="0" nodeType="afterEffect">
                                  <p:stCondLst>
                                    <p:cond delay="0"/>
                                  </p:stCondLst>
                                  <p:iterate type="wd">
                                    <p:tmPct val="10000"/>
                                  </p:iterate>
                                  <p:childTnLst>
                                    <p:set>
                                      <p:cBhvr>
                                        <p:cTn id="12" dur="1" fill="hold">
                                          <p:stCondLst>
                                            <p:cond delay="0"/>
                                          </p:stCondLst>
                                        </p:cTn>
                                        <p:tgtEl>
                                          <p:spTgt spid="22"/>
                                        </p:tgtEl>
                                        <p:attrNameLst>
                                          <p:attrName>style.visibility</p:attrName>
                                        </p:attrNameLst>
                                      </p:cBhvr>
                                      <p:to>
                                        <p:strVal val="visible"/>
                                      </p:to>
                                    </p:set>
                                    <p:animEffect transition="in" filter="fade">
                                      <p:cBhvr>
                                        <p:cTn id="1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4900">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02</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4" y="551530"/>
            <a:ext cx="3528851" cy="461725"/>
          </a:xfrm>
          <a:prstGeom prst="rect">
            <a:avLst/>
          </a:prstGeom>
          <a:noFill/>
        </p:spPr>
        <p:txBody>
          <a:bodyPr wrap="square" lIns="0" rtlCol="0">
            <a:spAutoFit/>
          </a:bodyPr>
          <a:lstStyle/>
          <a:p>
            <a:r>
              <a:rPr lang="zh-CN" altLang="en-US" sz="2400" b="1" dirty="0">
                <a:solidFill>
                  <a:srgbClr val="9BBB59"/>
                </a:solidFill>
                <a:latin typeface="微软雅黑" panose="020B0503020204020204" pitchFamily="34" charset="-122"/>
                <a:ea typeface="微软雅黑" panose="020B0503020204020204" pitchFamily="34" charset="-122"/>
              </a:rPr>
              <a:t>为什么需要感恩心态</a:t>
            </a:r>
            <a:endParaRPr lang="zh-CN" altLang="en-US" sz="2400" b="1" dirty="0">
              <a:solidFill>
                <a:srgbClr val="9BBB59"/>
              </a:solidFill>
              <a:latin typeface="微软雅黑" panose="020B0503020204020204" pitchFamily="34" charset="-122"/>
              <a:ea typeface="微软雅黑" panose="020B0503020204020204" pitchFamily="34" charset="-122"/>
            </a:endParaRP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marL="1143000" indent="-228600">
              <a:defRPr sz="2400">
                <a:solidFill>
                  <a:schemeClr val="tx1"/>
                </a:solidFill>
                <a:latin typeface="Calibri" panose="020F0502020204030204" pitchFamily="34" charset="0"/>
                <a:ea typeface="宋体" panose="02010600030101010101" pitchFamily="2" charset="-122"/>
              </a:defRPr>
            </a:lvl3pPr>
            <a:lvl4pPr marL="1600200" indent="-228600">
              <a:defRPr sz="2400">
                <a:solidFill>
                  <a:schemeClr val="tx1"/>
                </a:solidFill>
                <a:latin typeface="Calibri" panose="020F0502020204030204" pitchFamily="34" charset="0"/>
                <a:ea typeface="宋体" panose="02010600030101010101" pitchFamily="2" charset="-122"/>
              </a:defRPr>
            </a:lvl4pPr>
            <a:lvl5pPr marL="2057400" indent="-228600">
              <a:defRPr sz="2400">
                <a:solidFill>
                  <a:schemeClr val="tx1"/>
                </a:solidFill>
                <a:latin typeface="Calibri" panose="020F0502020204030204" pitchFamily="34" charset="0"/>
                <a:ea typeface="宋体" panose="02010600030101010101" pitchFamily="2" charset="-122"/>
              </a:defRPr>
            </a:lvl5pPr>
            <a:lvl6pPr marL="25146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6pPr>
            <a:lvl7pPr marL="29718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7pPr>
            <a:lvl8pPr marL="34290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8pPr>
            <a:lvl9pPr marL="38862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9pPr>
          </a:lstStyle>
          <a:p>
            <a:endParaRPr lang="zh-CN" altLang="en-US" dirty="0">
              <a:ea typeface="微软雅黑" panose="020B0503020204020204" pitchFamily="34" charset="-122"/>
            </a:endParaRPr>
          </a:p>
        </p:txBody>
      </p:sp>
      <p:grpSp>
        <p:nvGrpSpPr>
          <p:cNvPr id="12" name="组合 11"/>
          <p:cNvGrpSpPr/>
          <p:nvPr/>
        </p:nvGrpSpPr>
        <p:grpSpPr>
          <a:xfrm>
            <a:off x="1846975" y="6015544"/>
            <a:ext cx="7777669" cy="828108"/>
            <a:chOff x="1774727" y="6015207"/>
            <a:chExt cx="7776656" cy="828000"/>
          </a:xfrm>
        </p:grpSpPr>
        <p:sp>
          <p:nvSpPr>
            <p:cNvPr id="14" name="矩形 13"/>
            <p:cNvSpPr/>
            <p:nvPr/>
          </p:nvSpPr>
          <p:spPr>
            <a:xfrm>
              <a:off x="1774727" y="6165304"/>
              <a:ext cx="7776656" cy="432000"/>
            </a:xfrm>
            <a:prstGeom prst="rect">
              <a:avLst/>
            </a:prstGeom>
            <a:solidFill>
              <a:srgbClr val="7BC143"/>
            </a:solidFill>
            <a:ln>
              <a:solidFill>
                <a:schemeClr val="bg1"/>
              </a:solidFill>
            </a:ln>
            <a:effectLst>
              <a:outerShdw blurRad="50800" dist="38100" dir="2700000" algn="tl"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15" name="Picture 6" descr="E:\仝德志文件，勿删！\03-参考文档\！PPT图片及版面资源\06-PPT精选插图\12-标签\橙色把手-阴影.png"/>
            <p:cNvPicPr>
              <a:picLocks noChangeAspect="1" noChangeArrowheads="1"/>
            </p:cNvPicPr>
            <p:nvPr/>
          </p:nvPicPr>
          <p:blipFill>
            <a:blip r:embed="rId1" cstate="email"/>
            <a:srcRect/>
            <a:stretch>
              <a:fillRect/>
            </a:stretch>
          </p:blipFill>
          <p:spPr bwMode="auto">
            <a:xfrm>
              <a:off x="2633460" y="6015207"/>
              <a:ext cx="1062000" cy="82800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2998907" y="6098551"/>
              <a:ext cx="346204" cy="630860"/>
            </a:xfrm>
            <a:prstGeom prst="rect">
              <a:avLst/>
            </a:prstGeom>
            <a:noFill/>
          </p:spPr>
          <p:txBody>
            <a:bodyPr vert="eaVert" wrap="none" rtlCol="0">
              <a:spAutoFit/>
            </a:bodyPr>
            <a:lstStyle/>
            <a:p>
              <a:r>
                <a:rPr lang="zh-CN" altLang="en-US" sz="1050" dirty="0">
                  <a:solidFill>
                    <a:schemeClr val="bg1"/>
                  </a:solidFill>
                  <a:latin typeface="微软雅黑" panose="020B0503020204020204" pitchFamily="34" charset="-122"/>
                  <a:ea typeface="微软雅黑" panose="020B0503020204020204" pitchFamily="34" charset="-122"/>
                </a:rPr>
                <a:t>三级标题</a:t>
              </a:r>
              <a:endParaRPr lang="zh-CN" altLang="en-US" sz="1050" dirty="0">
                <a:solidFill>
                  <a:schemeClr val="bg1"/>
                </a:solidFill>
                <a:latin typeface="微软雅黑" panose="020B0503020204020204" pitchFamily="34" charset="-122"/>
                <a:ea typeface="微软雅黑" panose="020B0503020204020204" pitchFamily="34" charset="-122"/>
              </a:endParaRPr>
            </a:p>
          </p:txBody>
        </p:sp>
        <p:sp>
          <p:nvSpPr>
            <p:cNvPr id="17" name="椭圆 16"/>
            <p:cNvSpPr/>
            <p:nvPr/>
          </p:nvSpPr>
          <p:spPr>
            <a:xfrm>
              <a:off x="1918742" y="6201687"/>
              <a:ext cx="360040" cy="36004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TextBox 17"/>
          <p:cNvSpPr txBox="1"/>
          <p:nvPr/>
        </p:nvSpPr>
        <p:spPr>
          <a:xfrm>
            <a:off x="3791444" y="6204631"/>
            <a:ext cx="5545338" cy="369380"/>
          </a:xfrm>
          <a:prstGeom prst="rect">
            <a:avLst/>
          </a:prstGeom>
          <a:noFill/>
        </p:spPr>
        <p:txBody>
          <a:bodyPr wrap="square" lIns="0"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懂得感恩，看淡得失</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1918992"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anose="04040905080B02020502" pitchFamily="82" charset="0"/>
                <a:ea typeface="DFPYeaSong-B5" pitchFamily="18" charset="-120"/>
              </a:rPr>
              <a:t>2</a:t>
            </a:r>
            <a:endParaRPr lang="zh-CN" altLang="en-US" sz="3200" b="1" i="1" dirty="0">
              <a:solidFill>
                <a:srgbClr val="7BC143"/>
              </a:solidFill>
              <a:effectLst>
                <a:outerShdw blurRad="38100" dist="38100" dir="2700000" algn="tl">
                  <a:srgbClr val="000000">
                    <a:alpha val="43137"/>
                  </a:srgbClr>
                </a:outerShdw>
              </a:effectLst>
              <a:latin typeface="Broadway" panose="04040905080B02020502" pitchFamily="82" charset="0"/>
              <a:ea typeface="DFPYeaSong-B5" pitchFamily="18" charset="-120"/>
            </a:endParaRPr>
          </a:p>
        </p:txBody>
      </p:sp>
      <p:sp>
        <p:nvSpPr>
          <p:cNvPr id="21" name="TextBox 8"/>
          <p:cNvSpPr>
            <a:spLocks noChangeArrowheads="1"/>
          </p:cNvSpPr>
          <p:nvPr/>
        </p:nvSpPr>
        <p:spPr bwMode="auto">
          <a:xfrm>
            <a:off x="6096002" y="2204704"/>
            <a:ext cx="4321041" cy="2732386"/>
          </a:xfrm>
          <a:prstGeom prst="rect">
            <a:avLst/>
          </a:prstGeom>
          <a:noFill/>
          <a:ln>
            <a:noFill/>
          </a:ln>
        </p:spPr>
        <p:txBody>
          <a:bodyPr wrap="square">
            <a:spAutoFit/>
          </a:bodyPr>
          <a:lstStyle/>
          <a:p>
            <a:pPr>
              <a:lnSpc>
                <a:spcPct val="134000"/>
              </a:lnSpc>
              <a:spcAft>
                <a:spcPts val="1200"/>
              </a:spcAft>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一次，罗斯福总统家中失窃，被偷去了许多东西，一位朋友闻讯后，赶忙写信安慰他，劝他不必太在意。罗斯福给朋友写了一封回信：“亲爱的朋友，谢谢你来信安慰我，我现在很平安。感谢上帝：因为第一，贼偷去的是我的东西，而没有伤害我的生命；第二，贼只偷去我部分东西，而不是全部；第三，最值得庆幸的是，做贼的是他，而不是我。”</a:t>
            </a:r>
            <a:endPar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17410" name="Picture 2" descr="D:\Teliss_Tong\Copy\定期备份\工作备份\！PPT图片及版面资源\06-PPT精选插图\12-标签\绿色下垂标签.png"/>
          <p:cNvPicPr>
            <a:picLocks noChangeAspect="1" noChangeArrowheads="1"/>
          </p:cNvPicPr>
          <p:nvPr/>
        </p:nvPicPr>
        <p:blipFill>
          <a:blip r:embed="rId2" cstate="email"/>
          <a:srcRect/>
          <a:stretch>
            <a:fillRect/>
          </a:stretch>
        </p:blipFill>
        <p:spPr bwMode="auto">
          <a:xfrm>
            <a:off x="10081939" y="1305905"/>
            <a:ext cx="2110062" cy="2157694"/>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19"/>
          <p:cNvSpPr txBox="1"/>
          <p:nvPr/>
        </p:nvSpPr>
        <p:spPr>
          <a:xfrm>
            <a:off x="10890797" y="1412514"/>
            <a:ext cx="615553" cy="1584382"/>
          </a:xfrm>
          <a:prstGeom prst="rect">
            <a:avLst/>
          </a:prstGeom>
          <a:noFill/>
        </p:spPr>
        <p:txBody>
          <a:bodyPr vert="eaVert" wrap="square" rtlCol="0">
            <a:spAutoFit/>
          </a:bodyPr>
          <a:lstStyle/>
          <a:p>
            <a:pPr algn="ctr"/>
            <a:r>
              <a:rPr lang="zh-CN" altLang="en-US" sz="2800" b="1" dirty="0">
                <a:solidFill>
                  <a:schemeClr val="bg1"/>
                </a:solidFill>
                <a:latin typeface="微软雅黑" panose="020B0503020204020204" pitchFamily="34" charset="-122"/>
                <a:ea typeface="微软雅黑" panose="020B0503020204020204" pitchFamily="34" charset="-122"/>
              </a:rPr>
              <a:t>感恩故事</a:t>
            </a:r>
            <a:endParaRPr lang="en-US" sz="2800" b="1" dirty="0">
              <a:solidFill>
                <a:schemeClr val="bg1"/>
              </a:solidFill>
              <a:latin typeface="微软雅黑" panose="020B0503020204020204" pitchFamily="34" charset="-122"/>
              <a:ea typeface="微软雅黑" panose="020B0503020204020204" pitchFamily="34" charset="-122"/>
            </a:endParaRPr>
          </a:p>
        </p:txBody>
      </p:sp>
      <p:pic>
        <p:nvPicPr>
          <p:cNvPr id="17412" name="Picture 4" descr="http://a2.att.hudong.com/04/58/01300000362281127851580647284.jpg"/>
          <p:cNvPicPr>
            <a:picLocks noChangeAspect="1" noChangeArrowheads="1"/>
          </p:cNvPicPr>
          <p:nvPr/>
        </p:nvPicPr>
        <p:blipFill>
          <a:blip r:embed="rId3" cstate="email"/>
          <a:srcRect/>
          <a:stretch>
            <a:fillRect/>
          </a:stretch>
        </p:blipFill>
        <p:spPr bwMode="auto">
          <a:xfrm>
            <a:off x="2116377" y="1138094"/>
            <a:ext cx="3763571" cy="4799917"/>
          </a:xfrm>
          <a:prstGeom prst="rect">
            <a:avLst/>
          </a:prstGeom>
          <a:noFill/>
          <a:extLst>
            <a:ext uri="{909E8E84-426E-40DD-AFC4-6F175D3DCCD1}">
              <a14:hiddenFill xmlns:a14="http://schemas.microsoft.com/office/drawing/2010/main">
                <a:solidFill>
                  <a:srgbClr val="FFFFFF"/>
                </a:solidFill>
              </a14:hiddenFill>
            </a:ext>
          </a:extLst>
        </p:spPr>
      </p:pic>
      <p:sp>
        <p:nvSpPr>
          <p:cNvPr id="22" name="TextBox 8"/>
          <p:cNvSpPr>
            <a:spLocks noChangeArrowheads="1"/>
          </p:cNvSpPr>
          <p:nvPr/>
        </p:nvSpPr>
        <p:spPr bwMode="auto">
          <a:xfrm>
            <a:off x="6096000" y="5085400"/>
            <a:ext cx="5833408" cy="718658"/>
          </a:xfrm>
          <a:prstGeom prst="rect">
            <a:avLst/>
          </a:prstGeom>
          <a:noFill/>
          <a:ln>
            <a:noFill/>
          </a:ln>
        </p:spPr>
        <p:txBody>
          <a:bodyPr wrap="square">
            <a:spAutoFit/>
          </a:bodyPr>
          <a:lstStyle/>
          <a:p>
            <a:pPr>
              <a:lnSpc>
                <a:spcPct val="134000"/>
              </a:lnSpc>
              <a:spcAft>
                <a:spcPts val="1200"/>
              </a:spcAft>
            </a:pPr>
            <a:r>
              <a:rPr lang="zh-CN" altLang="en-US" sz="1600" b="1" dirty="0">
                <a:solidFill>
                  <a:srgbClr val="92D050"/>
                </a:solidFill>
                <a:latin typeface="微软雅黑" panose="020B0503020204020204" pitchFamily="34" charset="-122"/>
                <a:ea typeface="微软雅黑" panose="020B0503020204020204" pitchFamily="34" charset="-122"/>
                <a:sym typeface="微软雅黑" panose="020B0503020204020204" pitchFamily="34" charset="-122"/>
              </a:rPr>
              <a:t>对任何一个人来说，失窃绝对是一件不幸的事，而罗斯福却找出了三条感恩的理由。</a:t>
            </a:r>
            <a:endParaRPr lang="zh-CN" altLang="en-US" sz="1600" b="1" dirty="0">
              <a:solidFill>
                <a:srgbClr val="92D050"/>
              </a:solidFill>
              <a:latin typeface="微软雅黑" panose="020B0503020204020204" pitchFamily="34" charset="-122"/>
              <a:ea typeface="微软雅黑" panose="020B0503020204020204" pitchFamily="34" charset="-122"/>
            </a:endParaRPr>
          </a:p>
        </p:txBody>
      </p:sp>
      <p:sp>
        <p:nvSpPr>
          <p:cNvPr id="2" name="矩形 1"/>
          <p:cNvSpPr/>
          <p:nvPr/>
        </p:nvSpPr>
        <p:spPr>
          <a:xfrm>
            <a:off x="2122924" y="4293208"/>
            <a:ext cx="3757024" cy="1425540"/>
          </a:xfrm>
          <a:prstGeom prst="rect">
            <a:avLst/>
          </a:prstGeom>
          <a:solidFill>
            <a:srgbClr val="7F7F7F">
              <a:alpha val="8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 Box 44"/>
          <p:cNvSpPr txBox="1">
            <a:spLocks noChangeArrowheads="1"/>
          </p:cNvSpPr>
          <p:nvPr/>
        </p:nvSpPr>
        <p:spPr bwMode="auto">
          <a:xfrm>
            <a:off x="2116377" y="4293209"/>
            <a:ext cx="3770118" cy="1422113"/>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20204" pitchFamily="34" charset="0"/>
                <a:ea typeface="宋体" panose="02010600030101010101" pitchFamily="2" charset="-122"/>
              </a:defRPr>
            </a:lvl2pPr>
            <a:lvl3pPr defTabSz="720725" eaLnBrk="0" hangingPunct="0">
              <a:defRPr sz="1600">
                <a:latin typeface="Arial" panose="020B0604020202020204" pitchFamily="34" charset="0"/>
                <a:ea typeface="宋体" panose="02010600030101010101" pitchFamily="2" charset="-122"/>
              </a:defRPr>
            </a:lvl3pPr>
            <a:lvl4pPr defTabSz="720725" eaLnBrk="0" hangingPunct="0">
              <a:defRPr sz="1600">
                <a:latin typeface="Arial" panose="020B0604020202020204" pitchFamily="34" charset="0"/>
                <a:ea typeface="宋体" panose="02010600030101010101" pitchFamily="2" charset="-122"/>
              </a:defRPr>
            </a:lvl4pPr>
            <a:lvl5pPr defTabSz="720725" eaLnBrk="0" hangingPunct="0">
              <a:defRPr sz="1600">
                <a:latin typeface="Arial" panose="020B0604020202020204" pitchFamily="34" charset="0"/>
                <a:ea typeface="宋体" panose="02010600030101010101" pitchFamily="2" charset="-122"/>
              </a:defRPr>
            </a:lvl5pPr>
            <a:lvl6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6pPr>
            <a:lvl7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7pPr>
            <a:lvl8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8pPr>
            <a:lvl9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9pPr>
          </a:lstStyle>
          <a:p>
            <a:pPr indent="0"/>
            <a:r>
              <a:rPr lang="zh-CN" altLang="en-US" b="1" dirty="0">
                <a:solidFill>
                  <a:srgbClr val="FFFF00"/>
                </a:solidFill>
              </a:rPr>
              <a:t>启发：</a:t>
            </a:r>
            <a:r>
              <a:rPr lang="zh-CN" altLang="en-US" dirty="0">
                <a:solidFill>
                  <a:schemeClr val="bg1"/>
                </a:solidFill>
              </a:rPr>
              <a:t>用感恩的心态看待生活，我们可以从挫折、伤害或不幸中，找到心理的平衡，而不是总处在失意、怨恨或伤痛的情绪当中。</a:t>
            </a:r>
            <a:endParaRPr lang="zh-CN" altLang="zh-CN" sz="18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pan dir="r"/>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100" fill="hold"/>
                                        <p:tgtEl>
                                          <p:spTgt spid="19"/>
                                        </p:tgtEl>
                                        <p:attrNameLst>
                                          <p:attrName>ppt_x</p:attrName>
                                        </p:attrNameLst>
                                      </p:cBhvr>
                                      <p:tavLst>
                                        <p:tav tm="0">
                                          <p:val>
                                            <p:strVal val="0-#ppt_w/2"/>
                                          </p:val>
                                        </p:tav>
                                        <p:tav tm="100000">
                                          <p:val>
                                            <p:strVal val="#ppt_x"/>
                                          </p:val>
                                        </p:tav>
                                      </p:tavLst>
                                    </p:anim>
                                    <p:anim calcmode="lin" valueType="num">
                                      <p:cBhvr additive="base">
                                        <p:cTn id="8" dur="1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0-#ppt_w/2"/>
                                          </p:val>
                                        </p:tav>
                                        <p:tav tm="100000">
                                          <p:val>
                                            <p:strVal val="#ppt_x"/>
                                          </p:val>
                                        </p:tav>
                                      </p:tavLst>
                                    </p:anim>
                                    <p:anim calcmode="lin" valueType="num">
                                      <p:cBhvr additive="base">
                                        <p:cTn id="13" dur="500" fill="hold"/>
                                        <p:tgtEl>
                                          <p:spTgt spid="18"/>
                                        </p:tgtEl>
                                        <p:attrNameLst>
                                          <p:attrName>ppt_y</p:attrName>
                                        </p:attrNameLst>
                                      </p:cBhvr>
                                      <p:tavLst>
                                        <p:tav tm="0">
                                          <p:val>
                                            <p:strVal val="#ppt_y"/>
                                          </p:val>
                                        </p:tav>
                                        <p:tav tm="100000">
                                          <p:val>
                                            <p:strVal val="#ppt_y"/>
                                          </p:val>
                                        </p:tav>
                                      </p:tavLst>
                                    </p:anim>
                                  </p:childTnLst>
                                </p:cTn>
                              </p:par>
                              <p:par>
                                <p:cTn id="14" presetID="8" presetClass="emph" presetSubtype="0" fill="hold" grpId="1" nodeType="withEffect">
                                  <p:stCondLst>
                                    <p:cond delay="0"/>
                                  </p:stCondLst>
                                  <p:childTnLst>
                                    <p:animRot by="43200000">
                                      <p:cBhvr>
                                        <p:cTn id="15" dur="400" fill="hold"/>
                                        <p:tgtEl>
                                          <p:spTgt spid="18"/>
                                        </p:tgtEl>
                                        <p:attrNameLst>
                                          <p:attrName>r</p:attrName>
                                        </p:attrNameLst>
                                      </p:cBhvr>
                                    </p:animRot>
                                  </p:childTnLst>
                                </p:cTn>
                              </p:par>
                            </p:childTnLst>
                          </p:cTn>
                        </p:par>
                        <p:par>
                          <p:cTn id="16" fill="hold">
                            <p:stCondLst>
                              <p:cond delay="1000"/>
                            </p:stCondLst>
                            <p:childTnLst>
                              <p:par>
                                <p:cTn id="17" presetID="52" presetClass="entr" presetSubtype="0"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Scale>
                                      <p:cBhvr>
                                        <p:cTn id="19"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21"/>
                                        </p:tgtEl>
                                        <p:attrNameLst>
                                          <p:attrName>ppt_x</p:attrName>
                                          <p:attrName>ppt_y</p:attrName>
                                        </p:attrNameLst>
                                      </p:cBhvr>
                                    </p:animMotion>
                                    <p:animEffect transition="in" filter="fade">
                                      <p:cBhvr>
                                        <p:cTn id="21" dur="1000"/>
                                        <p:tgtEl>
                                          <p:spTgt spid="21"/>
                                        </p:tgtEl>
                                      </p:cBhvr>
                                    </p:animEffect>
                                  </p:childTnLst>
                                </p:cTn>
                              </p:par>
                            </p:childTnLst>
                          </p:cTn>
                        </p:par>
                        <p:par>
                          <p:cTn id="22" fill="hold">
                            <p:stCondLst>
                              <p:cond delay="2000"/>
                            </p:stCondLst>
                            <p:childTnLst>
                              <p:par>
                                <p:cTn id="23" presetID="52" presetClass="entr" presetSubtype="0"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Scale>
                                      <p:cBhvr>
                                        <p:cTn id="25"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22"/>
                                        </p:tgtEl>
                                        <p:attrNameLst>
                                          <p:attrName>ppt_x</p:attrName>
                                          <p:attrName>ppt_y</p:attrName>
                                        </p:attrNameLst>
                                      </p:cBhvr>
                                    </p:animMotion>
                                    <p:animEffect transition="in" filter="fade">
                                      <p:cBhvr>
                                        <p:cTn id="27" dur="1000"/>
                                        <p:tgtEl>
                                          <p:spTgt spid="22"/>
                                        </p:tgtEl>
                                      </p:cBhvr>
                                    </p:animEffect>
                                  </p:childTnLst>
                                </p:cTn>
                              </p:par>
                            </p:childTnLst>
                          </p:cTn>
                        </p:par>
                        <p:par>
                          <p:cTn id="28" fill="hold">
                            <p:stCondLst>
                              <p:cond delay="3000"/>
                            </p:stCondLst>
                            <p:childTnLst>
                              <p:par>
                                <p:cTn id="29" presetID="10" presetClass="entr" presetSubtype="0" fill="hold" grpId="0" nodeType="afterEffect">
                                  <p:stCondLst>
                                    <p:cond delay="0"/>
                                  </p:stCondLst>
                                  <p:iterate type="wd">
                                    <p:tmPct val="10000"/>
                                  </p:iterate>
                                  <p:childTnLst>
                                    <p:set>
                                      <p:cBhvr>
                                        <p:cTn id="30" dur="1" fill="hold">
                                          <p:stCondLst>
                                            <p:cond delay="0"/>
                                          </p:stCondLst>
                                        </p:cTn>
                                        <p:tgtEl>
                                          <p:spTgt spid="24"/>
                                        </p:tgtEl>
                                        <p:attrNameLst>
                                          <p:attrName>style.visibility</p:attrName>
                                        </p:attrNameLst>
                                      </p:cBhvr>
                                      <p:to>
                                        <p:strVal val="visible"/>
                                      </p:to>
                                    </p:set>
                                    <p:animEffect transition="in" filter="fade">
                                      <p:cBhvr>
                                        <p:cTn id="3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8" grpId="1"/>
      <p:bldP spid="19" grpId="0"/>
      <p:bldP spid="21" grpId="0"/>
      <p:bldP spid="22" grpId="0"/>
      <p:bldP spid="24"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4900">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02</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4" y="551530"/>
            <a:ext cx="3528851" cy="461725"/>
          </a:xfrm>
          <a:prstGeom prst="rect">
            <a:avLst/>
          </a:prstGeom>
          <a:noFill/>
        </p:spPr>
        <p:txBody>
          <a:bodyPr wrap="square" lIns="0" rtlCol="0">
            <a:spAutoFit/>
          </a:bodyPr>
          <a:lstStyle/>
          <a:p>
            <a:r>
              <a:rPr lang="zh-CN" altLang="en-US" sz="2400" b="1" dirty="0">
                <a:solidFill>
                  <a:srgbClr val="9BBB59"/>
                </a:solidFill>
                <a:latin typeface="微软雅黑" panose="020B0503020204020204" pitchFamily="34" charset="-122"/>
                <a:ea typeface="微软雅黑" panose="020B0503020204020204" pitchFamily="34" charset="-122"/>
              </a:rPr>
              <a:t>为什么需要感恩心态</a:t>
            </a:r>
            <a:endParaRPr lang="zh-CN" altLang="en-US" sz="2400" b="1" dirty="0">
              <a:solidFill>
                <a:srgbClr val="9BBB59"/>
              </a:solidFill>
              <a:latin typeface="微软雅黑" panose="020B0503020204020204" pitchFamily="34" charset="-122"/>
              <a:ea typeface="微软雅黑" panose="020B0503020204020204" pitchFamily="34" charset="-122"/>
            </a:endParaRP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marL="1143000" indent="-228600">
              <a:defRPr sz="2400">
                <a:solidFill>
                  <a:schemeClr val="tx1"/>
                </a:solidFill>
                <a:latin typeface="Calibri" panose="020F0502020204030204" pitchFamily="34" charset="0"/>
                <a:ea typeface="宋体" panose="02010600030101010101" pitchFamily="2" charset="-122"/>
              </a:defRPr>
            </a:lvl3pPr>
            <a:lvl4pPr marL="1600200" indent="-228600">
              <a:defRPr sz="2400">
                <a:solidFill>
                  <a:schemeClr val="tx1"/>
                </a:solidFill>
                <a:latin typeface="Calibri" panose="020F0502020204030204" pitchFamily="34" charset="0"/>
                <a:ea typeface="宋体" panose="02010600030101010101" pitchFamily="2" charset="-122"/>
              </a:defRPr>
            </a:lvl4pPr>
            <a:lvl5pPr marL="2057400" indent="-228600">
              <a:defRPr sz="2400">
                <a:solidFill>
                  <a:schemeClr val="tx1"/>
                </a:solidFill>
                <a:latin typeface="Calibri" panose="020F0502020204030204" pitchFamily="34" charset="0"/>
                <a:ea typeface="宋体" panose="02010600030101010101" pitchFamily="2" charset="-122"/>
              </a:defRPr>
            </a:lvl5pPr>
            <a:lvl6pPr marL="25146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6pPr>
            <a:lvl7pPr marL="29718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7pPr>
            <a:lvl8pPr marL="34290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8pPr>
            <a:lvl9pPr marL="38862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9pPr>
          </a:lstStyle>
          <a:p>
            <a:endParaRPr lang="zh-CN" altLang="en-US" dirty="0">
              <a:ea typeface="微软雅黑" panose="020B0503020204020204" pitchFamily="34" charset="-122"/>
            </a:endParaRPr>
          </a:p>
        </p:txBody>
      </p:sp>
      <p:grpSp>
        <p:nvGrpSpPr>
          <p:cNvPr id="12" name="组合 11"/>
          <p:cNvGrpSpPr/>
          <p:nvPr/>
        </p:nvGrpSpPr>
        <p:grpSpPr>
          <a:xfrm>
            <a:off x="1846975" y="6015544"/>
            <a:ext cx="7777669" cy="828108"/>
            <a:chOff x="1774727" y="6015207"/>
            <a:chExt cx="7776656" cy="828000"/>
          </a:xfrm>
        </p:grpSpPr>
        <p:sp>
          <p:nvSpPr>
            <p:cNvPr id="14" name="矩形 13"/>
            <p:cNvSpPr/>
            <p:nvPr/>
          </p:nvSpPr>
          <p:spPr>
            <a:xfrm>
              <a:off x="1774727" y="6165304"/>
              <a:ext cx="7776656" cy="432000"/>
            </a:xfrm>
            <a:prstGeom prst="rect">
              <a:avLst/>
            </a:prstGeom>
            <a:solidFill>
              <a:srgbClr val="7BC143"/>
            </a:solidFill>
            <a:ln>
              <a:solidFill>
                <a:schemeClr val="bg1"/>
              </a:solidFill>
            </a:ln>
            <a:effectLst>
              <a:outerShdw blurRad="50800" dist="38100" dir="2700000" algn="tl"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15" name="Picture 6" descr="E:\仝德志文件，勿删！\03-参考文档\！PPT图片及版面资源\06-PPT精选插图\12-标签\橙色把手-阴影.png"/>
            <p:cNvPicPr>
              <a:picLocks noChangeAspect="1" noChangeArrowheads="1"/>
            </p:cNvPicPr>
            <p:nvPr/>
          </p:nvPicPr>
          <p:blipFill>
            <a:blip r:embed="rId1" cstate="email"/>
            <a:srcRect/>
            <a:stretch>
              <a:fillRect/>
            </a:stretch>
          </p:blipFill>
          <p:spPr bwMode="auto">
            <a:xfrm>
              <a:off x="2633460" y="6015207"/>
              <a:ext cx="1062000" cy="82800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2998907" y="6098551"/>
              <a:ext cx="346204" cy="630860"/>
            </a:xfrm>
            <a:prstGeom prst="rect">
              <a:avLst/>
            </a:prstGeom>
            <a:noFill/>
          </p:spPr>
          <p:txBody>
            <a:bodyPr vert="eaVert" wrap="none" rtlCol="0">
              <a:spAutoFit/>
            </a:bodyPr>
            <a:lstStyle/>
            <a:p>
              <a:r>
                <a:rPr lang="zh-CN" altLang="en-US" sz="1050" dirty="0">
                  <a:solidFill>
                    <a:schemeClr val="bg1"/>
                  </a:solidFill>
                  <a:latin typeface="微软雅黑" panose="020B0503020204020204" pitchFamily="34" charset="-122"/>
                  <a:ea typeface="微软雅黑" panose="020B0503020204020204" pitchFamily="34" charset="-122"/>
                </a:rPr>
                <a:t>三级标题</a:t>
              </a:r>
              <a:endParaRPr lang="zh-CN" altLang="en-US" sz="1050" dirty="0">
                <a:solidFill>
                  <a:schemeClr val="bg1"/>
                </a:solidFill>
                <a:latin typeface="微软雅黑" panose="020B0503020204020204" pitchFamily="34" charset="-122"/>
                <a:ea typeface="微软雅黑" panose="020B0503020204020204" pitchFamily="34" charset="-122"/>
              </a:endParaRPr>
            </a:p>
          </p:txBody>
        </p:sp>
        <p:sp>
          <p:nvSpPr>
            <p:cNvPr id="17" name="椭圆 16"/>
            <p:cNvSpPr/>
            <p:nvPr/>
          </p:nvSpPr>
          <p:spPr>
            <a:xfrm>
              <a:off x="1918742" y="6201687"/>
              <a:ext cx="360040" cy="36004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TextBox 17"/>
          <p:cNvSpPr txBox="1"/>
          <p:nvPr/>
        </p:nvSpPr>
        <p:spPr>
          <a:xfrm>
            <a:off x="3791444" y="6204631"/>
            <a:ext cx="5545338" cy="369380"/>
          </a:xfrm>
          <a:prstGeom prst="rect">
            <a:avLst/>
          </a:prstGeom>
          <a:noFill/>
        </p:spPr>
        <p:txBody>
          <a:bodyPr wrap="square" lIns="0"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懂得感恩，收获更多</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1918992"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anose="04040905080B02020502" pitchFamily="82" charset="0"/>
                <a:ea typeface="DFPYeaSong-B5" pitchFamily="18" charset="-120"/>
              </a:rPr>
              <a:t>3</a:t>
            </a:r>
            <a:endParaRPr lang="zh-CN" altLang="en-US" sz="3200" b="1" i="1" dirty="0">
              <a:solidFill>
                <a:srgbClr val="7BC143"/>
              </a:solidFill>
              <a:effectLst>
                <a:outerShdw blurRad="38100" dist="38100" dir="2700000" algn="tl">
                  <a:srgbClr val="000000">
                    <a:alpha val="43137"/>
                  </a:srgbClr>
                </a:outerShdw>
              </a:effectLst>
              <a:latin typeface="Broadway" panose="04040905080B02020502" pitchFamily="82" charset="0"/>
              <a:ea typeface="DFPYeaSong-B5" pitchFamily="18" charset="-120"/>
            </a:endParaRPr>
          </a:p>
        </p:txBody>
      </p:sp>
      <p:sp>
        <p:nvSpPr>
          <p:cNvPr id="4" name="矩形 3"/>
          <p:cNvSpPr/>
          <p:nvPr/>
        </p:nvSpPr>
        <p:spPr>
          <a:xfrm>
            <a:off x="1991009" y="3861104"/>
            <a:ext cx="10082434" cy="1814086"/>
          </a:xfrm>
          <a:prstGeom prst="rect">
            <a:avLst/>
          </a:prstGeom>
        </p:spPr>
        <p:txBody>
          <a:bodyPr wrap="square">
            <a:spAutoFit/>
          </a:bodyPr>
          <a:lstStyle/>
          <a:p>
            <a:pPr>
              <a:lnSpc>
                <a:spcPct val="134000"/>
              </a:lnSpc>
              <a:spcAft>
                <a:spcPts val="1200"/>
              </a:spcAft>
            </a:pPr>
            <a:r>
              <a:rPr lang="zh-CN" altLang="en-US" b="1" dirty="0">
                <a:solidFill>
                  <a:srgbClr val="92D050"/>
                </a:solidFill>
                <a:latin typeface="微软雅黑" panose="020B0503020204020204" pitchFamily="34" charset="-122"/>
                <a:ea typeface="微软雅黑" panose="020B0503020204020204" pitchFamily="34" charset="-122"/>
              </a:rPr>
              <a:t>懂得感恩的人：</a:t>
            </a:r>
            <a:endParaRPr lang="zh-CN" altLang="en-US" b="1" dirty="0">
              <a:solidFill>
                <a:srgbClr val="92D050"/>
              </a:solidFill>
              <a:latin typeface="微软雅黑" panose="020B0503020204020204" pitchFamily="34" charset="-122"/>
              <a:ea typeface="微软雅黑" panose="020B0503020204020204" pitchFamily="34" charset="-122"/>
            </a:endParaRPr>
          </a:p>
          <a:p>
            <a:pPr>
              <a:lnSpc>
                <a:spcPct val="162000"/>
              </a:lnSpc>
            </a:pP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）具备感恩的传统美德，便拥有了良好的口碑；</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62000"/>
              </a:lnSpc>
            </a:pP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）懂得感恩，知恩图报，别人才愿意帮助你、提携你；</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62000"/>
              </a:lnSpc>
            </a:pP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）懂得感恩，看淡得失，愿意与别人分享自己的利益，就更容易与别人形成合作共赢的局面。</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18435" name="Picture 3" descr="C:\Users\user\Desktop\未标题-2 拷贝.png"/>
          <p:cNvPicPr>
            <a:picLocks noChangeAspect="1" noChangeArrowheads="1"/>
          </p:cNvPicPr>
          <p:nvPr/>
        </p:nvPicPr>
        <p:blipFill>
          <a:blip r:embed="rId2"/>
          <a:srcRect/>
          <a:stretch>
            <a:fillRect/>
          </a:stretch>
        </p:blipFill>
        <p:spPr bwMode="auto">
          <a:xfrm>
            <a:off x="5855997" y="-446"/>
            <a:ext cx="6349240" cy="457259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p14:pan dir="r"/>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100" fill="hold"/>
                                        <p:tgtEl>
                                          <p:spTgt spid="19"/>
                                        </p:tgtEl>
                                        <p:attrNameLst>
                                          <p:attrName>ppt_x</p:attrName>
                                        </p:attrNameLst>
                                      </p:cBhvr>
                                      <p:tavLst>
                                        <p:tav tm="0">
                                          <p:val>
                                            <p:strVal val="0-#ppt_w/2"/>
                                          </p:val>
                                        </p:tav>
                                        <p:tav tm="100000">
                                          <p:val>
                                            <p:strVal val="#ppt_x"/>
                                          </p:val>
                                        </p:tav>
                                      </p:tavLst>
                                    </p:anim>
                                    <p:anim calcmode="lin" valueType="num">
                                      <p:cBhvr additive="base">
                                        <p:cTn id="8" dur="1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0-#ppt_w/2"/>
                                          </p:val>
                                        </p:tav>
                                        <p:tav tm="100000">
                                          <p:val>
                                            <p:strVal val="#ppt_x"/>
                                          </p:val>
                                        </p:tav>
                                      </p:tavLst>
                                    </p:anim>
                                    <p:anim calcmode="lin" valueType="num">
                                      <p:cBhvr additive="base">
                                        <p:cTn id="13" dur="500" fill="hold"/>
                                        <p:tgtEl>
                                          <p:spTgt spid="18"/>
                                        </p:tgtEl>
                                        <p:attrNameLst>
                                          <p:attrName>ppt_y</p:attrName>
                                        </p:attrNameLst>
                                      </p:cBhvr>
                                      <p:tavLst>
                                        <p:tav tm="0">
                                          <p:val>
                                            <p:strVal val="#ppt_y"/>
                                          </p:val>
                                        </p:tav>
                                        <p:tav tm="100000">
                                          <p:val>
                                            <p:strVal val="#ppt_y"/>
                                          </p:val>
                                        </p:tav>
                                      </p:tavLst>
                                    </p:anim>
                                  </p:childTnLst>
                                </p:cTn>
                              </p:par>
                              <p:par>
                                <p:cTn id="14" presetID="8" presetClass="emph" presetSubtype="0" fill="hold" grpId="1" nodeType="withEffect">
                                  <p:stCondLst>
                                    <p:cond delay="0"/>
                                  </p:stCondLst>
                                  <p:childTnLst>
                                    <p:animRot by="43200000">
                                      <p:cBhvr>
                                        <p:cTn id="15" dur="400" fill="hold"/>
                                        <p:tgtEl>
                                          <p:spTgt spid="18"/>
                                        </p:tgtEl>
                                        <p:attrNameLst>
                                          <p:attrName>r</p:attrName>
                                        </p:attrNameLst>
                                      </p:cBhvr>
                                    </p:animRot>
                                  </p:childTnLst>
                                </p:cTn>
                              </p:par>
                            </p:childTnLst>
                          </p:cTn>
                        </p:par>
                        <p:par>
                          <p:cTn id="16" fill="hold">
                            <p:stCondLst>
                              <p:cond delay="1000"/>
                            </p:stCondLst>
                            <p:childTnLst>
                              <p:par>
                                <p:cTn id="17" presetID="10" presetClass="entr" presetSubtype="0" fill="hold" grpId="0" nodeType="afterEffect">
                                  <p:stCondLst>
                                    <p:cond delay="0"/>
                                  </p:stCondLst>
                                  <p:iterate type="wd">
                                    <p:tmPct val="10000"/>
                                  </p:iterate>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8" grpId="1"/>
      <p:bldP spid="19" grpId="0"/>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4900">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01</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4" y="551530"/>
            <a:ext cx="2952712" cy="461725"/>
          </a:xfrm>
          <a:prstGeom prst="rect">
            <a:avLst/>
          </a:prstGeom>
          <a:noFill/>
        </p:spPr>
        <p:txBody>
          <a:bodyPr wrap="square" lIns="0" rtlCol="0">
            <a:spAutoFit/>
          </a:bodyPr>
          <a:lstStyle/>
          <a:p>
            <a:r>
              <a:rPr lang="zh-CN" altLang="en-US" sz="2400" b="1" dirty="0">
                <a:solidFill>
                  <a:srgbClr val="9BBB59"/>
                </a:solidFill>
                <a:latin typeface="微软雅黑" panose="020B0503020204020204" pitchFamily="34" charset="-122"/>
                <a:ea typeface="微软雅黑" panose="020B0503020204020204" pitchFamily="34" charset="-122"/>
              </a:rPr>
              <a:t>什么是心态</a:t>
            </a:r>
            <a:endParaRPr lang="zh-CN" altLang="en-US" sz="2400" b="1" dirty="0">
              <a:solidFill>
                <a:srgbClr val="9BBB59"/>
              </a:solidFill>
              <a:latin typeface="微软雅黑" panose="020B0503020204020204" pitchFamily="34" charset="-122"/>
              <a:ea typeface="微软雅黑" panose="020B0503020204020204" pitchFamily="34" charset="-122"/>
            </a:endParaRPr>
          </a:p>
        </p:txBody>
      </p:sp>
      <p:pic>
        <p:nvPicPr>
          <p:cNvPr id="1027" name="Picture 3" descr="D:\Teliss_Tong\Copy\定期备份\工作备份\！PPT图片及版面资源\06-PPT精选插图\12-标签\绿色箭头标签02.png"/>
          <p:cNvPicPr>
            <a:picLocks noChangeAspect="1" noChangeArrowheads="1"/>
          </p:cNvPicPr>
          <p:nvPr/>
        </p:nvPicPr>
        <p:blipFill>
          <a:blip r:embed="rId1" cstate="email"/>
          <a:srcRect/>
          <a:stretch>
            <a:fillRect/>
          </a:stretch>
        </p:blipFill>
        <p:spPr bwMode="auto">
          <a:xfrm>
            <a:off x="10525209" y="1074325"/>
            <a:ext cx="1260164" cy="770293"/>
          </a:xfrm>
          <a:prstGeom prst="rect">
            <a:avLst/>
          </a:prstGeom>
          <a:noFill/>
          <a:extLst>
            <a:ext uri="{909E8E84-426E-40DD-AFC4-6F175D3DCCD1}">
              <a14:hiddenFill xmlns:a14="http://schemas.microsoft.com/office/drawing/2010/main">
                <a:solidFill>
                  <a:srgbClr val="FFFFFF"/>
                </a:solidFill>
              </a14:hiddenFill>
            </a:ext>
          </a:extLst>
        </p:spPr>
      </p:pic>
      <p:sp>
        <p:nvSpPr>
          <p:cNvPr id="26" name="TextBox 25"/>
          <p:cNvSpPr txBox="1"/>
          <p:nvPr/>
        </p:nvSpPr>
        <p:spPr>
          <a:xfrm>
            <a:off x="10837239" y="1196461"/>
            <a:ext cx="646415" cy="369380"/>
          </a:xfrm>
          <a:prstGeom prst="rect">
            <a:avLst/>
          </a:prstGeom>
          <a:noFill/>
        </p:spPr>
        <p:txBody>
          <a:bodyPr wrap="non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引例</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marL="1143000" indent="-228600">
              <a:defRPr sz="2400">
                <a:solidFill>
                  <a:schemeClr val="tx1"/>
                </a:solidFill>
                <a:latin typeface="Calibri" panose="020F0502020204030204" pitchFamily="34" charset="0"/>
                <a:ea typeface="宋体" panose="02010600030101010101" pitchFamily="2" charset="-122"/>
              </a:defRPr>
            </a:lvl3pPr>
            <a:lvl4pPr marL="1600200" indent="-228600">
              <a:defRPr sz="2400">
                <a:solidFill>
                  <a:schemeClr val="tx1"/>
                </a:solidFill>
                <a:latin typeface="Calibri" panose="020F0502020204030204" pitchFamily="34" charset="0"/>
                <a:ea typeface="宋体" panose="02010600030101010101" pitchFamily="2" charset="-122"/>
              </a:defRPr>
            </a:lvl4pPr>
            <a:lvl5pPr marL="2057400" indent="-228600">
              <a:defRPr sz="2400">
                <a:solidFill>
                  <a:schemeClr val="tx1"/>
                </a:solidFill>
                <a:latin typeface="Calibri" panose="020F0502020204030204" pitchFamily="34" charset="0"/>
                <a:ea typeface="宋体" panose="02010600030101010101" pitchFamily="2" charset="-122"/>
              </a:defRPr>
            </a:lvl5pPr>
            <a:lvl6pPr marL="25146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6pPr>
            <a:lvl7pPr marL="29718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7pPr>
            <a:lvl8pPr marL="34290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8pPr>
            <a:lvl9pPr marL="38862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9pPr>
          </a:lstStyle>
          <a:p>
            <a:endParaRPr lang="zh-CN" altLang="en-US" dirty="0">
              <a:ea typeface="微软雅黑" panose="020B0503020204020204" pitchFamily="34" charset="-122"/>
            </a:endParaRPr>
          </a:p>
        </p:txBody>
      </p:sp>
      <p:sp>
        <p:nvSpPr>
          <p:cNvPr id="41" name="TextBox 40"/>
          <p:cNvSpPr txBox="1"/>
          <p:nvPr/>
        </p:nvSpPr>
        <p:spPr>
          <a:xfrm>
            <a:off x="2711183" y="1313317"/>
            <a:ext cx="7489358" cy="713850"/>
          </a:xfrm>
          <a:prstGeom prst="rect">
            <a:avLst/>
          </a:prstGeom>
          <a:noFill/>
        </p:spPr>
        <p:txBody>
          <a:bodyPr wrap="square">
            <a:spAutoFit/>
          </a:bodyPr>
          <a:lstStyle/>
          <a:p>
            <a:pPr>
              <a:lnSpc>
                <a:spcPct val="133000"/>
              </a:lnSpc>
              <a:defRPr/>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我们常常会这样评价一个人</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600" b="1" dirty="0">
                <a:solidFill>
                  <a:srgbClr val="7BC143"/>
                </a:solidFill>
                <a:latin typeface="微软雅黑" panose="020B0503020204020204" pitchFamily="34" charset="-122"/>
                <a:ea typeface="微软雅黑" panose="020B0503020204020204" pitchFamily="34" charset="-122"/>
              </a:rPr>
              <a:t>小张心态很好，小李心态浮躁。</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那么，他们为什么会得到这样的评价呢？</a:t>
            </a:r>
            <a:endParaRPr lang="zh-CN" altLang="en-US" sz="1600" b="1" dirty="0">
              <a:solidFill>
                <a:schemeClr val="tx1">
                  <a:lumMod val="65000"/>
                  <a:lumOff val="35000"/>
                </a:schemeClr>
              </a:solidFill>
              <a:latin typeface="Arial" panose="020B0604020202020204" pitchFamily="34" charset="0"/>
              <a:ea typeface="宋体" panose="02010600030101010101" pitchFamily="2" charset="-122"/>
            </a:endParaRPr>
          </a:p>
        </p:txBody>
      </p:sp>
      <p:sp>
        <p:nvSpPr>
          <p:cNvPr id="19" name="圆角矩形 18"/>
          <p:cNvSpPr/>
          <p:nvPr/>
        </p:nvSpPr>
        <p:spPr>
          <a:xfrm>
            <a:off x="3089304" y="3321066"/>
            <a:ext cx="3222748" cy="2412490"/>
          </a:xfrm>
          <a:prstGeom prst="roundRect">
            <a:avLst>
              <a:gd name="adj" fmla="val 4785"/>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pic>
        <p:nvPicPr>
          <p:cNvPr id="1028" name="Picture 4" descr="C:\Users\user\AppData\Local\Temp\SoEasy\6A7F6CE0565497B2026AE3CC468C4A56.png"/>
          <p:cNvPicPr>
            <a:picLocks noChangeAspect="1" noChangeArrowheads="1"/>
          </p:cNvPicPr>
          <p:nvPr/>
        </p:nvPicPr>
        <p:blipFill>
          <a:blip r:embed="rId2" cstate="email"/>
          <a:srcRect/>
          <a:stretch>
            <a:fillRect/>
          </a:stretch>
        </p:blipFill>
        <p:spPr bwMode="auto">
          <a:xfrm>
            <a:off x="2531324" y="2276906"/>
            <a:ext cx="1656216" cy="1656216"/>
          </a:xfrm>
          <a:prstGeom prst="rect">
            <a:avLst/>
          </a:prstGeom>
          <a:noFill/>
          <a:extLst>
            <a:ext uri="{909E8E84-426E-40DD-AFC4-6F175D3DCCD1}">
              <a14:hiddenFill xmlns:a14="http://schemas.microsoft.com/office/drawing/2010/main">
                <a:solidFill>
                  <a:srgbClr val="FFFFFF"/>
                </a:solidFill>
              </a14:hiddenFill>
            </a:ext>
          </a:extLst>
        </p:spPr>
      </p:pic>
      <p:sp>
        <p:nvSpPr>
          <p:cNvPr id="44" name="圆角矩形 43"/>
          <p:cNvSpPr/>
          <p:nvPr/>
        </p:nvSpPr>
        <p:spPr>
          <a:xfrm>
            <a:off x="6977794" y="3393083"/>
            <a:ext cx="3222748" cy="2412490"/>
          </a:xfrm>
          <a:prstGeom prst="roundRect">
            <a:avLst>
              <a:gd name="adj" fmla="val 4785"/>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a:p>
        </p:txBody>
      </p:sp>
      <p:pic>
        <p:nvPicPr>
          <p:cNvPr id="1029" name="Picture 5" descr="C:\Users\user\AppData\Local\Temp\SoEasy\000764.png"/>
          <p:cNvPicPr>
            <a:picLocks noChangeAspect="1" noChangeArrowheads="1"/>
          </p:cNvPicPr>
          <p:nvPr/>
        </p:nvPicPr>
        <p:blipFill>
          <a:blip r:embed="rId3" cstate="email"/>
          <a:srcRect/>
          <a:stretch>
            <a:fillRect/>
          </a:stretch>
        </p:blipFill>
        <p:spPr bwMode="auto">
          <a:xfrm>
            <a:off x="9372433" y="2276906"/>
            <a:ext cx="1656216" cy="1656216"/>
          </a:xfrm>
          <a:prstGeom prst="rect">
            <a:avLst/>
          </a:prstGeom>
          <a:noFill/>
          <a:extLst>
            <a:ext uri="{909E8E84-426E-40DD-AFC4-6F175D3DCCD1}">
              <a14:hiddenFill xmlns:a14="http://schemas.microsoft.com/office/drawing/2010/main">
                <a:solidFill>
                  <a:srgbClr val="FFFFFF"/>
                </a:solidFill>
              </a14:hiddenFill>
            </a:ext>
          </a:extLst>
        </p:spPr>
      </p:pic>
      <p:sp>
        <p:nvSpPr>
          <p:cNvPr id="45" name="TextBox 44"/>
          <p:cNvSpPr txBox="1"/>
          <p:nvPr/>
        </p:nvSpPr>
        <p:spPr>
          <a:xfrm>
            <a:off x="3359432" y="3859656"/>
            <a:ext cx="2808586" cy="1729866"/>
          </a:xfrm>
          <a:prstGeom prst="rect">
            <a:avLst/>
          </a:prstGeom>
          <a:noFill/>
        </p:spPr>
        <p:txBody>
          <a:bodyPr wrap="square">
            <a:spAutoFit/>
          </a:bodyPr>
          <a:lstStyle/>
          <a:p>
            <a:pPr>
              <a:lnSpc>
                <a:spcPct val="133000"/>
              </a:lnSpc>
              <a:defRPr/>
            </a:pPr>
            <a:r>
              <a:rPr lang="zh-CN" altLang="en-US" sz="1600" dirty="0">
                <a:solidFill>
                  <a:schemeClr val="bg1"/>
                </a:solidFill>
                <a:latin typeface="微软雅黑" panose="020B0503020204020204" pitchFamily="34" charset="-122"/>
                <a:ea typeface="微软雅黑" panose="020B0503020204020204" pitchFamily="34" charset="-122"/>
              </a:rPr>
              <a:t>虚心、勤奋、自信、乐观，能勇敢面对工作遇到的困难，积极寻找解决问题的办法，认真负责地完成每天的工作任务。</a:t>
            </a:r>
            <a:endParaRPr lang="zh-CN" altLang="en-US" sz="1600" dirty="0">
              <a:solidFill>
                <a:schemeClr val="bg1"/>
              </a:solidFill>
              <a:latin typeface="Arial" panose="020B0604020202020204" pitchFamily="34" charset="0"/>
              <a:ea typeface="宋体" panose="02010600030101010101" pitchFamily="2" charset="-122"/>
            </a:endParaRPr>
          </a:p>
        </p:txBody>
      </p:sp>
      <p:sp>
        <p:nvSpPr>
          <p:cNvPr id="46" name="TextBox 45"/>
          <p:cNvSpPr txBox="1"/>
          <p:nvPr/>
        </p:nvSpPr>
        <p:spPr>
          <a:xfrm>
            <a:off x="7248370" y="3859656"/>
            <a:ext cx="2808586" cy="1729866"/>
          </a:xfrm>
          <a:prstGeom prst="rect">
            <a:avLst/>
          </a:prstGeom>
          <a:noFill/>
        </p:spPr>
        <p:txBody>
          <a:bodyPr wrap="square">
            <a:spAutoFit/>
          </a:bodyPr>
          <a:lstStyle/>
          <a:p>
            <a:pPr>
              <a:lnSpc>
                <a:spcPct val="133000"/>
              </a:lnSpc>
              <a:defRPr/>
            </a:pPr>
            <a:r>
              <a:rPr lang="zh-CN" altLang="en-US" sz="1600" dirty="0">
                <a:solidFill>
                  <a:schemeClr val="bg1"/>
                </a:solidFill>
                <a:latin typeface="微软雅黑" panose="020B0503020204020204" pitchFamily="34" charset="-122"/>
                <a:ea typeface="微软雅黑" panose="020B0503020204020204" pitchFamily="34" charset="-122"/>
              </a:rPr>
              <a:t>对工作挑三拣四，借口很多，一旦遇到挫折，往往就会退缩、逃避；平时总是阴郁着脸，哀叹社会不公，生不逢时。</a:t>
            </a:r>
            <a:endParaRPr lang="zh-CN" altLang="en-US" sz="1600" dirty="0">
              <a:solidFill>
                <a:schemeClr val="bg1"/>
              </a:solidFill>
              <a:latin typeface="Arial" panose="020B0604020202020204" pitchFamily="34"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pan dir="u"/>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92"/>
                                        </p:tgtEl>
                                        <p:attrNameLst>
                                          <p:attrName>style.visibility</p:attrName>
                                        </p:attrNameLst>
                                      </p:cBhvr>
                                      <p:to>
                                        <p:strVal val="visible"/>
                                      </p:to>
                                    </p:set>
                                    <p:anim calcmode="lin" valueType="num">
                                      <p:cBhvr additive="base">
                                        <p:cTn id="7" dur="500" fill="hold"/>
                                        <p:tgtEl>
                                          <p:spTgt spid="92"/>
                                        </p:tgtEl>
                                        <p:attrNameLst>
                                          <p:attrName>ppt_x</p:attrName>
                                        </p:attrNameLst>
                                      </p:cBhvr>
                                      <p:tavLst>
                                        <p:tav tm="0">
                                          <p:val>
                                            <p:strVal val="#ppt_x"/>
                                          </p:val>
                                        </p:tav>
                                        <p:tav tm="100000">
                                          <p:val>
                                            <p:strVal val="#ppt_x"/>
                                          </p:val>
                                        </p:tav>
                                      </p:tavLst>
                                    </p:anim>
                                    <p:anim calcmode="lin" valueType="num">
                                      <p:cBhvr additive="base">
                                        <p:cTn id="8" dur="500" fill="hold"/>
                                        <p:tgtEl>
                                          <p:spTgt spid="92"/>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1000"/>
                                        <p:tgtEl>
                                          <p:spTgt spid="41"/>
                                        </p:tgtEl>
                                      </p:cBhvr>
                                    </p:animEffect>
                                    <p:anim calcmode="lin" valueType="num">
                                      <p:cBhvr>
                                        <p:cTn id="17" dur="1000" fill="hold"/>
                                        <p:tgtEl>
                                          <p:spTgt spid="41"/>
                                        </p:tgtEl>
                                        <p:attrNameLst>
                                          <p:attrName>ppt_x</p:attrName>
                                        </p:attrNameLst>
                                      </p:cBhvr>
                                      <p:tavLst>
                                        <p:tav tm="0">
                                          <p:val>
                                            <p:strVal val="#ppt_x"/>
                                          </p:val>
                                        </p:tav>
                                        <p:tav tm="100000">
                                          <p:val>
                                            <p:strVal val="#ppt_x"/>
                                          </p:val>
                                        </p:tav>
                                      </p:tavLst>
                                    </p:anim>
                                    <p:anim calcmode="lin" valueType="num">
                                      <p:cBhvr>
                                        <p:cTn id="18" dur="1000" fill="hold"/>
                                        <p:tgtEl>
                                          <p:spTgt spid="41"/>
                                        </p:tgtEl>
                                        <p:attrNameLst>
                                          <p:attrName>ppt_y</p:attrName>
                                        </p:attrNameLst>
                                      </p:cBhvr>
                                      <p:tavLst>
                                        <p:tav tm="0">
                                          <p:val>
                                            <p:strVal val="#ppt_y+.1"/>
                                          </p:val>
                                        </p:tav>
                                        <p:tav tm="100000">
                                          <p:val>
                                            <p:strVal val="#ppt_y"/>
                                          </p:val>
                                        </p:tav>
                                      </p:tavLst>
                                    </p:anim>
                                  </p:childTnLst>
                                </p:cTn>
                              </p:par>
                              <p:par>
                                <p:cTn id="19" presetID="47" presetClass="entr" presetSubtype="0" fill="hold" grpId="0" nodeType="withEffect">
                                  <p:stCondLst>
                                    <p:cond delay="0"/>
                                  </p:stCondLst>
                                  <p:childTnLst>
                                    <p:set>
                                      <p:cBhvr>
                                        <p:cTn id="20" dur="1" fill="hold">
                                          <p:stCondLst>
                                            <p:cond delay="0"/>
                                          </p:stCondLst>
                                        </p:cTn>
                                        <p:tgtEl>
                                          <p:spTgt spid="45"/>
                                        </p:tgtEl>
                                        <p:attrNameLst>
                                          <p:attrName>style.visibility</p:attrName>
                                        </p:attrNameLst>
                                      </p:cBhvr>
                                      <p:to>
                                        <p:strVal val="visible"/>
                                      </p:to>
                                    </p:set>
                                    <p:animEffect transition="in" filter="fade">
                                      <p:cBhvr>
                                        <p:cTn id="21" dur="1000"/>
                                        <p:tgtEl>
                                          <p:spTgt spid="45"/>
                                        </p:tgtEl>
                                      </p:cBhvr>
                                    </p:animEffect>
                                    <p:anim calcmode="lin" valueType="num">
                                      <p:cBhvr>
                                        <p:cTn id="22" dur="1000" fill="hold"/>
                                        <p:tgtEl>
                                          <p:spTgt spid="45"/>
                                        </p:tgtEl>
                                        <p:attrNameLst>
                                          <p:attrName>ppt_x</p:attrName>
                                        </p:attrNameLst>
                                      </p:cBhvr>
                                      <p:tavLst>
                                        <p:tav tm="0">
                                          <p:val>
                                            <p:strVal val="#ppt_x"/>
                                          </p:val>
                                        </p:tav>
                                        <p:tav tm="100000">
                                          <p:val>
                                            <p:strVal val="#ppt_x"/>
                                          </p:val>
                                        </p:tav>
                                      </p:tavLst>
                                    </p:anim>
                                    <p:anim calcmode="lin" valueType="num">
                                      <p:cBhvr>
                                        <p:cTn id="23" dur="1000" fill="hold"/>
                                        <p:tgtEl>
                                          <p:spTgt spid="45"/>
                                        </p:tgtEl>
                                        <p:attrNameLst>
                                          <p:attrName>ppt_y</p:attrName>
                                        </p:attrNameLst>
                                      </p:cBhvr>
                                      <p:tavLst>
                                        <p:tav tm="0">
                                          <p:val>
                                            <p:strVal val="#ppt_y-.1"/>
                                          </p:val>
                                        </p:tav>
                                        <p:tav tm="100000">
                                          <p:val>
                                            <p:strVal val="#ppt_y"/>
                                          </p:val>
                                        </p:tav>
                                      </p:tavLst>
                                    </p:anim>
                                  </p:childTnLst>
                                </p:cTn>
                              </p:par>
                              <p:par>
                                <p:cTn id="24" presetID="47" presetClass="entr" presetSubtype="0" fill="hold" grpId="0" nodeType="withEffect">
                                  <p:stCondLst>
                                    <p:cond delay="0"/>
                                  </p:stCondLst>
                                  <p:childTnLst>
                                    <p:set>
                                      <p:cBhvr>
                                        <p:cTn id="25" dur="1" fill="hold">
                                          <p:stCondLst>
                                            <p:cond delay="0"/>
                                          </p:stCondLst>
                                        </p:cTn>
                                        <p:tgtEl>
                                          <p:spTgt spid="46"/>
                                        </p:tgtEl>
                                        <p:attrNameLst>
                                          <p:attrName>style.visibility</p:attrName>
                                        </p:attrNameLst>
                                      </p:cBhvr>
                                      <p:to>
                                        <p:strVal val="visible"/>
                                      </p:to>
                                    </p:set>
                                    <p:animEffect transition="in" filter="fade">
                                      <p:cBhvr>
                                        <p:cTn id="26" dur="1000"/>
                                        <p:tgtEl>
                                          <p:spTgt spid="46"/>
                                        </p:tgtEl>
                                      </p:cBhvr>
                                    </p:animEffect>
                                    <p:anim calcmode="lin" valueType="num">
                                      <p:cBhvr>
                                        <p:cTn id="27" dur="1000" fill="hold"/>
                                        <p:tgtEl>
                                          <p:spTgt spid="46"/>
                                        </p:tgtEl>
                                        <p:attrNameLst>
                                          <p:attrName>ppt_x</p:attrName>
                                        </p:attrNameLst>
                                      </p:cBhvr>
                                      <p:tavLst>
                                        <p:tav tm="0">
                                          <p:val>
                                            <p:strVal val="#ppt_x"/>
                                          </p:val>
                                        </p:tav>
                                        <p:tav tm="100000">
                                          <p:val>
                                            <p:strVal val="#ppt_x"/>
                                          </p:val>
                                        </p:tav>
                                      </p:tavLst>
                                    </p:anim>
                                    <p:anim calcmode="lin" valueType="num">
                                      <p:cBhvr>
                                        <p:cTn id="28"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41" grpId="0"/>
      <p:bldP spid="45" grpId="0"/>
      <p:bldP spid="46"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4900">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03</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3" y="551530"/>
            <a:ext cx="4243101" cy="461725"/>
          </a:xfrm>
          <a:prstGeom prst="rect">
            <a:avLst/>
          </a:prstGeom>
          <a:noFill/>
        </p:spPr>
        <p:txBody>
          <a:bodyPr wrap="square" lIns="0" rtlCol="0">
            <a:spAutoFit/>
          </a:bodyPr>
          <a:lstStyle/>
          <a:p>
            <a:r>
              <a:rPr lang="zh-CN" altLang="en-US" sz="2400" b="1" dirty="0">
                <a:solidFill>
                  <a:srgbClr val="9BBB59"/>
                </a:solidFill>
                <a:latin typeface="微软雅黑" panose="020B0503020204020204" pitchFamily="34" charset="-122"/>
                <a:ea typeface="微软雅黑" panose="020B0503020204020204" pitchFamily="34" charset="-122"/>
              </a:rPr>
              <a:t>怎样才算是具备感恩心态</a:t>
            </a:r>
            <a:endParaRPr lang="zh-CN" altLang="en-US" sz="2400" b="1" dirty="0">
              <a:solidFill>
                <a:srgbClr val="9BBB59"/>
              </a:solidFill>
              <a:latin typeface="微软雅黑" panose="020B0503020204020204" pitchFamily="34" charset="-122"/>
              <a:ea typeface="微软雅黑" panose="020B0503020204020204" pitchFamily="34" charset="-122"/>
            </a:endParaRP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marL="1143000" indent="-228600">
              <a:defRPr sz="2400">
                <a:solidFill>
                  <a:schemeClr val="tx1"/>
                </a:solidFill>
                <a:latin typeface="Calibri" panose="020F0502020204030204" pitchFamily="34" charset="0"/>
                <a:ea typeface="宋体" panose="02010600030101010101" pitchFamily="2" charset="-122"/>
              </a:defRPr>
            </a:lvl3pPr>
            <a:lvl4pPr marL="1600200" indent="-228600">
              <a:defRPr sz="2400">
                <a:solidFill>
                  <a:schemeClr val="tx1"/>
                </a:solidFill>
                <a:latin typeface="Calibri" panose="020F0502020204030204" pitchFamily="34" charset="0"/>
                <a:ea typeface="宋体" panose="02010600030101010101" pitchFamily="2" charset="-122"/>
              </a:defRPr>
            </a:lvl4pPr>
            <a:lvl5pPr marL="2057400" indent="-228600">
              <a:defRPr sz="2400">
                <a:solidFill>
                  <a:schemeClr val="tx1"/>
                </a:solidFill>
                <a:latin typeface="Calibri" panose="020F0502020204030204" pitchFamily="34" charset="0"/>
                <a:ea typeface="宋体" panose="02010600030101010101" pitchFamily="2" charset="-122"/>
              </a:defRPr>
            </a:lvl5pPr>
            <a:lvl6pPr marL="25146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6pPr>
            <a:lvl7pPr marL="29718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7pPr>
            <a:lvl8pPr marL="34290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8pPr>
            <a:lvl9pPr marL="38862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9pPr>
          </a:lstStyle>
          <a:p>
            <a:endParaRPr lang="zh-CN" altLang="en-US" dirty="0">
              <a:ea typeface="微软雅黑" panose="020B0503020204020204" pitchFamily="34" charset="-122"/>
            </a:endParaRPr>
          </a:p>
        </p:txBody>
      </p:sp>
      <p:grpSp>
        <p:nvGrpSpPr>
          <p:cNvPr id="12" name="组合 11"/>
          <p:cNvGrpSpPr/>
          <p:nvPr/>
        </p:nvGrpSpPr>
        <p:grpSpPr>
          <a:xfrm>
            <a:off x="1846975" y="6015544"/>
            <a:ext cx="7777669" cy="828108"/>
            <a:chOff x="1774727" y="6015207"/>
            <a:chExt cx="7776656" cy="828000"/>
          </a:xfrm>
        </p:grpSpPr>
        <p:sp>
          <p:nvSpPr>
            <p:cNvPr id="14" name="矩形 13"/>
            <p:cNvSpPr/>
            <p:nvPr/>
          </p:nvSpPr>
          <p:spPr>
            <a:xfrm>
              <a:off x="1774727" y="6165304"/>
              <a:ext cx="7776656" cy="432000"/>
            </a:xfrm>
            <a:prstGeom prst="rect">
              <a:avLst/>
            </a:prstGeom>
            <a:solidFill>
              <a:srgbClr val="7BC143"/>
            </a:solidFill>
            <a:ln>
              <a:solidFill>
                <a:schemeClr val="bg1"/>
              </a:solidFill>
            </a:ln>
            <a:effectLst>
              <a:outerShdw blurRad="50800" dist="38100" dir="2700000" algn="tl"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15" name="Picture 6" descr="E:\仝德志文件，勿删！\03-参考文档\！PPT图片及版面资源\06-PPT精选插图\12-标签\橙色把手-阴影.png"/>
            <p:cNvPicPr>
              <a:picLocks noChangeAspect="1" noChangeArrowheads="1"/>
            </p:cNvPicPr>
            <p:nvPr/>
          </p:nvPicPr>
          <p:blipFill>
            <a:blip r:embed="rId1" cstate="email"/>
            <a:srcRect/>
            <a:stretch>
              <a:fillRect/>
            </a:stretch>
          </p:blipFill>
          <p:spPr bwMode="auto">
            <a:xfrm>
              <a:off x="2633460" y="6015207"/>
              <a:ext cx="1062000" cy="82800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2998907" y="6098551"/>
              <a:ext cx="346204" cy="630860"/>
            </a:xfrm>
            <a:prstGeom prst="rect">
              <a:avLst/>
            </a:prstGeom>
            <a:noFill/>
          </p:spPr>
          <p:txBody>
            <a:bodyPr vert="eaVert" wrap="none" rtlCol="0">
              <a:spAutoFit/>
            </a:bodyPr>
            <a:lstStyle/>
            <a:p>
              <a:r>
                <a:rPr lang="zh-CN" altLang="en-US" sz="1050" dirty="0">
                  <a:solidFill>
                    <a:schemeClr val="bg1"/>
                  </a:solidFill>
                  <a:latin typeface="微软雅黑" panose="020B0503020204020204" pitchFamily="34" charset="-122"/>
                  <a:ea typeface="微软雅黑" panose="020B0503020204020204" pitchFamily="34" charset="-122"/>
                </a:rPr>
                <a:t>三级标题</a:t>
              </a:r>
              <a:endParaRPr lang="zh-CN" altLang="en-US" sz="1050" dirty="0">
                <a:solidFill>
                  <a:schemeClr val="bg1"/>
                </a:solidFill>
                <a:latin typeface="微软雅黑" panose="020B0503020204020204" pitchFamily="34" charset="-122"/>
                <a:ea typeface="微软雅黑" panose="020B0503020204020204" pitchFamily="34" charset="-122"/>
              </a:endParaRPr>
            </a:p>
          </p:txBody>
        </p:sp>
        <p:sp>
          <p:nvSpPr>
            <p:cNvPr id="17" name="椭圆 16"/>
            <p:cNvSpPr/>
            <p:nvPr/>
          </p:nvSpPr>
          <p:spPr>
            <a:xfrm>
              <a:off x="1918742" y="6201687"/>
              <a:ext cx="360040" cy="36004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TextBox 17"/>
          <p:cNvSpPr txBox="1"/>
          <p:nvPr/>
        </p:nvSpPr>
        <p:spPr>
          <a:xfrm>
            <a:off x="3791444" y="6204631"/>
            <a:ext cx="5545338" cy="369380"/>
          </a:xfrm>
          <a:prstGeom prst="rect">
            <a:avLst/>
          </a:prstGeom>
          <a:noFill/>
        </p:spPr>
        <p:txBody>
          <a:bodyPr wrap="square" lIns="0"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施人慎勿念，受施慎勿忘</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1918992"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anose="04040905080B02020502" pitchFamily="82" charset="0"/>
                <a:ea typeface="DFPYeaSong-B5" pitchFamily="18" charset="-120"/>
              </a:rPr>
              <a:t>1</a:t>
            </a:r>
            <a:endParaRPr lang="zh-CN" altLang="en-US" sz="3200" b="1" i="1" dirty="0">
              <a:solidFill>
                <a:srgbClr val="7BC143"/>
              </a:solidFill>
              <a:effectLst>
                <a:outerShdw blurRad="38100" dist="38100" dir="2700000" algn="tl">
                  <a:srgbClr val="000000">
                    <a:alpha val="43137"/>
                  </a:srgbClr>
                </a:outerShdw>
              </a:effectLst>
              <a:latin typeface="Broadway" panose="04040905080B02020502" pitchFamily="82" charset="0"/>
              <a:ea typeface="DFPYeaSong-B5" pitchFamily="18" charset="-120"/>
            </a:endParaRPr>
          </a:p>
        </p:txBody>
      </p:sp>
      <p:sp>
        <p:nvSpPr>
          <p:cNvPr id="20" name="矩形 6"/>
          <p:cNvSpPr>
            <a:spLocks noChangeArrowheads="1"/>
          </p:cNvSpPr>
          <p:nvPr/>
        </p:nvSpPr>
        <p:spPr bwMode="auto">
          <a:xfrm>
            <a:off x="1991009" y="1612595"/>
            <a:ext cx="10082433" cy="4336574"/>
          </a:xfrm>
          <a:prstGeom prst="roundRect">
            <a:avLst>
              <a:gd name="adj" fmla="val 0"/>
            </a:avLst>
          </a:prstGeom>
          <a:solidFill>
            <a:srgbClr val="F0F0F0"/>
          </a:solidFill>
          <a:ln>
            <a:noFill/>
          </a:ln>
        </p:spPr>
        <p:txBody>
          <a:bodyPr anchor="ctr"/>
          <a:lstStyle/>
          <a:p>
            <a:pPr algn="ctr"/>
            <a:endParaRPr lang="zh-CN" altLang="zh-CN">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2" name="圆角矩形 21"/>
          <p:cNvSpPr/>
          <p:nvPr/>
        </p:nvSpPr>
        <p:spPr>
          <a:xfrm>
            <a:off x="2171053" y="1844618"/>
            <a:ext cx="9686338" cy="3960956"/>
          </a:xfrm>
          <a:prstGeom prst="roundRect">
            <a:avLst>
              <a:gd name="adj" fmla="val 0"/>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24" name="Text Box 44"/>
          <p:cNvSpPr txBox="1">
            <a:spLocks noChangeArrowheads="1"/>
          </p:cNvSpPr>
          <p:nvPr/>
        </p:nvSpPr>
        <p:spPr bwMode="auto">
          <a:xfrm>
            <a:off x="2338975" y="2060670"/>
            <a:ext cx="2951183" cy="2751880"/>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20204" pitchFamily="34" charset="0"/>
                <a:ea typeface="宋体" panose="02010600030101010101" pitchFamily="2" charset="-122"/>
              </a:defRPr>
            </a:lvl2pPr>
            <a:lvl3pPr defTabSz="720725" eaLnBrk="0" hangingPunct="0">
              <a:defRPr sz="1600">
                <a:latin typeface="Arial" panose="020B0604020202020204" pitchFamily="34" charset="0"/>
                <a:ea typeface="宋体" panose="02010600030101010101" pitchFamily="2" charset="-122"/>
              </a:defRPr>
            </a:lvl3pPr>
            <a:lvl4pPr defTabSz="720725" eaLnBrk="0" hangingPunct="0">
              <a:defRPr sz="1600">
                <a:latin typeface="Arial" panose="020B0604020202020204" pitchFamily="34" charset="0"/>
                <a:ea typeface="宋体" panose="02010600030101010101" pitchFamily="2" charset="-122"/>
              </a:defRPr>
            </a:lvl4pPr>
            <a:lvl5pPr defTabSz="720725" eaLnBrk="0" hangingPunct="0">
              <a:defRPr sz="1600">
                <a:latin typeface="Arial" panose="020B0604020202020204" pitchFamily="34" charset="0"/>
                <a:ea typeface="宋体" panose="02010600030101010101" pitchFamily="2" charset="-122"/>
              </a:defRPr>
            </a:lvl5pPr>
            <a:lvl6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6pPr>
            <a:lvl7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7pPr>
            <a:lvl8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8pPr>
            <a:lvl9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9pPr>
          </a:lstStyle>
          <a:p>
            <a:pPr indent="0"/>
            <a:r>
              <a:rPr lang="zh-CN" altLang="en-US" dirty="0">
                <a:solidFill>
                  <a:schemeClr val="bg1"/>
                </a:solidFill>
              </a:rPr>
              <a:t>有两个人在沙漠中行走，他们是很要好的朋友。在途中不知道什么原因他们吵了一架，其中一个人打了另个人一巴掌，那个人很伤心，于是他就在沙里写道：“今天我朋友打了我一巴掌” ，写完后，他们继续行走。</a:t>
            </a:r>
            <a:endParaRPr lang="zh-CN" altLang="zh-CN" sz="1800" b="1" dirty="0">
              <a:solidFill>
                <a:schemeClr val="bg1"/>
              </a:solidFill>
            </a:endParaRPr>
          </a:p>
        </p:txBody>
      </p:sp>
      <p:sp>
        <p:nvSpPr>
          <p:cNvPr id="25" name="Text Box 44"/>
          <p:cNvSpPr txBox="1">
            <a:spLocks noChangeArrowheads="1"/>
          </p:cNvSpPr>
          <p:nvPr/>
        </p:nvSpPr>
        <p:spPr bwMode="auto">
          <a:xfrm>
            <a:off x="9048713" y="3068913"/>
            <a:ext cx="2713615" cy="2419439"/>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20204" pitchFamily="34" charset="0"/>
                <a:ea typeface="宋体" panose="02010600030101010101" pitchFamily="2" charset="-122"/>
              </a:defRPr>
            </a:lvl2pPr>
            <a:lvl3pPr defTabSz="720725" eaLnBrk="0" hangingPunct="0">
              <a:defRPr sz="1600">
                <a:latin typeface="Arial" panose="020B0604020202020204" pitchFamily="34" charset="0"/>
                <a:ea typeface="宋体" panose="02010600030101010101" pitchFamily="2" charset="-122"/>
              </a:defRPr>
            </a:lvl3pPr>
            <a:lvl4pPr defTabSz="720725" eaLnBrk="0" hangingPunct="0">
              <a:defRPr sz="1600">
                <a:latin typeface="Arial" panose="020B0604020202020204" pitchFamily="34" charset="0"/>
                <a:ea typeface="宋体" panose="02010600030101010101" pitchFamily="2" charset="-122"/>
              </a:defRPr>
            </a:lvl4pPr>
            <a:lvl5pPr defTabSz="720725" eaLnBrk="0" hangingPunct="0">
              <a:defRPr sz="1600">
                <a:latin typeface="Arial" panose="020B0604020202020204" pitchFamily="34" charset="0"/>
                <a:ea typeface="宋体" panose="02010600030101010101" pitchFamily="2" charset="-122"/>
              </a:defRPr>
            </a:lvl5pPr>
            <a:lvl6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6pPr>
            <a:lvl7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7pPr>
            <a:lvl8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8pPr>
            <a:lvl9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9pPr>
          </a:lstStyle>
          <a:p>
            <a:pPr indent="0"/>
            <a:r>
              <a:rPr lang="zh-CN" altLang="en-US" dirty="0">
                <a:solidFill>
                  <a:schemeClr val="bg1"/>
                </a:solidFill>
              </a:rPr>
              <a:t>他们来到一块沼泽地里，那个人不小心踩到沼泽里面，另一个人不惜一切拼了命地去救他，最后那个人得救了，他很高兴，于是拿了一块石头，在上面写道：“今天我朋友救了我一命”。</a:t>
            </a:r>
            <a:endParaRPr lang="en-US" dirty="0">
              <a:solidFill>
                <a:schemeClr val="bg1"/>
              </a:solidFill>
            </a:endParaRPr>
          </a:p>
        </p:txBody>
      </p:sp>
      <p:pic>
        <p:nvPicPr>
          <p:cNvPr id="27" name="Picture 2" descr="D:\Teliss_Tong\Copy\定期备份\工作备份\！PPT图片及版面资源\06-PPT精选插图\12-标签\绿色上角.png"/>
          <p:cNvPicPr>
            <a:picLocks noChangeAspect="1" noChangeArrowheads="1"/>
          </p:cNvPicPr>
          <p:nvPr/>
        </p:nvPicPr>
        <p:blipFill>
          <a:blip r:embed="rId2" cstate="email"/>
          <a:srcRect/>
          <a:stretch>
            <a:fillRect/>
          </a:stretch>
        </p:blipFill>
        <p:spPr bwMode="auto">
          <a:xfrm>
            <a:off x="10270703" y="1031579"/>
            <a:ext cx="1514670" cy="414391"/>
          </a:xfrm>
          <a:prstGeom prst="rect">
            <a:avLst/>
          </a:prstGeom>
          <a:noFill/>
          <a:extLst>
            <a:ext uri="{909E8E84-426E-40DD-AFC4-6F175D3DCCD1}">
              <a14:hiddenFill xmlns:a14="http://schemas.microsoft.com/office/drawing/2010/main">
                <a:solidFill>
                  <a:srgbClr val="FFFFFF"/>
                </a:solidFill>
              </a14:hiddenFill>
            </a:ext>
          </a:extLst>
        </p:spPr>
      </p:pic>
      <p:sp>
        <p:nvSpPr>
          <p:cNvPr id="28" name="TextBox 27"/>
          <p:cNvSpPr txBox="1"/>
          <p:nvPr/>
        </p:nvSpPr>
        <p:spPr>
          <a:xfrm>
            <a:off x="10705113" y="1052427"/>
            <a:ext cx="646415" cy="369380"/>
          </a:xfrm>
          <a:prstGeom prst="rect">
            <a:avLst/>
          </a:prstGeom>
          <a:noFill/>
        </p:spPr>
        <p:txBody>
          <a:bodyPr wrap="non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故事</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9" name="矩形 9"/>
          <p:cNvSpPr>
            <a:spLocks noChangeArrowheads="1"/>
          </p:cNvSpPr>
          <p:nvPr/>
        </p:nvSpPr>
        <p:spPr bwMode="auto">
          <a:xfrm>
            <a:off x="2171052" y="1412514"/>
            <a:ext cx="100025" cy="379004"/>
          </a:xfrm>
          <a:prstGeom prst="rect">
            <a:avLst/>
          </a:prstGeom>
          <a:solidFill>
            <a:srgbClr val="FFC000"/>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0" name="TextBox 10"/>
          <p:cNvSpPr>
            <a:spLocks noChangeArrowheads="1"/>
          </p:cNvSpPr>
          <p:nvPr/>
        </p:nvSpPr>
        <p:spPr bwMode="auto">
          <a:xfrm>
            <a:off x="2351095" y="1412513"/>
            <a:ext cx="2939063" cy="400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b="1" dirty="0">
                <a:solidFill>
                  <a:schemeClr val="accent6"/>
                </a:solidFill>
                <a:latin typeface="微软雅黑" panose="020B0503020204020204" pitchFamily="34" charset="-122"/>
                <a:ea typeface="微软雅黑" panose="020B0503020204020204" pitchFamily="34" charset="-122"/>
              </a:rPr>
              <a:t>读故事，学道理</a:t>
            </a:r>
            <a:endParaRPr lang="zh-CN" altLang="en-US" sz="2000" b="1" dirty="0">
              <a:solidFill>
                <a:schemeClr val="accent6"/>
              </a:solidFill>
              <a:latin typeface="微软雅黑" panose="020B0503020204020204" pitchFamily="34" charset="-122"/>
              <a:ea typeface="微软雅黑" panose="020B0503020204020204" pitchFamily="34" charset="-122"/>
            </a:endParaRPr>
          </a:p>
        </p:txBody>
      </p:sp>
      <p:pic>
        <p:nvPicPr>
          <p:cNvPr id="19459" name="Picture 3" descr="D:\360Downloads\pic\t0212fb4c1bf84673ba.jpg"/>
          <p:cNvPicPr>
            <a:picLocks noChangeAspect="1" noChangeArrowheads="1"/>
          </p:cNvPicPr>
          <p:nvPr/>
        </p:nvPicPr>
        <p:blipFill rotWithShape="1">
          <a:blip r:embed="rId3" cstate="email"/>
          <a:srcRect/>
          <a:stretch>
            <a:fillRect/>
          </a:stretch>
        </p:blipFill>
        <p:spPr bwMode="auto">
          <a:xfrm>
            <a:off x="5409214" y="1395358"/>
            <a:ext cx="3567482" cy="4553971"/>
          </a:xfrm>
          <a:prstGeom prst="roundRect">
            <a:avLst>
              <a:gd name="adj" fmla="val 0"/>
            </a:avLst>
          </a:prstGeom>
          <a:noFill/>
          <a:ln w="28575">
            <a:solidFill>
              <a:schemeClr val="bg1"/>
            </a:solidFill>
          </a:ln>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p14:pan dir="u"/>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92"/>
                                        </p:tgtEl>
                                        <p:attrNameLst>
                                          <p:attrName>style.visibility</p:attrName>
                                        </p:attrNameLst>
                                      </p:cBhvr>
                                      <p:to>
                                        <p:strVal val="visible"/>
                                      </p:to>
                                    </p:set>
                                    <p:anim calcmode="lin" valueType="num">
                                      <p:cBhvr additive="base">
                                        <p:cTn id="7" dur="500" fill="hold"/>
                                        <p:tgtEl>
                                          <p:spTgt spid="92"/>
                                        </p:tgtEl>
                                        <p:attrNameLst>
                                          <p:attrName>ppt_x</p:attrName>
                                        </p:attrNameLst>
                                      </p:cBhvr>
                                      <p:tavLst>
                                        <p:tav tm="0">
                                          <p:val>
                                            <p:strVal val="#ppt_x"/>
                                          </p:val>
                                        </p:tav>
                                        <p:tav tm="100000">
                                          <p:val>
                                            <p:strVal val="#ppt_x"/>
                                          </p:val>
                                        </p:tav>
                                      </p:tavLst>
                                    </p:anim>
                                    <p:anim calcmode="lin" valueType="num">
                                      <p:cBhvr additive="base">
                                        <p:cTn id="8" dur="500" fill="hold"/>
                                        <p:tgtEl>
                                          <p:spTgt spid="92"/>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2" presetClass="entr" presetSubtype="8"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cBhvr additive="base">
                                        <p:cTn id="16" dur="100" fill="hold"/>
                                        <p:tgtEl>
                                          <p:spTgt spid="19"/>
                                        </p:tgtEl>
                                        <p:attrNameLst>
                                          <p:attrName>ppt_x</p:attrName>
                                        </p:attrNameLst>
                                      </p:cBhvr>
                                      <p:tavLst>
                                        <p:tav tm="0">
                                          <p:val>
                                            <p:strVal val="0-#ppt_w/2"/>
                                          </p:val>
                                        </p:tav>
                                        <p:tav tm="100000">
                                          <p:val>
                                            <p:strVal val="#ppt_x"/>
                                          </p:val>
                                        </p:tav>
                                      </p:tavLst>
                                    </p:anim>
                                    <p:anim calcmode="lin" valueType="num">
                                      <p:cBhvr additive="base">
                                        <p:cTn id="17" dur="100" fill="hold"/>
                                        <p:tgtEl>
                                          <p:spTgt spid="19"/>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 presetClass="entr" presetSubtype="8"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additive="base">
                                        <p:cTn id="21" dur="500" fill="hold"/>
                                        <p:tgtEl>
                                          <p:spTgt spid="18"/>
                                        </p:tgtEl>
                                        <p:attrNameLst>
                                          <p:attrName>ppt_x</p:attrName>
                                        </p:attrNameLst>
                                      </p:cBhvr>
                                      <p:tavLst>
                                        <p:tav tm="0">
                                          <p:val>
                                            <p:strVal val="0-#ppt_w/2"/>
                                          </p:val>
                                        </p:tav>
                                        <p:tav tm="100000">
                                          <p:val>
                                            <p:strVal val="#ppt_x"/>
                                          </p:val>
                                        </p:tav>
                                      </p:tavLst>
                                    </p:anim>
                                    <p:anim calcmode="lin" valueType="num">
                                      <p:cBhvr additive="base">
                                        <p:cTn id="22" dur="500" fill="hold"/>
                                        <p:tgtEl>
                                          <p:spTgt spid="18"/>
                                        </p:tgtEl>
                                        <p:attrNameLst>
                                          <p:attrName>ppt_y</p:attrName>
                                        </p:attrNameLst>
                                      </p:cBhvr>
                                      <p:tavLst>
                                        <p:tav tm="0">
                                          <p:val>
                                            <p:strVal val="#ppt_y"/>
                                          </p:val>
                                        </p:tav>
                                        <p:tav tm="100000">
                                          <p:val>
                                            <p:strVal val="#ppt_y"/>
                                          </p:val>
                                        </p:tav>
                                      </p:tavLst>
                                    </p:anim>
                                  </p:childTnLst>
                                </p:cTn>
                              </p:par>
                              <p:par>
                                <p:cTn id="23" presetID="8" presetClass="emph" presetSubtype="0" fill="hold" grpId="1" nodeType="withEffect">
                                  <p:stCondLst>
                                    <p:cond delay="0"/>
                                  </p:stCondLst>
                                  <p:childTnLst>
                                    <p:animRot by="43200000">
                                      <p:cBhvr>
                                        <p:cTn id="24" dur="400" fill="hold"/>
                                        <p:tgtEl>
                                          <p:spTgt spid="18"/>
                                        </p:tgtEl>
                                        <p:attrNameLst>
                                          <p:attrName>r</p:attrName>
                                        </p:attrNameLst>
                                      </p:cBhvr>
                                    </p:animRot>
                                  </p:childTnLst>
                                </p:cTn>
                              </p:par>
                            </p:childTnLst>
                          </p:cTn>
                        </p:par>
                        <p:par>
                          <p:cTn id="25" fill="hold">
                            <p:stCondLst>
                              <p:cond delay="1500"/>
                            </p:stCondLst>
                            <p:childTnLst>
                              <p:par>
                                <p:cTn id="26" presetID="47" presetClass="entr" presetSubtype="0" fill="hold" grpId="0" nodeType="after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1000"/>
                                        <p:tgtEl>
                                          <p:spTgt spid="24"/>
                                        </p:tgtEl>
                                      </p:cBhvr>
                                    </p:animEffect>
                                    <p:anim calcmode="lin" valueType="num">
                                      <p:cBhvr>
                                        <p:cTn id="29" dur="1000" fill="hold"/>
                                        <p:tgtEl>
                                          <p:spTgt spid="24"/>
                                        </p:tgtEl>
                                        <p:attrNameLst>
                                          <p:attrName>ppt_x</p:attrName>
                                        </p:attrNameLst>
                                      </p:cBhvr>
                                      <p:tavLst>
                                        <p:tav tm="0">
                                          <p:val>
                                            <p:strVal val="#ppt_x"/>
                                          </p:val>
                                        </p:tav>
                                        <p:tav tm="100000">
                                          <p:val>
                                            <p:strVal val="#ppt_x"/>
                                          </p:val>
                                        </p:tav>
                                      </p:tavLst>
                                    </p:anim>
                                    <p:anim calcmode="lin" valueType="num">
                                      <p:cBhvr>
                                        <p:cTn id="30" dur="1000" fill="hold"/>
                                        <p:tgtEl>
                                          <p:spTgt spid="24"/>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fade">
                                      <p:cBhvr>
                                        <p:cTn id="33" dur="1000"/>
                                        <p:tgtEl>
                                          <p:spTgt spid="25"/>
                                        </p:tgtEl>
                                      </p:cBhvr>
                                    </p:animEffect>
                                    <p:anim calcmode="lin" valueType="num">
                                      <p:cBhvr>
                                        <p:cTn id="34" dur="1000" fill="hold"/>
                                        <p:tgtEl>
                                          <p:spTgt spid="25"/>
                                        </p:tgtEl>
                                        <p:attrNameLst>
                                          <p:attrName>ppt_x</p:attrName>
                                        </p:attrNameLst>
                                      </p:cBhvr>
                                      <p:tavLst>
                                        <p:tav tm="0">
                                          <p:val>
                                            <p:strVal val="#ppt_x"/>
                                          </p:val>
                                        </p:tav>
                                        <p:tav tm="100000">
                                          <p:val>
                                            <p:strVal val="#ppt_x"/>
                                          </p:val>
                                        </p:tav>
                                      </p:tavLst>
                                    </p:anim>
                                    <p:anim calcmode="lin" valueType="num">
                                      <p:cBhvr>
                                        <p:cTn id="35"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8" grpId="0"/>
      <p:bldP spid="18" grpId="1"/>
      <p:bldP spid="19" grpId="0"/>
      <p:bldP spid="24" grpId="0"/>
      <p:bldP spid="25"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4900">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03</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3" y="551530"/>
            <a:ext cx="4243101" cy="461725"/>
          </a:xfrm>
          <a:prstGeom prst="rect">
            <a:avLst/>
          </a:prstGeom>
          <a:noFill/>
        </p:spPr>
        <p:txBody>
          <a:bodyPr wrap="square" lIns="0" rtlCol="0">
            <a:spAutoFit/>
          </a:bodyPr>
          <a:lstStyle/>
          <a:p>
            <a:r>
              <a:rPr lang="zh-CN" altLang="en-US" sz="2400" b="1" dirty="0">
                <a:solidFill>
                  <a:srgbClr val="9BBB59"/>
                </a:solidFill>
                <a:latin typeface="微软雅黑" panose="020B0503020204020204" pitchFamily="34" charset="-122"/>
                <a:ea typeface="微软雅黑" panose="020B0503020204020204" pitchFamily="34" charset="-122"/>
              </a:rPr>
              <a:t>怎样才算是具备感恩心态</a:t>
            </a:r>
            <a:endParaRPr lang="zh-CN" altLang="en-US" sz="2400" b="1" dirty="0">
              <a:solidFill>
                <a:srgbClr val="9BBB59"/>
              </a:solidFill>
              <a:latin typeface="微软雅黑" panose="020B0503020204020204" pitchFamily="34" charset="-122"/>
              <a:ea typeface="微软雅黑" panose="020B0503020204020204" pitchFamily="34" charset="-122"/>
            </a:endParaRP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marL="1143000" indent="-228600">
              <a:defRPr sz="2400">
                <a:solidFill>
                  <a:schemeClr val="tx1"/>
                </a:solidFill>
                <a:latin typeface="Calibri" panose="020F0502020204030204" pitchFamily="34" charset="0"/>
                <a:ea typeface="宋体" panose="02010600030101010101" pitchFamily="2" charset="-122"/>
              </a:defRPr>
            </a:lvl3pPr>
            <a:lvl4pPr marL="1600200" indent="-228600">
              <a:defRPr sz="2400">
                <a:solidFill>
                  <a:schemeClr val="tx1"/>
                </a:solidFill>
                <a:latin typeface="Calibri" panose="020F0502020204030204" pitchFamily="34" charset="0"/>
                <a:ea typeface="宋体" panose="02010600030101010101" pitchFamily="2" charset="-122"/>
              </a:defRPr>
            </a:lvl4pPr>
            <a:lvl5pPr marL="2057400" indent="-228600">
              <a:defRPr sz="2400">
                <a:solidFill>
                  <a:schemeClr val="tx1"/>
                </a:solidFill>
                <a:latin typeface="Calibri" panose="020F0502020204030204" pitchFamily="34" charset="0"/>
                <a:ea typeface="宋体" panose="02010600030101010101" pitchFamily="2" charset="-122"/>
              </a:defRPr>
            </a:lvl5pPr>
            <a:lvl6pPr marL="25146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6pPr>
            <a:lvl7pPr marL="29718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7pPr>
            <a:lvl8pPr marL="34290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8pPr>
            <a:lvl9pPr marL="38862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9pPr>
          </a:lstStyle>
          <a:p>
            <a:endParaRPr lang="zh-CN" altLang="en-US" dirty="0">
              <a:ea typeface="微软雅黑" panose="020B0503020204020204" pitchFamily="34" charset="-122"/>
            </a:endParaRPr>
          </a:p>
        </p:txBody>
      </p:sp>
      <p:grpSp>
        <p:nvGrpSpPr>
          <p:cNvPr id="12" name="组合 11"/>
          <p:cNvGrpSpPr/>
          <p:nvPr/>
        </p:nvGrpSpPr>
        <p:grpSpPr>
          <a:xfrm>
            <a:off x="1846975" y="6015544"/>
            <a:ext cx="7777669" cy="828108"/>
            <a:chOff x="1774727" y="6015207"/>
            <a:chExt cx="7776656" cy="828000"/>
          </a:xfrm>
        </p:grpSpPr>
        <p:sp>
          <p:nvSpPr>
            <p:cNvPr id="14" name="矩形 13"/>
            <p:cNvSpPr/>
            <p:nvPr/>
          </p:nvSpPr>
          <p:spPr>
            <a:xfrm>
              <a:off x="1774727" y="6165304"/>
              <a:ext cx="7776656" cy="432000"/>
            </a:xfrm>
            <a:prstGeom prst="rect">
              <a:avLst/>
            </a:prstGeom>
            <a:solidFill>
              <a:srgbClr val="7BC143"/>
            </a:solidFill>
            <a:ln>
              <a:solidFill>
                <a:schemeClr val="bg1"/>
              </a:solidFill>
            </a:ln>
            <a:effectLst>
              <a:outerShdw blurRad="50800" dist="38100" dir="2700000" algn="tl"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15" name="Picture 6" descr="E:\仝德志文件，勿删！\03-参考文档\！PPT图片及版面资源\06-PPT精选插图\12-标签\橙色把手-阴影.png"/>
            <p:cNvPicPr>
              <a:picLocks noChangeAspect="1" noChangeArrowheads="1"/>
            </p:cNvPicPr>
            <p:nvPr/>
          </p:nvPicPr>
          <p:blipFill>
            <a:blip r:embed="rId1" cstate="email"/>
            <a:srcRect/>
            <a:stretch>
              <a:fillRect/>
            </a:stretch>
          </p:blipFill>
          <p:spPr bwMode="auto">
            <a:xfrm>
              <a:off x="2633460" y="6015207"/>
              <a:ext cx="1062000" cy="82800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2998907" y="6098551"/>
              <a:ext cx="346204" cy="630860"/>
            </a:xfrm>
            <a:prstGeom prst="rect">
              <a:avLst/>
            </a:prstGeom>
            <a:noFill/>
          </p:spPr>
          <p:txBody>
            <a:bodyPr vert="eaVert" wrap="none" rtlCol="0">
              <a:spAutoFit/>
            </a:bodyPr>
            <a:lstStyle/>
            <a:p>
              <a:r>
                <a:rPr lang="zh-CN" altLang="en-US" sz="1050" dirty="0">
                  <a:solidFill>
                    <a:schemeClr val="bg1"/>
                  </a:solidFill>
                  <a:latin typeface="微软雅黑" panose="020B0503020204020204" pitchFamily="34" charset="-122"/>
                  <a:ea typeface="微软雅黑" panose="020B0503020204020204" pitchFamily="34" charset="-122"/>
                </a:rPr>
                <a:t>三级标题</a:t>
              </a:r>
              <a:endParaRPr lang="zh-CN" altLang="en-US" sz="1050" dirty="0">
                <a:solidFill>
                  <a:schemeClr val="bg1"/>
                </a:solidFill>
                <a:latin typeface="微软雅黑" panose="020B0503020204020204" pitchFamily="34" charset="-122"/>
                <a:ea typeface="微软雅黑" panose="020B0503020204020204" pitchFamily="34" charset="-122"/>
              </a:endParaRPr>
            </a:p>
          </p:txBody>
        </p:sp>
        <p:sp>
          <p:nvSpPr>
            <p:cNvPr id="17" name="椭圆 16"/>
            <p:cNvSpPr/>
            <p:nvPr/>
          </p:nvSpPr>
          <p:spPr>
            <a:xfrm>
              <a:off x="1918742" y="6201687"/>
              <a:ext cx="360040" cy="36004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TextBox 17"/>
          <p:cNvSpPr txBox="1"/>
          <p:nvPr/>
        </p:nvSpPr>
        <p:spPr>
          <a:xfrm>
            <a:off x="3791444" y="6204631"/>
            <a:ext cx="5545338" cy="369380"/>
          </a:xfrm>
          <a:prstGeom prst="rect">
            <a:avLst/>
          </a:prstGeom>
          <a:noFill/>
        </p:spPr>
        <p:txBody>
          <a:bodyPr wrap="square" lIns="0"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施人慎勿念，受施慎勿忘</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1918992"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anose="04040905080B02020502" pitchFamily="82" charset="0"/>
                <a:ea typeface="DFPYeaSong-B5" pitchFamily="18" charset="-120"/>
              </a:rPr>
              <a:t>1</a:t>
            </a:r>
            <a:endParaRPr lang="zh-CN" altLang="en-US" sz="3200" b="1" i="1" dirty="0">
              <a:solidFill>
                <a:srgbClr val="7BC143"/>
              </a:solidFill>
              <a:effectLst>
                <a:outerShdw blurRad="38100" dist="38100" dir="2700000" algn="tl">
                  <a:srgbClr val="000000">
                    <a:alpha val="43137"/>
                  </a:srgbClr>
                </a:outerShdw>
              </a:effectLst>
              <a:latin typeface="Broadway" panose="04040905080B02020502" pitchFamily="82" charset="0"/>
              <a:ea typeface="DFPYeaSong-B5" pitchFamily="18" charset="-120"/>
            </a:endParaRPr>
          </a:p>
        </p:txBody>
      </p:sp>
      <p:sp>
        <p:nvSpPr>
          <p:cNvPr id="20" name="矩形 6"/>
          <p:cNvSpPr>
            <a:spLocks noChangeArrowheads="1"/>
          </p:cNvSpPr>
          <p:nvPr/>
        </p:nvSpPr>
        <p:spPr bwMode="auto">
          <a:xfrm>
            <a:off x="1991009" y="1612595"/>
            <a:ext cx="10082433" cy="4336574"/>
          </a:xfrm>
          <a:prstGeom prst="roundRect">
            <a:avLst>
              <a:gd name="adj" fmla="val 0"/>
            </a:avLst>
          </a:prstGeom>
          <a:solidFill>
            <a:srgbClr val="F0F0F0"/>
          </a:solidFill>
          <a:ln>
            <a:noFill/>
          </a:ln>
        </p:spPr>
        <p:txBody>
          <a:bodyPr anchor="ctr"/>
          <a:lstStyle/>
          <a:p>
            <a:pPr algn="ctr"/>
            <a:endParaRPr lang="zh-CN" altLang="zh-CN">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2" name="圆角矩形 21"/>
          <p:cNvSpPr/>
          <p:nvPr/>
        </p:nvSpPr>
        <p:spPr>
          <a:xfrm>
            <a:off x="2171053" y="1844618"/>
            <a:ext cx="9686338" cy="3960956"/>
          </a:xfrm>
          <a:prstGeom prst="roundRect">
            <a:avLst>
              <a:gd name="adj" fmla="val 0"/>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24" name="Text Box 44"/>
          <p:cNvSpPr txBox="1">
            <a:spLocks noChangeArrowheads="1"/>
          </p:cNvSpPr>
          <p:nvPr/>
        </p:nvSpPr>
        <p:spPr bwMode="auto">
          <a:xfrm>
            <a:off x="2338975" y="2060670"/>
            <a:ext cx="4347399" cy="1089671"/>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20204" pitchFamily="34" charset="0"/>
                <a:ea typeface="宋体" panose="02010600030101010101" pitchFamily="2" charset="-122"/>
              </a:defRPr>
            </a:lvl2pPr>
            <a:lvl3pPr defTabSz="720725" eaLnBrk="0" hangingPunct="0">
              <a:defRPr sz="1600">
                <a:latin typeface="Arial" panose="020B0604020202020204" pitchFamily="34" charset="0"/>
                <a:ea typeface="宋体" panose="02010600030101010101" pitchFamily="2" charset="-122"/>
              </a:defRPr>
            </a:lvl3pPr>
            <a:lvl4pPr defTabSz="720725" eaLnBrk="0" hangingPunct="0">
              <a:defRPr sz="1600">
                <a:latin typeface="Arial" panose="020B0604020202020204" pitchFamily="34" charset="0"/>
                <a:ea typeface="宋体" panose="02010600030101010101" pitchFamily="2" charset="-122"/>
              </a:defRPr>
            </a:lvl4pPr>
            <a:lvl5pPr defTabSz="720725" eaLnBrk="0" hangingPunct="0">
              <a:defRPr sz="1600">
                <a:latin typeface="Arial" panose="020B0604020202020204" pitchFamily="34" charset="0"/>
                <a:ea typeface="宋体" panose="02010600030101010101" pitchFamily="2" charset="-122"/>
              </a:defRPr>
            </a:lvl5pPr>
            <a:lvl6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6pPr>
            <a:lvl7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7pPr>
            <a:lvl8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8pPr>
            <a:lvl9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9pPr>
          </a:lstStyle>
          <a:p>
            <a:pPr indent="0"/>
            <a:r>
              <a:rPr lang="zh-CN" altLang="en-US" dirty="0">
                <a:solidFill>
                  <a:schemeClr val="bg1"/>
                </a:solidFill>
              </a:rPr>
              <a:t>朋友一头雾水，奇怪得问：“为什么我打了你一巴掌，你把它写在沙里，而我救了你一命你却把它刻在石头上呢？”</a:t>
            </a:r>
            <a:endParaRPr lang="zh-CN" altLang="zh-CN" sz="1800" b="1" dirty="0">
              <a:solidFill>
                <a:schemeClr val="bg1"/>
              </a:solidFill>
            </a:endParaRPr>
          </a:p>
        </p:txBody>
      </p:sp>
      <p:sp>
        <p:nvSpPr>
          <p:cNvPr id="25" name="Text Box 44"/>
          <p:cNvSpPr txBox="1">
            <a:spLocks noChangeArrowheads="1"/>
          </p:cNvSpPr>
          <p:nvPr/>
        </p:nvSpPr>
        <p:spPr bwMode="auto">
          <a:xfrm>
            <a:off x="2271078" y="3358490"/>
            <a:ext cx="4415296" cy="2086997"/>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20204" pitchFamily="34" charset="0"/>
                <a:ea typeface="宋体" panose="02010600030101010101" pitchFamily="2" charset="-122"/>
              </a:defRPr>
            </a:lvl2pPr>
            <a:lvl3pPr defTabSz="720725" eaLnBrk="0" hangingPunct="0">
              <a:defRPr sz="1600">
                <a:latin typeface="Arial" panose="020B0604020202020204" pitchFamily="34" charset="0"/>
                <a:ea typeface="宋体" panose="02010600030101010101" pitchFamily="2" charset="-122"/>
              </a:defRPr>
            </a:lvl3pPr>
            <a:lvl4pPr defTabSz="720725" eaLnBrk="0" hangingPunct="0">
              <a:defRPr sz="1600">
                <a:latin typeface="Arial" panose="020B0604020202020204" pitchFamily="34" charset="0"/>
                <a:ea typeface="宋体" panose="02010600030101010101" pitchFamily="2" charset="-122"/>
              </a:defRPr>
            </a:lvl4pPr>
            <a:lvl5pPr defTabSz="720725" eaLnBrk="0" hangingPunct="0">
              <a:defRPr sz="1600">
                <a:latin typeface="Arial" panose="020B0604020202020204" pitchFamily="34" charset="0"/>
                <a:ea typeface="宋体" panose="02010600030101010101" pitchFamily="2" charset="-122"/>
              </a:defRPr>
            </a:lvl5pPr>
            <a:lvl6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6pPr>
            <a:lvl7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7pPr>
            <a:lvl8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8pPr>
            <a:lvl9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9pPr>
          </a:lstStyle>
          <a:p>
            <a:pPr indent="0"/>
            <a:r>
              <a:rPr lang="zh-CN" altLang="en-US" dirty="0">
                <a:solidFill>
                  <a:schemeClr val="bg1"/>
                </a:solidFill>
              </a:rPr>
              <a:t>那个人笑了笑，回答道：“当别人对我有误会，或者有什么对我不好的事，就应该把它记在最容易遗忘、最容易消失不见的地方，由风负责把它抹掉，而当朋友有恩与我，或者对我很好的话，就应该把它记在最不容易消失的地方，尽管风吹雨打也忘不了。”</a:t>
            </a:r>
            <a:endParaRPr lang="en-US" dirty="0">
              <a:solidFill>
                <a:schemeClr val="bg1"/>
              </a:solidFill>
            </a:endParaRPr>
          </a:p>
        </p:txBody>
      </p:sp>
      <p:pic>
        <p:nvPicPr>
          <p:cNvPr id="27" name="Picture 2" descr="D:\Teliss_Tong\Copy\定期备份\工作备份\！PPT图片及版面资源\06-PPT精选插图\12-标签\绿色上角.png"/>
          <p:cNvPicPr>
            <a:picLocks noChangeAspect="1" noChangeArrowheads="1"/>
          </p:cNvPicPr>
          <p:nvPr/>
        </p:nvPicPr>
        <p:blipFill>
          <a:blip r:embed="rId2" cstate="email"/>
          <a:srcRect/>
          <a:stretch>
            <a:fillRect/>
          </a:stretch>
        </p:blipFill>
        <p:spPr bwMode="auto">
          <a:xfrm>
            <a:off x="10270703" y="1031579"/>
            <a:ext cx="1514670" cy="414391"/>
          </a:xfrm>
          <a:prstGeom prst="rect">
            <a:avLst/>
          </a:prstGeom>
          <a:noFill/>
          <a:extLst>
            <a:ext uri="{909E8E84-426E-40DD-AFC4-6F175D3DCCD1}">
              <a14:hiddenFill xmlns:a14="http://schemas.microsoft.com/office/drawing/2010/main">
                <a:solidFill>
                  <a:srgbClr val="FFFFFF"/>
                </a:solidFill>
              </a14:hiddenFill>
            </a:ext>
          </a:extLst>
        </p:spPr>
      </p:pic>
      <p:sp>
        <p:nvSpPr>
          <p:cNvPr id="28" name="TextBox 27"/>
          <p:cNvSpPr txBox="1"/>
          <p:nvPr/>
        </p:nvSpPr>
        <p:spPr>
          <a:xfrm>
            <a:off x="10705113" y="1052427"/>
            <a:ext cx="646415" cy="369380"/>
          </a:xfrm>
          <a:prstGeom prst="rect">
            <a:avLst/>
          </a:prstGeom>
          <a:noFill/>
        </p:spPr>
        <p:txBody>
          <a:bodyPr wrap="non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故事</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9" name="矩形 9"/>
          <p:cNvSpPr>
            <a:spLocks noChangeArrowheads="1"/>
          </p:cNvSpPr>
          <p:nvPr/>
        </p:nvSpPr>
        <p:spPr bwMode="auto">
          <a:xfrm>
            <a:off x="2171052" y="1412514"/>
            <a:ext cx="100025" cy="379004"/>
          </a:xfrm>
          <a:prstGeom prst="rect">
            <a:avLst/>
          </a:prstGeom>
          <a:solidFill>
            <a:srgbClr val="FFC000"/>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0" name="TextBox 10"/>
          <p:cNvSpPr>
            <a:spLocks noChangeArrowheads="1"/>
          </p:cNvSpPr>
          <p:nvPr/>
        </p:nvSpPr>
        <p:spPr bwMode="auto">
          <a:xfrm>
            <a:off x="2351095" y="1412513"/>
            <a:ext cx="2939063" cy="400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b="1" dirty="0">
                <a:solidFill>
                  <a:schemeClr val="accent6"/>
                </a:solidFill>
                <a:latin typeface="微软雅黑" panose="020B0503020204020204" pitchFamily="34" charset="-122"/>
                <a:ea typeface="微软雅黑" panose="020B0503020204020204" pitchFamily="34" charset="-122"/>
              </a:rPr>
              <a:t>读故事，学道理</a:t>
            </a:r>
            <a:endParaRPr lang="zh-CN" altLang="en-US" sz="2000" b="1" dirty="0">
              <a:solidFill>
                <a:schemeClr val="accent6"/>
              </a:solidFill>
              <a:latin typeface="微软雅黑" panose="020B0503020204020204" pitchFamily="34" charset="-122"/>
              <a:ea typeface="微软雅黑" panose="020B0503020204020204" pitchFamily="34" charset="-122"/>
            </a:endParaRPr>
          </a:p>
        </p:txBody>
      </p:sp>
      <p:pic>
        <p:nvPicPr>
          <p:cNvPr id="20485" name="Picture 5" descr="C:\Users\user\Desktop\005.jpg"/>
          <p:cNvPicPr>
            <a:picLocks noChangeAspect="1" noChangeArrowheads="1"/>
          </p:cNvPicPr>
          <p:nvPr/>
        </p:nvPicPr>
        <p:blipFill>
          <a:blip r:embed="rId3"/>
          <a:srcRect/>
          <a:stretch>
            <a:fillRect/>
          </a:stretch>
        </p:blipFill>
        <p:spPr bwMode="auto">
          <a:xfrm>
            <a:off x="6743476" y="1382809"/>
            <a:ext cx="3457514" cy="4566800"/>
          </a:xfrm>
          <a:prstGeom prst="roundRect">
            <a:avLst>
              <a:gd name="adj" fmla="val 0"/>
            </a:avLst>
          </a:prstGeom>
          <a:noFill/>
          <a:ln w="28575">
            <a:solidFill>
              <a:schemeClr val="bg1"/>
            </a:solidFill>
          </a:ln>
          <a:extLst>
            <a:ext uri="{909E8E84-426E-40DD-AFC4-6F175D3DCCD1}">
              <a14:hiddenFill xmlns:a14="http://schemas.microsoft.com/office/drawing/2010/main">
                <a:solidFill>
                  <a:srgbClr val="FFFFFF"/>
                </a:solidFill>
              </a14:hiddenFill>
            </a:ext>
          </a:extLst>
        </p:spPr>
      </p:pic>
      <p:sp>
        <p:nvSpPr>
          <p:cNvPr id="31" name="TextBox 10"/>
          <p:cNvSpPr>
            <a:spLocks noChangeArrowheads="1"/>
          </p:cNvSpPr>
          <p:nvPr/>
        </p:nvSpPr>
        <p:spPr bwMode="auto">
          <a:xfrm>
            <a:off x="10518562" y="2441001"/>
            <a:ext cx="1338828" cy="2932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p>
            <a:pPr>
              <a:lnSpc>
                <a:spcPct val="125000"/>
              </a:lnSpc>
            </a:pPr>
            <a:r>
              <a:rPr lang="zh-CN" altLang="en-US" sz="2000" b="1" spc="120" dirty="0">
                <a:solidFill>
                  <a:schemeClr val="bg1"/>
                </a:solidFill>
                <a:latin typeface="微软雅黑" panose="020B0503020204020204" pitchFamily="34" charset="-122"/>
                <a:ea typeface="微软雅黑" panose="020B0503020204020204" pitchFamily="34" charset="-122"/>
              </a:rPr>
              <a:t>古人云“施人慎勿念，受施慎勿忘”。正是这种感恩精神的体现。</a:t>
            </a:r>
            <a:endParaRPr lang="zh-CN" altLang="en-US" sz="2000" b="1" spc="12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fade">
                                      <p:cBhvr>
                                        <p:cTn id="12" dur="1000"/>
                                        <p:tgtEl>
                                          <p:spTgt spid="25"/>
                                        </p:tgtEl>
                                      </p:cBhvr>
                                    </p:animEffect>
                                    <p:anim calcmode="lin" valueType="num">
                                      <p:cBhvr>
                                        <p:cTn id="13" dur="1000" fill="hold"/>
                                        <p:tgtEl>
                                          <p:spTgt spid="25"/>
                                        </p:tgtEl>
                                        <p:attrNameLst>
                                          <p:attrName>ppt_x</p:attrName>
                                        </p:attrNameLst>
                                      </p:cBhvr>
                                      <p:tavLst>
                                        <p:tav tm="0">
                                          <p:val>
                                            <p:strVal val="#ppt_x"/>
                                          </p:val>
                                        </p:tav>
                                        <p:tav tm="100000">
                                          <p:val>
                                            <p:strVal val="#ppt_x"/>
                                          </p:val>
                                        </p:tav>
                                      </p:tavLst>
                                    </p:anim>
                                    <p:anim calcmode="lin" valueType="num">
                                      <p:cBhvr>
                                        <p:cTn id="14" dur="1000" fill="hold"/>
                                        <p:tgtEl>
                                          <p:spTgt spid="25"/>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52" presetClass="entr" presetSubtype="0" fill="hold" grpId="0" nodeType="afterEffect">
                                  <p:stCondLst>
                                    <p:cond delay="0"/>
                                  </p:stCondLst>
                                  <p:iterate type="wd">
                                    <p:tmPct val="10000"/>
                                  </p:iterate>
                                  <p:childTnLst>
                                    <p:set>
                                      <p:cBhvr>
                                        <p:cTn id="17" dur="1" fill="hold">
                                          <p:stCondLst>
                                            <p:cond delay="0"/>
                                          </p:stCondLst>
                                        </p:cTn>
                                        <p:tgtEl>
                                          <p:spTgt spid="31"/>
                                        </p:tgtEl>
                                        <p:attrNameLst>
                                          <p:attrName>style.visibility</p:attrName>
                                        </p:attrNameLst>
                                      </p:cBhvr>
                                      <p:to>
                                        <p:strVal val="visible"/>
                                      </p:to>
                                    </p:set>
                                    <p:animScale>
                                      <p:cBhvr>
                                        <p:cTn id="18" dur="100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31"/>
                                        </p:tgtEl>
                                        <p:attrNameLst>
                                          <p:attrName>ppt_x</p:attrName>
                                          <p:attrName>ppt_y</p:attrName>
                                        </p:attrNameLst>
                                      </p:cBhvr>
                                    </p:animMotion>
                                    <p:animEffect transition="in" filter="fade">
                                      <p:cBhvr>
                                        <p:cTn id="20" dur="10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31"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4900">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03</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3" y="551530"/>
            <a:ext cx="4243101" cy="461725"/>
          </a:xfrm>
          <a:prstGeom prst="rect">
            <a:avLst/>
          </a:prstGeom>
          <a:noFill/>
        </p:spPr>
        <p:txBody>
          <a:bodyPr wrap="square" lIns="0" rtlCol="0">
            <a:spAutoFit/>
          </a:bodyPr>
          <a:lstStyle/>
          <a:p>
            <a:r>
              <a:rPr lang="zh-CN" altLang="en-US" sz="2400" b="1" dirty="0">
                <a:solidFill>
                  <a:srgbClr val="9BBB59"/>
                </a:solidFill>
                <a:latin typeface="微软雅黑" panose="020B0503020204020204" pitchFamily="34" charset="-122"/>
                <a:ea typeface="微软雅黑" panose="020B0503020204020204" pitchFamily="34" charset="-122"/>
              </a:rPr>
              <a:t>怎样才算是具备感恩心态</a:t>
            </a:r>
            <a:endParaRPr lang="zh-CN" altLang="en-US" sz="2400" b="1" dirty="0">
              <a:solidFill>
                <a:srgbClr val="9BBB59"/>
              </a:solidFill>
              <a:latin typeface="微软雅黑" panose="020B0503020204020204" pitchFamily="34" charset="-122"/>
              <a:ea typeface="微软雅黑" panose="020B0503020204020204" pitchFamily="34" charset="-122"/>
            </a:endParaRP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marL="1143000" indent="-228600">
              <a:defRPr sz="2400">
                <a:solidFill>
                  <a:schemeClr val="tx1"/>
                </a:solidFill>
                <a:latin typeface="Calibri" panose="020F0502020204030204" pitchFamily="34" charset="0"/>
                <a:ea typeface="宋体" panose="02010600030101010101" pitchFamily="2" charset="-122"/>
              </a:defRPr>
            </a:lvl3pPr>
            <a:lvl4pPr marL="1600200" indent="-228600">
              <a:defRPr sz="2400">
                <a:solidFill>
                  <a:schemeClr val="tx1"/>
                </a:solidFill>
                <a:latin typeface="Calibri" panose="020F0502020204030204" pitchFamily="34" charset="0"/>
                <a:ea typeface="宋体" panose="02010600030101010101" pitchFamily="2" charset="-122"/>
              </a:defRPr>
            </a:lvl4pPr>
            <a:lvl5pPr marL="2057400" indent="-228600">
              <a:defRPr sz="2400">
                <a:solidFill>
                  <a:schemeClr val="tx1"/>
                </a:solidFill>
                <a:latin typeface="Calibri" panose="020F0502020204030204" pitchFamily="34" charset="0"/>
                <a:ea typeface="宋体" panose="02010600030101010101" pitchFamily="2" charset="-122"/>
              </a:defRPr>
            </a:lvl5pPr>
            <a:lvl6pPr marL="25146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6pPr>
            <a:lvl7pPr marL="29718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7pPr>
            <a:lvl8pPr marL="34290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8pPr>
            <a:lvl9pPr marL="38862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9pPr>
          </a:lstStyle>
          <a:p>
            <a:endParaRPr lang="zh-CN" altLang="en-US" dirty="0">
              <a:ea typeface="微软雅黑" panose="020B0503020204020204" pitchFamily="34" charset="-122"/>
            </a:endParaRPr>
          </a:p>
        </p:txBody>
      </p:sp>
      <p:grpSp>
        <p:nvGrpSpPr>
          <p:cNvPr id="12" name="组合 11"/>
          <p:cNvGrpSpPr/>
          <p:nvPr/>
        </p:nvGrpSpPr>
        <p:grpSpPr>
          <a:xfrm>
            <a:off x="1846975" y="6015544"/>
            <a:ext cx="7777669" cy="828108"/>
            <a:chOff x="1774727" y="6015207"/>
            <a:chExt cx="7776656" cy="828000"/>
          </a:xfrm>
        </p:grpSpPr>
        <p:sp>
          <p:nvSpPr>
            <p:cNvPr id="14" name="矩形 13"/>
            <p:cNvSpPr/>
            <p:nvPr/>
          </p:nvSpPr>
          <p:spPr>
            <a:xfrm>
              <a:off x="1774727" y="6165304"/>
              <a:ext cx="7776656" cy="432000"/>
            </a:xfrm>
            <a:prstGeom prst="rect">
              <a:avLst/>
            </a:prstGeom>
            <a:solidFill>
              <a:srgbClr val="7BC143"/>
            </a:solidFill>
            <a:ln>
              <a:solidFill>
                <a:schemeClr val="bg1"/>
              </a:solidFill>
            </a:ln>
            <a:effectLst>
              <a:outerShdw blurRad="50800" dist="38100" dir="2700000" algn="tl"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15" name="Picture 6" descr="E:\仝德志文件，勿删！\03-参考文档\！PPT图片及版面资源\06-PPT精选插图\12-标签\橙色把手-阴影.png"/>
            <p:cNvPicPr>
              <a:picLocks noChangeAspect="1" noChangeArrowheads="1"/>
            </p:cNvPicPr>
            <p:nvPr/>
          </p:nvPicPr>
          <p:blipFill>
            <a:blip r:embed="rId1" cstate="email"/>
            <a:srcRect/>
            <a:stretch>
              <a:fillRect/>
            </a:stretch>
          </p:blipFill>
          <p:spPr bwMode="auto">
            <a:xfrm>
              <a:off x="2633460" y="6015207"/>
              <a:ext cx="1062000" cy="82800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2998907" y="6098551"/>
              <a:ext cx="346204" cy="630860"/>
            </a:xfrm>
            <a:prstGeom prst="rect">
              <a:avLst/>
            </a:prstGeom>
            <a:noFill/>
          </p:spPr>
          <p:txBody>
            <a:bodyPr vert="eaVert" wrap="none" rtlCol="0">
              <a:spAutoFit/>
            </a:bodyPr>
            <a:lstStyle/>
            <a:p>
              <a:r>
                <a:rPr lang="zh-CN" altLang="en-US" sz="1050" dirty="0">
                  <a:solidFill>
                    <a:schemeClr val="bg1"/>
                  </a:solidFill>
                  <a:latin typeface="微软雅黑" panose="020B0503020204020204" pitchFamily="34" charset="-122"/>
                  <a:ea typeface="微软雅黑" panose="020B0503020204020204" pitchFamily="34" charset="-122"/>
                </a:rPr>
                <a:t>三级标题</a:t>
              </a:r>
              <a:endParaRPr lang="zh-CN" altLang="en-US" sz="1050" dirty="0">
                <a:solidFill>
                  <a:schemeClr val="bg1"/>
                </a:solidFill>
                <a:latin typeface="微软雅黑" panose="020B0503020204020204" pitchFamily="34" charset="-122"/>
                <a:ea typeface="微软雅黑" panose="020B0503020204020204" pitchFamily="34" charset="-122"/>
              </a:endParaRPr>
            </a:p>
          </p:txBody>
        </p:sp>
        <p:sp>
          <p:nvSpPr>
            <p:cNvPr id="17" name="椭圆 16"/>
            <p:cNvSpPr/>
            <p:nvPr/>
          </p:nvSpPr>
          <p:spPr>
            <a:xfrm>
              <a:off x="1918742" y="6201687"/>
              <a:ext cx="360040" cy="36004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TextBox 25"/>
          <p:cNvSpPr txBox="1"/>
          <p:nvPr/>
        </p:nvSpPr>
        <p:spPr>
          <a:xfrm>
            <a:off x="3791444" y="6204631"/>
            <a:ext cx="5833200" cy="369380"/>
          </a:xfrm>
          <a:prstGeom prst="rect">
            <a:avLst/>
          </a:prstGeom>
          <a:noFill/>
        </p:spPr>
        <p:txBody>
          <a:bodyPr wrap="square" lIns="0"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不要总是从自己的角度思考，多想想别人的帮助或功劳</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2" name="TextBox 31"/>
          <p:cNvSpPr txBox="1"/>
          <p:nvPr/>
        </p:nvSpPr>
        <p:spPr>
          <a:xfrm>
            <a:off x="1918992"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anose="04040905080B02020502" pitchFamily="82" charset="0"/>
                <a:ea typeface="DFPYeaSong-B5" pitchFamily="18" charset="-120"/>
              </a:rPr>
              <a:t>2</a:t>
            </a:r>
            <a:endParaRPr lang="zh-CN" altLang="en-US" sz="3200" b="1" i="1" dirty="0">
              <a:solidFill>
                <a:srgbClr val="7BC143"/>
              </a:solidFill>
              <a:effectLst>
                <a:outerShdw blurRad="38100" dist="38100" dir="2700000" algn="tl">
                  <a:srgbClr val="000000">
                    <a:alpha val="43137"/>
                  </a:srgbClr>
                </a:outerShdw>
              </a:effectLst>
              <a:latin typeface="Broadway" panose="04040905080B02020502" pitchFamily="82" charset="0"/>
              <a:ea typeface="DFPYeaSong-B5" pitchFamily="18" charset="-120"/>
            </a:endParaRPr>
          </a:p>
        </p:txBody>
      </p:sp>
      <p:sp>
        <p:nvSpPr>
          <p:cNvPr id="33" name="TextBox 8"/>
          <p:cNvSpPr>
            <a:spLocks noChangeArrowheads="1"/>
          </p:cNvSpPr>
          <p:nvPr/>
        </p:nvSpPr>
        <p:spPr bwMode="auto">
          <a:xfrm>
            <a:off x="2122923" y="2429090"/>
            <a:ext cx="3901060" cy="1742371"/>
          </a:xfrm>
          <a:prstGeom prst="rect">
            <a:avLst/>
          </a:prstGeom>
          <a:noFill/>
          <a:ln>
            <a:noFill/>
          </a:ln>
        </p:spPr>
        <p:txBody>
          <a:bodyPr wrap="square">
            <a:spAutoFit/>
          </a:bodyPr>
          <a:lstStyle/>
          <a:p>
            <a:pPr>
              <a:lnSpc>
                <a:spcPct val="134000"/>
              </a:lnSpc>
              <a:spcAft>
                <a:spcPts val="1200"/>
              </a:spcAft>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如前所述，感恩心态就是对自己的成长、进步或者取得的成绩、成就，获得的利益、地位等并不理所当然仅仅看作是自己的努力结果，</a:t>
            </a:r>
            <a:r>
              <a:rPr lang="zh-CN" altLang="en-US" sz="1600" b="1" dirty="0">
                <a:solidFill>
                  <a:srgbClr val="92D050"/>
                </a:solidFill>
                <a:latin typeface="微软雅黑" panose="020B0503020204020204" pitchFamily="34" charset="-122"/>
                <a:ea typeface="微软雅黑" panose="020B0503020204020204" pitchFamily="34" charset="-122"/>
                <a:sym typeface="微软雅黑" panose="020B0503020204020204" pitchFamily="34" charset="-122"/>
              </a:rPr>
              <a:t>而是能够客观地分析或体察到其他的因素、他人的功劳。</a:t>
            </a:r>
            <a:endParaRPr lang="zh-CN" altLang="en-US" b="1" dirty="0">
              <a:solidFill>
                <a:srgbClr val="92D050"/>
              </a:solidFill>
              <a:latin typeface="微软雅黑" panose="020B0503020204020204" pitchFamily="34" charset="-122"/>
              <a:ea typeface="微软雅黑" panose="020B0503020204020204" pitchFamily="34" charset="-122"/>
            </a:endParaRPr>
          </a:p>
        </p:txBody>
      </p:sp>
      <p:sp>
        <p:nvSpPr>
          <p:cNvPr id="34" name="TextBox 8"/>
          <p:cNvSpPr>
            <a:spLocks noChangeArrowheads="1"/>
          </p:cNvSpPr>
          <p:nvPr/>
        </p:nvSpPr>
        <p:spPr bwMode="auto">
          <a:xfrm>
            <a:off x="2153080" y="4507162"/>
            <a:ext cx="3870904" cy="1082360"/>
          </a:xfrm>
          <a:prstGeom prst="rect">
            <a:avLst/>
          </a:prstGeom>
          <a:noFill/>
          <a:ln>
            <a:noFill/>
          </a:ln>
        </p:spPr>
        <p:txBody>
          <a:bodyPr wrap="square">
            <a:spAutoFit/>
          </a:bodyPr>
          <a:lstStyle/>
          <a:p>
            <a:pPr>
              <a:lnSpc>
                <a:spcPct val="134000"/>
              </a:lnSpc>
              <a:spcAft>
                <a:spcPts val="1200"/>
              </a:spcAft>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因此，若要具备感恩心态，从思维习惯上</a:t>
            </a:r>
            <a:r>
              <a:rPr lang="zh-CN" altLang="en-US" sz="16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b="1" dirty="0">
                <a:solidFill>
                  <a:srgbClr val="92D050"/>
                </a:solidFill>
                <a:latin typeface="微软雅黑" panose="020B0503020204020204" pitchFamily="34" charset="-122"/>
                <a:ea typeface="微软雅黑" panose="020B0503020204020204" pitchFamily="34" charset="-122"/>
                <a:sym typeface="微软雅黑" panose="020B0503020204020204" pitchFamily="34" charset="-122"/>
              </a:rPr>
              <a:t>凡事不要总是从自己的角度思考，多想想别人的帮助或功劳。</a:t>
            </a:r>
            <a:endParaRPr lang="zh-CN" altLang="en-US" sz="1600" b="1" dirty="0">
              <a:solidFill>
                <a:srgbClr val="92D050"/>
              </a:solidFill>
              <a:latin typeface="微软雅黑" panose="020B0503020204020204" pitchFamily="34" charset="-122"/>
              <a:ea typeface="微软雅黑" panose="020B0503020204020204" pitchFamily="34" charset="-122"/>
            </a:endParaRPr>
          </a:p>
        </p:txBody>
      </p:sp>
      <p:pic>
        <p:nvPicPr>
          <p:cNvPr id="21507" name="Picture 3" descr="C:\Users\user\Desktop\未标题-1 拷贝.png"/>
          <p:cNvPicPr>
            <a:picLocks noChangeAspect="1" noChangeArrowheads="1"/>
          </p:cNvPicPr>
          <p:nvPr/>
        </p:nvPicPr>
        <p:blipFill>
          <a:blip r:embed="rId2"/>
          <a:srcRect/>
          <a:stretch>
            <a:fillRect/>
          </a:stretch>
        </p:blipFill>
        <p:spPr bwMode="auto">
          <a:xfrm>
            <a:off x="6312053" y="1107614"/>
            <a:ext cx="5789507" cy="478019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p14:pan dir="r"/>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100" fill="hold"/>
                                        <p:tgtEl>
                                          <p:spTgt spid="32"/>
                                        </p:tgtEl>
                                        <p:attrNameLst>
                                          <p:attrName>ppt_x</p:attrName>
                                        </p:attrNameLst>
                                      </p:cBhvr>
                                      <p:tavLst>
                                        <p:tav tm="0">
                                          <p:val>
                                            <p:strVal val="0-#ppt_w/2"/>
                                          </p:val>
                                        </p:tav>
                                        <p:tav tm="100000">
                                          <p:val>
                                            <p:strVal val="#ppt_x"/>
                                          </p:val>
                                        </p:tav>
                                      </p:tavLst>
                                    </p:anim>
                                    <p:anim calcmode="lin" valueType="num">
                                      <p:cBhvr additive="base">
                                        <p:cTn id="8" dur="100" fill="hold"/>
                                        <p:tgtEl>
                                          <p:spTgt spid="3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additive="base">
                                        <p:cTn id="12" dur="500" fill="hold"/>
                                        <p:tgtEl>
                                          <p:spTgt spid="26"/>
                                        </p:tgtEl>
                                        <p:attrNameLst>
                                          <p:attrName>ppt_x</p:attrName>
                                        </p:attrNameLst>
                                      </p:cBhvr>
                                      <p:tavLst>
                                        <p:tav tm="0">
                                          <p:val>
                                            <p:strVal val="0-#ppt_w/2"/>
                                          </p:val>
                                        </p:tav>
                                        <p:tav tm="100000">
                                          <p:val>
                                            <p:strVal val="#ppt_x"/>
                                          </p:val>
                                        </p:tav>
                                      </p:tavLst>
                                    </p:anim>
                                    <p:anim calcmode="lin" valueType="num">
                                      <p:cBhvr additive="base">
                                        <p:cTn id="13" dur="500" fill="hold"/>
                                        <p:tgtEl>
                                          <p:spTgt spid="26"/>
                                        </p:tgtEl>
                                        <p:attrNameLst>
                                          <p:attrName>ppt_y</p:attrName>
                                        </p:attrNameLst>
                                      </p:cBhvr>
                                      <p:tavLst>
                                        <p:tav tm="0">
                                          <p:val>
                                            <p:strVal val="#ppt_y"/>
                                          </p:val>
                                        </p:tav>
                                        <p:tav tm="100000">
                                          <p:val>
                                            <p:strVal val="#ppt_y"/>
                                          </p:val>
                                        </p:tav>
                                      </p:tavLst>
                                    </p:anim>
                                  </p:childTnLst>
                                </p:cTn>
                              </p:par>
                              <p:par>
                                <p:cTn id="14" presetID="8" presetClass="emph" presetSubtype="0" fill="hold" grpId="1" nodeType="withEffect">
                                  <p:stCondLst>
                                    <p:cond delay="0"/>
                                  </p:stCondLst>
                                  <p:childTnLst>
                                    <p:animRot by="43200000">
                                      <p:cBhvr>
                                        <p:cTn id="15" dur="400" fill="hold"/>
                                        <p:tgtEl>
                                          <p:spTgt spid="26"/>
                                        </p:tgtEl>
                                        <p:attrNameLst>
                                          <p:attrName>r</p:attrName>
                                        </p:attrNameLst>
                                      </p:cBhvr>
                                    </p:animRot>
                                  </p:childTnLst>
                                </p:cTn>
                              </p:par>
                            </p:childTnLst>
                          </p:cTn>
                        </p:par>
                        <p:par>
                          <p:cTn id="16" fill="hold">
                            <p:stCondLst>
                              <p:cond delay="1000"/>
                            </p:stCondLst>
                            <p:childTnLst>
                              <p:par>
                                <p:cTn id="17" presetID="52" presetClass="entr" presetSubtype="0" fill="hold" grpId="0" nodeType="afterEffect">
                                  <p:stCondLst>
                                    <p:cond delay="0"/>
                                  </p:stCondLst>
                                  <p:childTnLst>
                                    <p:set>
                                      <p:cBhvr>
                                        <p:cTn id="18" dur="1" fill="hold">
                                          <p:stCondLst>
                                            <p:cond delay="0"/>
                                          </p:stCondLst>
                                        </p:cTn>
                                        <p:tgtEl>
                                          <p:spTgt spid="33"/>
                                        </p:tgtEl>
                                        <p:attrNameLst>
                                          <p:attrName>style.visibility</p:attrName>
                                        </p:attrNameLst>
                                      </p:cBhvr>
                                      <p:to>
                                        <p:strVal val="visible"/>
                                      </p:to>
                                    </p:set>
                                    <p:animScale>
                                      <p:cBhvr>
                                        <p:cTn id="19" dur="10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33"/>
                                        </p:tgtEl>
                                        <p:attrNameLst>
                                          <p:attrName>ppt_x</p:attrName>
                                          <p:attrName>ppt_y</p:attrName>
                                        </p:attrNameLst>
                                      </p:cBhvr>
                                    </p:animMotion>
                                    <p:animEffect transition="in" filter="fade">
                                      <p:cBhvr>
                                        <p:cTn id="21" dur="1000"/>
                                        <p:tgtEl>
                                          <p:spTgt spid="33"/>
                                        </p:tgtEl>
                                      </p:cBhvr>
                                    </p:animEffect>
                                  </p:childTnLst>
                                </p:cTn>
                              </p:par>
                            </p:childTnLst>
                          </p:cTn>
                        </p:par>
                        <p:par>
                          <p:cTn id="22" fill="hold">
                            <p:stCondLst>
                              <p:cond delay="2000"/>
                            </p:stCondLst>
                            <p:childTnLst>
                              <p:par>
                                <p:cTn id="23" presetID="10" presetClass="entr" presetSubtype="0" fill="hold" grpId="0" nodeType="afterEffect">
                                  <p:stCondLst>
                                    <p:cond delay="0"/>
                                  </p:stCondLst>
                                  <p:iterate type="wd">
                                    <p:tmPct val="10000"/>
                                  </p:iterate>
                                  <p:childTnLst>
                                    <p:set>
                                      <p:cBhvr>
                                        <p:cTn id="24" dur="1" fill="hold">
                                          <p:stCondLst>
                                            <p:cond delay="0"/>
                                          </p:stCondLst>
                                        </p:cTn>
                                        <p:tgtEl>
                                          <p:spTgt spid="34"/>
                                        </p:tgtEl>
                                        <p:attrNameLst>
                                          <p:attrName>style.visibility</p:attrName>
                                        </p:attrNameLst>
                                      </p:cBhvr>
                                      <p:to>
                                        <p:strVal val="visible"/>
                                      </p:to>
                                    </p:set>
                                    <p:animEffect transition="in" filter="fade">
                                      <p:cBhvr>
                                        <p:cTn id="25"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6" grpId="1"/>
      <p:bldP spid="32" grpId="0"/>
      <p:bldP spid="33" grpId="0"/>
      <p:bldP spid="34"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4900">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03</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3" y="551530"/>
            <a:ext cx="4243101" cy="461725"/>
          </a:xfrm>
          <a:prstGeom prst="rect">
            <a:avLst/>
          </a:prstGeom>
          <a:noFill/>
        </p:spPr>
        <p:txBody>
          <a:bodyPr wrap="square" lIns="0" rtlCol="0">
            <a:spAutoFit/>
          </a:bodyPr>
          <a:lstStyle/>
          <a:p>
            <a:r>
              <a:rPr lang="zh-CN" altLang="en-US" sz="2400" b="1" dirty="0">
                <a:solidFill>
                  <a:srgbClr val="9BBB59"/>
                </a:solidFill>
                <a:latin typeface="微软雅黑" panose="020B0503020204020204" pitchFamily="34" charset="-122"/>
                <a:ea typeface="微软雅黑" panose="020B0503020204020204" pitchFamily="34" charset="-122"/>
              </a:rPr>
              <a:t>怎样才算是具备感恩心态</a:t>
            </a:r>
            <a:endParaRPr lang="zh-CN" altLang="en-US" sz="2400" b="1" dirty="0">
              <a:solidFill>
                <a:srgbClr val="9BBB59"/>
              </a:solidFill>
              <a:latin typeface="微软雅黑" panose="020B0503020204020204" pitchFamily="34" charset="-122"/>
              <a:ea typeface="微软雅黑" panose="020B0503020204020204" pitchFamily="34" charset="-122"/>
            </a:endParaRP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marL="1143000" indent="-228600">
              <a:defRPr sz="2400">
                <a:solidFill>
                  <a:schemeClr val="tx1"/>
                </a:solidFill>
                <a:latin typeface="Calibri" panose="020F0502020204030204" pitchFamily="34" charset="0"/>
                <a:ea typeface="宋体" panose="02010600030101010101" pitchFamily="2" charset="-122"/>
              </a:defRPr>
            </a:lvl3pPr>
            <a:lvl4pPr marL="1600200" indent="-228600">
              <a:defRPr sz="2400">
                <a:solidFill>
                  <a:schemeClr val="tx1"/>
                </a:solidFill>
                <a:latin typeface="Calibri" panose="020F0502020204030204" pitchFamily="34" charset="0"/>
                <a:ea typeface="宋体" panose="02010600030101010101" pitchFamily="2" charset="-122"/>
              </a:defRPr>
            </a:lvl4pPr>
            <a:lvl5pPr marL="2057400" indent="-228600">
              <a:defRPr sz="2400">
                <a:solidFill>
                  <a:schemeClr val="tx1"/>
                </a:solidFill>
                <a:latin typeface="Calibri" panose="020F0502020204030204" pitchFamily="34" charset="0"/>
                <a:ea typeface="宋体" panose="02010600030101010101" pitchFamily="2" charset="-122"/>
              </a:defRPr>
            </a:lvl5pPr>
            <a:lvl6pPr marL="25146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6pPr>
            <a:lvl7pPr marL="29718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7pPr>
            <a:lvl8pPr marL="34290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8pPr>
            <a:lvl9pPr marL="38862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9pPr>
          </a:lstStyle>
          <a:p>
            <a:endParaRPr lang="zh-CN" altLang="en-US" dirty="0">
              <a:ea typeface="微软雅黑" panose="020B0503020204020204" pitchFamily="34" charset="-122"/>
            </a:endParaRPr>
          </a:p>
        </p:txBody>
      </p:sp>
      <p:grpSp>
        <p:nvGrpSpPr>
          <p:cNvPr id="12" name="组合 11"/>
          <p:cNvGrpSpPr/>
          <p:nvPr/>
        </p:nvGrpSpPr>
        <p:grpSpPr>
          <a:xfrm>
            <a:off x="1846975" y="6015544"/>
            <a:ext cx="7777669" cy="828108"/>
            <a:chOff x="1774727" y="6015207"/>
            <a:chExt cx="7776656" cy="828000"/>
          </a:xfrm>
        </p:grpSpPr>
        <p:sp>
          <p:nvSpPr>
            <p:cNvPr id="14" name="矩形 13"/>
            <p:cNvSpPr/>
            <p:nvPr/>
          </p:nvSpPr>
          <p:spPr>
            <a:xfrm>
              <a:off x="1774727" y="6165304"/>
              <a:ext cx="7776656" cy="432000"/>
            </a:xfrm>
            <a:prstGeom prst="rect">
              <a:avLst/>
            </a:prstGeom>
            <a:solidFill>
              <a:srgbClr val="7BC143"/>
            </a:solidFill>
            <a:ln>
              <a:solidFill>
                <a:schemeClr val="bg1"/>
              </a:solidFill>
            </a:ln>
            <a:effectLst>
              <a:outerShdw blurRad="50800" dist="38100" dir="2700000" algn="tl"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15" name="Picture 6" descr="E:\仝德志文件，勿删！\03-参考文档\！PPT图片及版面资源\06-PPT精选插图\12-标签\橙色把手-阴影.png"/>
            <p:cNvPicPr>
              <a:picLocks noChangeAspect="1" noChangeArrowheads="1"/>
            </p:cNvPicPr>
            <p:nvPr/>
          </p:nvPicPr>
          <p:blipFill>
            <a:blip r:embed="rId1" cstate="email"/>
            <a:srcRect/>
            <a:stretch>
              <a:fillRect/>
            </a:stretch>
          </p:blipFill>
          <p:spPr bwMode="auto">
            <a:xfrm>
              <a:off x="2633460" y="6015207"/>
              <a:ext cx="1062000" cy="82800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2998907" y="6098551"/>
              <a:ext cx="346204" cy="630860"/>
            </a:xfrm>
            <a:prstGeom prst="rect">
              <a:avLst/>
            </a:prstGeom>
            <a:noFill/>
          </p:spPr>
          <p:txBody>
            <a:bodyPr vert="eaVert" wrap="none" rtlCol="0">
              <a:spAutoFit/>
            </a:bodyPr>
            <a:lstStyle/>
            <a:p>
              <a:r>
                <a:rPr lang="zh-CN" altLang="en-US" sz="1050" dirty="0">
                  <a:solidFill>
                    <a:schemeClr val="bg1"/>
                  </a:solidFill>
                  <a:latin typeface="微软雅黑" panose="020B0503020204020204" pitchFamily="34" charset="-122"/>
                  <a:ea typeface="微软雅黑" panose="020B0503020204020204" pitchFamily="34" charset="-122"/>
                </a:rPr>
                <a:t>三级标题</a:t>
              </a:r>
              <a:endParaRPr lang="zh-CN" altLang="en-US" sz="1050" dirty="0">
                <a:solidFill>
                  <a:schemeClr val="bg1"/>
                </a:solidFill>
                <a:latin typeface="微软雅黑" panose="020B0503020204020204" pitchFamily="34" charset="-122"/>
                <a:ea typeface="微软雅黑" panose="020B0503020204020204" pitchFamily="34" charset="-122"/>
              </a:endParaRPr>
            </a:p>
          </p:txBody>
        </p:sp>
        <p:sp>
          <p:nvSpPr>
            <p:cNvPr id="17" name="椭圆 16"/>
            <p:cNvSpPr/>
            <p:nvPr/>
          </p:nvSpPr>
          <p:spPr>
            <a:xfrm>
              <a:off x="1918742" y="6201687"/>
              <a:ext cx="360040" cy="36004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TextBox 25"/>
          <p:cNvSpPr txBox="1"/>
          <p:nvPr/>
        </p:nvSpPr>
        <p:spPr>
          <a:xfrm>
            <a:off x="3791444" y="6204631"/>
            <a:ext cx="5833200" cy="369380"/>
          </a:xfrm>
          <a:prstGeom prst="rect">
            <a:avLst/>
          </a:prstGeom>
          <a:noFill/>
        </p:spPr>
        <p:txBody>
          <a:bodyPr wrap="square" lIns="0"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以实际行动践行感恩之心</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2" name="TextBox 31"/>
          <p:cNvSpPr txBox="1"/>
          <p:nvPr/>
        </p:nvSpPr>
        <p:spPr>
          <a:xfrm>
            <a:off x="1918992"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anose="04040905080B02020502" pitchFamily="82" charset="0"/>
                <a:ea typeface="DFPYeaSong-B5" pitchFamily="18" charset="-120"/>
              </a:rPr>
              <a:t>3</a:t>
            </a:r>
            <a:endParaRPr lang="zh-CN" altLang="en-US" sz="3200" b="1" i="1" dirty="0">
              <a:solidFill>
                <a:srgbClr val="7BC143"/>
              </a:solidFill>
              <a:effectLst>
                <a:outerShdw blurRad="38100" dist="38100" dir="2700000" algn="tl">
                  <a:srgbClr val="000000">
                    <a:alpha val="43137"/>
                  </a:srgbClr>
                </a:outerShdw>
              </a:effectLst>
              <a:latin typeface="Broadway" panose="04040905080B02020502" pitchFamily="82" charset="0"/>
              <a:ea typeface="DFPYeaSong-B5" pitchFamily="18" charset="-120"/>
            </a:endParaRPr>
          </a:p>
        </p:txBody>
      </p:sp>
      <p:sp>
        <p:nvSpPr>
          <p:cNvPr id="34" name="TextBox 8"/>
          <p:cNvSpPr>
            <a:spLocks noChangeArrowheads="1"/>
          </p:cNvSpPr>
          <p:nvPr/>
        </p:nvSpPr>
        <p:spPr bwMode="auto">
          <a:xfrm>
            <a:off x="2122923" y="5149084"/>
            <a:ext cx="9920363" cy="718658"/>
          </a:xfrm>
          <a:prstGeom prst="rect">
            <a:avLst/>
          </a:prstGeom>
          <a:noFill/>
          <a:ln>
            <a:noFill/>
          </a:ln>
        </p:spPr>
        <p:txBody>
          <a:bodyPr wrap="square">
            <a:spAutoFit/>
          </a:bodyPr>
          <a:lstStyle/>
          <a:p>
            <a:pPr>
              <a:lnSpc>
                <a:spcPct val="134000"/>
              </a:lnSpc>
              <a:spcAft>
                <a:spcPts val="1200"/>
              </a:spcAft>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因此，若要具备感恩心态，要能够从行动中体现出来，以实际行动践行</a:t>
            </a:r>
            <a:r>
              <a:rPr lang="zh-CN" altLang="en-US" sz="1600" b="1" dirty="0">
                <a:solidFill>
                  <a:srgbClr val="92D050"/>
                </a:solidFill>
                <a:latin typeface="微软雅黑" panose="020B0503020204020204" pitchFamily="34" charset="-122"/>
                <a:ea typeface="微软雅黑" panose="020B0503020204020204" pitchFamily="34" charset="-122"/>
                <a:sym typeface="微软雅黑" panose="020B0503020204020204" pitchFamily="34" charset="-122"/>
              </a:rPr>
              <a:t>“受人滴水之恩，当以涌泉相报”</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的传统美德，这样也是自己具备感恩心态的实际证明。</a:t>
            </a:r>
            <a:endPar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9" name="矩形 6"/>
          <p:cNvSpPr>
            <a:spLocks noChangeArrowheads="1"/>
          </p:cNvSpPr>
          <p:nvPr/>
        </p:nvSpPr>
        <p:spPr bwMode="auto">
          <a:xfrm>
            <a:off x="2567148" y="1268478"/>
            <a:ext cx="9146207" cy="3744904"/>
          </a:xfrm>
          <a:prstGeom prst="roundRect">
            <a:avLst>
              <a:gd name="adj" fmla="val 0"/>
            </a:avLst>
          </a:prstGeom>
          <a:solidFill>
            <a:srgbClr val="F0F0F0"/>
          </a:solidFill>
          <a:ln>
            <a:noFill/>
          </a:ln>
        </p:spPr>
        <p:txBody>
          <a:bodyPr anchor="ctr"/>
          <a:lstStyle/>
          <a:p>
            <a:pPr algn="ctr"/>
            <a:endParaRPr lang="zh-CN" altLang="zh-CN">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0" name="圆角矩形 19"/>
          <p:cNvSpPr/>
          <p:nvPr/>
        </p:nvSpPr>
        <p:spPr>
          <a:xfrm>
            <a:off x="2747192" y="1484531"/>
            <a:ext cx="8390025" cy="3312799"/>
          </a:xfrm>
          <a:prstGeom prst="roundRect">
            <a:avLst>
              <a:gd name="adj" fmla="val 0"/>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21" name="Text Box 44"/>
          <p:cNvSpPr txBox="1">
            <a:spLocks noChangeArrowheads="1"/>
          </p:cNvSpPr>
          <p:nvPr/>
        </p:nvSpPr>
        <p:spPr bwMode="auto">
          <a:xfrm>
            <a:off x="2987133" y="1829398"/>
            <a:ext cx="3973076" cy="2751880"/>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20204" pitchFamily="34" charset="0"/>
                <a:ea typeface="宋体" panose="02010600030101010101" pitchFamily="2" charset="-122"/>
              </a:defRPr>
            </a:lvl2pPr>
            <a:lvl3pPr defTabSz="720725" eaLnBrk="0" hangingPunct="0">
              <a:defRPr sz="1600">
                <a:latin typeface="Arial" panose="020B0604020202020204" pitchFamily="34" charset="0"/>
                <a:ea typeface="宋体" panose="02010600030101010101" pitchFamily="2" charset="-122"/>
              </a:defRPr>
            </a:lvl3pPr>
            <a:lvl4pPr defTabSz="720725" eaLnBrk="0" hangingPunct="0">
              <a:defRPr sz="1600">
                <a:latin typeface="Arial" panose="020B0604020202020204" pitchFamily="34" charset="0"/>
                <a:ea typeface="宋体" panose="02010600030101010101" pitchFamily="2" charset="-122"/>
              </a:defRPr>
            </a:lvl4pPr>
            <a:lvl5pPr defTabSz="720725" eaLnBrk="0" hangingPunct="0">
              <a:defRPr sz="1600">
                <a:latin typeface="Arial" panose="020B0604020202020204" pitchFamily="34" charset="0"/>
                <a:ea typeface="宋体" panose="02010600030101010101" pitchFamily="2" charset="-122"/>
              </a:defRPr>
            </a:lvl5pPr>
            <a:lvl6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6pPr>
            <a:lvl7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7pPr>
            <a:lvl8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8pPr>
            <a:lvl9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9pPr>
          </a:lstStyle>
          <a:p>
            <a:pPr indent="0"/>
            <a:r>
              <a:rPr lang="en-US" altLang="zh-CN" dirty="0">
                <a:solidFill>
                  <a:schemeClr val="bg1"/>
                </a:solidFill>
              </a:rPr>
              <a:t>《</a:t>
            </a:r>
            <a:r>
              <a:rPr lang="zh-CN" altLang="en-US" dirty="0">
                <a:solidFill>
                  <a:schemeClr val="bg1"/>
                </a:solidFill>
              </a:rPr>
              <a:t>史记</a:t>
            </a:r>
            <a:r>
              <a:rPr lang="en-US" altLang="zh-CN" dirty="0">
                <a:solidFill>
                  <a:schemeClr val="bg1"/>
                </a:solidFill>
              </a:rPr>
              <a:t>•</a:t>
            </a:r>
            <a:r>
              <a:rPr lang="zh-CN" altLang="en-US" dirty="0">
                <a:solidFill>
                  <a:schemeClr val="bg1"/>
                </a:solidFill>
              </a:rPr>
              <a:t>淮阴侯列传</a:t>
            </a:r>
            <a:r>
              <a:rPr lang="en-US" altLang="zh-CN" dirty="0">
                <a:solidFill>
                  <a:schemeClr val="bg1"/>
                </a:solidFill>
              </a:rPr>
              <a:t>》</a:t>
            </a:r>
            <a:r>
              <a:rPr lang="zh-CN" altLang="en-US" dirty="0">
                <a:solidFill>
                  <a:schemeClr val="bg1"/>
                </a:solidFill>
              </a:rPr>
              <a:t>记载，韩信在未得志时，境况很是困苦，靠钓鱼换饭吃，但鲜有收获，时常要饿着肚子。河边有位洗衣的老妇人，人称“漂母”，见韩信可怜，就常把自己的饭菜分给他吃。后来，韩信功成名就，想起从前曾受过漂母的恩惠，便命人送酒菜给漂母吃，更送给漂母黄金千两来答谢她。</a:t>
            </a:r>
            <a:endParaRPr lang="zh-CN" altLang="en-US" dirty="0">
              <a:solidFill>
                <a:schemeClr val="bg1"/>
              </a:solidFill>
            </a:endParaRPr>
          </a:p>
        </p:txBody>
      </p:sp>
      <p:pic>
        <p:nvPicPr>
          <p:cNvPr id="22" name="Picture 2" descr="http://club.fjii.com/xxgx/gylx/lsgs/2008/01/1200876104_8hxxqngttsfgzjcdlppjqzqbftbqsgllpphdq.jpg"/>
          <p:cNvPicPr>
            <a:picLocks noChangeAspect="1" noChangeArrowheads="1"/>
          </p:cNvPicPr>
          <p:nvPr/>
        </p:nvPicPr>
        <p:blipFill rotWithShape="1">
          <a:blip r:embed="rId2" cstate="email"/>
          <a:srcRect/>
          <a:stretch>
            <a:fillRect/>
          </a:stretch>
        </p:blipFill>
        <p:spPr bwMode="auto">
          <a:xfrm>
            <a:off x="7275194" y="1927235"/>
            <a:ext cx="3456521" cy="2427391"/>
          </a:xfrm>
          <a:prstGeom prst="roundRect">
            <a:avLst>
              <a:gd name="adj" fmla="val 0"/>
            </a:avLst>
          </a:prstGeom>
          <a:noFill/>
          <a:ln w="28575">
            <a:solidFill>
              <a:schemeClr val="bg1"/>
            </a:solidFill>
          </a:ln>
          <a:extLst>
            <a:ext uri="{909E8E84-426E-40DD-AFC4-6F175D3DCCD1}">
              <a14:hiddenFill xmlns:a14="http://schemas.microsoft.com/office/drawing/2010/main">
                <a:solidFill>
                  <a:srgbClr val="FFFFFF"/>
                </a:solidFill>
              </a14:hiddenFill>
            </a:ext>
          </a:extLst>
        </p:spPr>
      </p:pic>
      <p:sp>
        <p:nvSpPr>
          <p:cNvPr id="23" name="矩形 9"/>
          <p:cNvSpPr>
            <a:spLocks noChangeArrowheads="1"/>
          </p:cNvSpPr>
          <p:nvPr/>
        </p:nvSpPr>
        <p:spPr bwMode="auto">
          <a:xfrm>
            <a:off x="11508918" y="1556548"/>
            <a:ext cx="492497" cy="100041"/>
          </a:xfrm>
          <a:prstGeom prst="rect">
            <a:avLst/>
          </a:prstGeom>
          <a:solidFill>
            <a:srgbClr val="FFC000"/>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4" name="TextBox 10"/>
          <p:cNvSpPr>
            <a:spLocks noChangeArrowheads="1"/>
          </p:cNvSpPr>
          <p:nvPr/>
        </p:nvSpPr>
        <p:spPr bwMode="auto">
          <a:xfrm>
            <a:off x="11508992" y="1824787"/>
            <a:ext cx="492443" cy="2932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p>
            <a:r>
              <a:rPr lang="zh-CN" altLang="en-US" sz="2000" b="1" spc="100" dirty="0">
                <a:solidFill>
                  <a:schemeClr val="accent6"/>
                </a:solidFill>
                <a:latin typeface="微软雅黑" panose="020B0503020204020204" pitchFamily="34" charset="-122"/>
                <a:ea typeface="微软雅黑" panose="020B0503020204020204" pitchFamily="34" charset="-122"/>
              </a:rPr>
              <a:t>一饭之恩，千金相报</a:t>
            </a:r>
            <a:endParaRPr lang="zh-CN" altLang="en-US" sz="2000" b="1" spc="100" dirty="0">
              <a:solidFill>
                <a:schemeClr val="accent6"/>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pan dir="r"/>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100" fill="hold"/>
                                        <p:tgtEl>
                                          <p:spTgt spid="32"/>
                                        </p:tgtEl>
                                        <p:attrNameLst>
                                          <p:attrName>ppt_x</p:attrName>
                                        </p:attrNameLst>
                                      </p:cBhvr>
                                      <p:tavLst>
                                        <p:tav tm="0">
                                          <p:val>
                                            <p:strVal val="0-#ppt_w/2"/>
                                          </p:val>
                                        </p:tav>
                                        <p:tav tm="100000">
                                          <p:val>
                                            <p:strVal val="#ppt_x"/>
                                          </p:val>
                                        </p:tav>
                                      </p:tavLst>
                                    </p:anim>
                                    <p:anim calcmode="lin" valueType="num">
                                      <p:cBhvr additive="base">
                                        <p:cTn id="8" dur="100" fill="hold"/>
                                        <p:tgtEl>
                                          <p:spTgt spid="3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additive="base">
                                        <p:cTn id="12" dur="500" fill="hold"/>
                                        <p:tgtEl>
                                          <p:spTgt spid="26"/>
                                        </p:tgtEl>
                                        <p:attrNameLst>
                                          <p:attrName>ppt_x</p:attrName>
                                        </p:attrNameLst>
                                      </p:cBhvr>
                                      <p:tavLst>
                                        <p:tav tm="0">
                                          <p:val>
                                            <p:strVal val="0-#ppt_w/2"/>
                                          </p:val>
                                        </p:tav>
                                        <p:tav tm="100000">
                                          <p:val>
                                            <p:strVal val="#ppt_x"/>
                                          </p:val>
                                        </p:tav>
                                      </p:tavLst>
                                    </p:anim>
                                    <p:anim calcmode="lin" valueType="num">
                                      <p:cBhvr additive="base">
                                        <p:cTn id="13" dur="500" fill="hold"/>
                                        <p:tgtEl>
                                          <p:spTgt spid="26"/>
                                        </p:tgtEl>
                                        <p:attrNameLst>
                                          <p:attrName>ppt_y</p:attrName>
                                        </p:attrNameLst>
                                      </p:cBhvr>
                                      <p:tavLst>
                                        <p:tav tm="0">
                                          <p:val>
                                            <p:strVal val="#ppt_y"/>
                                          </p:val>
                                        </p:tav>
                                        <p:tav tm="100000">
                                          <p:val>
                                            <p:strVal val="#ppt_y"/>
                                          </p:val>
                                        </p:tav>
                                      </p:tavLst>
                                    </p:anim>
                                  </p:childTnLst>
                                </p:cTn>
                              </p:par>
                              <p:par>
                                <p:cTn id="14" presetID="8" presetClass="emph" presetSubtype="0" fill="hold" grpId="1" nodeType="withEffect">
                                  <p:stCondLst>
                                    <p:cond delay="0"/>
                                  </p:stCondLst>
                                  <p:childTnLst>
                                    <p:animRot by="43200000">
                                      <p:cBhvr>
                                        <p:cTn id="15" dur="400" fill="hold"/>
                                        <p:tgtEl>
                                          <p:spTgt spid="26"/>
                                        </p:tgtEl>
                                        <p:attrNameLst>
                                          <p:attrName>r</p:attrName>
                                        </p:attrNameLst>
                                      </p:cBhvr>
                                    </p:animRot>
                                  </p:childTnLst>
                                </p:cTn>
                              </p:par>
                            </p:childTnLst>
                          </p:cTn>
                        </p:par>
                        <p:par>
                          <p:cTn id="16" fill="hold">
                            <p:stCondLst>
                              <p:cond delay="1000"/>
                            </p:stCondLst>
                            <p:childTnLst>
                              <p:par>
                                <p:cTn id="17" presetID="47" presetClass="entr" presetSubtype="0"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1000"/>
                                        <p:tgtEl>
                                          <p:spTgt spid="21"/>
                                        </p:tgtEl>
                                      </p:cBhvr>
                                    </p:animEffect>
                                    <p:anim calcmode="lin" valueType="num">
                                      <p:cBhvr>
                                        <p:cTn id="20" dur="1000" fill="hold"/>
                                        <p:tgtEl>
                                          <p:spTgt spid="21"/>
                                        </p:tgtEl>
                                        <p:attrNameLst>
                                          <p:attrName>ppt_x</p:attrName>
                                        </p:attrNameLst>
                                      </p:cBhvr>
                                      <p:tavLst>
                                        <p:tav tm="0">
                                          <p:val>
                                            <p:strVal val="#ppt_x"/>
                                          </p:val>
                                        </p:tav>
                                        <p:tav tm="100000">
                                          <p:val>
                                            <p:strVal val="#ppt_x"/>
                                          </p:val>
                                        </p:tav>
                                      </p:tavLst>
                                    </p:anim>
                                    <p:anim calcmode="lin" valueType="num">
                                      <p:cBhvr>
                                        <p:cTn id="21" dur="1000" fill="hold"/>
                                        <p:tgtEl>
                                          <p:spTgt spid="21"/>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1000"/>
                                        <p:tgtEl>
                                          <p:spTgt spid="22"/>
                                        </p:tgtEl>
                                      </p:cBhvr>
                                    </p:animEffect>
                                    <p:anim calcmode="lin" valueType="num">
                                      <p:cBhvr>
                                        <p:cTn id="25" dur="1000" fill="hold"/>
                                        <p:tgtEl>
                                          <p:spTgt spid="22"/>
                                        </p:tgtEl>
                                        <p:attrNameLst>
                                          <p:attrName>ppt_x</p:attrName>
                                        </p:attrNameLst>
                                      </p:cBhvr>
                                      <p:tavLst>
                                        <p:tav tm="0">
                                          <p:val>
                                            <p:strVal val="#ppt_x"/>
                                          </p:val>
                                        </p:tav>
                                        <p:tav tm="100000">
                                          <p:val>
                                            <p:strVal val="#ppt_x"/>
                                          </p:val>
                                        </p:tav>
                                      </p:tavLst>
                                    </p:anim>
                                    <p:anim calcmode="lin" valueType="num">
                                      <p:cBhvr>
                                        <p:cTn id="26" dur="1000" fill="hold"/>
                                        <p:tgtEl>
                                          <p:spTgt spid="22"/>
                                        </p:tgtEl>
                                        <p:attrNameLst>
                                          <p:attrName>ppt_y</p:attrName>
                                        </p:attrNameLst>
                                      </p:cBhvr>
                                      <p:tavLst>
                                        <p:tav tm="0">
                                          <p:val>
                                            <p:strVal val="#ppt_y+.1"/>
                                          </p:val>
                                        </p:tav>
                                        <p:tav tm="100000">
                                          <p:val>
                                            <p:strVal val="#ppt_y"/>
                                          </p:val>
                                        </p:tav>
                                      </p:tavLst>
                                    </p:anim>
                                  </p:childTnLst>
                                </p:cTn>
                              </p:par>
                            </p:childTnLst>
                          </p:cTn>
                        </p:par>
                        <p:par>
                          <p:cTn id="27" fill="hold">
                            <p:stCondLst>
                              <p:cond delay="2000"/>
                            </p:stCondLst>
                            <p:childTnLst>
                              <p:par>
                                <p:cTn id="28" presetID="10" presetClass="entr" presetSubtype="0" fill="hold" grpId="0" nodeType="afterEffect">
                                  <p:stCondLst>
                                    <p:cond delay="0"/>
                                  </p:stCondLst>
                                  <p:iterate type="wd">
                                    <p:tmPct val="10000"/>
                                  </p:iterate>
                                  <p:childTnLst>
                                    <p:set>
                                      <p:cBhvr>
                                        <p:cTn id="29" dur="1" fill="hold">
                                          <p:stCondLst>
                                            <p:cond delay="0"/>
                                          </p:stCondLst>
                                        </p:cTn>
                                        <p:tgtEl>
                                          <p:spTgt spid="34"/>
                                        </p:tgtEl>
                                        <p:attrNameLst>
                                          <p:attrName>style.visibility</p:attrName>
                                        </p:attrNameLst>
                                      </p:cBhvr>
                                      <p:to>
                                        <p:strVal val="visible"/>
                                      </p:to>
                                    </p:set>
                                    <p:animEffect transition="in" filter="fade">
                                      <p:cBhvr>
                                        <p:cTn id="30"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6" grpId="1"/>
      <p:bldP spid="32" grpId="0"/>
      <p:bldP spid="34" grpId="0"/>
      <p:bldP spid="21"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5944" y="1700583"/>
            <a:ext cx="7453290" cy="1656400"/>
            <a:chOff x="3755454" y="1700808"/>
            <a:chExt cx="7452320" cy="1656184"/>
          </a:xfrm>
        </p:grpSpPr>
        <p:sp>
          <p:nvSpPr>
            <p:cNvPr id="124" name="矩形 123"/>
            <p:cNvSpPr/>
            <p:nvPr/>
          </p:nvSpPr>
          <p:spPr>
            <a:xfrm>
              <a:off x="3755454" y="1700808"/>
              <a:ext cx="7452320" cy="165618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TextBox 126"/>
            <p:cNvSpPr txBox="1"/>
            <p:nvPr/>
          </p:nvSpPr>
          <p:spPr>
            <a:xfrm>
              <a:off x="4175202" y="2196658"/>
              <a:ext cx="3692036" cy="646331"/>
            </a:xfrm>
            <a:prstGeom prst="rect">
              <a:avLst/>
            </a:prstGeom>
            <a:noFill/>
          </p:spPr>
          <p:txBody>
            <a:bodyPr wrap="none" rtlCol="0">
              <a:spAutoFit/>
            </a:bodyPr>
            <a:lstStyle/>
            <a:p>
              <a:pPr algn="r"/>
              <a:r>
                <a:rPr lang="zh-CN" altLang="en-US" sz="3600" b="1" dirty="0">
                  <a:solidFill>
                    <a:schemeClr val="bg1"/>
                  </a:solidFill>
                  <a:latin typeface="微软雅黑" panose="020B0503020204020204" pitchFamily="34" charset="-122"/>
                  <a:ea typeface="微软雅黑" panose="020B0503020204020204" pitchFamily="34" charset="-122"/>
                </a:rPr>
                <a:t>第五章  宽容心态</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grpSp>
      <p:pic>
        <p:nvPicPr>
          <p:cNvPr id="2052" name="Picture 4" descr="C:\Users\user\Desktop\t02bdafc6fb2797b1c8.jpg"/>
          <p:cNvPicPr>
            <a:picLocks noChangeAspect="1" noChangeArrowheads="1"/>
          </p:cNvPicPr>
          <p:nvPr/>
        </p:nvPicPr>
        <p:blipFill rotWithShape="1">
          <a:blip r:embed="rId1" cstate="print"/>
          <a:srcRect/>
          <a:stretch>
            <a:fillRect/>
          </a:stretch>
        </p:blipFill>
        <p:spPr bwMode="auto">
          <a:xfrm>
            <a:off x="8904678" y="1862772"/>
            <a:ext cx="2160281" cy="1350176"/>
          </a:xfrm>
          <a:prstGeom prst="rect">
            <a:avLst/>
          </a:prstGeom>
          <a:blipFill dpi="0" rotWithShape="1">
            <a:blip r:embed="rId2" cstate="email"/>
            <a:srcRect/>
            <a:stretch>
              <a:fillRect/>
            </a:stretch>
          </a:blipFill>
          <a:ln w="28575">
            <a:solidFill>
              <a:schemeClr val="bg1"/>
            </a:solidFill>
          </a:ln>
          <a:effectLst>
            <a:outerShdw blurRad="63500" sx="102000" sy="102000" algn="ctr" rotWithShape="0">
              <a:prstClr val="black">
                <a:alpha val="40000"/>
              </a:prstClr>
            </a:outerShdw>
          </a:effectLst>
        </p:spPr>
      </p:pic>
      <p:sp>
        <p:nvSpPr>
          <p:cNvPr id="130" name="矩形 129"/>
          <p:cNvSpPr/>
          <p:nvPr/>
        </p:nvSpPr>
        <p:spPr>
          <a:xfrm>
            <a:off x="4774708" y="4221191"/>
            <a:ext cx="2041466" cy="1152278"/>
          </a:xfrm>
          <a:prstGeom prst="rect">
            <a:avLst/>
          </a:prstGeom>
          <a:solidFill>
            <a:srgbClr val="9BBB59"/>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en-US" altLang="zh-CN" sz="3200" dirty="0"/>
              <a:t>01</a:t>
            </a:r>
            <a:endParaRPr lang="en-US" altLang="zh-CN" sz="3200" dirty="0"/>
          </a:p>
          <a:p>
            <a:pPr>
              <a:lnSpc>
                <a:spcPct val="130000"/>
              </a:lnSpc>
            </a:pPr>
            <a:r>
              <a:rPr lang="zh-CN" altLang="en-US" dirty="0">
                <a:latin typeface="微软雅黑" panose="020B0503020204020204" pitchFamily="34" charset="-122"/>
                <a:ea typeface="微软雅黑" panose="020B0503020204020204" pitchFamily="34" charset="-122"/>
              </a:rPr>
              <a:t>什么是宽容心态</a:t>
            </a:r>
            <a:endParaRPr lang="zh-CN" altLang="en-US" dirty="0">
              <a:latin typeface="微软雅黑" panose="020B0503020204020204" pitchFamily="34" charset="-122"/>
              <a:ea typeface="微软雅黑" panose="020B0503020204020204" pitchFamily="34" charset="-122"/>
            </a:endParaRPr>
          </a:p>
        </p:txBody>
      </p:sp>
      <p:sp>
        <p:nvSpPr>
          <p:cNvPr id="132" name="矩形 131"/>
          <p:cNvSpPr/>
          <p:nvPr/>
        </p:nvSpPr>
        <p:spPr>
          <a:xfrm>
            <a:off x="6947719" y="4221191"/>
            <a:ext cx="2041466" cy="1152278"/>
          </a:xfrm>
          <a:prstGeom prst="rect">
            <a:avLst/>
          </a:prstGeom>
          <a:solidFill>
            <a:srgbClr val="9BBB59"/>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en-US" altLang="zh-CN" sz="3200" dirty="0"/>
              <a:t>02</a:t>
            </a:r>
            <a:endParaRPr lang="en-US" altLang="zh-CN" sz="3200" dirty="0"/>
          </a:p>
          <a:p>
            <a:pPr>
              <a:lnSpc>
                <a:spcPct val="130000"/>
              </a:lnSpc>
            </a:pPr>
            <a:r>
              <a:rPr lang="zh-CN" altLang="en-US" dirty="0">
                <a:latin typeface="微软雅黑" panose="020B0503020204020204" pitchFamily="34" charset="-122"/>
                <a:ea typeface="微软雅黑" panose="020B0503020204020204" pitchFamily="34" charset="-122"/>
              </a:rPr>
              <a:t>为何要宽容心态</a:t>
            </a:r>
            <a:endParaRPr lang="zh-CN" altLang="en-US" dirty="0">
              <a:latin typeface="微软雅黑" panose="020B0503020204020204" pitchFamily="34" charset="-122"/>
              <a:ea typeface="微软雅黑" panose="020B0503020204020204" pitchFamily="34" charset="-122"/>
            </a:endParaRPr>
          </a:p>
        </p:txBody>
      </p:sp>
      <p:sp>
        <p:nvSpPr>
          <p:cNvPr id="133" name="矩形 132"/>
          <p:cNvSpPr/>
          <p:nvPr/>
        </p:nvSpPr>
        <p:spPr>
          <a:xfrm>
            <a:off x="9120730" y="4221191"/>
            <a:ext cx="2041466" cy="1152278"/>
          </a:xfrm>
          <a:prstGeom prst="rect">
            <a:avLst/>
          </a:prstGeom>
          <a:solidFill>
            <a:srgbClr val="9BBB59"/>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en-US" altLang="zh-CN" sz="3200" dirty="0"/>
              <a:t>03</a:t>
            </a:r>
            <a:endParaRPr lang="en-US" altLang="zh-CN" sz="3200" dirty="0"/>
          </a:p>
          <a:p>
            <a:pPr>
              <a:lnSpc>
                <a:spcPct val="130000"/>
              </a:lnSpc>
            </a:pPr>
            <a:r>
              <a:rPr lang="zh-CN" altLang="en-US" dirty="0">
                <a:latin typeface="微软雅黑" panose="020B0503020204020204" pitchFamily="34" charset="-122"/>
                <a:ea typeface="微软雅黑" panose="020B0503020204020204" pitchFamily="34" charset="-122"/>
              </a:rPr>
              <a:t>宽容心态该如何做</a:t>
            </a:r>
            <a:endParaRPr lang="zh-CN" altLang="en-US" dirty="0">
              <a:latin typeface="微软雅黑" panose="020B0503020204020204" pitchFamily="34" charset="-122"/>
              <a:ea typeface="微软雅黑" panose="020B0503020204020204" pitchFamily="34" charset="-122"/>
            </a:endParaRPr>
          </a:p>
        </p:txBody>
      </p:sp>
      <p:sp>
        <p:nvSpPr>
          <p:cNvPr id="9" name="矩形 8"/>
          <p:cNvSpPr/>
          <p:nvPr/>
        </p:nvSpPr>
        <p:spPr>
          <a:xfrm>
            <a:off x="3359339" y="1700583"/>
            <a:ext cx="288070" cy="16564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txBox="1"/>
          <p:nvPr/>
        </p:nvSpPr>
        <p:spPr>
          <a:xfrm>
            <a:off x="9480817" y="637454"/>
            <a:ext cx="1449228" cy="288070"/>
          </a:xfrm>
          <a:prstGeom prst="rect">
            <a:avLst/>
          </a:prstGeom>
          <a:ln>
            <a:noFill/>
          </a:ln>
        </p:spPr>
        <p:txBody>
          <a:bodyPr>
            <a:normAutofit fontScale="92500" lnSpcReduction="20000"/>
          </a:bodyPr>
          <a:lstStyle>
            <a:lvl1pPr algn="l" defTabSz="914400" rtl="0" eaLnBrk="1" latinLnBrk="0" hangingPunct="1">
              <a:spcBef>
                <a:spcPct val="0"/>
              </a:spcBef>
              <a:buNone/>
              <a:defRPr sz="1600" kern="1200">
                <a:solidFill>
                  <a:schemeClr val="tx1"/>
                </a:solidFill>
                <a:latin typeface="微软雅黑" panose="020B0503020204020204" pitchFamily="34" charset="-122"/>
                <a:ea typeface="微软雅黑" panose="020B0503020204020204" pitchFamily="34" charset="-122"/>
                <a:cs typeface="+mj-cs"/>
              </a:defRPr>
            </a:lvl1pPr>
          </a:lstStyle>
          <a:p>
            <a:pPr algn="r" defTabSz="914400"/>
            <a:r>
              <a:rPr lang="zh-CN" altLang="en-US" dirty="0">
                <a:solidFill>
                  <a:srgbClr val="7BC143"/>
                </a:solidFill>
              </a:rPr>
              <a:t>过渡页</a:t>
            </a:r>
            <a:endParaRPr lang="zh-CN" altLang="en-US" dirty="0">
              <a:solidFill>
                <a:srgbClr val="7BC143"/>
              </a:solidFill>
            </a:endParaRPr>
          </a:p>
        </p:txBody>
      </p:sp>
    </p:spTree>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400"/>
                                        <p:tgtEl>
                                          <p:spTgt spid="9"/>
                                        </p:tgtEl>
                                      </p:cBhvr>
                                    </p:animEffect>
                                  </p:childTnLst>
                                </p:cTn>
                              </p:par>
                              <p:par>
                                <p:cTn id="8" presetID="22" presetClass="entr" presetSubtype="8" fill="hold" nodeType="withEffect">
                                  <p:stCondLst>
                                    <p:cond delay="10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400"/>
                                        <p:tgtEl>
                                          <p:spTgt spid="2"/>
                                        </p:tgtEl>
                                      </p:cBhvr>
                                    </p:animEffect>
                                  </p:childTnLst>
                                </p:cTn>
                              </p:par>
                              <p:par>
                                <p:cTn id="11" presetID="52" presetClass="entr" presetSubtype="0" fill="hold" nodeType="withEffect">
                                  <p:stCondLst>
                                    <p:cond delay="100"/>
                                  </p:stCondLst>
                                  <p:childTnLst>
                                    <p:set>
                                      <p:cBhvr>
                                        <p:cTn id="12" dur="1" fill="hold">
                                          <p:stCondLst>
                                            <p:cond delay="0"/>
                                          </p:stCondLst>
                                        </p:cTn>
                                        <p:tgtEl>
                                          <p:spTgt spid="2052"/>
                                        </p:tgtEl>
                                        <p:attrNameLst>
                                          <p:attrName>style.visibility</p:attrName>
                                        </p:attrNameLst>
                                      </p:cBhvr>
                                      <p:to>
                                        <p:strVal val="visible"/>
                                      </p:to>
                                    </p:set>
                                    <p:animScale>
                                      <p:cBhvr>
                                        <p:cTn id="13" dur="500" decel="50000" fill="hold">
                                          <p:stCondLst>
                                            <p:cond delay="0"/>
                                          </p:stCondLst>
                                        </p:cTn>
                                        <p:tgtEl>
                                          <p:spTgt spid="205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500" decel="50000" fill="hold">
                                          <p:stCondLst>
                                            <p:cond delay="0"/>
                                          </p:stCondLst>
                                        </p:cTn>
                                        <p:tgtEl>
                                          <p:spTgt spid="2052"/>
                                        </p:tgtEl>
                                        <p:attrNameLst>
                                          <p:attrName>ppt_x</p:attrName>
                                          <p:attrName>ppt_y</p:attrName>
                                        </p:attrNameLst>
                                      </p:cBhvr>
                                    </p:animMotion>
                                    <p:animEffect transition="in" filter="fade">
                                      <p:cBhvr>
                                        <p:cTn id="15" dur="500"/>
                                        <p:tgtEl>
                                          <p:spTgt spid="2052"/>
                                        </p:tgtEl>
                                      </p:cBhvr>
                                    </p:animEffect>
                                  </p:childTnLst>
                                </p:cTn>
                              </p:par>
                              <p:par>
                                <p:cTn id="16" presetID="52" presetClass="entr" presetSubtype="0" fill="hold" grpId="0" nodeType="withEffect">
                                  <p:stCondLst>
                                    <p:cond delay="300"/>
                                  </p:stCondLst>
                                  <p:childTnLst>
                                    <p:set>
                                      <p:cBhvr>
                                        <p:cTn id="17" dur="1" fill="hold">
                                          <p:stCondLst>
                                            <p:cond delay="0"/>
                                          </p:stCondLst>
                                        </p:cTn>
                                        <p:tgtEl>
                                          <p:spTgt spid="130"/>
                                        </p:tgtEl>
                                        <p:attrNameLst>
                                          <p:attrName>style.visibility</p:attrName>
                                        </p:attrNameLst>
                                      </p:cBhvr>
                                      <p:to>
                                        <p:strVal val="visible"/>
                                      </p:to>
                                    </p:set>
                                    <p:animScale>
                                      <p:cBhvr>
                                        <p:cTn id="18" dur="500" decel="50000" fill="hold">
                                          <p:stCondLst>
                                            <p:cond delay="0"/>
                                          </p:stCondLst>
                                        </p:cTn>
                                        <p:tgtEl>
                                          <p:spTgt spid="1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500" decel="50000" fill="hold">
                                          <p:stCondLst>
                                            <p:cond delay="0"/>
                                          </p:stCondLst>
                                        </p:cTn>
                                        <p:tgtEl>
                                          <p:spTgt spid="130"/>
                                        </p:tgtEl>
                                        <p:attrNameLst>
                                          <p:attrName>ppt_x</p:attrName>
                                          <p:attrName>ppt_y</p:attrName>
                                        </p:attrNameLst>
                                      </p:cBhvr>
                                    </p:animMotion>
                                    <p:animEffect transition="in" filter="fade">
                                      <p:cBhvr>
                                        <p:cTn id="20" dur="500"/>
                                        <p:tgtEl>
                                          <p:spTgt spid="130"/>
                                        </p:tgtEl>
                                      </p:cBhvr>
                                    </p:animEffect>
                                  </p:childTnLst>
                                </p:cTn>
                              </p:par>
                              <p:par>
                                <p:cTn id="21" presetID="52" presetClass="entr" presetSubtype="0" fill="hold" grpId="0" nodeType="withEffect">
                                  <p:stCondLst>
                                    <p:cond delay="400"/>
                                  </p:stCondLst>
                                  <p:childTnLst>
                                    <p:set>
                                      <p:cBhvr>
                                        <p:cTn id="22" dur="1" fill="hold">
                                          <p:stCondLst>
                                            <p:cond delay="0"/>
                                          </p:stCondLst>
                                        </p:cTn>
                                        <p:tgtEl>
                                          <p:spTgt spid="132"/>
                                        </p:tgtEl>
                                        <p:attrNameLst>
                                          <p:attrName>style.visibility</p:attrName>
                                        </p:attrNameLst>
                                      </p:cBhvr>
                                      <p:to>
                                        <p:strVal val="visible"/>
                                      </p:to>
                                    </p:set>
                                    <p:animScale>
                                      <p:cBhvr>
                                        <p:cTn id="23" dur="500" decel="50000" fill="hold">
                                          <p:stCondLst>
                                            <p:cond delay="0"/>
                                          </p:stCondLst>
                                        </p:cTn>
                                        <p:tgtEl>
                                          <p:spTgt spid="1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500" decel="50000" fill="hold">
                                          <p:stCondLst>
                                            <p:cond delay="0"/>
                                          </p:stCondLst>
                                        </p:cTn>
                                        <p:tgtEl>
                                          <p:spTgt spid="132"/>
                                        </p:tgtEl>
                                        <p:attrNameLst>
                                          <p:attrName>ppt_x</p:attrName>
                                          <p:attrName>ppt_y</p:attrName>
                                        </p:attrNameLst>
                                      </p:cBhvr>
                                    </p:animMotion>
                                    <p:animEffect transition="in" filter="fade">
                                      <p:cBhvr>
                                        <p:cTn id="25" dur="500"/>
                                        <p:tgtEl>
                                          <p:spTgt spid="132"/>
                                        </p:tgtEl>
                                      </p:cBhvr>
                                    </p:animEffect>
                                  </p:childTnLst>
                                </p:cTn>
                              </p:par>
                              <p:par>
                                <p:cTn id="26" presetID="52" presetClass="entr" presetSubtype="0" fill="hold" grpId="0" nodeType="withEffect">
                                  <p:stCondLst>
                                    <p:cond delay="500"/>
                                  </p:stCondLst>
                                  <p:childTnLst>
                                    <p:set>
                                      <p:cBhvr>
                                        <p:cTn id="27" dur="1" fill="hold">
                                          <p:stCondLst>
                                            <p:cond delay="0"/>
                                          </p:stCondLst>
                                        </p:cTn>
                                        <p:tgtEl>
                                          <p:spTgt spid="133"/>
                                        </p:tgtEl>
                                        <p:attrNameLst>
                                          <p:attrName>style.visibility</p:attrName>
                                        </p:attrNameLst>
                                      </p:cBhvr>
                                      <p:to>
                                        <p:strVal val="visible"/>
                                      </p:to>
                                    </p:set>
                                    <p:animScale>
                                      <p:cBhvr>
                                        <p:cTn id="28" dur="500" decel="50000" fill="hold">
                                          <p:stCondLst>
                                            <p:cond delay="0"/>
                                          </p:stCondLst>
                                        </p:cTn>
                                        <p:tgtEl>
                                          <p:spTgt spid="1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500" decel="50000" fill="hold">
                                          <p:stCondLst>
                                            <p:cond delay="0"/>
                                          </p:stCondLst>
                                        </p:cTn>
                                        <p:tgtEl>
                                          <p:spTgt spid="133"/>
                                        </p:tgtEl>
                                        <p:attrNameLst>
                                          <p:attrName>ppt_x</p:attrName>
                                          <p:attrName>ppt_y</p:attrName>
                                        </p:attrNameLst>
                                      </p:cBhvr>
                                    </p:animMotion>
                                    <p:animEffect transition="in" filter="fade">
                                      <p:cBhvr>
                                        <p:cTn id="30" dur="500"/>
                                        <p:tgtEl>
                                          <p:spTgt spid="1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 grpId="0" animBg="1"/>
      <p:bldP spid="132" grpId="0" animBg="1"/>
      <p:bldP spid="133" grpId="0" animBg="1"/>
      <p:bldP spid="9"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Teliss_Tong\Copy\定期备份\工作备份\！PPT图片及版面资源\06-PPT精选插图\12-标签\绿色上角.png"/>
          <p:cNvPicPr>
            <a:picLocks noChangeAspect="1" noChangeArrowheads="1"/>
          </p:cNvPicPr>
          <p:nvPr/>
        </p:nvPicPr>
        <p:blipFill>
          <a:blip r:embed="rId1" cstate="email"/>
          <a:srcRect/>
          <a:stretch>
            <a:fillRect/>
          </a:stretch>
        </p:blipFill>
        <p:spPr bwMode="auto">
          <a:xfrm>
            <a:off x="10270703" y="1031579"/>
            <a:ext cx="1514670" cy="414391"/>
          </a:xfrm>
          <a:prstGeom prst="rect">
            <a:avLst/>
          </a:prstGeom>
          <a:noFill/>
          <a:extLst>
            <a:ext uri="{909E8E84-426E-40DD-AFC4-6F175D3DCCD1}">
              <a14:hiddenFill xmlns:a14="http://schemas.microsoft.com/office/drawing/2010/main">
                <a:solidFill>
                  <a:srgbClr val="FFFFFF"/>
                </a:solidFill>
              </a14:hiddenFill>
            </a:ext>
          </a:extLst>
        </p:spPr>
      </p:pic>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4900">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01</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4" y="551530"/>
            <a:ext cx="2952712" cy="461725"/>
          </a:xfrm>
          <a:prstGeom prst="rect">
            <a:avLst/>
          </a:prstGeom>
          <a:noFill/>
        </p:spPr>
        <p:txBody>
          <a:bodyPr wrap="square" lIns="0" rtlCol="0">
            <a:spAutoFit/>
          </a:bodyPr>
          <a:lstStyle/>
          <a:p>
            <a:r>
              <a:rPr lang="zh-CN" altLang="en-US" sz="2400" b="1" dirty="0">
                <a:solidFill>
                  <a:srgbClr val="9BBB59"/>
                </a:solidFill>
                <a:latin typeface="微软雅黑" panose="020B0503020204020204" pitchFamily="34" charset="-122"/>
                <a:ea typeface="微软雅黑" panose="020B0503020204020204" pitchFamily="34" charset="-122"/>
              </a:rPr>
              <a:t>什么是宽容心态</a:t>
            </a:r>
            <a:endParaRPr lang="zh-CN" altLang="en-US" sz="2400" b="1" dirty="0">
              <a:solidFill>
                <a:srgbClr val="9BBB59"/>
              </a:solidFill>
              <a:latin typeface="微软雅黑" panose="020B0503020204020204" pitchFamily="34" charset="-122"/>
              <a:ea typeface="微软雅黑" panose="020B0503020204020204" pitchFamily="34" charset="-122"/>
            </a:endParaRPr>
          </a:p>
        </p:txBody>
      </p:sp>
      <p:sp>
        <p:nvSpPr>
          <p:cNvPr id="26" name="TextBox 25"/>
          <p:cNvSpPr txBox="1"/>
          <p:nvPr/>
        </p:nvSpPr>
        <p:spPr>
          <a:xfrm>
            <a:off x="10705113" y="1052427"/>
            <a:ext cx="646415" cy="369380"/>
          </a:xfrm>
          <a:prstGeom prst="rect">
            <a:avLst/>
          </a:prstGeom>
          <a:noFill/>
        </p:spPr>
        <p:txBody>
          <a:bodyPr wrap="non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概念</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marL="1143000" indent="-228600">
              <a:defRPr sz="2400">
                <a:solidFill>
                  <a:schemeClr val="tx1"/>
                </a:solidFill>
                <a:latin typeface="Calibri" panose="020F0502020204030204" pitchFamily="34" charset="0"/>
                <a:ea typeface="宋体" panose="02010600030101010101" pitchFamily="2" charset="-122"/>
              </a:defRPr>
            </a:lvl3pPr>
            <a:lvl4pPr marL="1600200" indent="-228600">
              <a:defRPr sz="2400">
                <a:solidFill>
                  <a:schemeClr val="tx1"/>
                </a:solidFill>
                <a:latin typeface="Calibri" panose="020F0502020204030204" pitchFamily="34" charset="0"/>
                <a:ea typeface="宋体" panose="02010600030101010101" pitchFamily="2" charset="-122"/>
              </a:defRPr>
            </a:lvl4pPr>
            <a:lvl5pPr marL="2057400" indent="-228600">
              <a:defRPr sz="2400">
                <a:solidFill>
                  <a:schemeClr val="tx1"/>
                </a:solidFill>
                <a:latin typeface="Calibri" panose="020F0502020204030204" pitchFamily="34" charset="0"/>
                <a:ea typeface="宋体" panose="02010600030101010101" pitchFamily="2" charset="-122"/>
              </a:defRPr>
            </a:lvl5pPr>
            <a:lvl6pPr marL="25146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6pPr>
            <a:lvl7pPr marL="29718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7pPr>
            <a:lvl8pPr marL="34290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8pPr>
            <a:lvl9pPr marL="38862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9pPr>
          </a:lstStyle>
          <a:p>
            <a:endParaRPr lang="zh-CN" altLang="en-US" dirty="0">
              <a:ea typeface="微软雅黑" panose="020B0503020204020204" pitchFamily="34" charset="-122"/>
            </a:endParaRPr>
          </a:p>
        </p:txBody>
      </p:sp>
      <p:sp>
        <p:nvSpPr>
          <p:cNvPr id="15"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marL="1143000" indent="-228600">
              <a:defRPr sz="2400">
                <a:solidFill>
                  <a:schemeClr val="tx1"/>
                </a:solidFill>
                <a:latin typeface="Calibri" panose="020F0502020204030204" pitchFamily="34" charset="0"/>
                <a:ea typeface="宋体" panose="02010600030101010101" pitchFamily="2" charset="-122"/>
              </a:defRPr>
            </a:lvl3pPr>
            <a:lvl4pPr marL="1600200" indent="-228600">
              <a:defRPr sz="2400">
                <a:solidFill>
                  <a:schemeClr val="tx1"/>
                </a:solidFill>
                <a:latin typeface="Calibri" panose="020F0502020204030204" pitchFamily="34" charset="0"/>
                <a:ea typeface="宋体" panose="02010600030101010101" pitchFamily="2" charset="-122"/>
              </a:defRPr>
            </a:lvl4pPr>
            <a:lvl5pPr marL="2057400" indent="-228600">
              <a:defRPr sz="2400">
                <a:solidFill>
                  <a:schemeClr val="tx1"/>
                </a:solidFill>
                <a:latin typeface="Calibri" panose="020F0502020204030204" pitchFamily="34" charset="0"/>
                <a:ea typeface="宋体" panose="02010600030101010101" pitchFamily="2" charset="-122"/>
              </a:defRPr>
            </a:lvl5pPr>
            <a:lvl6pPr marL="25146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6pPr>
            <a:lvl7pPr marL="29718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7pPr>
            <a:lvl8pPr marL="34290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8pPr>
            <a:lvl9pPr marL="38862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9pPr>
          </a:lstStyle>
          <a:p>
            <a:endParaRPr lang="zh-CN" altLang="en-US" dirty="0">
              <a:ea typeface="微软雅黑" panose="020B0503020204020204" pitchFamily="34" charset="-122"/>
            </a:endParaRPr>
          </a:p>
        </p:txBody>
      </p:sp>
      <p:sp>
        <p:nvSpPr>
          <p:cNvPr id="19" name="TextBox 10"/>
          <p:cNvSpPr>
            <a:spLocks noChangeArrowheads="1"/>
          </p:cNvSpPr>
          <p:nvPr/>
        </p:nvSpPr>
        <p:spPr bwMode="auto">
          <a:xfrm>
            <a:off x="10377629" y="2441001"/>
            <a:ext cx="615553" cy="2932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p>
            <a:r>
              <a:rPr lang="zh-CN" altLang="en-US" sz="2800" b="1" spc="120" dirty="0">
                <a:solidFill>
                  <a:schemeClr val="accent6"/>
                </a:solidFill>
                <a:latin typeface="微软雅黑" panose="020B0503020204020204" pitchFamily="34" charset="-122"/>
                <a:ea typeface="微软雅黑" panose="020B0503020204020204" pitchFamily="34" charset="-122"/>
              </a:rPr>
              <a:t>什么是宽容心态</a:t>
            </a:r>
            <a:endParaRPr lang="zh-CN" altLang="en-US" sz="2800" b="1" spc="120" dirty="0">
              <a:solidFill>
                <a:schemeClr val="accent6"/>
              </a:solidFill>
              <a:latin typeface="微软雅黑" panose="020B0503020204020204" pitchFamily="34" charset="-122"/>
              <a:ea typeface="微软雅黑" panose="020B0503020204020204" pitchFamily="34" charset="-122"/>
            </a:endParaRPr>
          </a:p>
        </p:txBody>
      </p:sp>
      <p:sp>
        <p:nvSpPr>
          <p:cNvPr id="25" name="TextBox 8"/>
          <p:cNvSpPr>
            <a:spLocks noChangeArrowheads="1"/>
          </p:cNvSpPr>
          <p:nvPr/>
        </p:nvSpPr>
        <p:spPr bwMode="auto">
          <a:xfrm>
            <a:off x="2783201" y="2538984"/>
            <a:ext cx="2808678" cy="2402381"/>
          </a:xfrm>
          <a:prstGeom prst="rect">
            <a:avLst/>
          </a:prstGeom>
          <a:noFill/>
          <a:ln>
            <a:noFill/>
          </a:ln>
        </p:spPr>
        <p:txBody>
          <a:bodyPr wrap="square">
            <a:spAutoFit/>
          </a:bodyPr>
          <a:lstStyle/>
          <a:p>
            <a:pPr>
              <a:lnSpc>
                <a:spcPct val="134000"/>
              </a:lnSpc>
              <a:spcAft>
                <a:spcPts val="1200"/>
              </a:spcAft>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所谓宽容的心态，就是这样的心态：能够适当原谅别人的缺点、错误或对自己的伤害，</a:t>
            </a:r>
            <a:r>
              <a:rPr lang="zh-CN" altLang="en-US" sz="1600" b="1" dirty="0">
                <a:solidFill>
                  <a:srgbClr val="92D050"/>
                </a:solidFill>
                <a:latin typeface="微软雅黑" panose="020B0503020204020204" pitchFamily="34" charset="-122"/>
                <a:ea typeface="微软雅黑" panose="020B0503020204020204" pitchFamily="34" charset="-122"/>
                <a:sym typeface="微软雅黑" panose="020B0503020204020204" pitchFamily="34" charset="-122"/>
              </a:rPr>
              <a:t>不斤斤计较，“得饶人时且饶人”</a:t>
            </a:r>
            <a:r>
              <a:rPr lang="zh-CN" altLang="en-US" sz="16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同时，能够在心理上</a:t>
            </a:r>
            <a:r>
              <a:rPr lang="zh-CN" altLang="en-US" sz="1600" b="1" dirty="0">
                <a:solidFill>
                  <a:srgbClr val="92D050"/>
                </a:solidFill>
                <a:latin typeface="微软雅黑" panose="020B0503020204020204" pitchFamily="34" charset="-122"/>
                <a:ea typeface="微软雅黑" panose="020B0503020204020204" pitchFamily="34" charset="-122"/>
                <a:sym typeface="微软雅黑" panose="020B0503020204020204" pitchFamily="34" charset="-122"/>
              </a:rPr>
              <a:t>容纳各种不同特征的人。</a:t>
            </a:r>
            <a:endParaRPr lang="zh-CN" altLang="en-US" sz="1600" b="1" dirty="0">
              <a:solidFill>
                <a:srgbClr val="92D050"/>
              </a:solidFill>
              <a:latin typeface="微软雅黑" panose="020B0503020204020204" pitchFamily="34" charset="-122"/>
              <a:ea typeface="微软雅黑" panose="020B0503020204020204" pitchFamily="34" charset="-122"/>
            </a:endParaRPr>
          </a:p>
        </p:txBody>
      </p:sp>
      <p:sp>
        <p:nvSpPr>
          <p:cNvPr id="18" name="矩形 17"/>
          <p:cNvSpPr>
            <a:spLocks noChangeAspect="1"/>
          </p:cNvSpPr>
          <p:nvPr/>
        </p:nvSpPr>
        <p:spPr>
          <a:xfrm>
            <a:off x="2567149" y="2060670"/>
            <a:ext cx="8642085" cy="3312799"/>
          </a:xfrm>
          <a:prstGeom prst="rect">
            <a:avLst/>
          </a:prstGeom>
          <a:ln>
            <a:solidFill>
              <a:srgbClr val="92D050"/>
            </a:solidFill>
            <a:prstDash val="dash"/>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p>
        </p:txBody>
      </p:sp>
      <p:pic>
        <p:nvPicPr>
          <p:cNvPr id="4099" name="Picture 3" descr="C:\Users\user\Desktop\努力争取.jpg"/>
          <p:cNvPicPr>
            <a:picLocks noChangeAspect="1" noChangeArrowheads="1"/>
          </p:cNvPicPr>
          <p:nvPr/>
        </p:nvPicPr>
        <p:blipFill>
          <a:blip r:embed="rId2"/>
          <a:srcRect/>
          <a:stretch>
            <a:fillRect/>
          </a:stretch>
        </p:blipFill>
        <p:spPr bwMode="auto">
          <a:xfrm>
            <a:off x="5659109" y="3004"/>
            <a:ext cx="4469864" cy="594660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p14:pan dir="u"/>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92"/>
                                        </p:tgtEl>
                                        <p:attrNameLst>
                                          <p:attrName>style.visibility</p:attrName>
                                        </p:attrNameLst>
                                      </p:cBhvr>
                                      <p:to>
                                        <p:strVal val="visible"/>
                                      </p:to>
                                    </p:set>
                                    <p:anim calcmode="lin" valueType="num">
                                      <p:cBhvr additive="base">
                                        <p:cTn id="7" dur="500" fill="hold"/>
                                        <p:tgtEl>
                                          <p:spTgt spid="92"/>
                                        </p:tgtEl>
                                        <p:attrNameLst>
                                          <p:attrName>ppt_x</p:attrName>
                                        </p:attrNameLst>
                                      </p:cBhvr>
                                      <p:tavLst>
                                        <p:tav tm="0">
                                          <p:val>
                                            <p:strVal val="#ppt_x"/>
                                          </p:val>
                                        </p:tav>
                                        <p:tav tm="100000">
                                          <p:val>
                                            <p:strVal val="#ppt_x"/>
                                          </p:val>
                                        </p:tav>
                                      </p:tavLst>
                                    </p:anim>
                                    <p:anim calcmode="lin" valueType="num">
                                      <p:cBhvr additive="base">
                                        <p:cTn id="8" dur="500" fill="hold"/>
                                        <p:tgtEl>
                                          <p:spTgt spid="92"/>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52" presetClass="entr" presetSubtype="0" fill="hold" grpId="0" nodeType="afterEffect">
                                  <p:stCondLst>
                                    <p:cond delay="0"/>
                                  </p:stCondLst>
                                  <p:childTnLst>
                                    <p:set>
                                      <p:cBhvr>
                                        <p:cTn id="15" dur="1" fill="hold">
                                          <p:stCondLst>
                                            <p:cond delay="0"/>
                                          </p:stCondLst>
                                        </p:cTn>
                                        <p:tgtEl>
                                          <p:spTgt spid="25"/>
                                        </p:tgtEl>
                                        <p:attrNameLst>
                                          <p:attrName>style.visibility</p:attrName>
                                        </p:attrNameLst>
                                      </p:cBhvr>
                                      <p:to>
                                        <p:strVal val="visible"/>
                                      </p:to>
                                    </p:set>
                                    <p:animScale>
                                      <p:cBhvr>
                                        <p:cTn id="16"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 dur="1000" decel="50000" fill="hold">
                                          <p:stCondLst>
                                            <p:cond delay="0"/>
                                          </p:stCondLst>
                                        </p:cTn>
                                        <p:tgtEl>
                                          <p:spTgt spid="25"/>
                                        </p:tgtEl>
                                        <p:attrNameLst>
                                          <p:attrName>ppt_x</p:attrName>
                                          <p:attrName>ppt_y</p:attrName>
                                        </p:attrNameLst>
                                      </p:cBhvr>
                                    </p:animMotion>
                                    <p:animEffect transition="in" filter="fade">
                                      <p:cBhvr>
                                        <p:cTn id="18"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5"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4900">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02</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4" y="551530"/>
            <a:ext cx="3528851" cy="461725"/>
          </a:xfrm>
          <a:prstGeom prst="rect">
            <a:avLst/>
          </a:prstGeom>
          <a:noFill/>
        </p:spPr>
        <p:txBody>
          <a:bodyPr wrap="square" lIns="0" rtlCol="0">
            <a:spAutoFit/>
          </a:bodyPr>
          <a:lstStyle/>
          <a:p>
            <a:r>
              <a:rPr lang="zh-CN" altLang="en-US" sz="2400" b="1" dirty="0">
                <a:solidFill>
                  <a:srgbClr val="9BBB59"/>
                </a:solidFill>
                <a:latin typeface="微软雅黑" panose="020B0503020204020204" pitchFamily="34" charset="-122"/>
                <a:ea typeface="微软雅黑" panose="020B0503020204020204" pitchFamily="34" charset="-122"/>
              </a:rPr>
              <a:t>为什么需要宽容心态</a:t>
            </a:r>
            <a:endParaRPr lang="zh-CN" altLang="en-US" sz="2400" b="1" dirty="0">
              <a:solidFill>
                <a:srgbClr val="9BBB59"/>
              </a:solidFill>
              <a:latin typeface="微软雅黑" panose="020B0503020204020204" pitchFamily="34" charset="-122"/>
              <a:ea typeface="微软雅黑" panose="020B0503020204020204" pitchFamily="34" charset="-122"/>
            </a:endParaRP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marL="1143000" indent="-228600">
              <a:defRPr sz="2400">
                <a:solidFill>
                  <a:schemeClr val="tx1"/>
                </a:solidFill>
                <a:latin typeface="Calibri" panose="020F0502020204030204" pitchFamily="34" charset="0"/>
                <a:ea typeface="宋体" panose="02010600030101010101" pitchFamily="2" charset="-122"/>
              </a:defRPr>
            </a:lvl3pPr>
            <a:lvl4pPr marL="1600200" indent="-228600">
              <a:defRPr sz="2400">
                <a:solidFill>
                  <a:schemeClr val="tx1"/>
                </a:solidFill>
                <a:latin typeface="Calibri" panose="020F0502020204030204" pitchFamily="34" charset="0"/>
                <a:ea typeface="宋体" panose="02010600030101010101" pitchFamily="2" charset="-122"/>
              </a:defRPr>
            </a:lvl4pPr>
            <a:lvl5pPr marL="2057400" indent="-228600">
              <a:defRPr sz="2400">
                <a:solidFill>
                  <a:schemeClr val="tx1"/>
                </a:solidFill>
                <a:latin typeface="Calibri" panose="020F0502020204030204" pitchFamily="34" charset="0"/>
                <a:ea typeface="宋体" panose="02010600030101010101" pitchFamily="2" charset="-122"/>
              </a:defRPr>
            </a:lvl5pPr>
            <a:lvl6pPr marL="25146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6pPr>
            <a:lvl7pPr marL="29718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7pPr>
            <a:lvl8pPr marL="34290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8pPr>
            <a:lvl9pPr marL="38862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9pPr>
          </a:lstStyle>
          <a:p>
            <a:endParaRPr lang="zh-CN" altLang="en-US" dirty="0">
              <a:ea typeface="微软雅黑" panose="020B0503020204020204" pitchFamily="34" charset="-122"/>
            </a:endParaRPr>
          </a:p>
        </p:txBody>
      </p:sp>
      <p:grpSp>
        <p:nvGrpSpPr>
          <p:cNvPr id="12" name="组合 11"/>
          <p:cNvGrpSpPr/>
          <p:nvPr/>
        </p:nvGrpSpPr>
        <p:grpSpPr>
          <a:xfrm>
            <a:off x="1846975" y="6015544"/>
            <a:ext cx="7777669" cy="828108"/>
            <a:chOff x="1774727" y="6015207"/>
            <a:chExt cx="7776656" cy="828000"/>
          </a:xfrm>
        </p:grpSpPr>
        <p:sp>
          <p:nvSpPr>
            <p:cNvPr id="14" name="矩形 13"/>
            <p:cNvSpPr/>
            <p:nvPr/>
          </p:nvSpPr>
          <p:spPr>
            <a:xfrm>
              <a:off x="1774727" y="6165304"/>
              <a:ext cx="7776656" cy="432000"/>
            </a:xfrm>
            <a:prstGeom prst="rect">
              <a:avLst/>
            </a:prstGeom>
            <a:solidFill>
              <a:srgbClr val="7BC143"/>
            </a:solidFill>
            <a:ln>
              <a:solidFill>
                <a:schemeClr val="bg1"/>
              </a:solidFill>
            </a:ln>
            <a:effectLst>
              <a:outerShdw blurRad="50800" dist="38100" dir="2700000" algn="tl"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15" name="Picture 6" descr="E:\仝德志文件，勿删！\03-参考文档\！PPT图片及版面资源\06-PPT精选插图\12-标签\橙色把手-阴影.png"/>
            <p:cNvPicPr>
              <a:picLocks noChangeAspect="1" noChangeArrowheads="1"/>
            </p:cNvPicPr>
            <p:nvPr/>
          </p:nvPicPr>
          <p:blipFill>
            <a:blip r:embed="rId1" cstate="email"/>
            <a:srcRect/>
            <a:stretch>
              <a:fillRect/>
            </a:stretch>
          </p:blipFill>
          <p:spPr bwMode="auto">
            <a:xfrm>
              <a:off x="2633460" y="6015207"/>
              <a:ext cx="1062000" cy="82800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2998907" y="6098551"/>
              <a:ext cx="346204" cy="630860"/>
            </a:xfrm>
            <a:prstGeom prst="rect">
              <a:avLst/>
            </a:prstGeom>
            <a:noFill/>
          </p:spPr>
          <p:txBody>
            <a:bodyPr vert="eaVert" wrap="none" rtlCol="0">
              <a:spAutoFit/>
            </a:bodyPr>
            <a:lstStyle/>
            <a:p>
              <a:r>
                <a:rPr lang="zh-CN" altLang="en-US" sz="1050" dirty="0">
                  <a:solidFill>
                    <a:schemeClr val="bg1"/>
                  </a:solidFill>
                  <a:latin typeface="微软雅黑" panose="020B0503020204020204" pitchFamily="34" charset="-122"/>
                  <a:ea typeface="微软雅黑" panose="020B0503020204020204" pitchFamily="34" charset="-122"/>
                </a:rPr>
                <a:t>三级标题</a:t>
              </a:r>
              <a:endParaRPr lang="zh-CN" altLang="en-US" sz="1050" dirty="0">
                <a:solidFill>
                  <a:schemeClr val="bg1"/>
                </a:solidFill>
                <a:latin typeface="微软雅黑" panose="020B0503020204020204" pitchFamily="34" charset="-122"/>
                <a:ea typeface="微软雅黑" panose="020B0503020204020204" pitchFamily="34" charset="-122"/>
              </a:endParaRPr>
            </a:p>
          </p:txBody>
        </p:sp>
        <p:sp>
          <p:nvSpPr>
            <p:cNvPr id="17" name="椭圆 16"/>
            <p:cNvSpPr/>
            <p:nvPr/>
          </p:nvSpPr>
          <p:spPr>
            <a:xfrm>
              <a:off x="1918742" y="6201687"/>
              <a:ext cx="360040" cy="36004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TextBox 17"/>
          <p:cNvSpPr txBox="1"/>
          <p:nvPr/>
        </p:nvSpPr>
        <p:spPr>
          <a:xfrm>
            <a:off x="3791444" y="6204631"/>
            <a:ext cx="5545338" cy="369380"/>
          </a:xfrm>
          <a:prstGeom prst="rect">
            <a:avLst/>
          </a:prstGeom>
          <a:noFill/>
        </p:spPr>
        <p:txBody>
          <a:bodyPr wrap="square" lIns="0"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宽容一种人格的涵养</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1918992"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anose="04040905080B02020502" pitchFamily="82" charset="0"/>
                <a:ea typeface="DFPYeaSong-B5" pitchFamily="18" charset="-120"/>
              </a:rPr>
              <a:t>1</a:t>
            </a:r>
            <a:endParaRPr lang="zh-CN" altLang="en-US" sz="3200" b="1" i="1" dirty="0">
              <a:solidFill>
                <a:srgbClr val="7BC143"/>
              </a:solidFill>
              <a:effectLst>
                <a:outerShdw blurRad="38100" dist="38100" dir="2700000" algn="tl">
                  <a:srgbClr val="000000">
                    <a:alpha val="43137"/>
                  </a:srgbClr>
                </a:outerShdw>
              </a:effectLst>
              <a:latin typeface="Broadway" panose="04040905080B02020502" pitchFamily="82" charset="0"/>
              <a:ea typeface="DFPYeaSong-B5" pitchFamily="18" charset="-120"/>
            </a:endParaRPr>
          </a:p>
        </p:txBody>
      </p:sp>
      <p:sp>
        <p:nvSpPr>
          <p:cNvPr id="20"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marL="1143000" indent="-228600">
              <a:defRPr sz="2400">
                <a:solidFill>
                  <a:schemeClr val="tx1"/>
                </a:solidFill>
                <a:latin typeface="Calibri" panose="020F0502020204030204" pitchFamily="34" charset="0"/>
                <a:ea typeface="宋体" panose="02010600030101010101" pitchFamily="2" charset="-122"/>
              </a:defRPr>
            </a:lvl3pPr>
            <a:lvl4pPr marL="1600200" indent="-228600">
              <a:defRPr sz="2400">
                <a:solidFill>
                  <a:schemeClr val="tx1"/>
                </a:solidFill>
                <a:latin typeface="Calibri" panose="020F0502020204030204" pitchFamily="34" charset="0"/>
                <a:ea typeface="宋体" panose="02010600030101010101" pitchFamily="2" charset="-122"/>
              </a:defRPr>
            </a:lvl4pPr>
            <a:lvl5pPr marL="2057400" indent="-228600">
              <a:defRPr sz="2400">
                <a:solidFill>
                  <a:schemeClr val="tx1"/>
                </a:solidFill>
                <a:latin typeface="Calibri" panose="020F0502020204030204" pitchFamily="34" charset="0"/>
                <a:ea typeface="宋体" panose="02010600030101010101" pitchFamily="2" charset="-122"/>
              </a:defRPr>
            </a:lvl5pPr>
            <a:lvl6pPr marL="25146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6pPr>
            <a:lvl7pPr marL="29718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7pPr>
            <a:lvl8pPr marL="34290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8pPr>
            <a:lvl9pPr marL="38862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9pPr>
          </a:lstStyle>
          <a:p>
            <a:endParaRPr lang="zh-CN" altLang="en-US" dirty="0">
              <a:ea typeface="微软雅黑" panose="020B0503020204020204" pitchFamily="34" charset="-122"/>
            </a:endParaRPr>
          </a:p>
        </p:txBody>
      </p:sp>
      <p:sp>
        <p:nvSpPr>
          <p:cNvPr id="22" name="矩形 6"/>
          <p:cNvSpPr>
            <a:spLocks noChangeArrowheads="1"/>
          </p:cNvSpPr>
          <p:nvPr/>
        </p:nvSpPr>
        <p:spPr bwMode="auto">
          <a:xfrm>
            <a:off x="1991010" y="1612595"/>
            <a:ext cx="9938398" cy="4336574"/>
          </a:xfrm>
          <a:prstGeom prst="roundRect">
            <a:avLst>
              <a:gd name="adj" fmla="val 0"/>
            </a:avLst>
          </a:prstGeom>
          <a:solidFill>
            <a:srgbClr val="F0F0F0"/>
          </a:solidFill>
          <a:ln>
            <a:noFill/>
          </a:ln>
        </p:spPr>
        <p:txBody>
          <a:bodyPr anchor="ctr"/>
          <a:lstStyle/>
          <a:p>
            <a:pPr algn="ctr"/>
            <a:endParaRPr lang="zh-CN" altLang="zh-CN">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4" name="圆角矩形 23"/>
          <p:cNvSpPr/>
          <p:nvPr/>
        </p:nvSpPr>
        <p:spPr>
          <a:xfrm>
            <a:off x="2171053" y="1844618"/>
            <a:ext cx="9361219" cy="3960956"/>
          </a:xfrm>
          <a:prstGeom prst="roundRect">
            <a:avLst>
              <a:gd name="adj" fmla="val 0"/>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25" name="Text Box 44"/>
          <p:cNvSpPr txBox="1">
            <a:spLocks noChangeArrowheads="1"/>
          </p:cNvSpPr>
          <p:nvPr/>
        </p:nvSpPr>
        <p:spPr bwMode="auto">
          <a:xfrm>
            <a:off x="2410992" y="2204705"/>
            <a:ext cx="3540973" cy="3416765"/>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20204" pitchFamily="34" charset="0"/>
                <a:ea typeface="宋体" panose="02010600030101010101" pitchFamily="2" charset="-122"/>
              </a:defRPr>
            </a:lvl2pPr>
            <a:lvl3pPr defTabSz="720725" eaLnBrk="0" hangingPunct="0">
              <a:defRPr sz="1600">
                <a:latin typeface="Arial" panose="020B0604020202020204" pitchFamily="34" charset="0"/>
                <a:ea typeface="宋体" panose="02010600030101010101" pitchFamily="2" charset="-122"/>
              </a:defRPr>
            </a:lvl3pPr>
            <a:lvl4pPr defTabSz="720725" eaLnBrk="0" hangingPunct="0">
              <a:defRPr sz="1600">
                <a:latin typeface="Arial" panose="020B0604020202020204" pitchFamily="34" charset="0"/>
                <a:ea typeface="宋体" panose="02010600030101010101" pitchFamily="2" charset="-122"/>
              </a:defRPr>
            </a:lvl4pPr>
            <a:lvl5pPr defTabSz="720725" eaLnBrk="0" hangingPunct="0">
              <a:defRPr sz="1600">
                <a:latin typeface="Arial" panose="020B0604020202020204" pitchFamily="34" charset="0"/>
                <a:ea typeface="宋体" panose="02010600030101010101" pitchFamily="2" charset="-122"/>
              </a:defRPr>
            </a:lvl5pPr>
            <a:lvl6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6pPr>
            <a:lvl7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7pPr>
            <a:lvl8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8pPr>
            <a:lvl9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9pPr>
          </a:lstStyle>
          <a:p>
            <a:pPr indent="0"/>
            <a:r>
              <a:rPr lang="zh-CN" altLang="en-US" dirty="0">
                <a:solidFill>
                  <a:schemeClr val="bg1"/>
                </a:solidFill>
              </a:rPr>
              <a:t>林肯的妻子玛丽</a:t>
            </a:r>
            <a:r>
              <a:rPr lang="en-US" altLang="zh-CN" dirty="0">
                <a:solidFill>
                  <a:schemeClr val="bg1"/>
                </a:solidFill>
              </a:rPr>
              <a:t>•</a:t>
            </a:r>
            <a:r>
              <a:rPr lang="zh-CN" altLang="en-US" dirty="0">
                <a:solidFill>
                  <a:schemeClr val="bg1"/>
                </a:solidFill>
              </a:rPr>
              <a:t>托德</a:t>
            </a:r>
            <a:r>
              <a:rPr lang="en-US" altLang="zh-CN" dirty="0">
                <a:solidFill>
                  <a:schemeClr val="bg1"/>
                </a:solidFill>
              </a:rPr>
              <a:t>•</a:t>
            </a:r>
            <a:r>
              <a:rPr lang="zh-CN" altLang="en-US" dirty="0">
                <a:solidFill>
                  <a:schemeClr val="bg1"/>
                </a:solidFill>
              </a:rPr>
              <a:t>林肯做了总统夫人之后，脾气愈来愈暴烈。她不但随意挥霍，还常对人大发雷霆，一会儿责骂做裁缝收款太多，一会儿又痛斥肉铺、杂货店的东西太贵。有位吃够了玛丽苦头的商人找林肯诉苦。林肯双手抱肩，苦笑着认真听完商人的诉说，最后无可奈何地对商人说：“先生，我已经被她折磨了</a:t>
            </a:r>
            <a:r>
              <a:rPr lang="en-US" altLang="zh-CN" dirty="0">
                <a:solidFill>
                  <a:schemeClr val="bg1"/>
                </a:solidFill>
              </a:rPr>
              <a:t>15</a:t>
            </a:r>
            <a:r>
              <a:rPr lang="zh-CN" altLang="en-US" dirty="0">
                <a:solidFill>
                  <a:schemeClr val="bg1"/>
                </a:solidFill>
              </a:rPr>
              <a:t>年，你忍耐</a:t>
            </a:r>
            <a:r>
              <a:rPr lang="en-US" altLang="zh-CN" dirty="0">
                <a:solidFill>
                  <a:schemeClr val="bg1"/>
                </a:solidFill>
              </a:rPr>
              <a:t>15</a:t>
            </a:r>
            <a:r>
              <a:rPr lang="zh-CN" altLang="en-US" dirty="0">
                <a:solidFill>
                  <a:schemeClr val="bg1"/>
                </a:solidFill>
              </a:rPr>
              <a:t>分钟不就完了吗？”</a:t>
            </a:r>
            <a:endParaRPr lang="zh-CN" altLang="zh-CN" sz="1800" b="1" dirty="0">
              <a:solidFill>
                <a:schemeClr val="bg1"/>
              </a:solidFill>
            </a:endParaRPr>
          </a:p>
        </p:txBody>
      </p:sp>
      <p:sp>
        <p:nvSpPr>
          <p:cNvPr id="26" name="Text Box 44"/>
          <p:cNvSpPr txBox="1">
            <a:spLocks noChangeArrowheads="1"/>
          </p:cNvSpPr>
          <p:nvPr/>
        </p:nvSpPr>
        <p:spPr bwMode="auto">
          <a:xfrm>
            <a:off x="6240034" y="4571868"/>
            <a:ext cx="5041217" cy="1089671"/>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20204" pitchFamily="34" charset="0"/>
                <a:ea typeface="宋体" panose="02010600030101010101" pitchFamily="2" charset="-122"/>
              </a:defRPr>
            </a:lvl2pPr>
            <a:lvl3pPr defTabSz="720725" eaLnBrk="0" hangingPunct="0">
              <a:defRPr sz="1600">
                <a:latin typeface="Arial" panose="020B0604020202020204" pitchFamily="34" charset="0"/>
                <a:ea typeface="宋体" panose="02010600030101010101" pitchFamily="2" charset="-122"/>
              </a:defRPr>
            </a:lvl3pPr>
            <a:lvl4pPr defTabSz="720725" eaLnBrk="0" hangingPunct="0">
              <a:defRPr sz="1600">
                <a:latin typeface="Arial" panose="020B0604020202020204" pitchFamily="34" charset="0"/>
                <a:ea typeface="宋体" panose="02010600030101010101" pitchFamily="2" charset="-122"/>
              </a:defRPr>
            </a:lvl4pPr>
            <a:lvl5pPr defTabSz="720725" eaLnBrk="0" hangingPunct="0">
              <a:defRPr sz="1600">
                <a:latin typeface="Arial" panose="020B0604020202020204" pitchFamily="34" charset="0"/>
                <a:ea typeface="宋体" panose="02010600030101010101" pitchFamily="2" charset="-122"/>
              </a:defRPr>
            </a:lvl5pPr>
            <a:lvl6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6pPr>
            <a:lvl7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7pPr>
            <a:lvl8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8pPr>
            <a:lvl9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9pPr>
          </a:lstStyle>
          <a:p>
            <a:pPr indent="0"/>
            <a:r>
              <a:rPr lang="zh-CN" altLang="en-US" dirty="0">
                <a:solidFill>
                  <a:schemeClr val="bg1"/>
                </a:solidFill>
              </a:rPr>
              <a:t>古谚说：忍一时风平浪静，退一步海阔天空。这种忍不是一种刻意的压抑，而是一种豁达、一种宽容，是一种人格的涵养。</a:t>
            </a:r>
            <a:endParaRPr lang="en-US" dirty="0">
              <a:solidFill>
                <a:schemeClr val="bg1"/>
              </a:solidFill>
            </a:endParaRPr>
          </a:p>
        </p:txBody>
      </p:sp>
      <p:sp>
        <p:nvSpPr>
          <p:cNvPr id="27" name="矩形 9"/>
          <p:cNvSpPr>
            <a:spLocks noChangeArrowheads="1"/>
          </p:cNvSpPr>
          <p:nvPr/>
        </p:nvSpPr>
        <p:spPr bwMode="auto">
          <a:xfrm>
            <a:off x="2171052" y="1412514"/>
            <a:ext cx="100025" cy="379004"/>
          </a:xfrm>
          <a:prstGeom prst="rect">
            <a:avLst/>
          </a:prstGeom>
          <a:solidFill>
            <a:srgbClr val="FFC000"/>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8" name="TextBox 10"/>
          <p:cNvSpPr>
            <a:spLocks noChangeArrowheads="1"/>
          </p:cNvSpPr>
          <p:nvPr/>
        </p:nvSpPr>
        <p:spPr bwMode="auto">
          <a:xfrm>
            <a:off x="2351095" y="1412513"/>
            <a:ext cx="2939063" cy="400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b="1" dirty="0">
                <a:solidFill>
                  <a:schemeClr val="accent6"/>
                </a:solidFill>
                <a:latin typeface="微软雅黑" panose="020B0503020204020204" pitchFamily="34" charset="-122"/>
                <a:ea typeface="微软雅黑" panose="020B0503020204020204" pitchFamily="34" charset="-122"/>
              </a:rPr>
              <a:t>林肯的妻子</a:t>
            </a:r>
            <a:endParaRPr lang="zh-CN" altLang="en-US" sz="2000" b="1" dirty="0">
              <a:solidFill>
                <a:schemeClr val="accent6"/>
              </a:solidFill>
              <a:latin typeface="微软雅黑" panose="020B0503020204020204" pitchFamily="34" charset="-122"/>
              <a:ea typeface="微软雅黑" panose="020B0503020204020204" pitchFamily="34" charset="-122"/>
            </a:endParaRPr>
          </a:p>
        </p:txBody>
      </p:sp>
      <p:pic>
        <p:nvPicPr>
          <p:cNvPr id="30" name="Picture 2" descr="D:\Teliss_Tong\Copy\定期备份\工作备份\！PPT图片及版面资源\06-PPT精选插图\12-标签\绿色上角.png"/>
          <p:cNvPicPr>
            <a:picLocks noChangeAspect="1" noChangeArrowheads="1"/>
          </p:cNvPicPr>
          <p:nvPr/>
        </p:nvPicPr>
        <p:blipFill>
          <a:blip r:embed="rId2" cstate="email"/>
          <a:srcRect/>
          <a:stretch>
            <a:fillRect/>
          </a:stretch>
        </p:blipFill>
        <p:spPr bwMode="auto">
          <a:xfrm>
            <a:off x="10270703" y="1031579"/>
            <a:ext cx="1514670" cy="414391"/>
          </a:xfrm>
          <a:prstGeom prst="rect">
            <a:avLst/>
          </a:prstGeom>
          <a:noFill/>
          <a:extLst>
            <a:ext uri="{909E8E84-426E-40DD-AFC4-6F175D3DCCD1}">
              <a14:hiddenFill xmlns:a14="http://schemas.microsoft.com/office/drawing/2010/main">
                <a:solidFill>
                  <a:srgbClr val="FFFFFF"/>
                </a:solidFill>
              </a14:hiddenFill>
            </a:ext>
          </a:extLst>
        </p:spPr>
      </p:pic>
      <p:sp>
        <p:nvSpPr>
          <p:cNvPr id="31" name="TextBox 30"/>
          <p:cNvSpPr txBox="1"/>
          <p:nvPr/>
        </p:nvSpPr>
        <p:spPr>
          <a:xfrm>
            <a:off x="10705113" y="1052427"/>
            <a:ext cx="646415" cy="369380"/>
          </a:xfrm>
          <a:prstGeom prst="rect">
            <a:avLst/>
          </a:prstGeom>
          <a:noFill/>
        </p:spPr>
        <p:txBody>
          <a:bodyPr wrap="non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案例</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2" name="矩形 9"/>
          <p:cNvSpPr>
            <a:spLocks noChangeArrowheads="1"/>
          </p:cNvSpPr>
          <p:nvPr/>
        </p:nvSpPr>
        <p:spPr bwMode="auto">
          <a:xfrm>
            <a:off x="11652948" y="5705532"/>
            <a:ext cx="492497" cy="100041"/>
          </a:xfrm>
          <a:prstGeom prst="rect">
            <a:avLst/>
          </a:prstGeom>
          <a:solidFill>
            <a:srgbClr val="FFC000"/>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3" name="TextBox 10"/>
          <p:cNvSpPr>
            <a:spLocks noChangeArrowheads="1"/>
          </p:cNvSpPr>
          <p:nvPr/>
        </p:nvSpPr>
        <p:spPr bwMode="auto">
          <a:xfrm>
            <a:off x="11653019" y="2657053"/>
            <a:ext cx="492443" cy="2932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p>
            <a:pPr algn="r"/>
            <a:r>
              <a:rPr lang="zh-CN" altLang="en-US" sz="2000" b="1" spc="100" dirty="0">
                <a:solidFill>
                  <a:schemeClr val="accent6"/>
                </a:solidFill>
                <a:latin typeface="微软雅黑" panose="020B0503020204020204" pitchFamily="34" charset="-122"/>
                <a:ea typeface="微软雅黑" panose="020B0503020204020204" pitchFamily="34" charset="-122"/>
              </a:rPr>
              <a:t>精彩点评</a:t>
            </a:r>
            <a:endParaRPr lang="zh-CN" altLang="en-US" sz="2000" b="1" spc="100" dirty="0">
              <a:solidFill>
                <a:schemeClr val="accent6"/>
              </a:solidFill>
              <a:latin typeface="微软雅黑" panose="020B0503020204020204" pitchFamily="34" charset="-122"/>
              <a:ea typeface="微软雅黑" panose="020B0503020204020204" pitchFamily="34" charset="-122"/>
            </a:endParaRPr>
          </a:p>
        </p:txBody>
      </p:sp>
      <p:pic>
        <p:nvPicPr>
          <p:cNvPr id="5126" name="Picture 6" descr="C:\Users\user\Desktop\2685384_005428183805_2.jpg"/>
          <p:cNvPicPr>
            <a:picLocks noChangeAspect="1" noChangeArrowheads="1"/>
          </p:cNvPicPr>
          <p:nvPr/>
        </p:nvPicPr>
        <p:blipFill rotWithShape="1">
          <a:blip r:embed="rId3" cstate="email"/>
          <a:srcRect/>
          <a:stretch>
            <a:fillRect/>
          </a:stretch>
        </p:blipFill>
        <p:spPr bwMode="auto">
          <a:xfrm>
            <a:off x="6277197" y="2244774"/>
            <a:ext cx="4788002" cy="2158957"/>
          </a:xfrm>
          <a:prstGeom prst="roundRect">
            <a:avLst>
              <a:gd name="adj" fmla="val 0"/>
            </a:avLst>
          </a:prstGeom>
          <a:noFill/>
          <a:ln w="28575">
            <a:solidFill>
              <a:schemeClr val="bg1"/>
            </a:solidFill>
          </a:ln>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p14:pan dir="u"/>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92"/>
                                        </p:tgtEl>
                                        <p:attrNameLst>
                                          <p:attrName>style.visibility</p:attrName>
                                        </p:attrNameLst>
                                      </p:cBhvr>
                                      <p:to>
                                        <p:strVal val="visible"/>
                                      </p:to>
                                    </p:set>
                                    <p:anim calcmode="lin" valueType="num">
                                      <p:cBhvr additive="base">
                                        <p:cTn id="7" dur="500" fill="hold"/>
                                        <p:tgtEl>
                                          <p:spTgt spid="92"/>
                                        </p:tgtEl>
                                        <p:attrNameLst>
                                          <p:attrName>ppt_x</p:attrName>
                                        </p:attrNameLst>
                                      </p:cBhvr>
                                      <p:tavLst>
                                        <p:tav tm="0">
                                          <p:val>
                                            <p:strVal val="#ppt_x"/>
                                          </p:val>
                                        </p:tav>
                                        <p:tav tm="100000">
                                          <p:val>
                                            <p:strVal val="#ppt_x"/>
                                          </p:val>
                                        </p:tav>
                                      </p:tavLst>
                                    </p:anim>
                                    <p:anim calcmode="lin" valueType="num">
                                      <p:cBhvr additive="base">
                                        <p:cTn id="8" dur="500" fill="hold"/>
                                        <p:tgtEl>
                                          <p:spTgt spid="92"/>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2" presetClass="entr" presetSubtype="8"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cBhvr additive="base">
                                        <p:cTn id="16" dur="100" fill="hold"/>
                                        <p:tgtEl>
                                          <p:spTgt spid="19"/>
                                        </p:tgtEl>
                                        <p:attrNameLst>
                                          <p:attrName>ppt_x</p:attrName>
                                        </p:attrNameLst>
                                      </p:cBhvr>
                                      <p:tavLst>
                                        <p:tav tm="0">
                                          <p:val>
                                            <p:strVal val="0-#ppt_w/2"/>
                                          </p:val>
                                        </p:tav>
                                        <p:tav tm="100000">
                                          <p:val>
                                            <p:strVal val="#ppt_x"/>
                                          </p:val>
                                        </p:tav>
                                      </p:tavLst>
                                    </p:anim>
                                    <p:anim calcmode="lin" valueType="num">
                                      <p:cBhvr additive="base">
                                        <p:cTn id="17" dur="100" fill="hold"/>
                                        <p:tgtEl>
                                          <p:spTgt spid="19"/>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 presetClass="entr" presetSubtype="8"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additive="base">
                                        <p:cTn id="21" dur="500" fill="hold"/>
                                        <p:tgtEl>
                                          <p:spTgt spid="18"/>
                                        </p:tgtEl>
                                        <p:attrNameLst>
                                          <p:attrName>ppt_x</p:attrName>
                                        </p:attrNameLst>
                                      </p:cBhvr>
                                      <p:tavLst>
                                        <p:tav tm="0">
                                          <p:val>
                                            <p:strVal val="0-#ppt_w/2"/>
                                          </p:val>
                                        </p:tav>
                                        <p:tav tm="100000">
                                          <p:val>
                                            <p:strVal val="#ppt_x"/>
                                          </p:val>
                                        </p:tav>
                                      </p:tavLst>
                                    </p:anim>
                                    <p:anim calcmode="lin" valueType="num">
                                      <p:cBhvr additive="base">
                                        <p:cTn id="22" dur="500" fill="hold"/>
                                        <p:tgtEl>
                                          <p:spTgt spid="18"/>
                                        </p:tgtEl>
                                        <p:attrNameLst>
                                          <p:attrName>ppt_y</p:attrName>
                                        </p:attrNameLst>
                                      </p:cBhvr>
                                      <p:tavLst>
                                        <p:tav tm="0">
                                          <p:val>
                                            <p:strVal val="#ppt_y"/>
                                          </p:val>
                                        </p:tav>
                                        <p:tav tm="100000">
                                          <p:val>
                                            <p:strVal val="#ppt_y"/>
                                          </p:val>
                                        </p:tav>
                                      </p:tavLst>
                                    </p:anim>
                                  </p:childTnLst>
                                </p:cTn>
                              </p:par>
                              <p:par>
                                <p:cTn id="23" presetID="8" presetClass="emph" presetSubtype="0" fill="hold" grpId="1" nodeType="withEffect">
                                  <p:stCondLst>
                                    <p:cond delay="0"/>
                                  </p:stCondLst>
                                  <p:childTnLst>
                                    <p:animRot by="43200000">
                                      <p:cBhvr>
                                        <p:cTn id="24" dur="400" fill="hold"/>
                                        <p:tgtEl>
                                          <p:spTgt spid="18"/>
                                        </p:tgtEl>
                                        <p:attrNameLst>
                                          <p:attrName>r</p:attrName>
                                        </p:attrNameLst>
                                      </p:cBhvr>
                                    </p:animRot>
                                  </p:childTnLst>
                                </p:cTn>
                              </p:par>
                            </p:childTnLst>
                          </p:cTn>
                        </p:par>
                        <p:par>
                          <p:cTn id="25" fill="hold">
                            <p:stCondLst>
                              <p:cond delay="1500"/>
                            </p:stCondLst>
                            <p:childTnLst>
                              <p:par>
                                <p:cTn id="26" presetID="47" presetClass="entr" presetSubtype="0" fill="hold" grpId="0" nodeType="after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fade">
                                      <p:cBhvr>
                                        <p:cTn id="28" dur="1000"/>
                                        <p:tgtEl>
                                          <p:spTgt spid="25"/>
                                        </p:tgtEl>
                                      </p:cBhvr>
                                    </p:animEffect>
                                    <p:anim calcmode="lin" valueType="num">
                                      <p:cBhvr>
                                        <p:cTn id="29" dur="1000" fill="hold"/>
                                        <p:tgtEl>
                                          <p:spTgt spid="25"/>
                                        </p:tgtEl>
                                        <p:attrNameLst>
                                          <p:attrName>ppt_x</p:attrName>
                                        </p:attrNameLst>
                                      </p:cBhvr>
                                      <p:tavLst>
                                        <p:tav tm="0">
                                          <p:val>
                                            <p:strVal val="#ppt_x"/>
                                          </p:val>
                                        </p:tav>
                                        <p:tav tm="100000">
                                          <p:val>
                                            <p:strVal val="#ppt_x"/>
                                          </p:val>
                                        </p:tav>
                                      </p:tavLst>
                                    </p:anim>
                                    <p:anim calcmode="lin" valueType="num">
                                      <p:cBhvr>
                                        <p:cTn id="30" dur="1000" fill="hold"/>
                                        <p:tgtEl>
                                          <p:spTgt spid="25"/>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fade">
                                      <p:cBhvr>
                                        <p:cTn id="33" dur="1000"/>
                                        <p:tgtEl>
                                          <p:spTgt spid="26"/>
                                        </p:tgtEl>
                                      </p:cBhvr>
                                    </p:animEffect>
                                    <p:anim calcmode="lin" valueType="num">
                                      <p:cBhvr>
                                        <p:cTn id="34" dur="1000" fill="hold"/>
                                        <p:tgtEl>
                                          <p:spTgt spid="26"/>
                                        </p:tgtEl>
                                        <p:attrNameLst>
                                          <p:attrName>ppt_x</p:attrName>
                                        </p:attrNameLst>
                                      </p:cBhvr>
                                      <p:tavLst>
                                        <p:tav tm="0">
                                          <p:val>
                                            <p:strVal val="#ppt_x"/>
                                          </p:val>
                                        </p:tav>
                                        <p:tav tm="100000">
                                          <p:val>
                                            <p:strVal val="#ppt_x"/>
                                          </p:val>
                                        </p:tav>
                                      </p:tavLst>
                                    </p:anim>
                                    <p:anim calcmode="lin" valueType="num">
                                      <p:cBhvr>
                                        <p:cTn id="35"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8" grpId="0"/>
      <p:bldP spid="18" grpId="1"/>
      <p:bldP spid="19" grpId="0"/>
      <p:bldP spid="25" grpId="0"/>
      <p:bldP spid="26"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4900">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02</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4" y="551530"/>
            <a:ext cx="3528851" cy="461725"/>
          </a:xfrm>
          <a:prstGeom prst="rect">
            <a:avLst/>
          </a:prstGeom>
          <a:noFill/>
        </p:spPr>
        <p:txBody>
          <a:bodyPr wrap="square" lIns="0" rtlCol="0">
            <a:spAutoFit/>
          </a:bodyPr>
          <a:lstStyle/>
          <a:p>
            <a:r>
              <a:rPr lang="zh-CN" altLang="en-US" sz="2400" b="1" dirty="0">
                <a:solidFill>
                  <a:srgbClr val="9BBB59"/>
                </a:solidFill>
                <a:latin typeface="微软雅黑" panose="020B0503020204020204" pitchFamily="34" charset="-122"/>
                <a:ea typeface="微软雅黑" panose="020B0503020204020204" pitchFamily="34" charset="-122"/>
              </a:rPr>
              <a:t>为什么需要宽容心态</a:t>
            </a:r>
            <a:endParaRPr lang="zh-CN" altLang="en-US" sz="2400" b="1" dirty="0">
              <a:solidFill>
                <a:srgbClr val="9BBB59"/>
              </a:solidFill>
              <a:latin typeface="微软雅黑" panose="020B0503020204020204" pitchFamily="34" charset="-122"/>
              <a:ea typeface="微软雅黑" panose="020B0503020204020204" pitchFamily="34" charset="-122"/>
            </a:endParaRP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marL="1143000" indent="-228600">
              <a:defRPr sz="2400">
                <a:solidFill>
                  <a:schemeClr val="tx1"/>
                </a:solidFill>
                <a:latin typeface="Calibri" panose="020F0502020204030204" pitchFamily="34" charset="0"/>
                <a:ea typeface="宋体" panose="02010600030101010101" pitchFamily="2" charset="-122"/>
              </a:defRPr>
            </a:lvl3pPr>
            <a:lvl4pPr marL="1600200" indent="-228600">
              <a:defRPr sz="2400">
                <a:solidFill>
                  <a:schemeClr val="tx1"/>
                </a:solidFill>
                <a:latin typeface="Calibri" panose="020F0502020204030204" pitchFamily="34" charset="0"/>
                <a:ea typeface="宋体" panose="02010600030101010101" pitchFamily="2" charset="-122"/>
              </a:defRPr>
            </a:lvl4pPr>
            <a:lvl5pPr marL="2057400" indent="-228600">
              <a:defRPr sz="2400">
                <a:solidFill>
                  <a:schemeClr val="tx1"/>
                </a:solidFill>
                <a:latin typeface="Calibri" panose="020F0502020204030204" pitchFamily="34" charset="0"/>
                <a:ea typeface="宋体" panose="02010600030101010101" pitchFamily="2" charset="-122"/>
              </a:defRPr>
            </a:lvl5pPr>
            <a:lvl6pPr marL="25146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6pPr>
            <a:lvl7pPr marL="29718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7pPr>
            <a:lvl8pPr marL="34290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8pPr>
            <a:lvl9pPr marL="38862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9pPr>
          </a:lstStyle>
          <a:p>
            <a:endParaRPr lang="zh-CN" altLang="en-US" dirty="0">
              <a:ea typeface="微软雅黑" panose="020B0503020204020204" pitchFamily="34" charset="-122"/>
            </a:endParaRPr>
          </a:p>
        </p:txBody>
      </p:sp>
      <p:grpSp>
        <p:nvGrpSpPr>
          <p:cNvPr id="12" name="组合 11"/>
          <p:cNvGrpSpPr/>
          <p:nvPr/>
        </p:nvGrpSpPr>
        <p:grpSpPr>
          <a:xfrm>
            <a:off x="1846975" y="6015544"/>
            <a:ext cx="7777669" cy="828108"/>
            <a:chOff x="1774727" y="6015207"/>
            <a:chExt cx="7776656" cy="828000"/>
          </a:xfrm>
        </p:grpSpPr>
        <p:sp>
          <p:nvSpPr>
            <p:cNvPr id="14" name="矩形 13"/>
            <p:cNvSpPr/>
            <p:nvPr/>
          </p:nvSpPr>
          <p:spPr>
            <a:xfrm>
              <a:off x="1774727" y="6165304"/>
              <a:ext cx="7776656" cy="432000"/>
            </a:xfrm>
            <a:prstGeom prst="rect">
              <a:avLst/>
            </a:prstGeom>
            <a:solidFill>
              <a:srgbClr val="7BC143"/>
            </a:solidFill>
            <a:ln>
              <a:solidFill>
                <a:schemeClr val="bg1"/>
              </a:solidFill>
            </a:ln>
            <a:effectLst>
              <a:outerShdw blurRad="50800" dist="38100" dir="2700000" algn="tl"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15" name="Picture 6" descr="E:\仝德志文件，勿删！\03-参考文档\！PPT图片及版面资源\06-PPT精选插图\12-标签\橙色把手-阴影.png"/>
            <p:cNvPicPr>
              <a:picLocks noChangeAspect="1" noChangeArrowheads="1"/>
            </p:cNvPicPr>
            <p:nvPr/>
          </p:nvPicPr>
          <p:blipFill>
            <a:blip r:embed="rId1" cstate="email"/>
            <a:srcRect/>
            <a:stretch>
              <a:fillRect/>
            </a:stretch>
          </p:blipFill>
          <p:spPr bwMode="auto">
            <a:xfrm>
              <a:off x="2633460" y="6015207"/>
              <a:ext cx="1062000" cy="82800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2998907" y="6098551"/>
              <a:ext cx="346204" cy="630860"/>
            </a:xfrm>
            <a:prstGeom prst="rect">
              <a:avLst/>
            </a:prstGeom>
            <a:noFill/>
          </p:spPr>
          <p:txBody>
            <a:bodyPr vert="eaVert" wrap="none" rtlCol="0">
              <a:spAutoFit/>
            </a:bodyPr>
            <a:lstStyle/>
            <a:p>
              <a:r>
                <a:rPr lang="zh-CN" altLang="en-US" sz="1050" dirty="0">
                  <a:solidFill>
                    <a:schemeClr val="bg1"/>
                  </a:solidFill>
                  <a:latin typeface="微软雅黑" panose="020B0503020204020204" pitchFamily="34" charset="-122"/>
                  <a:ea typeface="微软雅黑" panose="020B0503020204020204" pitchFamily="34" charset="-122"/>
                </a:rPr>
                <a:t>三级标题</a:t>
              </a:r>
              <a:endParaRPr lang="zh-CN" altLang="en-US" sz="1050" dirty="0">
                <a:solidFill>
                  <a:schemeClr val="bg1"/>
                </a:solidFill>
                <a:latin typeface="微软雅黑" panose="020B0503020204020204" pitchFamily="34" charset="-122"/>
                <a:ea typeface="微软雅黑" panose="020B0503020204020204" pitchFamily="34" charset="-122"/>
              </a:endParaRPr>
            </a:p>
          </p:txBody>
        </p:sp>
        <p:sp>
          <p:nvSpPr>
            <p:cNvPr id="17" name="椭圆 16"/>
            <p:cNvSpPr/>
            <p:nvPr/>
          </p:nvSpPr>
          <p:spPr>
            <a:xfrm>
              <a:off x="1918742" y="6201687"/>
              <a:ext cx="360040" cy="36004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TextBox 17"/>
          <p:cNvSpPr txBox="1"/>
          <p:nvPr/>
        </p:nvSpPr>
        <p:spPr>
          <a:xfrm>
            <a:off x="3791444" y="6204631"/>
            <a:ext cx="5545338" cy="369380"/>
          </a:xfrm>
          <a:prstGeom prst="rect">
            <a:avLst/>
          </a:prstGeom>
          <a:noFill/>
        </p:spPr>
        <p:txBody>
          <a:bodyPr wrap="square" lIns="0"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宽容是一种成就大事的品格</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1918992"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anose="04040905080B02020502" pitchFamily="82" charset="0"/>
                <a:ea typeface="DFPYeaSong-B5" pitchFamily="18" charset="-120"/>
              </a:rPr>
              <a:t>2</a:t>
            </a:r>
            <a:endParaRPr lang="zh-CN" altLang="en-US" sz="3200" b="1" i="1" dirty="0">
              <a:solidFill>
                <a:srgbClr val="7BC143"/>
              </a:solidFill>
              <a:effectLst>
                <a:outerShdw blurRad="38100" dist="38100" dir="2700000" algn="tl">
                  <a:srgbClr val="000000">
                    <a:alpha val="43137"/>
                  </a:srgbClr>
                </a:outerShdw>
              </a:effectLst>
              <a:latin typeface="Broadway" panose="04040905080B02020502" pitchFamily="82" charset="0"/>
              <a:ea typeface="DFPYeaSong-B5" pitchFamily="18" charset="-120"/>
            </a:endParaRPr>
          </a:p>
        </p:txBody>
      </p:sp>
      <p:sp>
        <p:nvSpPr>
          <p:cNvPr id="20"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marL="1143000" indent="-228600">
              <a:defRPr sz="2400">
                <a:solidFill>
                  <a:schemeClr val="tx1"/>
                </a:solidFill>
                <a:latin typeface="Calibri" panose="020F0502020204030204" pitchFamily="34" charset="0"/>
                <a:ea typeface="宋体" panose="02010600030101010101" pitchFamily="2" charset="-122"/>
              </a:defRPr>
            </a:lvl3pPr>
            <a:lvl4pPr marL="1600200" indent="-228600">
              <a:defRPr sz="2400">
                <a:solidFill>
                  <a:schemeClr val="tx1"/>
                </a:solidFill>
                <a:latin typeface="Calibri" panose="020F0502020204030204" pitchFamily="34" charset="0"/>
                <a:ea typeface="宋体" panose="02010600030101010101" pitchFamily="2" charset="-122"/>
              </a:defRPr>
            </a:lvl4pPr>
            <a:lvl5pPr marL="2057400" indent="-228600">
              <a:defRPr sz="2400">
                <a:solidFill>
                  <a:schemeClr val="tx1"/>
                </a:solidFill>
                <a:latin typeface="Calibri" panose="020F0502020204030204" pitchFamily="34" charset="0"/>
                <a:ea typeface="宋体" panose="02010600030101010101" pitchFamily="2" charset="-122"/>
              </a:defRPr>
            </a:lvl5pPr>
            <a:lvl6pPr marL="25146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6pPr>
            <a:lvl7pPr marL="29718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7pPr>
            <a:lvl8pPr marL="34290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8pPr>
            <a:lvl9pPr marL="38862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9pPr>
          </a:lstStyle>
          <a:p>
            <a:endParaRPr lang="zh-CN" altLang="en-US" dirty="0">
              <a:ea typeface="微软雅黑" panose="020B0503020204020204" pitchFamily="34" charset="-122"/>
            </a:endParaRPr>
          </a:p>
        </p:txBody>
      </p:sp>
      <p:sp>
        <p:nvSpPr>
          <p:cNvPr id="22" name="矩形 6"/>
          <p:cNvSpPr>
            <a:spLocks noChangeArrowheads="1"/>
          </p:cNvSpPr>
          <p:nvPr/>
        </p:nvSpPr>
        <p:spPr bwMode="auto">
          <a:xfrm>
            <a:off x="1991010" y="1612595"/>
            <a:ext cx="9938398" cy="4336574"/>
          </a:xfrm>
          <a:prstGeom prst="roundRect">
            <a:avLst>
              <a:gd name="adj" fmla="val 0"/>
            </a:avLst>
          </a:prstGeom>
          <a:solidFill>
            <a:srgbClr val="F0F0F0"/>
          </a:solidFill>
          <a:ln>
            <a:noFill/>
          </a:ln>
        </p:spPr>
        <p:txBody>
          <a:bodyPr anchor="ctr"/>
          <a:lstStyle/>
          <a:p>
            <a:pPr algn="ctr"/>
            <a:endParaRPr lang="zh-CN" altLang="zh-CN">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4" name="圆角矩形 23"/>
          <p:cNvSpPr/>
          <p:nvPr/>
        </p:nvSpPr>
        <p:spPr>
          <a:xfrm>
            <a:off x="2171053" y="1844618"/>
            <a:ext cx="9361219" cy="3960956"/>
          </a:xfrm>
          <a:prstGeom prst="roundRect">
            <a:avLst>
              <a:gd name="adj" fmla="val 0"/>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25" name="Text Box 44"/>
          <p:cNvSpPr txBox="1">
            <a:spLocks noChangeArrowheads="1"/>
          </p:cNvSpPr>
          <p:nvPr/>
        </p:nvSpPr>
        <p:spPr bwMode="auto">
          <a:xfrm>
            <a:off x="7236156" y="2244774"/>
            <a:ext cx="4045095" cy="1422113"/>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20204" pitchFamily="34" charset="0"/>
                <a:ea typeface="宋体" panose="02010600030101010101" pitchFamily="2" charset="-122"/>
              </a:defRPr>
            </a:lvl2pPr>
            <a:lvl3pPr defTabSz="720725" eaLnBrk="0" hangingPunct="0">
              <a:defRPr sz="1600">
                <a:latin typeface="Arial" panose="020B0604020202020204" pitchFamily="34" charset="0"/>
                <a:ea typeface="宋体" panose="02010600030101010101" pitchFamily="2" charset="-122"/>
              </a:defRPr>
            </a:lvl3pPr>
            <a:lvl4pPr defTabSz="720725" eaLnBrk="0" hangingPunct="0">
              <a:defRPr sz="1600">
                <a:latin typeface="Arial" panose="020B0604020202020204" pitchFamily="34" charset="0"/>
                <a:ea typeface="宋体" panose="02010600030101010101" pitchFamily="2" charset="-122"/>
              </a:defRPr>
            </a:lvl4pPr>
            <a:lvl5pPr defTabSz="720725" eaLnBrk="0" hangingPunct="0">
              <a:defRPr sz="1600">
                <a:latin typeface="Arial" panose="020B0604020202020204" pitchFamily="34" charset="0"/>
                <a:ea typeface="宋体" panose="02010600030101010101" pitchFamily="2" charset="-122"/>
              </a:defRPr>
            </a:lvl5pPr>
            <a:lvl6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6pPr>
            <a:lvl7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7pPr>
            <a:lvl8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8pPr>
            <a:lvl9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9pPr>
          </a:lstStyle>
          <a:p>
            <a:pPr indent="0"/>
            <a:r>
              <a:rPr lang="zh-CN" altLang="en-US" dirty="0">
                <a:solidFill>
                  <a:schemeClr val="bg1"/>
                </a:solidFill>
              </a:rPr>
              <a:t>曹操在官渡之战后，并没有对那些私下里与袁绍书信来往的部下“杀一儆百”，却说：“大战在即，敌强我弱，连我亦自身难保，谋个出路，人之常情也。”</a:t>
            </a:r>
            <a:endParaRPr lang="zh-CN" altLang="zh-CN" sz="1800" b="1" dirty="0">
              <a:solidFill>
                <a:schemeClr val="bg1"/>
              </a:solidFill>
            </a:endParaRPr>
          </a:p>
        </p:txBody>
      </p:sp>
      <p:sp>
        <p:nvSpPr>
          <p:cNvPr id="26" name="Text Box 44"/>
          <p:cNvSpPr txBox="1">
            <a:spLocks noChangeArrowheads="1"/>
          </p:cNvSpPr>
          <p:nvPr/>
        </p:nvSpPr>
        <p:spPr bwMode="auto">
          <a:xfrm flipH="1">
            <a:off x="7236156" y="3834967"/>
            <a:ext cx="4045095" cy="1754554"/>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20204" pitchFamily="34" charset="0"/>
                <a:ea typeface="宋体" panose="02010600030101010101" pitchFamily="2" charset="-122"/>
              </a:defRPr>
            </a:lvl2pPr>
            <a:lvl3pPr defTabSz="720725" eaLnBrk="0" hangingPunct="0">
              <a:defRPr sz="1600">
                <a:latin typeface="Arial" panose="020B0604020202020204" pitchFamily="34" charset="0"/>
                <a:ea typeface="宋体" panose="02010600030101010101" pitchFamily="2" charset="-122"/>
              </a:defRPr>
            </a:lvl3pPr>
            <a:lvl4pPr defTabSz="720725" eaLnBrk="0" hangingPunct="0">
              <a:defRPr sz="1600">
                <a:latin typeface="Arial" panose="020B0604020202020204" pitchFamily="34" charset="0"/>
                <a:ea typeface="宋体" panose="02010600030101010101" pitchFamily="2" charset="-122"/>
              </a:defRPr>
            </a:lvl4pPr>
            <a:lvl5pPr defTabSz="720725" eaLnBrk="0" hangingPunct="0">
              <a:defRPr sz="1600">
                <a:latin typeface="Arial" panose="020B0604020202020204" pitchFamily="34" charset="0"/>
                <a:ea typeface="宋体" panose="02010600030101010101" pitchFamily="2" charset="-122"/>
              </a:defRPr>
            </a:lvl5pPr>
            <a:lvl6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6pPr>
            <a:lvl7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7pPr>
            <a:lvl8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8pPr>
            <a:lvl9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9pPr>
          </a:lstStyle>
          <a:p>
            <a:pPr indent="0"/>
            <a:r>
              <a:rPr lang="zh-CN" altLang="en-US" dirty="0">
                <a:solidFill>
                  <a:schemeClr val="bg1"/>
                </a:solidFill>
              </a:rPr>
              <a:t>古人说“宰相肚里能撑船”，就是说，做领袖的，处世要大度，心胸要宽广，能容下各种各样的事情。纵览古今，凡在事业上有所建树的人，无不襟怀坦荡、气度恢弘，拥有宽广的胸怀。</a:t>
            </a:r>
            <a:endParaRPr lang="en-US" dirty="0">
              <a:solidFill>
                <a:schemeClr val="bg1"/>
              </a:solidFill>
            </a:endParaRPr>
          </a:p>
        </p:txBody>
      </p:sp>
      <p:sp>
        <p:nvSpPr>
          <p:cNvPr id="27" name="矩形 9"/>
          <p:cNvSpPr>
            <a:spLocks noChangeArrowheads="1"/>
          </p:cNvSpPr>
          <p:nvPr/>
        </p:nvSpPr>
        <p:spPr bwMode="auto">
          <a:xfrm>
            <a:off x="2171052" y="1412514"/>
            <a:ext cx="100025" cy="379004"/>
          </a:xfrm>
          <a:prstGeom prst="rect">
            <a:avLst/>
          </a:prstGeom>
          <a:solidFill>
            <a:srgbClr val="FFC000"/>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8" name="TextBox 10"/>
          <p:cNvSpPr>
            <a:spLocks noChangeArrowheads="1"/>
          </p:cNvSpPr>
          <p:nvPr/>
        </p:nvSpPr>
        <p:spPr bwMode="auto">
          <a:xfrm>
            <a:off x="2351095" y="1412513"/>
            <a:ext cx="2939063" cy="400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b="1" dirty="0">
                <a:solidFill>
                  <a:schemeClr val="accent6"/>
                </a:solidFill>
                <a:latin typeface="微软雅黑" panose="020B0503020204020204" pitchFamily="34" charset="-122"/>
                <a:ea typeface="微软雅黑" panose="020B0503020204020204" pitchFamily="34" charset="-122"/>
              </a:rPr>
              <a:t>曹操的宽容</a:t>
            </a:r>
            <a:endParaRPr lang="zh-CN" altLang="en-US" sz="2000" b="1" dirty="0">
              <a:solidFill>
                <a:schemeClr val="accent6"/>
              </a:solidFill>
              <a:latin typeface="微软雅黑" panose="020B0503020204020204" pitchFamily="34" charset="-122"/>
              <a:ea typeface="微软雅黑" panose="020B0503020204020204" pitchFamily="34" charset="-122"/>
            </a:endParaRPr>
          </a:p>
        </p:txBody>
      </p:sp>
      <p:pic>
        <p:nvPicPr>
          <p:cNvPr id="30" name="Picture 2" descr="D:\Teliss_Tong\Copy\定期备份\工作备份\！PPT图片及版面资源\06-PPT精选插图\12-标签\绿色上角.png"/>
          <p:cNvPicPr>
            <a:picLocks noChangeAspect="1" noChangeArrowheads="1"/>
          </p:cNvPicPr>
          <p:nvPr/>
        </p:nvPicPr>
        <p:blipFill>
          <a:blip r:embed="rId2" cstate="email"/>
          <a:srcRect/>
          <a:stretch>
            <a:fillRect/>
          </a:stretch>
        </p:blipFill>
        <p:spPr bwMode="auto">
          <a:xfrm>
            <a:off x="10270703" y="1031579"/>
            <a:ext cx="1514670" cy="414391"/>
          </a:xfrm>
          <a:prstGeom prst="rect">
            <a:avLst/>
          </a:prstGeom>
          <a:noFill/>
          <a:extLst>
            <a:ext uri="{909E8E84-426E-40DD-AFC4-6F175D3DCCD1}">
              <a14:hiddenFill xmlns:a14="http://schemas.microsoft.com/office/drawing/2010/main">
                <a:solidFill>
                  <a:srgbClr val="FFFFFF"/>
                </a:solidFill>
              </a14:hiddenFill>
            </a:ext>
          </a:extLst>
        </p:spPr>
      </p:pic>
      <p:sp>
        <p:nvSpPr>
          <p:cNvPr id="31" name="TextBox 30"/>
          <p:cNvSpPr txBox="1"/>
          <p:nvPr/>
        </p:nvSpPr>
        <p:spPr>
          <a:xfrm>
            <a:off x="10705113" y="1052427"/>
            <a:ext cx="646415" cy="369380"/>
          </a:xfrm>
          <a:prstGeom prst="rect">
            <a:avLst/>
          </a:prstGeom>
          <a:noFill/>
        </p:spPr>
        <p:txBody>
          <a:bodyPr wrap="non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案例</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2" name="矩形 9"/>
          <p:cNvSpPr>
            <a:spLocks noChangeArrowheads="1"/>
          </p:cNvSpPr>
          <p:nvPr/>
        </p:nvSpPr>
        <p:spPr bwMode="auto">
          <a:xfrm>
            <a:off x="11652948" y="5705532"/>
            <a:ext cx="492497" cy="100041"/>
          </a:xfrm>
          <a:prstGeom prst="rect">
            <a:avLst/>
          </a:prstGeom>
          <a:solidFill>
            <a:srgbClr val="FFC000"/>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3" name="TextBox 10"/>
          <p:cNvSpPr>
            <a:spLocks noChangeArrowheads="1"/>
          </p:cNvSpPr>
          <p:nvPr/>
        </p:nvSpPr>
        <p:spPr bwMode="auto">
          <a:xfrm>
            <a:off x="11653019" y="2657053"/>
            <a:ext cx="492443" cy="2932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p>
            <a:pPr algn="r"/>
            <a:r>
              <a:rPr lang="zh-CN" altLang="en-US" sz="2000" b="1" spc="100" dirty="0">
                <a:solidFill>
                  <a:schemeClr val="accent6"/>
                </a:solidFill>
                <a:latin typeface="微软雅黑" panose="020B0503020204020204" pitchFamily="34" charset="-122"/>
                <a:ea typeface="微软雅黑" panose="020B0503020204020204" pitchFamily="34" charset="-122"/>
              </a:rPr>
              <a:t>精彩点评</a:t>
            </a:r>
            <a:endParaRPr lang="zh-CN" altLang="en-US" sz="2000" b="1" spc="100" dirty="0">
              <a:solidFill>
                <a:schemeClr val="accent6"/>
              </a:solidFill>
              <a:latin typeface="微软雅黑" panose="020B0503020204020204" pitchFamily="34" charset="-122"/>
              <a:ea typeface="微软雅黑" panose="020B0503020204020204" pitchFamily="34" charset="-122"/>
            </a:endParaRPr>
          </a:p>
        </p:txBody>
      </p:sp>
      <p:pic>
        <p:nvPicPr>
          <p:cNvPr id="7170" name="Picture 2" descr="C:\Users\user\Desktop\8bc3a7017d884e4e738da5c3.jpg"/>
          <p:cNvPicPr>
            <a:picLocks noChangeAspect="1" noChangeArrowheads="1"/>
          </p:cNvPicPr>
          <p:nvPr/>
        </p:nvPicPr>
        <p:blipFill rotWithShape="1">
          <a:blip r:embed="rId3" cstate="email"/>
          <a:srcRect/>
          <a:stretch>
            <a:fillRect/>
          </a:stretch>
        </p:blipFill>
        <p:spPr bwMode="auto">
          <a:xfrm>
            <a:off x="2450229" y="2401873"/>
            <a:ext cx="4581998" cy="3086013"/>
          </a:xfrm>
          <a:prstGeom prst="roundRect">
            <a:avLst>
              <a:gd name="adj" fmla="val 0"/>
            </a:avLst>
          </a:prstGeom>
          <a:noFill/>
          <a:ln w="28575">
            <a:solidFill>
              <a:schemeClr val="bg1"/>
            </a:solidFill>
          </a:ln>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p14:pan dir="r"/>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100" fill="hold"/>
                                        <p:tgtEl>
                                          <p:spTgt spid="19"/>
                                        </p:tgtEl>
                                        <p:attrNameLst>
                                          <p:attrName>ppt_x</p:attrName>
                                        </p:attrNameLst>
                                      </p:cBhvr>
                                      <p:tavLst>
                                        <p:tav tm="0">
                                          <p:val>
                                            <p:strVal val="0-#ppt_w/2"/>
                                          </p:val>
                                        </p:tav>
                                        <p:tav tm="100000">
                                          <p:val>
                                            <p:strVal val="#ppt_x"/>
                                          </p:val>
                                        </p:tav>
                                      </p:tavLst>
                                    </p:anim>
                                    <p:anim calcmode="lin" valueType="num">
                                      <p:cBhvr additive="base">
                                        <p:cTn id="8" dur="1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0-#ppt_w/2"/>
                                          </p:val>
                                        </p:tav>
                                        <p:tav tm="100000">
                                          <p:val>
                                            <p:strVal val="#ppt_x"/>
                                          </p:val>
                                        </p:tav>
                                      </p:tavLst>
                                    </p:anim>
                                    <p:anim calcmode="lin" valueType="num">
                                      <p:cBhvr additive="base">
                                        <p:cTn id="13" dur="500" fill="hold"/>
                                        <p:tgtEl>
                                          <p:spTgt spid="18"/>
                                        </p:tgtEl>
                                        <p:attrNameLst>
                                          <p:attrName>ppt_y</p:attrName>
                                        </p:attrNameLst>
                                      </p:cBhvr>
                                      <p:tavLst>
                                        <p:tav tm="0">
                                          <p:val>
                                            <p:strVal val="#ppt_y"/>
                                          </p:val>
                                        </p:tav>
                                        <p:tav tm="100000">
                                          <p:val>
                                            <p:strVal val="#ppt_y"/>
                                          </p:val>
                                        </p:tav>
                                      </p:tavLst>
                                    </p:anim>
                                  </p:childTnLst>
                                </p:cTn>
                              </p:par>
                              <p:par>
                                <p:cTn id="14" presetID="8" presetClass="emph" presetSubtype="0" fill="hold" grpId="1" nodeType="withEffect">
                                  <p:stCondLst>
                                    <p:cond delay="0"/>
                                  </p:stCondLst>
                                  <p:childTnLst>
                                    <p:animRot by="43200000">
                                      <p:cBhvr>
                                        <p:cTn id="15" dur="400" fill="hold"/>
                                        <p:tgtEl>
                                          <p:spTgt spid="18"/>
                                        </p:tgtEl>
                                        <p:attrNameLst>
                                          <p:attrName>r</p:attrName>
                                        </p:attrNameLst>
                                      </p:cBhvr>
                                    </p:animRot>
                                  </p:childTnLst>
                                </p:cTn>
                              </p:par>
                            </p:childTnLst>
                          </p:cTn>
                        </p:par>
                        <p:par>
                          <p:cTn id="16" fill="hold">
                            <p:stCondLst>
                              <p:cond delay="1000"/>
                            </p:stCondLst>
                            <p:childTnLst>
                              <p:par>
                                <p:cTn id="17" presetID="47" presetClass="entr" presetSubtype="0" fill="hold" grpId="0" nodeType="after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fade">
                                      <p:cBhvr>
                                        <p:cTn id="19" dur="1000"/>
                                        <p:tgtEl>
                                          <p:spTgt spid="25"/>
                                        </p:tgtEl>
                                      </p:cBhvr>
                                    </p:animEffect>
                                    <p:anim calcmode="lin" valueType="num">
                                      <p:cBhvr>
                                        <p:cTn id="20" dur="1000" fill="hold"/>
                                        <p:tgtEl>
                                          <p:spTgt spid="25"/>
                                        </p:tgtEl>
                                        <p:attrNameLst>
                                          <p:attrName>ppt_x</p:attrName>
                                        </p:attrNameLst>
                                      </p:cBhvr>
                                      <p:tavLst>
                                        <p:tav tm="0">
                                          <p:val>
                                            <p:strVal val="#ppt_x"/>
                                          </p:val>
                                        </p:tav>
                                        <p:tav tm="100000">
                                          <p:val>
                                            <p:strVal val="#ppt_x"/>
                                          </p:val>
                                        </p:tav>
                                      </p:tavLst>
                                    </p:anim>
                                    <p:anim calcmode="lin" valueType="num">
                                      <p:cBhvr>
                                        <p:cTn id="21" dur="1000" fill="hold"/>
                                        <p:tgtEl>
                                          <p:spTgt spid="25"/>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fade">
                                      <p:cBhvr>
                                        <p:cTn id="24" dur="1000"/>
                                        <p:tgtEl>
                                          <p:spTgt spid="26"/>
                                        </p:tgtEl>
                                      </p:cBhvr>
                                    </p:animEffect>
                                    <p:anim calcmode="lin" valueType="num">
                                      <p:cBhvr>
                                        <p:cTn id="25" dur="1000" fill="hold"/>
                                        <p:tgtEl>
                                          <p:spTgt spid="26"/>
                                        </p:tgtEl>
                                        <p:attrNameLst>
                                          <p:attrName>ppt_x</p:attrName>
                                        </p:attrNameLst>
                                      </p:cBhvr>
                                      <p:tavLst>
                                        <p:tav tm="0">
                                          <p:val>
                                            <p:strVal val="#ppt_x"/>
                                          </p:val>
                                        </p:tav>
                                        <p:tav tm="100000">
                                          <p:val>
                                            <p:strVal val="#ppt_x"/>
                                          </p:val>
                                        </p:tav>
                                      </p:tavLst>
                                    </p:anim>
                                    <p:anim calcmode="lin" valueType="num">
                                      <p:cBhvr>
                                        <p:cTn id="26"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8" grpId="1"/>
      <p:bldP spid="19" grpId="0"/>
      <p:bldP spid="25" grpId="0"/>
      <p:bldP spid="26"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4900">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02</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4" y="551530"/>
            <a:ext cx="3528851" cy="461725"/>
          </a:xfrm>
          <a:prstGeom prst="rect">
            <a:avLst/>
          </a:prstGeom>
          <a:noFill/>
        </p:spPr>
        <p:txBody>
          <a:bodyPr wrap="square" lIns="0" rtlCol="0">
            <a:spAutoFit/>
          </a:bodyPr>
          <a:lstStyle/>
          <a:p>
            <a:r>
              <a:rPr lang="zh-CN" altLang="en-US" sz="2400" b="1" dirty="0">
                <a:solidFill>
                  <a:srgbClr val="9BBB59"/>
                </a:solidFill>
                <a:latin typeface="微软雅黑" panose="020B0503020204020204" pitchFamily="34" charset="-122"/>
                <a:ea typeface="微软雅黑" panose="020B0503020204020204" pitchFamily="34" charset="-122"/>
              </a:rPr>
              <a:t>为什么需要宽容心态</a:t>
            </a:r>
            <a:endParaRPr lang="zh-CN" altLang="en-US" sz="2400" b="1" dirty="0">
              <a:solidFill>
                <a:srgbClr val="9BBB59"/>
              </a:solidFill>
              <a:latin typeface="微软雅黑" panose="020B0503020204020204" pitchFamily="34" charset="-122"/>
              <a:ea typeface="微软雅黑" panose="020B0503020204020204" pitchFamily="34" charset="-122"/>
            </a:endParaRP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marL="1143000" indent="-228600">
              <a:defRPr sz="2400">
                <a:solidFill>
                  <a:schemeClr val="tx1"/>
                </a:solidFill>
                <a:latin typeface="Calibri" panose="020F0502020204030204" pitchFamily="34" charset="0"/>
                <a:ea typeface="宋体" panose="02010600030101010101" pitchFamily="2" charset="-122"/>
              </a:defRPr>
            </a:lvl3pPr>
            <a:lvl4pPr marL="1600200" indent="-228600">
              <a:defRPr sz="2400">
                <a:solidFill>
                  <a:schemeClr val="tx1"/>
                </a:solidFill>
                <a:latin typeface="Calibri" panose="020F0502020204030204" pitchFamily="34" charset="0"/>
                <a:ea typeface="宋体" panose="02010600030101010101" pitchFamily="2" charset="-122"/>
              </a:defRPr>
            </a:lvl4pPr>
            <a:lvl5pPr marL="2057400" indent="-228600">
              <a:defRPr sz="2400">
                <a:solidFill>
                  <a:schemeClr val="tx1"/>
                </a:solidFill>
                <a:latin typeface="Calibri" panose="020F0502020204030204" pitchFamily="34" charset="0"/>
                <a:ea typeface="宋体" panose="02010600030101010101" pitchFamily="2" charset="-122"/>
              </a:defRPr>
            </a:lvl5pPr>
            <a:lvl6pPr marL="25146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6pPr>
            <a:lvl7pPr marL="29718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7pPr>
            <a:lvl8pPr marL="34290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8pPr>
            <a:lvl9pPr marL="38862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9pPr>
          </a:lstStyle>
          <a:p>
            <a:endParaRPr lang="zh-CN" altLang="en-US" dirty="0">
              <a:ea typeface="微软雅黑" panose="020B0503020204020204" pitchFamily="34" charset="-122"/>
            </a:endParaRPr>
          </a:p>
        </p:txBody>
      </p:sp>
      <p:grpSp>
        <p:nvGrpSpPr>
          <p:cNvPr id="12" name="组合 11"/>
          <p:cNvGrpSpPr/>
          <p:nvPr/>
        </p:nvGrpSpPr>
        <p:grpSpPr>
          <a:xfrm>
            <a:off x="1846975" y="6015544"/>
            <a:ext cx="7777669" cy="828108"/>
            <a:chOff x="1774727" y="6015207"/>
            <a:chExt cx="7776656" cy="828000"/>
          </a:xfrm>
        </p:grpSpPr>
        <p:sp>
          <p:nvSpPr>
            <p:cNvPr id="14" name="矩形 13"/>
            <p:cNvSpPr/>
            <p:nvPr/>
          </p:nvSpPr>
          <p:spPr>
            <a:xfrm>
              <a:off x="1774727" y="6165304"/>
              <a:ext cx="7776656" cy="432000"/>
            </a:xfrm>
            <a:prstGeom prst="rect">
              <a:avLst/>
            </a:prstGeom>
            <a:solidFill>
              <a:srgbClr val="7BC143"/>
            </a:solidFill>
            <a:ln>
              <a:solidFill>
                <a:schemeClr val="bg1"/>
              </a:solidFill>
            </a:ln>
            <a:effectLst>
              <a:outerShdw blurRad="50800" dist="38100" dir="2700000" algn="tl"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15" name="Picture 6" descr="E:\仝德志文件，勿删！\03-参考文档\！PPT图片及版面资源\06-PPT精选插图\12-标签\橙色把手-阴影.png"/>
            <p:cNvPicPr>
              <a:picLocks noChangeAspect="1" noChangeArrowheads="1"/>
            </p:cNvPicPr>
            <p:nvPr/>
          </p:nvPicPr>
          <p:blipFill>
            <a:blip r:embed="rId1" cstate="email"/>
            <a:srcRect/>
            <a:stretch>
              <a:fillRect/>
            </a:stretch>
          </p:blipFill>
          <p:spPr bwMode="auto">
            <a:xfrm>
              <a:off x="2633460" y="6015207"/>
              <a:ext cx="1062000" cy="82800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2998907" y="6098551"/>
              <a:ext cx="346204" cy="630860"/>
            </a:xfrm>
            <a:prstGeom prst="rect">
              <a:avLst/>
            </a:prstGeom>
            <a:noFill/>
          </p:spPr>
          <p:txBody>
            <a:bodyPr vert="eaVert" wrap="none" rtlCol="0">
              <a:spAutoFit/>
            </a:bodyPr>
            <a:lstStyle/>
            <a:p>
              <a:r>
                <a:rPr lang="zh-CN" altLang="en-US" sz="1050" dirty="0">
                  <a:solidFill>
                    <a:schemeClr val="bg1"/>
                  </a:solidFill>
                  <a:latin typeface="微软雅黑" panose="020B0503020204020204" pitchFamily="34" charset="-122"/>
                  <a:ea typeface="微软雅黑" panose="020B0503020204020204" pitchFamily="34" charset="-122"/>
                </a:rPr>
                <a:t>三级标题</a:t>
              </a:r>
              <a:endParaRPr lang="zh-CN" altLang="en-US" sz="1050" dirty="0">
                <a:solidFill>
                  <a:schemeClr val="bg1"/>
                </a:solidFill>
                <a:latin typeface="微软雅黑" panose="020B0503020204020204" pitchFamily="34" charset="-122"/>
                <a:ea typeface="微软雅黑" panose="020B0503020204020204" pitchFamily="34" charset="-122"/>
              </a:endParaRPr>
            </a:p>
          </p:txBody>
        </p:sp>
        <p:sp>
          <p:nvSpPr>
            <p:cNvPr id="17" name="椭圆 16"/>
            <p:cNvSpPr/>
            <p:nvPr/>
          </p:nvSpPr>
          <p:spPr>
            <a:xfrm>
              <a:off x="1918742" y="6201687"/>
              <a:ext cx="360040" cy="36004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TextBox 17"/>
          <p:cNvSpPr txBox="1"/>
          <p:nvPr/>
        </p:nvSpPr>
        <p:spPr>
          <a:xfrm>
            <a:off x="3791444" y="6204631"/>
            <a:ext cx="5545338" cy="369380"/>
          </a:xfrm>
          <a:prstGeom prst="rect">
            <a:avLst/>
          </a:prstGeom>
          <a:noFill/>
        </p:spPr>
        <p:txBody>
          <a:bodyPr wrap="square" lIns="0"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海纳百川，有容乃大</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1918992"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anose="04040905080B02020502" pitchFamily="82" charset="0"/>
                <a:ea typeface="DFPYeaSong-B5" pitchFamily="18" charset="-120"/>
              </a:rPr>
              <a:t>3</a:t>
            </a:r>
            <a:endParaRPr lang="zh-CN" altLang="en-US" sz="3200" b="1" i="1" dirty="0">
              <a:solidFill>
                <a:srgbClr val="7BC143"/>
              </a:solidFill>
              <a:effectLst>
                <a:outerShdw blurRad="38100" dist="38100" dir="2700000" algn="tl">
                  <a:srgbClr val="000000">
                    <a:alpha val="43137"/>
                  </a:srgbClr>
                </a:outerShdw>
              </a:effectLst>
              <a:latin typeface="Broadway" panose="04040905080B02020502" pitchFamily="82" charset="0"/>
              <a:ea typeface="DFPYeaSong-B5" pitchFamily="18" charset="-120"/>
            </a:endParaRPr>
          </a:p>
        </p:txBody>
      </p:sp>
      <p:sp>
        <p:nvSpPr>
          <p:cNvPr id="20"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marL="1143000" indent="-228600">
              <a:defRPr sz="2400">
                <a:solidFill>
                  <a:schemeClr val="tx1"/>
                </a:solidFill>
                <a:latin typeface="Calibri" panose="020F0502020204030204" pitchFamily="34" charset="0"/>
                <a:ea typeface="宋体" panose="02010600030101010101" pitchFamily="2" charset="-122"/>
              </a:defRPr>
            </a:lvl3pPr>
            <a:lvl4pPr marL="1600200" indent="-228600">
              <a:defRPr sz="2400">
                <a:solidFill>
                  <a:schemeClr val="tx1"/>
                </a:solidFill>
                <a:latin typeface="Calibri" panose="020F0502020204030204" pitchFamily="34" charset="0"/>
                <a:ea typeface="宋体" panose="02010600030101010101" pitchFamily="2" charset="-122"/>
              </a:defRPr>
            </a:lvl4pPr>
            <a:lvl5pPr marL="2057400" indent="-228600">
              <a:defRPr sz="2400">
                <a:solidFill>
                  <a:schemeClr val="tx1"/>
                </a:solidFill>
                <a:latin typeface="Calibri" panose="020F0502020204030204" pitchFamily="34" charset="0"/>
                <a:ea typeface="宋体" panose="02010600030101010101" pitchFamily="2" charset="-122"/>
              </a:defRPr>
            </a:lvl5pPr>
            <a:lvl6pPr marL="25146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6pPr>
            <a:lvl7pPr marL="29718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7pPr>
            <a:lvl8pPr marL="34290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8pPr>
            <a:lvl9pPr marL="38862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9pPr>
          </a:lstStyle>
          <a:p>
            <a:endParaRPr lang="zh-CN" altLang="en-US" dirty="0">
              <a:ea typeface="微软雅黑" panose="020B0503020204020204" pitchFamily="34" charset="-122"/>
            </a:endParaRPr>
          </a:p>
        </p:txBody>
      </p:sp>
      <p:sp>
        <p:nvSpPr>
          <p:cNvPr id="22" name="矩形 6"/>
          <p:cNvSpPr>
            <a:spLocks noChangeArrowheads="1"/>
          </p:cNvSpPr>
          <p:nvPr/>
        </p:nvSpPr>
        <p:spPr bwMode="auto">
          <a:xfrm>
            <a:off x="1991010" y="1612595"/>
            <a:ext cx="9938398" cy="4336574"/>
          </a:xfrm>
          <a:prstGeom prst="roundRect">
            <a:avLst>
              <a:gd name="adj" fmla="val 0"/>
            </a:avLst>
          </a:prstGeom>
          <a:solidFill>
            <a:srgbClr val="F0F0F0"/>
          </a:solidFill>
          <a:ln>
            <a:noFill/>
          </a:ln>
        </p:spPr>
        <p:txBody>
          <a:bodyPr anchor="ctr"/>
          <a:lstStyle/>
          <a:p>
            <a:pPr algn="ctr"/>
            <a:endParaRPr lang="zh-CN" altLang="zh-CN">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4" name="圆角矩形 23"/>
          <p:cNvSpPr/>
          <p:nvPr/>
        </p:nvSpPr>
        <p:spPr>
          <a:xfrm>
            <a:off x="2171053" y="1844618"/>
            <a:ext cx="9361219" cy="3960956"/>
          </a:xfrm>
          <a:prstGeom prst="roundRect">
            <a:avLst>
              <a:gd name="adj" fmla="val 0"/>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27" name="矩形 9"/>
          <p:cNvSpPr>
            <a:spLocks noChangeArrowheads="1"/>
          </p:cNvSpPr>
          <p:nvPr/>
        </p:nvSpPr>
        <p:spPr bwMode="auto">
          <a:xfrm>
            <a:off x="2171052" y="1412514"/>
            <a:ext cx="100025" cy="379004"/>
          </a:xfrm>
          <a:prstGeom prst="rect">
            <a:avLst/>
          </a:prstGeom>
          <a:solidFill>
            <a:srgbClr val="FFC000"/>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8" name="TextBox 10"/>
          <p:cNvSpPr>
            <a:spLocks noChangeArrowheads="1"/>
          </p:cNvSpPr>
          <p:nvPr/>
        </p:nvSpPr>
        <p:spPr bwMode="auto">
          <a:xfrm>
            <a:off x="2351095" y="1412513"/>
            <a:ext cx="2939063" cy="400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b="1" dirty="0">
                <a:solidFill>
                  <a:schemeClr val="accent6"/>
                </a:solidFill>
                <a:latin typeface="微软雅黑" panose="020B0503020204020204" pitchFamily="34" charset="-122"/>
                <a:ea typeface="微软雅黑" panose="020B0503020204020204" pitchFamily="34" charset="-122"/>
              </a:rPr>
              <a:t>曾国藩的宽容</a:t>
            </a:r>
            <a:endParaRPr lang="zh-CN" altLang="en-US" sz="2000" b="1" dirty="0">
              <a:solidFill>
                <a:schemeClr val="accent6"/>
              </a:solidFill>
              <a:latin typeface="微软雅黑" panose="020B0503020204020204" pitchFamily="34" charset="-122"/>
              <a:ea typeface="微软雅黑" panose="020B0503020204020204" pitchFamily="34" charset="-122"/>
            </a:endParaRPr>
          </a:p>
        </p:txBody>
      </p:sp>
      <p:pic>
        <p:nvPicPr>
          <p:cNvPr id="30" name="Picture 2" descr="D:\Teliss_Tong\Copy\定期备份\工作备份\！PPT图片及版面资源\06-PPT精选插图\12-标签\绿色上角.png"/>
          <p:cNvPicPr>
            <a:picLocks noChangeAspect="1" noChangeArrowheads="1"/>
          </p:cNvPicPr>
          <p:nvPr/>
        </p:nvPicPr>
        <p:blipFill>
          <a:blip r:embed="rId2" cstate="email"/>
          <a:srcRect/>
          <a:stretch>
            <a:fillRect/>
          </a:stretch>
        </p:blipFill>
        <p:spPr bwMode="auto">
          <a:xfrm>
            <a:off x="10270703" y="1031579"/>
            <a:ext cx="1514670" cy="414391"/>
          </a:xfrm>
          <a:prstGeom prst="rect">
            <a:avLst/>
          </a:prstGeom>
          <a:noFill/>
          <a:extLst>
            <a:ext uri="{909E8E84-426E-40DD-AFC4-6F175D3DCCD1}">
              <a14:hiddenFill xmlns:a14="http://schemas.microsoft.com/office/drawing/2010/main">
                <a:solidFill>
                  <a:srgbClr val="FFFFFF"/>
                </a:solidFill>
              </a14:hiddenFill>
            </a:ext>
          </a:extLst>
        </p:spPr>
      </p:pic>
      <p:sp>
        <p:nvSpPr>
          <p:cNvPr id="31" name="TextBox 30"/>
          <p:cNvSpPr txBox="1"/>
          <p:nvPr/>
        </p:nvSpPr>
        <p:spPr>
          <a:xfrm>
            <a:off x="10705113" y="1052427"/>
            <a:ext cx="646415" cy="369380"/>
          </a:xfrm>
          <a:prstGeom prst="rect">
            <a:avLst/>
          </a:prstGeom>
          <a:noFill/>
        </p:spPr>
        <p:txBody>
          <a:bodyPr wrap="non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案例</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2" name="矩形 9"/>
          <p:cNvSpPr>
            <a:spLocks noChangeArrowheads="1"/>
          </p:cNvSpPr>
          <p:nvPr/>
        </p:nvSpPr>
        <p:spPr bwMode="auto">
          <a:xfrm>
            <a:off x="11652948" y="5705532"/>
            <a:ext cx="492497" cy="100041"/>
          </a:xfrm>
          <a:prstGeom prst="rect">
            <a:avLst/>
          </a:prstGeom>
          <a:solidFill>
            <a:srgbClr val="FFC000"/>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3" name="TextBox 10"/>
          <p:cNvSpPr>
            <a:spLocks noChangeArrowheads="1"/>
          </p:cNvSpPr>
          <p:nvPr/>
        </p:nvSpPr>
        <p:spPr bwMode="auto">
          <a:xfrm>
            <a:off x="11653019" y="2657053"/>
            <a:ext cx="492443" cy="2932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p>
            <a:pPr algn="r"/>
            <a:r>
              <a:rPr lang="zh-CN" altLang="en-US" sz="2000" b="1" spc="100" dirty="0">
                <a:solidFill>
                  <a:schemeClr val="accent6"/>
                </a:solidFill>
                <a:latin typeface="微软雅黑" panose="020B0503020204020204" pitchFamily="34" charset="-122"/>
                <a:ea typeface="微软雅黑" panose="020B0503020204020204" pitchFamily="34" charset="-122"/>
              </a:rPr>
              <a:t>精彩点评</a:t>
            </a:r>
            <a:endParaRPr lang="zh-CN" altLang="en-US" sz="2000" b="1" spc="100" dirty="0">
              <a:solidFill>
                <a:schemeClr val="accent6"/>
              </a:solidFill>
              <a:latin typeface="微软雅黑" panose="020B0503020204020204" pitchFamily="34" charset="-122"/>
              <a:ea typeface="微软雅黑" panose="020B0503020204020204" pitchFamily="34" charset="-122"/>
            </a:endParaRPr>
          </a:p>
        </p:txBody>
      </p:sp>
      <p:sp>
        <p:nvSpPr>
          <p:cNvPr id="29" name="Text Box 44"/>
          <p:cNvSpPr txBox="1">
            <a:spLocks noChangeArrowheads="1"/>
          </p:cNvSpPr>
          <p:nvPr/>
        </p:nvSpPr>
        <p:spPr bwMode="auto">
          <a:xfrm>
            <a:off x="2410992" y="2244774"/>
            <a:ext cx="3540973" cy="2751880"/>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20204" pitchFamily="34" charset="0"/>
                <a:ea typeface="宋体" panose="02010600030101010101" pitchFamily="2" charset="-122"/>
              </a:defRPr>
            </a:lvl2pPr>
            <a:lvl3pPr defTabSz="720725" eaLnBrk="0" hangingPunct="0">
              <a:defRPr sz="1600">
                <a:latin typeface="Arial" panose="020B0604020202020204" pitchFamily="34" charset="0"/>
                <a:ea typeface="宋体" panose="02010600030101010101" pitchFamily="2" charset="-122"/>
              </a:defRPr>
            </a:lvl3pPr>
            <a:lvl4pPr defTabSz="720725" eaLnBrk="0" hangingPunct="0">
              <a:defRPr sz="1600">
                <a:latin typeface="Arial" panose="020B0604020202020204" pitchFamily="34" charset="0"/>
                <a:ea typeface="宋体" panose="02010600030101010101" pitchFamily="2" charset="-122"/>
              </a:defRPr>
            </a:lvl4pPr>
            <a:lvl5pPr defTabSz="720725" eaLnBrk="0" hangingPunct="0">
              <a:defRPr sz="1600">
                <a:latin typeface="Arial" panose="020B0604020202020204" pitchFamily="34" charset="0"/>
                <a:ea typeface="宋体" panose="02010600030101010101" pitchFamily="2" charset="-122"/>
              </a:defRPr>
            </a:lvl5pPr>
            <a:lvl6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6pPr>
            <a:lvl7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7pPr>
            <a:lvl8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8pPr>
            <a:lvl9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9pPr>
          </a:lstStyle>
          <a:p>
            <a:pPr indent="0"/>
            <a:r>
              <a:rPr lang="zh-CN" altLang="en-US" dirty="0">
                <a:solidFill>
                  <a:schemeClr val="bg1"/>
                </a:solidFill>
              </a:rPr>
              <a:t>曾国藩的境界和气量极高。譬如部下左宗棠，老是自认为学历、带兵打仗的本事都比曾国藩强，因此一直牛</a:t>
            </a:r>
            <a:r>
              <a:rPr lang="en-US" altLang="zh-CN" dirty="0">
                <a:solidFill>
                  <a:schemeClr val="bg1"/>
                </a:solidFill>
              </a:rPr>
              <a:t>B</a:t>
            </a:r>
            <a:r>
              <a:rPr lang="zh-CN" altLang="en-US" dirty="0">
                <a:solidFill>
                  <a:schemeClr val="bg1"/>
                </a:solidFill>
              </a:rPr>
              <a:t>哄哄的，态度傲慢，而且不怎么听话。但曾国藩不以为意，宽容地原谅了他的无礼，还尽力提携他，让他独掌一军（楚军），终于收服了左宗棠这颗骄傲的心。</a:t>
            </a:r>
            <a:endParaRPr lang="zh-CN" altLang="zh-CN" sz="1800" b="1" dirty="0">
              <a:solidFill>
                <a:schemeClr val="bg1"/>
              </a:solidFill>
            </a:endParaRPr>
          </a:p>
        </p:txBody>
      </p:sp>
      <p:sp>
        <p:nvSpPr>
          <p:cNvPr id="34" name="Text Box 44"/>
          <p:cNvSpPr txBox="1">
            <a:spLocks noChangeArrowheads="1"/>
          </p:cNvSpPr>
          <p:nvPr/>
        </p:nvSpPr>
        <p:spPr bwMode="auto">
          <a:xfrm>
            <a:off x="6240034" y="4571868"/>
            <a:ext cx="5041217" cy="1089671"/>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20204" pitchFamily="34" charset="0"/>
                <a:ea typeface="宋体" panose="02010600030101010101" pitchFamily="2" charset="-122"/>
              </a:defRPr>
            </a:lvl2pPr>
            <a:lvl3pPr defTabSz="720725" eaLnBrk="0" hangingPunct="0">
              <a:defRPr sz="1600">
                <a:latin typeface="Arial" panose="020B0604020202020204" pitchFamily="34" charset="0"/>
                <a:ea typeface="宋体" panose="02010600030101010101" pitchFamily="2" charset="-122"/>
              </a:defRPr>
            </a:lvl3pPr>
            <a:lvl4pPr defTabSz="720725" eaLnBrk="0" hangingPunct="0">
              <a:defRPr sz="1600">
                <a:latin typeface="Arial" panose="020B0604020202020204" pitchFamily="34" charset="0"/>
                <a:ea typeface="宋体" panose="02010600030101010101" pitchFamily="2" charset="-122"/>
              </a:defRPr>
            </a:lvl4pPr>
            <a:lvl5pPr defTabSz="720725" eaLnBrk="0" hangingPunct="0">
              <a:defRPr sz="1600">
                <a:latin typeface="Arial" panose="020B0604020202020204" pitchFamily="34" charset="0"/>
                <a:ea typeface="宋体" panose="02010600030101010101" pitchFamily="2" charset="-122"/>
              </a:defRPr>
            </a:lvl5pPr>
            <a:lvl6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6pPr>
            <a:lvl7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7pPr>
            <a:lvl8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8pPr>
            <a:lvl9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9pPr>
          </a:lstStyle>
          <a:p>
            <a:pPr indent="0"/>
            <a:r>
              <a:rPr lang="zh-CN" altLang="en-US" dirty="0">
                <a:solidFill>
                  <a:schemeClr val="bg1"/>
                </a:solidFill>
              </a:rPr>
              <a:t>曾国藩的处世方式告诉我们，水至清则无鱼，人至察则无徒。因此，若能够接纳差异，包容差异。我们便会有更多的朋友，更多的伙伴。</a:t>
            </a:r>
            <a:endParaRPr lang="en-US" dirty="0">
              <a:solidFill>
                <a:schemeClr val="bg1"/>
              </a:solidFill>
            </a:endParaRPr>
          </a:p>
        </p:txBody>
      </p:sp>
      <p:pic>
        <p:nvPicPr>
          <p:cNvPr id="8194" name="Picture 2" descr="D:\360Downloads\pic\t02708e29cd1cfc8b49.jpg"/>
          <p:cNvPicPr>
            <a:picLocks noChangeAspect="1" noChangeArrowheads="1"/>
          </p:cNvPicPr>
          <p:nvPr/>
        </p:nvPicPr>
        <p:blipFill rotWithShape="1">
          <a:blip r:embed="rId3" cstate="email"/>
          <a:srcRect/>
          <a:stretch>
            <a:fillRect/>
          </a:stretch>
        </p:blipFill>
        <p:spPr bwMode="auto">
          <a:xfrm>
            <a:off x="6276915" y="2204705"/>
            <a:ext cx="4788284" cy="2158957"/>
          </a:xfrm>
          <a:prstGeom prst="roundRect">
            <a:avLst>
              <a:gd name="adj" fmla="val 0"/>
            </a:avLst>
          </a:prstGeom>
          <a:noFill/>
          <a:ln w="28575">
            <a:solidFill>
              <a:schemeClr val="bg1"/>
            </a:solidFill>
          </a:ln>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p14:pan dir="r"/>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100" fill="hold"/>
                                        <p:tgtEl>
                                          <p:spTgt spid="19"/>
                                        </p:tgtEl>
                                        <p:attrNameLst>
                                          <p:attrName>ppt_x</p:attrName>
                                        </p:attrNameLst>
                                      </p:cBhvr>
                                      <p:tavLst>
                                        <p:tav tm="0">
                                          <p:val>
                                            <p:strVal val="0-#ppt_w/2"/>
                                          </p:val>
                                        </p:tav>
                                        <p:tav tm="100000">
                                          <p:val>
                                            <p:strVal val="#ppt_x"/>
                                          </p:val>
                                        </p:tav>
                                      </p:tavLst>
                                    </p:anim>
                                    <p:anim calcmode="lin" valueType="num">
                                      <p:cBhvr additive="base">
                                        <p:cTn id="8" dur="1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0-#ppt_w/2"/>
                                          </p:val>
                                        </p:tav>
                                        <p:tav tm="100000">
                                          <p:val>
                                            <p:strVal val="#ppt_x"/>
                                          </p:val>
                                        </p:tav>
                                      </p:tavLst>
                                    </p:anim>
                                    <p:anim calcmode="lin" valueType="num">
                                      <p:cBhvr additive="base">
                                        <p:cTn id="13" dur="500" fill="hold"/>
                                        <p:tgtEl>
                                          <p:spTgt spid="18"/>
                                        </p:tgtEl>
                                        <p:attrNameLst>
                                          <p:attrName>ppt_y</p:attrName>
                                        </p:attrNameLst>
                                      </p:cBhvr>
                                      <p:tavLst>
                                        <p:tav tm="0">
                                          <p:val>
                                            <p:strVal val="#ppt_y"/>
                                          </p:val>
                                        </p:tav>
                                        <p:tav tm="100000">
                                          <p:val>
                                            <p:strVal val="#ppt_y"/>
                                          </p:val>
                                        </p:tav>
                                      </p:tavLst>
                                    </p:anim>
                                  </p:childTnLst>
                                </p:cTn>
                              </p:par>
                              <p:par>
                                <p:cTn id="14" presetID="8" presetClass="emph" presetSubtype="0" fill="hold" grpId="1" nodeType="withEffect">
                                  <p:stCondLst>
                                    <p:cond delay="0"/>
                                  </p:stCondLst>
                                  <p:childTnLst>
                                    <p:animRot by="43200000">
                                      <p:cBhvr>
                                        <p:cTn id="15" dur="400" fill="hold"/>
                                        <p:tgtEl>
                                          <p:spTgt spid="18"/>
                                        </p:tgtEl>
                                        <p:attrNameLst>
                                          <p:attrName>r</p:attrName>
                                        </p:attrNameLst>
                                      </p:cBhvr>
                                    </p:animRot>
                                  </p:childTnLst>
                                </p:cTn>
                              </p:par>
                            </p:childTnLst>
                          </p:cTn>
                        </p:par>
                        <p:par>
                          <p:cTn id="16" fill="hold">
                            <p:stCondLst>
                              <p:cond delay="1000"/>
                            </p:stCondLst>
                            <p:childTnLst>
                              <p:par>
                                <p:cTn id="17" presetID="47" presetClass="entr" presetSubtype="0" fill="hold" grpId="0"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fade">
                                      <p:cBhvr>
                                        <p:cTn id="19" dur="1000"/>
                                        <p:tgtEl>
                                          <p:spTgt spid="29"/>
                                        </p:tgtEl>
                                      </p:cBhvr>
                                    </p:animEffect>
                                    <p:anim calcmode="lin" valueType="num">
                                      <p:cBhvr>
                                        <p:cTn id="20" dur="1000" fill="hold"/>
                                        <p:tgtEl>
                                          <p:spTgt spid="29"/>
                                        </p:tgtEl>
                                        <p:attrNameLst>
                                          <p:attrName>ppt_x</p:attrName>
                                        </p:attrNameLst>
                                      </p:cBhvr>
                                      <p:tavLst>
                                        <p:tav tm="0">
                                          <p:val>
                                            <p:strVal val="#ppt_x"/>
                                          </p:val>
                                        </p:tav>
                                        <p:tav tm="100000">
                                          <p:val>
                                            <p:strVal val="#ppt_x"/>
                                          </p:val>
                                        </p:tav>
                                      </p:tavLst>
                                    </p:anim>
                                    <p:anim calcmode="lin" valueType="num">
                                      <p:cBhvr>
                                        <p:cTn id="21" dur="1000" fill="hold"/>
                                        <p:tgtEl>
                                          <p:spTgt spid="29"/>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34"/>
                                        </p:tgtEl>
                                        <p:attrNameLst>
                                          <p:attrName>style.visibility</p:attrName>
                                        </p:attrNameLst>
                                      </p:cBhvr>
                                      <p:to>
                                        <p:strVal val="visible"/>
                                      </p:to>
                                    </p:set>
                                    <p:animEffect transition="in" filter="fade">
                                      <p:cBhvr>
                                        <p:cTn id="24" dur="1000"/>
                                        <p:tgtEl>
                                          <p:spTgt spid="34"/>
                                        </p:tgtEl>
                                      </p:cBhvr>
                                    </p:animEffect>
                                    <p:anim calcmode="lin" valueType="num">
                                      <p:cBhvr>
                                        <p:cTn id="25" dur="1000" fill="hold"/>
                                        <p:tgtEl>
                                          <p:spTgt spid="34"/>
                                        </p:tgtEl>
                                        <p:attrNameLst>
                                          <p:attrName>ppt_x</p:attrName>
                                        </p:attrNameLst>
                                      </p:cBhvr>
                                      <p:tavLst>
                                        <p:tav tm="0">
                                          <p:val>
                                            <p:strVal val="#ppt_x"/>
                                          </p:val>
                                        </p:tav>
                                        <p:tav tm="100000">
                                          <p:val>
                                            <p:strVal val="#ppt_x"/>
                                          </p:val>
                                        </p:tav>
                                      </p:tavLst>
                                    </p:anim>
                                    <p:anim calcmode="lin" valueType="num">
                                      <p:cBhvr>
                                        <p:cTn id="26"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8" grpId="1"/>
      <p:bldP spid="19" grpId="0"/>
      <p:bldP spid="29" grpId="0"/>
      <p:bldP spid="34"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4900">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02</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4" y="551530"/>
            <a:ext cx="3528851" cy="461725"/>
          </a:xfrm>
          <a:prstGeom prst="rect">
            <a:avLst/>
          </a:prstGeom>
          <a:noFill/>
        </p:spPr>
        <p:txBody>
          <a:bodyPr wrap="square" lIns="0" rtlCol="0">
            <a:spAutoFit/>
          </a:bodyPr>
          <a:lstStyle/>
          <a:p>
            <a:r>
              <a:rPr lang="zh-CN" altLang="en-US" sz="2400" b="1" dirty="0">
                <a:solidFill>
                  <a:srgbClr val="9BBB59"/>
                </a:solidFill>
                <a:latin typeface="微软雅黑" panose="020B0503020204020204" pitchFamily="34" charset="-122"/>
                <a:ea typeface="微软雅黑" panose="020B0503020204020204" pitchFamily="34" charset="-122"/>
              </a:rPr>
              <a:t>为什么需要宽容心态</a:t>
            </a:r>
            <a:endParaRPr lang="zh-CN" altLang="en-US" sz="2400" b="1" dirty="0">
              <a:solidFill>
                <a:srgbClr val="9BBB59"/>
              </a:solidFill>
              <a:latin typeface="微软雅黑" panose="020B0503020204020204" pitchFamily="34" charset="-122"/>
              <a:ea typeface="微软雅黑" panose="020B0503020204020204" pitchFamily="34" charset="-122"/>
            </a:endParaRP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marL="1143000" indent="-228600">
              <a:defRPr sz="2400">
                <a:solidFill>
                  <a:schemeClr val="tx1"/>
                </a:solidFill>
                <a:latin typeface="Calibri" panose="020F0502020204030204" pitchFamily="34" charset="0"/>
                <a:ea typeface="宋体" panose="02010600030101010101" pitchFamily="2" charset="-122"/>
              </a:defRPr>
            </a:lvl3pPr>
            <a:lvl4pPr marL="1600200" indent="-228600">
              <a:defRPr sz="2400">
                <a:solidFill>
                  <a:schemeClr val="tx1"/>
                </a:solidFill>
                <a:latin typeface="Calibri" panose="020F0502020204030204" pitchFamily="34" charset="0"/>
                <a:ea typeface="宋体" panose="02010600030101010101" pitchFamily="2" charset="-122"/>
              </a:defRPr>
            </a:lvl4pPr>
            <a:lvl5pPr marL="2057400" indent="-228600">
              <a:defRPr sz="2400">
                <a:solidFill>
                  <a:schemeClr val="tx1"/>
                </a:solidFill>
                <a:latin typeface="Calibri" panose="020F0502020204030204" pitchFamily="34" charset="0"/>
                <a:ea typeface="宋体" panose="02010600030101010101" pitchFamily="2" charset="-122"/>
              </a:defRPr>
            </a:lvl5pPr>
            <a:lvl6pPr marL="25146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6pPr>
            <a:lvl7pPr marL="29718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7pPr>
            <a:lvl8pPr marL="34290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8pPr>
            <a:lvl9pPr marL="38862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9pPr>
          </a:lstStyle>
          <a:p>
            <a:endParaRPr lang="zh-CN" altLang="en-US" dirty="0">
              <a:ea typeface="微软雅黑" panose="020B0503020204020204" pitchFamily="34" charset="-122"/>
            </a:endParaRPr>
          </a:p>
        </p:txBody>
      </p:sp>
      <p:grpSp>
        <p:nvGrpSpPr>
          <p:cNvPr id="12" name="组合 11"/>
          <p:cNvGrpSpPr/>
          <p:nvPr/>
        </p:nvGrpSpPr>
        <p:grpSpPr>
          <a:xfrm>
            <a:off x="1846975" y="6015544"/>
            <a:ext cx="7777669" cy="828108"/>
            <a:chOff x="1774727" y="6015207"/>
            <a:chExt cx="7776656" cy="828000"/>
          </a:xfrm>
        </p:grpSpPr>
        <p:sp>
          <p:nvSpPr>
            <p:cNvPr id="14" name="矩形 13"/>
            <p:cNvSpPr/>
            <p:nvPr/>
          </p:nvSpPr>
          <p:spPr>
            <a:xfrm>
              <a:off x="1774727" y="6165304"/>
              <a:ext cx="7776656" cy="432000"/>
            </a:xfrm>
            <a:prstGeom prst="rect">
              <a:avLst/>
            </a:prstGeom>
            <a:solidFill>
              <a:srgbClr val="7BC143"/>
            </a:solidFill>
            <a:ln>
              <a:solidFill>
                <a:schemeClr val="bg1"/>
              </a:solidFill>
            </a:ln>
            <a:effectLst>
              <a:outerShdw blurRad="50800" dist="38100" dir="2700000" algn="tl"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15" name="Picture 6" descr="E:\仝德志文件，勿删！\03-参考文档\！PPT图片及版面资源\06-PPT精选插图\12-标签\橙色把手-阴影.png"/>
            <p:cNvPicPr>
              <a:picLocks noChangeAspect="1" noChangeArrowheads="1"/>
            </p:cNvPicPr>
            <p:nvPr/>
          </p:nvPicPr>
          <p:blipFill>
            <a:blip r:embed="rId1" cstate="email"/>
            <a:srcRect/>
            <a:stretch>
              <a:fillRect/>
            </a:stretch>
          </p:blipFill>
          <p:spPr bwMode="auto">
            <a:xfrm>
              <a:off x="2633460" y="6015207"/>
              <a:ext cx="1062000" cy="82800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2998907" y="6098551"/>
              <a:ext cx="346204" cy="630860"/>
            </a:xfrm>
            <a:prstGeom prst="rect">
              <a:avLst/>
            </a:prstGeom>
            <a:noFill/>
          </p:spPr>
          <p:txBody>
            <a:bodyPr vert="eaVert" wrap="none" rtlCol="0">
              <a:spAutoFit/>
            </a:bodyPr>
            <a:lstStyle/>
            <a:p>
              <a:r>
                <a:rPr lang="zh-CN" altLang="en-US" sz="1050" dirty="0">
                  <a:solidFill>
                    <a:schemeClr val="bg1"/>
                  </a:solidFill>
                  <a:latin typeface="微软雅黑" panose="020B0503020204020204" pitchFamily="34" charset="-122"/>
                  <a:ea typeface="微软雅黑" panose="020B0503020204020204" pitchFamily="34" charset="-122"/>
                </a:rPr>
                <a:t>三级标题</a:t>
              </a:r>
              <a:endParaRPr lang="zh-CN" altLang="en-US" sz="1050" dirty="0">
                <a:solidFill>
                  <a:schemeClr val="bg1"/>
                </a:solidFill>
                <a:latin typeface="微软雅黑" panose="020B0503020204020204" pitchFamily="34" charset="-122"/>
                <a:ea typeface="微软雅黑" panose="020B0503020204020204" pitchFamily="34" charset="-122"/>
              </a:endParaRPr>
            </a:p>
          </p:txBody>
        </p:sp>
        <p:sp>
          <p:nvSpPr>
            <p:cNvPr id="17" name="椭圆 16"/>
            <p:cNvSpPr/>
            <p:nvPr/>
          </p:nvSpPr>
          <p:spPr>
            <a:xfrm>
              <a:off x="1918742" y="6201687"/>
              <a:ext cx="360040" cy="36004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TextBox 17"/>
          <p:cNvSpPr txBox="1"/>
          <p:nvPr/>
        </p:nvSpPr>
        <p:spPr>
          <a:xfrm>
            <a:off x="3791444" y="6204631"/>
            <a:ext cx="5545338" cy="369380"/>
          </a:xfrm>
          <a:prstGeom prst="rect">
            <a:avLst/>
          </a:prstGeom>
          <a:noFill/>
        </p:spPr>
        <p:txBody>
          <a:bodyPr wrap="square" lIns="0"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宽容心态，有益健康</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1918992"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anose="04040905080B02020502" pitchFamily="82" charset="0"/>
                <a:ea typeface="DFPYeaSong-B5" pitchFamily="18" charset="-120"/>
              </a:rPr>
              <a:t>4</a:t>
            </a:r>
            <a:endParaRPr lang="zh-CN" altLang="en-US" sz="3200" b="1" i="1" dirty="0">
              <a:solidFill>
                <a:srgbClr val="7BC143"/>
              </a:solidFill>
              <a:effectLst>
                <a:outerShdw blurRad="38100" dist="38100" dir="2700000" algn="tl">
                  <a:srgbClr val="000000">
                    <a:alpha val="43137"/>
                  </a:srgbClr>
                </a:outerShdw>
              </a:effectLst>
              <a:latin typeface="Broadway" panose="04040905080B02020502" pitchFamily="82" charset="0"/>
              <a:ea typeface="DFPYeaSong-B5" pitchFamily="18" charset="-120"/>
            </a:endParaRPr>
          </a:p>
        </p:txBody>
      </p:sp>
      <p:sp>
        <p:nvSpPr>
          <p:cNvPr id="20"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marL="1143000" indent="-228600">
              <a:defRPr sz="2400">
                <a:solidFill>
                  <a:schemeClr val="tx1"/>
                </a:solidFill>
                <a:latin typeface="Calibri" panose="020F0502020204030204" pitchFamily="34" charset="0"/>
                <a:ea typeface="宋体" panose="02010600030101010101" pitchFamily="2" charset="-122"/>
              </a:defRPr>
            </a:lvl3pPr>
            <a:lvl4pPr marL="1600200" indent="-228600">
              <a:defRPr sz="2400">
                <a:solidFill>
                  <a:schemeClr val="tx1"/>
                </a:solidFill>
                <a:latin typeface="Calibri" panose="020F0502020204030204" pitchFamily="34" charset="0"/>
                <a:ea typeface="宋体" panose="02010600030101010101" pitchFamily="2" charset="-122"/>
              </a:defRPr>
            </a:lvl4pPr>
            <a:lvl5pPr marL="2057400" indent="-228600">
              <a:defRPr sz="2400">
                <a:solidFill>
                  <a:schemeClr val="tx1"/>
                </a:solidFill>
                <a:latin typeface="Calibri" panose="020F0502020204030204" pitchFamily="34" charset="0"/>
                <a:ea typeface="宋体" panose="02010600030101010101" pitchFamily="2" charset="-122"/>
              </a:defRPr>
            </a:lvl5pPr>
            <a:lvl6pPr marL="25146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6pPr>
            <a:lvl7pPr marL="29718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7pPr>
            <a:lvl8pPr marL="34290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8pPr>
            <a:lvl9pPr marL="38862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9pPr>
          </a:lstStyle>
          <a:p>
            <a:endParaRPr lang="zh-CN" altLang="en-US" dirty="0">
              <a:ea typeface="微软雅黑" panose="020B0503020204020204" pitchFamily="34" charset="-122"/>
            </a:endParaRPr>
          </a:p>
        </p:txBody>
      </p:sp>
      <p:sp>
        <p:nvSpPr>
          <p:cNvPr id="22" name="矩形 6"/>
          <p:cNvSpPr>
            <a:spLocks noChangeArrowheads="1"/>
          </p:cNvSpPr>
          <p:nvPr/>
        </p:nvSpPr>
        <p:spPr bwMode="auto">
          <a:xfrm>
            <a:off x="1991010" y="1612595"/>
            <a:ext cx="9938398" cy="4336574"/>
          </a:xfrm>
          <a:prstGeom prst="roundRect">
            <a:avLst>
              <a:gd name="adj" fmla="val 0"/>
            </a:avLst>
          </a:prstGeom>
          <a:solidFill>
            <a:srgbClr val="F0F0F0"/>
          </a:solidFill>
          <a:ln>
            <a:noFill/>
          </a:ln>
        </p:spPr>
        <p:txBody>
          <a:bodyPr anchor="ctr"/>
          <a:lstStyle/>
          <a:p>
            <a:pPr algn="ctr"/>
            <a:endParaRPr lang="zh-CN" altLang="zh-CN">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4" name="圆角矩形 23"/>
          <p:cNvSpPr/>
          <p:nvPr/>
        </p:nvSpPr>
        <p:spPr>
          <a:xfrm>
            <a:off x="2171053" y="1844618"/>
            <a:ext cx="9361219" cy="3960956"/>
          </a:xfrm>
          <a:prstGeom prst="roundRect">
            <a:avLst>
              <a:gd name="adj" fmla="val 0"/>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27" name="矩形 9"/>
          <p:cNvSpPr>
            <a:spLocks noChangeArrowheads="1"/>
          </p:cNvSpPr>
          <p:nvPr/>
        </p:nvSpPr>
        <p:spPr bwMode="auto">
          <a:xfrm>
            <a:off x="2171052" y="1412514"/>
            <a:ext cx="100025" cy="379004"/>
          </a:xfrm>
          <a:prstGeom prst="rect">
            <a:avLst/>
          </a:prstGeom>
          <a:solidFill>
            <a:srgbClr val="FFC000"/>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8" name="TextBox 10"/>
          <p:cNvSpPr>
            <a:spLocks noChangeArrowheads="1"/>
          </p:cNvSpPr>
          <p:nvPr/>
        </p:nvSpPr>
        <p:spPr bwMode="auto">
          <a:xfrm>
            <a:off x="2351095" y="1412513"/>
            <a:ext cx="2939063" cy="400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b="1" dirty="0">
                <a:solidFill>
                  <a:schemeClr val="accent6"/>
                </a:solidFill>
                <a:latin typeface="微软雅黑" panose="020B0503020204020204" pitchFamily="34" charset="-122"/>
                <a:ea typeface="微软雅黑" panose="020B0503020204020204" pitchFamily="34" charset="-122"/>
              </a:rPr>
              <a:t>研究成果</a:t>
            </a:r>
            <a:endParaRPr lang="zh-CN" altLang="en-US" sz="2000" b="1" dirty="0">
              <a:solidFill>
                <a:schemeClr val="accent6"/>
              </a:solidFill>
              <a:latin typeface="微软雅黑" panose="020B0503020204020204" pitchFamily="34" charset="-122"/>
              <a:ea typeface="微软雅黑" panose="020B0503020204020204" pitchFamily="34" charset="-122"/>
            </a:endParaRPr>
          </a:p>
        </p:txBody>
      </p:sp>
      <p:pic>
        <p:nvPicPr>
          <p:cNvPr id="30" name="Picture 2" descr="D:\Teliss_Tong\Copy\定期备份\工作备份\！PPT图片及版面资源\06-PPT精选插图\12-标签\绿色上角.png"/>
          <p:cNvPicPr>
            <a:picLocks noChangeAspect="1" noChangeArrowheads="1"/>
          </p:cNvPicPr>
          <p:nvPr/>
        </p:nvPicPr>
        <p:blipFill>
          <a:blip r:embed="rId2" cstate="email"/>
          <a:srcRect/>
          <a:stretch>
            <a:fillRect/>
          </a:stretch>
        </p:blipFill>
        <p:spPr bwMode="auto">
          <a:xfrm>
            <a:off x="10270703" y="1031579"/>
            <a:ext cx="1514670" cy="414391"/>
          </a:xfrm>
          <a:prstGeom prst="rect">
            <a:avLst/>
          </a:prstGeom>
          <a:noFill/>
          <a:extLst>
            <a:ext uri="{909E8E84-426E-40DD-AFC4-6F175D3DCCD1}">
              <a14:hiddenFill xmlns:a14="http://schemas.microsoft.com/office/drawing/2010/main">
                <a:solidFill>
                  <a:srgbClr val="FFFFFF"/>
                </a:solidFill>
              </a14:hiddenFill>
            </a:ext>
          </a:extLst>
        </p:spPr>
      </p:pic>
      <p:sp>
        <p:nvSpPr>
          <p:cNvPr id="31" name="TextBox 30"/>
          <p:cNvSpPr txBox="1"/>
          <p:nvPr/>
        </p:nvSpPr>
        <p:spPr>
          <a:xfrm>
            <a:off x="10705113" y="1052427"/>
            <a:ext cx="646415" cy="369380"/>
          </a:xfrm>
          <a:prstGeom prst="rect">
            <a:avLst/>
          </a:prstGeom>
          <a:noFill/>
        </p:spPr>
        <p:txBody>
          <a:bodyPr wrap="non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案例</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2" name="矩形 9"/>
          <p:cNvSpPr>
            <a:spLocks noChangeArrowheads="1"/>
          </p:cNvSpPr>
          <p:nvPr/>
        </p:nvSpPr>
        <p:spPr bwMode="auto">
          <a:xfrm>
            <a:off x="11652948" y="5705532"/>
            <a:ext cx="492497" cy="100041"/>
          </a:xfrm>
          <a:prstGeom prst="rect">
            <a:avLst/>
          </a:prstGeom>
          <a:solidFill>
            <a:srgbClr val="FFC000"/>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3" name="TextBox 10"/>
          <p:cNvSpPr>
            <a:spLocks noChangeArrowheads="1"/>
          </p:cNvSpPr>
          <p:nvPr/>
        </p:nvSpPr>
        <p:spPr bwMode="auto">
          <a:xfrm>
            <a:off x="11653019" y="2657053"/>
            <a:ext cx="492443" cy="2932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p>
            <a:pPr algn="r"/>
            <a:r>
              <a:rPr lang="zh-CN" altLang="en-US" sz="2000" b="1" spc="100" dirty="0">
                <a:solidFill>
                  <a:schemeClr val="accent6"/>
                </a:solidFill>
                <a:latin typeface="微软雅黑" panose="020B0503020204020204" pitchFamily="34" charset="-122"/>
                <a:ea typeface="微软雅黑" panose="020B0503020204020204" pitchFamily="34" charset="-122"/>
              </a:rPr>
              <a:t>精彩点评</a:t>
            </a:r>
            <a:endParaRPr lang="zh-CN" altLang="en-US" sz="2000" b="1" spc="100" dirty="0">
              <a:solidFill>
                <a:schemeClr val="accent6"/>
              </a:solidFill>
              <a:latin typeface="微软雅黑" panose="020B0503020204020204" pitchFamily="34" charset="-122"/>
              <a:ea typeface="微软雅黑" panose="020B0503020204020204" pitchFamily="34" charset="-122"/>
            </a:endParaRPr>
          </a:p>
        </p:txBody>
      </p:sp>
      <p:sp>
        <p:nvSpPr>
          <p:cNvPr id="29" name="Text Box 44"/>
          <p:cNvSpPr txBox="1">
            <a:spLocks noChangeArrowheads="1"/>
          </p:cNvSpPr>
          <p:nvPr/>
        </p:nvSpPr>
        <p:spPr bwMode="auto">
          <a:xfrm>
            <a:off x="2410992" y="2244774"/>
            <a:ext cx="3540973" cy="3416765"/>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20204" pitchFamily="34" charset="0"/>
                <a:ea typeface="宋体" panose="02010600030101010101" pitchFamily="2" charset="-122"/>
              </a:defRPr>
            </a:lvl2pPr>
            <a:lvl3pPr defTabSz="720725" eaLnBrk="0" hangingPunct="0">
              <a:defRPr sz="1600">
                <a:latin typeface="Arial" panose="020B0604020202020204" pitchFamily="34" charset="0"/>
                <a:ea typeface="宋体" panose="02010600030101010101" pitchFamily="2" charset="-122"/>
              </a:defRPr>
            </a:lvl3pPr>
            <a:lvl4pPr defTabSz="720725" eaLnBrk="0" hangingPunct="0">
              <a:defRPr sz="1600">
                <a:latin typeface="Arial" panose="020B0604020202020204" pitchFamily="34" charset="0"/>
                <a:ea typeface="宋体" panose="02010600030101010101" pitchFamily="2" charset="-122"/>
              </a:defRPr>
            </a:lvl4pPr>
            <a:lvl5pPr defTabSz="720725" eaLnBrk="0" hangingPunct="0">
              <a:defRPr sz="1600">
                <a:latin typeface="Arial" panose="020B0604020202020204" pitchFamily="34" charset="0"/>
                <a:ea typeface="宋体" panose="02010600030101010101" pitchFamily="2" charset="-122"/>
              </a:defRPr>
            </a:lvl5pPr>
            <a:lvl6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6pPr>
            <a:lvl7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7pPr>
            <a:lvl8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8pPr>
            <a:lvl9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9pPr>
          </a:lstStyle>
          <a:p>
            <a:pPr indent="0"/>
            <a:r>
              <a:rPr lang="zh-CN" altLang="en-US" dirty="0">
                <a:solidFill>
                  <a:schemeClr val="bg1"/>
                </a:solidFill>
              </a:rPr>
              <a:t>美国科学家对</a:t>
            </a:r>
            <a:r>
              <a:rPr lang="en-US" altLang="zh-CN" dirty="0">
                <a:solidFill>
                  <a:schemeClr val="bg1"/>
                </a:solidFill>
              </a:rPr>
              <a:t>108</a:t>
            </a:r>
            <a:r>
              <a:rPr lang="zh-CN" altLang="en-US" dirty="0">
                <a:solidFill>
                  <a:schemeClr val="bg1"/>
                </a:solidFill>
              </a:rPr>
              <a:t>名大学生做调查。调查的内容包括，如果别人背叛了他们，他们的反应是什么，以及他们对宽容的态度等。研究人员多次测试了这些大学生包括血压和心跳在内的主要健康指标，研究结果表明，受试者是否属于宽容类型的人，可以从其血压状况直接看出。与那些宽容类型的受试者相比，不太宽容的受试者通常血压较高。</a:t>
            </a:r>
            <a:endParaRPr lang="zh-CN" altLang="zh-CN" sz="1800" b="1" dirty="0">
              <a:solidFill>
                <a:schemeClr val="bg1"/>
              </a:solidFill>
            </a:endParaRPr>
          </a:p>
        </p:txBody>
      </p:sp>
      <p:sp>
        <p:nvSpPr>
          <p:cNvPr id="34" name="Text Box 44"/>
          <p:cNvSpPr txBox="1">
            <a:spLocks noChangeArrowheads="1"/>
          </p:cNvSpPr>
          <p:nvPr/>
        </p:nvSpPr>
        <p:spPr bwMode="auto">
          <a:xfrm>
            <a:off x="6240034" y="4571868"/>
            <a:ext cx="5041217" cy="1089671"/>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20204" pitchFamily="34" charset="0"/>
                <a:ea typeface="宋体" panose="02010600030101010101" pitchFamily="2" charset="-122"/>
              </a:defRPr>
            </a:lvl2pPr>
            <a:lvl3pPr defTabSz="720725" eaLnBrk="0" hangingPunct="0">
              <a:defRPr sz="1600">
                <a:latin typeface="Arial" panose="020B0604020202020204" pitchFamily="34" charset="0"/>
                <a:ea typeface="宋体" panose="02010600030101010101" pitchFamily="2" charset="-122"/>
              </a:defRPr>
            </a:lvl3pPr>
            <a:lvl4pPr defTabSz="720725" eaLnBrk="0" hangingPunct="0">
              <a:defRPr sz="1600">
                <a:latin typeface="Arial" panose="020B0604020202020204" pitchFamily="34" charset="0"/>
                <a:ea typeface="宋体" panose="02010600030101010101" pitchFamily="2" charset="-122"/>
              </a:defRPr>
            </a:lvl4pPr>
            <a:lvl5pPr defTabSz="720725" eaLnBrk="0" hangingPunct="0">
              <a:defRPr sz="1600">
                <a:latin typeface="Arial" panose="020B0604020202020204" pitchFamily="34" charset="0"/>
                <a:ea typeface="宋体" panose="02010600030101010101" pitchFamily="2" charset="-122"/>
              </a:defRPr>
            </a:lvl5pPr>
            <a:lvl6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6pPr>
            <a:lvl7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7pPr>
            <a:lvl8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8pPr>
            <a:lvl9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9pPr>
          </a:lstStyle>
          <a:p>
            <a:pPr indent="0"/>
            <a:r>
              <a:rPr lang="zh-CN" altLang="en-US" dirty="0">
                <a:solidFill>
                  <a:schemeClr val="bg1"/>
                </a:solidFill>
              </a:rPr>
              <a:t>这说明，在日常生活中，对周围的人持一种宽容大度的心态有益于健康。而敌视周围的人群，或易于焦躁的人的身体健康则容易出问题。</a:t>
            </a:r>
            <a:endParaRPr lang="en-US" dirty="0">
              <a:solidFill>
                <a:schemeClr val="bg1"/>
              </a:solidFill>
            </a:endParaRPr>
          </a:p>
        </p:txBody>
      </p:sp>
      <p:sp>
        <p:nvSpPr>
          <p:cNvPr id="26" name="Text Box 44"/>
          <p:cNvSpPr txBox="1">
            <a:spLocks noChangeArrowheads="1"/>
          </p:cNvSpPr>
          <p:nvPr/>
        </p:nvSpPr>
        <p:spPr bwMode="auto">
          <a:xfrm>
            <a:off x="6240034" y="2244774"/>
            <a:ext cx="5041217" cy="2086997"/>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20204" pitchFamily="34" charset="0"/>
                <a:ea typeface="宋体" panose="02010600030101010101" pitchFamily="2" charset="-122"/>
              </a:defRPr>
            </a:lvl2pPr>
            <a:lvl3pPr defTabSz="720725" eaLnBrk="0" hangingPunct="0">
              <a:defRPr sz="1600">
                <a:latin typeface="Arial" panose="020B0604020202020204" pitchFamily="34" charset="0"/>
                <a:ea typeface="宋体" panose="02010600030101010101" pitchFamily="2" charset="-122"/>
              </a:defRPr>
            </a:lvl3pPr>
            <a:lvl4pPr defTabSz="720725" eaLnBrk="0" hangingPunct="0">
              <a:defRPr sz="1600">
                <a:latin typeface="Arial" panose="020B0604020202020204" pitchFamily="34" charset="0"/>
                <a:ea typeface="宋体" panose="02010600030101010101" pitchFamily="2" charset="-122"/>
              </a:defRPr>
            </a:lvl4pPr>
            <a:lvl5pPr defTabSz="720725" eaLnBrk="0" hangingPunct="0">
              <a:defRPr sz="1600">
                <a:latin typeface="Arial" panose="020B0604020202020204" pitchFamily="34" charset="0"/>
                <a:ea typeface="宋体" panose="02010600030101010101" pitchFamily="2" charset="-122"/>
              </a:defRPr>
            </a:lvl5pPr>
            <a:lvl6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6pPr>
            <a:lvl7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7pPr>
            <a:lvl8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8pPr>
            <a:lvl9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9pPr>
          </a:lstStyle>
          <a:p>
            <a:pPr indent="0"/>
            <a:r>
              <a:rPr lang="zh-CN" altLang="en-US" dirty="0">
                <a:solidFill>
                  <a:schemeClr val="bg1"/>
                </a:solidFill>
              </a:rPr>
              <a:t>研究还表明，受试者表现出来的不宽容态度还能对身体产生影响。研究人员表示，那些属不太宽容类型或对一些不愉快的事情总是耿耿于怀的人容易刺激自己的交感神经，从而使人总是处在高度的紧张状态中，而且在这种刺激后，恢复平静时又很缓慢，所以容易患上一些慢性疾病，如癌症和心脏病等。</a:t>
            </a:r>
            <a:endParaRPr lang="zh-CN" altLang="zh-CN" sz="18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pan dir="r"/>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100" fill="hold"/>
                                        <p:tgtEl>
                                          <p:spTgt spid="19"/>
                                        </p:tgtEl>
                                        <p:attrNameLst>
                                          <p:attrName>ppt_x</p:attrName>
                                        </p:attrNameLst>
                                      </p:cBhvr>
                                      <p:tavLst>
                                        <p:tav tm="0">
                                          <p:val>
                                            <p:strVal val="0-#ppt_w/2"/>
                                          </p:val>
                                        </p:tav>
                                        <p:tav tm="100000">
                                          <p:val>
                                            <p:strVal val="#ppt_x"/>
                                          </p:val>
                                        </p:tav>
                                      </p:tavLst>
                                    </p:anim>
                                    <p:anim calcmode="lin" valueType="num">
                                      <p:cBhvr additive="base">
                                        <p:cTn id="8" dur="1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0-#ppt_w/2"/>
                                          </p:val>
                                        </p:tav>
                                        <p:tav tm="100000">
                                          <p:val>
                                            <p:strVal val="#ppt_x"/>
                                          </p:val>
                                        </p:tav>
                                      </p:tavLst>
                                    </p:anim>
                                    <p:anim calcmode="lin" valueType="num">
                                      <p:cBhvr additive="base">
                                        <p:cTn id="13" dur="500" fill="hold"/>
                                        <p:tgtEl>
                                          <p:spTgt spid="18"/>
                                        </p:tgtEl>
                                        <p:attrNameLst>
                                          <p:attrName>ppt_y</p:attrName>
                                        </p:attrNameLst>
                                      </p:cBhvr>
                                      <p:tavLst>
                                        <p:tav tm="0">
                                          <p:val>
                                            <p:strVal val="#ppt_y"/>
                                          </p:val>
                                        </p:tav>
                                        <p:tav tm="100000">
                                          <p:val>
                                            <p:strVal val="#ppt_y"/>
                                          </p:val>
                                        </p:tav>
                                      </p:tavLst>
                                    </p:anim>
                                  </p:childTnLst>
                                </p:cTn>
                              </p:par>
                              <p:par>
                                <p:cTn id="14" presetID="8" presetClass="emph" presetSubtype="0" fill="hold" grpId="1" nodeType="withEffect">
                                  <p:stCondLst>
                                    <p:cond delay="0"/>
                                  </p:stCondLst>
                                  <p:childTnLst>
                                    <p:animRot by="43200000">
                                      <p:cBhvr>
                                        <p:cTn id="15" dur="400" fill="hold"/>
                                        <p:tgtEl>
                                          <p:spTgt spid="18"/>
                                        </p:tgtEl>
                                        <p:attrNameLst>
                                          <p:attrName>r</p:attrName>
                                        </p:attrNameLst>
                                      </p:cBhvr>
                                    </p:animRot>
                                  </p:childTnLst>
                                </p:cTn>
                              </p:par>
                            </p:childTnLst>
                          </p:cTn>
                        </p:par>
                        <p:par>
                          <p:cTn id="16" fill="hold">
                            <p:stCondLst>
                              <p:cond delay="1000"/>
                            </p:stCondLst>
                            <p:childTnLst>
                              <p:par>
                                <p:cTn id="17" presetID="47" presetClass="entr" presetSubtype="0" fill="hold" grpId="0"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fade">
                                      <p:cBhvr>
                                        <p:cTn id="19" dur="1000"/>
                                        <p:tgtEl>
                                          <p:spTgt spid="29"/>
                                        </p:tgtEl>
                                      </p:cBhvr>
                                    </p:animEffect>
                                    <p:anim calcmode="lin" valueType="num">
                                      <p:cBhvr>
                                        <p:cTn id="20" dur="1000" fill="hold"/>
                                        <p:tgtEl>
                                          <p:spTgt spid="29"/>
                                        </p:tgtEl>
                                        <p:attrNameLst>
                                          <p:attrName>ppt_x</p:attrName>
                                        </p:attrNameLst>
                                      </p:cBhvr>
                                      <p:tavLst>
                                        <p:tav tm="0">
                                          <p:val>
                                            <p:strVal val="#ppt_x"/>
                                          </p:val>
                                        </p:tav>
                                        <p:tav tm="100000">
                                          <p:val>
                                            <p:strVal val="#ppt_x"/>
                                          </p:val>
                                        </p:tav>
                                      </p:tavLst>
                                    </p:anim>
                                    <p:anim calcmode="lin" valueType="num">
                                      <p:cBhvr>
                                        <p:cTn id="21" dur="1000" fill="hold"/>
                                        <p:tgtEl>
                                          <p:spTgt spid="29"/>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47" presetClass="entr" presetSubtype="0" fill="hold" grpId="0" nodeType="after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fade">
                                      <p:cBhvr>
                                        <p:cTn id="25" dur="1000"/>
                                        <p:tgtEl>
                                          <p:spTgt spid="26"/>
                                        </p:tgtEl>
                                      </p:cBhvr>
                                    </p:animEffect>
                                    <p:anim calcmode="lin" valueType="num">
                                      <p:cBhvr>
                                        <p:cTn id="26" dur="1000" fill="hold"/>
                                        <p:tgtEl>
                                          <p:spTgt spid="26"/>
                                        </p:tgtEl>
                                        <p:attrNameLst>
                                          <p:attrName>ppt_x</p:attrName>
                                        </p:attrNameLst>
                                      </p:cBhvr>
                                      <p:tavLst>
                                        <p:tav tm="0">
                                          <p:val>
                                            <p:strVal val="#ppt_x"/>
                                          </p:val>
                                        </p:tav>
                                        <p:tav tm="100000">
                                          <p:val>
                                            <p:strVal val="#ppt_x"/>
                                          </p:val>
                                        </p:tav>
                                      </p:tavLst>
                                    </p:anim>
                                    <p:anim calcmode="lin" valueType="num">
                                      <p:cBhvr>
                                        <p:cTn id="27" dur="1000" fill="hold"/>
                                        <p:tgtEl>
                                          <p:spTgt spid="26"/>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34"/>
                                        </p:tgtEl>
                                        <p:attrNameLst>
                                          <p:attrName>style.visibility</p:attrName>
                                        </p:attrNameLst>
                                      </p:cBhvr>
                                      <p:to>
                                        <p:strVal val="visible"/>
                                      </p:to>
                                    </p:set>
                                    <p:animEffect transition="in" filter="fade">
                                      <p:cBhvr>
                                        <p:cTn id="30" dur="1000"/>
                                        <p:tgtEl>
                                          <p:spTgt spid="34"/>
                                        </p:tgtEl>
                                      </p:cBhvr>
                                    </p:animEffect>
                                    <p:anim calcmode="lin" valueType="num">
                                      <p:cBhvr>
                                        <p:cTn id="31" dur="1000" fill="hold"/>
                                        <p:tgtEl>
                                          <p:spTgt spid="34"/>
                                        </p:tgtEl>
                                        <p:attrNameLst>
                                          <p:attrName>ppt_x</p:attrName>
                                        </p:attrNameLst>
                                      </p:cBhvr>
                                      <p:tavLst>
                                        <p:tav tm="0">
                                          <p:val>
                                            <p:strVal val="#ppt_x"/>
                                          </p:val>
                                        </p:tav>
                                        <p:tav tm="100000">
                                          <p:val>
                                            <p:strVal val="#ppt_x"/>
                                          </p:val>
                                        </p:tav>
                                      </p:tavLst>
                                    </p:anim>
                                    <p:anim calcmode="lin" valueType="num">
                                      <p:cBhvr>
                                        <p:cTn id="32"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8" grpId="1"/>
      <p:bldP spid="19" grpId="0"/>
      <p:bldP spid="29" grpId="0"/>
      <p:bldP spid="34" grpId="0"/>
      <p:bldP spid="2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平行四边形 1"/>
          <p:cNvSpPr/>
          <p:nvPr/>
        </p:nvSpPr>
        <p:spPr>
          <a:xfrm>
            <a:off x="2495132" y="2996896"/>
            <a:ext cx="6121478" cy="2808678"/>
          </a:xfrm>
          <a:prstGeom prst="parallelogram">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dirty="0"/>
          </a:p>
        </p:txBody>
      </p:sp>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4900">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01</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4" y="551530"/>
            <a:ext cx="2952712" cy="461725"/>
          </a:xfrm>
          <a:prstGeom prst="rect">
            <a:avLst/>
          </a:prstGeom>
          <a:noFill/>
        </p:spPr>
        <p:txBody>
          <a:bodyPr wrap="square" lIns="0" rtlCol="0">
            <a:spAutoFit/>
          </a:bodyPr>
          <a:lstStyle/>
          <a:p>
            <a:r>
              <a:rPr lang="zh-CN" altLang="en-US" sz="2400" b="1" dirty="0">
                <a:solidFill>
                  <a:srgbClr val="9BBB59"/>
                </a:solidFill>
                <a:latin typeface="微软雅黑" panose="020B0503020204020204" pitchFamily="34" charset="-122"/>
                <a:ea typeface="微软雅黑" panose="020B0503020204020204" pitchFamily="34" charset="-122"/>
              </a:rPr>
              <a:t>什么是心态</a:t>
            </a:r>
            <a:endParaRPr lang="zh-CN" altLang="en-US" sz="2400" b="1" dirty="0">
              <a:solidFill>
                <a:srgbClr val="9BBB59"/>
              </a:solidFill>
              <a:latin typeface="微软雅黑" panose="020B0503020204020204" pitchFamily="34" charset="-122"/>
              <a:ea typeface="微软雅黑" panose="020B0503020204020204" pitchFamily="34" charset="-122"/>
            </a:endParaRPr>
          </a:p>
        </p:txBody>
      </p:sp>
      <p:pic>
        <p:nvPicPr>
          <p:cNvPr id="1027" name="Picture 3" descr="D:\Teliss_Tong\Copy\定期备份\工作备份\！PPT图片及版面资源\06-PPT精选插图\12-标签\绿色箭头标签02.png"/>
          <p:cNvPicPr>
            <a:picLocks noChangeAspect="1" noChangeArrowheads="1"/>
          </p:cNvPicPr>
          <p:nvPr/>
        </p:nvPicPr>
        <p:blipFill>
          <a:blip r:embed="rId1" cstate="email"/>
          <a:srcRect/>
          <a:stretch>
            <a:fillRect/>
          </a:stretch>
        </p:blipFill>
        <p:spPr bwMode="auto">
          <a:xfrm>
            <a:off x="10525209" y="1074325"/>
            <a:ext cx="1260164" cy="770293"/>
          </a:xfrm>
          <a:prstGeom prst="rect">
            <a:avLst/>
          </a:prstGeom>
          <a:noFill/>
          <a:extLst>
            <a:ext uri="{909E8E84-426E-40DD-AFC4-6F175D3DCCD1}">
              <a14:hiddenFill xmlns:a14="http://schemas.microsoft.com/office/drawing/2010/main">
                <a:solidFill>
                  <a:srgbClr val="FFFFFF"/>
                </a:solidFill>
              </a14:hiddenFill>
            </a:ext>
          </a:extLst>
        </p:spPr>
      </p:pic>
      <p:sp>
        <p:nvSpPr>
          <p:cNvPr id="26" name="TextBox 25"/>
          <p:cNvSpPr txBox="1"/>
          <p:nvPr/>
        </p:nvSpPr>
        <p:spPr>
          <a:xfrm>
            <a:off x="10837239" y="1196461"/>
            <a:ext cx="646415" cy="369380"/>
          </a:xfrm>
          <a:prstGeom prst="rect">
            <a:avLst/>
          </a:prstGeom>
          <a:noFill/>
        </p:spPr>
        <p:txBody>
          <a:bodyPr wrap="non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概念</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marL="1143000" indent="-228600">
              <a:defRPr sz="2400">
                <a:solidFill>
                  <a:schemeClr val="tx1"/>
                </a:solidFill>
                <a:latin typeface="Calibri" panose="020F0502020204030204" pitchFamily="34" charset="0"/>
                <a:ea typeface="宋体" panose="02010600030101010101" pitchFamily="2" charset="-122"/>
              </a:defRPr>
            </a:lvl3pPr>
            <a:lvl4pPr marL="1600200" indent="-228600">
              <a:defRPr sz="2400">
                <a:solidFill>
                  <a:schemeClr val="tx1"/>
                </a:solidFill>
                <a:latin typeface="Calibri" panose="020F0502020204030204" pitchFamily="34" charset="0"/>
                <a:ea typeface="宋体" panose="02010600030101010101" pitchFamily="2" charset="-122"/>
              </a:defRPr>
            </a:lvl4pPr>
            <a:lvl5pPr marL="2057400" indent="-228600">
              <a:defRPr sz="2400">
                <a:solidFill>
                  <a:schemeClr val="tx1"/>
                </a:solidFill>
                <a:latin typeface="Calibri" panose="020F0502020204030204" pitchFamily="34" charset="0"/>
                <a:ea typeface="宋体" panose="02010600030101010101" pitchFamily="2" charset="-122"/>
              </a:defRPr>
            </a:lvl5pPr>
            <a:lvl6pPr marL="25146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6pPr>
            <a:lvl7pPr marL="29718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7pPr>
            <a:lvl8pPr marL="34290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8pPr>
            <a:lvl9pPr marL="38862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9pPr>
          </a:lstStyle>
          <a:p>
            <a:endParaRPr lang="zh-CN" altLang="en-US" dirty="0">
              <a:ea typeface="微软雅黑" panose="020B0503020204020204" pitchFamily="34" charset="-122"/>
            </a:endParaRPr>
          </a:p>
        </p:txBody>
      </p:sp>
      <p:sp>
        <p:nvSpPr>
          <p:cNvPr id="41" name="TextBox 40"/>
          <p:cNvSpPr txBox="1"/>
          <p:nvPr/>
        </p:nvSpPr>
        <p:spPr>
          <a:xfrm>
            <a:off x="2711183" y="1303687"/>
            <a:ext cx="7489358" cy="386388"/>
          </a:xfrm>
          <a:prstGeom prst="rect">
            <a:avLst/>
          </a:prstGeom>
          <a:noFill/>
        </p:spPr>
        <p:txBody>
          <a:bodyPr wrap="square">
            <a:spAutoFit/>
          </a:bodyPr>
          <a:lstStyle/>
          <a:p>
            <a:pPr indent="457200">
              <a:lnSpc>
                <a:spcPct val="133000"/>
              </a:lnSpc>
              <a:defRPr/>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那么，怎样理解心态呢？</a:t>
            </a:r>
            <a:endParaRPr lang="zh-CN" altLang="en-US" sz="1600" b="1" dirty="0">
              <a:solidFill>
                <a:schemeClr val="tx1">
                  <a:lumMod val="65000"/>
                  <a:lumOff val="35000"/>
                </a:schemeClr>
              </a:solidFill>
              <a:latin typeface="Arial" panose="020B0604020202020204" pitchFamily="34" charset="0"/>
              <a:ea typeface="宋体" panose="02010600030101010101" pitchFamily="2" charset="-122"/>
            </a:endParaRPr>
          </a:p>
        </p:txBody>
      </p:sp>
      <p:sp>
        <p:nvSpPr>
          <p:cNvPr id="17" name="TextBox 16"/>
          <p:cNvSpPr txBox="1"/>
          <p:nvPr/>
        </p:nvSpPr>
        <p:spPr>
          <a:xfrm>
            <a:off x="2711633" y="1781457"/>
            <a:ext cx="7489358" cy="460827"/>
          </a:xfrm>
          <a:prstGeom prst="rect">
            <a:avLst/>
          </a:prstGeom>
          <a:noFill/>
        </p:spPr>
        <p:txBody>
          <a:bodyPr wrap="square">
            <a:spAutoFit/>
          </a:bodyPr>
          <a:lstStyle/>
          <a:p>
            <a:pPr indent="457200">
              <a:lnSpc>
                <a:spcPct val="133000"/>
              </a:lnSpc>
              <a:defRPr/>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简单的说，心态就是</a:t>
            </a:r>
            <a:r>
              <a:rPr lang="zh-CN" altLang="en-US" b="1" dirty="0">
                <a:solidFill>
                  <a:srgbClr val="92D050"/>
                </a:solidFill>
                <a:latin typeface="微软雅黑" panose="020B0503020204020204" pitchFamily="34" charset="-122"/>
                <a:ea typeface="微软雅黑" panose="020B0503020204020204" pitchFamily="34" charset="-122"/>
              </a:rPr>
              <a:t>人们对待客观事物的看法、观点或心理态度。</a:t>
            </a:r>
            <a:endParaRPr lang="zh-CN" altLang="en-US" b="1" dirty="0">
              <a:solidFill>
                <a:srgbClr val="92D050"/>
              </a:solidFill>
              <a:latin typeface="Arial" panose="020B0604020202020204" pitchFamily="34" charset="0"/>
              <a:ea typeface="宋体" panose="02010600030101010101" pitchFamily="2" charset="-122"/>
            </a:endParaRPr>
          </a:p>
        </p:txBody>
      </p:sp>
      <p:sp>
        <p:nvSpPr>
          <p:cNvPr id="18" name="TextBox 17"/>
          <p:cNvSpPr txBox="1"/>
          <p:nvPr/>
        </p:nvSpPr>
        <p:spPr>
          <a:xfrm>
            <a:off x="3287688" y="3284966"/>
            <a:ext cx="4609111" cy="2329210"/>
          </a:xfrm>
          <a:prstGeom prst="rect">
            <a:avLst/>
          </a:prstGeom>
          <a:noFill/>
        </p:spPr>
        <p:txBody>
          <a:bodyPr wrap="square">
            <a:spAutoFit/>
          </a:bodyPr>
          <a:lstStyle/>
          <a:p>
            <a:pPr>
              <a:lnSpc>
                <a:spcPct val="133000"/>
              </a:lnSpc>
              <a:spcBef>
                <a:spcPts val="600"/>
              </a:spcBef>
              <a:spcAft>
                <a:spcPts val="1200"/>
              </a:spcAft>
              <a:defRPr/>
            </a:pPr>
            <a:r>
              <a:rPr lang="zh-CN" altLang="en-US" sz="1600" dirty="0">
                <a:solidFill>
                  <a:schemeClr val="bg1"/>
                </a:solidFill>
                <a:latin typeface="微软雅黑" panose="020B0503020204020204" pitchFamily="34" charset="-122"/>
                <a:ea typeface="微软雅黑" panose="020B0503020204020204" pitchFamily="34" charset="-122"/>
              </a:rPr>
              <a:t>比如，在现实生活中，往往有这样一种现象：相同的事物，人们往往有不同的看法。如接到顾客投诉，有些员工认为这是顾客故意挑刺，刻意与我们过不去；而有些员工则认为这是顾客对实际问题的反馈，是对我们的关心和信任。</a:t>
            </a:r>
            <a:endParaRPr lang="en-US" altLang="zh-CN" sz="1600" dirty="0">
              <a:solidFill>
                <a:schemeClr val="bg1"/>
              </a:solidFill>
              <a:latin typeface="微软雅黑" panose="020B0503020204020204" pitchFamily="34" charset="-122"/>
              <a:ea typeface="微软雅黑" panose="020B0503020204020204" pitchFamily="34" charset="-122"/>
            </a:endParaRPr>
          </a:p>
          <a:p>
            <a:pPr>
              <a:lnSpc>
                <a:spcPct val="133000"/>
              </a:lnSpc>
              <a:spcBef>
                <a:spcPts val="600"/>
              </a:spcBef>
              <a:spcAft>
                <a:spcPts val="1200"/>
              </a:spcAft>
              <a:defRPr/>
            </a:pPr>
            <a:r>
              <a:rPr lang="zh-CN" altLang="en-US" b="1" dirty="0">
                <a:solidFill>
                  <a:schemeClr val="bg1"/>
                </a:solidFill>
                <a:latin typeface="微软雅黑" panose="020B0503020204020204" pitchFamily="34" charset="-122"/>
                <a:ea typeface="微软雅黑" panose="020B0503020204020204" pitchFamily="34" charset="-122"/>
              </a:rPr>
              <a:t>这，就展现出不同员工的不同心态。</a:t>
            </a:r>
            <a:endParaRPr lang="zh-CN" altLang="en-US" b="1" dirty="0">
              <a:solidFill>
                <a:schemeClr val="bg1"/>
              </a:solidFill>
              <a:latin typeface="Arial" panose="020B0604020202020204" pitchFamily="34" charset="0"/>
              <a:ea typeface="宋体" panose="02010600030101010101" pitchFamily="2" charset="-122"/>
            </a:endParaRPr>
          </a:p>
        </p:txBody>
      </p:sp>
      <p:sp>
        <p:nvSpPr>
          <p:cNvPr id="29" name="矩形 2"/>
          <p:cNvSpPr/>
          <p:nvPr/>
        </p:nvSpPr>
        <p:spPr>
          <a:xfrm>
            <a:off x="8112487" y="2996897"/>
            <a:ext cx="3371167" cy="2808678"/>
          </a:xfrm>
          <a:custGeom>
            <a:avLst/>
            <a:gdLst>
              <a:gd name="connsiteX0" fmla="*/ 0 w 2016224"/>
              <a:gd name="connsiteY0" fmla="*/ 0 h 2448272"/>
              <a:gd name="connsiteX1" fmla="*/ 2016224 w 2016224"/>
              <a:gd name="connsiteY1" fmla="*/ 0 h 2448272"/>
              <a:gd name="connsiteX2" fmla="*/ 2016224 w 2016224"/>
              <a:gd name="connsiteY2" fmla="*/ 2448272 h 2448272"/>
              <a:gd name="connsiteX3" fmla="*/ 0 w 2016224"/>
              <a:gd name="connsiteY3" fmla="*/ 2448272 h 2448272"/>
              <a:gd name="connsiteX4" fmla="*/ 0 w 2016224"/>
              <a:gd name="connsiteY4" fmla="*/ 0 h 2448272"/>
              <a:gd name="connsiteX0-1" fmla="*/ 536448 w 2552672"/>
              <a:gd name="connsiteY0-2" fmla="*/ 0 h 2448272"/>
              <a:gd name="connsiteX1-3" fmla="*/ 2552672 w 2552672"/>
              <a:gd name="connsiteY1-4" fmla="*/ 0 h 2448272"/>
              <a:gd name="connsiteX2-5" fmla="*/ 2552672 w 2552672"/>
              <a:gd name="connsiteY2-6" fmla="*/ 2448272 h 2448272"/>
              <a:gd name="connsiteX3-7" fmla="*/ 0 w 2552672"/>
              <a:gd name="connsiteY3-8" fmla="*/ 2423888 h 2448272"/>
              <a:gd name="connsiteX4-9" fmla="*/ 536448 w 2552672"/>
              <a:gd name="connsiteY4-10" fmla="*/ 0 h 2448272"/>
              <a:gd name="connsiteX0-11" fmla="*/ 536448 w 2552672"/>
              <a:gd name="connsiteY0-12" fmla="*/ 0 h 2448272"/>
              <a:gd name="connsiteX1-13" fmla="*/ 2552672 w 2552672"/>
              <a:gd name="connsiteY1-14" fmla="*/ 0 h 2448272"/>
              <a:gd name="connsiteX2-15" fmla="*/ 2064992 w 2552672"/>
              <a:gd name="connsiteY2-16" fmla="*/ 2448272 h 2448272"/>
              <a:gd name="connsiteX3-17" fmla="*/ 0 w 2552672"/>
              <a:gd name="connsiteY3-18" fmla="*/ 2423888 h 2448272"/>
              <a:gd name="connsiteX4-19" fmla="*/ 536448 w 2552672"/>
              <a:gd name="connsiteY4-20" fmla="*/ 0 h 244827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552672" h="2448272">
                <a:moveTo>
                  <a:pt x="536448" y="0"/>
                </a:moveTo>
                <a:lnTo>
                  <a:pt x="2552672" y="0"/>
                </a:lnTo>
                <a:lnTo>
                  <a:pt x="2064992" y="2448272"/>
                </a:lnTo>
                <a:lnTo>
                  <a:pt x="0" y="2423888"/>
                </a:lnTo>
                <a:lnTo>
                  <a:pt x="536448" y="0"/>
                </a:lnTo>
                <a:close/>
              </a:path>
            </a:pathLst>
          </a:custGeom>
          <a:blipFill dpi="0" rotWithShape="1">
            <a:blip r:embed="rId2"/>
            <a:srcRect/>
            <a:stretch>
              <a:fillRect/>
            </a:stretch>
          </a:blipFill>
          <a:ln>
            <a:solidFill>
              <a:srgbClr val="92D050"/>
            </a:solidFill>
          </a:ln>
          <a:effectLst>
            <a:outerShdw blurRad="508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rtlCol="0" anchor="ctr"/>
          <a:lstStyle/>
          <a:p>
            <a:pPr algn="ctr"/>
            <a:endParaRPr lang="zh-CN" alt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1000"/>
                                        <p:tgtEl>
                                          <p:spTgt spid="41"/>
                                        </p:tgtEl>
                                      </p:cBhvr>
                                    </p:animEffect>
                                    <p:anim calcmode="lin" valueType="num">
                                      <p:cBhvr>
                                        <p:cTn id="8" dur="1000" fill="hold"/>
                                        <p:tgtEl>
                                          <p:spTgt spid="41"/>
                                        </p:tgtEl>
                                        <p:attrNameLst>
                                          <p:attrName>ppt_x</p:attrName>
                                        </p:attrNameLst>
                                      </p:cBhvr>
                                      <p:tavLst>
                                        <p:tav tm="0">
                                          <p:val>
                                            <p:strVal val="#ppt_x"/>
                                          </p:val>
                                        </p:tav>
                                        <p:tav tm="100000">
                                          <p:val>
                                            <p:strVal val="#ppt_x"/>
                                          </p:val>
                                        </p:tav>
                                      </p:tavLst>
                                    </p:anim>
                                    <p:anim calcmode="lin" valueType="num">
                                      <p:cBhvr>
                                        <p:cTn id="9" dur="1000" fill="hold"/>
                                        <p:tgtEl>
                                          <p:spTgt spid="4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2" presetClass="entr" presetSubtype="0" fill="hold" nodeType="afterEffect">
                                  <p:stCondLst>
                                    <p:cond delay="0"/>
                                  </p:stCondLst>
                                  <p:iterate type="wd">
                                    <p:tmPct val="10000"/>
                                  </p:iterate>
                                  <p:childTnLst>
                                    <p:set>
                                      <p:cBhvr>
                                        <p:cTn id="12" dur="1" fill="hold">
                                          <p:stCondLst>
                                            <p:cond delay="0"/>
                                          </p:stCondLst>
                                        </p:cTn>
                                        <p:tgtEl>
                                          <p:spTgt spid="17">
                                            <p:txEl>
                                              <p:pRg st="0" end="0"/>
                                            </p:txEl>
                                          </p:spTgt>
                                        </p:tgtEl>
                                        <p:attrNameLst>
                                          <p:attrName>style.visibility</p:attrName>
                                        </p:attrNameLst>
                                      </p:cBhvr>
                                      <p:to>
                                        <p:strVal val="visible"/>
                                      </p:to>
                                    </p:set>
                                    <p:animScale>
                                      <p:cBhvr>
                                        <p:cTn id="13" dur="1000" decel="50000" fill="hold">
                                          <p:stCondLst>
                                            <p:cond delay="0"/>
                                          </p:stCondLst>
                                        </p:cTn>
                                        <p:tgtEl>
                                          <p:spTgt spid="17">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17">
                                            <p:txEl>
                                              <p:pRg st="0" end="0"/>
                                            </p:txEl>
                                          </p:spTgt>
                                        </p:tgtEl>
                                        <p:attrNameLst>
                                          <p:attrName>ppt_x</p:attrName>
                                          <p:attrName>ppt_y</p:attrName>
                                        </p:attrNameLst>
                                      </p:cBhvr>
                                    </p:animMotion>
                                    <p:animEffect transition="in" filter="fade">
                                      <p:cBhvr>
                                        <p:cTn id="15" dur="1000"/>
                                        <p:tgtEl>
                                          <p:spTgt spid="17">
                                            <p:txEl>
                                              <p:pRg st="0" end="0"/>
                                            </p:txEl>
                                          </p:spTgt>
                                        </p:tgtEl>
                                      </p:cBhvr>
                                    </p:animEffect>
                                  </p:childTnLst>
                                </p:cTn>
                              </p:par>
                            </p:childTnLst>
                          </p:cTn>
                        </p:par>
                        <p:par>
                          <p:cTn id="16" fill="hold">
                            <p:stCondLst>
                              <p:cond delay="4800"/>
                            </p:stCondLst>
                            <p:childTnLst>
                              <p:par>
                                <p:cTn id="17" presetID="2" presetClass="entr" presetSubtype="8" fill="hold" grpId="0" nodeType="afterEffect">
                                  <p:stCondLst>
                                    <p:cond delay="0"/>
                                  </p:stCondLst>
                                  <p:childTnLst>
                                    <p:set>
                                      <p:cBhvr>
                                        <p:cTn id="18" dur="1" fill="hold">
                                          <p:stCondLst>
                                            <p:cond delay="0"/>
                                          </p:stCondLst>
                                        </p:cTn>
                                        <p:tgtEl>
                                          <p:spTgt spid="29"/>
                                        </p:tgtEl>
                                        <p:attrNameLst>
                                          <p:attrName>style.visibility</p:attrName>
                                        </p:attrNameLst>
                                      </p:cBhvr>
                                      <p:to>
                                        <p:strVal val="visible"/>
                                      </p:to>
                                    </p:set>
                                    <p:anim calcmode="lin" valueType="num">
                                      <p:cBhvr additive="base">
                                        <p:cTn id="19" dur="500" fill="hold"/>
                                        <p:tgtEl>
                                          <p:spTgt spid="29"/>
                                        </p:tgtEl>
                                        <p:attrNameLst>
                                          <p:attrName>ppt_x</p:attrName>
                                        </p:attrNameLst>
                                      </p:cBhvr>
                                      <p:tavLst>
                                        <p:tav tm="0">
                                          <p:val>
                                            <p:strVal val="0-#ppt_w/2"/>
                                          </p:val>
                                        </p:tav>
                                        <p:tav tm="100000">
                                          <p:val>
                                            <p:strVal val="#ppt_x"/>
                                          </p:val>
                                        </p:tav>
                                      </p:tavLst>
                                    </p:anim>
                                    <p:anim calcmode="lin" valueType="num">
                                      <p:cBhvr additive="base">
                                        <p:cTn id="20" dur="500" fill="hold"/>
                                        <p:tgtEl>
                                          <p:spTgt spid="29"/>
                                        </p:tgtEl>
                                        <p:attrNameLst>
                                          <p:attrName>ppt_y</p:attrName>
                                        </p:attrNameLst>
                                      </p:cBhvr>
                                      <p:tavLst>
                                        <p:tav tm="0">
                                          <p:val>
                                            <p:strVal val="#ppt_y"/>
                                          </p:val>
                                        </p:tav>
                                        <p:tav tm="100000">
                                          <p:val>
                                            <p:strVal val="#ppt_y"/>
                                          </p:val>
                                        </p:tav>
                                      </p:tavLst>
                                    </p:anim>
                                  </p:childTnLst>
                                </p:cTn>
                              </p:par>
                              <p:par>
                                <p:cTn id="21" presetID="8" presetClass="emph" presetSubtype="0" fill="hold" grpId="1" nodeType="withEffect">
                                  <p:stCondLst>
                                    <p:cond delay="0"/>
                                  </p:stCondLst>
                                  <p:childTnLst>
                                    <p:animRot by="43200000">
                                      <p:cBhvr>
                                        <p:cTn id="22" dur="300" fill="hold"/>
                                        <p:tgtEl>
                                          <p:spTgt spid="29"/>
                                        </p:tgtEl>
                                        <p:attrNameLst>
                                          <p:attrName>r</p:attrName>
                                        </p:attrNameLst>
                                      </p:cBhvr>
                                    </p:animRot>
                                  </p:childTnLst>
                                </p:cTn>
                              </p:par>
                              <p:par>
                                <p:cTn id="23" presetID="2" presetClass="entr" presetSubtype="2" fill="hold" grpId="0" nodeType="with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fill="hold"/>
                                        <p:tgtEl>
                                          <p:spTgt spid="2"/>
                                        </p:tgtEl>
                                        <p:attrNameLst>
                                          <p:attrName>ppt_x</p:attrName>
                                        </p:attrNameLst>
                                      </p:cBhvr>
                                      <p:tavLst>
                                        <p:tav tm="0">
                                          <p:val>
                                            <p:strVal val="1+#ppt_w/2"/>
                                          </p:val>
                                        </p:tav>
                                        <p:tav tm="100000">
                                          <p:val>
                                            <p:strVal val="#ppt_x"/>
                                          </p:val>
                                        </p:tav>
                                      </p:tavLst>
                                    </p:anim>
                                    <p:anim calcmode="lin" valueType="num">
                                      <p:cBhvr additive="base">
                                        <p:cTn id="26" dur="500" fill="hold"/>
                                        <p:tgtEl>
                                          <p:spTgt spid="2"/>
                                        </p:tgtEl>
                                        <p:attrNameLst>
                                          <p:attrName>ppt_y</p:attrName>
                                        </p:attrNameLst>
                                      </p:cBhvr>
                                      <p:tavLst>
                                        <p:tav tm="0">
                                          <p:val>
                                            <p:strVal val="#ppt_y"/>
                                          </p:val>
                                        </p:tav>
                                        <p:tav tm="100000">
                                          <p:val>
                                            <p:strVal val="#ppt_y"/>
                                          </p:val>
                                        </p:tav>
                                      </p:tavLst>
                                    </p:anim>
                                  </p:childTnLst>
                                </p:cTn>
                              </p:par>
                              <p:par>
                                <p:cTn id="27" presetID="8" presetClass="emph" presetSubtype="0" fill="hold" grpId="1" nodeType="withEffect">
                                  <p:stCondLst>
                                    <p:cond delay="0"/>
                                  </p:stCondLst>
                                  <p:childTnLst>
                                    <p:animRot by="43200000">
                                      <p:cBhvr>
                                        <p:cTn id="28" dur="300" fill="hold"/>
                                        <p:tgtEl>
                                          <p:spTgt spid="2"/>
                                        </p:tgtEl>
                                        <p:attrNameLst>
                                          <p:attrName>r</p:attrName>
                                        </p:attrNameLst>
                                      </p:cBhvr>
                                    </p:animRot>
                                  </p:childTnLst>
                                </p:cTn>
                              </p:par>
                              <p:par>
                                <p:cTn id="29" presetID="47" presetClass="entr" presetSubtype="0"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1000"/>
                                        <p:tgtEl>
                                          <p:spTgt spid="18"/>
                                        </p:tgtEl>
                                      </p:cBhvr>
                                    </p:animEffect>
                                    <p:anim calcmode="lin" valueType="num">
                                      <p:cBhvr>
                                        <p:cTn id="32" dur="1000" fill="hold"/>
                                        <p:tgtEl>
                                          <p:spTgt spid="18"/>
                                        </p:tgtEl>
                                        <p:attrNameLst>
                                          <p:attrName>ppt_x</p:attrName>
                                        </p:attrNameLst>
                                      </p:cBhvr>
                                      <p:tavLst>
                                        <p:tav tm="0">
                                          <p:val>
                                            <p:strVal val="#ppt_x"/>
                                          </p:val>
                                        </p:tav>
                                        <p:tav tm="100000">
                                          <p:val>
                                            <p:strVal val="#ppt_x"/>
                                          </p:val>
                                        </p:tav>
                                      </p:tavLst>
                                    </p:anim>
                                    <p:anim calcmode="lin" valueType="num">
                                      <p:cBhvr>
                                        <p:cTn id="33"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41" grpId="0"/>
      <p:bldP spid="18" grpId="0"/>
      <p:bldP spid="29" grpId="0" animBg="1"/>
      <p:bldP spid="29" grpId="1"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4900">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02</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4" y="551530"/>
            <a:ext cx="3528851" cy="461725"/>
          </a:xfrm>
          <a:prstGeom prst="rect">
            <a:avLst/>
          </a:prstGeom>
          <a:noFill/>
        </p:spPr>
        <p:txBody>
          <a:bodyPr wrap="square" lIns="0" rtlCol="0">
            <a:spAutoFit/>
          </a:bodyPr>
          <a:lstStyle/>
          <a:p>
            <a:r>
              <a:rPr lang="zh-CN" altLang="en-US" sz="2400" b="1" dirty="0">
                <a:solidFill>
                  <a:srgbClr val="9BBB59"/>
                </a:solidFill>
                <a:latin typeface="微软雅黑" panose="020B0503020204020204" pitchFamily="34" charset="-122"/>
                <a:ea typeface="微软雅黑" panose="020B0503020204020204" pitchFamily="34" charset="-122"/>
              </a:rPr>
              <a:t>为什么需要宽容心态</a:t>
            </a:r>
            <a:endParaRPr lang="zh-CN" altLang="en-US" sz="2400" b="1" dirty="0">
              <a:solidFill>
                <a:srgbClr val="9BBB59"/>
              </a:solidFill>
              <a:latin typeface="微软雅黑" panose="020B0503020204020204" pitchFamily="34" charset="-122"/>
              <a:ea typeface="微软雅黑" panose="020B0503020204020204" pitchFamily="34" charset="-122"/>
            </a:endParaRP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marL="1143000" indent="-228600">
              <a:defRPr sz="2400">
                <a:solidFill>
                  <a:schemeClr val="tx1"/>
                </a:solidFill>
                <a:latin typeface="Calibri" panose="020F0502020204030204" pitchFamily="34" charset="0"/>
                <a:ea typeface="宋体" panose="02010600030101010101" pitchFamily="2" charset="-122"/>
              </a:defRPr>
            </a:lvl3pPr>
            <a:lvl4pPr marL="1600200" indent="-228600">
              <a:defRPr sz="2400">
                <a:solidFill>
                  <a:schemeClr val="tx1"/>
                </a:solidFill>
                <a:latin typeface="Calibri" panose="020F0502020204030204" pitchFamily="34" charset="0"/>
                <a:ea typeface="宋体" panose="02010600030101010101" pitchFamily="2" charset="-122"/>
              </a:defRPr>
            </a:lvl4pPr>
            <a:lvl5pPr marL="2057400" indent="-228600">
              <a:defRPr sz="2400">
                <a:solidFill>
                  <a:schemeClr val="tx1"/>
                </a:solidFill>
                <a:latin typeface="Calibri" panose="020F0502020204030204" pitchFamily="34" charset="0"/>
                <a:ea typeface="宋体" panose="02010600030101010101" pitchFamily="2" charset="-122"/>
              </a:defRPr>
            </a:lvl5pPr>
            <a:lvl6pPr marL="25146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6pPr>
            <a:lvl7pPr marL="29718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7pPr>
            <a:lvl8pPr marL="34290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8pPr>
            <a:lvl9pPr marL="38862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9pPr>
          </a:lstStyle>
          <a:p>
            <a:endParaRPr lang="zh-CN" altLang="en-US" dirty="0">
              <a:ea typeface="微软雅黑" panose="020B0503020204020204" pitchFamily="34" charset="-122"/>
            </a:endParaRPr>
          </a:p>
        </p:txBody>
      </p:sp>
      <p:grpSp>
        <p:nvGrpSpPr>
          <p:cNvPr id="12" name="组合 11"/>
          <p:cNvGrpSpPr/>
          <p:nvPr/>
        </p:nvGrpSpPr>
        <p:grpSpPr>
          <a:xfrm>
            <a:off x="1846975" y="6015544"/>
            <a:ext cx="7777669" cy="828108"/>
            <a:chOff x="1774727" y="6015207"/>
            <a:chExt cx="7776656" cy="828000"/>
          </a:xfrm>
        </p:grpSpPr>
        <p:sp>
          <p:nvSpPr>
            <p:cNvPr id="14" name="矩形 13"/>
            <p:cNvSpPr/>
            <p:nvPr/>
          </p:nvSpPr>
          <p:spPr>
            <a:xfrm>
              <a:off x="1774727" y="6165304"/>
              <a:ext cx="7776656" cy="432000"/>
            </a:xfrm>
            <a:prstGeom prst="rect">
              <a:avLst/>
            </a:prstGeom>
            <a:solidFill>
              <a:srgbClr val="7BC143"/>
            </a:solidFill>
            <a:ln>
              <a:solidFill>
                <a:schemeClr val="bg1"/>
              </a:solidFill>
            </a:ln>
            <a:effectLst>
              <a:outerShdw blurRad="50800" dist="38100" dir="2700000" algn="tl"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15" name="Picture 6" descr="E:\仝德志文件，勿删！\03-参考文档\！PPT图片及版面资源\06-PPT精选插图\12-标签\橙色把手-阴影.png"/>
            <p:cNvPicPr>
              <a:picLocks noChangeAspect="1" noChangeArrowheads="1"/>
            </p:cNvPicPr>
            <p:nvPr/>
          </p:nvPicPr>
          <p:blipFill>
            <a:blip r:embed="rId1" cstate="email"/>
            <a:srcRect/>
            <a:stretch>
              <a:fillRect/>
            </a:stretch>
          </p:blipFill>
          <p:spPr bwMode="auto">
            <a:xfrm>
              <a:off x="2633460" y="6015207"/>
              <a:ext cx="1062000" cy="82800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2998907" y="6098551"/>
              <a:ext cx="346204" cy="630860"/>
            </a:xfrm>
            <a:prstGeom prst="rect">
              <a:avLst/>
            </a:prstGeom>
            <a:noFill/>
          </p:spPr>
          <p:txBody>
            <a:bodyPr vert="eaVert" wrap="none" rtlCol="0">
              <a:spAutoFit/>
            </a:bodyPr>
            <a:lstStyle/>
            <a:p>
              <a:r>
                <a:rPr lang="zh-CN" altLang="en-US" sz="1050" dirty="0">
                  <a:solidFill>
                    <a:schemeClr val="bg1"/>
                  </a:solidFill>
                  <a:latin typeface="微软雅黑" panose="020B0503020204020204" pitchFamily="34" charset="-122"/>
                  <a:ea typeface="微软雅黑" panose="020B0503020204020204" pitchFamily="34" charset="-122"/>
                </a:rPr>
                <a:t>三级标题</a:t>
              </a:r>
              <a:endParaRPr lang="zh-CN" altLang="en-US" sz="1050" dirty="0">
                <a:solidFill>
                  <a:schemeClr val="bg1"/>
                </a:solidFill>
                <a:latin typeface="微软雅黑" panose="020B0503020204020204" pitchFamily="34" charset="-122"/>
                <a:ea typeface="微软雅黑" panose="020B0503020204020204" pitchFamily="34" charset="-122"/>
              </a:endParaRPr>
            </a:p>
          </p:txBody>
        </p:sp>
        <p:sp>
          <p:nvSpPr>
            <p:cNvPr id="17" name="椭圆 16"/>
            <p:cNvSpPr/>
            <p:nvPr/>
          </p:nvSpPr>
          <p:spPr>
            <a:xfrm>
              <a:off x="1918742" y="6201687"/>
              <a:ext cx="360040" cy="36004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TextBox 17"/>
          <p:cNvSpPr txBox="1"/>
          <p:nvPr/>
        </p:nvSpPr>
        <p:spPr>
          <a:xfrm>
            <a:off x="3791444" y="6204631"/>
            <a:ext cx="5545338" cy="369380"/>
          </a:xfrm>
          <a:prstGeom prst="rect">
            <a:avLst/>
          </a:prstGeom>
          <a:noFill/>
        </p:spPr>
        <p:txBody>
          <a:bodyPr wrap="square" lIns="0"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宽容心态，有益健康</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1918992"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anose="04040905080B02020502" pitchFamily="82" charset="0"/>
                <a:ea typeface="DFPYeaSong-B5" pitchFamily="18" charset="-120"/>
              </a:rPr>
              <a:t>4</a:t>
            </a:r>
            <a:endParaRPr lang="zh-CN" altLang="en-US" sz="3200" b="1" i="1" dirty="0">
              <a:solidFill>
                <a:srgbClr val="7BC143"/>
              </a:solidFill>
              <a:effectLst>
                <a:outerShdw blurRad="38100" dist="38100" dir="2700000" algn="tl">
                  <a:srgbClr val="000000">
                    <a:alpha val="43137"/>
                  </a:srgbClr>
                </a:outerShdw>
              </a:effectLst>
              <a:latin typeface="Broadway" panose="04040905080B02020502" pitchFamily="82" charset="0"/>
              <a:ea typeface="DFPYeaSong-B5" pitchFamily="18" charset="-120"/>
            </a:endParaRPr>
          </a:p>
        </p:txBody>
      </p:sp>
      <p:sp>
        <p:nvSpPr>
          <p:cNvPr id="20"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marL="1143000" indent="-228600">
              <a:defRPr sz="2400">
                <a:solidFill>
                  <a:schemeClr val="tx1"/>
                </a:solidFill>
                <a:latin typeface="Calibri" panose="020F0502020204030204" pitchFamily="34" charset="0"/>
                <a:ea typeface="宋体" panose="02010600030101010101" pitchFamily="2" charset="-122"/>
              </a:defRPr>
            </a:lvl3pPr>
            <a:lvl4pPr marL="1600200" indent="-228600">
              <a:defRPr sz="2400">
                <a:solidFill>
                  <a:schemeClr val="tx1"/>
                </a:solidFill>
                <a:latin typeface="Calibri" panose="020F0502020204030204" pitchFamily="34" charset="0"/>
                <a:ea typeface="宋体" panose="02010600030101010101" pitchFamily="2" charset="-122"/>
              </a:defRPr>
            </a:lvl4pPr>
            <a:lvl5pPr marL="2057400" indent="-228600">
              <a:defRPr sz="2400">
                <a:solidFill>
                  <a:schemeClr val="tx1"/>
                </a:solidFill>
                <a:latin typeface="Calibri" panose="020F0502020204030204" pitchFamily="34" charset="0"/>
                <a:ea typeface="宋体" panose="02010600030101010101" pitchFamily="2" charset="-122"/>
              </a:defRPr>
            </a:lvl5pPr>
            <a:lvl6pPr marL="25146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6pPr>
            <a:lvl7pPr marL="29718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7pPr>
            <a:lvl8pPr marL="34290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8pPr>
            <a:lvl9pPr marL="38862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9pPr>
          </a:lstStyle>
          <a:p>
            <a:endParaRPr lang="zh-CN" altLang="en-US" dirty="0">
              <a:ea typeface="微软雅黑" panose="020B0503020204020204" pitchFamily="34" charset="-122"/>
            </a:endParaRPr>
          </a:p>
        </p:txBody>
      </p:sp>
      <p:sp>
        <p:nvSpPr>
          <p:cNvPr id="22" name="矩形 6"/>
          <p:cNvSpPr>
            <a:spLocks noChangeArrowheads="1"/>
          </p:cNvSpPr>
          <p:nvPr/>
        </p:nvSpPr>
        <p:spPr bwMode="auto">
          <a:xfrm>
            <a:off x="1991010" y="1612595"/>
            <a:ext cx="9938398" cy="4336574"/>
          </a:xfrm>
          <a:prstGeom prst="roundRect">
            <a:avLst>
              <a:gd name="adj" fmla="val 0"/>
            </a:avLst>
          </a:prstGeom>
          <a:solidFill>
            <a:srgbClr val="F0F0F0"/>
          </a:solidFill>
          <a:ln>
            <a:noFill/>
          </a:ln>
        </p:spPr>
        <p:txBody>
          <a:bodyPr anchor="ctr"/>
          <a:lstStyle/>
          <a:p>
            <a:pPr algn="ctr"/>
            <a:endParaRPr lang="zh-CN" altLang="zh-CN">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4" name="圆角矩形 23"/>
          <p:cNvSpPr/>
          <p:nvPr/>
        </p:nvSpPr>
        <p:spPr>
          <a:xfrm>
            <a:off x="2171053" y="1844618"/>
            <a:ext cx="8245990" cy="3960956"/>
          </a:xfrm>
          <a:prstGeom prst="roundRect">
            <a:avLst>
              <a:gd name="adj" fmla="val 0"/>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27" name="矩形 9"/>
          <p:cNvSpPr>
            <a:spLocks noChangeArrowheads="1"/>
          </p:cNvSpPr>
          <p:nvPr/>
        </p:nvSpPr>
        <p:spPr bwMode="auto">
          <a:xfrm>
            <a:off x="2171052" y="1412514"/>
            <a:ext cx="100025" cy="379004"/>
          </a:xfrm>
          <a:prstGeom prst="rect">
            <a:avLst/>
          </a:prstGeom>
          <a:solidFill>
            <a:srgbClr val="FFC000"/>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8" name="TextBox 10"/>
          <p:cNvSpPr>
            <a:spLocks noChangeArrowheads="1"/>
          </p:cNvSpPr>
          <p:nvPr/>
        </p:nvSpPr>
        <p:spPr bwMode="auto">
          <a:xfrm>
            <a:off x="2351095" y="1412513"/>
            <a:ext cx="2939063" cy="400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b="1" dirty="0">
                <a:solidFill>
                  <a:schemeClr val="accent6"/>
                </a:solidFill>
                <a:latin typeface="微软雅黑" panose="020B0503020204020204" pitchFamily="34" charset="-122"/>
                <a:ea typeface="微软雅黑" panose="020B0503020204020204" pitchFamily="34" charset="-122"/>
              </a:rPr>
              <a:t>微博观点</a:t>
            </a:r>
            <a:endParaRPr lang="zh-CN" altLang="en-US" sz="2000" b="1" dirty="0">
              <a:solidFill>
                <a:schemeClr val="accent6"/>
              </a:solidFill>
              <a:latin typeface="微软雅黑" panose="020B0503020204020204" pitchFamily="34" charset="-122"/>
              <a:ea typeface="微软雅黑" panose="020B0503020204020204" pitchFamily="34" charset="-122"/>
            </a:endParaRPr>
          </a:p>
        </p:txBody>
      </p:sp>
      <p:pic>
        <p:nvPicPr>
          <p:cNvPr id="35" name="Picture 3" descr="C:\Users\user\Desktop\未标题-1 拷贝.jpg"/>
          <p:cNvPicPr>
            <a:picLocks noChangeAspect="1" noChangeArrowheads="1"/>
          </p:cNvPicPr>
          <p:nvPr/>
        </p:nvPicPr>
        <p:blipFill>
          <a:blip r:embed="rId2"/>
          <a:srcRect/>
          <a:stretch>
            <a:fillRect/>
          </a:stretch>
        </p:blipFill>
        <p:spPr bwMode="auto">
          <a:xfrm>
            <a:off x="2444349" y="2634229"/>
            <a:ext cx="7468572" cy="2883275"/>
          </a:xfrm>
          <a:prstGeom prst="rect">
            <a:avLst/>
          </a:prstGeom>
          <a:noFill/>
          <a:ln w="28575">
            <a:solidFill>
              <a:schemeClr val="bg1"/>
            </a:solidFill>
          </a:ln>
          <a:extLst>
            <a:ext uri="{909E8E84-426E-40DD-AFC4-6F175D3DCCD1}">
              <a14:hiddenFill xmlns:a14="http://schemas.microsoft.com/office/drawing/2010/main">
                <a:solidFill>
                  <a:srgbClr val="FFFFFF"/>
                </a:solidFill>
              </a14:hiddenFill>
            </a:ext>
          </a:extLst>
        </p:spPr>
      </p:pic>
      <p:sp>
        <p:nvSpPr>
          <p:cNvPr id="36" name="TextBox 8"/>
          <p:cNvSpPr>
            <a:spLocks noChangeArrowheads="1"/>
          </p:cNvSpPr>
          <p:nvPr/>
        </p:nvSpPr>
        <p:spPr bwMode="auto">
          <a:xfrm>
            <a:off x="2786844" y="3227756"/>
            <a:ext cx="6865892" cy="1742371"/>
          </a:xfrm>
          <a:prstGeom prst="rect">
            <a:avLst/>
          </a:prstGeom>
          <a:noFill/>
          <a:ln>
            <a:noFill/>
          </a:ln>
        </p:spPr>
        <p:txBody>
          <a:bodyPr wrap="square">
            <a:spAutoFit/>
          </a:bodyPr>
          <a:lstStyle/>
          <a:p>
            <a:pPr>
              <a:lnSpc>
                <a:spcPct val="134000"/>
              </a:lnSpc>
              <a:spcAft>
                <a:spcPts val="1200"/>
              </a:spcAft>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相术说天生相貌不好，但心地好的人，相貌会随着心地变好；但相貌好，心地奸诈狭隘的人也会随着心地的变化而随之变化。一切皆是因果。说来不无道理</a:t>
            </a:r>
            <a:r>
              <a:rPr lang="zh-CN" altLang="en-US" sz="16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b="1" dirty="0">
                <a:solidFill>
                  <a:srgbClr val="92D050"/>
                </a:solidFill>
                <a:latin typeface="微软雅黑" panose="020B0503020204020204" pitchFamily="34" charset="-122"/>
                <a:ea typeface="微软雅黑" panose="020B0503020204020204" pitchFamily="34" charset="-122"/>
                <a:sym typeface="微软雅黑" panose="020B0503020204020204" pitchFamily="34" charset="-122"/>
              </a:rPr>
              <a:t>心胸豁达之人，心舒脉畅。身体健康，自然容光焕发。</a:t>
            </a:r>
            <a:r>
              <a:rPr lang="zh-CN" altLang="en-US" sz="16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而</a:t>
            </a:r>
            <a:r>
              <a:rPr lang="zh-CN" altLang="en-US" sz="1600" b="1"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心胸狭隘、奸诈的人，也必然会受其情绪所影响，久而久之，随着身体的衰败，相貌自然会发生变化。</a:t>
            </a:r>
            <a:endParaRPr lang="zh-CN" altLang="en-US" sz="1600" b="1" dirty="0">
              <a:solidFill>
                <a:srgbClr val="FF0000"/>
              </a:solidFill>
              <a:latin typeface="微软雅黑" panose="020B0503020204020204" pitchFamily="34" charset="-122"/>
              <a:ea typeface="微软雅黑" panose="020B0503020204020204" pitchFamily="34" charset="-122"/>
            </a:endParaRPr>
          </a:p>
        </p:txBody>
      </p:sp>
      <p:pic>
        <p:nvPicPr>
          <p:cNvPr id="39" name="Picture 6" descr="C:\Users\user\Desktop\未标题-1 拷贝.png"/>
          <p:cNvPicPr>
            <a:picLocks noChangeAspect="1" noChangeArrowheads="1"/>
          </p:cNvPicPr>
          <p:nvPr/>
        </p:nvPicPr>
        <p:blipFill>
          <a:blip r:embed="rId3" cstate="email"/>
          <a:srcRect/>
          <a:stretch>
            <a:fillRect/>
          </a:stretch>
        </p:blipFill>
        <p:spPr bwMode="auto">
          <a:xfrm>
            <a:off x="10596112" y="4623385"/>
            <a:ext cx="1333296" cy="118218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Scale>
                                      <p:cBhvr>
                                        <p:cTn id="7" dur="100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6"/>
                                        </p:tgtEl>
                                        <p:attrNameLst>
                                          <p:attrName>ppt_x</p:attrName>
                                          <p:attrName>ppt_y</p:attrName>
                                        </p:attrNameLst>
                                      </p:cBhvr>
                                    </p:animMotion>
                                    <p:animEffect transition="in" filter="fade">
                                      <p:cBhvr>
                                        <p:cTn id="9" dur="1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4900">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03</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4" y="551530"/>
            <a:ext cx="3528851" cy="461725"/>
          </a:xfrm>
          <a:prstGeom prst="rect">
            <a:avLst/>
          </a:prstGeom>
          <a:noFill/>
        </p:spPr>
        <p:txBody>
          <a:bodyPr wrap="square" lIns="0" rtlCol="0">
            <a:spAutoFit/>
          </a:bodyPr>
          <a:lstStyle/>
          <a:p>
            <a:r>
              <a:rPr lang="zh-CN" altLang="en-US" sz="2400" b="1" dirty="0">
                <a:solidFill>
                  <a:srgbClr val="9BBB59"/>
                </a:solidFill>
                <a:latin typeface="微软雅黑" panose="020B0503020204020204" pitchFamily="34" charset="-122"/>
                <a:ea typeface="微软雅黑" panose="020B0503020204020204" pitchFamily="34" charset="-122"/>
              </a:rPr>
              <a:t>怎样才能做到宽容心态</a:t>
            </a:r>
            <a:endParaRPr lang="zh-CN" altLang="en-US" sz="2400" b="1" dirty="0">
              <a:solidFill>
                <a:srgbClr val="9BBB59"/>
              </a:solidFill>
              <a:latin typeface="微软雅黑" panose="020B0503020204020204" pitchFamily="34" charset="-122"/>
              <a:ea typeface="微软雅黑" panose="020B0503020204020204" pitchFamily="34" charset="-122"/>
            </a:endParaRPr>
          </a:p>
        </p:txBody>
      </p:sp>
      <p:grpSp>
        <p:nvGrpSpPr>
          <p:cNvPr id="29" name="组合 28"/>
          <p:cNvGrpSpPr/>
          <p:nvPr/>
        </p:nvGrpSpPr>
        <p:grpSpPr>
          <a:xfrm>
            <a:off x="4897285" y="4365226"/>
            <a:ext cx="6672036" cy="1440348"/>
            <a:chOff x="3744519" y="3356992"/>
            <a:chExt cx="6671167" cy="1440160"/>
          </a:xfrm>
        </p:grpSpPr>
        <p:cxnSp>
          <p:nvCxnSpPr>
            <p:cNvPr id="34" name="直接连接符 33"/>
            <p:cNvCxnSpPr/>
            <p:nvPr/>
          </p:nvCxnSpPr>
          <p:spPr>
            <a:xfrm>
              <a:off x="3924886" y="4797152"/>
              <a:ext cx="6490800" cy="0"/>
            </a:xfrm>
            <a:prstGeom prst="line">
              <a:avLst/>
            </a:prstGeom>
            <a:ln>
              <a:solidFill>
                <a:srgbClr val="92D050"/>
              </a:solidFill>
              <a:prstDash val="dash"/>
              <a:headEnd type="oval"/>
              <a:tailEnd type="oval" w="med" len="med"/>
            </a:ln>
          </p:spPr>
          <p:style>
            <a:lnRef idx="1">
              <a:schemeClr val="accent1"/>
            </a:lnRef>
            <a:fillRef idx="0">
              <a:schemeClr val="accent1"/>
            </a:fillRef>
            <a:effectRef idx="0">
              <a:schemeClr val="accent1"/>
            </a:effectRef>
            <a:fontRef idx="minor">
              <a:schemeClr val="tx1"/>
            </a:fontRef>
          </p:style>
        </p:cxnSp>
        <p:grpSp>
          <p:nvGrpSpPr>
            <p:cNvPr id="35" name="组合 34"/>
            <p:cNvGrpSpPr/>
            <p:nvPr/>
          </p:nvGrpSpPr>
          <p:grpSpPr>
            <a:xfrm>
              <a:off x="3744519" y="3356992"/>
              <a:ext cx="6671166" cy="1388072"/>
              <a:chOff x="3744519" y="3356992"/>
              <a:chExt cx="6671166" cy="1388072"/>
            </a:xfrm>
          </p:grpSpPr>
          <p:sp>
            <p:nvSpPr>
              <p:cNvPr id="36" name="TextBox 35"/>
              <p:cNvSpPr txBox="1"/>
              <p:nvPr/>
            </p:nvSpPr>
            <p:spPr>
              <a:xfrm>
                <a:off x="3744519" y="3573016"/>
                <a:ext cx="731290" cy="1107996"/>
              </a:xfrm>
              <a:prstGeom prst="rect">
                <a:avLst/>
              </a:prstGeom>
              <a:noFill/>
            </p:spPr>
            <p:txBody>
              <a:bodyPr wrap="none" rtlCol="0">
                <a:spAutoFit/>
              </a:bodyPr>
              <a:lstStyle/>
              <a:p>
                <a:pPr algn="ctr"/>
                <a:r>
                  <a:rPr lang="en-US" altLang="zh-CN" sz="6600" dirty="0">
                    <a:solidFill>
                      <a:srgbClr val="92D050"/>
                    </a:solidFill>
                    <a:latin typeface="Broadway" panose="04040905080B02020502" pitchFamily="82" charset="0"/>
                    <a:ea typeface="微软雅黑" panose="020B0503020204020204" pitchFamily="34" charset="-122"/>
                  </a:rPr>
                  <a:t>3</a:t>
                </a:r>
                <a:endParaRPr lang="zh-CN" altLang="en-US" sz="6600" dirty="0">
                  <a:solidFill>
                    <a:srgbClr val="92D050"/>
                  </a:solidFill>
                  <a:latin typeface="Broadway" panose="04040905080B02020502" pitchFamily="82" charset="0"/>
                  <a:ea typeface="微软雅黑" panose="020B0503020204020204" pitchFamily="34" charset="-122"/>
                </a:endParaRPr>
              </a:p>
            </p:txBody>
          </p:sp>
          <p:sp>
            <p:nvSpPr>
              <p:cNvPr id="38" name="矩形 37"/>
              <p:cNvSpPr/>
              <p:nvPr/>
            </p:nvSpPr>
            <p:spPr>
              <a:xfrm>
                <a:off x="4468874" y="3356992"/>
                <a:ext cx="5946811" cy="1388072"/>
              </a:xfrm>
              <a:prstGeom prst="rect">
                <a:avLst/>
              </a:prstGeom>
            </p:spPr>
            <p:txBody>
              <a:bodyPr wrap="square">
                <a:spAutoFit/>
              </a:bodyPr>
              <a:lstStyle/>
              <a:p>
                <a:pPr>
                  <a:lnSpc>
                    <a:spcPct val="120000"/>
                  </a:lnSpc>
                  <a:spcAft>
                    <a:spcPts val="600"/>
                  </a:spcAft>
                </a:pPr>
                <a:r>
                  <a:rPr lang="zh-CN" altLang="en-US" b="1" dirty="0">
                    <a:solidFill>
                      <a:srgbClr val="92D050"/>
                    </a:solidFill>
                    <a:latin typeface="微软雅黑" panose="020B0503020204020204" pitchFamily="34" charset="-122"/>
                    <a:ea typeface="微软雅黑" panose="020B0503020204020204" pitchFamily="34" charset="-122"/>
                  </a:rPr>
                  <a:t>培养自己的气量和心胸</a:t>
                </a:r>
                <a:endParaRPr lang="en-US" altLang="zh-CN" b="1" dirty="0">
                  <a:solidFill>
                    <a:srgbClr val="92D050"/>
                  </a:solidFill>
                  <a:latin typeface="微软雅黑" panose="020B0503020204020204" pitchFamily="34" charset="-122"/>
                  <a:ea typeface="微软雅黑" panose="020B0503020204020204" pitchFamily="34" charset="-122"/>
                </a:endParaRPr>
              </a:p>
              <a:p>
                <a:pPr>
                  <a:lnSpc>
                    <a:spcPct val="120000"/>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马云说，“男人的胸怀都是被委屈撑大的”。因此，在平常的工作和生活中，要意识地去培养自己的气量，要能够受得了委屈、吃得了亏，得饶人处且饶人，切忌得理不让人。</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grpSp>
        <p:nvGrpSpPr>
          <p:cNvPr id="39" name="组合 38"/>
          <p:cNvGrpSpPr/>
          <p:nvPr/>
        </p:nvGrpSpPr>
        <p:grpSpPr>
          <a:xfrm>
            <a:off x="4897286" y="2924878"/>
            <a:ext cx="6672035" cy="1228860"/>
            <a:chOff x="3744520" y="2492896"/>
            <a:chExt cx="6671166" cy="1228700"/>
          </a:xfrm>
        </p:grpSpPr>
        <p:cxnSp>
          <p:nvCxnSpPr>
            <p:cNvPr id="40" name="直接连接符 39"/>
            <p:cNvCxnSpPr/>
            <p:nvPr/>
          </p:nvCxnSpPr>
          <p:spPr>
            <a:xfrm>
              <a:off x="3923928" y="3721596"/>
              <a:ext cx="6491758" cy="0"/>
            </a:xfrm>
            <a:prstGeom prst="line">
              <a:avLst/>
            </a:prstGeom>
            <a:ln>
              <a:solidFill>
                <a:srgbClr val="92D050"/>
              </a:solidFill>
              <a:prstDash val="dash"/>
              <a:headEnd type="oval"/>
              <a:tailEnd type="oval" w="med" len="med"/>
            </a:ln>
          </p:spPr>
          <p:style>
            <a:lnRef idx="1">
              <a:schemeClr val="accent1"/>
            </a:lnRef>
            <a:fillRef idx="0">
              <a:schemeClr val="accent1"/>
            </a:fillRef>
            <a:effectRef idx="0">
              <a:schemeClr val="accent1"/>
            </a:effectRef>
            <a:fontRef idx="minor">
              <a:schemeClr val="tx1"/>
            </a:fontRef>
          </p:style>
        </p:cxnSp>
        <p:grpSp>
          <p:nvGrpSpPr>
            <p:cNvPr id="41" name="组合 40"/>
            <p:cNvGrpSpPr/>
            <p:nvPr/>
          </p:nvGrpSpPr>
          <p:grpSpPr>
            <a:xfrm>
              <a:off x="3744520" y="2492896"/>
              <a:ext cx="6671166" cy="1152128"/>
              <a:chOff x="3744520" y="2492896"/>
              <a:chExt cx="6671166" cy="1152128"/>
            </a:xfrm>
          </p:grpSpPr>
          <p:sp>
            <p:nvSpPr>
              <p:cNvPr id="42" name="TextBox 41"/>
              <p:cNvSpPr txBox="1"/>
              <p:nvPr/>
            </p:nvSpPr>
            <p:spPr>
              <a:xfrm>
                <a:off x="3744520" y="2492896"/>
                <a:ext cx="731290" cy="1107996"/>
              </a:xfrm>
              <a:prstGeom prst="rect">
                <a:avLst/>
              </a:prstGeom>
              <a:noFill/>
            </p:spPr>
            <p:txBody>
              <a:bodyPr wrap="none" rtlCol="0">
                <a:spAutoFit/>
              </a:bodyPr>
              <a:lstStyle/>
              <a:p>
                <a:pPr algn="ctr"/>
                <a:r>
                  <a:rPr lang="en-US" altLang="zh-CN" sz="6600" dirty="0">
                    <a:solidFill>
                      <a:srgbClr val="92D050"/>
                    </a:solidFill>
                    <a:latin typeface="Broadway" panose="04040905080B02020502" pitchFamily="82" charset="0"/>
                    <a:ea typeface="微软雅黑" panose="020B0503020204020204" pitchFamily="34" charset="-122"/>
                  </a:rPr>
                  <a:t>2</a:t>
                </a:r>
                <a:endParaRPr lang="zh-CN" altLang="en-US" sz="6600" dirty="0">
                  <a:solidFill>
                    <a:srgbClr val="92D050"/>
                  </a:solidFill>
                  <a:latin typeface="Broadway" panose="04040905080B02020502" pitchFamily="82" charset="0"/>
                  <a:ea typeface="微软雅黑" panose="020B0503020204020204" pitchFamily="34" charset="-122"/>
                </a:endParaRPr>
              </a:p>
            </p:txBody>
          </p:sp>
          <p:sp>
            <p:nvSpPr>
              <p:cNvPr id="43" name="矩形 42"/>
              <p:cNvSpPr/>
              <p:nvPr/>
            </p:nvSpPr>
            <p:spPr>
              <a:xfrm>
                <a:off x="4468874" y="2552417"/>
                <a:ext cx="5946812" cy="1092607"/>
              </a:xfrm>
              <a:prstGeom prst="rect">
                <a:avLst/>
              </a:prstGeom>
            </p:spPr>
            <p:txBody>
              <a:bodyPr wrap="square">
                <a:spAutoFit/>
              </a:bodyPr>
              <a:lstStyle/>
              <a:p>
                <a:pPr>
                  <a:lnSpc>
                    <a:spcPct val="120000"/>
                  </a:lnSpc>
                  <a:spcAft>
                    <a:spcPts val="600"/>
                  </a:spcAft>
                </a:pPr>
                <a:r>
                  <a:rPr lang="zh-CN" altLang="en-US" b="1" dirty="0">
                    <a:solidFill>
                      <a:srgbClr val="92D050"/>
                    </a:solidFill>
                    <a:latin typeface="微软雅黑" panose="020B0503020204020204" pitchFamily="34" charset="-122"/>
                    <a:ea typeface="微软雅黑" panose="020B0503020204020204" pitchFamily="34" charset="-122"/>
                  </a:rPr>
                  <a:t>包容差异性</a:t>
                </a:r>
                <a:endParaRPr lang="en-US" altLang="zh-CN" b="1" dirty="0">
                  <a:solidFill>
                    <a:srgbClr val="92D050"/>
                  </a:solidFill>
                  <a:latin typeface="微软雅黑" panose="020B0503020204020204" pitchFamily="34" charset="-122"/>
                  <a:ea typeface="微软雅黑" panose="020B0503020204020204" pitchFamily="34" charset="-122"/>
                </a:endParaRPr>
              </a:p>
              <a:p>
                <a:pPr>
                  <a:lnSpc>
                    <a:spcPct val="120000"/>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世界是多元的，要明白这个世界上每一个人都有每一个人的思想、观点、兴趣、爱好、价值观等等，因此，要能够求同而存异。</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grpSp>
        <p:nvGrpSpPr>
          <p:cNvPr id="44" name="组合 43"/>
          <p:cNvGrpSpPr/>
          <p:nvPr/>
        </p:nvGrpSpPr>
        <p:grpSpPr>
          <a:xfrm>
            <a:off x="4897284" y="1312616"/>
            <a:ext cx="6672037" cy="1396210"/>
            <a:chOff x="3744518" y="2300776"/>
            <a:chExt cx="6671168" cy="1396028"/>
          </a:xfrm>
        </p:grpSpPr>
        <p:grpSp>
          <p:nvGrpSpPr>
            <p:cNvPr id="45" name="组合 44"/>
            <p:cNvGrpSpPr/>
            <p:nvPr/>
          </p:nvGrpSpPr>
          <p:grpSpPr>
            <a:xfrm>
              <a:off x="3744518" y="2300776"/>
              <a:ext cx="6671168" cy="1396028"/>
              <a:chOff x="3744518" y="2429690"/>
              <a:chExt cx="6671168" cy="1396028"/>
            </a:xfrm>
          </p:grpSpPr>
          <p:sp>
            <p:nvSpPr>
              <p:cNvPr id="47" name="TextBox 46"/>
              <p:cNvSpPr txBox="1"/>
              <p:nvPr/>
            </p:nvSpPr>
            <p:spPr>
              <a:xfrm>
                <a:off x="3744518" y="2429690"/>
                <a:ext cx="731290" cy="1107996"/>
              </a:xfrm>
              <a:prstGeom prst="rect">
                <a:avLst/>
              </a:prstGeom>
              <a:noFill/>
            </p:spPr>
            <p:txBody>
              <a:bodyPr wrap="none" rtlCol="0">
                <a:spAutoFit/>
              </a:bodyPr>
              <a:lstStyle/>
              <a:p>
                <a:pPr algn="ctr"/>
                <a:r>
                  <a:rPr lang="en-US" altLang="zh-CN" sz="6600" dirty="0">
                    <a:solidFill>
                      <a:srgbClr val="92D050"/>
                    </a:solidFill>
                    <a:latin typeface="Broadway" panose="04040905080B02020502" pitchFamily="82" charset="0"/>
                    <a:ea typeface="微软雅黑" panose="020B0503020204020204" pitchFamily="34" charset="-122"/>
                  </a:rPr>
                  <a:t>1</a:t>
                </a:r>
                <a:endParaRPr lang="zh-CN" altLang="en-US" sz="6600" dirty="0">
                  <a:solidFill>
                    <a:srgbClr val="92D050"/>
                  </a:solidFill>
                  <a:latin typeface="Broadway" panose="04040905080B02020502" pitchFamily="82" charset="0"/>
                  <a:ea typeface="微软雅黑" panose="020B0503020204020204" pitchFamily="34" charset="-122"/>
                </a:endParaRPr>
              </a:p>
            </p:txBody>
          </p:sp>
          <p:sp>
            <p:nvSpPr>
              <p:cNvPr id="48" name="矩形 47"/>
              <p:cNvSpPr/>
              <p:nvPr/>
            </p:nvSpPr>
            <p:spPr>
              <a:xfrm>
                <a:off x="4468874" y="2437646"/>
                <a:ext cx="5946812" cy="1388072"/>
              </a:xfrm>
              <a:prstGeom prst="rect">
                <a:avLst/>
              </a:prstGeom>
            </p:spPr>
            <p:txBody>
              <a:bodyPr wrap="square">
                <a:spAutoFit/>
              </a:bodyPr>
              <a:lstStyle/>
              <a:p>
                <a:pPr>
                  <a:lnSpc>
                    <a:spcPct val="120000"/>
                  </a:lnSpc>
                  <a:spcAft>
                    <a:spcPts val="600"/>
                  </a:spcAft>
                </a:pPr>
                <a:r>
                  <a:rPr lang="zh-CN" altLang="en-US" b="1" dirty="0">
                    <a:solidFill>
                      <a:srgbClr val="92D050"/>
                    </a:solidFill>
                    <a:latin typeface="微软雅黑" panose="020B0503020204020204" pitchFamily="34" charset="-122"/>
                    <a:ea typeface="微软雅黑" panose="020B0503020204020204" pitchFamily="34" charset="-122"/>
                  </a:rPr>
                  <a:t>具备同理心，多从别人的角度考虑</a:t>
                </a:r>
                <a:endParaRPr lang="en-US" altLang="zh-CN" b="1" dirty="0">
                  <a:solidFill>
                    <a:srgbClr val="92D050"/>
                  </a:solidFill>
                  <a:latin typeface="微软雅黑" panose="020B0503020204020204" pitchFamily="34" charset="-122"/>
                  <a:ea typeface="微软雅黑" panose="020B0503020204020204" pitchFamily="34" charset="-122"/>
                </a:endParaRPr>
              </a:p>
              <a:p>
                <a:pPr>
                  <a:lnSpc>
                    <a:spcPct val="120000"/>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你对待一个孩子，会用各种成人的标准去要求吗？我们常常缺少一种设身处地，将心比心的心理来理解对方。多为对方考虑一点，很多事情就会心平气和。</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cxnSp>
          <p:nvCxnSpPr>
            <p:cNvPr id="46" name="直接连接符 45"/>
            <p:cNvCxnSpPr/>
            <p:nvPr/>
          </p:nvCxnSpPr>
          <p:spPr>
            <a:xfrm>
              <a:off x="3924886" y="3696804"/>
              <a:ext cx="6490800" cy="0"/>
            </a:xfrm>
            <a:prstGeom prst="line">
              <a:avLst/>
            </a:prstGeom>
            <a:ln>
              <a:solidFill>
                <a:srgbClr val="92D050"/>
              </a:solidFill>
              <a:prstDash val="dash"/>
              <a:headEnd type="oval"/>
              <a:tailEnd type="oval" w="med" len="med"/>
            </a:ln>
          </p:spPr>
          <p:style>
            <a:lnRef idx="1">
              <a:schemeClr val="accent1"/>
            </a:lnRef>
            <a:fillRef idx="0">
              <a:schemeClr val="accent1"/>
            </a:fillRef>
            <a:effectRef idx="0">
              <a:schemeClr val="accent1"/>
            </a:effectRef>
            <a:fontRef idx="minor">
              <a:schemeClr val="tx1"/>
            </a:fontRef>
          </p:style>
        </p:cxnSp>
      </p:grpSp>
      <p:sp>
        <p:nvSpPr>
          <p:cNvPr id="49" name="椭圆 48"/>
          <p:cNvSpPr/>
          <p:nvPr/>
        </p:nvSpPr>
        <p:spPr>
          <a:xfrm>
            <a:off x="1551489" y="1844618"/>
            <a:ext cx="3312799" cy="3312799"/>
          </a:xfrm>
          <a:prstGeom prst="ellipse">
            <a:avLst/>
          </a:prstGeom>
          <a:blipFill dpi="0" rotWithShape="1">
            <a:blip r:embed="rId1" cstate="email"/>
            <a:srcRect/>
            <a:stretch>
              <a:fillRect/>
            </a:stretch>
          </a:blip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pan dir="u"/>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92"/>
                                        </p:tgtEl>
                                        <p:attrNameLst>
                                          <p:attrName>style.visibility</p:attrName>
                                        </p:attrNameLst>
                                      </p:cBhvr>
                                      <p:to>
                                        <p:strVal val="visible"/>
                                      </p:to>
                                    </p:set>
                                    <p:anim calcmode="lin" valueType="num">
                                      <p:cBhvr additive="base">
                                        <p:cTn id="7" dur="500" fill="hold"/>
                                        <p:tgtEl>
                                          <p:spTgt spid="92"/>
                                        </p:tgtEl>
                                        <p:attrNameLst>
                                          <p:attrName>ppt_x</p:attrName>
                                        </p:attrNameLst>
                                      </p:cBhvr>
                                      <p:tavLst>
                                        <p:tav tm="0">
                                          <p:val>
                                            <p:strVal val="#ppt_x"/>
                                          </p:val>
                                        </p:tav>
                                        <p:tav tm="100000">
                                          <p:val>
                                            <p:strVal val="#ppt_x"/>
                                          </p:val>
                                        </p:tav>
                                      </p:tavLst>
                                    </p:anim>
                                    <p:anim calcmode="lin" valueType="num">
                                      <p:cBhvr additive="base">
                                        <p:cTn id="8" dur="500" fill="hold"/>
                                        <p:tgtEl>
                                          <p:spTgt spid="92"/>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49"/>
                                        </p:tgtEl>
                                        <p:attrNameLst>
                                          <p:attrName>style.visibility</p:attrName>
                                        </p:attrNameLst>
                                      </p:cBhvr>
                                      <p:to>
                                        <p:strVal val="visible"/>
                                      </p:to>
                                    </p:set>
                                    <p:anim calcmode="lin" valueType="num">
                                      <p:cBhvr>
                                        <p:cTn id="16" dur="100" fill="hold"/>
                                        <p:tgtEl>
                                          <p:spTgt spid="49"/>
                                        </p:tgtEl>
                                        <p:attrNameLst>
                                          <p:attrName>ppt_w</p:attrName>
                                        </p:attrNameLst>
                                      </p:cBhvr>
                                      <p:tavLst>
                                        <p:tav tm="0">
                                          <p:val>
                                            <p:fltVal val="0"/>
                                          </p:val>
                                        </p:tav>
                                        <p:tav tm="100000">
                                          <p:val>
                                            <p:strVal val="#ppt_w"/>
                                          </p:val>
                                        </p:tav>
                                      </p:tavLst>
                                    </p:anim>
                                    <p:anim calcmode="lin" valueType="num">
                                      <p:cBhvr>
                                        <p:cTn id="17" dur="100" fill="hold"/>
                                        <p:tgtEl>
                                          <p:spTgt spid="49"/>
                                        </p:tgtEl>
                                        <p:attrNameLst>
                                          <p:attrName>ppt_h</p:attrName>
                                        </p:attrNameLst>
                                      </p:cBhvr>
                                      <p:tavLst>
                                        <p:tav tm="0">
                                          <p:val>
                                            <p:fltVal val="0"/>
                                          </p:val>
                                        </p:tav>
                                        <p:tav tm="100000">
                                          <p:val>
                                            <p:strVal val="#ppt_h"/>
                                          </p:val>
                                        </p:tav>
                                      </p:tavLst>
                                    </p:anim>
                                    <p:animEffect transition="in" filter="fade">
                                      <p:cBhvr>
                                        <p:cTn id="18" dur="100"/>
                                        <p:tgtEl>
                                          <p:spTgt spid="49"/>
                                        </p:tgtEl>
                                      </p:cBhvr>
                                    </p:animEffect>
                                  </p:childTnLst>
                                </p:cTn>
                              </p:par>
                              <p:par>
                                <p:cTn id="19" presetID="6" presetClass="emph" presetSubtype="0" fill="hold" grpId="1" nodeType="withEffect">
                                  <p:stCondLst>
                                    <p:cond delay="100"/>
                                  </p:stCondLst>
                                  <p:childTnLst>
                                    <p:animScale>
                                      <p:cBhvr>
                                        <p:cTn id="20" dur="100" fill="hold"/>
                                        <p:tgtEl>
                                          <p:spTgt spid="49"/>
                                        </p:tgtEl>
                                      </p:cBhvr>
                                      <p:by x="110000" y="110000"/>
                                    </p:animScale>
                                  </p:childTnLst>
                                </p:cTn>
                              </p:par>
                              <p:par>
                                <p:cTn id="21" presetID="6" presetClass="emph" presetSubtype="0" fill="hold" grpId="2" nodeType="withEffect">
                                  <p:stCondLst>
                                    <p:cond delay="200"/>
                                  </p:stCondLst>
                                  <p:childTnLst>
                                    <p:animScale>
                                      <p:cBhvr>
                                        <p:cTn id="22" dur="200" fill="hold"/>
                                        <p:tgtEl>
                                          <p:spTgt spid="49"/>
                                        </p:tgtEl>
                                      </p:cBhvr>
                                      <p:by x="90000" y="90000"/>
                                    </p:animScale>
                                  </p:childTnLst>
                                </p:cTn>
                              </p:par>
                              <p:par>
                                <p:cTn id="23" presetID="6" presetClass="emph" presetSubtype="0" fill="hold" grpId="3" nodeType="withEffect">
                                  <p:stCondLst>
                                    <p:cond delay="400"/>
                                  </p:stCondLst>
                                  <p:childTnLst>
                                    <p:animScale>
                                      <p:cBhvr>
                                        <p:cTn id="24" dur="100" fill="hold"/>
                                        <p:tgtEl>
                                          <p:spTgt spid="49"/>
                                        </p:tgtEl>
                                      </p:cBhvr>
                                      <p:by x="105000" y="105000"/>
                                    </p:animScale>
                                  </p:childTnLst>
                                </p:cTn>
                              </p:par>
                              <p:par>
                                <p:cTn id="25" presetID="6" presetClass="emph" presetSubtype="0" fill="hold" grpId="4" nodeType="withEffect">
                                  <p:stCondLst>
                                    <p:cond delay="500"/>
                                  </p:stCondLst>
                                  <p:childTnLst>
                                    <p:animScale>
                                      <p:cBhvr>
                                        <p:cTn id="26" dur="200" fill="hold"/>
                                        <p:tgtEl>
                                          <p:spTgt spid="49"/>
                                        </p:tgtEl>
                                      </p:cBhvr>
                                      <p:by x="95000" y="95000"/>
                                    </p:animScale>
                                  </p:childTnLst>
                                </p:cTn>
                              </p:par>
                            </p:childTnLst>
                          </p:cTn>
                        </p:par>
                        <p:par>
                          <p:cTn id="27" fill="hold">
                            <p:stCondLst>
                              <p:cond delay="1000"/>
                            </p:stCondLst>
                            <p:childTnLst>
                              <p:par>
                                <p:cTn id="28" presetID="14" presetClass="entr" presetSubtype="10" fill="hold" nodeType="afterEffect">
                                  <p:stCondLst>
                                    <p:cond delay="0"/>
                                  </p:stCondLst>
                                  <p:childTnLst>
                                    <p:set>
                                      <p:cBhvr>
                                        <p:cTn id="29" dur="1" fill="hold">
                                          <p:stCondLst>
                                            <p:cond delay="0"/>
                                          </p:stCondLst>
                                        </p:cTn>
                                        <p:tgtEl>
                                          <p:spTgt spid="44"/>
                                        </p:tgtEl>
                                        <p:attrNameLst>
                                          <p:attrName>style.visibility</p:attrName>
                                        </p:attrNameLst>
                                      </p:cBhvr>
                                      <p:to>
                                        <p:strVal val="visible"/>
                                      </p:to>
                                    </p:set>
                                    <p:animEffect transition="in" filter="randombar(horizontal)">
                                      <p:cBhvr>
                                        <p:cTn id="30" dur="500"/>
                                        <p:tgtEl>
                                          <p:spTgt spid="44"/>
                                        </p:tgtEl>
                                      </p:cBhvr>
                                    </p:animEffect>
                                  </p:childTnLst>
                                </p:cTn>
                              </p:par>
                            </p:childTnLst>
                          </p:cTn>
                        </p:par>
                        <p:par>
                          <p:cTn id="31" fill="hold">
                            <p:stCondLst>
                              <p:cond delay="1500"/>
                            </p:stCondLst>
                            <p:childTnLst>
                              <p:par>
                                <p:cTn id="32" presetID="14" presetClass="entr" presetSubtype="10" fill="hold" nodeType="afterEffect">
                                  <p:stCondLst>
                                    <p:cond delay="0"/>
                                  </p:stCondLst>
                                  <p:childTnLst>
                                    <p:set>
                                      <p:cBhvr>
                                        <p:cTn id="33" dur="1" fill="hold">
                                          <p:stCondLst>
                                            <p:cond delay="0"/>
                                          </p:stCondLst>
                                        </p:cTn>
                                        <p:tgtEl>
                                          <p:spTgt spid="39"/>
                                        </p:tgtEl>
                                        <p:attrNameLst>
                                          <p:attrName>style.visibility</p:attrName>
                                        </p:attrNameLst>
                                      </p:cBhvr>
                                      <p:to>
                                        <p:strVal val="visible"/>
                                      </p:to>
                                    </p:set>
                                    <p:animEffect transition="in" filter="randombar(horizontal)">
                                      <p:cBhvr>
                                        <p:cTn id="34" dur="500"/>
                                        <p:tgtEl>
                                          <p:spTgt spid="39"/>
                                        </p:tgtEl>
                                      </p:cBhvr>
                                    </p:animEffect>
                                  </p:childTnLst>
                                </p:cTn>
                              </p:par>
                            </p:childTnLst>
                          </p:cTn>
                        </p:par>
                        <p:par>
                          <p:cTn id="35" fill="hold">
                            <p:stCondLst>
                              <p:cond delay="2000"/>
                            </p:stCondLst>
                            <p:childTnLst>
                              <p:par>
                                <p:cTn id="36" presetID="14" presetClass="entr" presetSubtype="10" fill="hold" nodeType="afterEffect">
                                  <p:stCondLst>
                                    <p:cond delay="0"/>
                                  </p:stCondLst>
                                  <p:childTnLst>
                                    <p:set>
                                      <p:cBhvr>
                                        <p:cTn id="37" dur="1" fill="hold">
                                          <p:stCondLst>
                                            <p:cond delay="0"/>
                                          </p:stCondLst>
                                        </p:cTn>
                                        <p:tgtEl>
                                          <p:spTgt spid="29"/>
                                        </p:tgtEl>
                                        <p:attrNameLst>
                                          <p:attrName>style.visibility</p:attrName>
                                        </p:attrNameLst>
                                      </p:cBhvr>
                                      <p:to>
                                        <p:strVal val="visible"/>
                                      </p:to>
                                    </p:set>
                                    <p:animEffect transition="in" filter="randombar(horizontal)">
                                      <p:cBhvr>
                                        <p:cTn id="38"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49" grpId="0" animBg="1"/>
      <p:bldP spid="49" grpId="1" animBg="1"/>
      <p:bldP spid="49" grpId="2" animBg="1"/>
      <p:bldP spid="49" grpId="3" animBg="1"/>
      <p:bldP spid="49" grpId="4"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5944" y="1700583"/>
            <a:ext cx="7453290" cy="1656400"/>
            <a:chOff x="3755454" y="1700808"/>
            <a:chExt cx="7452320" cy="1656184"/>
          </a:xfrm>
        </p:grpSpPr>
        <p:sp>
          <p:nvSpPr>
            <p:cNvPr id="124" name="矩形 123"/>
            <p:cNvSpPr/>
            <p:nvPr/>
          </p:nvSpPr>
          <p:spPr>
            <a:xfrm>
              <a:off x="3755454" y="1700808"/>
              <a:ext cx="7452320" cy="165618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TextBox 126"/>
            <p:cNvSpPr txBox="1"/>
            <p:nvPr/>
          </p:nvSpPr>
          <p:spPr>
            <a:xfrm>
              <a:off x="4175202" y="2196658"/>
              <a:ext cx="3692036" cy="646331"/>
            </a:xfrm>
            <a:prstGeom prst="rect">
              <a:avLst/>
            </a:prstGeom>
            <a:noFill/>
          </p:spPr>
          <p:txBody>
            <a:bodyPr wrap="none" rtlCol="0">
              <a:spAutoFit/>
            </a:bodyPr>
            <a:lstStyle/>
            <a:p>
              <a:pPr algn="r"/>
              <a:r>
                <a:rPr lang="zh-CN" altLang="en-US" sz="3600" b="1" dirty="0">
                  <a:solidFill>
                    <a:schemeClr val="bg1"/>
                  </a:solidFill>
                  <a:latin typeface="微软雅黑" panose="020B0503020204020204" pitchFamily="34" charset="-122"/>
                  <a:ea typeface="微软雅黑" panose="020B0503020204020204" pitchFamily="34" charset="-122"/>
                </a:rPr>
                <a:t>第六章  老板心态</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grpSp>
      <p:pic>
        <p:nvPicPr>
          <p:cNvPr id="3074" name="Picture 2" descr="C:\Users\user\Desktop\2457331_114908289000_2.jpg"/>
          <p:cNvPicPr>
            <a:picLocks noChangeAspect="1" noChangeArrowheads="1"/>
          </p:cNvPicPr>
          <p:nvPr/>
        </p:nvPicPr>
        <p:blipFill rotWithShape="1">
          <a:blip r:embed="rId1" cstate="email"/>
          <a:srcRect/>
          <a:stretch>
            <a:fillRect/>
          </a:stretch>
        </p:blipFill>
        <p:spPr bwMode="auto">
          <a:xfrm>
            <a:off x="8904678" y="1862772"/>
            <a:ext cx="2160281" cy="1350176"/>
          </a:xfrm>
          <a:prstGeom prst="rect">
            <a:avLst/>
          </a:prstGeom>
          <a:blipFill dpi="0" rotWithShape="1">
            <a:blip r:embed="rId2" cstate="email"/>
            <a:srcRect/>
            <a:stretch>
              <a:fillRect/>
            </a:stretch>
          </a:blipFill>
          <a:ln w="28575">
            <a:solidFill>
              <a:schemeClr val="bg1"/>
            </a:solidFill>
          </a:ln>
          <a:effectLst>
            <a:outerShdw blurRad="63500" sx="102000" sy="102000" algn="ctr" rotWithShape="0">
              <a:prstClr val="black">
                <a:alpha val="40000"/>
              </a:prstClr>
            </a:outerShdw>
          </a:effectLst>
        </p:spPr>
      </p:pic>
      <p:sp>
        <p:nvSpPr>
          <p:cNvPr id="130" name="矩形 129"/>
          <p:cNvSpPr/>
          <p:nvPr/>
        </p:nvSpPr>
        <p:spPr>
          <a:xfrm>
            <a:off x="4774708" y="4221191"/>
            <a:ext cx="2041466" cy="1152278"/>
          </a:xfrm>
          <a:prstGeom prst="rect">
            <a:avLst/>
          </a:prstGeom>
          <a:solidFill>
            <a:srgbClr val="9BBB59"/>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en-US" altLang="zh-CN" sz="3200" dirty="0"/>
              <a:t>01</a:t>
            </a:r>
            <a:endParaRPr lang="en-US" altLang="zh-CN" sz="3200" dirty="0"/>
          </a:p>
          <a:p>
            <a:pPr>
              <a:lnSpc>
                <a:spcPct val="130000"/>
              </a:lnSpc>
            </a:pPr>
            <a:r>
              <a:rPr lang="zh-CN" altLang="en-US" dirty="0">
                <a:latin typeface="微软雅黑" panose="020B0503020204020204" pitchFamily="34" charset="-122"/>
                <a:ea typeface="微软雅黑" panose="020B0503020204020204" pitchFamily="34" charset="-122"/>
              </a:rPr>
              <a:t>什么是老板心态</a:t>
            </a:r>
            <a:endParaRPr lang="zh-CN" altLang="en-US" dirty="0">
              <a:latin typeface="微软雅黑" panose="020B0503020204020204" pitchFamily="34" charset="-122"/>
              <a:ea typeface="微软雅黑" panose="020B0503020204020204" pitchFamily="34" charset="-122"/>
            </a:endParaRPr>
          </a:p>
        </p:txBody>
      </p:sp>
      <p:sp>
        <p:nvSpPr>
          <p:cNvPr id="132" name="矩形 131"/>
          <p:cNvSpPr/>
          <p:nvPr/>
        </p:nvSpPr>
        <p:spPr>
          <a:xfrm>
            <a:off x="6947719" y="4221191"/>
            <a:ext cx="2041466" cy="1152278"/>
          </a:xfrm>
          <a:prstGeom prst="rect">
            <a:avLst/>
          </a:prstGeom>
          <a:solidFill>
            <a:srgbClr val="9BBB59"/>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en-US" altLang="zh-CN" sz="3200" dirty="0"/>
              <a:t>02</a:t>
            </a:r>
            <a:endParaRPr lang="en-US" altLang="zh-CN" sz="3200" dirty="0"/>
          </a:p>
          <a:p>
            <a:pPr>
              <a:lnSpc>
                <a:spcPct val="130000"/>
              </a:lnSpc>
            </a:pPr>
            <a:r>
              <a:rPr lang="zh-CN" altLang="en-US" dirty="0">
                <a:latin typeface="微软雅黑" panose="020B0503020204020204" pitchFamily="34" charset="-122"/>
                <a:ea typeface="微软雅黑" panose="020B0503020204020204" pitchFamily="34" charset="-122"/>
              </a:rPr>
              <a:t>为何要老板心态</a:t>
            </a:r>
            <a:endParaRPr lang="zh-CN" altLang="en-US" dirty="0">
              <a:latin typeface="微软雅黑" panose="020B0503020204020204" pitchFamily="34" charset="-122"/>
              <a:ea typeface="微软雅黑" panose="020B0503020204020204" pitchFamily="34" charset="-122"/>
            </a:endParaRPr>
          </a:p>
        </p:txBody>
      </p:sp>
      <p:sp>
        <p:nvSpPr>
          <p:cNvPr id="133" name="矩形 132"/>
          <p:cNvSpPr/>
          <p:nvPr/>
        </p:nvSpPr>
        <p:spPr>
          <a:xfrm>
            <a:off x="9120730" y="4221191"/>
            <a:ext cx="2041466" cy="1152278"/>
          </a:xfrm>
          <a:prstGeom prst="rect">
            <a:avLst/>
          </a:prstGeom>
          <a:solidFill>
            <a:srgbClr val="9BBB59"/>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en-US" altLang="zh-CN" sz="3200" dirty="0"/>
              <a:t>03</a:t>
            </a:r>
            <a:endParaRPr lang="en-US" altLang="zh-CN" sz="3200" dirty="0"/>
          </a:p>
          <a:p>
            <a:pPr>
              <a:lnSpc>
                <a:spcPct val="130000"/>
              </a:lnSpc>
            </a:pPr>
            <a:r>
              <a:rPr lang="zh-CN" altLang="en-US" dirty="0">
                <a:latin typeface="微软雅黑" panose="020B0503020204020204" pitchFamily="34" charset="-122"/>
                <a:ea typeface="微软雅黑" panose="020B0503020204020204" pitchFamily="34" charset="-122"/>
              </a:rPr>
              <a:t>老板心态该如何做</a:t>
            </a:r>
            <a:endParaRPr lang="zh-CN" altLang="en-US" dirty="0">
              <a:latin typeface="微软雅黑" panose="020B0503020204020204" pitchFamily="34" charset="-122"/>
              <a:ea typeface="微软雅黑" panose="020B0503020204020204" pitchFamily="34" charset="-122"/>
            </a:endParaRPr>
          </a:p>
        </p:txBody>
      </p:sp>
      <p:sp>
        <p:nvSpPr>
          <p:cNvPr id="9" name="矩形 8"/>
          <p:cNvSpPr/>
          <p:nvPr/>
        </p:nvSpPr>
        <p:spPr>
          <a:xfrm>
            <a:off x="3359339" y="1700583"/>
            <a:ext cx="288070" cy="16564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txBox="1"/>
          <p:nvPr/>
        </p:nvSpPr>
        <p:spPr>
          <a:xfrm>
            <a:off x="9480817" y="637454"/>
            <a:ext cx="1449228" cy="288070"/>
          </a:xfrm>
          <a:prstGeom prst="rect">
            <a:avLst/>
          </a:prstGeom>
          <a:ln>
            <a:noFill/>
          </a:ln>
        </p:spPr>
        <p:txBody>
          <a:bodyPr>
            <a:normAutofit fontScale="92500" lnSpcReduction="20000"/>
          </a:bodyPr>
          <a:lstStyle>
            <a:lvl1pPr algn="l" defTabSz="914400" rtl="0" eaLnBrk="1" latinLnBrk="0" hangingPunct="1">
              <a:spcBef>
                <a:spcPct val="0"/>
              </a:spcBef>
              <a:buNone/>
              <a:defRPr sz="1600" kern="1200">
                <a:solidFill>
                  <a:schemeClr val="tx1"/>
                </a:solidFill>
                <a:latin typeface="微软雅黑" panose="020B0503020204020204" pitchFamily="34" charset="-122"/>
                <a:ea typeface="微软雅黑" panose="020B0503020204020204" pitchFamily="34" charset="-122"/>
                <a:cs typeface="+mj-cs"/>
              </a:defRPr>
            </a:lvl1pPr>
          </a:lstStyle>
          <a:p>
            <a:pPr algn="r" defTabSz="914400"/>
            <a:r>
              <a:rPr lang="zh-CN" altLang="en-US" dirty="0">
                <a:solidFill>
                  <a:srgbClr val="7BC143"/>
                </a:solidFill>
              </a:rPr>
              <a:t>过渡页</a:t>
            </a:r>
            <a:endParaRPr lang="zh-CN" altLang="en-US" dirty="0">
              <a:solidFill>
                <a:srgbClr val="7BC143"/>
              </a:solidFill>
            </a:endParaRPr>
          </a:p>
        </p:txBody>
      </p:sp>
    </p:spTree>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400"/>
                                        <p:tgtEl>
                                          <p:spTgt spid="9"/>
                                        </p:tgtEl>
                                      </p:cBhvr>
                                    </p:animEffect>
                                  </p:childTnLst>
                                </p:cTn>
                              </p:par>
                              <p:par>
                                <p:cTn id="8" presetID="22" presetClass="entr" presetSubtype="8" fill="hold" nodeType="withEffect">
                                  <p:stCondLst>
                                    <p:cond delay="10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400"/>
                                        <p:tgtEl>
                                          <p:spTgt spid="2"/>
                                        </p:tgtEl>
                                      </p:cBhvr>
                                    </p:animEffect>
                                  </p:childTnLst>
                                </p:cTn>
                              </p:par>
                              <p:par>
                                <p:cTn id="11" presetID="52" presetClass="entr" presetSubtype="0" fill="hold" nodeType="withEffect">
                                  <p:stCondLst>
                                    <p:cond delay="100"/>
                                  </p:stCondLst>
                                  <p:childTnLst>
                                    <p:set>
                                      <p:cBhvr>
                                        <p:cTn id="12" dur="1" fill="hold">
                                          <p:stCondLst>
                                            <p:cond delay="0"/>
                                          </p:stCondLst>
                                        </p:cTn>
                                        <p:tgtEl>
                                          <p:spTgt spid="3074"/>
                                        </p:tgtEl>
                                        <p:attrNameLst>
                                          <p:attrName>style.visibility</p:attrName>
                                        </p:attrNameLst>
                                      </p:cBhvr>
                                      <p:to>
                                        <p:strVal val="visible"/>
                                      </p:to>
                                    </p:set>
                                    <p:animScale>
                                      <p:cBhvr>
                                        <p:cTn id="13" dur="500" decel="50000" fill="hold">
                                          <p:stCondLst>
                                            <p:cond delay="0"/>
                                          </p:stCondLst>
                                        </p:cTn>
                                        <p:tgtEl>
                                          <p:spTgt spid="307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500" decel="50000" fill="hold">
                                          <p:stCondLst>
                                            <p:cond delay="0"/>
                                          </p:stCondLst>
                                        </p:cTn>
                                        <p:tgtEl>
                                          <p:spTgt spid="3074"/>
                                        </p:tgtEl>
                                        <p:attrNameLst>
                                          <p:attrName>ppt_x</p:attrName>
                                          <p:attrName>ppt_y</p:attrName>
                                        </p:attrNameLst>
                                      </p:cBhvr>
                                    </p:animMotion>
                                    <p:animEffect transition="in" filter="fade">
                                      <p:cBhvr>
                                        <p:cTn id="15" dur="500"/>
                                        <p:tgtEl>
                                          <p:spTgt spid="3074"/>
                                        </p:tgtEl>
                                      </p:cBhvr>
                                    </p:animEffect>
                                  </p:childTnLst>
                                </p:cTn>
                              </p:par>
                              <p:par>
                                <p:cTn id="16" presetID="52" presetClass="entr" presetSubtype="0" fill="hold" grpId="0" nodeType="withEffect">
                                  <p:stCondLst>
                                    <p:cond delay="300"/>
                                  </p:stCondLst>
                                  <p:childTnLst>
                                    <p:set>
                                      <p:cBhvr>
                                        <p:cTn id="17" dur="1" fill="hold">
                                          <p:stCondLst>
                                            <p:cond delay="0"/>
                                          </p:stCondLst>
                                        </p:cTn>
                                        <p:tgtEl>
                                          <p:spTgt spid="130"/>
                                        </p:tgtEl>
                                        <p:attrNameLst>
                                          <p:attrName>style.visibility</p:attrName>
                                        </p:attrNameLst>
                                      </p:cBhvr>
                                      <p:to>
                                        <p:strVal val="visible"/>
                                      </p:to>
                                    </p:set>
                                    <p:animScale>
                                      <p:cBhvr>
                                        <p:cTn id="18" dur="500" decel="50000" fill="hold">
                                          <p:stCondLst>
                                            <p:cond delay="0"/>
                                          </p:stCondLst>
                                        </p:cTn>
                                        <p:tgtEl>
                                          <p:spTgt spid="1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500" decel="50000" fill="hold">
                                          <p:stCondLst>
                                            <p:cond delay="0"/>
                                          </p:stCondLst>
                                        </p:cTn>
                                        <p:tgtEl>
                                          <p:spTgt spid="130"/>
                                        </p:tgtEl>
                                        <p:attrNameLst>
                                          <p:attrName>ppt_x</p:attrName>
                                          <p:attrName>ppt_y</p:attrName>
                                        </p:attrNameLst>
                                      </p:cBhvr>
                                    </p:animMotion>
                                    <p:animEffect transition="in" filter="fade">
                                      <p:cBhvr>
                                        <p:cTn id="20" dur="500"/>
                                        <p:tgtEl>
                                          <p:spTgt spid="130"/>
                                        </p:tgtEl>
                                      </p:cBhvr>
                                    </p:animEffect>
                                  </p:childTnLst>
                                </p:cTn>
                              </p:par>
                              <p:par>
                                <p:cTn id="21" presetID="52" presetClass="entr" presetSubtype="0" fill="hold" grpId="0" nodeType="withEffect">
                                  <p:stCondLst>
                                    <p:cond delay="400"/>
                                  </p:stCondLst>
                                  <p:childTnLst>
                                    <p:set>
                                      <p:cBhvr>
                                        <p:cTn id="22" dur="1" fill="hold">
                                          <p:stCondLst>
                                            <p:cond delay="0"/>
                                          </p:stCondLst>
                                        </p:cTn>
                                        <p:tgtEl>
                                          <p:spTgt spid="132"/>
                                        </p:tgtEl>
                                        <p:attrNameLst>
                                          <p:attrName>style.visibility</p:attrName>
                                        </p:attrNameLst>
                                      </p:cBhvr>
                                      <p:to>
                                        <p:strVal val="visible"/>
                                      </p:to>
                                    </p:set>
                                    <p:animScale>
                                      <p:cBhvr>
                                        <p:cTn id="23" dur="500" decel="50000" fill="hold">
                                          <p:stCondLst>
                                            <p:cond delay="0"/>
                                          </p:stCondLst>
                                        </p:cTn>
                                        <p:tgtEl>
                                          <p:spTgt spid="1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500" decel="50000" fill="hold">
                                          <p:stCondLst>
                                            <p:cond delay="0"/>
                                          </p:stCondLst>
                                        </p:cTn>
                                        <p:tgtEl>
                                          <p:spTgt spid="132"/>
                                        </p:tgtEl>
                                        <p:attrNameLst>
                                          <p:attrName>ppt_x</p:attrName>
                                          <p:attrName>ppt_y</p:attrName>
                                        </p:attrNameLst>
                                      </p:cBhvr>
                                    </p:animMotion>
                                    <p:animEffect transition="in" filter="fade">
                                      <p:cBhvr>
                                        <p:cTn id="25" dur="500"/>
                                        <p:tgtEl>
                                          <p:spTgt spid="132"/>
                                        </p:tgtEl>
                                      </p:cBhvr>
                                    </p:animEffect>
                                  </p:childTnLst>
                                </p:cTn>
                              </p:par>
                              <p:par>
                                <p:cTn id="26" presetID="52" presetClass="entr" presetSubtype="0" fill="hold" grpId="0" nodeType="withEffect">
                                  <p:stCondLst>
                                    <p:cond delay="500"/>
                                  </p:stCondLst>
                                  <p:childTnLst>
                                    <p:set>
                                      <p:cBhvr>
                                        <p:cTn id="27" dur="1" fill="hold">
                                          <p:stCondLst>
                                            <p:cond delay="0"/>
                                          </p:stCondLst>
                                        </p:cTn>
                                        <p:tgtEl>
                                          <p:spTgt spid="133"/>
                                        </p:tgtEl>
                                        <p:attrNameLst>
                                          <p:attrName>style.visibility</p:attrName>
                                        </p:attrNameLst>
                                      </p:cBhvr>
                                      <p:to>
                                        <p:strVal val="visible"/>
                                      </p:to>
                                    </p:set>
                                    <p:animScale>
                                      <p:cBhvr>
                                        <p:cTn id="28" dur="500" decel="50000" fill="hold">
                                          <p:stCondLst>
                                            <p:cond delay="0"/>
                                          </p:stCondLst>
                                        </p:cTn>
                                        <p:tgtEl>
                                          <p:spTgt spid="1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500" decel="50000" fill="hold">
                                          <p:stCondLst>
                                            <p:cond delay="0"/>
                                          </p:stCondLst>
                                        </p:cTn>
                                        <p:tgtEl>
                                          <p:spTgt spid="133"/>
                                        </p:tgtEl>
                                        <p:attrNameLst>
                                          <p:attrName>ppt_x</p:attrName>
                                          <p:attrName>ppt_y</p:attrName>
                                        </p:attrNameLst>
                                      </p:cBhvr>
                                    </p:animMotion>
                                    <p:animEffect transition="in" filter="fade">
                                      <p:cBhvr>
                                        <p:cTn id="30" dur="500"/>
                                        <p:tgtEl>
                                          <p:spTgt spid="1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 grpId="0" animBg="1"/>
      <p:bldP spid="132" grpId="0" animBg="1"/>
      <p:bldP spid="133" grpId="0" animBg="1"/>
      <p:bldP spid="9"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Teliss_Tong\Copy\定期备份\工作备份\！PPT图片及版面资源\06-PPT精选插图\12-标签\绿色上角.png"/>
          <p:cNvPicPr>
            <a:picLocks noChangeAspect="1" noChangeArrowheads="1"/>
          </p:cNvPicPr>
          <p:nvPr/>
        </p:nvPicPr>
        <p:blipFill>
          <a:blip r:embed="rId1" cstate="email"/>
          <a:srcRect/>
          <a:stretch>
            <a:fillRect/>
          </a:stretch>
        </p:blipFill>
        <p:spPr bwMode="auto">
          <a:xfrm>
            <a:off x="10270703" y="1031579"/>
            <a:ext cx="1514670" cy="414391"/>
          </a:xfrm>
          <a:prstGeom prst="rect">
            <a:avLst/>
          </a:prstGeom>
          <a:noFill/>
          <a:extLst>
            <a:ext uri="{909E8E84-426E-40DD-AFC4-6F175D3DCCD1}">
              <a14:hiddenFill xmlns:a14="http://schemas.microsoft.com/office/drawing/2010/main">
                <a:solidFill>
                  <a:srgbClr val="FFFFFF"/>
                </a:solidFill>
              </a14:hiddenFill>
            </a:ext>
          </a:extLst>
        </p:spPr>
      </p:pic>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4900">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01</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4" y="551530"/>
            <a:ext cx="2952712" cy="461725"/>
          </a:xfrm>
          <a:prstGeom prst="rect">
            <a:avLst/>
          </a:prstGeom>
          <a:noFill/>
        </p:spPr>
        <p:txBody>
          <a:bodyPr wrap="square" lIns="0" rtlCol="0">
            <a:spAutoFit/>
          </a:bodyPr>
          <a:lstStyle/>
          <a:p>
            <a:r>
              <a:rPr lang="zh-CN" altLang="en-US" sz="2400" b="1" dirty="0">
                <a:solidFill>
                  <a:srgbClr val="9BBB59"/>
                </a:solidFill>
                <a:latin typeface="微软雅黑" panose="020B0503020204020204" pitchFamily="34" charset="-122"/>
                <a:ea typeface="微软雅黑" panose="020B0503020204020204" pitchFamily="34" charset="-122"/>
              </a:rPr>
              <a:t>什么是老板心态</a:t>
            </a:r>
            <a:endParaRPr lang="zh-CN" altLang="en-US" sz="2400" b="1" dirty="0">
              <a:solidFill>
                <a:srgbClr val="9BBB59"/>
              </a:solidFill>
              <a:latin typeface="微软雅黑" panose="020B0503020204020204" pitchFamily="34" charset="-122"/>
              <a:ea typeface="微软雅黑" panose="020B0503020204020204" pitchFamily="34" charset="-122"/>
            </a:endParaRPr>
          </a:p>
        </p:txBody>
      </p:sp>
      <p:sp>
        <p:nvSpPr>
          <p:cNvPr id="26" name="TextBox 25"/>
          <p:cNvSpPr txBox="1"/>
          <p:nvPr/>
        </p:nvSpPr>
        <p:spPr>
          <a:xfrm>
            <a:off x="10705113" y="1052427"/>
            <a:ext cx="646415" cy="369380"/>
          </a:xfrm>
          <a:prstGeom prst="rect">
            <a:avLst/>
          </a:prstGeom>
          <a:noFill/>
        </p:spPr>
        <p:txBody>
          <a:bodyPr wrap="non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概念</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marL="1143000" indent="-228600">
              <a:defRPr sz="2400">
                <a:solidFill>
                  <a:schemeClr val="tx1"/>
                </a:solidFill>
                <a:latin typeface="Calibri" panose="020F0502020204030204" pitchFamily="34" charset="0"/>
                <a:ea typeface="宋体" panose="02010600030101010101" pitchFamily="2" charset="-122"/>
              </a:defRPr>
            </a:lvl3pPr>
            <a:lvl4pPr marL="1600200" indent="-228600">
              <a:defRPr sz="2400">
                <a:solidFill>
                  <a:schemeClr val="tx1"/>
                </a:solidFill>
                <a:latin typeface="Calibri" panose="020F0502020204030204" pitchFamily="34" charset="0"/>
                <a:ea typeface="宋体" panose="02010600030101010101" pitchFamily="2" charset="-122"/>
              </a:defRPr>
            </a:lvl4pPr>
            <a:lvl5pPr marL="2057400" indent="-228600">
              <a:defRPr sz="2400">
                <a:solidFill>
                  <a:schemeClr val="tx1"/>
                </a:solidFill>
                <a:latin typeface="Calibri" panose="020F0502020204030204" pitchFamily="34" charset="0"/>
                <a:ea typeface="宋体" panose="02010600030101010101" pitchFamily="2" charset="-122"/>
              </a:defRPr>
            </a:lvl5pPr>
            <a:lvl6pPr marL="25146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6pPr>
            <a:lvl7pPr marL="29718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7pPr>
            <a:lvl8pPr marL="34290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8pPr>
            <a:lvl9pPr marL="38862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9pPr>
          </a:lstStyle>
          <a:p>
            <a:endParaRPr lang="zh-CN" altLang="en-US" dirty="0">
              <a:ea typeface="微软雅黑" panose="020B0503020204020204" pitchFamily="34" charset="-122"/>
            </a:endParaRPr>
          </a:p>
        </p:txBody>
      </p:sp>
      <p:sp>
        <p:nvSpPr>
          <p:cNvPr id="15"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marL="1143000" indent="-228600">
              <a:defRPr sz="2400">
                <a:solidFill>
                  <a:schemeClr val="tx1"/>
                </a:solidFill>
                <a:latin typeface="Calibri" panose="020F0502020204030204" pitchFamily="34" charset="0"/>
                <a:ea typeface="宋体" panose="02010600030101010101" pitchFamily="2" charset="-122"/>
              </a:defRPr>
            </a:lvl3pPr>
            <a:lvl4pPr marL="1600200" indent="-228600">
              <a:defRPr sz="2400">
                <a:solidFill>
                  <a:schemeClr val="tx1"/>
                </a:solidFill>
                <a:latin typeface="Calibri" panose="020F0502020204030204" pitchFamily="34" charset="0"/>
                <a:ea typeface="宋体" panose="02010600030101010101" pitchFamily="2" charset="-122"/>
              </a:defRPr>
            </a:lvl4pPr>
            <a:lvl5pPr marL="2057400" indent="-228600">
              <a:defRPr sz="2400">
                <a:solidFill>
                  <a:schemeClr val="tx1"/>
                </a:solidFill>
                <a:latin typeface="Calibri" panose="020F0502020204030204" pitchFamily="34" charset="0"/>
                <a:ea typeface="宋体" panose="02010600030101010101" pitchFamily="2" charset="-122"/>
              </a:defRPr>
            </a:lvl5pPr>
            <a:lvl6pPr marL="25146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6pPr>
            <a:lvl7pPr marL="29718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7pPr>
            <a:lvl8pPr marL="34290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8pPr>
            <a:lvl9pPr marL="38862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9pPr>
          </a:lstStyle>
          <a:p>
            <a:endParaRPr lang="zh-CN" altLang="en-US" dirty="0">
              <a:ea typeface="微软雅黑" panose="020B0503020204020204" pitchFamily="34" charset="-122"/>
            </a:endParaRPr>
          </a:p>
        </p:txBody>
      </p:sp>
      <p:sp>
        <p:nvSpPr>
          <p:cNvPr id="14" name="矩形 13"/>
          <p:cNvSpPr/>
          <p:nvPr/>
        </p:nvSpPr>
        <p:spPr>
          <a:xfrm>
            <a:off x="6593862" y="5369694"/>
            <a:ext cx="3607129" cy="507897"/>
          </a:xfrm>
          <a:prstGeom prst="rect">
            <a:avLst/>
          </a:prstGeom>
          <a:solidFill>
            <a:srgbClr val="92D050"/>
          </a:solidFill>
          <a:ln w="3175">
            <a:solidFill>
              <a:schemeClr val="bg1"/>
            </a:solidFill>
          </a:ln>
          <a:effectLst>
            <a:outerShdw blurRad="50800" dist="38100" dir="2700000" algn="tl" rotWithShape="0">
              <a:prstClr val="black">
                <a:alpha val="40000"/>
              </a:prstClr>
            </a:outerShdw>
          </a:effectLst>
        </p:spPr>
        <p:txBody>
          <a:bodyPr wrap="square" anchor="ctr">
            <a:spAutoFit/>
          </a:bodyPr>
          <a:lstStyle/>
          <a:p>
            <a:pPr algn="ctr">
              <a:lnSpc>
                <a:spcPct val="150000"/>
              </a:lnSpc>
              <a:defRPr/>
            </a:pPr>
            <a:r>
              <a:rPr kumimoji="1" lang="zh-CN" altLang="en-US" b="1" dirty="0">
                <a:solidFill>
                  <a:schemeClr val="bg1"/>
                </a:solidFill>
                <a:latin typeface="微软雅黑" panose="020B0503020204020204" pitchFamily="34" charset="-122"/>
                <a:ea typeface="微软雅黑" panose="020B0503020204020204" pitchFamily="34" charset="-122"/>
              </a:rPr>
              <a:t>老板心态，就是当家者的心态！</a:t>
            </a:r>
            <a:endParaRPr kumimoji="1" lang="en-US" altLang="zh-CN" b="1" dirty="0">
              <a:solidFill>
                <a:schemeClr val="bg1"/>
              </a:solidFill>
              <a:latin typeface="微软雅黑" panose="020B0503020204020204" pitchFamily="34" charset="-122"/>
              <a:ea typeface="微软雅黑" panose="020B0503020204020204" pitchFamily="34" charset="-122"/>
            </a:endParaRPr>
          </a:p>
        </p:txBody>
      </p:sp>
      <p:sp>
        <p:nvSpPr>
          <p:cNvPr id="16" name="矩形 15"/>
          <p:cNvSpPr/>
          <p:nvPr/>
        </p:nvSpPr>
        <p:spPr>
          <a:xfrm>
            <a:off x="6456087" y="1628566"/>
            <a:ext cx="3888938" cy="3416765"/>
          </a:xfrm>
          <a:prstGeom prst="rect">
            <a:avLst/>
          </a:prstGeom>
        </p:spPr>
        <p:txBody>
          <a:bodyPr wrap="square">
            <a:spAutoFit/>
          </a:bodyPr>
          <a:lstStyle/>
          <a:p>
            <a:pPr>
              <a:lnSpc>
                <a:spcPct val="135000"/>
              </a:lnSpc>
              <a:spcBef>
                <a:spcPts val="200"/>
              </a:spcBef>
              <a:spcAft>
                <a:spcPts val="60"/>
              </a:spcAft>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洞房花烛夜，当新郎兴奋地揭开新娘的盖头，羞答答的新娘正低头看着地上，忽然间掩口而笑，并以手指地说：“看，看，看，老鼠在吃你家的大米，</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(*^__^*) </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嘻嘻</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第二天早上，新郎还在酣睡，新娘起床，一声怒喝：“该死的老鼠！敢来偷吃老娘的大米！”“嗖！”的一声一只鞋子飞了过去。新郎不禁莞尔。很显然，新娘子快速完成心态的转变，拥有了当家者的心态，也就是老板的心态。</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17" name="图片 16"/>
          <p:cNvPicPr>
            <a:picLocks noChangeAspect="1"/>
          </p:cNvPicPr>
          <p:nvPr/>
        </p:nvPicPr>
        <p:blipFill>
          <a:blip r:embed="rId2"/>
          <a:stretch>
            <a:fillRect/>
          </a:stretch>
        </p:blipFill>
        <p:spPr>
          <a:xfrm>
            <a:off x="2639166" y="1412514"/>
            <a:ext cx="3111905" cy="4555829"/>
          </a:xfrm>
          <a:prstGeom prst="rect">
            <a:avLst/>
          </a:prstGeom>
          <a:ln>
            <a:noFill/>
          </a:ln>
          <a:effectLst>
            <a:outerShdw blurRad="190500" algn="tl" rotWithShape="0">
              <a:srgbClr val="000000">
                <a:alpha val="70000"/>
              </a:srgbClr>
            </a:outerShdw>
          </a:effectLst>
        </p:spPr>
      </p:pic>
    </p:spTree>
  </p:cSld>
  <p:clrMapOvr>
    <a:masterClrMapping/>
  </p:clrMapOvr>
  <mc:AlternateContent xmlns:mc="http://schemas.openxmlformats.org/markup-compatibility/2006">
    <mc:Choice xmlns:p14="http://schemas.microsoft.com/office/powerpoint/2010/main" Requires="p14">
      <p:transition>
        <p14:pan dir="u"/>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92"/>
                                        </p:tgtEl>
                                        <p:attrNameLst>
                                          <p:attrName>style.visibility</p:attrName>
                                        </p:attrNameLst>
                                      </p:cBhvr>
                                      <p:to>
                                        <p:strVal val="visible"/>
                                      </p:to>
                                    </p:set>
                                    <p:anim calcmode="lin" valueType="num">
                                      <p:cBhvr additive="base">
                                        <p:cTn id="7" dur="500" fill="hold"/>
                                        <p:tgtEl>
                                          <p:spTgt spid="92"/>
                                        </p:tgtEl>
                                        <p:attrNameLst>
                                          <p:attrName>ppt_x</p:attrName>
                                        </p:attrNameLst>
                                      </p:cBhvr>
                                      <p:tavLst>
                                        <p:tav tm="0">
                                          <p:val>
                                            <p:strVal val="#ppt_x"/>
                                          </p:val>
                                        </p:tav>
                                        <p:tav tm="100000">
                                          <p:val>
                                            <p:strVal val="#ppt_x"/>
                                          </p:val>
                                        </p:tav>
                                      </p:tavLst>
                                    </p:anim>
                                    <p:anim calcmode="lin" valueType="num">
                                      <p:cBhvr additive="base">
                                        <p:cTn id="8" dur="500" fill="hold"/>
                                        <p:tgtEl>
                                          <p:spTgt spid="92"/>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1000"/>
                                        <p:tgtEl>
                                          <p:spTgt spid="16"/>
                                        </p:tgtEl>
                                      </p:cBhvr>
                                    </p:animEffect>
                                    <p:anim calcmode="lin" valueType="num">
                                      <p:cBhvr>
                                        <p:cTn id="18" dur="1000" fill="hold"/>
                                        <p:tgtEl>
                                          <p:spTgt spid="16"/>
                                        </p:tgtEl>
                                        <p:attrNameLst>
                                          <p:attrName>ppt_x</p:attrName>
                                        </p:attrNameLst>
                                      </p:cBhvr>
                                      <p:tavLst>
                                        <p:tav tm="0">
                                          <p:val>
                                            <p:strVal val="#ppt_x"/>
                                          </p:val>
                                        </p:tav>
                                        <p:tav tm="100000">
                                          <p:val>
                                            <p:strVal val="#ppt_x"/>
                                          </p:val>
                                        </p:tav>
                                      </p:tavLst>
                                    </p:anim>
                                    <p:anim calcmode="lin" valueType="num">
                                      <p:cBhvr>
                                        <p:cTn id="19" dur="1000" fill="hold"/>
                                        <p:tgtEl>
                                          <p:spTgt spid="1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7" presetClass="entr" presetSubtype="0" fill="hold"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1000"/>
                                        <p:tgtEl>
                                          <p:spTgt spid="17"/>
                                        </p:tgtEl>
                                      </p:cBhvr>
                                    </p:animEffect>
                                    <p:anim calcmode="lin" valueType="num">
                                      <p:cBhvr>
                                        <p:cTn id="24" dur="1000" fill="hold"/>
                                        <p:tgtEl>
                                          <p:spTgt spid="17"/>
                                        </p:tgtEl>
                                        <p:attrNameLst>
                                          <p:attrName>ppt_x</p:attrName>
                                        </p:attrNameLst>
                                      </p:cBhvr>
                                      <p:tavLst>
                                        <p:tav tm="0">
                                          <p:val>
                                            <p:strVal val="#ppt_x"/>
                                          </p:val>
                                        </p:tav>
                                        <p:tav tm="100000">
                                          <p:val>
                                            <p:strVal val="#ppt_x"/>
                                          </p:val>
                                        </p:tav>
                                      </p:tavLst>
                                    </p:anim>
                                    <p:anim calcmode="lin" valueType="num">
                                      <p:cBhvr>
                                        <p:cTn id="25"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300"/>
                                  </p:stCondLst>
                                  <p:childTnLst>
                                    <p:set>
                                      <p:cBhvr>
                                        <p:cTn id="29" dur="1" fill="hold">
                                          <p:stCondLst>
                                            <p:cond delay="0"/>
                                          </p:stCondLst>
                                        </p:cTn>
                                        <p:tgtEl>
                                          <p:spTgt spid="14"/>
                                        </p:tgtEl>
                                        <p:attrNameLst>
                                          <p:attrName>style.visibility</p:attrName>
                                        </p:attrNameLst>
                                      </p:cBhvr>
                                      <p:to>
                                        <p:strVal val="visible"/>
                                      </p:to>
                                    </p:set>
                                    <p:animEffect transition="in" filter="wipe(left)">
                                      <p:cBhvr>
                                        <p:cTn id="30" dur="3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animBg="1"/>
      <p:bldP spid="16"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4900">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02</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4" y="551530"/>
            <a:ext cx="3528851" cy="461725"/>
          </a:xfrm>
          <a:prstGeom prst="rect">
            <a:avLst/>
          </a:prstGeom>
          <a:noFill/>
        </p:spPr>
        <p:txBody>
          <a:bodyPr wrap="square" lIns="0" rtlCol="0">
            <a:spAutoFit/>
          </a:bodyPr>
          <a:lstStyle/>
          <a:p>
            <a:r>
              <a:rPr lang="zh-CN" altLang="en-US" sz="2400" b="1" dirty="0">
                <a:solidFill>
                  <a:srgbClr val="9BBB59"/>
                </a:solidFill>
                <a:latin typeface="微软雅黑" panose="020B0503020204020204" pitchFamily="34" charset="-122"/>
                <a:ea typeface="微软雅黑" panose="020B0503020204020204" pitchFamily="34" charset="-122"/>
              </a:rPr>
              <a:t>为什么需要老板心态</a:t>
            </a:r>
            <a:endParaRPr lang="zh-CN" altLang="en-US" sz="2400" b="1" dirty="0">
              <a:solidFill>
                <a:srgbClr val="9BBB59"/>
              </a:solidFill>
              <a:latin typeface="微软雅黑" panose="020B0503020204020204" pitchFamily="34" charset="-122"/>
              <a:ea typeface="微软雅黑" panose="020B0503020204020204" pitchFamily="34" charset="-122"/>
            </a:endParaRP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marL="1143000" indent="-228600">
              <a:defRPr sz="2400">
                <a:solidFill>
                  <a:schemeClr val="tx1"/>
                </a:solidFill>
                <a:latin typeface="Calibri" panose="020F0502020204030204" pitchFamily="34" charset="0"/>
                <a:ea typeface="宋体" panose="02010600030101010101" pitchFamily="2" charset="-122"/>
              </a:defRPr>
            </a:lvl3pPr>
            <a:lvl4pPr marL="1600200" indent="-228600">
              <a:defRPr sz="2400">
                <a:solidFill>
                  <a:schemeClr val="tx1"/>
                </a:solidFill>
                <a:latin typeface="Calibri" panose="020F0502020204030204" pitchFamily="34" charset="0"/>
                <a:ea typeface="宋体" panose="02010600030101010101" pitchFamily="2" charset="-122"/>
              </a:defRPr>
            </a:lvl4pPr>
            <a:lvl5pPr marL="2057400" indent="-228600">
              <a:defRPr sz="2400">
                <a:solidFill>
                  <a:schemeClr val="tx1"/>
                </a:solidFill>
                <a:latin typeface="Calibri" panose="020F0502020204030204" pitchFamily="34" charset="0"/>
                <a:ea typeface="宋体" panose="02010600030101010101" pitchFamily="2" charset="-122"/>
              </a:defRPr>
            </a:lvl5pPr>
            <a:lvl6pPr marL="25146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6pPr>
            <a:lvl7pPr marL="29718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7pPr>
            <a:lvl8pPr marL="34290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8pPr>
            <a:lvl9pPr marL="38862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9pPr>
          </a:lstStyle>
          <a:p>
            <a:endParaRPr lang="zh-CN" altLang="en-US" dirty="0">
              <a:ea typeface="微软雅黑" panose="020B0503020204020204" pitchFamily="34" charset="-122"/>
            </a:endParaRPr>
          </a:p>
        </p:txBody>
      </p:sp>
      <p:grpSp>
        <p:nvGrpSpPr>
          <p:cNvPr id="12" name="组合 11"/>
          <p:cNvGrpSpPr/>
          <p:nvPr/>
        </p:nvGrpSpPr>
        <p:grpSpPr>
          <a:xfrm>
            <a:off x="1846975" y="6015544"/>
            <a:ext cx="7777669" cy="828108"/>
            <a:chOff x="1774727" y="6015207"/>
            <a:chExt cx="7776656" cy="828000"/>
          </a:xfrm>
        </p:grpSpPr>
        <p:sp>
          <p:nvSpPr>
            <p:cNvPr id="14" name="矩形 13"/>
            <p:cNvSpPr/>
            <p:nvPr/>
          </p:nvSpPr>
          <p:spPr>
            <a:xfrm>
              <a:off x="1774727" y="6165304"/>
              <a:ext cx="7776656" cy="432000"/>
            </a:xfrm>
            <a:prstGeom prst="rect">
              <a:avLst/>
            </a:prstGeom>
            <a:solidFill>
              <a:srgbClr val="7BC143"/>
            </a:solidFill>
            <a:ln>
              <a:solidFill>
                <a:schemeClr val="bg1"/>
              </a:solidFill>
            </a:ln>
            <a:effectLst>
              <a:outerShdw blurRad="50800" dist="38100" dir="2700000" algn="tl"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15" name="Picture 6" descr="E:\仝德志文件，勿删！\03-参考文档\！PPT图片及版面资源\06-PPT精选插图\12-标签\橙色把手-阴影.png"/>
            <p:cNvPicPr>
              <a:picLocks noChangeAspect="1" noChangeArrowheads="1"/>
            </p:cNvPicPr>
            <p:nvPr/>
          </p:nvPicPr>
          <p:blipFill>
            <a:blip r:embed="rId1" cstate="email"/>
            <a:srcRect/>
            <a:stretch>
              <a:fillRect/>
            </a:stretch>
          </p:blipFill>
          <p:spPr bwMode="auto">
            <a:xfrm>
              <a:off x="2633460" y="6015207"/>
              <a:ext cx="1062000" cy="82800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2998907" y="6098551"/>
              <a:ext cx="346204" cy="630860"/>
            </a:xfrm>
            <a:prstGeom prst="rect">
              <a:avLst/>
            </a:prstGeom>
            <a:noFill/>
          </p:spPr>
          <p:txBody>
            <a:bodyPr vert="eaVert" wrap="none" rtlCol="0">
              <a:spAutoFit/>
            </a:bodyPr>
            <a:lstStyle/>
            <a:p>
              <a:r>
                <a:rPr lang="zh-CN" altLang="en-US" sz="1050" dirty="0">
                  <a:solidFill>
                    <a:schemeClr val="bg1"/>
                  </a:solidFill>
                  <a:latin typeface="微软雅黑" panose="020B0503020204020204" pitchFamily="34" charset="-122"/>
                  <a:ea typeface="微软雅黑" panose="020B0503020204020204" pitchFamily="34" charset="-122"/>
                </a:rPr>
                <a:t>三级标题</a:t>
              </a:r>
              <a:endParaRPr lang="zh-CN" altLang="en-US" sz="1050" dirty="0">
                <a:solidFill>
                  <a:schemeClr val="bg1"/>
                </a:solidFill>
                <a:latin typeface="微软雅黑" panose="020B0503020204020204" pitchFamily="34" charset="-122"/>
                <a:ea typeface="微软雅黑" panose="020B0503020204020204" pitchFamily="34" charset="-122"/>
              </a:endParaRPr>
            </a:p>
          </p:txBody>
        </p:sp>
        <p:sp>
          <p:nvSpPr>
            <p:cNvPr id="17" name="椭圆 16"/>
            <p:cNvSpPr/>
            <p:nvPr/>
          </p:nvSpPr>
          <p:spPr>
            <a:xfrm>
              <a:off x="1918742" y="6201687"/>
              <a:ext cx="360040" cy="36004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TextBox 17"/>
          <p:cNvSpPr txBox="1"/>
          <p:nvPr/>
        </p:nvSpPr>
        <p:spPr>
          <a:xfrm>
            <a:off x="3791444" y="6204631"/>
            <a:ext cx="5545338" cy="369380"/>
          </a:xfrm>
          <a:prstGeom prst="rect">
            <a:avLst/>
          </a:prstGeom>
          <a:noFill/>
        </p:spPr>
        <p:txBody>
          <a:bodyPr wrap="square" lIns="0"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老板是我们的第一顾客</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1918992"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anose="04040905080B02020502" pitchFamily="82" charset="0"/>
                <a:ea typeface="DFPYeaSong-B5" pitchFamily="18" charset="-120"/>
              </a:rPr>
              <a:t>1</a:t>
            </a:r>
            <a:endParaRPr lang="zh-CN" altLang="en-US" sz="3200" b="1" i="1" dirty="0">
              <a:solidFill>
                <a:srgbClr val="7BC143"/>
              </a:solidFill>
              <a:effectLst>
                <a:outerShdw blurRad="38100" dist="38100" dir="2700000" algn="tl">
                  <a:srgbClr val="000000">
                    <a:alpha val="43137"/>
                  </a:srgbClr>
                </a:outerShdw>
              </a:effectLst>
              <a:latin typeface="Broadway" panose="04040905080B02020502" pitchFamily="82" charset="0"/>
              <a:ea typeface="DFPYeaSong-B5" pitchFamily="18" charset="-120"/>
            </a:endParaRPr>
          </a:p>
        </p:txBody>
      </p:sp>
      <p:sp>
        <p:nvSpPr>
          <p:cNvPr id="20"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marL="1143000" indent="-228600">
              <a:defRPr sz="2400">
                <a:solidFill>
                  <a:schemeClr val="tx1"/>
                </a:solidFill>
                <a:latin typeface="Calibri" panose="020F0502020204030204" pitchFamily="34" charset="0"/>
                <a:ea typeface="宋体" panose="02010600030101010101" pitchFamily="2" charset="-122"/>
              </a:defRPr>
            </a:lvl3pPr>
            <a:lvl4pPr marL="1600200" indent="-228600">
              <a:defRPr sz="2400">
                <a:solidFill>
                  <a:schemeClr val="tx1"/>
                </a:solidFill>
                <a:latin typeface="Calibri" panose="020F0502020204030204" pitchFamily="34" charset="0"/>
                <a:ea typeface="宋体" panose="02010600030101010101" pitchFamily="2" charset="-122"/>
              </a:defRPr>
            </a:lvl4pPr>
            <a:lvl5pPr marL="2057400" indent="-228600">
              <a:defRPr sz="2400">
                <a:solidFill>
                  <a:schemeClr val="tx1"/>
                </a:solidFill>
                <a:latin typeface="Calibri" panose="020F0502020204030204" pitchFamily="34" charset="0"/>
                <a:ea typeface="宋体" panose="02010600030101010101" pitchFamily="2" charset="-122"/>
              </a:defRPr>
            </a:lvl5pPr>
            <a:lvl6pPr marL="25146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6pPr>
            <a:lvl7pPr marL="29718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7pPr>
            <a:lvl8pPr marL="34290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8pPr>
            <a:lvl9pPr marL="38862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9pPr>
          </a:lstStyle>
          <a:p>
            <a:endParaRPr lang="zh-CN" altLang="en-US" dirty="0">
              <a:ea typeface="微软雅黑" panose="020B0503020204020204" pitchFamily="34" charset="-122"/>
            </a:endParaRPr>
          </a:p>
        </p:txBody>
      </p:sp>
      <p:pic>
        <p:nvPicPr>
          <p:cNvPr id="30" name="Picture 2" descr="D:\Teliss_Tong\Copy\定期备份\工作备份\！PPT图片及版面资源\06-PPT精选插图\12-标签\绿色上角.png"/>
          <p:cNvPicPr>
            <a:picLocks noChangeAspect="1" noChangeArrowheads="1"/>
          </p:cNvPicPr>
          <p:nvPr/>
        </p:nvPicPr>
        <p:blipFill>
          <a:blip r:embed="rId2" cstate="email"/>
          <a:srcRect/>
          <a:stretch>
            <a:fillRect/>
          </a:stretch>
        </p:blipFill>
        <p:spPr bwMode="auto">
          <a:xfrm>
            <a:off x="10270703" y="1031579"/>
            <a:ext cx="1514670" cy="414391"/>
          </a:xfrm>
          <a:prstGeom prst="rect">
            <a:avLst/>
          </a:prstGeom>
          <a:noFill/>
          <a:extLst>
            <a:ext uri="{909E8E84-426E-40DD-AFC4-6F175D3DCCD1}">
              <a14:hiddenFill xmlns:a14="http://schemas.microsoft.com/office/drawing/2010/main">
                <a:solidFill>
                  <a:srgbClr val="FFFFFF"/>
                </a:solidFill>
              </a14:hiddenFill>
            </a:ext>
          </a:extLst>
        </p:spPr>
      </p:pic>
      <p:sp>
        <p:nvSpPr>
          <p:cNvPr id="31" name="TextBox 30"/>
          <p:cNvSpPr txBox="1"/>
          <p:nvPr/>
        </p:nvSpPr>
        <p:spPr>
          <a:xfrm>
            <a:off x="10705113" y="1052427"/>
            <a:ext cx="646415" cy="369380"/>
          </a:xfrm>
          <a:prstGeom prst="rect">
            <a:avLst/>
          </a:prstGeom>
          <a:noFill/>
        </p:spPr>
        <p:txBody>
          <a:bodyPr wrap="none" rtlCol="0">
            <a:spAutoFit/>
          </a:bodyPr>
          <a:lstStyle/>
          <a:p>
            <a:r>
              <a:rPr lang="zh-CN" altLang="en-US">
                <a:solidFill>
                  <a:schemeClr val="bg1"/>
                </a:solidFill>
                <a:latin typeface="微软雅黑" panose="020B0503020204020204" pitchFamily="34" charset="-122"/>
                <a:ea typeface="微软雅黑" panose="020B0503020204020204" pitchFamily="34" charset="-122"/>
              </a:rPr>
              <a:t>分析</a:t>
            </a:r>
            <a:endParaRPr lang="zh-CN" altLang="en-US" dirty="0">
              <a:solidFill>
                <a:schemeClr val="bg1"/>
              </a:solidFill>
              <a:latin typeface="微软雅黑" panose="020B0503020204020204" pitchFamily="34" charset="-122"/>
              <a:ea typeface="微软雅黑" panose="020B0503020204020204" pitchFamily="34" charset="-122"/>
            </a:endParaRPr>
          </a:p>
        </p:txBody>
      </p:sp>
      <p:grpSp>
        <p:nvGrpSpPr>
          <p:cNvPr id="29" name="画布 3"/>
          <p:cNvGrpSpPr/>
          <p:nvPr/>
        </p:nvGrpSpPr>
        <p:grpSpPr>
          <a:xfrm>
            <a:off x="4655653" y="1556549"/>
            <a:ext cx="7345772" cy="3571250"/>
            <a:chOff x="0" y="0"/>
            <a:chExt cx="5486400" cy="2638425"/>
          </a:xfrm>
        </p:grpSpPr>
        <p:sp>
          <p:nvSpPr>
            <p:cNvPr id="34" name="矩形 33"/>
            <p:cNvSpPr/>
            <p:nvPr/>
          </p:nvSpPr>
          <p:spPr>
            <a:xfrm>
              <a:off x="0" y="0"/>
              <a:ext cx="5486400" cy="2638425"/>
            </a:xfrm>
            <a:prstGeom prst="rect">
              <a:avLst/>
            </a:prstGeom>
          </p:spPr>
        </p:sp>
        <p:sp>
          <p:nvSpPr>
            <p:cNvPr id="35" name="圆角矩形 34"/>
            <p:cNvSpPr/>
            <p:nvPr/>
          </p:nvSpPr>
          <p:spPr>
            <a:xfrm>
              <a:off x="257173" y="180977"/>
              <a:ext cx="1714501" cy="2286000"/>
            </a:xfrm>
            <a:prstGeom prst="roundRect">
              <a:avLst>
                <a:gd name="adj" fmla="val 7153"/>
              </a:avLst>
            </a:prstGeom>
          </p:spPr>
          <p:style>
            <a:lnRef idx="1">
              <a:schemeClr val="accent1"/>
            </a:lnRef>
            <a:fillRef idx="3">
              <a:schemeClr val="accent1"/>
            </a:fillRef>
            <a:effectRef idx="2">
              <a:schemeClr val="accent1"/>
            </a:effectRef>
            <a:fontRef idx="minor">
              <a:schemeClr val="lt1"/>
            </a:fontRef>
          </p:style>
          <p:txBody>
            <a:bodyPr rot="0" spcFirstLastPara="0" vert="horz" wrap="square" lIns="91452" tIns="45726" rIns="91452" bIns="45726" numCol="1" spcCol="0" rtlCol="0" fromWordArt="0" anchor="ctr" anchorCtr="0" forceAA="0" compatLnSpc="1">
              <a:noAutofit/>
            </a:bodyPr>
            <a:lstStyle/>
            <a:p>
              <a:pPr algn="ctr"/>
              <a:r>
                <a:rPr lang="zh-CN" altLang="en-US" b="1" kern="100" dirty="0">
                  <a:latin typeface="Times New Roman" panose="02020603050405020304"/>
                  <a:ea typeface="微软雅黑" panose="020B0503020204020204" pitchFamily="34" charset="-122"/>
                  <a:cs typeface="宋体" panose="02010600030101010101" pitchFamily="2" charset="-122"/>
                </a:rPr>
                <a:t>老板（顾客）需求</a:t>
              </a:r>
              <a:endParaRPr lang="en-US" altLang="zh-CN" b="1" kern="100" dirty="0">
                <a:latin typeface="Times New Roman" panose="02020603050405020304"/>
                <a:ea typeface="微软雅黑" panose="020B0503020204020204" pitchFamily="34" charset="-122"/>
                <a:cs typeface="宋体" panose="02010600030101010101" pitchFamily="2" charset="-122"/>
              </a:endParaRPr>
            </a:p>
            <a:p>
              <a:pPr algn="ctr"/>
              <a:endParaRPr lang="en-US" sz="1400" kern="100" dirty="0">
                <a:latin typeface="Times New Roman" panose="02020603050405020304"/>
                <a:ea typeface="宋体" panose="02010600030101010101" pitchFamily="2" charset="-122"/>
                <a:cs typeface="宋体" panose="02010600030101010101" pitchFamily="2" charset="-122"/>
              </a:endParaRPr>
            </a:p>
            <a:p>
              <a:pPr algn="ctr"/>
              <a:r>
                <a:rPr lang="zh-CN" altLang="en-US" sz="1600" b="1" kern="100" dirty="0">
                  <a:latin typeface="微软雅黑" panose="020B0503020204020204" pitchFamily="34" charset="-122"/>
                  <a:ea typeface="微软雅黑" panose="020B0503020204020204" pitchFamily="34" charset="-122"/>
                  <a:cs typeface="宋体" panose="02010600030101010101" pitchFamily="2" charset="-122"/>
                </a:rPr>
                <a:t>工作业绩；</a:t>
              </a:r>
              <a:endParaRPr lang="en-US" sz="1600" kern="100" dirty="0">
                <a:latin typeface="微软雅黑" panose="020B0503020204020204" pitchFamily="34" charset="-122"/>
                <a:ea typeface="微软雅黑" panose="020B0503020204020204" pitchFamily="34" charset="-122"/>
                <a:cs typeface="宋体" panose="02010600030101010101" pitchFamily="2" charset="-122"/>
              </a:endParaRPr>
            </a:p>
            <a:p>
              <a:pPr algn="ctr"/>
              <a:r>
                <a:rPr lang="zh-CN" altLang="en-US" sz="1600" b="1" kern="100" dirty="0">
                  <a:latin typeface="微软雅黑" panose="020B0503020204020204" pitchFamily="34" charset="-122"/>
                  <a:ea typeface="微软雅黑" panose="020B0503020204020204" pitchFamily="34" charset="-122"/>
                  <a:cs typeface="宋体" panose="02010600030101010101" pitchFamily="2" charset="-122"/>
                </a:rPr>
                <a:t>工作质量；</a:t>
              </a:r>
              <a:endParaRPr lang="en-US" sz="1600" kern="100" dirty="0">
                <a:latin typeface="微软雅黑" panose="020B0503020204020204" pitchFamily="34" charset="-122"/>
                <a:ea typeface="微软雅黑" panose="020B0503020204020204" pitchFamily="34" charset="-122"/>
                <a:cs typeface="宋体" panose="02010600030101010101" pitchFamily="2" charset="-122"/>
              </a:endParaRPr>
            </a:p>
            <a:p>
              <a:pPr algn="ctr"/>
              <a:r>
                <a:rPr lang="zh-CN" altLang="en-US" sz="1600" b="1" kern="100" dirty="0">
                  <a:latin typeface="微软雅黑" panose="020B0503020204020204" pitchFamily="34" charset="-122"/>
                  <a:ea typeface="微软雅黑" panose="020B0503020204020204" pitchFamily="34" charset="-122"/>
                  <a:cs typeface="宋体" panose="02010600030101010101" pitchFamily="2" charset="-122"/>
                </a:rPr>
                <a:t>工作效率；</a:t>
              </a:r>
              <a:endParaRPr lang="en-US" sz="1600" kern="100" dirty="0">
                <a:latin typeface="微软雅黑" panose="020B0503020204020204" pitchFamily="34" charset="-122"/>
                <a:ea typeface="微软雅黑" panose="020B0503020204020204" pitchFamily="34" charset="-122"/>
                <a:cs typeface="宋体" panose="02010600030101010101" pitchFamily="2" charset="-122"/>
              </a:endParaRPr>
            </a:p>
            <a:p>
              <a:pPr algn="ctr"/>
              <a:r>
                <a:rPr lang="zh-CN" altLang="en-US" sz="1600" b="1" kern="100" dirty="0">
                  <a:latin typeface="微软雅黑" panose="020B0503020204020204" pitchFamily="34" charset="-122"/>
                  <a:ea typeface="微软雅黑" panose="020B0503020204020204" pitchFamily="34" charset="-122"/>
                  <a:cs typeface="宋体" panose="02010600030101010101" pitchFamily="2" charset="-122"/>
                </a:rPr>
                <a:t>工作创新；</a:t>
              </a:r>
              <a:endParaRPr lang="en-US" sz="1600" kern="100" dirty="0">
                <a:latin typeface="微软雅黑" panose="020B0503020204020204" pitchFamily="34" charset="-122"/>
                <a:ea typeface="微软雅黑" panose="020B0503020204020204" pitchFamily="34" charset="-122"/>
                <a:cs typeface="宋体" panose="02010600030101010101" pitchFamily="2" charset="-122"/>
              </a:endParaRPr>
            </a:p>
            <a:p>
              <a:pPr algn="ctr"/>
              <a:r>
                <a:rPr lang="zh-CN" altLang="en-US" sz="1600" b="1" kern="100" dirty="0">
                  <a:latin typeface="微软雅黑" panose="020B0503020204020204" pitchFamily="34" charset="-122"/>
                  <a:ea typeface="微软雅黑" panose="020B0503020204020204" pitchFamily="34" charset="-122"/>
                  <a:cs typeface="宋体" panose="02010600030101010101" pitchFamily="2" charset="-122"/>
                </a:rPr>
                <a:t>企业忠诚；</a:t>
              </a:r>
              <a:endParaRPr lang="en-US" sz="1600" kern="100" dirty="0">
                <a:latin typeface="微软雅黑" panose="020B0503020204020204" pitchFamily="34" charset="-122"/>
                <a:ea typeface="微软雅黑" panose="020B0503020204020204" pitchFamily="34" charset="-122"/>
                <a:cs typeface="宋体" panose="02010600030101010101" pitchFamily="2" charset="-122"/>
              </a:endParaRPr>
            </a:p>
            <a:p>
              <a:pPr algn="ctr"/>
              <a:r>
                <a:rPr lang="zh-CN" altLang="en-US" sz="1600" b="1" kern="100" dirty="0">
                  <a:latin typeface="微软雅黑" panose="020B0503020204020204" pitchFamily="34" charset="-122"/>
                  <a:ea typeface="微软雅黑" panose="020B0503020204020204" pitchFamily="34" charset="-122"/>
                  <a:cs typeface="宋体" panose="02010600030101010101" pitchFamily="2" charset="-122"/>
                </a:rPr>
                <a:t>职业道德。</a:t>
              </a:r>
              <a:endParaRPr lang="en-US" sz="1600" kern="100" dirty="0">
                <a:latin typeface="微软雅黑" panose="020B0503020204020204" pitchFamily="34" charset="-122"/>
                <a:ea typeface="微软雅黑" panose="020B0503020204020204" pitchFamily="34" charset="-122"/>
                <a:cs typeface="宋体" panose="02010600030101010101" pitchFamily="2" charset="-122"/>
              </a:endParaRPr>
            </a:p>
          </p:txBody>
        </p:sp>
        <p:sp>
          <p:nvSpPr>
            <p:cNvPr id="36" name="圆角矩形 35"/>
            <p:cNvSpPr/>
            <p:nvPr/>
          </p:nvSpPr>
          <p:spPr>
            <a:xfrm>
              <a:off x="3571873" y="180976"/>
              <a:ext cx="1714501" cy="2286001"/>
            </a:xfrm>
            <a:prstGeom prst="roundRect">
              <a:avLst>
                <a:gd name="adj" fmla="val 6559"/>
              </a:avLst>
            </a:prstGeom>
          </p:spPr>
          <p:style>
            <a:lnRef idx="1">
              <a:schemeClr val="accent3"/>
            </a:lnRef>
            <a:fillRef idx="3">
              <a:schemeClr val="accent3"/>
            </a:fillRef>
            <a:effectRef idx="2">
              <a:schemeClr val="accent3"/>
            </a:effectRef>
            <a:fontRef idx="minor">
              <a:schemeClr val="lt1"/>
            </a:fontRef>
          </p:style>
          <p:txBody>
            <a:bodyPr rot="0" spcFirstLastPara="0" vert="horz" wrap="square" lIns="91452" tIns="45726" rIns="91452" bIns="45726" numCol="1" spcCol="0" rtlCol="0" fromWordArt="0" anchor="ctr" anchorCtr="0" forceAA="0" compatLnSpc="1">
              <a:noAutofit/>
            </a:bodyPr>
            <a:lstStyle/>
            <a:p>
              <a:pPr algn="ctr"/>
              <a:r>
                <a:rPr lang="zh-CN" altLang="en-US" sz="1600" b="1" kern="100" dirty="0">
                  <a:latin typeface="Times New Roman" panose="02020603050405020304"/>
                  <a:ea typeface="微软雅黑" panose="020B0503020204020204" pitchFamily="34" charset="-122"/>
                  <a:cs typeface="宋体" panose="02010600030101010101" pitchFamily="2" charset="-122"/>
                </a:rPr>
                <a:t>员工（供应商）提供</a:t>
              </a:r>
              <a:endParaRPr lang="en-US" altLang="zh-CN" sz="1600" b="1" kern="100" dirty="0">
                <a:latin typeface="Times New Roman" panose="02020603050405020304"/>
                <a:ea typeface="微软雅黑" panose="020B0503020204020204" pitchFamily="34" charset="-122"/>
                <a:cs typeface="宋体" panose="02010600030101010101" pitchFamily="2" charset="-122"/>
              </a:endParaRPr>
            </a:p>
            <a:p>
              <a:pPr algn="ctr"/>
              <a:endParaRPr lang="en-US" sz="1200" kern="100" dirty="0">
                <a:latin typeface="Times New Roman" panose="02020603050405020304"/>
                <a:ea typeface="宋体" panose="02010600030101010101" pitchFamily="2" charset="-122"/>
                <a:cs typeface="宋体" panose="02010600030101010101" pitchFamily="2" charset="-122"/>
              </a:endParaRPr>
            </a:p>
            <a:p>
              <a:pPr algn="ctr"/>
              <a:r>
                <a:rPr lang="zh-CN" altLang="en-US" sz="1600" b="1" kern="100" dirty="0">
                  <a:latin typeface="微软雅黑" panose="020B0503020204020204" pitchFamily="34" charset="-122"/>
                  <a:ea typeface="微软雅黑" panose="020B0503020204020204" pitchFamily="34" charset="-122"/>
                  <a:cs typeface="宋体" panose="02010600030101010101" pitchFamily="2" charset="-122"/>
                </a:rPr>
                <a:t>出色的业绩；</a:t>
              </a:r>
              <a:endParaRPr lang="en-US" sz="1600" kern="100" dirty="0">
                <a:latin typeface="微软雅黑" panose="020B0503020204020204" pitchFamily="34" charset="-122"/>
                <a:ea typeface="微软雅黑" panose="020B0503020204020204" pitchFamily="34" charset="-122"/>
                <a:cs typeface="宋体" panose="02010600030101010101" pitchFamily="2" charset="-122"/>
              </a:endParaRPr>
            </a:p>
            <a:p>
              <a:pPr algn="ctr"/>
              <a:r>
                <a:rPr lang="zh-CN" altLang="en-US" sz="1600" b="1" kern="100" dirty="0">
                  <a:latin typeface="微软雅黑" panose="020B0503020204020204" pitchFamily="34" charset="-122"/>
                  <a:ea typeface="微软雅黑" panose="020B0503020204020204" pitchFamily="34" charset="-122"/>
                  <a:cs typeface="宋体" panose="02010600030101010101" pitchFamily="2" charset="-122"/>
                </a:rPr>
                <a:t>完美的质量；</a:t>
              </a:r>
              <a:endParaRPr lang="en-US" sz="1600" kern="100" dirty="0">
                <a:latin typeface="微软雅黑" panose="020B0503020204020204" pitchFamily="34" charset="-122"/>
                <a:ea typeface="微软雅黑" panose="020B0503020204020204" pitchFamily="34" charset="-122"/>
                <a:cs typeface="宋体" panose="02010600030101010101" pitchFamily="2" charset="-122"/>
              </a:endParaRPr>
            </a:p>
            <a:p>
              <a:pPr algn="ctr"/>
              <a:r>
                <a:rPr lang="zh-CN" altLang="en-US" sz="1600" b="1" kern="100" dirty="0">
                  <a:latin typeface="微软雅黑" panose="020B0503020204020204" pitchFamily="34" charset="-122"/>
                  <a:ea typeface="微软雅黑" panose="020B0503020204020204" pitchFamily="34" charset="-122"/>
                  <a:cs typeface="宋体" panose="02010600030101010101" pitchFamily="2" charset="-122"/>
                </a:rPr>
                <a:t>极高的效率；</a:t>
              </a:r>
              <a:endParaRPr lang="en-US" sz="1600" kern="100" dirty="0">
                <a:latin typeface="微软雅黑" panose="020B0503020204020204" pitchFamily="34" charset="-122"/>
                <a:ea typeface="微软雅黑" panose="020B0503020204020204" pitchFamily="34" charset="-122"/>
                <a:cs typeface="宋体" panose="02010600030101010101" pitchFamily="2" charset="-122"/>
              </a:endParaRPr>
            </a:p>
            <a:p>
              <a:pPr algn="ctr"/>
              <a:r>
                <a:rPr lang="zh-CN" altLang="en-US" sz="1600" b="1" kern="100" dirty="0">
                  <a:latin typeface="微软雅黑" panose="020B0503020204020204" pitchFamily="34" charset="-122"/>
                  <a:ea typeface="微软雅黑" panose="020B0503020204020204" pitchFamily="34" charset="-122"/>
                  <a:cs typeface="宋体" panose="02010600030101010101" pitchFamily="2" charset="-122"/>
                </a:rPr>
                <a:t>创新的成果；</a:t>
              </a:r>
              <a:endParaRPr lang="en-US" sz="1600" kern="100" dirty="0">
                <a:latin typeface="微软雅黑" panose="020B0503020204020204" pitchFamily="34" charset="-122"/>
                <a:ea typeface="微软雅黑" panose="020B0503020204020204" pitchFamily="34" charset="-122"/>
                <a:cs typeface="宋体" panose="02010600030101010101" pitchFamily="2" charset="-122"/>
              </a:endParaRPr>
            </a:p>
            <a:p>
              <a:pPr algn="ctr"/>
              <a:r>
                <a:rPr lang="zh-CN" altLang="en-US" sz="1600" b="1" kern="100" dirty="0">
                  <a:latin typeface="微软雅黑" panose="020B0503020204020204" pitchFamily="34" charset="-122"/>
                  <a:ea typeface="微软雅黑" panose="020B0503020204020204" pitchFamily="34" charset="-122"/>
                  <a:cs typeface="宋体" panose="02010600030101010101" pitchFamily="2" charset="-122"/>
                </a:rPr>
                <a:t>忠诚的品质；</a:t>
              </a:r>
              <a:endParaRPr lang="en-US" sz="1600" kern="100" dirty="0">
                <a:latin typeface="微软雅黑" panose="020B0503020204020204" pitchFamily="34" charset="-122"/>
                <a:ea typeface="微软雅黑" panose="020B0503020204020204" pitchFamily="34" charset="-122"/>
                <a:cs typeface="宋体" panose="02010600030101010101" pitchFamily="2" charset="-122"/>
              </a:endParaRPr>
            </a:p>
            <a:p>
              <a:pPr algn="ctr"/>
              <a:r>
                <a:rPr lang="zh-CN" altLang="en-US" sz="1600" b="1" kern="100" dirty="0">
                  <a:latin typeface="微软雅黑" panose="020B0503020204020204" pitchFamily="34" charset="-122"/>
                  <a:ea typeface="微软雅黑" panose="020B0503020204020204" pitchFamily="34" charset="-122"/>
                  <a:cs typeface="宋体" panose="02010600030101010101" pitchFamily="2" charset="-122"/>
                </a:rPr>
                <a:t>敬业的精神。</a:t>
              </a:r>
              <a:endParaRPr lang="en-US" sz="1600" kern="100" dirty="0">
                <a:latin typeface="微软雅黑" panose="020B0503020204020204" pitchFamily="34" charset="-122"/>
                <a:ea typeface="微软雅黑" panose="020B0503020204020204" pitchFamily="34" charset="-122"/>
                <a:cs typeface="宋体" panose="02010600030101010101" pitchFamily="2" charset="-122"/>
              </a:endParaRPr>
            </a:p>
          </p:txBody>
        </p:sp>
        <p:sp>
          <p:nvSpPr>
            <p:cNvPr id="38" name="右箭头 37"/>
            <p:cNvSpPr/>
            <p:nvPr/>
          </p:nvSpPr>
          <p:spPr>
            <a:xfrm>
              <a:off x="1971673" y="1352551"/>
              <a:ext cx="1600199" cy="1019175"/>
            </a:xfrm>
            <a:prstGeom prst="rightArrow">
              <a:avLst/>
            </a:prstGeom>
          </p:spPr>
          <p:style>
            <a:lnRef idx="1">
              <a:schemeClr val="accent1"/>
            </a:lnRef>
            <a:fillRef idx="3">
              <a:schemeClr val="accent1"/>
            </a:fillRef>
            <a:effectRef idx="2">
              <a:schemeClr val="accent1"/>
            </a:effectRef>
            <a:fontRef idx="minor">
              <a:schemeClr val="lt1"/>
            </a:fontRef>
          </p:style>
          <p:txBody>
            <a:bodyPr rot="0" spcFirstLastPara="0" vert="horz" wrap="square" lIns="91452" tIns="45726" rIns="91452" bIns="45726" numCol="1" spcCol="0" rtlCol="0" fromWordArt="0" anchor="ctr" anchorCtr="0" forceAA="0" compatLnSpc="1">
              <a:noAutofit/>
            </a:bodyPr>
            <a:lstStyle/>
            <a:p>
              <a:pPr algn="ctr"/>
              <a:r>
                <a:rPr lang="zh-CN" altLang="en-US" sz="1600" kern="100" dirty="0">
                  <a:latin typeface="微软雅黑" panose="020B0503020204020204" pitchFamily="34" charset="-122"/>
                  <a:ea typeface="微软雅黑" panose="020B0503020204020204" pitchFamily="34" charset="-122"/>
                  <a:cs typeface="宋体" panose="02010600030101010101" pitchFamily="2" charset="-122"/>
                </a:rPr>
                <a:t>薪酬、职位、发展</a:t>
              </a:r>
              <a:endParaRPr lang="en-US" sz="1600" kern="100" dirty="0">
                <a:latin typeface="微软雅黑" panose="020B0503020204020204" pitchFamily="34" charset="-122"/>
                <a:ea typeface="微软雅黑" panose="020B0503020204020204" pitchFamily="34" charset="-122"/>
                <a:cs typeface="宋体" panose="02010600030101010101" pitchFamily="2" charset="-122"/>
              </a:endParaRPr>
            </a:p>
          </p:txBody>
        </p:sp>
        <p:sp>
          <p:nvSpPr>
            <p:cNvPr id="39" name="左箭头 38"/>
            <p:cNvSpPr/>
            <p:nvPr/>
          </p:nvSpPr>
          <p:spPr>
            <a:xfrm>
              <a:off x="1971675" y="266700"/>
              <a:ext cx="1602000" cy="1018800"/>
            </a:xfrm>
            <a:prstGeom prst="leftArrow">
              <a:avLst/>
            </a:prstGeom>
          </p:spPr>
          <p:style>
            <a:lnRef idx="1">
              <a:schemeClr val="accent3"/>
            </a:lnRef>
            <a:fillRef idx="3">
              <a:schemeClr val="accent3"/>
            </a:fillRef>
            <a:effectRef idx="2">
              <a:schemeClr val="accent3"/>
            </a:effectRef>
            <a:fontRef idx="minor">
              <a:schemeClr val="lt1"/>
            </a:fontRef>
          </p:style>
          <p:txBody>
            <a:bodyPr rot="0" spcFirstLastPara="0" vert="horz" wrap="square" lIns="91452" tIns="45726" rIns="91452" bIns="45726" numCol="1" spcCol="0" rtlCol="0" fromWordArt="0" anchor="ctr" anchorCtr="0" forceAA="0" compatLnSpc="1">
              <a:noAutofit/>
            </a:bodyPr>
            <a:lstStyle/>
            <a:p>
              <a:pPr algn="ctr"/>
              <a:r>
                <a:rPr lang="zh-CN" altLang="en-US" kern="100" dirty="0">
                  <a:latin typeface="微软雅黑" panose="020B0503020204020204" pitchFamily="34" charset="-122"/>
                  <a:ea typeface="微软雅黑" panose="020B0503020204020204" pitchFamily="34" charset="-122"/>
                  <a:cs typeface="宋体" panose="02010600030101010101" pitchFamily="2" charset="-122"/>
                </a:rPr>
                <a:t>知识、能力、态度</a:t>
              </a:r>
              <a:endParaRPr lang="en-US" kern="100" dirty="0">
                <a:latin typeface="微软雅黑" panose="020B0503020204020204" pitchFamily="34" charset="-122"/>
                <a:ea typeface="微软雅黑" panose="020B0503020204020204" pitchFamily="34" charset="-122"/>
                <a:cs typeface="宋体" panose="02010600030101010101" pitchFamily="2" charset="-122"/>
              </a:endParaRPr>
            </a:p>
          </p:txBody>
        </p:sp>
        <p:sp>
          <p:nvSpPr>
            <p:cNvPr id="40" name="文本框 8"/>
            <p:cNvSpPr txBox="1"/>
            <p:nvPr/>
          </p:nvSpPr>
          <p:spPr>
            <a:xfrm>
              <a:off x="2590799" y="1266826"/>
              <a:ext cx="324485" cy="295275"/>
            </a:xfrm>
            <a:prstGeom prst="rect">
              <a:avLst/>
            </a:pr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none" lIns="0" tIns="0" rIns="0" bIns="0" numCol="1" spcCol="0" rtlCol="0" fromWordArt="0" anchor="t" anchorCtr="0" forceAA="0" compatLnSpc="1">
              <a:noAutofit/>
            </a:bodyPr>
            <a:lstStyle/>
            <a:p>
              <a:pPr algn="just"/>
              <a:r>
                <a:rPr lang="zh-CN" altLang="en-US" sz="2000" b="1" kern="100" dirty="0">
                  <a:solidFill>
                    <a:srgbClr val="00B0F0"/>
                  </a:solidFill>
                  <a:latin typeface="Times New Roman" panose="02020603050405020304"/>
                  <a:ea typeface="微软雅黑" panose="020B0503020204020204" pitchFamily="34" charset="-122"/>
                  <a:cs typeface="宋体" panose="02010600030101010101" pitchFamily="2" charset="-122"/>
                </a:rPr>
                <a:t>购买</a:t>
              </a:r>
              <a:endParaRPr lang="en-US" sz="1600" kern="100" dirty="0">
                <a:latin typeface="Times New Roman" panose="02020603050405020304"/>
                <a:ea typeface="宋体" panose="02010600030101010101" pitchFamily="2" charset="-122"/>
                <a:cs typeface="宋体" panose="02010600030101010101" pitchFamily="2" charset="-122"/>
              </a:endParaRPr>
            </a:p>
          </p:txBody>
        </p:sp>
        <p:sp>
          <p:nvSpPr>
            <p:cNvPr id="41" name="文本框 8"/>
            <p:cNvSpPr txBox="1"/>
            <p:nvPr/>
          </p:nvSpPr>
          <p:spPr>
            <a:xfrm>
              <a:off x="2562859" y="180001"/>
              <a:ext cx="610647" cy="295275"/>
            </a:xfrm>
            <a:prstGeom prst="rect">
              <a:avLst/>
            </a:pr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none" lIns="0" tIns="0" rIns="0" bIns="0" numCol="1" spcCol="0" rtlCol="0" fromWordArt="0" anchor="t" anchorCtr="0" forceAA="0" compatLnSpc="1">
              <a:noAutofit/>
            </a:bodyPr>
            <a:lstStyle/>
            <a:p>
              <a:pPr algn="just"/>
              <a:r>
                <a:rPr lang="zh-CN" altLang="en-US" sz="2000" b="1" kern="100" dirty="0">
                  <a:solidFill>
                    <a:srgbClr val="00B0F0"/>
                  </a:solidFill>
                  <a:latin typeface="Times New Roman" panose="02020603050405020304"/>
                  <a:ea typeface="微软雅黑" panose="020B0503020204020204" pitchFamily="34" charset="-122"/>
                  <a:cs typeface="宋体" panose="02010600030101010101" pitchFamily="2" charset="-122"/>
                </a:rPr>
                <a:t>输出</a:t>
              </a:r>
              <a:endParaRPr lang="en-US" sz="2000" dirty="0">
                <a:latin typeface="宋体" panose="02010600030101010101" pitchFamily="2" charset="-122"/>
                <a:cs typeface="宋体" panose="02010600030101010101" pitchFamily="2" charset="-122"/>
              </a:endParaRPr>
            </a:p>
          </p:txBody>
        </p:sp>
      </p:grpSp>
      <p:sp>
        <p:nvSpPr>
          <p:cNvPr id="42" name="TextBox 8"/>
          <p:cNvSpPr>
            <a:spLocks noChangeArrowheads="1"/>
          </p:cNvSpPr>
          <p:nvPr/>
        </p:nvSpPr>
        <p:spPr bwMode="auto">
          <a:xfrm>
            <a:off x="2063027" y="2538984"/>
            <a:ext cx="2808678" cy="2402381"/>
          </a:xfrm>
          <a:prstGeom prst="rect">
            <a:avLst/>
          </a:prstGeom>
          <a:noFill/>
          <a:ln>
            <a:noFill/>
          </a:ln>
        </p:spPr>
        <p:txBody>
          <a:bodyPr wrap="square">
            <a:spAutoFit/>
          </a:bodyPr>
          <a:lstStyle/>
          <a:p>
            <a:pPr>
              <a:lnSpc>
                <a:spcPct val="134000"/>
              </a:lnSpc>
              <a:spcAft>
                <a:spcPts val="1200"/>
              </a:spcAft>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老板最想听的两句话就是：</a:t>
            </a:r>
            <a:r>
              <a:rPr lang="zh-CN" altLang="en-US" sz="1600" b="1" dirty="0">
                <a:solidFill>
                  <a:srgbClr val="92D050"/>
                </a:solidFill>
                <a:latin typeface="微软雅黑" panose="020B0503020204020204" pitchFamily="34" charset="-122"/>
                <a:ea typeface="微软雅黑" panose="020B0503020204020204" pitchFamily="34" charset="-122"/>
                <a:sym typeface="微软雅黑" panose="020B0503020204020204" pitchFamily="34" charset="-122"/>
              </a:rPr>
              <a:t>“老板，你放心，我保证完成任务！”“老板，我回来了，事情已经彻底搞定！”</a:t>
            </a:r>
            <a:r>
              <a:rPr lang="zh-CN" altLang="en-US" sz="16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有贡献者得老板，得老板者得舞台！我们和老板，其实是一种供求关系：</a:t>
            </a:r>
            <a:endPar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3" name="TextBox 8"/>
          <p:cNvSpPr>
            <a:spLocks noChangeArrowheads="1"/>
          </p:cNvSpPr>
          <p:nvPr/>
        </p:nvSpPr>
        <p:spPr bwMode="auto">
          <a:xfrm>
            <a:off x="2783200" y="5125236"/>
            <a:ext cx="8950408" cy="752257"/>
          </a:xfrm>
          <a:prstGeom prst="rect">
            <a:avLst/>
          </a:prstGeom>
          <a:noFill/>
          <a:ln>
            <a:noFill/>
          </a:ln>
        </p:spPr>
        <p:txBody>
          <a:bodyPr wrap="square">
            <a:spAutoFit/>
          </a:bodyPr>
          <a:lstStyle/>
          <a:p>
            <a:pPr>
              <a:lnSpc>
                <a:spcPct val="134000"/>
              </a:lnSpc>
              <a:spcAft>
                <a:spcPts val="1200"/>
              </a:spcAft>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因此，我们要</a:t>
            </a:r>
            <a:r>
              <a:rPr lang="zh-CN" altLang="en-US" sz="1600" b="1" dirty="0">
                <a:solidFill>
                  <a:srgbClr val="92D050"/>
                </a:solidFill>
                <a:latin typeface="微软雅黑" panose="020B0503020204020204" pitchFamily="34" charset="-122"/>
                <a:ea typeface="微软雅黑" panose="020B0503020204020204" pitchFamily="34" charset="-122"/>
                <a:sym typeface="微软雅黑" panose="020B0503020204020204" pitchFamily="34" charset="-122"/>
              </a:rPr>
              <a:t>把老板看作是我们的第一顾客</a:t>
            </a:r>
            <a:r>
              <a:rPr lang="zh-CN" altLang="en-US" sz="16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b="1" dirty="0">
                <a:solidFill>
                  <a:srgbClr val="FF0064"/>
                </a:solidFill>
                <a:latin typeface="微软雅黑" panose="020B0503020204020204" pitchFamily="34" charset="-122"/>
                <a:ea typeface="微软雅黑" panose="020B0503020204020204" pitchFamily="34" charset="-122"/>
                <a:sym typeface="微软雅黑" panose="020B0503020204020204" pitchFamily="34" charset="-122"/>
              </a:rPr>
              <a:t>“顾客永远都是对的，顾客的需求就是我们努力的方向，顾客的需要就是我们奋斗的目标！”</a:t>
            </a:r>
            <a:endParaRPr lang="zh-CN" altLang="en-US" sz="1600" b="1" dirty="0">
              <a:solidFill>
                <a:srgbClr val="FF0064"/>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pan dir="u"/>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92"/>
                                        </p:tgtEl>
                                        <p:attrNameLst>
                                          <p:attrName>style.visibility</p:attrName>
                                        </p:attrNameLst>
                                      </p:cBhvr>
                                      <p:to>
                                        <p:strVal val="visible"/>
                                      </p:to>
                                    </p:set>
                                    <p:anim calcmode="lin" valueType="num">
                                      <p:cBhvr additive="base">
                                        <p:cTn id="7" dur="500" fill="hold"/>
                                        <p:tgtEl>
                                          <p:spTgt spid="92"/>
                                        </p:tgtEl>
                                        <p:attrNameLst>
                                          <p:attrName>ppt_x</p:attrName>
                                        </p:attrNameLst>
                                      </p:cBhvr>
                                      <p:tavLst>
                                        <p:tav tm="0">
                                          <p:val>
                                            <p:strVal val="#ppt_x"/>
                                          </p:val>
                                        </p:tav>
                                        <p:tav tm="100000">
                                          <p:val>
                                            <p:strVal val="#ppt_x"/>
                                          </p:val>
                                        </p:tav>
                                      </p:tavLst>
                                    </p:anim>
                                    <p:anim calcmode="lin" valueType="num">
                                      <p:cBhvr additive="base">
                                        <p:cTn id="8" dur="500" fill="hold"/>
                                        <p:tgtEl>
                                          <p:spTgt spid="92"/>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2" presetClass="entr" presetSubtype="8"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cBhvr additive="base">
                                        <p:cTn id="16" dur="100" fill="hold"/>
                                        <p:tgtEl>
                                          <p:spTgt spid="19"/>
                                        </p:tgtEl>
                                        <p:attrNameLst>
                                          <p:attrName>ppt_x</p:attrName>
                                        </p:attrNameLst>
                                      </p:cBhvr>
                                      <p:tavLst>
                                        <p:tav tm="0">
                                          <p:val>
                                            <p:strVal val="0-#ppt_w/2"/>
                                          </p:val>
                                        </p:tav>
                                        <p:tav tm="100000">
                                          <p:val>
                                            <p:strVal val="#ppt_x"/>
                                          </p:val>
                                        </p:tav>
                                      </p:tavLst>
                                    </p:anim>
                                    <p:anim calcmode="lin" valueType="num">
                                      <p:cBhvr additive="base">
                                        <p:cTn id="17" dur="100" fill="hold"/>
                                        <p:tgtEl>
                                          <p:spTgt spid="19"/>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 presetClass="entr" presetSubtype="8"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additive="base">
                                        <p:cTn id="21" dur="500" fill="hold"/>
                                        <p:tgtEl>
                                          <p:spTgt spid="18"/>
                                        </p:tgtEl>
                                        <p:attrNameLst>
                                          <p:attrName>ppt_x</p:attrName>
                                        </p:attrNameLst>
                                      </p:cBhvr>
                                      <p:tavLst>
                                        <p:tav tm="0">
                                          <p:val>
                                            <p:strVal val="0-#ppt_w/2"/>
                                          </p:val>
                                        </p:tav>
                                        <p:tav tm="100000">
                                          <p:val>
                                            <p:strVal val="#ppt_x"/>
                                          </p:val>
                                        </p:tav>
                                      </p:tavLst>
                                    </p:anim>
                                    <p:anim calcmode="lin" valueType="num">
                                      <p:cBhvr additive="base">
                                        <p:cTn id="22" dur="500" fill="hold"/>
                                        <p:tgtEl>
                                          <p:spTgt spid="18"/>
                                        </p:tgtEl>
                                        <p:attrNameLst>
                                          <p:attrName>ppt_y</p:attrName>
                                        </p:attrNameLst>
                                      </p:cBhvr>
                                      <p:tavLst>
                                        <p:tav tm="0">
                                          <p:val>
                                            <p:strVal val="#ppt_y"/>
                                          </p:val>
                                        </p:tav>
                                        <p:tav tm="100000">
                                          <p:val>
                                            <p:strVal val="#ppt_y"/>
                                          </p:val>
                                        </p:tav>
                                      </p:tavLst>
                                    </p:anim>
                                  </p:childTnLst>
                                </p:cTn>
                              </p:par>
                              <p:par>
                                <p:cTn id="23" presetID="8" presetClass="emph" presetSubtype="0" fill="hold" grpId="1" nodeType="withEffect">
                                  <p:stCondLst>
                                    <p:cond delay="0"/>
                                  </p:stCondLst>
                                  <p:childTnLst>
                                    <p:animRot by="43200000">
                                      <p:cBhvr>
                                        <p:cTn id="24" dur="400" fill="hold"/>
                                        <p:tgtEl>
                                          <p:spTgt spid="18"/>
                                        </p:tgtEl>
                                        <p:attrNameLst>
                                          <p:attrName>r</p:attrName>
                                        </p:attrNameLst>
                                      </p:cBhvr>
                                    </p:animRot>
                                  </p:childTnLst>
                                </p:cTn>
                              </p:par>
                            </p:childTnLst>
                          </p:cTn>
                        </p:par>
                        <p:par>
                          <p:cTn id="25" fill="hold">
                            <p:stCondLst>
                              <p:cond delay="1500"/>
                            </p:stCondLst>
                            <p:childTnLst>
                              <p:par>
                                <p:cTn id="26" presetID="52" presetClass="entr" presetSubtype="0" fill="hold" grpId="0" nodeType="afterEffect">
                                  <p:stCondLst>
                                    <p:cond delay="0"/>
                                  </p:stCondLst>
                                  <p:childTnLst>
                                    <p:set>
                                      <p:cBhvr>
                                        <p:cTn id="27" dur="1" fill="hold">
                                          <p:stCondLst>
                                            <p:cond delay="0"/>
                                          </p:stCondLst>
                                        </p:cTn>
                                        <p:tgtEl>
                                          <p:spTgt spid="42"/>
                                        </p:tgtEl>
                                        <p:attrNameLst>
                                          <p:attrName>style.visibility</p:attrName>
                                        </p:attrNameLst>
                                      </p:cBhvr>
                                      <p:to>
                                        <p:strVal val="visible"/>
                                      </p:to>
                                    </p:set>
                                    <p:animScale>
                                      <p:cBhvr>
                                        <p:cTn id="28" dur="1000" decel="50000" fill="hold">
                                          <p:stCondLst>
                                            <p:cond delay="0"/>
                                          </p:stCondLst>
                                        </p:cTn>
                                        <p:tgtEl>
                                          <p:spTgt spid="4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42"/>
                                        </p:tgtEl>
                                        <p:attrNameLst>
                                          <p:attrName>ppt_x</p:attrName>
                                          <p:attrName>ppt_y</p:attrName>
                                        </p:attrNameLst>
                                      </p:cBhvr>
                                    </p:animMotion>
                                    <p:animEffect transition="in" filter="fade">
                                      <p:cBhvr>
                                        <p:cTn id="30" dur="1000"/>
                                        <p:tgtEl>
                                          <p:spTgt spid="42"/>
                                        </p:tgtEl>
                                      </p:cBhvr>
                                    </p:animEffect>
                                  </p:childTnLst>
                                </p:cTn>
                              </p:par>
                            </p:childTnLst>
                          </p:cTn>
                        </p:par>
                        <p:par>
                          <p:cTn id="31" fill="hold">
                            <p:stCondLst>
                              <p:cond delay="2500"/>
                            </p:stCondLst>
                            <p:childTnLst>
                              <p:par>
                                <p:cTn id="32" presetID="52" presetClass="entr" presetSubtype="0" fill="hold" nodeType="afterEffect">
                                  <p:stCondLst>
                                    <p:cond delay="0"/>
                                  </p:stCondLst>
                                  <p:childTnLst>
                                    <p:set>
                                      <p:cBhvr>
                                        <p:cTn id="33" dur="1" fill="hold">
                                          <p:stCondLst>
                                            <p:cond delay="0"/>
                                          </p:stCondLst>
                                        </p:cTn>
                                        <p:tgtEl>
                                          <p:spTgt spid="29"/>
                                        </p:tgtEl>
                                        <p:attrNameLst>
                                          <p:attrName>style.visibility</p:attrName>
                                        </p:attrNameLst>
                                      </p:cBhvr>
                                      <p:to>
                                        <p:strVal val="visible"/>
                                      </p:to>
                                    </p:set>
                                    <p:animScale>
                                      <p:cBhvr>
                                        <p:cTn id="34" dur="5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5" dur="500" decel="50000" fill="hold">
                                          <p:stCondLst>
                                            <p:cond delay="0"/>
                                          </p:stCondLst>
                                        </p:cTn>
                                        <p:tgtEl>
                                          <p:spTgt spid="29"/>
                                        </p:tgtEl>
                                        <p:attrNameLst>
                                          <p:attrName>ppt_x</p:attrName>
                                          <p:attrName>ppt_y</p:attrName>
                                        </p:attrNameLst>
                                      </p:cBhvr>
                                    </p:animMotion>
                                    <p:animEffect transition="in" filter="fade">
                                      <p:cBhvr>
                                        <p:cTn id="36" dur="500"/>
                                        <p:tgtEl>
                                          <p:spTgt spid="29"/>
                                        </p:tgtEl>
                                      </p:cBhvr>
                                    </p:animEffect>
                                  </p:childTnLst>
                                </p:cTn>
                              </p:par>
                            </p:childTnLst>
                          </p:cTn>
                        </p:par>
                        <p:par>
                          <p:cTn id="37" fill="hold">
                            <p:stCondLst>
                              <p:cond delay="3000"/>
                            </p:stCondLst>
                            <p:childTnLst>
                              <p:par>
                                <p:cTn id="38" presetID="52" presetClass="entr" presetSubtype="0" fill="hold" grpId="0" nodeType="afterEffect">
                                  <p:stCondLst>
                                    <p:cond delay="0"/>
                                  </p:stCondLst>
                                  <p:childTnLst>
                                    <p:set>
                                      <p:cBhvr>
                                        <p:cTn id="39" dur="1" fill="hold">
                                          <p:stCondLst>
                                            <p:cond delay="0"/>
                                          </p:stCondLst>
                                        </p:cTn>
                                        <p:tgtEl>
                                          <p:spTgt spid="43"/>
                                        </p:tgtEl>
                                        <p:attrNameLst>
                                          <p:attrName>style.visibility</p:attrName>
                                        </p:attrNameLst>
                                      </p:cBhvr>
                                      <p:to>
                                        <p:strVal val="visible"/>
                                      </p:to>
                                    </p:set>
                                    <p:animScale>
                                      <p:cBhvr>
                                        <p:cTn id="40" dur="1000" decel="50000" fill="hold">
                                          <p:stCondLst>
                                            <p:cond delay="0"/>
                                          </p:stCondLst>
                                        </p:cTn>
                                        <p:tgtEl>
                                          <p:spTgt spid="4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1" dur="1000" decel="50000" fill="hold">
                                          <p:stCondLst>
                                            <p:cond delay="0"/>
                                          </p:stCondLst>
                                        </p:cTn>
                                        <p:tgtEl>
                                          <p:spTgt spid="43"/>
                                        </p:tgtEl>
                                        <p:attrNameLst>
                                          <p:attrName>ppt_x</p:attrName>
                                          <p:attrName>ppt_y</p:attrName>
                                        </p:attrNameLst>
                                      </p:cBhvr>
                                    </p:animMotion>
                                    <p:animEffect transition="in" filter="fade">
                                      <p:cBhvr>
                                        <p:cTn id="42" dur="10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8" grpId="0"/>
      <p:bldP spid="18" grpId="1"/>
      <p:bldP spid="19" grpId="0"/>
      <p:bldP spid="42" grpId="0"/>
      <p:bldP spid="43"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4900">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02</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4" y="551530"/>
            <a:ext cx="3528851" cy="461725"/>
          </a:xfrm>
          <a:prstGeom prst="rect">
            <a:avLst/>
          </a:prstGeom>
          <a:noFill/>
        </p:spPr>
        <p:txBody>
          <a:bodyPr wrap="square" lIns="0" rtlCol="0">
            <a:spAutoFit/>
          </a:bodyPr>
          <a:lstStyle/>
          <a:p>
            <a:r>
              <a:rPr lang="zh-CN" altLang="en-US" sz="2400" b="1" dirty="0">
                <a:solidFill>
                  <a:srgbClr val="9BBB59"/>
                </a:solidFill>
                <a:latin typeface="微软雅黑" panose="020B0503020204020204" pitchFamily="34" charset="-122"/>
                <a:ea typeface="微软雅黑" panose="020B0503020204020204" pitchFamily="34" charset="-122"/>
              </a:rPr>
              <a:t>为什么需要老板心态</a:t>
            </a:r>
            <a:endParaRPr lang="zh-CN" altLang="en-US" sz="2400" b="1" dirty="0">
              <a:solidFill>
                <a:srgbClr val="9BBB59"/>
              </a:solidFill>
              <a:latin typeface="微软雅黑" panose="020B0503020204020204" pitchFamily="34" charset="-122"/>
              <a:ea typeface="微软雅黑" panose="020B0503020204020204" pitchFamily="34" charset="-122"/>
            </a:endParaRP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marL="1143000" indent="-228600">
              <a:defRPr sz="2400">
                <a:solidFill>
                  <a:schemeClr val="tx1"/>
                </a:solidFill>
                <a:latin typeface="Calibri" panose="020F0502020204030204" pitchFamily="34" charset="0"/>
                <a:ea typeface="宋体" panose="02010600030101010101" pitchFamily="2" charset="-122"/>
              </a:defRPr>
            </a:lvl3pPr>
            <a:lvl4pPr marL="1600200" indent="-228600">
              <a:defRPr sz="2400">
                <a:solidFill>
                  <a:schemeClr val="tx1"/>
                </a:solidFill>
                <a:latin typeface="Calibri" panose="020F0502020204030204" pitchFamily="34" charset="0"/>
                <a:ea typeface="宋体" panose="02010600030101010101" pitchFamily="2" charset="-122"/>
              </a:defRPr>
            </a:lvl4pPr>
            <a:lvl5pPr marL="2057400" indent="-228600">
              <a:defRPr sz="2400">
                <a:solidFill>
                  <a:schemeClr val="tx1"/>
                </a:solidFill>
                <a:latin typeface="Calibri" panose="020F0502020204030204" pitchFamily="34" charset="0"/>
                <a:ea typeface="宋体" panose="02010600030101010101" pitchFamily="2" charset="-122"/>
              </a:defRPr>
            </a:lvl5pPr>
            <a:lvl6pPr marL="25146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6pPr>
            <a:lvl7pPr marL="29718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7pPr>
            <a:lvl8pPr marL="34290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8pPr>
            <a:lvl9pPr marL="38862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9pPr>
          </a:lstStyle>
          <a:p>
            <a:endParaRPr lang="zh-CN" altLang="en-US" dirty="0">
              <a:ea typeface="微软雅黑" panose="020B0503020204020204" pitchFamily="34" charset="-122"/>
            </a:endParaRPr>
          </a:p>
        </p:txBody>
      </p:sp>
      <p:grpSp>
        <p:nvGrpSpPr>
          <p:cNvPr id="12" name="组合 11"/>
          <p:cNvGrpSpPr/>
          <p:nvPr/>
        </p:nvGrpSpPr>
        <p:grpSpPr>
          <a:xfrm>
            <a:off x="1846975" y="6015544"/>
            <a:ext cx="7777669" cy="828108"/>
            <a:chOff x="1774727" y="6015207"/>
            <a:chExt cx="7776656" cy="828000"/>
          </a:xfrm>
        </p:grpSpPr>
        <p:sp>
          <p:nvSpPr>
            <p:cNvPr id="14" name="矩形 13"/>
            <p:cNvSpPr/>
            <p:nvPr/>
          </p:nvSpPr>
          <p:spPr>
            <a:xfrm>
              <a:off x="1774727" y="6165304"/>
              <a:ext cx="7776656" cy="432000"/>
            </a:xfrm>
            <a:prstGeom prst="rect">
              <a:avLst/>
            </a:prstGeom>
            <a:solidFill>
              <a:srgbClr val="7BC143"/>
            </a:solidFill>
            <a:ln>
              <a:solidFill>
                <a:schemeClr val="bg1"/>
              </a:solidFill>
            </a:ln>
            <a:effectLst>
              <a:outerShdw blurRad="50800" dist="38100" dir="2700000" algn="tl"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15" name="Picture 6" descr="E:\仝德志文件，勿删！\03-参考文档\！PPT图片及版面资源\06-PPT精选插图\12-标签\橙色把手-阴影.png"/>
            <p:cNvPicPr>
              <a:picLocks noChangeAspect="1" noChangeArrowheads="1"/>
            </p:cNvPicPr>
            <p:nvPr/>
          </p:nvPicPr>
          <p:blipFill>
            <a:blip r:embed="rId1" cstate="email"/>
            <a:srcRect/>
            <a:stretch>
              <a:fillRect/>
            </a:stretch>
          </p:blipFill>
          <p:spPr bwMode="auto">
            <a:xfrm>
              <a:off x="2633460" y="6015207"/>
              <a:ext cx="1062000" cy="82800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2998907" y="6098551"/>
              <a:ext cx="346204" cy="630860"/>
            </a:xfrm>
            <a:prstGeom prst="rect">
              <a:avLst/>
            </a:prstGeom>
            <a:noFill/>
          </p:spPr>
          <p:txBody>
            <a:bodyPr vert="eaVert" wrap="none" rtlCol="0">
              <a:spAutoFit/>
            </a:bodyPr>
            <a:lstStyle/>
            <a:p>
              <a:r>
                <a:rPr lang="zh-CN" altLang="en-US" sz="1050" dirty="0">
                  <a:solidFill>
                    <a:schemeClr val="bg1"/>
                  </a:solidFill>
                  <a:latin typeface="微软雅黑" panose="020B0503020204020204" pitchFamily="34" charset="-122"/>
                  <a:ea typeface="微软雅黑" panose="020B0503020204020204" pitchFamily="34" charset="-122"/>
                </a:rPr>
                <a:t>三级标题</a:t>
              </a:r>
              <a:endParaRPr lang="zh-CN" altLang="en-US" sz="1050" dirty="0">
                <a:solidFill>
                  <a:schemeClr val="bg1"/>
                </a:solidFill>
                <a:latin typeface="微软雅黑" panose="020B0503020204020204" pitchFamily="34" charset="-122"/>
                <a:ea typeface="微软雅黑" panose="020B0503020204020204" pitchFamily="34" charset="-122"/>
              </a:endParaRPr>
            </a:p>
          </p:txBody>
        </p:sp>
        <p:sp>
          <p:nvSpPr>
            <p:cNvPr id="17" name="椭圆 16"/>
            <p:cNvSpPr/>
            <p:nvPr/>
          </p:nvSpPr>
          <p:spPr>
            <a:xfrm>
              <a:off x="1918742" y="6201687"/>
              <a:ext cx="360040" cy="36004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TextBox 17"/>
          <p:cNvSpPr txBox="1"/>
          <p:nvPr/>
        </p:nvSpPr>
        <p:spPr>
          <a:xfrm>
            <a:off x="3791444" y="6204631"/>
            <a:ext cx="5545338" cy="369380"/>
          </a:xfrm>
          <a:prstGeom prst="rect">
            <a:avLst/>
          </a:prstGeom>
          <a:noFill/>
        </p:spPr>
        <p:txBody>
          <a:bodyPr wrap="square" lIns="0"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老板心态，值得信赖</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1918992"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anose="04040905080B02020502" pitchFamily="82" charset="0"/>
                <a:ea typeface="DFPYeaSong-B5" pitchFamily="18" charset="-120"/>
              </a:rPr>
              <a:t>2</a:t>
            </a:r>
            <a:endParaRPr lang="zh-CN" altLang="en-US" sz="3200" b="1" i="1" dirty="0">
              <a:solidFill>
                <a:srgbClr val="7BC143"/>
              </a:solidFill>
              <a:effectLst>
                <a:outerShdw blurRad="38100" dist="38100" dir="2700000" algn="tl">
                  <a:srgbClr val="000000">
                    <a:alpha val="43137"/>
                  </a:srgbClr>
                </a:outerShdw>
              </a:effectLst>
              <a:latin typeface="Broadway" panose="04040905080B02020502" pitchFamily="82" charset="0"/>
              <a:ea typeface="DFPYeaSong-B5" pitchFamily="18" charset="-120"/>
            </a:endParaRPr>
          </a:p>
        </p:txBody>
      </p:sp>
      <p:sp>
        <p:nvSpPr>
          <p:cNvPr id="20"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marL="1143000" indent="-228600">
              <a:defRPr sz="2400">
                <a:solidFill>
                  <a:schemeClr val="tx1"/>
                </a:solidFill>
                <a:latin typeface="Calibri" panose="020F0502020204030204" pitchFamily="34" charset="0"/>
                <a:ea typeface="宋体" panose="02010600030101010101" pitchFamily="2" charset="-122"/>
              </a:defRPr>
            </a:lvl3pPr>
            <a:lvl4pPr marL="1600200" indent="-228600">
              <a:defRPr sz="2400">
                <a:solidFill>
                  <a:schemeClr val="tx1"/>
                </a:solidFill>
                <a:latin typeface="Calibri" panose="020F0502020204030204" pitchFamily="34" charset="0"/>
                <a:ea typeface="宋体" panose="02010600030101010101" pitchFamily="2" charset="-122"/>
              </a:defRPr>
            </a:lvl4pPr>
            <a:lvl5pPr marL="2057400" indent="-228600">
              <a:defRPr sz="2400">
                <a:solidFill>
                  <a:schemeClr val="tx1"/>
                </a:solidFill>
                <a:latin typeface="Calibri" panose="020F0502020204030204" pitchFamily="34" charset="0"/>
                <a:ea typeface="宋体" panose="02010600030101010101" pitchFamily="2" charset="-122"/>
              </a:defRPr>
            </a:lvl5pPr>
            <a:lvl6pPr marL="25146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6pPr>
            <a:lvl7pPr marL="29718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7pPr>
            <a:lvl8pPr marL="34290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8pPr>
            <a:lvl9pPr marL="38862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9pPr>
          </a:lstStyle>
          <a:p>
            <a:endParaRPr lang="zh-CN" altLang="en-US" dirty="0">
              <a:ea typeface="微软雅黑" panose="020B0503020204020204" pitchFamily="34" charset="-122"/>
            </a:endParaRPr>
          </a:p>
        </p:txBody>
      </p:sp>
      <p:pic>
        <p:nvPicPr>
          <p:cNvPr id="30" name="Picture 2" descr="D:\Teliss_Tong\Copy\定期备份\工作备份\！PPT图片及版面资源\06-PPT精选插图\12-标签\绿色上角.png"/>
          <p:cNvPicPr>
            <a:picLocks noChangeAspect="1" noChangeArrowheads="1"/>
          </p:cNvPicPr>
          <p:nvPr/>
        </p:nvPicPr>
        <p:blipFill>
          <a:blip r:embed="rId2" cstate="email"/>
          <a:srcRect/>
          <a:stretch>
            <a:fillRect/>
          </a:stretch>
        </p:blipFill>
        <p:spPr bwMode="auto">
          <a:xfrm>
            <a:off x="10270703" y="1031579"/>
            <a:ext cx="1514670" cy="414391"/>
          </a:xfrm>
          <a:prstGeom prst="rect">
            <a:avLst/>
          </a:prstGeom>
          <a:noFill/>
          <a:extLst>
            <a:ext uri="{909E8E84-426E-40DD-AFC4-6F175D3DCCD1}">
              <a14:hiddenFill xmlns:a14="http://schemas.microsoft.com/office/drawing/2010/main">
                <a:solidFill>
                  <a:srgbClr val="FFFFFF"/>
                </a:solidFill>
              </a14:hiddenFill>
            </a:ext>
          </a:extLst>
        </p:spPr>
      </p:pic>
      <p:sp>
        <p:nvSpPr>
          <p:cNvPr id="31" name="TextBox 30"/>
          <p:cNvSpPr txBox="1"/>
          <p:nvPr/>
        </p:nvSpPr>
        <p:spPr>
          <a:xfrm>
            <a:off x="10705113" y="1052427"/>
            <a:ext cx="646415" cy="369380"/>
          </a:xfrm>
          <a:prstGeom prst="rect">
            <a:avLst/>
          </a:prstGeom>
          <a:noFill/>
        </p:spPr>
        <p:txBody>
          <a:bodyPr wrap="non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案例</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7" name="矩形 6"/>
          <p:cNvSpPr>
            <a:spLocks noChangeArrowheads="1"/>
          </p:cNvSpPr>
          <p:nvPr/>
        </p:nvSpPr>
        <p:spPr bwMode="auto">
          <a:xfrm>
            <a:off x="1991010" y="1612595"/>
            <a:ext cx="9938398" cy="4336574"/>
          </a:xfrm>
          <a:prstGeom prst="roundRect">
            <a:avLst>
              <a:gd name="adj" fmla="val 0"/>
            </a:avLst>
          </a:prstGeom>
          <a:solidFill>
            <a:srgbClr val="F0F0F0"/>
          </a:solidFill>
          <a:ln>
            <a:noFill/>
          </a:ln>
        </p:spPr>
        <p:txBody>
          <a:bodyPr anchor="ctr"/>
          <a:lstStyle/>
          <a:p>
            <a:pPr algn="ctr"/>
            <a:endParaRPr lang="zh-CN" altLang="zh-CN">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8" name="圆角矩形 27"/>
          <p:cNvSpPr/>
          <p:nvPr/>
        </p:nvSpPr>
        <p:spPr>
          <a:xfrm>
            <a:off x="2171053" y="1844618"/>
            <a:ext cx="9361219" cy="3960956"/>
          </a:xfrm>
          <a:prstGeom prst="roundRect">
            <a:avLst>
              <a:gd name="adj" fmla="val 0"/>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32" name="矩形 9"/>
          <p:cNvSpPr>
            <a:spLocks noChangeArrowheads="1"/>
          </p:cNvSpPr>
          <p:nvPr/>
        </p:nvSpPr>
        <p:spPr bwMode="auto">
          <a:xfrm>
            <a:off x="2171052" y="1412514"/>
            <a:ext cx="100025" cy="379004"/>
          </a:xfrm>
          <a:prstGeom prst="rect">
            <a:avLst/>
          </a:prstGeom>
          <a:solidFill>
            <a:srgbClr val="FFC000"/>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3" name="TextBox 10"/>
          <p:cNvSpPr>
            <a:spLocks noChangeArrowheads="1"/>
          </p:cNvSpPr>
          <p:nvPr/>
        </p:nvSpPr>
        <p:spPr bwMode="auto">
          <a:xfrm>
            <a:off x="2351095" y="1412513"/>
            <a:ext cx="2939063" cy="400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b="1" dirty="0">
                <a:solidFill>
                  <a:schemeClr val="accent6"/>
                </a:solidFill>
                <a:latin typeface="微软雅黑" panose="020B0503020204020204" pitchFamily="34" charset="-122"/>
                <a:ea typeface="微软雅黑" panose="020B0503020204020204" pitchFamily="34" charset="-122"/>
              </a:rPr>
              <a:t>每桶四美元</a:t>
            </a:r>
            <a:endParaRPr lang="zh-CN" altLang="en-US" sz="2000" b="1" dirty="0">
              <a:solidFill>
                <a:schemeClr val="accent6"/>
              </a:solidFill>
              <a:latin typeface="微软雅黑" panose="020B0503020204020204" pitchFamily="34" charset="-122"/>
              <a:ea typeface="微软雅黑" panose="020B0503020204020204" pitchFamily="34" charset="-122"/>
            </a:endParaRPr>
          </a:p>
        </p:txBody>
      </p:sp>
      <p:sp>
        <p:nvSpPr>
          <p:cNvPr id="44" name="矩形 9"/>
          <p:cNvSpPr>
            <a:spLocks noChangeArrowheads="1"/>
          </p:cNvSpPr>
          <p:nvPr/>
        </p:nvSpPr>
        <p:spPr bwMode="auto">
          <a:xfrm>
            <a:off x="11652948" y="5705532"/>
            <a:ext cx="492497" cy="100041"/>
          </a:xfrm>
          <a:prstGeom prst="rect">
            <a:avLst/>
          </a:prstGeom>
          <a:solidFill>
            <a:srgbClr val="FFC000"/>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45" name="TextBox 10"/>
          <p:cNvSpPr>
            <a:spLocks noChangeArrowheads="1"/>
          </p:cNvSpPr>
          <p:nvPr/>
        </p:nvSpPr>
        <p:spPr bwMode="auto">
          <a:xfrm>
            <a:off x="11653019" y="2657053"/>
            <a:ext cx="492443" cy="2932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p>
            <a:pPr algn="r"/>
            <a:r>
              <a:rPr lang="zh-CN" altLang="en-US" sz="2000" b="1" spc="100" dirty="0">
                <a:solidFill>
                  <a:schemeClr val="accent6"/>
                </a:solidFill>
                <a:latin typeface="微软雅黑" panose="020B0503020204020204" pitchFamily="34" charset="-122"/>
                <a:ea typeface="微软雅黑" panose="020B0503020204020204" pitchFamily="34" charset="-122"/>
              </a:rPr>
              <a:t>精彩点评</a:t>
            </a:r>
            <a:endParaRPr lang="zh-CN" altLang="en-US" sz="2000" b="1" spc="100" dirty="0">
              <a:solidFill>
                <a:schemeClr val="accent6"/>
              </a:solidFill>
              <a:latin typeface="微软雅黑" panose="020B0503020204020204" pitchFamily="34" charset="-122"/>
              <a:ea typeface="微软雅黑" panose="020B0503020204020204" pitchFamily="34" charset="-122"/>
            </a:endParaRPr>
          </a:p>
        </p:txBody>
      </p:sp>
      <p:sp>
        <p:nvSpPr>
          <p:cNvPr id="46" name="Text Box 44"/>
          <p:cNvSpPr txBox="1">
            <a:spLocks noChangeArrowheads="1"/>
          </p:cNvSpPr>
          <p:nvPr/>
        </p:nvSpPr>
        <p:spPr bwMode="auto">
          <a:xfrm>
            <a:off x="2410992" y="2244774"/>
            <a:ext cx="3540973" cy="3459024"/>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20204" pitchFamily="34" charset="0"/>
                <a:ea typeface="宋体" panose="02010600030101010101" pitchFamily="2" charset="-122"/>
              </a:defRPr>
            </a:lvl2pPr>
            <a:lvl3pPr defTabSz="720725" eaLnBrk="0" hangingPunct="0">
              <a:defRPr sz="1600">
                <a:latin typeface="Arial" panose="020B0604020202020204" pitchFamily="34" charset="0"/>
                <a:ea typeface="宋体" panose="02010600030101010101" pitchFamily="2" charset="-122"/>
              </a:defRPr>
            </a:lvl3pPr>
            <a:lvl4pPr defTabSz="720725" eaLnBrk="0" hangingPunct="0">
              <a:defRPr sz="1600">
                <a:latin typeface="Arial" panose="020B0604020202020204" pitchFamily="34" charset="0"/>
                <a:ea typeface="宋体" panose="02010600030101010101" pitchFamily="2" charset="-122"/>
              </a:defRPr>
            </a:lvl4pPr>
            <a:lvl5pPr defTabSz="720725" eaLnBrk="0" hangingPunct="0">
              <a:defRPr sz="1600">
                <a:latin typeface="Arial" panose="020B0604020202020204" pitchFamily="34" charset="0"/>
                <a:ea typeface="宋体" panose="02010600030101010101" pitchFamily="2" charset="-122"/>
              </a:defRPr>
            </a:lvl5pPr>
            <a:lvl6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6pPr>
            <a:lvl7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7pPr>
            <a:lvl8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8pPr>
            <a:lvl9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9pPr>
          </a:lstStyle>
          <a:p>
            <a:pPr indent="0">
              <a:spcAft>
                <a:spcPts val="600"/>
              </a:spcAft>
            </a:pPr>
            <a:r>
              <a:rPr lang="zh-CN" altLang="en-US" dirty="0">
                <a:solidFill>
                  <a:schemeClr val="bg1"/>
                </a:solidFill>
              </a:rPr>
              <a:t>阿基勃特只是美国标准石油公司的普通职员，但他无论在什么场合中签名，都不忘附加上公司的一句宣传语“每桶</a:t>
            </a:r>
            <a:r>
              <a:rPr lang="en-US" altLang="zh-CN" dirty="0">
                <a:solidFill>
                  <a:schemeClr val="bg1"/>
                </a:solidFill>
              </a:rPr>
              <a:t>4</a:t>
            </a:r>
            <a:r>
              <a:rPr lang="zh-CN" altLang="en-US" dirty="0">
                <a:solidFill>
                  <a:schemeClr val="bg1"/>
                </a:solidFill>
              </a:rPr>
              <a:t>美元的标准石油”。时间长了，同事朋友们干脆给他取了个“每桶</a:t>
            </a:r>
            <a:r>
              <a:rPr lang="en-US" altLang="zh-CN" dirty="0">
                <a:solidFill>
                  <a:schemeClr val="bg1"/>
                </a:solidFill>
              </a:rPr>
              <a:t>4</a:t>
            </a:r>
            <a:r>
              <a:rPr lang="zh-CN" altLang="en-US" dirty="0">
                <a:solidFill>
                  <a:schemeClr val="bg1"/>
                </a:solidFill>
              </a:rPr>
              <a:t>美元”的外号，他的真名反而没人再叫了。</a:t>
            </a:r>
            <a:endParaRPr lang="en-US" altLang="zh-CN" dirty="0">
              <a:solidFill>
                <a:schemeClr val="bg1"/>
              </a:solidFill>
            </a:endParaRPr>
          </a:p>
          <a:p>
            <a:pPr indent="0">
              <a:spcAft>
                <a:spcPts val="600"/>
              </a:spcAft>
            </a:pPr>
            <a:r>
              <a:rPr lang="zh-CN" altLang="en-US" dirty="0">
                <a:solidFill>
                  <a:schemeClr val="bg1"/>
                </a:solidFill>
              </a:rPr>
              <a:t>这就是一种老板心态的表现，回报是：五年后， 阿基勃特被洛克菲勒任命为下一任的董事长。</a:t>
            </a:r>
            <a:endParaRPr lang="zh-CN" altLang="zh-CN" dirty="0">
              <a:solidFill>
                <a:schemeClr val="bg1"/>
              </a:solidFill>
            </a:endParaRPr>
          </a:p>
        </p:txBody>
      </p:sp>
      <p:sp>
        <p:nvSpPr>
          <p:cNvPr id="47" name="Text Box 44"/>
          <p:cNvSpPr txBox="1">
            <a:spLocks noChangeArrowheads="1"/>
          </p:cNvSpPr>
          <p:nvPr/>
        </p:nvSpPr>
        <p:spPr bwMode="auto">
          <a:xfrm>
            <a:off x="6240034" y="4571868"/>
            <a:ext cx="5041217" cy="1089671"/>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20204" pitchFamily="34" charset="0"/>
                <a:ea typeface="宋体" panose="02010600030101010101" pitchFamily="2" charset="-122"/>
              </a:defRPr>
            </a:lvl2pPr>
            <a:lvl3pPr defTabSz="720725" eaLnBrk="0" hangingPunct="0">
              <a:defRPr sz="1600">
                <a:latin typeface="Arial" panose="020B0604020202020204" pitchFamily="34" charset="0"/>
                <a:ea typeface="宋体" panose="02010600030101010101" pitchFamily="2" charset="-122"/>
              </a:defRPr>
            </a:lvl3pPr>
            <a:lvl4pPr defTabSz="720725" eaLnBrk="0" hangingPunct="0">
              <a:defRPr sz="1600">
                <a:latin typeface="Arial" panose="020B0604020202020204" pitchFamily="34" charset="0"/>
                <a:ea typeface="宋体" panose="02010600030101010101" pitchFamily="2" charset="-122"/>
              </a:defRPr>
            </a:lvl4pPr>
            <a:lvl5pPr defTabSz="720725" eaLnBrk="0" hangingPunct="0">
              <a:defRPr sz="1600">
                <a:latin typeface="Arial" panose="020B0604020202020204" pitchFamily="34" charset="0"/>
                <a:ea typeface="宋体" panose="02010600030101010101" pitchFamily="2" charset="-122"/>
              </a:defRPr>
            </a:lvl5pPr>
            <a:lvl6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6pPr>
            <a:lvl7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7pPr>
            <a:lvl8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8pPr>
            <a:lvl9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9pPr>
          </a:lstStyle>
          <a:p>
            <a:pPr indent="0"/>
            <a:r>
              <a:rPr lang="zh-CN" altLang="en-US" dirty="0">
                <a:solidFill>
                  <a:schemeClr val="bg1"/>
                </a:solidFill>
              </a:rPr>
              <a:t>一个把公司的命运时刻放在自己心里的人，自然会受到老板的信赖；一个有一分热便发一分光的人，老板自然敢把公司要务托付给他。</a:t>
            </a:r>
            <a:endParaRPr lang="en-US" dirty="0">
              <a:solidFill>
                <a:schemeClr val="bg1"/>
              </a:solidFill>
            </a:endParaRPr>
          </a:p>
        </p:txBody>
      </p:sp>
      <p:pic>
        <p:nvPicPr>
          <p:cNvPr id="1026" name="Picture 2" descr="http://media.21yod.com/upfile/20089/e3f7a22978714653-2008926150335-0.1.JPG"/>
          <p:cNvPicPr>
            <a:picLocks noChangeAspect="1" noChangeArrowheads="1"/>
          </p:cNvPicPr>
          <p:nvPr/>
        </p:nvPicPr>
        <p:blipFill rotWithShape="1">
          <a:blip r:embed="rId3" cstate="print"/>
          <a:srcRect/>
          <a:stretch>
            <a:fillRect/>
          </a:stretch>
        </p:blipFill>
        <p:spPr bwMode="auto">
          <a:xfrm>
            <a:off x="6394694" y="2244774"/>
            <a:ext cx="4731896" cy="2218179"/>
          </a:xfrm>
          <a:prstGeom prst="roundRect">
            <a:avLst>
              <a:gd name="adj" fmla="val 0"/>
            </a:avLst>
          </a:prstGeom>
          <a:noFill/>
          <a:ln w="28575">
            <a:solidFill>
              <a:schemeClr val="bg1"/>
            </a:solidFill>
          </a:ln>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p14:pan dir="r"/>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100" fill="hold"/>
                                        <p:tgtEl>
                                          <p:spTgt spid="19"/>
                                        </p:tgtEl>
                                        <p:attrNameLst>
                                          <p:attrName>ppt_x</p:attrName>
                                        </p:attrNameLst>
                                      </p:cBhvr>
                                      <p:tavLst>
                                        <p:tav tm="0">
                                          <p:val>
                                            <p:strVal val="0-#ppt_w/2"/>
                                          </p:val>
                                        </p:tav>
                                        <p:tav tm="100000">
                                          <p:val>
                                            <p:strVal val="#ppt_x"/>
                                          </p:val>
                                        </p:tav>
                                      </p:tavLst>
                                    </p:anim>
                                    <p:anim calcmode="lin" valueType="num">
                                      <p:cBhvr additive="base">
                                        <p:cTn id="8" dur="1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0-#ppt_w/2"/>
                                          </p:val>
                                        </p:tav>
                                        <p:tav tm="100000">
                                          <p:val>
                                            <p:strVal val="#ppt_x"/>
                                          </p:val>
                                        </p:tav>
                                      </p:tavLst>
                                    </p:anim>
                                    <p:anim calcmode="lin" valueType="num">
                                      <p:cBhvr additive="base">
                                        <p:cTn id="13" dur="500" fill="hold"/>
                                        <p:tgtEl>
                                          <p:spTgt spid="18"/>
                                        </p:tgtEl>
                                        <p:attrNameLst>
                                          <p:attrName>ppt_y</p:attrName>
                                        </p:attrNameLst>
                                      </p:cBhvr>
                                      <p:tavLst>
                                        <p:tav tm="0">
                                          <p:val>
                                            <p:strVal val="#ppt_y"/>
                                          </p:val>
                                        </p:tav>
                                        <p:tav tm="100000">
                                          <p:val>
                                            <p:strVal val="#ppt_y"/>
                                          </p:val>
                                        </p:tav>
                                      </p:tavLst>
                                    </p:anim>
                                  </p:childTnLst>
                                </p:cTn>
                              </p:par>
                              <p:par>
                                <p:cTn id="14" presetID="8" presetClass="emph" presetSubtype="0" fill="hold" grpId="1" nodeType="withEffect">
                                  <p:stCondLst>
                                    <p:cond delay="0"/>
                                  </p:stCondLst>
                                  <p:childTnLst>
                                    <p:animRot by="43200000">
                                      <p:cBhvr>
                                        <p:cTn id="15" dur="400" fill="hold"/>
                                        <p:tgtEl>
                                          <p:spTgt spid="18"/>
                                        </p:tgtEl>
                                        <p:attrNameLst>
                                          <p:attrName>r</p:attrName>
                                        </p:attrNameLst>
                                      </p:cBhvr>
                                    </p:animRot>
                                  </p:childTnLst>
                                </p:cTn>
                              </p:par>
                            </p:childTnLst>
                          </p:cTn>
                        </p:par>
                        <p:par>
                          <p:cTn id="16" fill="hold">
                            <p:stCondLst>
                              <p:cond delay="1000"/>
                            </p:stCondLst>
                            <p:childTnLst>
                              <p:par>
                                <p:cTn id="17" presetID="47" presetClass="entr" presetSubtype="0" fill="hold" grpId="0" nodeType="after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fade">
                                      <p:cBhvr>
                                        <p:cTn id="19" dur="1000"/>
                                        <p:tgtEl>
                                          <p:spTgt spid="46"/>
                                        </p:tgtEl>
                                      </p:cBhvr>
                                    </p:animEffect>
                                    <p:anim calcmode="lin" valueType="num">
                                      <p:cBhvr>
                                        <p:cTn id="20" dur="1000" fill="hold"/>
                                        <p:tgtEl>
                                          <p:spTgt spid="46"/>
                                        </p:tgtEl>
                                        <p:attrNameLst>
                                          <p:attrName>ppt_x</p:attrName>
                                        </p:attrNameLst>
                                      </p:cBhvr>
                                      <p:tavLst>
                                        <p:tav tm="0">
                                          <p:val>
                                            <p:strVal val="#ppt_x"/>
                                          </p:val>
                                        </p:tav>
                                        <p:tav tm="100000">
                                          <p:val>
                                            <p:strVal val="#ppt_x"/>
                                          </p:val>
                                        </p:tav>
                                      </p:tavLst>
                                    </p:anim>
                                    <p:anim calcmode="lin" valueType="num">
                                      <p:cBhvr>
                                        <p:cTn id="21" dur="1000" fill="hold"/>
                                        <p:tgtEl>
                                          <p:spTgt spid="46"/>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47"/>
                                        </p:tgtEl>
                                        <p:attrNameLst>
                                          <p:attrName>style.visibility</p:attrName>
                                        </p:attrNameLst>
                                      </p:cBhvr>
                                      <p:to>
                                        <p:strVal val="visible"/>
                                      </p:to>
                                    </p:set>
                                    <p:animEffect transition="in" filter="fade">
                                      <p:cBhvr>
                                        <p:cTn id="24" dur="1000"/>
                                        <p:tgtEl>
                                          <p:spTgt spid="47"/>
                                        </p:tgtEl>
                                      </p:cBhvr>
                                    </p:animEffect>
                                    <p:anim calcmode="lin" valueType="num">
                                      <p:cBhvr>
                                        <p:cTn id="25" dur="1000" fill="hold"/>
                                        <p:tgtEl>
                                          <p:spTgt spid="47"/>
                                        </p:tgtEl>
                                        <p:attrNameLst>
                                          <p:attrName>ppt_x</p:attrName>
                                        </p:attrNameLst>
                                      </p:cBhvr>
                                      <p:tavLst>
                                        <p:tav tm="0">
                                          <p:val>
                                            <p:strVal val="#ppt_x"/>
                                          </p:val>
                                        </p:tav>
                                        <p:tav tm="100000">
                                          <p:val>
                                            <p:strVal val="#ppt_x"/>
                                          </p:val>
                                        </p:tav>
                                      </p:tavLst>
                                    </p:anim>
                                    <p:anim calcmode="lin" valueType="num">
                                      <p:cBhvr>
                                        <p:cTn id="26"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8" grpId="1"/>
      <p:bldP spid="19" grpId="0"/>
      <p:bldP spid="46" grpId="0"/>
      <p:bldP spid="47"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4900">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02</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4" y="551530"/>
            <a:ext cx="3528851" cy="461725"/>
          </a:xfrm>
          <a:prstGeom prst="rect">
            <a:avLst/>
          </a:prstGeom>
          <a:noFill/>
        </p:spPr>
        <p:txBody>
          <a:bodyPr wrap="square" lIns="0" rtlCol="0">
            <a:spAutoFit/>
          </a:bodyPr>
          <a:lstStyle/>
          <a:p>
            <a:r>
              <a:rPr lang="zh-CN" altLang="en-US" sz="2400" b="1" dirty="0">
                <a:solidFill>
                  <a:srgbClr val="9BBB59"/>
                </a:solidFill>
                <a:latin typeface="微软雅黑" panose="020B0503020204020204" pitchFamily="34" charset="-122"/>
                <a:ea typeface="微软雅黑" panose="020B0503020204020204" pitchFamily="34" charset="-122"/>
              </a:rPr>
              <a:t>为什么需要老板心态</a:t>
            </a:r>
            <a:endParaRPr lang="zh-CN" altLang="en-US" sz="2400" b="1" dirty="0">
              <a:solidFill>
                <a:srgbClr val="9BBB59"/>
              </a:solidFill>
              <a:latin typeface="微软雅黑" panose="020B0503020204020204" pitchFamily="34" charset="-122"/>
              <a:ea typeface="微软雅黑" panose="020B0503020204020204" pitchFamily="34" charset="-122"/>
            </a:endParaRP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marL="1143000" indent="-228600">
              <a:defRPr sz="2400">
                <a:solidFill>
                  <a:schemeClr val="tx1"/>
                </a:solidFill>
                <a:latin typeface="Calibri" panose="020F0502020204030204" pitchFamily="34" charset="0"/>
                <a:ea typeface="宋体" panose="02010600030101010101" pitchFamily="2" charset="-122"/>
              </a:defRPr>
            </a:lvl3pPr>
            <a:lvl4pPr marL="1600200" indent="-228600">
              <a:defRPr sz="2400">
                <a:solidFill>
                  <a:schemeClr val="tx1"/>
                </a:solidFill>
                <a:latin typeface="Calibri" panose="020F0502020204030204" pitchFamily="34" charset="0"/>
                <a:ea typeface="宋体" panose="02010600030101010101" pitchFamily="2" charset="-122"/>
              </a:defRPr>
            </a:lvl4pPr>
            <a:lvl5pPr marL="2057400" indent="-228600">
              <a:defRPr sz="2400">
                <a:solidFill>
                  <a:schemeClr val="tx1"/>
                </a:solidFill>
                <a:latin typeface="Calibri" panose="020F0502020204030204" pitchFamily="34" charset="0"/>
                <a:ea typeface="宋体" panose="02010600030101010101" pitchFamily="2" charset="-122"/>
              </a:defRPr>
            </a:lvl5pPr>
            <a:lvl6pPr marL="25146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6pPr>
            <a:lvl7pPr marL="29718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7pPr>
            <a:lvl8pPr marL="34290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8pPr>
            <a:lvl9pPr marL="38862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9pPr>
          </a:lstStyle>
          <a:p>
            <a:endParaRPr lang="zh-CN" altLang="en-US" dirty="0">
              <a:ea typeface="微软雅黑" panose="020B0503020204020204" pitchFamily="34" charset="-122"/>
            </a:endParaRPr>
          </a:p>
        </p:txBody>
      </p:sp>
      <p:grpSp>
        <p:nvGrpSpPr>
          <p:cNvPr id="12" name="组合 11"/>
          <p:cNvGrpSpPr/>
          <p:nvPr/>
        </p:nvGrpSpPr>
        <p:grpSpPr>
          <a:xfrm>
            <a:off x="1846975" y="6015544"/>
            <a:ext cx="7777669" cy="828108"/>
            <a:chOff x="1774727" y="6015207"/>
            <a:chExt cx="7776656" cy="828000"/>
          </a:xfrm>
        </p:grpSpPr>
        <p:sp>
          <p:nvSpPr>
            <p:cNvPr id="14" name="矩形 13"/>
            <p:cNvSpPr/>
            <p:nvPr/>
          </p:nvSpPr>
          <p:spPr>
            <a:xfrm>
              <a:off x="1774727" y="6165304"/>
              <a:ext cx="7776656" cy="432000"/>
            </a:xfrm>
            <a:prstGeom prst="rect">
              <a:avLst/>
            </a:prstGeom>
            <a:solidFill>
              <a:srgbClr val="7BC143"/>
            </a:solidFill>
            <a:ln>
              <a:solidFill>
                <a:schemeClr val="bg1"/>
              </a:solidFill>
            </a:ln>
            <a:effectLst>
              <a:outerShdw blurRad="50800" dist="38100" dir="2700000" algn="tl"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15" name="Picture 6" descr="E:\仝德志文件，勿删！\03-参考文档\！PPT图片及版面资源\06-PPT精选插图\12-标签\橙色把手-阴影.png"/>
            <p:cNvPicPr>
              <a:picLocks noChangeAspect="1" noChangeArrowheads="1"/>
            </p:cNvPicPr>
            <p:nvPr/>
          </p:nvPicPr>
          <p:blipFill>
            <a:blip r:embed="rId1" cstate="email"/>
            <a:srcRect/>
            <a:stretch>
              <a:fillRect/>
            </a:stretch>
          </p:blipFill>
          <p:spPr bwMode="auto">
            <a:xfrm>
              <a:off x="2633460" y="6015207"/>
              <a:ext cx="1062000" cy="82800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2998907" y="6098551"/>
              <a:ext cx="346204" cy="630860"/>
            </a:xfrm>
            <a:prstGeom prst="rect">
              <a:avLst/>
            </a:prstGeom>
            <a:noFill/>
          </p:spPr>
          <p:txBody>
            <a:bodyPr vert="eaVert" wrap="none" rtlCol="0">
              <a:spAutoFit/>
            </a:bodyPr>
            <a:lstStyle/>
            <a:p>
              <a:r>
                <a:rPr lang="zh-CN" altLang="en-US" sz="1050" dirty="0">
                  <a:solidFill>
                    <a:schemeClr val="bg1"/>
                  </a:solidFill>
                  <a:latin typeface="微软雅黑" panose="020B0503020204020204" pitchFamily="34" charset="-122"/>
                  <a:ea typeface="微软雅黑" panose="020B0503020204020204" pitchFamily="34" charset="-122"/>
                </a:rPr>
                <a:t>三级标题</a:t>
              </a:r>
              <a:endParaRPr lang="zh-CN" altLang="en-US" sz="1050" dirty="0">
                <a:solidFill>
                  <a:schemeClr val="bg1"/>
                </a:solidFill>
                <a:latin typeface="微软雅黑" panose="020B0503020204020204" pitchFamily="34" charset="-122"/>
                <a:ea typeface="微软雅黑" panose="020B0503020204020204" pitchFamily="34" charset="-122"/>
              </a:endParaRPr>
            </a:p>
          </p:txBody>
        </p:sp>
        <p:sp>
          <p:nvSpPr>
            <p:cNvPr id="17" name="椭圆 16"/>
            <p:cNvSpPr/>
            <p:nvPr/>
          </p:nvSpPr>
          <p:spPr>
            <a:xfrm>
              <a:off x="1918742" y="6201687"/>
              <a:ext cx="360040" cy="36004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TextBox 17"/>
          <p:cNvSpPr txBox="1"/>
          <p:nvPr/>
        </p:nvSpPr>
        <p:spPr>
          <a:xfrm>
            <a:off x="3791444" y="6204631"/>
            <a:ext cx="5545338" cy="369380"/>
          </a:xfrm>
          <a:prstGeom prst="rect">
            <a:avLst/>
          </a:prstGeom>
          <a:noFill/>
        </p:spPr>
        <p:txBody>
          <a:bodyPr wrap="square" lIns="0"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老板心态，值得信赖</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1918992"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anose="04040905080B02020502" pitchFamily="82" charset="0"/>
                <a:ea typeface="DFPYeaSong-B5" pitchFamily="18" charset="-120"/>
              </a:rPr>
              <a:t>2</a:t>
            </a:r>
            <a:endParaRPr lang="zh-CN" altLang="en-US" sz="3200" b="1" i="1" dirty="0">
              <a:solidFill>
                <a:srgbClr val="7BC143"/>
              </a:solidFill>
              <a:effectLst>
                <a:outerShdw blurRad="38100" dist="38100" dir="2700000" algn="tl">
                  <a:srgbClr val="000000">
                    <a:alpha val="43137"/>
                  </a:srgbClr>
                </a:outerShdw>
              </a:effectLst>
              <a:latin typeface="Broadway" panose="04040905080B02020502" pitchFamily="82" charset="0"/>
              <a:ea typeface="DFPYeaSong-B5" pitchFamily="18" charset="-120"/>
            </a:endParaRPr>
          </a:p>
        </p:txBody>
      </p:sp>
      <p:sp>
        <p:nvSpPr>
          <p:cNvPr id="20"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marL="1143000" indent="-228600">
              <a:defRPr sz="2400">
                <a:solidFill>
                  <a:schemeClr val="tx1"/>
                </a:solidFill>
                <a:latin typeface="Calibri" panose="020F0502020204030204" pitchFamily="34" charset="0"/>
                <a:ea typeface="宋体" panose="02010600030101010101" pitchFamily="2" charset="-122"/>
              </a:defRPr>
            </a:lvl3pPr>
            <a:lvl4pPr marL="1600200" indent="-228600">
              <a:defRPr sz="2400">
                <a:solidFill>
                  <a:schemeClr val="tx1"/>
                </a:solidFill>
                <a:latin typeface="Calibri" panose="020F0502020204030204" pitchFamily="34" charset="0"/>
                <a:ea typeface="宋体" panose="02010600030101010101" pitchFamily="2" charset="-122"/>
              </a:defRPr>
            </a:lvl4pPr>
            <a:lvl5pPr marL="2057400" indent="-228600">
              <a:defRPr sz="2400">
                <a:solidFill>
                  <a:schemeClr val="tx1"/>
                </a:solidFill>
                <a:latin typeface="Calibri" panose="020F0502020204030204" pitchFamily="34" charset="0"/>
                <a:ea typeface="宋体" panose="02010600030101010101" pitchFamily="2" charset="-122"/>
              </a:defRPr>
            </a:lvl5pPr>
            <a:lvl6pPr marL="25146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6pPr>
            <a:lvl7pPr marL="29718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7pPr>
            <a:lvl8pPr marL="34290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8pPr>
            <a:lvl9pPr marL="38862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9pPr>
          </a:lstStyle>
          <a:p>
            <a:endParaRPr lang="zh-CN" altLang="en-US" dirty="0">
              <a:ea typeface="微软雅黑" panose="020B0503020204020204" pitchFamily="34" charset="-122"/>
            </a:endParaRPr>
          </a:p>
        </p:txBody>
      </p:sp>
      <p:sp>
        <p:nvSpPr>
          <p:cNvPr id="26" name="TextBox 8"/>
          <p:cNvSpPr>
            <a:spLocks noChangeArrowheads="1"/>
          </p:cNvSpPr>
          <p:nvPr/>
        </p:nvSpPr>
        <p:spPr bwMode="auto">
          <a:xfrm>
            <a:off x="2927234" y="2376859"/>
            <a:ext cx="4752942" cy="1412181"/>
          </a:xfrm>
          <a:prstGeom prst="rect">
            <a:avLst/>
          </a:prstGeom>
          <a:noFill/>
          <a:ln>
            <a:noFill/>
          </a:ln>
        </p:spPr>
        <p:txBody>
          <a:bodyPr wrap="square">
            <a:spAutoFit/>
          </a:bodyPr>
          <a:lstStyle/>
          <a:p>
            <a:pPr>
              <a:lnSpc>
                <a:spcPct val="134000"/>
              </a:lnSpc>
              <a:spcAft>
                <a:spcPts val="1200"/>
              </a:spcAft>
            </a:pPr>
            <a:r>
              <a:rPr lang="zh-CN" altLang="en-US" sz="1600" b="1" dirty="0">
                <a:solidFill>
                  <a:srgbClr val="92D050"/>
                </a:solidFill>
                <a:latin typeface="微软雅黑" panose="020B0503020204020204" pitchFamily="34" charset="-122"/>
                <a:ea typeface="微软雅黑" panose="020B0503020204020204" pitchFamily="34" charset="-122"/>
                <a:sym typeface="微软雅黑" panose="020B0503020204020204" pitchFamily="34" charset="-122"/>
              </a:rPr>
              <a:t>以老板的心态对待公司，你就会成为一个值得信赖的人，一个老板乐于雇用的人，一个可能成为老板得力助手的人。</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一个将企业视为己有并尽职尽责完成工作的人，他会得到工作给他的最高奖赏。</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9" name="TextBox 8"/>
          <p:cNvSpPr>
            <a:spLocks noChangeArrowheads="1"/>
          </p:cNvSpPr>
          <p:nvPr/>
        </p:nvSpPr>
        <p:spPr bwMode="auto">
          <a:xfrm>
            <a:off x="2957391" y="3994707"/>
            <a:ext cx="4718127" cy="1742371"/>
          </a:xfrm>
          <a:prstGeom prst="rect">
            <a:avLst/>
          </a:prstGeom>
          <a:noFill/>
          <a:ln>
            <a:noFill/>
          </a:ln>
        </p:spPr>
        <p:txBody>
          <a:bodyPr wrap="square">
            <a:spAutoFit/>
          </a:bodyPr>
          <a:lstStyle/>
          <a:p>
            <a:pPr>
              <a:lnSpc>
                <a:spcPct val="134000"/>
              </a:lnSpc>
              <a:spcAft>
                <a:spcPts val="1200"/>
              </a:spcAft>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这样的奖赏可能不是今天、下星期甚至明年就会兑现，但他一定会得到奖赏，只不过表现的方式不同而已。当你养成习惯，将公司的资产视为自己的资产一样爱护，这样的员工在任何一家公司都是受欢迎的。</a:t>
            </a:r>
            <a:endPar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2051" name="Picture 3" descr="C:\Users\user\Desktop\未标题-1 拷贝.png"/>
          <p:cNvPicPr>
            <a:picLocks noChangeAspect="1" noChangeArrowheads="1"/>
          </p:cNvPicPr>
          <p:nvPr/>
        </p:nvPicPr>
        <p:blipFill>
          <a:blip r:embed="rId2" cstate="email"/>
          <a:srcRect/>
          <a:stretch>
            <a:fillRect/>
          </a:stretch>
        </p:blipFill>
        <p:spPr bwMode="auto">
          <a:xfrm flipH="1">
            <a:off x="8577753" y="-447"/>
            <a:ext cx="3614248" cy="685889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1000"/>
                                        <p:tgtEl>
                                          <p:spTgt spid="29"/>
                                        </p:tgtEl>
                                      </p:cBhvr>
                                    </p:animEffect>
                                    <p:anim calcmode="lin" valueType="num">
                                      <p:cBhvr>
                                        <p:cTn id="13" dur="1000" fill="hold"/>
                                        <p:tgtEl>
                                          <p:spTgt spid="29"/>
                                        </p:tgtEl>
                                        <p:attrNameLst>
                                          <p:attrName>ppt_x</p:attrName>
                                        </p:attrNameLst>
                                      </p:cBhvr>
                                      <p:tavLst>
                                        <p:tav tm="0">
                                          <p:val>
                                            <p:strVal val="#ppt_x"/>
                                          </p:val>
                                        </p:tav>
                                        <p:tav tm="100000">
                                          <p:val>
                                            <p:strVal val="#ppt_x"/>
                                          </p:val>
                                        </p:tav>
                                      </p:tavLst>
                                    </p:anim>
                                    <p:anim calcmode="lin" valueType="num">
                                      <p:cBhvr>
                                        <p:cTn id="14"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9"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4900">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02</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4" y="551530"/>
            <a:ext cx="3528851" cy="461725"/>
          </a:xfrm>
          <a:prstGeom prst="rect">
            <a:avLst/>
          </a:prstGeom>
          <a:noFill/>
        </p:spPr>
        <p:txBody>
          <a:bodyPr wrap="square" lIns="0" rtlCol="0">
            <a:spAutoFit/>
          </a:bodyPr>
          <a:lstStyle/>
          <a:p>
            <a:r>
              <a:rPr lang="zh-CN" altLang="en-US" sz="2400" b="1" dirty="0">
                <a:solidFill>
                  <a:srgbClr val="9BBB59"/>
                </a:solidFill>
                <a:latin typeface="微软雅黑" panose="020B0503020204020204" pitchFamily="34" charset="-122"/>
                <a:ea typeface="微软雅黑" panose="020B0503020204020204" pitchFamily="34" charset="-122"/>
              </a:rPr>
              <a:t>为什么需要老板心态</a:t>
            </a:r>
            <a:endParaRPr lang="zh-CN" altLang="en-US" sz="2400" b="1" dirty="0">
              <a:solidFill>
                <a:srgbClr val="9BBB59"/>
              </a:solidFill>
              <a:latin typeface="微软雅黑" panose="020B0503020204020204" pitchFamily="34" charset="-122"/>
              <a:ea typeface="微软雅黑" panose="020B0503020204020204" pitchFamily="34" charset="-122"/>
            </a:endParaRP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marL="1143000" indent="-228600">
              <a:defRPr sz="2400">
                <a:solidFill>
                  <a:schemeClr val="tx1"/>
                </a:solidFill>
                <a:latin typeface="Calibri" panose="020F0502020204030204" pitchFamily="34" charset="0"/>
                <a:ea typeface="宋体" panose="02010600030101010101" pitchFamily="2" charset="-122"/>
              </a:defRPr>
            </a:lvl3pPr>
            <a:lvl4pPr marL="1600200" indent="-228600">
              <a:defRPr sz="2400">
                <a:solidFill>
                  <a:schemeClr val="tx1"/>
                </a:solidFill>
                <a:latin typeface="Calibri" panose="020F0502020204030204" pitchFamily="34" charset="0"/>
                <a:ea typeface="宋体" panose="02010600030101010101" pitchFamily="2" charset="-122"/>
              </a:defRPr>
            </a:lvl4pPr>
            <a:lvl5pPr marL="2057400" indent="-228600">
              <a:defRPr sz="2400">
                <a:solidFill>
                  <a:schemeClr val="tx1"/>
                </a:solidFill>
                <a:latin typeface="Calibri" panose="020F0502020204030204" pitchFamily="34" charset="0"/>
                <a:ea typeface="宋体" panose="02010600030101010101" pitchFamily="2" charset="-122"/>
              </a:defRPr>
            </a:lvl5pPr>
            <a:lvl6pPr marL="25146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6pPr>
            <a:lvl7pPr marL="29718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7pPr>
            <a:lvl8pPr marL="34290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8pPr>
            <a:lvl9pPr marL="38862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9pPr>
          </a:lstStyle>
          <a:p>
            <a:endParaRPr lang="zh-CN" altLang="en-US" dirty="0">
              <a:ea typeface="微软雅黑" panose="020B0503020204020204" pitchFamily="34" charset="-122"/>
            </a:endParaRPr>
          </a:p>
        </p:txBody>
      </p:sp>
      <p:grpSp>
        <p:nvGrpSpPr>
          <p:cNvPr id="12" name="组合 11"/>
          <p:cNvGrpSpPr/>
          <p:nvPr/>
        </p:nvGrpSpPr>
        <p:grpSpPr>
          <a:xfrm>
            <a:off x="1846975" y="6015544"/>
            <a:ext cx="7777669" cy="828108"/>
            <a:chOff x="1774727" y="6015207"/>
            <a:chExt cx="7776656" cy="828000"/>
          </a:xfrm>
        </p:grpSpPr>
        <p:sp>
          <p:nvSpPr>
            <p:cNvPr id="14" name="矩形 13"/>
            <p:cNvSpPr/>
            <p:nvPr/>
          </p:nvSpPr>
          <p:spPr>
            <a:xfrm>
              <a:off x="1774727" y="6165304"/>
              <a:ext cx="7776656" cy="432000"/>
            </a:xfrm>
            <a:prstGeom prst="rect">
              <a:avLst/>
            </a:prstGeom>
            <a:solidFill>
              <a:srgbClr val="7BC143"/>
            </a:solidFill>
            <a:ln>
              <a:solidFill>
                <a:schemeClr val="bg1"/>
              </a:solidFill>
            </a:ln>
            <a:effectLst>
              <a:outerShdw blurRad="50800" dist="38100" dir="2700000" algn="tl"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15" name="Picture 6" descr="E:\仝德志文件，勿删！\03-参考文档\！PPT图片及版面资源\06-PPT精选插图\12-标签\橙色把手-阴影.png"/>
            <p:cNvPicPr>
              <a:picLocks noChangeAspect="1" noChangeArrowheads="1"/>
            </p:cNvPicPr>
            <p:nvPr/>
          </p:nvPicPr>
          <p:blipFill>
            <a:blip r:embed="rId1" cstate="email"/>
            <a:srcRect/>
            <a:stretch>
              <a:fillRect/>
            </a:stretch>
          </p:blipFill>
          <p:spPr bwMode="auto">
            <a:xfrm>
              <a:off x="2633460" y="6015207"/>
              <a:ext cx="1062000" cy="82800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2998907" y="6098551"/>
              <a:ext cx="346204" cy="630860"/>
            </a:xfrm>
            <a:prstGeom prst="rect">
              <a:avLst/>
            </a:prstGeom>
            <a:noFill/>
          </p:spPr>
          <p:txBody>
            <a:bodyPr vert="eaVert" wrap="none" rtlCol="0">
              <a:spAutoFit/>
            </a:bodyPr>
            <a:lstStyle/>
            <a:p>
              <a:r>
                <a:rPr lang="zh-CN" altLang="en-US" sz="1050" dirty="0">
                  <a:solidFill>
                    <a:schemeClr val="bg1"/>
                  </a:solidFill>
                  <a:latin typeface="微软雅黑" panose="020B0503020204020204" pitchFamily="34" charset="-122"/>
                  <a:ea typeface="微软雅黑" panose="020B0503020204020204" pitchFamily="34" charset="-122"/>
                </a:rPr>
                <a:t>三级标题</a:t>
              </a:r>
              <a:endParaRPr lang="zh-CN" altLang="en-US" sz="1050" dirty="0">
                <a:solidFill>
                  <a:schemeClr val="bg1"/>
                </a:solidFill>
                <a:latin typeface="微软雅黑" panose="020B0503020204020204" pitchFamily="34" charset="-122"/>
                <a:ea typeface="微软雅黑" panose="020B0503020204020204" pitchFamily="34" charset="-122"/>
              </a:endParaRPr>
            </a:p>
          </p:txBody>
        </p:sp>
        <p:sp>
          <p:nvSpPr>
            <p:cNvPr id="17" name="椭圆 16"/>
            <p:cNvSpPr/>
            <p:nvPr/>
          </p:nvSpPr>
          <p:spPr>
            <a:xfrm>
              <a:off x="1918742" y="6201687"/>
              <a:ext cx="360040" cy="36004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TextBox 17"/>
          <p:cNvSpPr txBox="1"/>
          <p:nvPr/>
        </p:nvSpPr>
        <p:spPr>
          <a:xfrm>
            <a:off x="3791444" y="6204631"/>
            <a:ext cx="5545338" cy="369380"/>
          </a:xfrm>
          <a:prstGeom prst="rect">
            <a:avLst/>
          </a:prstGeom>
          <a:noFill/>
        </p:spPr>
        <p:txBody>
          <a:bodyPr wrap="square" lIns="0"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老板心态，值得信赖</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1918992"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anose="04040905080B02020502" pitchFamily="82" charset="0"/>
                <a:ea typeface="DFPYeaSong-B5" pitchFamily="18" charset="-120"/>
              </a:rPr>
              <a:t>2</a:t>
            </a:r>
            <a:endParaRPr lang="zh-CN" altLang="en-US" sz="3200" b="1" i="1" dirty="0">
              <a:solidFill>
                <a:srgbClr val="7BC143"/>
              </a:solidFill>
              <a:effectLst>
                <a:outerShdw blurRad="38100" dist="38100" dir="2700000" algn="tl">
                  <a:srgbClr val="000000">
                    <a:alpha val="43137"/>
                  </a:srgbClr>
                </a:outerShdw>
              </a:effectLst>
              <a:latin typeface="Broadway" panose="04040905080B02020502" pitchFamily="82" charset="0"/>
              <a:ea typeface="DFPYeaSong-B5" pitchFamily="18" charset="-120"/>
            </a:endParaRPr>
          </a:p>
        </p:txBody>
      </p:sp>
      <p:sp>
        <p:nvSpPr>
          <p:cNvPr id="20"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marL="1143000" indent="-228600">
              <a:defRPr sz="2400">
                <a:solidFill>
                  <a:schemeClr val="tx1"/>
                </a:solidFill>
                <a:latin typeface="Calibri" panose="020F0502020204030204" pitchFamily="34" charset="0"/>
                <a:ea typeface="宋体" panose="02010600030101010101" pitchFamily="2" charset="-122"/>
              </a:defRPr>
            </a:lvl3pPr>
            <a:lvl4pPr marL="1600200" indent="-228600">
              <a:defRPr sz="2400">
                <a:solidFill>
                  <a:schemeClr val="tx1"/>
                </a:solidFill>
                <a:latin typeface="Calibri" panose="020F0502020204030204" pitchFamily="34" charset="0"/>
                <a:ea typeface="宋体" panose="02010600030101010101" pitchFamily="2" charset="-122"/>
              </a:defRPr>
            </a:lvl4pPr>
            <a:lvl5pPr marL="2057400" indent="-228600">
              <a:defRPr sz="2400">
                <a:solidFill>
                  <a:schemeClr val="tx1"/>
                </a:solidFill>
                <a:latin typeface="Calibri" panose="020F0502020204030204" pitchFamily="34" charset="0"/>
                <a:ea typeface="宋体" panose="02010600030101010101" pitchFamily="2" charset="-122"/>
              </a:defRPr>
            </a:lvl5pPr>
            <a:lvl6pPr marL="25146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6pPr>
            <a:lvl7pPr marL="29718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7pPr>
            <a:lvl8pPr marL="34290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8pPr>
            <a:lvl9pPr marL="38862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9pPr>
          </a:lstStyle>
          <a:p>
            <a:endParaRPr lang="zh-CN" altLang="en-US" dirty="0">
              <a:ea typeface="微软雅黑" panose="020B0503020204020204" pitchFamily="34" charset="-122"/>
            </a:endParaRPr>
          </a:p>
        </p:txBody>
      </p:sp>
      <p:sp>
        <p:nvSpPr>
          <p:cNvPr id="26" name="TextBox 8"/>
          <p:cNvSpPr>
            <a:spLocks noChangeArrowheads="1"/>
          </p:cNvSpPr>
          <p:nvPr/>
        </p:nvSpPr>
        <p:spPr bwMode="auto">
          <a:xfrm>
            <a:off x="2927235" y="2778688"/>
            <a:ext cx="4824949" cy="1082360"/>
          </a:xfrm>
          <a:prstGeom prst="rect">
            <a:avLst/>
          </a:prstGeom>
          <a:noFill/>
          <a:ln>
            <a:noFill/>
          </a:ln>
        </p:spPr>
        <p:txBody>
          <a:bodyPr wrap="square">
            <a:spAutoFit/>
          </a:bodyPr>
          <a:lstStyle/>
          <a:p>
            <a:pPr>
              <a:lnSpc>
                <a:spcPct val="134000"/>
              </a:lnSpc>
              <a:spcAft>
                <a:spcPts val="1200"/>
              </a:spcAft>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试想，假如你是老板，你最喜欢什么样的下属？你最讨厌什么样的下属？</a:t>
            </a:r>
            <a:r>
              <a:rPr lang="zh-CN" altLang="en-US" sz="1600" b="1" dirty="0">
                <a:solidFill>
                  <a:srgbClr val="FF0064"/>
                </a:solidFill>
                <a:latin typeface="微软雅黑" panose="020B0503020204020204" pitchFamily="34" charset="-122"/>
                <a:ea typeface="微软雅黑" panose="020B0503020204020204" pitchFamily="34" charset="-122"/>
                <a:sym typeface="微软雅黑" panose="020B0503020204020204" pitchFamily="34" charset="-122"/>
              </a:rPr>
              <a:t>你自己是那种你喜欢雇用的员工吗？</a:t>
            </a:r>
            <a:endParaRPr lang="zh-CN" altLang="en-US" sz="1600" b="1" dirty="0">
              <a:solidFill>
                <a:srgbClr val="FF0064"/>
              </a:solidFill>
              <a:latin typeface="微软雅黑" panose="020B0503020204020204" pitchFamily="34" charset="-122"/>
              <a:ea typeface="微软雅黑" panose="020B0503020204020204" pitchFamily="34" charset="-122"/>
            </a:endParaRPr>
          </a:p>
        </p:txBody>
      </p:sp>
      <p:sp>
        <p:nvSpPr>
          <p:cNvPr id="29" name="TextBox 8"/>
          <p:cNvSpPr>
            <a:spLocks noChangeArrowheads="1"/>
          </p:cNvSpPr>
          <p:nvPr/>
        </p:nvSpPr>
        <p:spPr bwMode="auto">
          <a:xfrm>
            <a:off x="2957391" y="3933122"/>
            <a:ext cx="4824949" cy="1742371"/>
          </a:xfrm>
          <a:prstGeom prst="rect">
            <a:avLst/>
          </a:prstGeom>
          <a:noFill/>
          <a:ln>
            <a:noFill/>
          </a:ln>
        </p:spPr>
        <p:txBody>
          <a:bodyPr wrap="square">
            <a:spAutoFit/>
          </a:bodyPr>
          <a:lstStyle/>
          <a:p>
            <a:pPr>
              <a:lnSpc>
                <a:spcPct val="134000"/>
              </a:lnSpc>
              <a:spcAft>
                <a:spcPts val="1200"/>
              </a:spcAft>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阿尔伯特</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哈伯德在</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自动自发</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中说，“如果你是老板，一定会希望员工能和自己一样，将公司当成自己的事业，更加努力，更加勤奋，更积极主动。</a:t>
            </a:r>
            <a:r>
              <a:rPr lang="zh-CN" altLang="en-US" sz="1600" b="1" dirty="0">
                <a:solidFill>
                  <a:srgbClr val="FF0064"/>
                </a:solidFill>
                <a:latin typeface="微软雅黑" panose="020B0503020204020204" pitchFamily="34" charset="-122"/>
                <a:ea typeface="微软雅黑" panose="020B0503020204020204" pitchFamily="34" charset="-122"/>
                <a:sym typeface="微软雅黑" panose="020B0503020204020204" pitchFamily="34" charset="-122"/>
              </a:rPr>
              <a:t>因此，当你的老板向你提出这样的要求时，请不要拒绝他。</a:t>
            </a:r>
            <a:r>
              <a:rPr lang="zh-CN" altLang="en-US" sz="16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1600" b="1" dirty="0">
              <a:solidFill>
                <a:srgbClr val="92D050"/>
              </a:solidFill>
              <a:latin typeface="微软雅黑" panose="020B0503020204020204" pitchFamily="34" charset="-122"/>
              <a:ea typeface="微软雅黑" panose="020B0503020204020204" pitchFamily="34" charset="-122"/>
            </a:endParaRPr>
          </a:p>
        </p:txBody>
      </p:sp>
      <p:pic>
        <p:nvPicPr>
          <p:cNvPr id="3075" name="Picture 3" descr="C:\Users\user\Desktop\未标题-2 拷贝.png"/>
          <p:cNvPicPr>
            <a:picLocks noChangeAspect="1" noChangeArrowheads="1"/>
          </p:cNvPicPr>
          <p:nvPr/>
        </p:nvPicPr>
        <p:blipFill>
          <a:blip r:embed="rId2"/>
          <a:srcRect/>
          <a:stretch>
            <a:fillRect/>
          </a:stretch>
        </p:blipFill>
        <p:spPr bwMode="auto">
          <a:xfrm>
            <a:off x="8278268" y="1358398"/>
            <a:ext cx="3024394" cy="427980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1000"/>
                                        <p:tgtEl>
                                          <p:spTgt spid="29"/>
                                        </p:tgtEl>
                                      </p:cBhvr>
                                    </p:animEffect>
                                    <p:anim calcmode="lin" valueType="num">
                                      <p:cBhvr>
                                        <p:cTn id="13" dur="1000" fill="hold"/>
                                        <p:tgtEl>
                                          <p:spTgt spid="29"/>
                                        </p:tgtEl>
                                        <p:attrNameLst>
                                          <p:attrName>ppt_x</p:attrName>
                                        </p:attrNameLst>
                                      </p:cBhvr>
                                      <p:tavLst>
                                        <p:tav tm="0">
                                          <p:val>
                                            <p:strVal val="#ppt_x"/>
                                          </p:val>
                                        </p:tav>
                                        <p:tav tm="100000">
                                          <p:val>
                                            <p:strVal val="#ppt_x"/>
                                          </p:val>
                                        </p:tav>
                                      </p:tavLst>
                                    </p:anim>
                                    <p:anim calcmode="lin" valueType="num">
                                      <p:cBhvr>
                                        <p:cTn id="14"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9"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4900">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02</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4" y="551530"/>
            <a:ext cx="3528851" cy="461725"/>
          </a:xfrm>
          <a:prstGeom prst="rect">
            <a:avLst/>
          </a:prstGeom>
          <a:noFill/>
        </p:spPr>
        <p:txBody>
          <a:bodyPr wrap="square" lIns="0" rtlCol="0">
            <a:spAutoFit/>
          </a:bodyPr>
          <a:lstStyle/>
          <a:p>
            <a:r>
              <a:rPr lang="zh-CN" altLang="en-US" sz="2400" b="1" dirty="0">
                <a:solidFill>
                  <a:srgbClr val="9BBB59"/>
                </a:solidFill>
                <a:latin typeface="微软雅黑" panose="020B0503020204020204" pitchFamily="34" charset="-122"/>
                <a:ea typeface="微软雅黑" panose="020B0503020204020204" pitchFamily="34" charset="-122"/>
              </a:rPr>
              <a:t>为什么需要老板心态</a:t>
            </a:r>
            <a:endParaRPr lang="zh-CN" altLang="en-US" sz="2400" b="1" dirty="0">
              <a:solidFill>
                <a:srgbClr val="9BBB59"/>
              </a:solidFill>
              <a:latin typeface="微软雅黑" panose="020B0503020204020204" pitchFamily="34" charset="-122"/>
              <a:ea typeface="微软雅黑" panose="020B0503020204020204" pitchFamily="34" charset="-122"/>
            </a:endParaRP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marL="1143000" indent="-228600">
              <a:defRPr sz="2400">
                <a:solidFill>
                  <a:schemeClr val="tx1"/>
                </a:solidFill>
                <a:latin typeface="Calibri" panose="020F0502020204030204" pitchFamily="34" charset="0"/>
                <a:ea typeface="宋体" panose="02010600030101010101" pitchFamily="2" charset="-122"/>
              </a:defRPr>
            </a:lvl3pPr>
            <a:lvl4pPr marL="1600200" indent="-228600">
              <a:defRPr sz="2400">
                <a:solidFill>
                  <a:schemeClr val="tx1"/>
                </a:solidFill>
                <a:latin typeface="Calibri" panose="020F0502020204030204" pitchFamily="34" charset="0"/>
                <a:ea typeface="宋体" panose="02010600030101010101" pitchFamily="2" charset="-122"/>
              </a:defRPr>
            </a:lvl4pPr>
            <a:lvl5pPr marL="2057400" indent="-228600">
              <a:defRPr sz="2400">
                <a:solidFill>
                  <a:schemeClr val="tx1"/>
                </a:solidFill>
                <a:latin typeface="Calibri" panose="020F0502020204030204" pitchFamily="34" charset="0"/>
                <a:ea typeface="宋体" panose="02010600030101010101" pitchFamily="2" charset="-122"/>
              </a:defRPr>
            </a:lvl5pPr>
            <a:lvl6pPr marL="25146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6pPr>
            <a:lvl7pPr marL="29718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7pPr>
            <a:lvl8pPr marL="34290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8pPr>
            <a:lvl9pPr marL="38862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9pPr>
          </a:lstStyle>
          <a:p>
            <a:endParaRPr lang="zh-CN" altLang="en-US" dirty="0">
              <a:ea typeface="微软雅黑" panose="020B0503020204020204" pitchFamily="34" charset="-122"/>
            </a:endParaRPr>
          </a:p>
        </p:txBody>
      </p:sp>
      <p:grpSp>
        <p:nvGrpSpPr>
          <p:cNvPr id="12" name="组合 11"/>
          <p:cNvGrpSpPr/>
          <p:nvPr/>
        </p:nvGrpSpPr>
        <p:grpSpPr>
          <a:xfrm>
            <a:off x="1846975" y="6015544"/>
            <a:ext cx="7777669" cy="828108"/>
            <a:chOff x="1774727" y="6015207"/>
            <a:chExt cx="7776656" cy="828000"/>
          </a:xfrm>
        </p:grpSpPr>
        <p:sp>
          <p:nvSpPr>
            <p:cNvPr id="14" name="矩形 13"/>
            <p:cNvSpPr/>
            <p:nvPr/>
          </p:nvSpPr>
          <p:spPr>
            <a:xfrm>
              <a:off x="1774727" y="6165304"/>
              <a:ext cx="7776656" cy="432000"/>
            </a:xfrm>
            <a:prstGeom prst="rect">
              <a:avLst/>
            </a:prstGeom>
            <a:solidFill>
              <a:srgbClr val="7BC143"/>
            </a:solidFill>
            <a:ln>
              <a:solidFill>
                <a:schemeClr val="bg1"/>
              </a:solidFill>
            </a:ln>
            <a:effectLst>
              <a:outerShdw blurRad="50800" dist="38100" dir="2700000" algn="tl"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15" name="Picture 6" descr="E:\仝德志文件，勿删！\03-参考文档\！PPT图片及版面资源\06-PPT精选插图\12-标签\橙色把手-阴影.png"/>
            <p:cNvPicPr>
              <a:picLocks noChangeAspect="1" noChangeArrowheads="1"/>
            </p:cNvPicPr>
            <p:nvPr/>
          </p:nvPicPr>
          <p:blipFill>
            <a:blip r:embed="rId1" cstate="email"/>
            <a:srcRect/>
            <a:stretch>
              <a:fillRect/>
            </a:stretch>
          </p:blipFill>
          <p:spPr bwMode="auto">
            <a:xfrm>
              <a:off x="2633460" y="6015207"/>
              <a:ext cx="1062000" cy="82800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2998907" y="6098551"/>
              <a:ext cx="346204" cy="630860"/>
            </a:xfrm>
            <a:prstGeom prst="rect">
              <a:avLst/>
            </a:prstGeom>
            <a:noFill/>
          </p:spPr>
          <p:txBody>
            <a:bodyPr vert="eaVert" wrap="none" rtlCol="0">
              <a:spAutoFit/>
            </a:bodyPr>
            <a:lstStyle/>
            <a:p>
              <a:r>
                <a:rPr lang="zh-CN" altLang="en-US" sz="1050" dirty="0">
                  <a:solidFill>
                    <a:schemeClr val="bg1"/>
                  </a:solidFill>
                  <a:latin typeface="微软雅黑" panose="020B0503020204020204" pitchFamily="34" charset="-122"/>
                  <a:ea typeface="微软雅黑" panose="020B0503020204020204" pitchFamily="34" charset="-122"/>
                </a:rPr>
                <a:t>三级标题</a:t>
              </a:r>
              <a:endParaRPr lang="zh-CN" altLang="en-US" sz="1050" dirty="0">
                <a:solidFill>
                  <a:schemeClr val="bg1"/>
                </a:solidFill>
                <a:latin typeface="微软雅黑" panose="020B0503020204020204" pitchFamily="34" charset="-122"/>
                <a:ea typeface="微软雅黑" panose="020B0503020204020204" pitchFamily="34" charset="-122"/>
              </a:endParaRPr>
            </a:p>
          </p:txBody>
        </p:sp>
        <p:sp>
          <p:nvSpPr>
            <p:cNvPr id="17" name="椭圆 16"/>
            <p:cNvSpPr/>
            <p:nvPr/>
          </p:nvSpPr>
          <p:spPr>
            <a:xfrm>
              <a:off x="1918742" y="6201687"/>
              <a:ext cx="360040" cy="36004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TextBox 17"/>
          <p:cNvSpPr txBox="1"/>
          <p:nvPr/>
        </p:nvSpPr>
        <p:spPr>
          <a:xfrm>
            <a:off x="3791444" y="6204631"/>
            <a:ext cx="5545338" cy="369380"/>
          </a:xfrm>
          <a:prstGeom prst="rect">
            <a:avLst/>
          </a:prstGeom>
          <a:noFill/>
        </p:spPr>
        <p:txBody>
          <a:bodyPr wrap="square" lIns="0"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以老板心态工作，才会走得更高更远</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1918992"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anose="04040905080B02020502" pitchFamily="82" charset="0"/>
                <a:ea typeface="DFPYeaSong-B5" pitchFamily="18" charset="-120"/>
              </a:rPr>
              <a:t>3</a:t>
            </a:r>
            <a:endParaRPr lang="zh-CN" altLang="en-US" sz="3200" b="1" i="1" dirty="0">
              <a:solidFill>
                <a:srgbClr val="7BC143"/>
              </a:solidFill>
              <a:effectLst>
                <a:outerShdw blurRad="38100" dist="38100" dir="2700000" algn="tl">
                  <a:srgbClr val="000000">
                    <a:alpha val="43137"/>
                  </a:srgbClr>
                </a:outerShdw>
              </a:effectLst>
              <a:latin typeface="Broadway" panose="04040905080B02020502" pitchFamily="82" charset="0"/>
              <a:ea typeface="DFPYeaSong-B5" pitchFamily="18" charset="-120"/>
            </a:endParaRPr>
          </a:p>
        </p:txBody>
      </p:sp>
      <p:sp>
        <p:nvSpPr>
          <p:cNvPr id="20"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marL="1143000" indent="-228600">
              <a:defRPr sz="2400">
                <a:solidFill>
                  <a:schemeClr val="tx1"/>
                </a:solidFill>
                <a:latin typeface="Calibri" panose="020F0502020204030204" pitchFamily="34" charset="0"/>
                <a:ea typeface="宋体" panose="02010600030101010101" pitchFamily="2" charset="-122"/>
              </a:defRPr>
            </a:lvl3pPr>
            <a:lvl4pPr marL="1600200" indent="-228600">
              <a:defRPr sz="2400">
                <a:solidFill>
                  <a:schemeClr val="tx1"/>
                </a:solidFill>
                <a:latin typeface="Calibri" panose="020F0502020204030204" pitchFamily="34" charset="0"/>
                <a:ea typeface="宋体" panose="02010600030101010101" pitchFamily="2" charset="-122"/>
              </a:defRPr>
            </a:lvl4pPr>
            <a:lvl5pPr marL="2057400" indent="-228600">
              <a:defRPr sz="2400">
                <a:solidFill>
                  <a:schemeClr val="tx1"/>
                </a:solidFill>
                <a:latin typeface="Calibri" panose="020F0502020204030204" pitchFamily="34" charset="0"/>
                <a:ea typeface="宋体" panose="02010600030101010101" pitchFamily="2" charset="-122"/>
              </a:defRPr>
            </a:lvl5pPr>
            <a:lvl6pPr marL="25146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6pPr>
            <a:lvl7pPr marL="29718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7pPr>
            <a:lvl8pPr marL="34290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8pPr>
            <a:lvl9pPr marL="38862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9pPr>
          </a:lstStyle>
          <a:p>
            <a:endParaRPr lang="zh-CN" altLang="en-US" dirty="0">
              <a:ea typeface="微软雅黑" panose="020B0503020204020204" pitchFamily="34" charset="-122"/>
            </a:endParaRPr>
          </a:p>
        </p:txBody>
      </p:sp>
      <p:pic>
        <p:nvPicPr>
          <p:cNvPr id="30" name="Picture 2" descr="D:\Teliss_Tong\Copy\定期备份\工作备份\！PPT图片及版面资源\06-PPT精选插图\12-标签\绿色上角.png"/>
          <p:cNvPicPr>
            <a:picLocks noChangeAspect="1" noChangeArrowheads="1"/>
          </p:cNvPicPr>
          <p:nvPr/>
        </p:nvPicPr>
        <p:blipFill>
          <a:blip r:embed="rId2" cstate="email"/>
          <a:srcRect/>
          <a:stretch>
            <a:fillRect/>
          </a:stretch>
        </p:blipFill>
        <p:spPr bwMode="auto">
          <a:xfrm>
            <a:off x="10270703" y="1031579"/>
            <a:ext cx="1514670" cy="414391"/>
          </a:xfrm>
          <a:prstGeom prst="rect">
            <a:avLst/>
          </a:prstGeom>
          <a:noFill/>
          <a:extLst>
            <a:ext uri="{909E8E84-426E-40DD-AFC4-6F175D3DCCD1}">
              <a14:hiddenFill xmlns:a14="http://schemas.microsoft.com/office/drawing/2010/main">
                <a:solidFill>
                  <a:srgbClr val="FFFFFF"/>
                </a:solidFill>
              </a14:hiddenFill>
            </a:ext>
          </a:extLst>
        </p:spPr>
      </p:pic>
      <p:sp>
        <p:nvSpPr>
          <p:cNvPr id="31" name="TextBox 30"/>
          <p:cNvSpPr txBox="1"/>
          <p:nvPr/>
        </p:nvSpPr>
        <p:spPr>
          <a:xfrm>
            <a:off x="10705113" y="1052427"/>
            <a:ext cx="646415" cy="369380"/>
          </a:xfrm>
          <a:prstGeom prst="rect">
            <a:avLst/>
          </a:prstGeom>
          <a:noFill/>
        </p:spPr>
        <p:txBody>
          <a:bodyPr wrap="non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对比</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7" name="矩形 6"/>
          <p:cNvSpPr>
            <a:spLocks noChangeArrowheads="1"/>
          </p:cNvSpPr>
          <p:nvPr/>
        </p:nvSpPr>
        <p:spPr bwMode="auto">
          <a:xfrm>
            <a:off x="1991010" y="1612595"/>
            <a:ext cx="9938398" cy="4336574"/>
          </a:xfrm>
          <a:prstGeom prst="roundRect">
            <a:avLst>
              <a:gd name="adj" fmla="val 0"/>
            </a:avLst>
          </a:prstGeom>
          <a:solidFill>
            <a:srgbClr val="F0F0F0"/>
          </a:solidFill>
          <a:ln>
            <a:noFill/>
          </a:ln>
        </p:spPr>
        <p:txBody>
          <a:bodyPr anchor="ctr"/>
          <a:lstStyle/>
          <a:p>
            <a:pPr algn="ctr"/>
            <a:endParaRPr lang="zh-CN" altLang="zh-CN">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2" name="矩形 9"/>
          <p:cNvSpPr>
            <a:spLocks noChangeArrowheads="1"/>
          </p:cNvSpPr>
          <p:nvPr/>
        </p:nvSpPr>
        <p:spPr bwMode="auto">
          <a:xfrm>
            <a:off x="2171052" y="1412514"/>
            <a:ext cx="100025" cy="379004"/>
          </a:xfrm>
          <a:prstGeom prst="rect">
            <a:avLst/>
          </a:prstGeom>
          <a:solidFill>
            <a:srgbClr val="FFC000"/>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3" name="TextBox 10"/>
          <p:cNvSpPr>
            <a:spLocks noChangeArrowheads="1"/>
          </p:cNvSpPr>
          <p:nvPr/>
        </p:nvSpPr>
        <p:spPr bwMode="auto">
          <a:xfrm>
            <a:off x="2351095" y="1412513"/>
            <a:ext cx="2939063" cy="400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b="1" dirty="0">
                <a:solidFill>
                  <a:schemeClr val="accent6"/>
                </a:solidFill>
                <a:latin typeface="微软雅黑" panose="020B0503020204020204" pitchFamily="34" charset="-122"/>
                <a:ea typeface="微软雅黑" panose="020B0503020204020204" pitchFamily="34" charset="-122"/>
              </a:rPr>
              <a:t>打工心态与老板心态</a:t>
            </a:r>
            <a:endParaRPr lang="zh-CN" altLang="en-US" sz="2000" b="1" dirty="0">
              <a:solidFill>
                <a:schemeClr val="accent6"/>
              </a:solidFill>
              <a:latin typeface="微软雅黑" panose="020B0503020204020204" pitchFamily="34" charset="-122"/>
              <a:ea typeface="微软雅黑" panose="020B0503020204020204" pitchFamily="34" charset="-122"/>
            </a:endParaRPr>
          </a:p>
        </p:txBody>
      </p:sp>
      <p:graphicFrame>
        <p:nvGraphicFramePr>
          <p:cNvPr id="2" name="表格 1"/>
          <p:cNvGraphicFramePr>
            <a:graphicFrameLocks noGrp="1"/>
          </p:cNvGraphicFramePr>
          <p:nvPr/>
        </p:nvGraphicFramePr>
        <p:xfrm>
          <a:off x="2423114" y="2060672"/>
          <a:ext cx="9074189" cy="3640872"/>
        </p:xfrm>
        <a:graphic>
          <a:graphicData uri="http://schemas.openxmlformats.org/drawingml/2006/table">
            <a:tbl>
              <a:tblPr firstRow="1" firstCol="1" bandRow="1">
                <a:tableStyleId>{F5AB1C69-6EDB-4FF4-983F-18BD219EF322}</a:tableStyleId>
              </a:tblPr>
              <a:tblGrid>
                <a:gridCol w="1081009"/>
                <a:gridCol w="3757511"/>
                <a:gridCol w="4235669"/>
              </a:tblGrid>
              <a:tr h="504120">
                <a:tc>
                  <a:txBody>
                    <a:bodyPr/>
                    <a:lstStyle/>
                    <a:p>
                      <a:pPr algn="ctr">
                        <a:spcAft>
                          <a:spcPts val="0"/>
                        </a:spcAft>
                      </a:pPr>
                      <a:r>
                        <a:rPr lang="en-US" sz="1600" kern="100" dirty="0">
                          <a:effectLst/>
                          <a:latin typeface="微软雅黑" panose="020B0503020204020204" pitchFamily="34" charset="-122"/>
                          <a:ea typeface="微软雅黑" panose="020B0503020204020204" pitchFamily="34" charset="-122"/>
                        </a:rPr>
                        <a:t> </a:t>
                      </a:r>
                      <a:endParaRPr lang="en-US" sz="1600" kern="100" dirty="0">
                        <a:effectLst/>
                        <a:latin typeface="微软雅黑" panose="020B0503020204020204" pitchFamily="34" charset="-122"/>
                        <a:ea typeface="微软雅黑" panose="020B0503020204020204" pitchFamily="34" charset="-122"/>
                      </a:endParaRPr>
                    </a:p>
                  </a:txBody>
                  <a:tcPr marL="68589" marR="68589" marT="0" marB="0" anchor="ctr"/>
                </a:tc>
                <a:tc>
                  <a:txBody>
                    <a:bodyPr/>
                    <a:lstStyle/>
                    <a:p>
                      <a:pPr algn="ctr">
                        <a:spcAft>
                          <a:spcPts val="0"/>
                        </a:spcAft>
                      </a:pPr>
                      <a:r>
                        <a:rPr lang="zh-CN" sz="2000" kern="0" dirty="0">
                          <a:effectLst/>
                          <a:latin typeface="微软雅黑" panose="020B0503020204020204" pitchFamily="34" charset="-122"/>
                          <a:ea typeface="微软雅黑" panose="020B0503020204020204" pitchFamily="34" charset="-122"/>
                        </a:rPr>
                        <a:t>打工心态</a:t>
                      </a:r>
                      <a:endParaRPr lang="en-US" sz="2000" kern="100" dirty="0">
                        <a:effectLst/>
                        <a:latin typeface="微软雅黑" panose="020B0503020204020204" pitchFamily="34" charset="-122"/>
                        <a:ea typeface="微软雅黑" panose="020B0503020204020204" pitchFamily="34" charset="-122"/>
                      </a:endParaRPr>
                    </a:p>
                  </a:txBody>
                  <a:tcPr marL="68589" marR="68589" marT="0" marB="0" anchor="ctr"/>
                </a:tc>
                <a:tc>
                  <a:txBody>
                    <a:bodyPr/>
                    <a:lstStyle/>
                    <a:p>
                      <a:pPr algn="ctr">
                        <a:spcAft>
                          <a:spcPts val="0"/>
                        </a:spcAft>
                      </a:pPr>
                      <a:r>
                        <a:rPr lang="zh-CN" sz="2000" kern="0" dirty="0">
                          <a:effectLst/>
                          <a:latin typeface="微软雅黑" panose="020B0503020204020204" pitchFamily="34" charset="-122"/>
                          <a:ea typeface="微软雅黑" panose="020B0503020204020204" pitchFamily="34" charset="-122"/>
                        </a:rPr>
                        <a:t>老板心态</a:t>
                      </a:r>
                      <a:endParaRPr lang="en-US" sz="2000" kern="100" dirty="0">
                        <a:effectLst/>
                        <a:latin typeface="微软雅黑" panose="020B0503020204020204" pitchFamily="34" charset="-122"/>
                        <a:ea typeface="微软雅黑" panose="020B0503020204020204" pitchFamily="34" charset="-122"/>
                      </a:endParaRPr>
                    </a:p>
                  </a:txBody>
                  <a:tcPr marL="68589" marR="68589" marT="0" marB="0" anchor="ctr"/>
                </a:tc>
              </a:tr>
              <a:tr h="392094">
                <a:tc>
                  <a:txBody>
                    <a:bodyPr/>
                    <a:lstStyle/>
                    <a:p>
                      <a:pPr algn="ctr">
                        <a:spcAft>
                          <a:spcPts val="0"/>
                        </a:spcAft>
                      </a:pPr>
                      <a:r>
                        <a:rPr lang="zh-CN" sz="1600" kern="100" dirty="0">
                          <a:effectLst/>
                          <a:latin typeface="微软雅黑" panose="020B0503020204020204" pitchFamily="34" charset="-122"/>
                          <a:ea typeface="微软雅黑" panose="020B0503020204020204" pitchFamily="34" charset="-122"/>
                        </a:rPr>
                        <a:t>眼光</a:t>
                      </a:r>
                      <a:endParaRPr lang="en-US" sz="1600" kern="100" dirty="0">
                        <a:effectLst/>
                        <a:latin typeface="微软雅黑" panose="020B0503020204020204" pitchFamily="34" charset="-122"/>
                        <a:ea typeface="微软雅黑" panose="020B0503020204020204" pitchFamily="34" charset="-122"/>
                      </a:endParaRPr>
                    </a:p>
                  </a:txBody>
                  <a:tcPr marL="68589" marR="68589" marT="0" marB="0" anchor="ctr"/>
                </a:tc>
                <a:tc>
                  <a:txBody>
                    <a:bodyPr/>
                    <a:lstStyle/>
                    <a:p>
                      <a:pPr algn="ctr">
                        <a:spcAft>
                          <a:spcPts val="0"/>
                        </a:spcAft>
                      </a:pPr>
                      <a:r>
                        <a:rPr lang="zh-CN" sz="1600" kern="100" dirty="0">
                          <a:solidFill>
                            <a:schemeClr val="tx1">
                              <a:lumMod val="65000"/>
                              <a:lumOff val="35000"/>
                            </a:schemeClr>
                          </a:solidFill>
                          <a:effectLst/>
                          <a:latin typeface="微软雅黑" panose="020B0503020204020204" pitchFamily="34" charset="-122"/>
                          <a:ea typeface="微软雅黑" panose="020B0503020204020204" pitchFamily="34" charset="-122"/>
                        </a:rPr>
                        <a:t>保住眼前的工资和饭碗</a:t>
                      </a:r>
                      <a:endParaRPr lang="en-US" sz="1600" kern="100" dirty="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9" marR="68589" marT="0" marB="0" anchor="ctr"/>
                </a:tc>
                <a:tc>
                  <a:txBody>
                    <a:bodyPr/>
                    <a:lstStyle/>
                    <a:p>
                      <a:pPr algn="ctr">
                        <a:spcAft>
                          <a:spcPts val="0"/>
                        </a:spcAft>
                      </a:pPr>
                      <a:r>
                        <a:rPr lang="zh-CN" sz="1600" kern="100" dirty="0">
                          <a:solidFill>
                            <a:schemeClr val="tx1">
                              <a:lumMod val="65000"/>
                              <a:lumOff val="35000"/>
                            </a:schemeClr>
                          </a:solidFill>
                          <a:effectLst/>
                          <a:latin typeface="微软雅黑" panose="020B0503020204020204" pitchFamily="34" charset="-122"/>
                          <a:ea typeface="微软雅黑" panose="020B0503020204020204" pitchFamily="34" charset="-122"/>
                        </a:rPr>
                        <a:t>关注企业的战略与长远发展</a:t>
                      </a:r>
                      <a:endParaRPr lang="en-US" sz="1600" kern="100" dirty="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9" marR="68589" marT="0" marB="0" anchor="ctr"/>
                </a:tc>
              </a:tr>
              <a:tr h="392094">
                <a:tc>
                  <a:txBody>
                    <a:bodyPr/>
                    <a:lstStyle/>
                    <a:p>
                      <a:pPr algn="ctr">
                        <a:spcAft>
                          <a:spcPts val="0"/>
                        </a:spcAft>
                      </a:pPr>
                      <a:r>
                        <a:rPr lang="zh-CN" sz="1600" kern="0">
                          <a:effectLst/>
                          <a:latin typeface="微软雅黑" panose="020B0503020204020204" pitchFamily="34" charset="-122"/>
                          <a:ea typeface="微软雅黑" panose="020B0503020204020204" pitchFamily="34" charset="-122"/>
                        </a:rPr>
                        <a:t>工作</a:t>
                      </a:r>
                      <a:endParaRPr lang="en-US" sz="1600" kern="100">
                        <a:effectLst/>
                        <a:latin typeface="微软雅黑" panose="020B0503020204020204" pitchFamily="34" charset="-122"/>
                        <a:ea typeface="微软雅黑" panose="020B0503020204020204" pitchFamily="34" charset="-122"/>
                      </a:endParaRPr>
                    </a:p>
                  </a:txBody>
                  <a:tcPr marL="68589" marR="68589" marT="0" marB="0" anchor="ctr"/>
                </a:tc>
                <a:tc>
                  <a:txBody>
                    <a:bodyPr/>
                    <a:lstStyle/>
                    <a:p>
                      <a:pPr algn="ctr">
                        <a:spcAft>
                          <a:spcPts val="0"/>
                        </a:spcAft>
                      </a:pPr>
                      <a:r>
                        <a:rPr lang="zh-CN" sz="1600" kern="0" dirty="0">
                          <a:solidFill>
                            <a:schemeClr val="tx1">
                              <a:lumMod val="65000"/>
                              <a:lumOff val="35000"/>
                            </a:schemeClr>
                          </a:solidFill>
                          <a:effectLst/>
                          <a:latin typeface="微软雅黑" panose="020B0503020204020204" pitchFamily="34" charset="-122"/>
                          <a:ea typeface="微软雅黑" panose="020B0503020204020204" pitchFamily="34" charset="-122"/>
                        </a:rPr>
                        <a:t>饭碗、差事、无奈</a:t>
                      </a:r>
                      <a:endParaRPr lang="en-US" sz="1600" kern="100" dirty="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9" marR="68589" marT="0" marB="0" anchor="ctr"/>
                </a:tc>
                <a:tc>
                  <a:txBody>
                    <a:bodyPr/>
                    <a:lstStyle/>
                    <a:p>
                      <a:pPr algn="ctr">
                        <a:spcAft>
                          <a:spcPts val="0"/>
                        </a:spcAft>
                      </a:pPr>
                      <a:r>
                        <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rPr>
                        <a:t>事业、平台、乐趣</a:t>
                      </a:r>
                      <a:endParaRPr lang="en-US" sz="1600" kern="10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9" marR="68589" marT="0" marB="0" anchor="ctr"/>
                </a:tc>
              </a:tr>
              <a:tr h="392094">
                <a:tc>
                  <a:txBody>
                    <a:bodyPr/>
                    <a:lstStyle/>
                    <a:p>
                      <a:pPr algn="ctr">
                        <a:spcAft>
                          <a:spcPts val="0"/>
                        </a:spcAft>
                      </a:pPr>
                      <a:r>
                        <a:rPr lang="zh-CN" sz="1600" kern="0">
                          <a:effectLst/>
                          <a:latin typeface="微软雅黑" panose="020B0503020204020204" pitchFamily="34" charset="-122"/>
                          <a:ea typeface="微软雅黑" panose="020B0503020204020204" pitchFamily="34" charset="-122"/>
                        </a:rPr>
                        <a:t>责任</a:t>
                      </a:r>
                      <a:endParaRPr lang="en-US" sz="1600" kern="100">
                        <a:effectLst/>
                        <a:latin typeface="微软雅黑" panose="020B0503020204020204" pitchFamily="34" charset="-122"/>
                        <a:ea typeface="微软雅黑" panose="020B0503020204020204" pitchFamily="34" charset="-122"/>
                      </a:endParaRPr>
                    </a:p>
                  </a:txBody>
                  <a:tcPr marL="68589" marR="68589" marT="0" marB="0" anchor="ctr"/>
                </a:tc>
                <a:tc>
                  <a:txBody>
                    <a:bodyPr/>
                    <a:lstStyle/>
                    <a:p>
                      <a:pPr algn="ctr">
                        <a:spcAft>
                          <a:spcPts val="0"/>
                        </a:spcAft>
                      </a:pPr>
                      <a:r>
                        <a:rPr lang="zh-CN" sz="1600" kern="0" dirty="0">
                          <a:solidFill>
                            <a:schemeClr val="tx1">
                              <a:lumMod val="65000"/>
                              <a:lumOff val="35000"/>
                            </a:schemeClr>
                          </a:solidFill>
                          <a:effectLst/>
                          <a:latin typeface="微软雅黑" panose="020B0503020204020204" pitchFamily="34" charset="-122"/>
                          <a:ea typeface="微软雅黑" panose="020B0503020204020204" pitchFamily="34" charset="-122"/>
                        </a:rPr>
                        <a:t>应付、马虎、借口</a:t>
                      </a:r>
                      <a:endParaRPr lang="en-US" sz="1600" kern="100" dirty="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9" marR="68589" marT="0" marB="0" anchor="ctr"/>
                </a:tc>
                <a:tc>
                  <a:txBody>
                    <a:bodyPr/>
                    <a:lstStyle/>
                    <a:p>
                      <a:pPr algn="ctr">
                        <a:spcAft>
                          <a:spcPts val="0"/>
                        </a:spcAft>
                      </a:pPr>
                      <a:r>
                        <a:rPr lang="zh-CN" sz="1600" kern="0" dirty="0">
                          <a:solidFill>
                            <a:schemeClr val="tx1">
                              <a:lumMod val="65000"/>
                              <a:lumOff val="35000"/>
                            </a:schemeClr>
                          </a:solidFill>
                          <a:effectLst/>
                          <a:latin typeface="微软雅黑" panose="020B0503020204020204" pitchFamily="34" charset="-122"/>
                          <a:ea typeface="微软雅黑" panose="020B0503020204020204" pitchFamily="34" charset="-122"/>
                        </a:rPr>
                        <a:t>敬业、踏实、认真</a:t>
                      </a:r>
                      <a:endParaRPr lang="en-US" sz="1600" kern="100" dirty="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9" marR="68589" marT="0" marB="0" anchor="ctr"/>
                </a:tc>
              </a:tr>
              <a:tr h="392094">
                <a:tc>
                  <a:txBody>
                    <a:bodyPr/>
                    <a:lstStyle/>
                    <a:p>
                      <a:pPr algn="ctr">
                        <a:spcAft>
                          <a:spcPts val="0"/>
                        </a:spcAft>
                      </a:pPr>
                      <a:r>
                        <a:rPr lang="zh-CN" sz="1600" kern="0">
                          <a:effectLst/>
                          <a:latin typeface="微软雅黑" panose="020B0503020204020204" pitchFamily="34" charset="-122"/>
                          <a:ea typeface="微软雅黑" panose="020B0503020204020204" pitchFamily="34" charset="-122"/>
                        </a:rPr>
                        <a:t>绩效</a:t>
                      </a:r>
                      <a:endParaRPr lang="en-US" sz="1600" kern="100">
                        <a:effectLst/>
                        <a:latin typeface="微软雅黑" panose="020B0503020204020204" pitchFamily="34" charset="-122"/>
                        <a:ea typeface="微软雅黑" panose="020B0503020204020204" pitchFamily="34" charset="-122"/>
                      </a:endParaRPr>
                    </a:p>
                  </a:txBody>
                  <a:tcPr marL="68589" marR="68589" marT="0" marB="0" anchor="ctr"/>
                </a:tc>
                <a:tc>
                  <a:txBody>
                    <a:bodyPr/>
                    <a:lstStyle/>
                    <a:p>
                      <a:pPr algn="ctr">
                        <a:spcAft>
                          <a:spcPts val="0"/>
                        </a:spcAft>
                      </a:pPr>
                      <a:r>
                        <a:rPr lang="zh-CN" sz="1600" kern="0" dirty="0">
                          <a:solidFill>
                            <a:schemeClr val="tx1">
                              <a:lumMod val="65000"/>
                              <a:lumOff val="35000"/>
                            </a:schemeClr>
                          </a:solidFill>
                          <a:effectLst/>
                          <a:latin typeface="微软雅黑" panose="020B0503020204020204" pitchFamily="34" charset="-122"/>
                          <a:ea typeface="微软雅黑" panose="020B0503020204020204" pitchFamily="34" charset="-122"/>
                        </a:rPr>
                        <a:t>说得过去就可以了</a:t>
                      </a:r>
                      <a:endParaRPr lang="en-US" sz="1600" kern="100" dirty="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9" marR="68589" marT="0" marB="0" anchor="ctr"/>
                </a:tc>
                <a:tc>
                  <a:txBody>
                    <a:bodyPr/>
                    <a:lstStyle/>
                    <a:p>
                      <a:pPr algn="ctr">
                        <a:spcAft>
                          <a:spcPts val="0"/>
                        </a:spcAft>
                      </a:pPr>
                      <a:r>
                        <a:rPr lang="zh-CN" sz="1600" kern="0" dirty="0">
                          <a:solidFill>
                            <a:schemeClr val="tx1">
                              <a:lumMod val="65000"/>
                              <a:lumOff val="35000"/>
                            </a:schemeClr>
                          </a:solidFill>
                          <a:effectLst/>
                          <a:latin typeface="微软雅黑" panose="020B0503020204020204" pitchFamily="34" charset="-122"/>
                          <a:ea typeface="微软雅黑" panose="020B0503020204020204" pitchFamily="34" charset="-122"/>
                        </a:rPr>
                        <a:t>职业价值最大化</a:t>
                      </a:r>
                      <a:endParaRPr lang="en-US" sz="1600" kern="100" dirty="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9" marR="68589" marT="0" marB="0" anchor="ctr"/>
                </a:tc>
              </a:tr>
              <a:tr h="392094">
                <a:tc>
                  <a:txBody>
                    <a:bodyPr/>
                    <a:lstStyle/>
                    <a:p>
                      <a:pPr algn="ctr">
                        <a:spcAft>
                          <a:spcPts val="0"/>
                        </a:spcAft>
                      </a:pPr>
                      <a:r>
                        <a:rPr lang="zh-CN" sz="1600" kern="0">
                          <a:effectLst/>
                          <a:latin typeface="微软雅黑" panose="020B0503020204020204" pitchFamily="34" charset="-122"/>
                          <a:ea typeface="微软雅黑" panose="020B0503020204020204" pitchFamily="34" charset="-122"/>
                        </a:rPr>
                        <a:t>效率</a:t>
                      </a:r>
                      <a:endParaRPr lang="en-US" sz="1600" kern="100">
                        <a:effectLst/>
                        <a:latin typeface="微软雅黑" panose="020B0503020204020204" pitchFamily="34" charset="-122"/>
                        <a:ea typeface="微软雅黑" panose="020B0503020204020204" pitchFamily="34" charset="-122"/>
                      </a:endParaRPr>
                    </a:p>
                  </a:txBody>
                  <a:tcPr marL="68589" marR="68589" marT="0" marB="0" anchor="ctr"/>
                </a:tc>
                <a:tc>
                  <a:txBody>
                    <a:bodyPr/>
                    <a:lstStyle/>
                    <a:p>
                      <a:pPr algn="ctr">
                        <a:spcAft>
                          <a:spcPts val="0"/>
                        </a:spcAft>
                      </a:pPr>
                      <a:r>
                        <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rPr>
                        <a:t>拖拉、偷懒、耍滑</a:t>
                      </a:r>
                      <a:endParaRPr lang="en-US" sz="1600" kern="10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9" marR="68589" marT="0" marB="0" anchor="ctr"/>
                </a:tc>
                <a:tc>
                  <a:txBody>
                    <a:bodyPr/>
                    <a:lstStyle/>
                    <a:p>
                      <a:pPr algn="ctr">
                        <a:spcAft>
                          <a:spcPts val="0"/>
                        </a:spcAft>
                      </a:pPr>
                      <a:r>
                        <a:rPr lang="zh-CN" sz="1600" kern="0" dirty="0">
                          <a:solidFill>
                            <a:schemeClr val="tx1">
                              <a:lumMod val="65000"/>
                              <a:lumOff val="35000"/>
                            </a:schemeClr>
                          </a:solidFill>
                          <a:effectLst/>
                          <a:latin typeface="微软雅黑" panose="020B0503020204020204" pitchFamily="34" charset="-122"/>
                          <a:ea typeface="微软雅黑" panose="020B0503020204020204" pitchFamily="34" charset="-122"/>
                        </a:rPr>
                        <a:t>日事日毕，日清日高</a:t>
                      </a:r>
                      <a:endParaRPr lang="en-US" sz="1600" kern="100" dirty="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9" marR="68589" marT="0" marB="0" anchor="ctr"/>
                </a:tc>
              </a:tr>
              <a:tr h="392094">
                <a:tc>
                  <a:txBody>
                    <a:bodyPr/>
                    <a:lstStyle/>
                    <a:p>
                      <a:pPr algn="ctr">
                        <a:spcAft>
                          <a:spcPts val="0"/>
                        </a:spcAft>
                      </a:pPr>
                      <a:r>
                        <a:rPr lang="zh-CN" sz="1600" kern="0">
                          <a:effectLst/>
                          <a:latin typeface="微软雅黑" panose="020B0503020204020204" pitchFamily="34" charset="-122"/>
                          <a:ea typeface="微软雅黑" panose="020B0503020204020204" pitchFamily="34" charset="-122"/>
                        </a:rPr>
                        <a:t>质量</a:t>
                      </a:r>
                      <a:endParaRPr lang="en-US" sz="1600" kern="100">
                        <a:effectLst/>
                        <a:latin typeface="微软雅黑" panose="020B0503020204020204" pitchFamily="34" charset="-122"/>
                        <a:ea typeface="微软雅黑" panose="020B0503020204020204" pitchFamily="34" charset="-122"/>
                      </a:endParaRPr>
                    </a:p>
                  </a:txBody>
                  <a:tcPr marL="68589" marR="68589" marT="0" marB="0" anchor="ctr"/>
                </a:tc>
                <a:tc>
                  <a:txBody>
                    <a:bodyPr/>
                    <a:lstStyle/>
                    <a:p>
                      <a:pPr algn="ctr">
                        <a:spcAft>
                          <a:spcPts val="0"/>
                        </a:spcAft>
                      </a:pPr>
                      <a:r>
                        <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rPr>
                        <a:t>差不多就可以了</a:t>
                      </a:r>
                      <a:endParaRPr lang="en-US" sz="1600" kern="10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9" marR="68589" marT="0" marB="0" anchor="ctr"/>
                </a:tc>
                <a:tc>
                  <a:txBody>
                    <a:bodyPr/>
                    <a:lstStyle/>
                    <a:p>
                      <a:pPr algn="ctr">
                        <a:spcAft>
                          <a:spcPts val="0"/>
                        </a:spcAft>
                      </a:pPr>
                      <a:r>
                        <a:rPr lang="zh-CN" sz="1600" kern="0" dirty="0">
                          <a:solidFill>
                            <a:schemeClr val="tx1">
                              <a:lumMod val="65000"/>
                              <a:lumOff val="35000"/>
                            </a:schemeClr>
                          </a:solidFill>
                          <a:effectLst/>
                          <a:latin typeface="微软雅黑" panose="020B0503020204020204" pitchFamily="34" charset="-122"/>
                          <a:ea typeface="微软雅黑" panose="020B0503020204020204" pitchFamily="34" charset="-122"/>
                        </a:rPr>
                        <a:t>精益求精，追求最好</a:t>
                      </a:r>
                      <a:endParaRPr lang="en-US" sz="1600" kern="100" dirty="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9" marR="68589" marT="0" marB="0" anchor="ctr"/>
                </a:tc>
              </a:tr>
              <a:tr h="392094">
                <a:tc>
                  <a:txBody>
                    <a:bodyPr/>
                    <a:lstStyle/>
                    <a:p>
                      <a:pPr algn="ctr">
                        <a:spcAft>
                          <a:spcPts val="0"/>
                        </a:spcAft>
                      </a:pPr>
                      <a:r>
                        <a:rPr lang="zh-CN" sz="1600" kern="0">
                          <a:effectLst/>
                          <a:latin typeface="微软雅黑" panose="020B0503020204020204" pitchFamily="34" charset="-122"/>
                          <a:ea typeface="微软雅黑" panose="020B0503020204020204" pitchFamily="34" charset="-122"/>
                        </a:rPr>
                        <a:t>成本</a:t>
                      </a:r>
                      <a:endParaRPr lang="en-US" sz="1600" kern="100">
                        <a:effectLst/>
                        <a:latin typeface="微软雅黑" panose="020B0503020204020204" pitchFamily="34" charset="-122"/>
                        <a:ea typeface="微软雅黑" panose="020B0503020204020204" pitchFamily="34" charset="-122"/>
                      </a:endParaRPr>
                    </a:p>
                  </a:txBody>
                  <a:tcPr marL="68589" marR="68589" marT="0" marB="0" anchor="ctr"/>
                </a:tc>
                <a:tc>
                  <a:txBody>
                    <a:bodyPr/>
                    <a:lstStyle/>
                    <a:p>
                      <a:pPr algn="ctr">
                        <a:spcAft>
                          <a:spcPts val="0"/>
                        </a:spcAft>
                      </a:pPr>
                      <a:r>
                        <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rPr>
                        <a:t>不是自己的钱</a:t>
                      </a:r>
                      <a:endParaRPr lang="en-US" sz="1600" kern="10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9" marR="68589" marT="0" marB="0" anchor="ctr"/>
                </a:tc>
                <a:tc>
                  <a:txBody>
                    <a:bodyPr/>
                    <a:lstStyle/>
                    <a:p>
                      <a:pPr algn="ctr">
                        <a:spcAft>
                          <a:spcPts val="0"/>
                        </a:spcAft>
                      </a:pPr>
                      <a:r>
                        <a:rPr lang="zh-CN" sz="1600" kern="0" dirty="0">
                          <a:solidFill>
                            <a:schemeClr val="tx1">
                              <a:lumMod val="65000"/>
                              <a:lumOff val="35000"/>
                            </a:schemeClr>
                          </a:solidFill>
                          <a:effectLst/>
                          <a:latin typeface="微软雅黑" panose="020B0503020204020204" pitchFamily="34" charset="-122"/>
                          <a:ea typeface="微软雅黑" panose="020B0503020204020204" pitchFamily="34" charset="-122"/>
                        </a:rPr>
                        <a:t>当成自己的钱</a:t>
                      </a:r>
                      <a:endParaRPr lang="en-US" sz="1600" kern="100" dirty="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9" marR="68589" marT="0" marB="0" anchor="ctr"/>
                </a:tc>
              </a:tr>
              <a:tr h="392094">
                <a:tc>
                  <a:txBody>
                    <a:bodyPr/>
                    <a:lstStyle/>
                    <a:p>
                      <a:pPr algn="ctr">
                        <a:spcAft>
                          <a:spcPts val="0"/>
                        </a:spcAft>
                      </a:pPr>
                      <a:r>
                        <a:rPr lang="zh-CN" sz="1600" kern="100">
                          <a:effectLst/>
                          <a:latin typeface="微软雅黑" panose="020B0503020204020204" pitchFamily="34" charset="-122"/>
                          <a:ea typeface="微软雅黑" panose="020B0503020204020204" pitchFamily="34" charset="-122"/>
                        </a:rPr>
                        <a:t>失败　　　　　 </a:t>
                      </a:r>
                      <a:endParaRPr lang="en-US" sz="1600" kern="100">
                        <a:effectLst/>
                        <a:latin typeface="微软雅黑" panose="020B0503020204020204" pitchFamily="34" charset="-122"/>
                        <a:ea typeface="微软雅黑" panose="020B0503020204020204" pitchFamily="34" charset="-122"/>
                      </a:endParaRPr>
                    </a:p>
                  </a:txBody>
                  <a:tcPr marL="68589" marR="68589" marT="0" marB="0" anchor="ctr"/>
                </a:tc>
                <a:tc>
                  <a:txBody>
                    <a:bodyPr/>
                    <a:lstStyle/>
                    <a:p>
                      <a:pPr algn="ctr">
                        <a:spcAft>
                          <a:spcPts val="0"/>
                        </a:spcAft>
                      </a:pPr>
                      <a:r>
                        <a:rPr lang="zh-CN" sz="1600" kern="100" dirty="0">
                          <a:solidFill>
                            <a:schemeClr val="tx1">
                              <a:lumMod val="65000"/>
                              <a:lumOff val="35000"/>
                            </a:schemeClr>
                          </a:solidFill>
                          <a:effectLst/>
                          <a:latin typeface="微软雅黑" panose="020B0503020204020204" pitchFamily="34" charset="-122"/>
                          <a:ea typeface="微软雅黑" panose="020B0503020204020204" pitchFamily="34" charset="-122"/>
                        </a:rPr>
                        <a:t>寻找借口，竭力为自己辩护</a:t>
                      </a:r>
                      <a:endParaRPr lang="en-US" sz="1600" kern="100" dirty="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9" marR="68589" marT="0" marB="0" anchor="ctr"/>
                </a:tc>
                <a:tc>
                  <a:txBody>
                    <a:bodyPr/>
                    <a:lstStyle/>
                    <a:p>
                      <a:pPr algn="ctr">
                        <a:spcAft>
                          <a:spcPts val="0"/>
                        </a:spcAft>
                      </a:pPr>
                      <a:r>
                        <a:rPr lang="zh-CN" sz="1600" kern="100" dirty="0">
                          <a:solidFill>
                            <a:schemeClr val="tx1">
                              <a:lumMod val="65000"/>
                              <a:lumOff val="35000"/>
                            </a:schemeClr>
                          </a:solidFill>
                          <a:effectLst/>
                          <a:latin typeface="微软雅黑" panose="020B0503020204020204" pitchFamily="34" charset="-122"/>
                          <a:ea typeface="微软雅黑" panose="020B0503020204020204" pitchFamily="34" charset="-122"/>
                        </a:rPr>
                        <a:t>吸取教训，总结经验</a:t>
                      </a:r>
                      <a:endParaRPr lang="en-US" sz="1600" kern="100" dirty="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9" marR="68589" marT="0" marB="0" anchor="ctr"/>
                </a:tc>
              </a:tr>
            </a:tbl>
          </a:graphicData>
        </a:graphic>
      </p:graphicFrame>
    </p:spTree>
  </p:cSld>
  <p:clrMapOvr>
    <a:masterClrMapping/>
  </p:clrMapOvr>
  <mc:AlternateContent xmlns:mc="http://schemas.openxmlformats.org/markup-compatibility/2006">
    <mc:Choice xmlns:p14="http://schemas.microsoft.com/office/powerpoint/2010/main" Requires="p14">
      <p:transition>
        <p14:pan dir="r"/>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100" fill="hold"/>
                                        <p:tgtEl>
                                          <p:spTgt spid="19"/>
                                        </p:tgtEl>
                                        <p:attrNameLst>
                                          <p:attrName>ppt_x</p:attrName>
                                        </p:attrNameLst>
                                      </p:cBhvr>
                                      <p:tavLst>
                                        <p:tav tm="0">
                                          <p:val>
                                            <p:strVal val="0-#ppt_w/2"/>
                                          </p:val>
                                        </p:tav>
                                        <p:tav tm="100000">
                                          <p:val>
                                            <p:strVal val="#ppt_x"/>
                                          </p:val>
                                        </p:tav>
                                      </p:tavLst>
                                    </p:anim>
                                    <p:anim calcmode="lin" valueType="num">
                                      <p:cBhvr additive="base">
                                        <p:cTn id="8" dur="1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0-#ppt_w/2"/>
                                          </p:val>
                                        </p:tav>
                                        <p:tav tm="100000">
                                          <p:val>
                                            <p:strVal val="#ppt_x"/>
                                          </p:val>
                                        </p:tav>
                                      </p:tavLst>
                                    </p:anim>
                                    <p:anim calcmode="lin" valueType="num">
                                      <p:cBhvr additive="base">
                                        <p:cTn id="13" dur="500" fill="hold"/>
                                        <p:tgtEl>
                                          <p:spTgt spid="18"/>
                                        </p:tgtEl>
                                        <p:attrNameLst>
                                          <p:attrName>ppt_y</p:attrName>
                                        </p:attrNameLst>
                                      </p:cBhvr>
                                      <p:tavLst>
                                        <p:tav tm="0">
                                          <p:val>
                                            <p:strVal val="#ppt_y"/>
                                          </p:val>
                                        </p:tav>
                                        <p:tav tm="100000">
                                          <p:val>
                                            <p:strVal val="#ppt_y"/>
                                          </p:val>
                                        </p:tav>
                                      </p:tavLst>
                                    </p:anim>
                                  </p:childTnLst>
                                </p:cTn>
                              </p:par>
                              <p:par>
                                <p:cTn id="14" presetID="8" presetClass="emph" presetSubtype="0" fill="hold" grpId="1" nodeType="withEffect">
                                  <p:stCondLst>
                                    <p:cond delay="0"/>
                                  </p:stCondLst>
                                  <p:childTnLst>
                                    <p:animRot by="43200000">
                                      <p:cBhvr>
                                        <p:cTn id="15" dur="400" fill="hold"/>
                                        <p:tgtEl>
                                          <p:spTgt spid="18"/>
                                        </p:tgtEl>
                                        <p:attrNameLst>
                                          <p:attrName>r</p:attrName>
                                        </p:attrNameLst>
                                      </p:cBhvr>
                                    </p:animRo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100" fill="hold"/>
                                        <p:tgtEl>
                                          <p:spTgt spid="2"/>
                                        </p:tgtEl>
                                        <p:attrNameLst>
                                          <p:attrName>ppt_w</p:attrName>
                                        </p:attrNameLst>
                                      </p:cBhvr>
                                      <p:tavLst>
                                        <p:tav tm="0">
                                          <p:val>
                                            <p:fltVal val="0"/>
                                          </p:val>
                                        </p:tav>
                                        <p:tav tm="100000">
                                          <p:val>
                                            <p:strVal val="#ppt_w"/>
                                          </p:val>
                                        </p:tav>
                                      </p:tavLst>
                                    </p:anim>
                                    <p:anim calcmode="lin" valueType="num">
                                      <p:cBhvr>
                                        <p:cTn id="20" dur="100" fill="hold"/>
                                        <p:tgtEl>
                                          <p:spTgt spid="2"/>
                                        </p:tgtEl>
                                        <p:attrNameLst>
                                          <p:attrName>ppt_h</p:attrName>
                                        </p:attrNameLst>
                                      </p:cBhvr>
                                      <p:tavLst>
                                        <p:tav tm="0">
                                          <p:val>
                                            <p:fltVal val="0"/>
                                          </p:val>
                                        </p:tav>
                                        <p:tav tm="100000">
                                          <p:val>
                                            <p:strVal val="#ppt_h"/>
                                          </p:val>
                                        </p:tav>
                                      </p:tavLst>
                                    </p:anim>
                                    <p:animEffect transition="in" filter="fade">
                                      <p:cBhvr>
                                        <p:cTn id="21" dur="100"/>
                                        <p:tgtEl>
                                          <p:spTgt spid="2"/>
                                        </p:tgtEl>
                                      </p:cBhvr>
                                    </p:animEffect>
                                  </p:childTnLst>
                                </p:cTn>
                              </p:par>
                              <p:par>
                                <p:cTn id="22" presetID="6" presetClass="emph" presetSubtype="0" fill="hold" nodeType="withEffect">
                                  <p:stCondLst>
                                    <p:cond delay="100"/>
                                  </p:stCondLst>
                                  <p:childTnLst>
                                    <p:animScale>
                                      <p:cBhvr>
                                        <p:cTn id="23" dur="100" fill="hold"/>
                                        <p:tgtEl>
                                          <p:spTgt spid="2"/>
                                        </p:tgtEl>
                                      </p:cBhvr>
                                      <p:by x="110000" y="110000"/>
                                    </p:animScale>
                                  </p:childTnLst>
                                </p:cTn>
                              </p:par>
                              <p:par>
                                <p:cTn id="24" presetID="6" presetClass="emph" presetSubtype="0" fill="hold" nodeType="withEffect">
                                  <p:stCondLst>
                                    <p:cond delay="200"/>
                                  </p:stCondLst>
                                  <p:childTnLst>
                                    <p:animScale>
                                      <p:cBhvr>
                                        <p:cTn id="25" dur="200" fill="hold"/>
                                        <p:tgtEl>
                                          <p:spTgt spid="2"/>
                                        </p:tgtEl>
                                      </p:cBhvr>
                                      <p:by x="90000" y="90000"/>
                                    </p:animScale>
                                  </p:childTnLst>
                                </p:cTn>
                              </p:par>
                              <p:par>
                                <p:cTn id="26" presetID="6" presetClass="emph" presetSubtype="0" fill="hold" nodeType="withEffect">
                                  <p:stCondLst>
                                    <p:cond delay="400"/>
                                  </p:stCondLst>
                                  <p:childTnLst>
                                    <p:animScale>
                                      <p:cBhvr>
                                        <p:cTn id="27" dur="100" fill="hold"/>
                                        <p:tgtEl>
                                          <p:spTgt spid="2"/>
                                        </p:tgtEl>
                                      </p:cBhvr>
                                      <p:by x="105000" y="105000"/>
                                    </p:animScale>
                                  </p:childTnLst>
                                </p:cTn>
                              </p:par>
                              <p:par>
                                <p:cTn id="28" presetID="6" presetClass="emph" presetSubtype="0" fill="hold" nodeType="withEffect">
                                  <p:stCondLst>
                                    <p:cond delay="500"/>
                                  </p:stCondLst>
                                  <p:childTnLst>
                                    <p:animScale>
                                      <p:cBhvr>
                                        <p:cTn id="29" dur="200" fill="hold"/>
                                        <p:tgtEl>
                                          <p:spTgt spid="2"/>
                                        </p:tgtEl>
                                      </p:cBhvr>
                                      <p:by x="95000" y="9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8" grpId="1"/>
      <p:bldP spid="19"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4900">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02</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4" y="551530"/>
            <a:ext cx="3528851" cy="461725"/>
          </a:xfrm>
          <a:prstGeom prst="rect">
            <a:avLst/>
          </a:prstGeom>
          <a:noFill/>
        </p:spPr>
        <p:txBody>
          <a:bodyPr wrap="square" lIns="0" rtlCol="0">
            <a:spAutoFit/>
          </a:bodyPr>
          <a:lstStyle/>
          <a:p>
            <a:r>
              <a:rPr lang="zh-CN" altLang="en-US" sz="2400" b="1" dirty="0">
                <a:solidFill>
                  <a:srgbClr val="9BBB59"/>
                </a:solidFill>
                <a:latin typeface="微软雅黑" panose="020B0503020204020204" pitchFamily="34" charset="-122"/>
                <a:ea typeface="微软雅黑" panose="020B0503020204020204" pitchFamily="34" charset="-122"/>
              </a:rPr>
              <a:t>为什么需要老板心态</a:t>
            </a:r>
            <a:endParaRPr lang="zh-CN" altLang="en-US" sz="2400" b="1" dirty="0">
              <a:solidFill>
                <a:srgbClr val="9BBB59"/>
              </a:solidFill>
              <a:latin typeface="微软雅黑" panose="020B0503020204020204" pitchFamily="34" charset="-122"/>
              <a:ea typeface="微软雅黑" panose="020B0503020204020204" pitchFamily="34" charset="-122"/>
            </a:endParaRP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marL="1143000" indent="-228600">
              <a:defRPr sz="2400">
                <a:solidFill>
                  <a:schemeClr val="tx1"/>
                </a:solidFill>
                <a:latin typeface="Calibri" panose="020F0502020204030204" pitchFamily="34" charset="0"/>
                <a:ea typeface="宋体" panose="02010600030101010101" pitchFamily="2" charset="-122"/>
              </a:defRPr>
            </a:lvl3pPr>
            <a:lvl4pPr marL="1600200" indent="-228600">
              <a:defRPr sz="2400">
                <a:solidFill>
                  <a:schemeClr val="tx1"/>
                </a:solidFill>
                <a:latin typeface="Calibri" panose="020F0502020204030204" pitchFamily="34" charset="0"/>
                <a:ea typeface="宋体" panose="02010600030101010101" pitchFamily="2" charset="-122"/>
              </a:defRPr>
            </a:lvl4pPr>
            <a:lvl5pPr marL="2057400" indent="-228600">
              <a:defRPr sz="2400">
                <a:solidFill>
                  <a:schemeClr val="tx1"/>
                </a:solidFill>
                <a:latin typeface="Calibri" panose="020F0502020204030204" pitchFamily="34" charset="0"/>
                <a:ea typeface="宋体" panose="02010600030101010101" pitchFamily="2" charset="-122"/>
              </a:defRPr>
            </a:lvl5pPr>
            <a:lvl6pPr marL="25146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6pPr>
            <a:lvl7pPr marL="29718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7pPr>
            <a:lvl8pPr marL="34290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8pPr>
            <a:lvl9pPr marL="38862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9pPr>
          </a:lstStyle>
          <a:p>
            <a:endParaRPr lang="zh-CN" altLang="en-US" dirty="0">
              <a:ea typeface="微软雅黑" panose="020B0503020204020204" pitchFamily="34" charset="-122"/>
            </a:endParaRPr>
          </a:p>
        </p:txBody>
      </p:sp>
      <p:grpSp>
        <p:nvGrpSpPr>
          <p:cNvPr id="12" name="组合 11"/>
          <p:cNvGrpSpPr/>
          <p:nvPr/>
        </p:nvGrpSpPr>
        <p:grpSpPr>
          <a:xfrm>
            <a:off x="1846975" y="6015544"/>
            <a:ext cx="7777669" cy="828108"/>
            <a:chOff x="1774727" y="6015207"/>
            <a:chExt cx="7776656" cy="828000"/>
          </a:xfrm>
        </p:grpSpPr>
        <p:sp>
          <p:nvSpPr>
            <p:cNvPr id="14" name="矩形 13"/>
            <p:cNvSpPr/>
            <p:nvPr/>
          </p:nvSpPr>
          <p:spPr>
            <a:xfrm>
              <a:off x="1774727" y="6165304"/>
              <a:ext cx="7776656" cy="432000"/>
            </a:xfrm>
            <a:prstGeom prst="rect">
              <a:avLst/>
            </a:prstGeom>
            <a:solidFill>
              <a:srgbClr val="7BC143"/>
            </a:solidFill>
            <a:ln>
              <a:solidFill>
                <a:schemeClr val="bg1"/>
              </a:solidFill>
            </a:ln>
            <a:effectLst>
              <a:outerShdw blurRad="50800" dist="38100" dir="2700000" algn="tl"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15" name="Picture 6" descr="E:\仝德志文件，勿删！\03-参考文档\！PPT图片及版面资源\06-PPT精选插图\12-标签\橙色把手-阴影.png"/>
            <p:cNvPicPr>
              <a:picLocks noChangeAspect="1" noChangeArrowheads="1"/>
            </p:cNvPicPr>
            <p:nvPr/>
          </p:nvPicPr>
          <p:blipFill>
            <a:blip r:embed="rId1" cstate="email"/>
            <a:srcRect/>
            <a:stretch>
              <a:fillRect/>
            </a:stretch>
          </p:blipFill>
          <p:spPr bwMode="auto">
            <a:xfrm>
              <a:off x="2633460" y="6015207"/>
              <a:ext cx="1062000" cy="82800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2998907" y="6098551"/>
              <a:ext cx="346204" cy="630860"/>
            </a:xfrm>
            <a:prstGeom prst="rect">
              <a:avLst/>
            </a:prstGeom>
            <a:noFill/>
          </p:spPr>
          <p:txBody>
            <a:bodyPr vert="eaVert" wrap="none" rtlCol="0">
              <a:spAutoFit/>
            </a:bodyPr>
            <a:lstStyle/>
            <a:p>
              <a:r>
                <a:rPr lang="zh-CN" altLang="en-US" sz="1050" dirty="0">
                  <a:solidFill>
                    <a:schemeClr val="bg1"/>
                  </a:solidFill>
                  <a:latin typeface="微软雅黑" panose="020B0503020204020204" pitchFamily="34" charset="-122"/>
                  <a:ea typeface="微软雅黑" panose="020B0503020204020204" pitchFamily="34" charset="-122"/>
                </a:rPr>
                <a:t>三级标题</a:t>
              </a:r>
              <a:endParaRPr lang="zh-CN" altLang="en-US" sz="1050" dirty="0">
                <a:solidFill>
                  <a:schemeClr val="bg1"/>
                </a:solidFill>
                <a:latin typeface="微软雅黑" panose="020B0503020204020204" pitchFamily="34" charset="-122"/>
                <a:ea typeface="微软雅黑" panose="020B0503020204020204" pitchFamily="34" charset="-122"/>
              </a:endParaRPr>
            </a:p>
          </p:txBody>
        </p:sp>
        <p:sp>
          <p:nvSpPr>
            <p:cNvPr id="17" name="椭圆 16"/>
            <p:cNvSpPr/>
            <p:nvPr/>
          </p:nvSpPr>
          <p:spPr>
            <a:xfrm>
              <a:off x="1918742" y="6201687"/>
              <a:ext cx="360040" cy="36004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TextBox 17"/>
          <p:cNvSpPr txBox="1"/>
          <p:nvPr/>
        </p:nvSpPr>
        <p:spPr>
          <a:xfrm>
            <a:off x="3791444" y="6204631"/>
            <a:ext cx="5545338" cy="369380"/>
          </a:xfrm>
          <a:prstGeom prst="rect">
            <a:avLst/>
          </a:prstGeom>
          <a:noFill/>
        </p:spPr>
        <p:txBody>
          <a:bodyPr wrap="square" lIns="0"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以老板心态工作，才会走得更高更远</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1918992"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anose="04040905080B02020502" pitchFamily="82" charset="0"/>
                <a:ea typeface="DFPYeaSong-B5" pitchFamily="18" charset="-120"/>
              </a:rPr>
              <a:t>3</a:t>
            </a:r>
            <a:endParaRPr lang="zh-CN" altLang="en-US" sz="3200" b="1" i="1" dirty="0">
              <a:solidFill>
                <a:srgbClr val="7BC143"/>
              </a:solidFill>
              <a:effectLst>
                <a:outerShdw blurRad="38100" dist="38100" dir="2700000" algn="tl">
                  <a:srgbClr val="000000">
                    <a:alpha val="43137"/>
                  </a:srgbClr>
                </a:outerShdw>
              </a:effectLst>
              <a:latin typeface="Broadway" panose="04040905080B02020502" pitchFamily="82" charset="0"/>
              <a:ea typeface="DFPYeaSong-B5" pitchFamily="18" charset="-120"/>
            </a:endParaRPr>
          </a:p>
        </p:txBody>
      </p:sp>
      <p:sp>
        <p:nvSpPr>
          <p:cNvPr id="20"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marL="1143000" indent="-228600">
              <a:defRPr sz="2400">
                <a:solidFill>
                  <a:schemeClr val="tx1"/>
                </a:solidFill>
                <a:latin typeface="Calibri" panose="020F0502020204030204" pitchFamily="34" charset="0"/>
                <a:ea typeface="宋体" panose="02010600030101010101" pitchFamily="2" charset="-122"/>
              </a:defRPr>
            </a:lvl3pPr>
            <a:lvl4pPr marL="1600200" indent="-228600">
              <a:defRPr sz="2400">
                <a:solidFill>
                  <a:schemeClr val="tx1"/>
                </a:solidFill>
                <a:latin typeface="Calibri" panose="020F0502020204030204" pitchFamily="34" charset="0"/>
                <a:ea typeface="宋体" panose="02010600030101010101" pitchFamily="2" charset="-122"/>
              </a:defRPr>
            </a:lvl4pPr>
            <a:lvl5pPr marL="2057400" indent="-228600">
              <a:defRPr sz="2400">
                <a:solidFill>
                  <a:schemeClr val="tx1"/>
                </a:solidFill>
                <a:latin typeface="Calibri" panose="020F0502020204030204" pitchFamily="34" charset="0"/>
                <a:ea typeface="宋体" panose="02010600030101010101" pitchFamily="2" charset="-122"/>
              </a:defRPr>
            </a:lvl5pPr>
            <a:lvl6pPr marL="25146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6pPr>
            <a:lvl7pPr marL="29718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7pPr>
            <a:lvl8pPr marL="34290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8pPr>
            <a:lvl9pPr marL="38862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9pPr>
          </a:lstStyle>
          <a:p>
            <a:endParaRPr lang="zh-CN" altLang="en-US" dirty="0">
              <a:ea typeface="微软雅黑" panose="020B0503020204020204" pitchFamily="34" charset="-122"/>
            </a:endParaRPr>
          </a:p>
        </p:txBody>
      </p:sp>
      <p:sp>
        <p:nvSpPr>
          <p:cNvPr id="26" name="TextBox 8"/>
          <p:cNvSpPr>
            <a:spLocks noChangeArrowheads="1"/>
          </p:cNvSpPr>
          <p:nvPr/>
        </p:nvSpPr>
        <p:spPr bwMode="auto">
          <a:xfrm>
            <a:off x="2122924" y="1700583"/>
            <a:ext cx="5413424" cy="2402381"/>
          </a:xfrm>
          <a:prstGeom prst="rect">
            <a:avLst/>
          </a:prstGeom>
          <a:noFill/>
          <a:ln>
            <a:noFill/>
          </a:ln>
        </p:spPr>
        <p:txBody>
          <a:bodyPr wrap="square">
            <a:spAutoFit/>
          </a:bodyPr>
          <a:lstStyle/>
          <a:p>
            <a:pPr>
              <a:lnSpc>
                <a:spcPct val="134000"/>
              </a:lnSpc>
              <a:spcAft>
                <a:spcPts val="1200"/>
              </a:spcAft>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在竞争的时代，谋求个人利益、自我实现是天经地义的。但是，遗憾的是很多人没有意识到</a:t>
            </a:r>
            <a:r>
              <a:rPr lang="zh-CN" altLang="en-US" sz="1600" b="1" dirty="0">
                <a:solidFill>
                  <a:srgbClr val="92D050"/>
                </a:solidFill>
                <a:latin typeface="微软雅黑" panose="020B0503020204020204" pitchFamily="34" charset="-122"/>
                <a:ea typeface="微软雅黑" panose="020B0503020204020204" pitchFamily="34" charset="-122"/>
                <a:sym typeface="微软雅黑" panose="020B0503020204020204" pitchFamily="34" charset="-122"/>
              </a:rPr>
              <a:t>个性解放、自我实现与忠诚和敬业并不对立</a:t>
            </a:r>
            <a:r>
              <a:rPr lang="zh-CN" altLang="en-US" sz="16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它们是相辅相成、缺一不可的。许多年轻人以玩世不恭的姿态对待工作，他们频繁跳槽，觉得自己工作是在出卖劳动力；他们蔑视敬业精神，嘲讽忠诚，将其视为老板盘剥、愚弄下属的手段。他们认为自己之所以工作，不过是迫于生计的需要。</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9" name="TextBox 8"/>
          <p:cNvSpPr>
            <a:spLocks noChangeArrowheads="1"/>
          </p:cNvSpPr>
          <p:nvPr/>
        </p:nvSpPr>
        <p:spPr bwMode="auto">
          <a:xfrm>
            <a:off x="2171053" y="4321192"/>
            <a:ext cx="5365295" cy="1412365"/>
          </a:xfrm>
          <a:prstGeom prst="rect">
            <a:avLst/>
          </a:prstGeom>
          <a:noFill/>
          <a:ln>
            <a:noFill/>
          </a:ln>
        </p:spPr>
        <p:txBody>
          <a:bodyPr wrap="square">
            <a:spAutoFit/>
          </a:bodyPr>
          <a:lstStyle/>
          <a:p>
            <a:pPr>
              <a:lnSpc>
                <a:spcPct val="134000"/>
              </a:lnSpc>
              <a:spcAft>
                <a:spcPts val="1200"/>
              </a:spcAft>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而实际上</a:t>
            </a:r>
            <a:r>
              <a:rPr lang="zh-CN" altLang="en-US" sz="16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b="1"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你糟蹋工作，工作也就会糟蹋你。</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理论上说，工作只是一种契约，倘若只将工作看成付出劳动获得报酬，那么人与工具无异。爱上自己的工作，为自己工作，才能获取比物质大的多的收益。</a:t>
            </a:r>
            <a:endPar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21" name="Picture 2" descr="C:\Documents and Settings\tdz\桌面\1119965296316.jpg"/>
          <p:cNvPicPr>
            <a:picLocks noChangeAspect="1" noChangeArrowheads="1"/>
          </p:cNvPicPr>
          <p:nvPr/>
        </p:nvPicPr>
        <p:blipFill rotWithShape="1">
          <a:blip r:embed="rId2" cstate="email"/>
          <a:srcRect/>
          <a:stretch>
            <a:fillRect/>
          </a:stretch>
        </p:blipFill>
        <p:spPr bwMode="auto">
          <a:xfrm>
            <a:off x="7824417" y="1777688"/>
            <a:ext cx="3816921" cy="3921855"/>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1000"/>
                                        <p:tgtEl>
                                          <p:spTgt spid="29"/>
                                        </p:tgtEl>
                                      </p:cBhvr>
                                    </p:animEffect>
                                    <p:anim calcmode="lin" valueType="num">
                                      <p:cBhvr>
                                        <p:cTn id="13" dur="1000" fill="hold"/>
                                        <p:tgtEl>
                                          <p:spTgt spid="29"/>
                                        </p:tgtEl>
                                        <p:attrNameLst>
                                          <p:attrName>ppt_x</p:attrName>
                                        </p:attrNameLst>
                                      </p:cBhvr>
                                      <p:tavLst>
                                        <p:tav tm="0">
                                          <p:val>
                                            <p:strVal val="#ppt_x"/>
                                          </p:val>
                                        </p:tav>
                                        <p:tav tm="100000">
                                          <p:val>
                                            <p:strVal val="#ppt_x"/>
                                          </p:val>
                                        </p:tav>
                                      </p:tavLst>
                                    </p:anim>
                                    <p:anim calcmode="lin" valueType="num">
                                      <p:cBhvr>
                                        <p:cTn id="14"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4900">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02</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4" y="551530"/>
            <a:ext cx="2952712" cy="461725"/>
          </a:xfrm>
          <a:prstGeom prst="rect">
            <a:avLst/>
          </a:prstGeom>
          <a:noFill/>
        </p:spPr>
        <p:txBody>
          <a:bodyPr wrap="square" lIns="0" rtlCol="0">
            <a:spAutoFit/>
          </a:bodyPr>
          <a:lstStyle/>
          <a:p>
            <a:r>
              <a:rPr lang="zh-CN" altLang="en-US" sz="2400" b="1" dirty="0">
                <a:solidFill>
                  <a:srgbClr val="9BBB59"/>
                </a:solidFill>
                <a:latin typeface="微软雅黑" panose="020B0503020204020204" pitchFamily="34" charset="-122"/>
                <a:ea typeface="微软雅黑" panose="020B0503020204020204" pitchFamily="34" charset="-122"/>
              </a:rPr>
              <a:t>心态决定命运</a:t>
            </a:r>
            <a:endParaRPr lang="zh-CN" altLang="en-US" sz="2400" b="1" dirty="0">
              <a:solidFill>
                <a:srgbClr val="9BBB59"/>
              </a:solidFill>
              <a:latin typeface="微软雅黑" panose="020B0503020204020204" pitchFamily="34" charset="-122"/>
              <a:ea typeface="微软雅黑" panose="020B0503020204020204" pitchFamily="34" charset="-122"/>
            </a:endParaRPr>
          </a:p>
        </p:txBody>
      </p:sp>
      <p:pic>
        <p:nvPicPr>
          <p:cNvPr id="1027" name="Picture 3" descr="D:\Teliss_Tong\Copy\定期备份\工作备份\！PPT图片及版面资源\06-PPT精选插图\12-标签\绿色箭头标签02.png"/>
          <p:cNvPicPr>
            <a:picLocks noChangeAspect="1" noChangeArrowheads="1"/>
          </p:cNvPicPr>
          <p:nvPr/>
        </p:nvPicPr>
        <p:blipFill>
          <a:blip r:embed="rId1" cstate="email"/>
          <a:srcRect/>
          <a:stretch>
            <a:fillRect/>
          </a:stretch>
        </p:blipFill>
        <p:spPr bwMode="auto">
          <a:xfrm>
            <a:off x="10525209" y="1074325"/>
            <a:ext cx="1260164" cy="770293"/>
          </a:xfrm>
          <a:prstGeom prst="rect">
            <a:avLst/>
          </a:prstGeom>
          <a:noFill/>
          <a:extLst>
            <a:ext uri="{909E8E84-426E-40DD-AFC4-6F175D3DCCD1}">
              <a14:hiddenFill xmlns:a14="http://schemas.microsoft.com/office/drawing/2010/main">
                <a:solidFill>
                  <a:srgbClr val="FFFFFF"/>
                </a:solidFill>
              </a14:hiddenFill>
            </a:ext>
          </a:extLst>
        </p:spPr>
      </p:pic>
      <p:sp>
        <p:nvSpPr>
          <p:cNvPr id="26" name="TextBox 25"/>
          <p:cNvSpPr txBox="1"/>
          <p:nvPr/>
        </p:nvSpPr>
        <p:spPr>
          <a:xfrm>
            <a:off x="10837239" y="1196461"/>
            <a:ext cx="646415" cy="369380"/>
          </a:xfrm>
          <a:prstGeom prst="rect">
            <a:avLst/>
          </a:prstGeom>
          <a:noFill/>
        </p:spPr>
        <p:txBody>
          <a:bodyPr wrap="non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故事</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8" name="矩形 6"/>
          <p:cNvSpPr>
            <a:spLocks noChangeArrowheads="1"/>
          </p:cNvSpPr>
          <p:nvPr/>
        </p:nvSpPr>
        <p:spPr bwMode="auto">
          <a:xfrm>
            <a:off x="2153079" y="1988652"/>
            <a:ext cx="9489129" cy="3960516"/>
          </a:xfrm>
          <a:prstGeom prst="roundRect">
            <a:avLst>
              <a:gd name="adj" fmla="val 5983"/>
            </a:avLst>
          </a:prstGeom>
          <a:solidFill>
            <a:srgbClr val="F0F0F0"/>
          </a:solidFill>
          <a:ln>
            <a:noFill/>
          </a:ln>
        </p:spPr>
        <p:txBody>
          <a:bodyPr anchor="ctr"/>
          <a:lstStyle/>
          <a:p>
            <a:pPr algn="ctr"/>
            <a:endParaRPr lang="zh-CN" altLang="zh-CN">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1" name="矩形 9"/>
          <p:cNvSpPr>
            <a:spLocks noChangeArrowheads="1"/>
          </p:cNvSpPr>
          <p:nvPr/>
        </p:nvSpPr>
        <p:spPr bwMode="auto">
          <a:xfrm>
            <a:off x="6096001" y="1772601"/>
            <a:ext cx="100025" cy="379004"/>
          </a:xfrm>
          <a:prstGeom prst="rect">
            <a:avLst/>
          </a:prstGeom>
          <a:solidFill>
            <a:srgbClr val="FFC000"/>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2" name="TextBox 10"/>
          <p:cNvSpPr>
            <a:spLocks noChangeArrowheads="1"/>
          </p:cNvSpPr>
          <p:nvPr/>
        </p:nvSpPr>
        <p:spPr bwMode="auto">
          <a:xfrm>
            <a:off x="6240035" y="1772600"/>
            <a:ext cx="2939063" cy="400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b="1" dirty="0">
                <a:solidFill>
                  <a:schemeClr val="accent6"/>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孪生兄弟的不同命运</a:t>
            </a:r>
            <a:endParaRPr lang="zh-CN" altLang="en-US" sz="2000" b="1" dirty="0">
              <a:solidFill>
                <a:schemeClr val="accent6"/>
              </a:solidFill>
              <a:latin typeface="微软雅黑" panose="020B0503020204020204" pitchFamily="34" charset="-122"/>
              <a:ea typeface="微软雅黑" panose="020B0503020204020204" pitchFamily="34" charset="-122"/>
            </a:endParaRPr>
          </a:p>
        </p:txBody>
      </p:sp>
      <p:sp>
        <p:nvSpPr>
          <p:cNvPr id="14" name="圆角矩形 13"/>
          <p:cNvSpPr/>
          <p:nvPr/>
        </p:nvSpPr>
        <p:spPr>
          <a:xfrm>
            <a:off x="2279079" y="2276722"/>
            <a:ext cx="9219092" cy="3528851"/>
          </a:xfrm>
          <a:prstGeom prst="roundRect">
            <a:avLst>
              <a:gd name="adj" fmla="val 4785"/>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10" name="TextBox 8"/>
          <p:cNvSpPr>
            <a:spLocks noChangeArrowheads="1"/>
          </p:cNvSpPr>
          <p:nvPr/>
        </p:nvSpPr>
        <p:spPr bwMode="auto">
          <a:xfrm>
            <a:off x="5663896" y="2631211"/>
            <a:ext cx="5690241" cy="1412365"/>
          </a:xfrm>
          <a:prstGeom prst="rect">
            <a:avLst/>
          </a:prstGeom>
          <a:noFill/>
          <a:ln>
            <a:noFill/>
          </a:ln>
        </p:spPr>
        <p:txBody>
          <a:bodyPr wrap="square">
            <a:spAutoFit/>
          </a:bodyPr>
          <a:lstStyle/>
          <a:p>
            <a:pPr>
              <a:lnSpc>
                <a:spcPct val="134000"/>
              </a:lnSpc>
              <a:spcAft>
                <a:spcPts val="1200"/>
              </a:spcAft>
            </a:pP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在美国，有一对孪生兄弟，他们出生在一个贫穷的家庭，母亲是一个酒鬼，父亲是个赌徒，家庭环境非常糟糕。后来这两个兄弟走了不一样的道路。弟弟无恶不作，锒铛入狱。</a:t>
            </a:r>
            <a:r>
              <a:rPr lang="zh-CN" altLang="en-US" sz="1600" dirty="0">
                <a:solidFill>
                  <a:schemeClr val="bg1"/>
                </a:solidFill>
                <a:latin typeface="微软雅黑" panose="020B0503020204020204" pitchFamily="34" charset="-122"/>
                <a:ea typeface="微软雅黑" panose="020B0503020204020204" pitchFamily="34" charset="-122"/>
              </a:rPr>
              <a:t>哥哥是一个很成功的企业家，而且还竞选上议员。</a:t>
            </a:r>
            <a:endParaRPr lang="zh-CN" altLang="en-US" sz="1600" dirty="0">
              <a:solidFill>
                <a:schemeClr val="bg1"/>
              </a:solidFill>
              <a:latin typeface="微软雅黑" panose="020B0503020204020204" pitchFamily="34" charset="-122"/>
              <a:ea typeface="微软雅黑" panose="020B0503020204020204" pitchFamily="34" charset="-122"/>
            </a:endParaRPr>
          </a:p>
        </p:txBody>
      </p:sp>
      <p:pic>
        <p:nvPicPr>
          <p:cNvPr id="2" name="Picture 3" descr="C:\Users\user\Desktop\xpic2301.jpg"/>
          <p:cNvPicPr>
            <a:picLocks noChangeAspect="1" noChangeArrowheads="1"/>
          </p:cNvPicPr>
          <p:nvPr/>
        </p:nvPicPr>
        <p:blipFill rotWithShape="1">
          <a:blip r:embed="rId2" cstate="email"/>
          <a:srcRect/>
          <a:stretch>
            <a:fillRect/>
          </a:stretch>
        </p:blipFill>
        <p:spPr bwMode="auto">
          <a:xfrm>
            <a:off x="2495131" y="2924878"/>
            <a:ext cx="2984030" cy="2304556"/>
          </a:xfrm>
          <a:prstGeom prst="roundRect">
            <a:avLst>
              <a:gd name="adj" fmla="val 7190"/>
            </a:avLst>
          </a:prstGeom>
          <a:noFill/>
          <a:ln w="28575">
            <a:solidFill>
              <a:schemeClr val="bg1"/>
            </a:solidFill>
          </a:ln>
          <a:extLst>
            <a:ext uri="{909E8E84-426E-40DD-AFC4-6F175D3DCCD1}">
              <a14:hiddenFill xmlns:a14="http://schemas.microsoft.com/office/drawing/2010/main">
                <a:solidFill>
                  <a:srgbClr val="FFFFFF"/>
                </a:solidFill>
              </a14:hiddenFill>
            </a:ext>
          </a:extLst>
        </p:spPr>
      </p:pic>
      <p:sp>
        <p:nvSpPr>
          <p:cNvPr id="15" name="TextBox 8"/>
          <p:cNvSpPr>
            <a:spLocks noChangeArrowheads="1"/>
          </p:cNvSpPr>
          <p:nvPr/>
        </p:nvSpPr>
        <p:spPr bwMode="auto">
          <a:xfrm>
            <a:off x="5663896" y="4221192"/>
            <a:ext cx="5690241" cy="1412365"/>
          </a:xfrm>
          <a:prstGeom prst="rect">
            <a:avLst/>
          </a:prstGeom>
          <a:noFill/>
          <a:ln>
            <a:noFill/>
          </a:ln>
        </p:spPr>
        <p:txBody>
          <a:bodyPr wrap="square">
            <a:spAutoFit/>
          </a:bodyPr>
          <a:lstStyle/>
          <a:p>
            <a:pPr>
              <a:lnSpc>
                <a:spcPct val="134000"/>
              </a:lnSpc>
              <a:spcAft>
                <a:spcPts val="1200"/>
              </a:spcAft>
            </a:pP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在监狱里有记者去采访弟弟：“你今天为什么会这样？”</a:t>
            </a:r>
            <a:r>
              <a:rPr lang="zh-CN" altLang="en-US" sz="1600" dirty="0">
                <a:solidFill>
                  <a:schemeClr val="bg1"/>
                </a:solidFill>
                <a:latin typeface="微软雅黑" panose="020B0503020204020204" pitchFamily="34" charset="-122"/>
                <a:ea typeface="微软雅黑" panose="020B0503020204020204" pitchFamily="34" charset="-122"/>
              </a:rPr>
              <a:t>弟弟说：“因为我的家庭，因为我的父母。”同时记者又去采访孪生兄弟的哥哥：“你为什么会有今天的成就呢？”哥哥同样也回答说：“因为我的家庭，因为我的父母。”</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pan dir="u"/>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92"/>
                                        </p:tgtEl>
                                        <p:attrNameLst>
                                          <p:attrName>style.visibility</p:attrName>
                                        </p:attrNameLst>
                                      </p:cBhvr>
                                      <p:to>
                                        <p:strVal val="visible"/>
                                      </p:to>
                                    </p:set>
                                    <p:anim calcmode="lin" valueType="num">
                                      <p:cBhvr additive="base">
                                        <p:cTn id="7" dur="500" fill="hold"/>
                                        <p:tgtEl>
                                          <p:spTgt spid="92"/>
                                        </p:tgtEl>
                                        <p:attrNameLst>
                                          <p:attrName>ppt_x</p:attrName>
                                        </p:attrNameLst>
                                      </p:cBhvr>
                                      <p:tavLst>
                                        <p:tav tm="0">
                                          <p:val>
                                            <p:strVal val="#ppt_x"/>
                                          </p:val>
                                        </p:tav>
                                        <p:tav tm="100000">
                                          <p:val>
                                            <p:strVal val="#ppt_x"/>
                                          </p:val>
                                        </p:tav>
                                      </p:tavLst>
                                    </p:anim>
                                    <p:anim calcmode="lin" valueType="num">
                                      <p:cBhvr additive="base">
                                        <p:cTn id="8" dur="500" fill="hold"/>
                                        <p:tgtEl>
                                          <p:spTgt spid="92"/>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fltVal val="0"/>
                                          </p:val>
                                        </p:tav>
                                        <p:tav tm="100000">
                                          <p:val>
                                            <p:strVal val="#ppt_w"/>
                                          </p:val>
                                        </p:tav>
                                      </p:tavLst>
                                    </p:anim>
                                    <p:anim calcmode="lin" valueType="num">
                                      <p:cBhvr>
                                        <p:cTn id="17" dur="500" fill="hold"/>
                                        <p:tgtEl>
                                          <p:spTgt spid="2"/>
                                        </p:tgtEl>
                                        <p:attrNameLst>
                                          <p:attrName>ppt_h</p:attrName>
                                        </p:attrNameLst>
                                      </p:cBhvr>
                                      <p:tavLst>
                                        <p:tav tm="0">
                                          <p:val>
                                            <p:fltVal val="0"/>
                                          </p:val>
                                        </p:tav>
                                        <p:tav tm="100000">
                                          <p:val>
                                            <p:strVal val="#ppt_h"/>
                                          </p:val>
                                        </p:tav>
                                      </p:tavLst>
                                    </p:anim>
                                    <p:animEffect transition="in" filter="fade">
                                      <p:cBhvr>
                                        <p:cTn id="18" dur="500"/>
                                        <p:tgtEl>
                                          <p:spTgt spid="2"/>
                                        </p:tgtEl>
                                      </p:cBhvr>
                                    </p:animEffect>
                                  </p:childTnLst>
                                </p:cTn>
                              </p:par>
                              <p:par>
                                <p:cTn id="19" presetID="49" presetClass="entr" presetSubtype="0" decel="100000" fill="hold" nodeType="with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ppt_w</p:attrName>
                                        </p:attrNameLst>
                                      </p:cBhvr>
                                      <p:tavLst>
                                        <p:tav tm="0">
                                          <p:val>
                                            <p:fltVal val="0"/>
                                          </p:val>
                                        </p:tav>
                                        <p:tav tm="100000">
                                          <p:val>
                                            <p:strVal val="#ppt_w"/>
                                          </p:val>
                                        </p:tav>
                                      </p:tavLst>
                                    </p:anim>
                                    <p:anim calcmode="lin" valueType="num">
                                      <p:cBhvr>
                                        <p:cTn id="22" dur="500" fill="hold"/>
                                        <p:tgtEl>
                                          <p:spTgt spid="2"/>
                                        </p:tgtEl>
                                        <p:attrNameLst>
                                          <p:attrName>ppt_h</p:attrName>
                                        </p:attrNameLst>
                                      </p:cBhvr>
                                      <p:tavLst>
                                        <p:tav tm="0">
                                          <p:val>
                                            <p:fltVal val="0"/>
                                          </p:val>
                                        </p:tav>
                                        <p:tav tm="100000">
                                          <p:val>
                                            <p:strVal val="#ppt_h"/>
                                          </p:val>
                                        </p:tav>
                                      </p:tavLst>
                                    </p:anim>
                                    <p:anim calcmode="lin" valueType="num">
                                      <p:cBhvr>
                                        <p:cTn id="23" dur="500" fill="hold"/>
                                        <p:tgtEl>
                                          <p:spTgt spid="2"/>
                                        </p:tgtEl>
                                        <p:attrNameLst>
                                          <p:attrName>style.rotation</p:attrName>
                                        </p:attrNameLst>
                                      </p:cBhvr>
                                      <p:tavLst>
                                        <p:tav tm="0">
                                          <p:val>
                                            <p:fltVal val="360"/>
                                          </p:val>
                                        </p:tav>
                                        <p:tav tm="100000">
                                          <p:val>
                                            <p:fltVal val="0"/>
                                          </p:val>
                                        </p:tav>
                                      </p:tavLst>
                                    </p:anim>
                                    <p:animEffect transition="in" filter="fade">
                                      <p:cBhvr>
                                        <p:cTn id="24" dur="500"/>
                                        <p:tgtEl>
                                          <p:spTgt spid="2"/>
                                        </p:tgtEl>
                                      </p:cBhvr>
                                    </p:animEffect>
                                  </p:childTnLst>
                                </p:cTn>
                              </p:par>
                            </p:childTnLst>
                          </p:cTn>
                        </p:par>
                        <p:par>
                          <p:cTn id="25" fill="hold">
                            <p:stCondLst>
                              <p:cond delay="1000"/>
                            </p:stCondLst>
                            <p:childTnLst>
                              <p:par>
                                <p:cTn id="26" presetID="53" presetClass="entr" presetSubtype="16"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500" fill="hold"/>
                                        <p:tgtEl>
                                          <p:spTgt spid="10"/>
                                        </p:tgtEl>
                                        <p:attrNameLst>
                                          <p:attrName>ppt_w</p:attrName>
                                        </p:attrNameLst>
                                      </p:cBhvr>
                                      <p:tavLst>
                                        <p:tav tm="0">
                                          <p:val>
                                            <p:fltVal val="0"/>
                                          </p:val>
                                        </p:tav>
                                        <p:tav tm="100000">
                                          <p:val>
                                            <p:strVal val="#ppt_w"/>
                                          </p:val>
                                        </p:tav>
                                      </p:tavLst>
                                    </p:anim>
                                    <p:anim calcmode="lin" valueType="num">
                                      <p:cBhvr>
                                        <p:cTn id="29" dur="500" fill="hold"/>
                                        <p:tgtEl>
                                          <p:spTgt spid="10"/>
                                        </p:tgtEl>
                                        <p:attrNameLst>
                                          <p:attrName>ppt_h</p:attrName>
                                        </p:attrNameLst>
                                      </p:cBhvr>
                                      <p:tavLst>
                                        <p:tav tm="0">
                                          <p:val>
                                            <p:fltVal val="0"/>
                                          </p:val>
                                        </p:tav>
                                        <p:tav tm="100000">
                                          <p:val>
                                            <p:strVal val="#ppt_h"/>
                                          </p:val>
                                        </p:tav>
                                      </p:tavLst>
                                    </p:anim>
                                    <p:animEffect transition="in" filter="fade">
                                      <p:cBhvr>
                                        <p:cTn id="30" dur="500"/>
                                        <p:tgtEl>
                                          <p:spTgt spid="10"/>
                                        </p:tgtEl>
                                      </p:cBhvr>
                                    </p:animEffect>
                                  </p:childTnLst>
                                </p:cTn>
                              </p:par>
                              <p:par>
                                <p:cTn id="31" presetID="49" presetClass="entr" presetSubtype="0" decel="100000" fill="hold" grpId="1" nodeType="with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p:cTn id="33" dur="500" fill="hold"/>
                                        <p:tgtEl>
                                          <p:spTgt spid="10"/>
                                        </p:tgtEl>
                                        <p:attrNameLst>
                                          <p:attrName>ppt_w</p:attrName>
                                        </p:attrNameLst>
                                      </p:cBhvr>
                                      <p:tavLst>
                                        <p:tav tm="0">
                                          <p:val>
                                            <p:fltVal val="0"/>
                                          </p:val>
                                        </p:tav>
                                        <p:tav tm="100000">
                                          <p:val>
                                            <p:strVal val="#ppt_w"/>
                                          </p:val>
                                        </p:tav>
                                      </p:tavLst>
                                    </p:anim>
                                    <p:anim calcmode="lin" valueType="num">
                                      <p:cBhvr>
                                        <p:cTn id="34" dur="500" fill="hold"/>
                                        <p:tgtEl>
                                          <p:spTgt spid="10"/>
                                        </p:tgtEl>
                                        <p:attrNameLst>
                                          <p:attrName>ppt_h</p:attrName>
                                        </p:attrNameLst>
                                      </p:cBhvr>
                                      <p:tavLst>
                                        <p:tav tm="0">
                                          <p:val>
                                            <p:fltVal val="0"/>
                                          </p:val>
                                        </p:tav>
                                        <p:tav tm="100000">
                                          <p:val>
                                            <p:strVal val="#ppt_h"/>
                                          </p:val>
                                        </p:tav>
                                      </p:tavLst>
                                    </p:anim>
                                    <p:anim calcmode="lin" valueType="num">
                                      <p:cBhvr>
                                        <p:cTn id="35" dur="500" fill="hold"/>
                                        <p:tgtEl>
                                          <p:spTgt spid="10"/>
                                        </p:tgtEl>
                                        <p:attrNameLst>
                                          <p:attrName>style.rotation</p:attrName>
                                        </p:attrNameLst>
                                      </p:cBhvr>
                                      <p:tavLst>
                                        <p:tav tm="0">
                                          <p:val>
                                            <p:fltVal val="360"/>
                                          </p:val>
                                        </p:tav>
                                        <p:tav tm="100000">
                                          <p:val>
                                            <p:fltVal val="0"/>
                                          </p:val>
                                        </p:tav>
                                      </p:tavLst>
                                    </p:anim>
                                    <p:animEffect transition="in" filter="fade">
                                      <p:cBhvr>
                                        <p:cTn id="36" dur="500"/>
                                        <p:tgtEl>
                                          <p:spTgt spid="10"/>
                                        </p:tgtEl>
                                      </p:cBhvr>
                                    </p:animEffect>
                                  </p:childTnLst>
                                </p:cTn>
                              </p:par>
                            </p:childTnLst>
                          </p:cTn>
                        </p:par>
                        <p:par>
                          <p:cTn id="37" fill="hold">
                            <p:stCondLst>
                              <p:cond delay="1500"/>
                            </p:stCondLst>
                            <p:childTnLst>
                              <p:par>
                                <p:cTn id="38" presetID="53" presetClass="entr" presetSubtype="16" fill="hold" grpId="0" nodeType="afterEffect">
                                  <p:stCondLst>
                                    <p:cond delay="0"/>
                                  </p:stCondLst>
                                  <p:childTnLst>
                                    <p:set>
                                      <p:cBhvr>
                                        <p:cTn id="39" dur="1" fill="hold">
                                          <p:stCondLst>
                                            <p:cond delay="0"/>
                                          </p:stCondLst>
                                        </p:cTn>
                                        <p:tgtEl>
                                          <p:spTgt spid="15"/>
                                        </p:tgtEl>
                                        <p:attrNameLst>
                                          <p:attrName>style.visibility</p:attrName>
                                        </p:attrNameLst>
                                      </p:cBhvr>
                                      <p:to>
                                        <p:strVal val="visible"/>
                                      </p:to>
                                    </p:set>
                                    <p:anim calcmode="lin" valueType="num">
                                      <p:cBhvr>
                                        <p:cTn id="40" dur="500" fill="hold"/>
                                        <p:tgtEl>
                                          <p:spTgt spid="15"/>
                                        </p:tgtEl>
                                        <p:attrNameLst>
                                          <p:attrName>ppt_w</p:attrName>
                                        </p:attrNameLst>
                                      </p:cBhvr>
                                      <p:tavLst>
                                        <p:tav tm="0">
                                          <p:val>
                                            <p:fltVal val="0"/>
                                          </p:val>
                                        </p:tav>
                                        <p:tav tm="100000">
                                          <p:val>
                                            <p:strVal val="#ppt_w"/>
                                          </p:val>
                                        </p:tav>
                                      </p:tavLst>
                                    </p:anim>
                                    <p:anim calcmode="lin" valueType="num">
                                      <p:cBhvr>
                                        <p:cTn id="41" dur="500" fill="hold"/>
                                        <p:tgtEl>
                                          <p:spTgt spid="15"/>
                                        </p:tgtEl>
                                        <p:attrNameLst>
                                          <p:attrName>ppt_h</p:attrName>
                                        </p:attrNameLst>
                                      </p:cBhvr>
                                      <p:tavLst>
                                        <p:tav tm="0">
                                          <p:val>
                                            <p:fltVal val="0"/>
                                          </p:val>
                                        </p:tav>
                                        <p:tav tm="100000">
                                          <p:val>
                                            <p:strVal val="#ppt_h"/>
                                          </p:val>
                                        </p:tav>
                                      </p:tavLst>
                                    </p:anim>
                                    <p:animEffect transition="in" filter="fade">
                                      <p:cBhvr>
                                        <p:cTn id="42" dur="500"/>
                                        <p:tgtEl>
                                          <p:spTgt spid="15"/>
                                        </p:tgtEl>
                                      </p:cBhvr>
                                    </p:animEffect>
                                  </p:childTnLst>
                                </p:cTn>
                              </p:par>
                              <p:par>
                                <p:cTn id="43" presetID="49" presetClass="entr" presetSubtype="0" decel="100000" fill="hold" grpId="1" nodeType="withEffect">
                                  <p:stCondLst>
                                    <p:cond delay="0"/>
                                  </p:stCondLst>
                                  <p:childTnLst>
                                    <p:set>
                                      <p:cBhvr>
                                        <p:cTn id="44" dur="1" fill="hold">
                                          <p:stCondLst>
                                            <p:cond delay="0"/>
                                          </p:stCondLst>
                                        </p:cTn>
                                        <p:tgtEl>
                                          <p:spTgt spid="15"/>
                                        </p:tgtEl>
                                        <p:attrNameLst>
                                          <p:attrName>style.visibility</p:attrName>
                                        </p:attrNameLst>
                                      </p:cBhvr>
                                      <p:to>
                                        <p:strVal val="visible"/>
                                      </p:to>
                                    </p:set>
                                    <p:anim calcmode="lin" valueType="num">
                                      <p:cBhvr>
                                        <p:cTn id="45" dur="500" fill="hold"/>
                                        <p:tgtEl>
                                          <p:spTgt spid="15"/>
                                        </p:tgtEl>
                                        <p:attrNameLst>
                                          <p:attrName>ppt_w</p:attrName>
                                        </p:attrNameLst>
                                      </p:cBhvr>
                                      <p:tavLst>
                                        <p:tav tm="0">
                                          <p:val>
                                            <p:fltVal val="0"/>
                                          </p:val>
                                        </p:tav>
                                        <p:tav tm="100000">
                                          <p:val>
                                            <p:strVal val="#ppt_w"/>
                                          </p:val>
                                        </p:tav>
                                      </p:tavLst>
                                    </p:anim>
                                    <p:anim calcmode="lin" valueType="num">
                                      <p:cBhvr>
                                        <p:cTn id="46" dur="500" fill="hold"/>
                                        <p:tgtEl>
                                          <p:spTgt spid="15"/>
                                        </p:tgtEl>
                                        <p:attrNameLst>
                                          <p:attrName>ppt_h</p:attrName>
                                        </p:attrNameLst>
                                      </p:cBhvr>
                                      <p:tavLst>
                                        <p:tav tm="0">
                                          <p:val>
                                            <p:fltVal val="0"/>
                                          </p:val>
                                        </p:tav>
                                        <p:tav tm="100000">
                                          <p:val>
                                            <p:strVal val="#ppt_h"/>
                                          </p:val>
                                        </p:tav>
                                      </p:tavLst>
                                    </p:anim>
                                    <p:anim calcmode="lin" valueType="num">
                                      <p:cBhvr>
                                        <p:cTn id="47" dur="500" fill="hold"/>
                                        <p:tgtEl>
                                          <p:spTgt spid="15"/>
                                        </p:tgtEl>
                                        <p:attrNameLst>
                                          <p:attrName>style.rotation</p:attrName>
                                        </p:attrNameLst>
                                      </p:cBhvr>
                                      <p:tavLst>
                                        <p:tav tm="0">
                                          <p:val>
                                            <p:fltVal val="360"/>
                                          </p:val>
                                        </p:tav>
                                        <p:tav tm="100000">
                                          <p:val>
                                            <p:fltVal val="0"/>
                                          </p:val>
                                        </p:tav>
                                      </p:tavLst>
                                    </p:anim>
                                    <p:animEffect transition="in" filter="fade">
                                      <p:cBhvr>
                                        <p:cTn id="4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0" grpId="0"/>
      <p:bldP spid="10" grpId="1"/>
      <p:bldP spid="15" grpId="0"/>
      <p:bldP spid="15" grpId="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4900">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02</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4" y="551530"/>
            <a:ext cx="3528851" cy="461725"/>
          </a:xfrm>
          <a:prstGeom prst="rect">
            <a:avLst/>
          </a:prstGeom>
          <a:noFill/>
        </p:spPr>
        <p:txBody>
          <a:bodyPr wrap="square" lIns="0" rtlCol="0">
            <a:spAutoFit/>
          </a:bodyPr>
          <a:lstStyle/>
          <a:p>
            <a:r>
              <a:rPr lang="zh-CN" altLang="en-US" sz="2400" b="1" dirty="0">
                <a:solidFill>
                  <a:srgbClr val="9BBB59"/>
                </a:solidFill>
                <a:latin typeface="微软雅黑" panose="020B0503020204020204" pitchFamily="34" charset="-122"/>
                <a:ea typeface="微软雅黑" panose="020B0503020204020204" pitchFamily="34" charset="-122"/>
              </a:rPr>
              <a:t>为什么需要老板心态</a:t>
            </a:r>
            <a:endParaRPr lang="zh-CN" altLang="en-US" sz="2400" b="1" dirty="0">
              <a:solidFill>
                <a:srgbClr val="9BBB59"/>
              </a:solidFill>
              <a:latin typeface="微软雅黑" panose="020B0503020204020204" pitchFamily="34" charset="-122"/>
              <a:ea typeface="微软雅黑" panose="020B0503020204020204" pitchFamily="34" charset="-122"/>
            </a:endParaRP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marL="1143000" indent="-228600">
              <a:defRPr sz="2400">
                <a:solidFill>
                  <a:schemeClr val="tx1"/>
                </a:solidFill>
                <a:latin typeface="Calibri" panose="020F0502020204030204" pitchFamily="34" charset="0"/>
                <a:ea typeface="宋体" panose="02010600030101010101" pitchFamily="2" charset="-122"/>
              </a:defRPr>
            </a:lvl3pPr>
            <a:lvl4pPr marL="1600200" indent="-228600">
              <a:defRPr sz="2400">
                <a:solidFill>
                  <a:schemeClr val="tx1"/>
                </a:solidFill>
                <a:latin typeface="Calibri" panose="020F0502020204030204" pitchFamily="34" charset="0"/>
                <a:ea typeface="宋体" panose="02010600030101010101" pitchFamily="2" charset="-122"/>
              </a:defRPr>
            </a:lvl4pPr>
            <a:lvl5pPr marL="2057400" indent="-228600">
              <a:defRPr sz="2400">
                <a:solidFill>
                  <a:schemeClr val="tx1"/>
                </a:solidFill>
                <a:latin typeface="Calibri" panose="020F0502020204030204" pitchFamily="34" charset="0"/>
                <a:ea typeface="宋体" panose="02010600030101010101" pitchFamily="2" charset="-122"/>
              </a:defRPr>
            </a:lvl5pPr>
            <a:lvl6pPr marL="25146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6pPr>
            <a:lvl7pPr marL="29718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7pPr>
            <a:lvl8pPr marL="34290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8pPr>
            <a:lvl9pPr marL="38862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9pPr>
          </a:lstStyle>
          <a:p>
            <a:endParaRPr lang="zh-CN" altLang="en-US" dirty="0">
              <a:ea typeface="微软雅黑" panose="020B0503020204020204" pitchFamily="34" charset="-122"/>
            </a:endParaRPr>
          </a:p>
        </p:txBody>
      </p:sp>
      <p:grpSp>
        <p:nvGrpSpPr>
          <p:cNvPr id="12" name="组合 11"/>
          <p:cNvGrpSpPr/>
          <p:nvPr/>
        </p:nvGrpSpPr>
        <p:grpSpPr>
          <a:xfrm>
            <a:off x="1846975" y="6015544"/>
            <a:ext cx="7777669" cy="828108"/>
            <a:chOff x="1774727" y="6015207"/>
            <a:chExt cx="7776656" cy="828000"/>
          </a:xfrm>
        </p:grpSpPr>
        <p:sp>
          <p:nvSpPr>
            <p:cNvPr id="14" name="矩形 13"/>
            <p:cNvSpPr/>
            <p:nvPr/>
          </p:nvSpPr>
          <p:spPr>
            <a:xfrm>
              <a:off x="1774727" y="6165304"/>
              <a:ext cx="7776656" cy="432000"/>
            </a:xfrm>
            <a:prstGeom prst="rect">
              <a:avLst/>
            </a:prstGeom>
            <a:solidFill>
              <a:srgbClr val="7BC143"/>
            </a:solidFill>
            <a:ln>
              <a:solidFill>
                <a:schemeClr val="bg1"/>
              </a:solidFill>
            </a:ln>
            <a:effectLst>
              <a:outerShdw blurRad="50800" dist="38100" dir="2700000" algn="tl"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15" name="Picture 6" descr="E:\仝德志文件，勿删！\03-参考文档\！PPT图片及版面资源\06-PPT精选插图\12-标签\橙色把手-阴影.png"/>
            <p:cNvPicPr>
              <a:picLocks noChangeAspect="1" noChangeArrowheads="1"/>
            </p:cNvPicPr>
            <p:nvPr/>
          </p:nvPicPr>
          <p:blipFill>
            <a:blip r:embed="rId1" cstate="email"/>
            <a:srcRect/>
            <a:stretch>
              <a:fillRect/>
            </a:stretch>
          </p:blipFill>
          <p:spPr bwMode="auto">
            <a:xfrm>
              <a:off x="2633460" y="6015207"/>
              <a:ext cx="1062000" cy="82800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2998907" y="6098551"/>
              <a:ext cx="346204" cy="630860"/>
            </a:xfrm>
            <a:prstGeom prst="rect">
              <a:avLst/>
            </a:prstGeom>
            <a:noFill/>
          </p:spPr>
          <p:txBody>
            <a:bodyPr vert="eaVert" wrap="none" rtlCol="0">
              <a:spAutoFit/>
            </a:bodyPr>
            <a:lstStyle/>
            <a:p>
              <a:r>
                <a:rPr lang="zh-CN" altLang="en-US" sz="1050" dirty="0">
                  <a:solidFill>
                    <a:schemeClr val="bg1"/>
                  </a:solidFill>
                  <a:latin typeface="微软雅黑" panose="020B0503020204020204" pitchFamily="34" charset="-122"/>
                  <a:ea typeface="微软雅黑" panose="020B0503020204020204" pitchFamily="34" charset="-122"/>
                </a:rPr>
                <a:t>三级标题</a:t>
              </a:r>
              <a:endParaRPr lang="zh-CN" altLang="en-US" sz="1050" dirty="0">
                <a:solidFill>
                  <a:schemeClr val="bg1"/>
                </a:solidFill>
                <a:latin typeface="微软雅黑" panose="020B0503020204020204" pitchFamily="34" charset="-122"/>
                <a:ea typeface="微软雅黑" panose="020B0503020204020204" pitchFamily="34" charset="-122"/>
              </a:endParaRPr>
            </a:p>
          </p:txBody>
        </p:sp>
        <p:sp>
          <p:nvSpPr>
            <p:cNvPr id="17" name="椭圆 16"/>
            <p:cNvSpPr/>
            <p:nvPr/>
          </p:nvSpPr>
          <p:spPr>
            <a:xfrm>
              <a:off x="1918742" y="6201687"/>
              <a:ext cx="360040" cy="36004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TextBox 17"/>
          <p:cNvSpPr txBox="1"/>
          <p:nvPr/>
        </p:nvSpPr>
        <p:spPr>
          <a:xfrm>
            <a:off x="3791444" y="6204631"/>
            <a:ext cx="5545338" cy="369380"/>
          </a:xfrm>
          <a:prstGeom prst="rect">
            <a:avLst/>
          </a:prstGeom>
          <a:noFill/>
        </p:spPr>
        <p:txBody>
          <a:bodyPr wrap="square" lIns="0"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以老板心态工作，才会走得更高更远</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1918992"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anose="04040905080B02020502" pitchFamily="82" charset="0"/>
                <a:ea typeface="DFPYeaSong-B5" pitchFamily="18" charset="-120"/>
              </a:rPr>
              <a:t>3</a:t>
            </a:r>
            <a:endParaRPr lang="zh-CN" altLang="en-US" sz="3200" b="1" i="1" dirty="0">
              <a:solidFill>
                <a:srgbClr val="7BC143"/>
              </a:solidFill>
              <a:effectLst>
                <a:outerShdw blurRad="38100" dist="38100" dir="2700000" algn="tl">
                  <a:srgbClr val="000000">
                    <a:alpha val="43137"/>
                  </a:srgbClr>
                </a:outerShdw>
              </a:effectLst>
              <a:latin typeface="Broadway" panose="04040905080B02020502" pitchFamily="82" charset="0"/>
              <a:ea typeface="DFPYeaSong-B5" pitchFamily="18" charset="-120"/>
            </a:endParaRPr>
          </a:p>
        </p:txBody>
      </p:sp>
      <p:sp>
        <p:nvSpPr>
          <p:cNvPr id="20"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marL="1143000" indent="-228600">
              <a:defRPr sz="2400">
                <a:solidFill>
                  <a:schemeClr val="tx1"/>
                </a:solidFill>
                <a:latin typeface="Calibri" panose="020F0502020204030204" pitchFamily="34" charset="0"/>
                <a:ea typeface="宋体" panose="02010600030101010101" pitchFamily="2" charset="-122"/>
              </a:defRPr>
            </a:lvl3pPr>
            <a:lvl4pPr marL="1600200" indent="-228600">
              <a:defRPr sz="2400">
                <a:solidFill>
                  <a:schemeClr val="tx1"/>
                </a:solidFill>
                <a:latin typeface="Calibri" panose="020F0502020204030204" pitchFamily="34" charset="0"/>
                <a:ea typeface="宋体" panose="02010600030101010101" pitchFamily="2" charset="-122"/>
              </a:defRPr>
            </a:lvl4pPr>
            <a:lvl5pPr marL="2057400" indent="-228600">
              <a:defRPr sz="2400">
                <a:solidFill>
                  <a:schemeClr val="tx1"/>
                </a:solidFill>
                <a:latin typeface="Calibri" panose="020F0502020204030204" pitchFamily="34" charset="0"/>
                <a:ea typeface="宋体" panose="02010600030101010101" pitchFamily="2" charset="-122"/>
              </a:defRPr>
            </a:lvl5pPr>
            <a:lvl6pPr marL="25146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6pPr>
            <a:lvl7pPr marL="29718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7pPr>
            <a:lvl8pPr marL="34290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8pPr>
            <a:lvl9pPr marL="38862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9pPr>
          </a:lstStyle>
          <a:p>
            <a:endParaRPr lang="zh-CN" altLang="en-US" dirty="0">
              <a:ea typeface="微软雅黑" panose="020B0503020204020204" pitchFamily="34" charset="-122"/>
            </a:endParaRPr>
          </a:p>
        </p:txBody>
      </p:sp>
      <p:sp>
        <p:nvSpPr>
          <p:cNvPr id="26" name="TextBox 8"/>
          <p:cNvSpPr>
            <a:spLocks noChangeArrowheads="1"/>
          </p:cNvSpPr>
          <p:nvPr/>
        </p:nvSpPr>
        <p:spPr bwMode="auto">
          <a:xfrm>
            <a:off x="2122924" y="1340496"/>
            <a:ext cx="3324920" cy="2072376"/>
          </a:xfrm>
          <a:prstGeom prst="rect">
            <a:avLst/>
          </a:prstGeom>
          <a:noFill/>
          <a:ln>
            <a:noFill/>
          </a:ln>
        </p:spPr>
        <p:txBody>
          <a:bodyPr wrap="square">
            <a:spAutoFit/>
          </a:bodyPr>
          <a:lstStyle/>
          <a:p>
            <a:pPr>
              <a:lnSpc>
                <a:spcPct val="134000"/>
              </a:lnSpc>
              <a:spcAft>
                <a:spcPts val="1200"/>
              </a:spcAft>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企业是一条航行于惊涛骇浪中的船，老板是船长，员工是水手。一旦上了这条船</a:t>
            </a:r>
            <a:r>
              <a:rPr lang="zh-CN" altLang="en-US" sz="16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b="1" dirty="0">
                <a:solidFill>
                  <a:srgbClr val="92D050"/>
                </a:solidFill>
                <a:latin typeface="微软雅黑" panose="020B0503020204020204" pitchFamily="34" charset="-122"/>
                <a:ea typeface="微软雅黑" panose="020B0503020204020204" pitchFamily="34" charset="-122"/>
                <a:sym typeface="微软雅黑" panose="020B0503020204020204" pitchFamily="34" charset="-122"/>
              </a:rPr>
              <a:t>员工的命运就和老板的命运拴在一起了。</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老板和员工有着共同的前进方向，有着共同的目的地，</a:t>
            </a:r>
            <a:r>
              <a:rPr lang="zh-CN" altLang="en-US" sz="1600" b="1"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双方绝对不是对立的。</a:t>
            </a:r>
            <a:endParaRPr lang="zh-CN" altLang="en-US" sz="1600" b="1" dirty="0">
              <a:solidFill>
                <a:srgbClr val="FF0000"/>
              </a:solidFill>
              <a:latin typeface="微软雅黑" panose="020B0503020204020204" pitchFamily="34" charset="-122"/>
              <a:ea typeface="微软雅黑" panose="020B0503020204020204" pitchFamily="34" charset="-122"/>
            </a:endParaRPr>
          </a:p>
        </p:txBody>
      </p:sp>
      <p:sp>
        <p:nvSpPr>
          <p:cNvPr id="29" name="TextBox 8"/>
          <p:cNvSpPr>
            <a:spLocks noChangeArrowheads="1"/>
          </p:cNvSpPr>
          <p:nvPr/>
        </p:nvSpPr>
        <p:spPr bwMode="auto">
          <a:xfrm>
            <a:off x="9696869" y="2996896"/>
            <a:ext cx="2376573" cy="2732386"/>
          </a:xfrm>
          <a:prstGeom prst="rect">
            <a:avLst/>
          </a:prstGeom>
          <a:noFill/>
          <a:ln>
            <a:noFill/>
          </a:ln>
        </p:spPr>
        <p:txBody>
          <a:bodyPr wrap="square">
            <a:spAutoFit/>
          </a:bodyPr>
          <a:lstStyle/>
          <a:p>
            <a:pPr>
              <a:lnSpc>
                <a:spcPct val="134000"/>
              </a:lnSpc>
              <a:spcAft>
                <a:spcPts val="1200"/>
              </a:spcAft>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老板承受着保障公司生存以及全体员工发展的压力。</a:t>
            </a:r>
            <a:r>
              <a:rPr lang="zh-CN" altLang="en-US" sz="1600" b="1" dirty="0">
                <a:solidFill>
                  <a:srgbClr val="92D050"/>
                </a:solidFill>
                <a:latin typeface="微软雅黑" panose="020B0503020204020204" pitchFamily="34" charset="-122"/>
                <a:ea typeface="微软雅黑" panose="020B0503020204020204" pitchFamily="34" charset="-122"/>
                <a:sym typeface="微软雅黑" panose="020B0503020204020204" pitchFamily="34" charset="-122"/>
              </a:rPr>
              <a:t>与老板同舟共济</a:t>
            </a:r>
            <a:r>
              <a:rPr lang="zh-CN" altLang="en-US" sz="16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包括尽职尽责地完成本职工作，最大可能地分担老板的压力，和老板一道，让企业这条船驶向成功的港湾。</a:t>
            </a:r>
            <a:endPar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22" name="图片 21"/>
          <p:cNvPicPr>
            <a:picLocks noChangeAspect="1"/>
          </p:cNvPicPr>
          <p:nvPr/>
        </p:nvPicPr>
        <p:blipFill rotWithShape="1">
          <a:blip r:embed="rId2" cstate="screen"/>
          <a:srcRect b="-188"/>
          <a:stretch>
            <a:fillRect/>
          </a:stretch>
        </p:blipFill>
        <p:spPr>
          <a:xfrm>
            <a:off x="5643790" y="-446"/>
            <a:ext cx="3837027" cy="5959759"/>
          </a:xfrm>
          <a:prstGeom prst="rect">
            <a:avLst/>
          </a:prstGeom>
          <a:ln>
            <a:noFill/>
          </a:ln>
          <a:effec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1000"/>
                                        <p:tgtEl>
                                          <p:spTgt spid="29"/>
                                        </p:tgtEl>
                                      </p:cBhvr>
                                    </p:animEffect>
                                    <p:anim calcmode="lin" valueType="num">
                                      <p:cBhvr>
                                        <p:cTn id="13" dur="1000" fill="hold"/>
                                        <p:tgtEl>
                                          <p:spTgt spid="29"/>
                                        </p:tgtEl>
                                        <p:attrNameLst>
                                          <p:attrName>ppt_x</p:attrName>
                                        </p:attrNameLst>
                                      </p:cBhvr>
                                      <p:tavLst>
                                        <p:tav tm="0">
                                          <p:val>
                                            <p:strVal val="#ppt_x"/>
                                          </p:val>
                                        </p:tav>
                                        <p:tav tm="100000">
                                          <p:val>
                                            <p:strVal val="#ppt_x"/>
                                          </p:val>
                                        </p:tav>
                                      </p:tavLst>
                                    </p:anim>
                                    <p:anim calcmode="lin" valueType="num">
                                      <p:cBhvr>
                                        <p:cTn id="14"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9"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4900">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03</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3" y="551530"/>
            <a:ext cx="5113234" cy="461725"/>
          </a:xfrm>
          <a:prstGeom prst="rect">
            <a:avLst/>
          </a:prstGeom>
          <a:noFill/>
        </p:spPr>
        <p:txBody>
          <a:bodyPr wrap="square" lIns="0" rtlCol="0">
            <a:spAutoFit/>
          </a:bodyPr>
          <a:lstStyle/>
          <a:p>
            <a:r>
              <a:rPr lang="zh-CN" altLang="en-US" sz="2400" b="1" dirty="0">
                <a:solidFill>
                  <a:srgbClr val="9BBB59"/>
                </a:solidFill>
                <a:latin typeface="微软雅黑" panose="020B0503020204020204" pitchFamily="34" charset="-122"/>
                <a:ea typeface="微软雅黑" panose="020B0503020204020204" pitchFamily="34" charset="-122"/>
              </a:rPr>
              <a:t>怎样才算是具备老板心态</a:t>
            </a:r>
            <a:endParaRPr lang="zh-CN" altLang="en-US" sz="2400" b="1" dirty="0">
              <a:solidFill>
                <a:srgbClr val="9BBB59"/>
              </a:solidFill>
              <a:latin typeface="微软雅黑" panose="020B0503020204020204" pitchFamily="34" charset="-122"/>
              <a:ea typeface="微软雅黑" panose="020B0503020204020204" pitchFamily="34" charset="-122"/>
            </a:endParaRP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marL="1143000" indent="-228600">
              <a:defRPr sz="2400">
                <a:solidFill>
                  <a:schemeClr val="tx1"/>
                </a:solidFill>
                <a:latin typeface="Calibri" panose="020F0502020204030204" pitchFamily="34" charset="0"/>
                <a:ea typeface="宋体" panose="02010600030101010101" pitchFamily="2" charset="-122"/>
              </a:defRPr>
            </a:lvl3pPr>
            <a:lvl4pPr marL="1600200" indent="-228600">
              <a:defRPr sz="2400">
                <a:solidFill>
                  <a:schemeClr val="tx1"/>
                </a:solidFill>
                <a:latin typeface="Calibri" panose="020F0502020204030204" pitchFamily="34" charset="0"/>
                <a:ea typeface="宋体" panose="02010600030101010101" pitchFamily="2" charset="-122"/>
              </a:defRPr>
            </a:lvl4pPr>
            <a:lvl5pPr marL="2057400" indent="-228600">
              <a:defRPr sz="2400">
                <a:solidFill>
                  <a:schemeClr val="tx1"/>
                </a:solidFill>
                <a:latin typeface="Calibri" panose="020F0502020204030204" pitchFamily="34" charset="0"/>
                <a:ea typeface="宋体" panose="02010600030101010101" pitchFamily="2" charset="-122"/>
              </a:defRPr>
            </a:lvl5pPr>
            <a:lvl6pPr marL="25146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6pPr>
            <a:lvl7pPr marL="29718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7pPr>
            <a:lvl8pPr marL="34290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8pPr>
            <a:lvl9pPr marL="38862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9pPr>
          </a:lstStyle>
          <a:p>
            <a:endParaRPr lang="zh-CN" altLang="en-US" dirty="0">
              <a:ea typeface="微软雅黑" panose="020B0503020204020204" pitchFamily="34" charset="-122"/>
            </a:endParaRPr>
          </a:p>
        </p:txBody>
      </p:sp>
      <p:grpSp>
        <p:nvGrpSpPr>
          <p:cNvPr id="12" name="组合 11"/>
          <p:cNvGrpSpPr/>
          <p:nvPr/>
        </p:nvGrpSpPr>
        <p:grpSpPr>
          <a:xfrm>
            <a:off x="1846975" y="6015544"/>
            <a:ext cx="7777669" cy="828108"/>
            <a:chOff x="1774727" y="6015207"/>
            <a:chExt cx="7776656" cy="828000"/>
          </a:xfrm>
        </p:grpSpPr>
        <p:sp>
          <p:nvSpPr>
            <p:cNvPr id="14" name="矩形 13"/>
            <p:cNvSpPr/>
            <p:nvPr/>
          </p:nvSpPr>
          <p:spPr>
            <a:xfrm>
              <a:off x="1774727" y="6165304"/>
              <a:ext cx="7776656" cy="432000"/>
            </a:xfrm>
            <a:prstGeom prst="rect">
              <a:avLst/>
            </a:prstGeom>
            <a:solidFill>
              <a:srgbClr val="7BC143"/>
            </a:solidFill>
            <a:ln>
              <a:solidFill>
                <a:schemeClr val="bg1"/>
              </a:solidFill>
            </a:ln>
            <a:effectLst>
              <a:outerShdw blurRad="50800" dist="38100" dir="2700000" algn="tl"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15" name="Picture 6" descr="E:\仝德志文件，勿删！\03-参考文档\！PPT图片及版面资源\06-PPT精选插图\12-标签\橙色把手-阴影.png"/>
            <p:cNvPicPr>
              <a:picLocks noChangeAspect="1" noChangeArrowheads="1"/>
            </p:cNvPicPr>
            <p:nvPr/>
          </p:nvPicPr>
          <p:blipFill>
            <a:blip r:embed="rId1" cstate="email"/>
            <a:srcRect/>
            <a:stretch>
              <a:fillRect/>
            </a:stretch>
          </p:blipFill>
          <p:spPr bwMode="auto">
            <a:xfrm>
              <a:off x="2633460" y="6015207"/>
              <a:ext cx="1062000" cy="82800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2998907" y="6098551"/>
              <a:ext cx="346204" cy="630860"/>
            </a:xfrm>
            <a:prstGeom prst="rect">
              <a:avLst/>
            </a:prstGeom>
            <a:noFill/>
          </p:spPr>
          <p:txBody>
            <a:bodyPr vert="eaVert" wrap="none" rtlCol="0">
              <a:spAutoFit/>
            </a:bodyPr>
            <a:lstStyle/>
            <a:p>
              <a:r>
                <a:rPr lang="zh-CN" altLang="en-US" sz="1050" dirty="0">
                  <a:solidFill>
                    <a:schemeClr val="bg1"/>
                  </a:solidFill>
                  <a:latin typeface="微软雅黑" panose="020B0503020204020204" pitchFamily="34" charset="-122"/>
                  <a:ea typeface="微软雅黑" panose="020B0503020204020204" pitchFamily="34" charset="-122"/>
                </a:rPr>
                <a:t>三级标题</a:t>
              </a:r>
              <a:endParaRPr lang="zh-CN" altLang="en-US" sz="1050" dirty="0">
                <a:solidFill>
                  <a:schemeClr val="bg1"/>
                </a:solidFill>
                <a:latin typeface="微软雅黑" panose="020B0503020204020204" pitchFamily="34" charset="-122"/>
                <a:ea typeface="微软雅黑" panose="020B0503020204020204" pitchFamily="34" charset="-122"/>
              </a:endParaRPr>
            </a:p>
          </p:txBody>
        </p:sp>
        <p:sp>
          <p:nvSpPr>
            <p:cNvPr id="17" name="椭圆 16"/>
            <p:cNvSpPr/>
            <p:nvPr/>
          </p:nvSpPr>
          <p:spPr>
            <a:xfrm>
              <a:off x="1918742" y="6201687"/>
              <a:ext cx="360040" cy="36004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TextBox 17"/>
          <p:cNvSpPr txBox="1"/>
          <p:nvPr/>
        </p:nvSpPr>
        <p:spPr>
          <a:xfrm>
            <a:off x="3791444" y="6204631"/>
            <a:ext cx="5545338" cy="369380"/>
          </a:xfrm>
          <a:prstGeom prst="rect">
            <a:avLst/>
          </a:prstGeom>
          <a:noFill/>
        </p:spPr>
        <p:txBody>
          <a:bodyPr wrap="square" lIns="0"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把公司当作是自己实现抱负的平台</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1918992"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anose="04040905080B02020502" pitchFamily="82" charset="0"/>
                <a:ea typeface="DFPYeaSong-B5" pitchFamily="18" charset="-120"/>
              </a:rPr>
              <a:t>1</a:t>
            </a:r>
            <a:endParaRPr lang="zh-CN" altLang="en-US" sz="3200" b="1" i="1" dirty="0">
              <a:solidFill>
                <a:srgbClr val="7BC143"/>
              </a:solidFill>
              <a:effectLst>
                <a:outerShdw blurRad="38100" dist="38100" dir="2700000" algn="tl">
                  <a:srgbClr val="000000">
                    <a:alpha val="43137"/>
                  </a:srgbClr>
                </a:outerShdw>
              </a:effectLst>
              <a:latin typeface="Broadway" panose="04040905080B02020502" pitchFamily="82" charset="0"/>
              <a:ea typeface="DFPYeaSong-B5" pitchFamily="18" charset="-120"/>
            </a:endParaRPr>
          </a:p>
        </p:txBody>
      </p:sp>
      <p:sp>
        <p:nvSpPr>
          <p:cNvPr id="20"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marL="1143000" indent="-228600">
              <a:defRPr sz="2400">
                <a:solidFill>
                  <a:schemeClr val="tx1"/>
                </a:solidFill>
                <a:latin typeface="Calibri" panose="020F0502020204030204" pitchFamily="34" charset="0"/>
                <a:ea typeface="宋体" panose="02010600030101010101" pitchFamily="2" charset="-122"/>
              </a:defRPr>
            </a:lvl3pPr>
            <a:lvl4pPr marL="1600200" indent="-228600">
              <a:defRPr sz="2400">
                <a:solidFill>
                  <a:schemeClr val="tx1"/>
                </a:solidFill>
                <a:latin typeface="Calibri" panose="020F0502020204030204" pitchFamily="34" charset="0"/>
                <a:ea typeface="宋体" panose="02010600030101010101" pitchFamily="2" charset="-122"/>
              </a:defRPr>
            </a:lvl4pPr>
            <a:lvl5pPr marL="2057400" indent="-228600">
              <a:defRPr sz="2400">
                <a:solidFill>
                  <a:schemeClr val="tx1"/>
                </a:solidFill>
                <a:latin typeface="Calibri" panose="020F0502020204030204" pitchFamily="34" charset="0"/>
                <a:ea typeface="宋体" panose="02010600030101010101" pitchFamily="2" charset="-122"/>
              </a:defRPr>
            </a:lvl5pPr>
            <a:lvl6pPr marL="25146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6pPr>
            <a:lvl7pPr marL="29718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7pPr>
            <a:lvl8pPr marL="34290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8pPr>
            <a:lvl9pPr marL="38862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9pPr>
          </a:lstStyle>
          <a:p>
            <a:endParaRPr lang="zh-CN" altLang="en-US" dirty="0">
              <a:ea typeface="微软雅黑" panose="020B0503020204020204" pitchFamily="34" charset="-122"/>
            </a:endParaRPr>
          </a:p>
        </p:txBody>
      </p:sp>
      <p:pic>
        <p:nvPicPr>
          <p:cNvPr id="5122" name="Picture 2" descr="C:\Users\user\Desktop\未标题-1 拷贝.png"/>
          <p:cNvPicPr>
            <a:picLocks noChangeAspect="1" noChangeArrowheads="1"/>
          </p:cNvPicPr>
          <p:nvPr/>
        </p:nvPicPr>
        <p:blipFill>
          <a:blip r:embed="rId2"/>
          <a:srcRect/>
          <a:stretch>
            <a:fillRect/>
          </a:stretch>
        </p:blipFill>
        <p:spPr bwMode="auto">
          <a:xfrm>
            <a:off x="2525867" y="1833132"/>
            <a:ext cx="9259506" cy="3972442"/>
          </a:xfrm>
          <a:prstGeom prst="rect">
            <a:avLst/>
          </a:prstGeom>
          <a:noFill/>
          <a:extLst>
            <a:ext uri="{909E8E84-426E-40DD-AFC4-6F175D3DCCD1}">
              <a14:hiddenFill xmlns:a14="http://schemas.microsoft.com/office/drawing/2010/main">
                <a:solidFill>
                  <a:srgbClr val="FFFFFF"/>
                </a:solidFill>
              </a14:hiddenFill>
            </a:ext>
          </a:extLst>
        </p:spPr>
      </p:pic>
      <p:sp>
        <p:nvSpPr>
          <p:cNvPr id="43" name="TextBox 8"/>
          <p:cNvSpPr>
            <a:spLocks noChangeArrowheads="1"/>
          </p:cNvSpPr>
          <p:nvPr/>
        </p:nvSpPr>
        <p:spPr bwMode="auto">
          <a:xfrm>
            <a:off x="3215305" y="4651380"/>
            <a:ext cx="7921912" cy="875111"/>
          </a:xfrm>
          <a:prstGeom prst="rect">
            <a:avLst/>
          </a:prstGeom>
          <a:noFill/>
          <a:ln>
            <a:noFill/>
          </a:ln>
        </p:spPr>
        <p:txBody>
          <a:bodyPr wrap="square">
            <a:spAutoFit/>
          </a:bodyPr>
          <a:lstStyle/>
          <a:p>
            <a:pPr>
              <a:lnSpc>
                <a:spcPct val="134000"/>
              </a:lnSpc>
              <a:spcAft>
                <a:spcPts val="1200"/>
              </a:spcAft>
            </a:pPr>
            <a:r>
              <a:rPr lang="zh-CN" altLang="en-US" sz="2000" b="1" dirty="0">
                <a:solidFill>
                  <a:srgbClr val="FF0064"/>
                </a:solidFill>
                <a:latin typeface="微软雅黑" panose="020B0503020204020204" pitchFamily="34" charset="-122"/>
                <a:ea typeface="微软雅黑" panose="020B0503020204020204" pitchFamily="34" charset="-122"/>
                <a:sym typeface="微软雅黑" panose="020B0503020204020204" pitchFamily="34" charset="-122"/>
              </a:rPr>
              <a:t>只要你把公司当作是自己实现抱负的平台，你就已经是公司的老板了。因为你已经和公司融为一体，而你的每一分努力也都不会白费。</a:t>
            </a:r>
            <a:endParaRPr lang="zh-CN" altLang="en-US" sz="2000" b="1" dirty="0">
              <a:solidFill>
                <a:srgbClr val="FF0064"/>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pan dir="u"/>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92"/>
                                        </p:tgtEl>
                                        <p:attrNameLst>
                                          <p:attrName>style.visibility</p:attrName>
                                        </p:attrNameLst>
                                      </p:cBhvr>
                                      <p:to>
                                        <p:strVal val="visible"/>
                                      </p:to>
                                    </p:set>
                                    <p:anim calcmode="lin" valueType="num">
                                      <p:cBhvr additive="base">
                                        <p:cTn id="7" dur="500" fill="hold"/>
                                        <p:tgtEl>
                                          <p:spTgt spid="92"/>
                                        </p:tgtEl>
                                        <p:attrNameLst>
                                          <p:attrName>ppt_x</p:attrName>
                                        </p:attrNameLst>
                                      </p:cBhvr>
                                      <p:tavLst>
                                        <p:tav tm="0">
                                          <p:val>
                                            <p:strVal val="#ppt_x"/>
                                          </p:val>
                                        </p:tav>
                                        <p:tav tm="100000">
                                          <p:val>
                                            <p:strVal val="#ppt_x"/>
                                          </p:val>
                                        </p:tav>
                                      </p:tavLst>
                                    </p:anim>
                                    <p:anim calcmode="lin" valueType="num">
                                      <p:cBhvr additive="base">
                                        <p:cTn id="8" dur="500" fill="hold"/>
                                        <p:tgtEl>
                                          <p:spTgt spid="92"/>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2" presetClass="entr" presetSubtype="8"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cBhvr additive="base">
                                        <p:cTn id="16" dur="100" fill="hold"/>
                                        <p:tgtEl>
                                          <p:spTgt spid="19"/>
                                        </p:tgtEl>
                                        <p:attrNameLst>
                                          <p:attrName>ppt_x</p:attrName>
                                        </p:attrNameLst>
                                      </p:cBhvr>
                                      <p:tavLst>
                                        <p:tav tm="0">
                                          <p:val>
                                            <p:strVal val="0-#ppt_w/2"/>
                                          </p:val>
                                        </p:tav>
                                        <p:tav tm="100000">
                                          <p:val>
                                            <p:strVal val="#ppt_x"/>
                                          </p:val>
                                        </p:tav>
                                      </p:tavLst>
                                    </p:anim>
                                    <p:anim calcmode="lin" valueType="num">
                                      <p:cBhvr additive="base">
                                        <p:cTn id="17" dur="100" fill="hold"/>
                                        <p:tgtEl>
                                          <p:spTgt spid="19"/>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 presetClass="entr" presetSubtype="8"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additive="base">
                                        <p:cTn id="21" dur="500" fill="hold"/>
                                        <p:tgtEl>
                                          <p:spTgt spid="18"/>
                                        </p:tgtEl>
                                        <p:attrNameLst>
                                          <p:attrName>ppt_x</p:attrName>
                                        </p:attrNameLst>
                                      </p:cBhvr>
                                      <p:tavLst>
                                        <p:tav tm="0">
                                          <p:val>
                                            <p:strVal val="0-#ppt_w/2"/>
                                          </p:val>
                                        </p:tav>
                                        <p:tav tm="100000">
                                          <p:val>
                                            <p:strVal val="#ppt_x"/>
                                          </p:val>
                                        </p:tav>
                                      </p:tavLst>
                                    </p:anim>
                                    <p:anim calcmode="lin" valueType="num">
                                      <p:cBhvr additive="base">
                                        <p:cTn id="22" dur="500" fill="hold"/>
                                        <p:tgtEl>
                                          <p:spTgt spid="18"/>
                                        </p:tgtEl>
                                        <p:attrNameLst>
                                          <p:attrName>ppt_y</p:attrName>
                                        </p:attrNameLst>
                                      </p:cBhvr>
                                      <p:tavLst>
                                        <p:tav tm="0">
                                          <p:val>
                                            <p:strVal val="#ppt_y"/>
                                          </p:val>
                                        </p:tav>
                                        <p:tav tm="100000">
                                          <p:val>
                                            <p:strVal val="#ppt_y"/>
                                          </p:val>
                                        </p:tav>
                                      </p:tavLst>
                                    </p:anim>
                                  </p:childTnLst>
                                </p:cTn>
                              </p:par>
                              <p:par>
                                <p:cTn id="23" presetID="8" presetClass="emph" presetSubtype="0" fill="hold" grpId="1" nodeType="withEffect">
                                  <p:stCondLst>
                                    <p:cond delay="0"/>
                                  </p:stCondLst>
                                  <p:childTnLst>
                                    <p:animRot by="43200000">
                                      <p:cBhvr>
                                        <p:cTn id="24" dur="400" fill="hold"/>
                                        <p:tgtEl>
                                          <p:spTgt spid="18"/>
                                        </p:tgtEl>
                                        <p:attrNameLst>
                                          <p:attrName>r</p:attrName>
                                        </p:attrNameLst>
                                      </p:cBhvr>
                                    </p:animRot>
                                  </p:childTnLst>
                                </p:cTn>
                              </p:par>
                            </p:childTnLst>
                          </p:cTn>
                        </p:par>
                        <p:par>
                          <p:cTn id="25" fill="hold">
                            <p:stCondLst>
                              <p:cond delay="1500"/>
                            </p:stCondLst>
                            <p:childTnLst>
                              <p:par>
                                <p:cTn id="26" presetID="52" presetClass="entr" presetSubtype="0" fill="hold" grpId="0" nodeType="afterEffect">
                                  <p:stCondLst>
                                    <p:cond delay="0"/>
                                  </p:stCondLst>
                                  <p:childTnLst>
                                    <p:set>
                                      <p:cBhvr>
                                        <p:cTn id="27" dur="1" fill="hold">
                                          <p:stCondLst>
                                            <p:cond delay="0"/>
                                          </p:stCondLst>
                                        </p:cTn>
                                        <p:tgtEl>
                                          <p:spTgt spid="43"/>
                                        </p:tgtEl>
                                        <p:attrNameLst>
                                          <p:attrName>style.visibility</p:attrName>
                                        </p:attrNameLst>
                                      </p:cBhvr>
                                      <p:to>
                                        <p:strVal val="visible"/>
                                      </p:to>
                                    </p:set>
                                    <p:animScale>
                                      <p:cBhvr>
                                        <p:cTn id="28" dur="1000" decel="50000" fill="hold">
                                          <p:stCondLst>
                                            <p:cond delay="0"/>
                                          </p:stCondLst>
                                        </p:cTn>
                                        <p:tgtEl>
                                          <p:spTgt spid="4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43"/>
                                        </p:tgtEl>
                                        <p:attrNameLst>
                                          <p:attrName>ppt_x</p:attrName>
                                          <p:attrName>ppt_y</p:attrName>
                                        </p:attrNameLst>
                                      </p:cBhvr>
                                    </p:animMotion>
                                    <p:animEffect transition="in" filter="fade">
                                      <p:cBhvr>
                                        <p:cTn id="30" dur="10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8" grpId="0"/>
      <p:bldP spid="18" grpId="1"/>
      <p:bldP spid="19" grpId="0"/>
      <p:bldP spid="43"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4900">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03</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4" y="551530"/>
            <a:ext cx="3528851" cy="461725"/>
          </a:xfrm>
          <a:prstGeom prst="rect">
            <a:avLst/>
          </a:prstGeom>
          <a:noFill/>
        </p:spPr>
        <p:txBody>
          <a:bodyPr wrap="square" lIns="0" rtlCol="0">
            <a:spAutoFit/>
          </a:bodyPr>
          <a:lstStyle/>
          <a:p>
            <a:r>
              <a:rPr lang="zh-CN" altLang="en-US" sz="2400" b="1" dirty="0">
                <a:solidFill>
                  <a:srgbClr val="9BBB59"/>
                </a:solidFill>
                <a:latin typeface="微软雅黑" panose="020B0503020204020204" pitchFamily="34" charset="-122"/>
                <a:ea typeface="微软雅黑" panose="020B0503020204020204" pitchFamily="34" charset="-122"/>
              </a:rPr>
              <a:t>怎样才算是具备老板心态</a:t>
            </a:r>
            <a:endParaRPr lang="zh-CN" altLang="en-US" sz="2400" b="1" dirty="0">
              <a:solidFill>
                <a:srgbClr val="9BBB59"/>
              </a:solidFill>
              <a:latin typeface="微软雅黑" panose="020B0503020204020204" pitchFamily="34" charset="-122"/>
              <a:ea typeface="微软雅黑" panose="020B0503020204020204" pitchFamily="34" charset="-122"/>
            </a:endParaRP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marL="1143000" indent="-228600">
              <a:defRPr sz="2400">
                <a:solidFill>
                  <a:schemeClr val="tx1"/>
                </a:solidFill>
                <a:latin typeface="Calibri" panose="020F0502020204030204" pitchFamily="34" charset="0"/>
                <a:ea typeface="宋体" panose="02010600030101010101" pitchFamily="2" charset="-122"/>
              </a:defRPr>
            </a:lvl3pPr>
            <a:lvl4pPr marL="1600200" indent="-228600">
              <a:defRPr sz="2400">
                <a:solidFill>
                  <a:schemeClr val="tx1"/>
                </a:solidFill>
                <a:latin typeface="Calibri" panose="020F0502020204030204" pitchFamily="34" charset="0"/>
                <a:ea typeface="宋体" panose="02010600030101010101" pitchFamily="2" charset="-122"/>
              </a:defRPr>
            </a:lvl4pPr>
            <a:lvl5pPr marL="2057400" indent="-228600">
              <a:defRPr sz="2400">
                <a:solidFill>
                  <a:schemeClr val="tx1"/>
                </a:solidFill>
                <a:latin typeface="Calibri" panose="020F0502020204030204" pitchFamily="34" charset="0"/>
                <a:ea typeface="宋体" panose="02010600030101010101" pitchFamily="2" charset="-122"/>
              </a:defRPr>
            </a:lvl5pPr>
            <a:lvl6pPr marL="25146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6pPr>
            <a:lvl7pPr marL="29718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7pPr>
            <a:lvl8pPr marL="34290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8pPr>
            <a:lvl9pPr marL="38862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9pPr>
          </a:lstStyle>
          <a:p>
            <a:endParaRPr lang="zh-CN" altLang="en-US" dirty="0">
              <a:ea typeface="微软雅黑" panose="020B0503020204020204" pitchFamily="34" charset="-122"/>
            </a:endParaRPr>
          </a:p>
        </p:txBody>
      </p:sp>
      <p:grpSp>
        <p:nvGrpSpPr>
          <p:cNvPr id="12" name="组合 11"/>
          <p:cNvGrpSpPr/>
          <p:nvPr/>
        </p:nvGrpSpPr>
        <p:grpSpPr>
          <a:xfrm>
            <a:off x="1846975" y="6015544"/>
            <a:ext cx="7777669" cy="828108"/>
            <a:chOff x="1774727" y="6015207"/>
            <a:chExt cx="7776656" cy="828000"/>
          </a:xfrm>
        </p:grpSpPr>
        <p:sp>
          <p:nvSpPr>
            <p:cNvPr id="14" name="矩形 13"/>
            <p:cNvSpPr/>
            <p:nvPr/>
          </p:nvSpPr>
          <p:spPr>
            <a:xfrm>
              <a:off x="1774727" y="6165304"/>
              <a:ext cx="7776656" cy="432000"/>
            </a:xfrm>
            <a:prstGeom prst="rect">
              <a:avLst/>
            </a:prstGeom>
            <a:solidFill>
              <a:srgbClr val="7BC143"/>
            </a:solidFill>
            <a:ln>
              <a:solidFill>
                <a:schemeClr val="bg1"/>
              </a:solidFill>
            </a:ln>
            <a:effectLst>
              <a:outerShdw blurRad="50800" dist="38100" dir="2700000" algn="tl"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15" name="Picture 6" descr="E:\仝德志文件，勿删！\03-参考文档\！PPT图片及版面资源\06-PPT精选插图\12-标签\橙色把手-阴影.png"/>
            <p:cNvPicPr>
              <a:picLocks noChangeAspect="1" noChangeArrowheads="1"/>
            </p:cNvPicPr>
            <p:nvPr/>
          </p:nvPicPr>
          <p:blipFill>
            <a:blip r:embed="rId1" cstate="email"/>
            <a:srcRect/>
            <a:stretch>
              <a:fillRect/>
            </a:stretch>
          </p:blipFill>
          <p:spPr bwMode="auto">
            <a:xfrm>
              <a:off x="2633460" y="6015207"/>
              <a:ext cx="1062000" cy="82800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2998907" y="6098551"/>
              <a:ext cx="346204" cy="630860"/>
            </a:xfrm>
            <a:prstGeom prst="rect">
              <a:avLst/>
            </a:prstGeom>
            <a:noFill/>
          </p:spPr>
          <p:txBody>
            <a:bodyPr vert="eaVert" wrap="none" rtlCol="0">
              <a:spAutoFit/>
            </a:bodyPr>
            <a:lstStyle/>
            <a:p>
              <a:r>
                <a:rPr lang="zh-CN" altLang="en-US" sz="1050" dirty="0">
                  <a:solidFill>
                    <a:schemeClr val="bg1"/>
                  </a:solidFill>
                  <a:latin typeface="微软雅黑" panose="020B0503020204020204" pitchFamily="34" charset="-122"/>
                  <a:ea typeface="微软雅黑" panose="020B0503020204020204" pitchFamily="34" charset="-122"/>
                </a:rPr>
                <a:t>三级标题</a:t>
              </a:r>
              <a:endParaRPr lang="zh-CN" altLang="en-US" sz="1050" dirty="0">
                <a:solidFill>
                  <a:schemeClr val="bg1"/>
                </a:solidFill>
                <a:latin typeface="微软雅黑" panose="020B0503020204020204" pitchFamily="34" charset="-122"/>
                <a:ea typeface="微软雅黑" panose="020B0503020204020204" pitchFamily="34" charset="-122"/>
              </a:endParaRPr>
            </a:p>
          </p:txBody>
        </p:sp>
        <p:sp>
          <p:nvSpPr>
            <p:cNvPr id="17" name="椭圆 16"/>
            <p:cNvSpPr/>
            <p:nvPr/>
          </p:nvSpPr>
          <p:spPr>
            <a:xfrm>
              <a:off x="1918742" y="6201687"/>
              <a:ext cx="360040" cy="36004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TextBox 17"/>
          <p:cNvSpPr txBox="1"/>
          <p:nvPr/>
        </p:nvSpPr>
        <p:spPr>
          <a:xfrm>
            <a:off x="3791444" y="6204631"/>
            <a:ext cx="5545338" cy="369380"/>
          </a:xfrm>
          <a:prstGeom prst="rect">
            <a:avLst/>
          </a:prstGeom>
          <a:noFill/>
        </p:spPr>
        <p:txBody>
          <a:bodyPr wrap="square" lIns="0"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把老板的钱当成自己的钱，把老板的事当成自己的事</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1918992"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anose="04040905080B02020502" pitchFamily="82" charset="0"/>
                <a:ea typeface="DFPYeaSong-B5" pitchFamily="18" charset="-120"/>
              </a:rPr>
              <a:t>2</a:t>
            </a:r>
            <a:endParaRPr lang="zh-CN" altLang="en-US" sz="3200" b="1" i="1" dirty="0">
              <a:solidFill>
                <a:srgbClr val="7BC143"/>
              </a:solidFill>
              <a:effectLst>
                <a:outerShdw blurRad="38100" dist="38100" dir="2700000" algn="tl">
                  <a:srgbClr val="000000">
                    <a:alpha val="43137"/>
                  </a:srgbClr>
                </a:outerShdw>
              </a:effectLst>
              <a:latin typeface="Broadway" panose="04040905080B02020502" pitchFamily="82" charset="0"/>
              <a:ea typeface="DFPYeaSong-B5" pitchFamily="18" charset="-120"/>
            </a:endParaRPr>
          </a:p>
        </p:txBody>
      </p:sp>
      <p:sp>
        <p:nvSpPr>
          <p:cNvPr id="20"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marL="1143000" indent="-228600">
              <a:defRPr sz="2400">
                <a:solidFill>
                  <a:schemeClr val="tx1"/>
                </a:solidFill>
                <a:latin typeface="Calibri" panose="020F0502020204030204" pitchFamily="34" charset="0"/>
                <a:ea typeface="宋体" panose="02010600030101010101" pitchFamily="2" charset="-122"/>
              </a:defRPr>
            </a:lvl3pPr>
            <a:lvl4pPr marL="1600200" indent="-228600">
              <a:defRPr sz="2400">
                <a:solidFill>
                  <a:schemeClr val="tx1"/>
                </a:solidFill>
                <a:latin typeface="Calibri" panose="020F0502020204030204" pitchFamily="34" charset="0"/>
                <a:ea typeface="宋体" panose="02010600030101010101" pitchFamily="2" charset="-122"/>
              </a:defRPr>
            </a:lvl4pPr>
            <a:lvl5pPr marL="2057400" indent="-228600">
              <a:defRPr sz="2400">
                <a:solidFill>
                  <a:schemeClr val="tx1"/>
                </a:solidFill>
                <a:latin typeface="Calibri" panose="020F0502020204030204" pitchFamily="34" charset="0"/>
                <a:ea typeface="宋体" panose="02010600030101010101" pitchFamily="2" charset="-122"/>
              </a:defRPr>
            </a:lvl5pPr>
            <a:lvl6pPr marL="25146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6pPr>
            <a:lvl7pPr marL="29718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7pPr>
            <a:lvl8pPr marL="34290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8pPr>
            <a:lvl9pPr marL="38862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9pPr>
          </a:lstStyle>
          <a:p>
            <a:endParaRPr lang="zh-CN" altLang="en-US" dirty="0">
              <a:ea typeface="微软雅黑" panose="020B0503020204020204" pitchFamily="34" charset="-122"/>
            </a:endParaRPr>
          </a:p>
        </p:txBody>
      </p:sp>
      <p:sp>
        <p:nvSpPr>
          <p:cNvPr id="27" name="矩形 6"/>
          <p:cNvSpPr>
            <a:spLocks noChangeArrowheads="1"/>
          </p:cNvSpPr>
          <p:nvPr/>
        </p:nvSpPr>
        <p:spPr bwMode="auto">
          <a:xfrm>
            <a:off x="1991010" y="1612595"/>
            <a:ext cx="9938398" cy="4336574"/>
          </a:xfrm>
          <a:prstGeom prst="roundRect">
            <a:avLst>
              <a:gd name="adj" fmla="val 0"/>
            </a:avLst>
          </a:prstGeom>
          <a:solidFill>
            <a:srgbClr val="F0F0F0"/>
          </a:solidFill>
          <a:ln>
            <a:noFill/>
          </a:ln>
        </p:spPr>
        <p:txBody>
          <a:bodyPr anchor="ctr"/>
          <a:lstStyle/>
          <a:p>
            <a:pPr algn="ctr"/>
            <a:endParaRPr lang="zh-CN" altLang="zh-CN">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8" name="圆角矩形 27"/>
          <p:cNvSpPr/>
          <p:nvPr/>
        </p:nvSpPr>
        <p:spPr>
          <a:xfrm>
            <a:off x="2171053" y="1844618"/>
            <a:ext cx="9361219" cy="3960956"/>
          </a:xfrm>
          <a:prstGeom prst="roundRect">
            <a:avLst>
              <a:gd name="adj" fmla="val 0"/>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32" name="矩形 9"/>
          <p:cNvSpPr>
            <a:spLocks noChangeArrowheads="1"/>
          </p:cNvSpPr>
          <p:nvPr/>
        </p:nvSpPr>
        <p:spPr bwMode="auto">
          <a:xfrm>
            <a:off x="2171052" y="1412514"/>
            <a:ext cx="100025" cy="379004"/>
          </a:xfrm>
          <a:prstGeom prst="rect">
            <a:avLst/>
          </a:prstGeom>
          <a:solidFill>
            <a:srgbClr val="FFC000"/>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3" name="TextBox 10"/>
          <p:cNvSpPr>
            <a:spLocks noChangeArrowheads="1"/>
          </p:cNvSpPr>
          <p:nvPr/>
        </p:nvSpPr>
        <p:spPr bwMode="auto">
          <a:xfrm>
            <a:off x="2351095" y="1412513"/>
            <a:ext cx="2939063" cy="400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b="1">
                <a:solidFill>
                  <a:schemeClr val="accent6"/>
                </a:solidFill>
                <a:latin typeface="微软雅黑" panose="020B0503020204020204" pitchFamily="34" charset="-122"/>
                <a:ea typeface="微软雅黑" panose="020B0503020204020204" pitchFamily="34" charset="-122"/>
              </a:rPr>
              <a:t>图样分析</a:t>
            </a:r>
            <a:endParaRPr lang="zh-CN" altLang="en-US" sz="2000" b="1" dirty="0">
              <a:solidFill>
                <a:schemeClr val="accent6"/>
              </a:solidFill>
              <a:latin typeface="微软雅黑" panose="020B0503020204020204" pitchFamily="34" charset="-122"/>
              <a:ea typeface="微软雅黑" panose="020B0503020204020204" pitchFamily="34" charset="-122"/>
            </a:endParaRPr>
          </a:p>
        </p:txBody>
      </p:sp>
      <p:sp>
        <p:nvSpPr>
          <p:cNvPr id="46" name="Text Box 44"/>
          <p:cNvSpPr txBox="1">
            <a:spLocks noChangeArrowheads="1"/>
          </p:cNvSpPr>
          <p:nvPr/>
        </p:nvSpPr>
        <p:spPr bwMode="auto">
          <a:xfrm>
            <a:off x="2410993" y="2395409"/>
            <a:ext cx="2879166" cy="3084323"/>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20204" pitchFamily="34" charset="0"/>
                <a:ea typeface="宋体" panose="02010600030101010101" pitchFamily="2" charset="-122"/>
              </a:defRPr>
            </a:lvl2pPr>
            <a:lvl3pPr defTabSz="720725" eaLnBrk="0" hangingPunct="0">
              <a:defRPr sz="1600">
                <a:latin typeface="Arial" panose="020B0604020202020204" pitchFamily="34" charset="0"/>
                <a:ea typeface="宋体" panose="02010600030101010101" pitchFamily="2" charset="-122"/>
              </a:defRPr>
            </a:lvl3pPr>
            <a:lvl4pPr defTabSz="720725" eaLnBrk="0" hangingPunct="0">
              <a:defRPr sz="1600">
                <a:latin typeface="Arial" panose="020B0604020202020204" pitchFamily="34" charset="0"/>
                <a:ea typeface="宋体" panose="02010600030101010101" pitchFamily="2" charset="-122"/>
              </a:defRPr>
            </a:lvl4pPr>
            <a:lvl5pPr defTabSz="720725" eaLnBrk="0" hangingPunct="0">
              <a:defRPr sz="1600">
                <a:latin typeface="Arial" panose="020B0604020202020204" pitchFamily="34" charset="0"/>
                <a:ea typeface="宋体" panose="02010600030101010101" pitchFamily="2" charset="-122"/>
              </a:defRPr>
            </a:lvl5pPr>
            <a:lvl6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6pPr>
            <a:lvl7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7pPr>
            <a:lvl8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8pPr>
            <a:lvl9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9pPr>
          </a:lstStyle>
          <a:p>
            <a:pPr indent="0"/>
            <a:r>
              <a:rPr lang="zh-CN" altLang="en-US" dirty="0">
                <a:solidFill>
                  <a:schemeClr val="bg1"/>
                </a:solidFill>
              </a:rPr>
              <a:t>如果我们总是把老板的钱和老板的事当成别人的钱和别人的事来对待，最终结果是：老板也把我们当成了外人。如果我们把老板的钱当成自己的钱</a:t>
            </a:r>
            <a:r>
              <a:rPr lang="en-US" altLang="zh-CN" dirty="0">
                <a:solidFill>
                  <a:schemeClr val="bg1"/>
                </a:solidFill>
              </a:rPr>
              <a:t>——</a:t>
            </a:r>
            <a:r>
              <a:rPr lang="zh-CN" altLang="en-US" dirty="0">
                <a:solidFill>
                  <a:schemeClr val="bg1"/>
                </a:solidFill>
              </a:rPr>
              <a:t>凡事讲节约，把老板的事当成自己的事</a:t>
            </a:r>
            <a:r>
              <a:rPr lang="en-US" altLang="zh-CN" dirty="0">
                <a:solidFill>
                  <a:schemeClr val="bg1"/>
                </a:solidFill>
              </a:rPr>
              <a:t>——</a:t>
            </a:r>
            <a:r>
              <a:rPr lang="zh-CN" altLang="en-US" dirty="0">
                <a:solidFill>
                  <a:schemeClr val="bg1"/>
                </a:solidFill>
              </a:rPr>
              <a:t>凡事讲效率，最终结果将是：老板会把我们当成自己人。</a:t>
            </a:r>
            <a:endParaRPr lang="zh-CN" altLang="zh-CN" dirty="0">
              <a:solidFill>
                <a:schemeClr val="bg1"/>
              </a:solidFill>
            </a:endParaRPr>
          </a:p>
        </p:txBody>
      </p:sp>
      <p:sp>
        <p:nvSpPr>
          <p:cNvPr id="47" name="Text Box 44"/>
          <p:cNvSpPr txBox="1">
            <a:spLocks noChangeArrowheads="1"/>
          </p:cNvSpPr>
          <p:nvPr/>
        </p:nvSpPr>
        <p:spPr bwMode="auto">
          <a:xfrm>
            <a:off x="5519861" y="4023373"/>
            <a:ext cx="5833408" cy="1422113"/>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20204" pitchFamily="34" charset="0"/>
                <a:ea typeface="宋体" panose="02010600030101010101" pitchFamily="2" charset="-122"/>
              </a:defRPr>
            </a:lvl2pPr>
            <a:lvl3pPr defTabSz="720725" eaLnBrk="0" hangingPunct="0">
              <a:defRPr sz="1600">
                <a:latin typeface="Arial" panose="020B0604020202020204" pitchFamily="34" charset="0"/>
                <a:ea typeface="宋体" panose="02010600030101010101" pitchFamily="2" charset="-122"/>
              </a:defRPr>
            </a:lvl3pPr>
            <a:lvl4pPr defTabSz="720725" eaLnBrk="0" hangingPunct="0">
              <a:defRPr sz="1600">
                <a:latin typeface="Arial" panose="020B0604020202020204" pitchFamily="34" charset="0"/>
                <a:ea typeface="宋体" panose="02010600030101010101" pitchFamily="2" charset="-122"/>
              </a:defRPr>
            </a:lvl4pPr>
            <a:lvl5pPr defTabSz="720725" eaLnBrk="0" hangingPunct="0">
              <a:defRPr sz="1600">
                <a:latin typeface="Arial" panose="020B0604020202020204" pitchFamily="34" charset="0"/>
                <a:ea typeface="宋体" panose="02010600030101010101" pitchFamily="2" charset="-122"/>
              </a:defRPr>
            </a:lvl5pPr>
            <a:lvl6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6pPr>
            <a:lvl7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7pPr>
            <a:lvl8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8pPr>
            <a:lvl9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9pPr>
          </a:lstStyle>
          <a:p>
            <a:pPr indent="0"/>
            <a:r>
              <a:rPr lang="zh-CN" altLang="en-US" dirty="0">
                <a:solidFill>
                  <a:schemeClr val="bg1"/>
                </a:solidFill>
              </a:rPr>
              <a:t>假如我们确实坚持这样做了，老板仍无动于衷，那就看我们是否真的坚持了，是否持之以恒了。如果是，老板仍不买账，我们也没有吃亏，因为是这个不领情的老板磨练了我们，使我们具备了老板心态和老板思维，我们应该感谢他才对。</a:t>
            </a:r>
            <a:endParaRPr lang="en-US" dirty="0">
              <a:solidFill>
                <a:schemeClr val="bg1"/>
              </a:solidFill>
            </a:endParaRPr>
          </a:p>
        </p:txBody>
      </p:sp>
      <p:graphicFrame>
        <p:nvGraphicFramePr>
          <p:cNvPr id="2" name="表格 1"/>
          <p:cNvGraphicFramePr>
            <a:graphicFrameLocks noGrp="1"/>
          </p:cNvGraphicFramePr>
          <p:nvPr/>
        </p:nvGraphicFramePr>
        <p:xfrm>
          <a:off x="5663896" y="2492774"/>
          <a:ext cx="5545441" cy="1414461"/>
        </p:xfrm>
        <a:graphic>
          <a:graphicData uri="http://schemas.openxmlformats.org/drawingml/2006/table">
            <a:tbl>
              <a:tblPr firstRow="1" firstCol="1" bandRow="1">
                <a:tableStyleId>{93296810-A885-4BE3-A3E7-6D5BEEA58F35}</a:tableStyleId>
              </a:tblPr>
              <a:tblGrid>
                <a:gridCol w="1368434"/>
                <a:gridCol w="1872452"/>
                <a:gridCol w="2304555"/>
              </a:tblGrid>
              <a:tr h="471487">
                <a:tc>
                  <a:txBody>
                    <a:bodyPr/>
                    <a:lstStyle/>
                    <a:p>
                      <a:endParaRPr lang="en-US" sz="1600" dirty="0">
                        <a:effectLst/>
                        <a:latin typeface="微软雅黑" panose="020B0503020204020204" pitchFamily="34" charset="-122"/>
                        <a:ea typeface="微软雅黑" panose="020B0503020204020204" pitchFamily="34" charset="-122"/>
                      </a:endParaRPr>
                    </a:p>
                  </a:txBody>
                  <a:tcPr marL="68589" marR="68589" marT="0" marB="0"/>
                </a:tc>
                <a:tc>
                  <a:txBody>
                    <a:bodyPr/>
                    <a:lstStyle/>
                    <a:p>
                      <a:pPr algn="ctr">
                        <a:spcAft>
                          <a:spcPts val="0"/>
                        </a:spcAft>
                      </a:pPr>
                      <a:r>
                        <a:rPr lang="zh-CN" sz="1800" kern="100" dirty="0">
                          <a:effectLst/>
                          <a:latin typeface="微软雅黑" panose="020B0503020204020204" pitchFamily="34" charset="-122"/>
                          <a:ea typeface="微软雅黑" panose="020B0503020204020204" pitchFamily="34" charset="-122"/>
                        </a:rPr>
                        <a:t>自己的钱</a:t>
                      </a:r>
                      <a:endParaRPr lang="en-US" sz="1800" kern="100" dirty="0">
                        <a:effectLst/>
                        <a:latin typeface="微软雅黑" panose="020B0503020204020204" pitchFamily="34" charset="-122"/>
                        <a:ea typeface="微软雅黑" panose="020B0503020204020204" pitchFamily="34" charset="-122"/>
                      </a:endParaRPr>
                    </a:p>
                  </a:txBody>
                  <a:tcPr marL="68589" marR="68589" marT="0" marB="0" anchor="ctr"/>
                </a:tc>
                <a:tc>
                  <a:txBody>
                    <a:bodyPr/>
                    <a:lstStyle/>
                    <a:p>
                      <a:pPr algn="ctr">
                        <a:spcAft>
                          <a:spcPts val="0"/>
                        </a:spcAft>
                      </a:pPr>
                      <a:r>
                        <a:rPr lang="zh-CN" sz="1800" kern="100" dirty="0">
                          <a:effectLst/>
                          <a:latin typeface="微软雅黑" panose="020B0503020204020204" pitchFamily="34" charset="-122"/>
                          <a:ea typeface="微软雅黑" panose="020B0503020204020204" pitchFamily="34" charset="-122"/>
                        </a:rPr>
                        <a:t>别人的钱</a:t>
                      </a:r>
                      <a:endParaRPr lang="en-US" sz="1800" kern="100" dirty="0">
                        <a:effectLst/>
                        <a:latin typeface="微软雅黑" panose="020B0503020204020204" pitchFamily="34" charset="-122"/>
                        <a:ea typeface="微软雅黑" panose="020B0503020204020204" pitchFamily="34" charset="-122"/>
                      </a:endParaRPr>
                    </a:p>
                  </a:txBody>
                  <a:tcPr marL="68589" marR="68589" marT="0" marB="0" anchor="ctr"/>
                </a:tc>
              </a:tr>
              <a:tr h="471487">
                <a:tc>
                  <a:txBody>
                    <a:bodyPr/>
                    <a:lstStyle/>
                    <a:p>
                      <a:pPr algn="ctr">
                        <a:spcAft>
                          <a:spcPts val="0"/>
                        </a:spcAft>
                      </a:pPr>
                      <a:r>
                        <a:rPr lang="zh-CN" sz="1600" kern="100" dirty="0">
                          <a:effectLst/>
                          <a:latin typeface="微软雅黑" panose="020B0503020204020204" pitchFamily="34" charset="-122"/>
                          <a:ea typeface="微软雅黑" panose="020B0503020204020204" pitchFamily="34" charset="-122"/>
                        </a:rPr>
                        <a:t>办自己的事</a:t>
                      </a:r>
                      <a:endParaRPr lang="en-US" sz="1600" kern="100" dirty="0">
                        <a:effectLst/>
                        <a:latin typeface="微软雅黑" panose="020B0503020204020204" pitchFamily="34" charset="-122"/>
                        <a:ea typeface="微软雅黑" panose="020B0503020204020204" pitchFamily="34" charset="-122"/>
                      </a:endParaRPr>
                    </a:p>
                  </a:txBody>
                  <a:tcPr marL="68589" marR="68589" marT="0" marB="0" anchor="ctr"/>
                </a:tc>
                <a:tc>
                  <a:txBody>
                    <a:bodyPr/>
                    <a:lstStyle/>
                    <a:p>
                      <a:pPr indent="267970" algn="ctr">
                        <a:spcAft>
                          <a:spcPts val="0"/>
                        </a:spcAft>
                      </a:pPr>
                      <a:r>
                        <a:rPr lang="zh-CN" sz="1600" kern="100" dirty="0">
                          <a:solidFill>
                            <a:schemeClr val="bg1">
                              <a:lumMod val="50000"/>
                            </a:schemeClr>
                          </a:solidFill>
                          <a:effectLst/>
                          <a:latin typeface="微软雅黑" panose="020B0503020204020204" pitchFamily="34" charset="-122"/>
                          <a:ea typeface="微软雅黑" panose="020B0503020204020204" pitchFamily="34" charset="-122"/>
                        </a:rPr>
                        <a:t>节约又有效率</a:t>
                      </a:r>
                      <a:endParaRPr lang="en-US" sz="1600" kern="100" dirty="0">
                        <a:solidFill>
                          <a:schemeClr val="bg1">
                            <a:lumMod val="50000"/>
                          </a:schemeClr>
                        </a:solidFill>
                        <a:effectLst/>
                        <a:latin typeface="微软雅黑" panose="020B0503020204020204" pitchFamily="34" charset="-122"/>
                        <a:ea typeface="微软雅黑" panose="020B0503020204020204" pitchFamily="34" charset="-122"/>
                      </a:endParaRPr>
                    </a:p>
                  </a:txBody>
                  <a:tcPr marL="68589" marR="68589" marT="0" marB="0" anchor="ctr"/>
                </a:tc>
                <a:tc>
                  <a:txBody>
                    <a:bodyPr/>
                    <a:lstStyle/>
                    <a:p>
                      <a:pPr indent="267970" algn="ctr">
                        <a:spcAft>
                          <a:spcPts val="0"/>
                        </a:spcAft>
                      </a:pPr>
                      <a:r>
                        <a:rPr lang="zh-CN" sz="1600" kern="100" dirty="0">
                          <a:solidFill>
                            <a:schemeClr val="bg1">
                              <a:lumMod val="50000"/>
                            </a:schemeClr>
                          </a:solidFill>
                          <a:effectLst/>
                          <a:latin typeface="微软雅黑" panose="020B0503020204020204" pitchFamily="34" charset="-122"/>
                          <a:ea typeface="微软雅黑" panose="020B0503020204020204" pitchFamily="34" charset="-122"/>
                        </a:rPr>
                        <a:t>不节约但有效率</a:t>
                      </a:r>
                      <a:endParaRPr lang="en-US" sz="1600" kern="100" dirty="0">
                        <a:solidFill>
                          <a:schemeClr val="bg1">
                            <a:lumMod val="50000"/>
                          </a:schemeClr>
                        </a:solidFill>
                        <a:effectLst/>
                        <a:latin typeface="微软雅黑" panose="020B0503020204020204" pitchFamily="34" charset="-122"/>
                        <a:ea typeface="微软雅黑" panose="020B0503020204020204" pitchFamily="34" charset="-122"/>
                      </a:endParaRPr>
                    </a:p>
                  </a:txBody>
                  <a:tcPr marL="68589" marR="68589" marT="0" marB="0" anchor="ctr"/>
                </a:tc>
              </a:tr>
              <a:tr h="471487">
                <a:tc>
                  <a:txBody>
                    <a:bodyPr/>
                    <a:lstStyle/>
                    <a:p>
                      <a:pPr algn="ctr">
                        <a:spcAft>
                          <a:spcPts val="0"/>
                        </a:spcAft>
                      </a:pPr>
                      <a:r>
                        <a:rPr lang="zh-CN" sz="1600" kern="100">
                          <a:effectLst/>
                          <a:latin typeface="微软雅黑" panose="020B0503020204020204" pitchFamily="34" charset="-122"/>
                          <a:ea typeface="微软雅黑" panose="020B0503020204020204" pitchFamily="34" charset="-122"/>
                        </a:rPr>
                        <a:t>办别人的事</a:t>
                      </a:r>
                      <a:endParaRPr lang="en-US" sz="1600" kern="100">
                        <a:effectLst/>
                        <a:latin typeface="微软雅黑" panose="020B0503020204020204" pitchFamily="34" charset="-122"/>
                        <a:ea typeface="微软雅黑" panose="020B0503020204020204" pitchFamily="34" charset="-122"/>
                      </a:endParaRPr>
                    </a:p>
                  </a:txBody>
                  <a:tcPr marL="68589" marR="68589" marT="0" marB="0" anchor="ctr"/>
                </a:tc>
                <a:tc>
                  <a:txBody>
                    <a:bodyPr/>
                    <a:lstStyle/>
                    <a:p>
                      <a:pPr indent="267970" algn="ctr">
                        <a:spcAft>
                          <a:spcPts val="0"/>
                        </a:spcAft>
                      </a:pPr>
                      <a:r>
                        <a:rPr lang="zh-CN" sz="1600" kern="100">
                          <a:solidFill>
                            <a:schemeClr val="bg1">
                              <a:lumMod val="50000"/>
                            </a:schemeClr>
                          </a:solidFill>
                          <a:effectLst/>
                          <a:latin typeface="微软雅黑" panose="020B0503020204020204" pitchFamily="34" charset="-122"/>
                          <a:ea typeface="微软雅黑" panose="020B0503020204020204" pitchFamily="34" charset="-122"/>
                        </a:rPr>
                        <a:t>节约但没有效率</a:t>
                      </a:r>
                      <a:endParaRPr lang="en-US" sz="1600" kern="100">
                        <a:solidFill>
                          <a:schemeClr val="bg1">
                            <a:lumMod val="50000"/>
                          </a:schemeClr>
                        </a:solidFill>
                        <a:effectLst/>
                        <a:latin typeface="微软雅黑" panose="020B0503020204020204" pitchFamily="34" charset="-122"/>
                        <a:ea typeface="微软雅黑" panose="020B0503020204020204" pitchFamily="34" charset="-122"/>
                      </a:endParaRPr>
                    </a:p>
                  </a:txBody>
                  <a:tcPr marL="68589" marR="68589" marT="0" marB="0" anchor="ctr"/>
                </a:tc>
                <a:tc>
                  <a:txBody>
                    <a:bodyPr/>
                    <a:lstStyle/>
                    <a:p>
                      <a:pPr indent="267970" algn="ctr">
                        <a:spcAft>
                          <a:spcPts val="0"/>
                        </a:spcAft>
                      </a:pPr>
                      <a:r>
                        <a:rPr lang="zh-CN" sz="1600" kern="100" dirty="0">
                          <a:solidFill>
                            <a:schemeClr val="bg1">
                              <a:lumMod val="50000"/>
                            </a:schemeClr>
                          </a:solidFill>
                          <a:effectLst/>
                          <a:latin typeface="微软雅黑" panose="020B0503020204020204" pitchFamily="34" charset="-122"/>
                          <a:ea typeface="微软雅黑" panose="020B0503020204020204" pitchFamily="34" charset="-122"/>
                        </a:rPr>
                        <a:t>不节约也没有效率</a:t>
                      </a:r>
                      <a:endParaRPr lang="en-US" sz="1600" kern="100" dirty="0">
                        <a:solidFill>
                          <a:schemeClr val="bg1">
                            <a:lumMod val="50000"/>
                          </a:schemeClr>
                        </a:solidFill>
                        <a:effectLst/>
                        <a:latin typeface="微软雅黑" panose="020B0503020204020204" pitchFamily="34" charset="-122"/>
                        <a:ea typeface="微软雅黑" panose="020B0503020204020204" pitchFamily="34" charset="-122"/>
                      </a:endParaRPr>
                    </a:p>
                  </a:txBody>
                  <a:tcPr marL="68589" marR="68589" marT="0" marB="0" anchor="ctr"/>
                </a:tc>
              </a:tr>
            </a:tbl>
          </a:graphicData>
        </a:graphic>
      </p:graphicFrame>
    </p:spTree>
  </p:cSld>
  <p:clrMapOvr>
    <a:masterClrMapping/>
  </p:clrMapOvr>
  <mc:AlternateContent xmlns:mc="http://schemas.openxmlformats.org/markup-compatibility/2006">
    <mc:Choice xmlns:p14="http://schemas.microsoft.com/office/powerpoint/2010/main" Requires="p14">
      <p:transition>
        <p14:pan dir="r"/>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100" fill="hold"/>
                                        <p:tgtEl>
                                          <p:spTgt spid="19"/>
                                        </p:tgtEl>
                                        <p:attrNameLst>
                                          <p:attrName>ppt_x</p:attrName>
                                        </p:attrNameLst>
                                      </p:cBhvr>
                                      <p:tavLst>
                                        <p:tav tm="0">
                                          <p:val>
                                            <p:strVal val="0-#ppt_w/2"/>
                                          </p:val>
                                        </p:tav>
                                        <p:tav tm="100000">
                                          <p:val>
                                            <p:strVal val="#ppt_x"/>
                                          </p:val>
                                        </p:tav>
                                      </p:tavLst>
                                    </p:anim>
                                    <p:anim calcmode="lin" valueType="num">
                                      <p:cBhvr additive="base">
                                        <p:cTn id="8" dur="1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0-#ppt_w/2"/>
                                          </p:val>
                                        </p:tav>
                                        <p:tav tm="100000">
                                          <p:val>
                                            <p:strVal val="#ppt_x"/>
                                          </p:val>
                                        </p:tav>
                                      </p:tavLst>
                                    </p:anim>
                                    <p:anim calcmode="lin" valueType="num">
                                      <p:cBhvr additive="base">
                                        <p:cTn id="13" dur="500" fill="hold"/>
                                        <p:tgtEl>
                                          <p:spTgt spid="18"/>
                                        </p:tgtEl>
                                        <p:attrNameLst>
                                          <p:attrName>ppt_y</p:attrName>
                                        </p:attrNameLst>
                                      </p:cBhvr>
                                      <p:tavLst>
                                        <p:tav tm="0">
                                          <p:val>
                                            <p:strVal val="#ppt_y"/>
                                          </p:val>
                                        </p:tav>
                                        <p:tav tm="100000">
                                          <p:val>
                                            <p:strVal val="#ppt_y"/>
                                          </p:val>
                                        </p:tav>
                                      </p:tavLst>
                                    </p:anim>
                                  </p:childTnLst>
                                </p:cTn>
                              </p:par>
                              <p:par>
                                <p:cTn id="14" presetID="8" presetClass="emph" presetSubtype="0" fill="hold" grpId="1" nodeType="withEffect">
                                  <p:stCondLst>
                                    <p:cond delay="0"/>
                                  </p:stCondLst>
                                  <p:childTnLst>
                                    <p:animRot by="43200000">
                                      <p:cBhvr>
                                        <p:cTn id="15" dur="400" fill="hold"/>
                                        <p:tgtEl>
                                          <p:spTgt spid="18"/>
                                        </p:tgtEl>
                                        <p:attrNameLst>
                                          <p:attrName>r</p:attrName>
                                        </p:attrNameLst>
                                      </p:cBhvr>
                                    </p:animRo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100" fill="hold"/>
                                        <p:tgtEl>
                                          <p:spTgt spid="2"/>
                                        </p:tgtEl>
                                        <p:attrNameLst>
                                          <p:attrName>ppt_w</p:attrName>
                                        </p:attrNameLst>
                                      </p:cBhvr>
                                      <p:tavLst>
                                        <p:tav tm="0">
                                          <p:val>
                                            <p:fltVal val="0"/>
                                          </p:val>
                                        </p:tav>
                                        <p:tav tm="100000">
                                          <p:val>
                                            <p:strVal val="#ppt_w"/>
                                          </p:val>
                                        </p:tav>
                                      </p:tavLst>
                                    </p:anim>
                                    <p:anim calcmode="lin" valueType="num">
                                      <p:cBhvr>
                                        <p:cTn id="20" dur="100" fill="hold"/>
                                        <p:tgtEl>
                                          <p:spTgt spid="2"/>
                                        </p:tgtEl>
                                        <p:attrNameLst>
                                          <p:attrName>ppt_h</p:attrName>
                                        </p:attrNameLst>
                                      </p:cBhvr>
                                      <p:tavLst>
                                        <p:tav tm="0">
                                          <p:val>
                                            <p:fltVal val="0"/>
                                          </p:val>
                                        </p:tav>
                                        <p:tav tm="100000">
                                          <p:val>
                                            <p:strVal val="#ppt_h"/>
                                          </p:val>
                                        </p:tav>
                                      </p:tavLst>
                                    </p:anim>
                                    <p:animEffect transition="in" filter="fade">
                                      <p:cBhvr>
                                        <p:cTn id="21" dur="100"/>
                                        <p:tgtEl>
                                          <p:spTgt spid="2"/>
                                        </p:tgtEl>
                                      </p:cBhvr>
                                    </p:animEffect>
                                  </p:childTnLst>
                                </p:cTn>
                              </p:par>
                              <p:par>
                                <p:cTn id="22" presetID="6" presetClass="emph" presetSubtype="0" fill="hold" nodeType="withEffect">
                                  <p:stCondLst>
                                    <p:cond delay="100"/>
                                  </p:stCondLst>
                                  <p:childTnLst>
                                    <p:animScale>
                                      <p:cBhvr>
                                        <p:cTn id="23" dur="100" fill="hold"/>
                                        <p:tgtEl>
                                          <p:spTgt spid="2"/>
                                        </p:tgtEl>
                                      </p:cBhvr>
                                      <p:by x="110000" y="110000"/>
                                    </p:animScale>
                                  </p:childTnLst>
                                </p:cTn>
                              </p:par>
                              <p:par>
                                <p:cTn id="24" presetID="6" presetClass="emph" presetSubtype="0" fill="hold" nodeType="withEffect">
                                  <p:stCondLst>
                                    <p:cond delay="200"/>
                                  </p:stCondLst>
                                  <p:childTnLst>
                                    <p:animScale>
                                      <p:cBhvr>
                                        <p:cTn id="25" dur="200" fill="hold"/>
                                        <p:tgtEl>
                                          <p:spTgt spid="2"/>
                                        </p:tgtEl>
                                      </p:cBhvr>
                                      <p:by x="90000" y="90000"/>
                                    </p:animScale>
                                  </p:childTnLst>
                                </p:cTn>
                              </p:par>
                              <p:par>
                                <p:cTn id="26" presetID="6" presetClass="emph" presetSubtype="0" fill="hold" nodeType="withEffect">
                                  <p:stCondLst>
                                    <p:cond delay="400"/>
                                  </p:stCondLst>
                                  <p:childTnLst>
                                    <p:animScale>
                                      <p:cBhvr>
                                        <p:cTn id="27" dur="100" fill="hold"/>
                                        <p:tgtEl>
                                          <p:spTgt spid="2"/>
                                        </p:tgtEl>
                                      </p:cBhvr>
                                      <p:by x="105000" y="105000"/>
                                    </p:animScale>
                                  </p:childTnLst>
                                </p:cTn>
                              </p:par>
                              <p:par>
                                <p:cTn id="28" presetID="6" presetClass="emph" presetSubtype="0" fill="hold" nodeType="withEffect">
                                  <p:stCondLst>
                                    <p:cond delay="500"/>
                                  </p:stCondLst>
                                  <p:childTnLst>
                                    <p:animScale>
                                      <p:cBhvr>
                                        <p:cTn id="29" dur="200" fill="hold"/>
                                        <p:tgtEl>
                                          <p:spTgt spid="2"/>
                                        </p:tgtEl>
                                      </p:cBhvr>
                                      <p:by x="95000" y="95000"/>
                                    </p:animScale>
                                  </p:childTnLst>
                                </p:cTn>
                              </p:par>
                            </p:childTnLst>
                          </p:cTn>
                        </p:par>
                        <p:par>
                          <p:cTn id="30" fill="hold">
                            <p:stCondLst>
                              <p:cond delay="1500"/>
                            </p:stCondLst>
                            <p:childTnLst>
                              <p:par>
                                <p:cTn id="31" presetID="47" presetClass="entr" presetSubtype="0" fill="hold" grpId="0" nodeType="afterEffect">
                                  <p:stCondLst>
                                    <p:cond delay="0"/>
                                  </p:stCondLst>
                                  <p:childTnLst>
                                    <p:set>
                                      <p:cBhvr>
                                        <p:cTn id="32" dur="1" fill="hold">
                                          <p:stCondLst>
                                            <p:cond delay="0"/>
                                          </p:stCondLst>
                                        </p:cTn>
                                        <p:tgtEl>
                                          <p:spTgt spid="46"/>
                                        </p:tgtEl>
                                        <p:attrNameLst>
                                          <p:attrName>style.visibility</p:attrName>
                                        </p:attrNameLst>
                                      </p:cBhvr>
                                      <p:to>
                                        <p:strVal val="visible"/>
                                      </p:to>
                                    </p:set>
                                    <p:animEffect transition="in" filter="fade">
                                      <p:cBhvr>
                                        <p:cTn id="33" dur="1000"/>
                                        <p:tgtEl>
                                          <p:spTgt spid="46"/>
                                        </p:tgtEl>
                                      </p:cBhvr>
                                    </p:animEffect>
                                    <p:anim calcmode="lin" valueType="num">
                                      <p:cBhvr>
                                        <p:cTn id="34" dur="1000" fill="hold"/>
                                        <p:tgtEl>
                                          <p:spTgt spid="46"/>
                                        </p:tgtEl>
                                        <p:attrNameLst>
                                          <p:attrName>ppt_x</p:attrName>
                                        </p:attrNameLst>
                                      </p:cBhvr>
                                      <p:tavLst>
                                        <p:tav tm="0">
                                          <p:val>
                                            <p:strVal val="#ppt_x"/>
                                          </p:val>
                                        </p:tav>
                                        <p:tav tm="100000">
                                          <p:val>
                                            <p:strVal val="#ppt_x"/>
                                          </p:val>
                                        </p:tav>
                                      </p:tavLst>
                                    </p:anim>
                                    <p:anim calcmode="lin" valueType="num">
                                      <p:cBhvr>
                                        <p:cTn id="35" dur="1000" fill="hold"/>
                                        <p:tgtEl>
                                          <p:spTgt spid="46"/>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47"/>
                                        </p:tgtEl>
                                        <p:attrNameLst>
                                          <p:attrName>style.visibility</p:attrName>
                                        </p:attrNameLst>
                                      </p:cBhvr>
                                      <p:to>
                                        <p:strVal val="visible"/>
                                      </p:to>
                                    </p:set>
                                    <p:animEffect transition="in" filter="fade">
                                      <p:cBhvr>
                                        <p:cTn id="38" dur="1000"/>
                                        <p:tgtEl>
                                          <p:spTgt spid="47"/>
                                        </p:tgtEl>
                                      </p:cBhvr>
                                    </p:animEffect>
                                    <p:anim calcmode="lin" valueType="num">
                                      <p:cBhvr>
                                        <p:cTn id="39" dur="1000" fill="hold"/>
                                        <p:tgtEl>
                                          <p:spTgt spid="47"/>
                                        </p:tgtEl>
                                        <p:attrNameLst>
                                          <p:attrName>ppt_x</p:attrName>
                                        </p:attrNameLst>
                                      </p:cBhvr>
                                      <p:tavLst>
                                        <p:tav tm="0">
                                          <p:val>
                                            <p:strVal val="#ppt_x"/>
                                          </p:val>
                                        </p:tav>
                                        <p:tav tm="100000">
                                          <p:val>
                                            <p:strVal val="#ppt_x"/>
                                          </p:val>
                                        </p:tav>
                                      </p:tavLst>
                                    </p:anim>
                                    <p:anim calcmode="lin" valueType="num">
                                      <p:cBhvr>
                                        <p:cTn id="40"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8" grpId="1"/>
      <p:bldP spid="19" grpId="0"/>
      <p:bldP spid="46" grpId="0"/>
      <p:bldP spid="47"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4900">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02</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4" y="551530"/>
            <a:ext cx="2952712" cy="461725"/>
          </a:xfrm>
          <a:prstGeom prst="rect">
            <a:avLst/>
          </a:prstGeom>
          <a:noFill/>
        </p:spPr>
        <p:txBody>
          <a:bodyPr wrap="square" lIns="0" rtlCol="0">
            <a:spAutoFit/>
          </a:bodyPr>
          <a:lstStyle/>
          <a:p>
            <a:r>
              <a:rPr lang="zh-CN" altLang="en-US" sz="2400" b="1" dirty="0">
                <a:solidFill>
                  <a:srgbClr val="9BBB59"/>
                </a:solidFill>
                <a:latin typeface="微软雅黑" panose="020B0503020204020204" pitchFamily="34" charset="-122"/>
                <a:ea typeface="微软雅黑" panose="020B0503020204020204" pitchFamily="34" charset="-122"/>
              </a:rPr>
              <a:t>心态决定命运</a:t>
            </a:r>
            <a:endParaRPr lang="zh-CN" altLang="en-US" sz="2400" b="1" dirty="0">
              <a:solidFill>
                <a:srgbClr val="9BBB59"/>
              </a:solidFill>
              <a:latin typeface="微软雅黑" panose="020B0503020204020204" pitchFamily="34" charset="-122"/>
              <a:ea typeface="微软雅黑" panose="020B0503020204020204" pitchFamily="34" charset="-122"/>
            </a:endParaRPr>
          </a:p>
        </p:txBody>
      </p:sp>
      <p:pic>
        <p:nvPicPr>
          <p:cNvPr id="1027" name="Picture 3" descr="D:\Teliss_Tong\Copy\定期备份\工作备份\！PPT图片及版面资源\06-PPT精选插图\12-标签\绿色箭头标签02.png"/>
          <p:cNvPicPr>
            <a:picLocks noChangeAspect="1" noChangeArrowheads="1"/>
          </p:cNvPicPr>
          <p:nvPr/>
        </p:nvPicPr>
        <p:blipFill>
          <a:blip r:embed="rId1" cstate="email"/>
          <a:srcRect/>
          <a:stretch>
            <a:fillRect/>
          </a:stretch>
        </p:blipFill>
        <p:spPr bwMode="auto">
          <a:xfrm>
            <a:off x="10525209" y="1074325"/>
            <a:ext cx="1260164" cy="770293"/>
          </a:xfrm>
          <a:prstGeom prst="rect">
            <a:avLst/>
          </a:prstGeom>
          <a:noFill/>
          <a:extLst>
            <a:ext uri="{909E8E84-426E-40DD-AFC4-6F175D3DCCD1}">
              <a14:hiddenFill xmlns:a14="http://schemas.microsoft.com/office/drawing/2010/main">
                <a:solidFill>
                  <a:srgbClr val="FFFFFF"/>
                </a:solidFill>
              </a14:hiddenFill>
            </a:ext>
          </a:extLst>
        </p:spPr>
      </p:pic>
      <p:sp>
        <p:nvSpPr>
          <p:cNvPr id="26" name="TextBox 25"/>
          <p:cNvSpPr txBox="1"/>
          <p:nvPr/>
        </p:nvSpPr>
        <p:spPr>
          <a:xfrm>
            <a:off x="10837239" y="1196461"/>
            <a:ext cx="646415" cy="369380"/>
          </a:xfrm>
          <a:prstGeom prst="rect">
            <a:avLst/>
          </a:prstGeom>
          <a:noFill/>
        </p:spPr>
        <p:txBody>
          <a:bodyPr wrap="non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故事</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8" name="矩形 6"/>
          <p:cNvSpPr>
            <a:spLocks noChangeArrowheads="1"/>
          </p:cNvSpPr>
          <p:nvPr/>
        </p:nvSpPr>
        <p:spPr bwMode="auto">
          <a:xfrm>
            <a:off x="2153079" y="1988652"/>
            <a:ext cx="9489129" cy="3960516"/>
          </a:xfrm>
          <a:prstGeom prst="roundRect">
            <a:avLst>
              <a:gd name="adj" fmla="val 5983"/>
            </a:avLst>
          </a:prstGeom>
          <a:solidFill>
            <a:srgbClr val="F0F0F0"/>
          </a:solidFill>
          <a:ln>
            <a:noFill/>
          </a:ln>
        </p:spPr>
        <p:txBody>
          <a:bodyPr anchor="ctr"/>
          <a:lstStyle/>
          <a:p>
            <a:pPr algn="ctr"/>
            <a:endParaRPr lang="zh-CN" altLang="zh-CN">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4" name="圆角矩形 13"/>
          <p:cNvSpPr/>
          <p:nvPr/>
        </p:nvSpPr>
        <p:spPr>
          <a:xfrm>
            <a:off x="2279079" y="2276722"/>
            <a:ext cx="9219092" cy="3528851"/>
          </a:xfrm>
          <a:prstGeom prst="roundRect">
            <a:avLst>
              <a:gd name="adj" fmla="val 4785"/>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dirty="0"/>
          </a:p>
        </p:txBody>
      </p:sp>
      <p:sp>
        <p:nvSpPr>
          <p:cNvPr id="15" name="TextBox 8"/>
          <p:cNvSpPr>
            <a:spLocks noChangeArrowheads="1"/>
          </p:cNvSpPr>
          <p:nvPr/>
        </p:nvSpPr>
        <p:spPr bwMode="auto">
          <a:xfrm>
            <a:off x="5663896" y="2636809"/>
            <a:ext cx="5690241" cy="1082360"/>
          </a:xfrm>
          <a:prstGeom prst="rect">
            <a:avLst/>
          </a:prstGeom>
          <a:noFill/>
          <a:ln>
            <a:noFill/>
          </a:ln>
        </p:spPr>
        <p:txBody>
          <a:bodyPr wrap="square">
            <a:spAutoFit/>
          </a:bodyPr>
          <a:lstStyle/>
          <a:p>
            <a:pPr>
              <a:lnSpc>
                <a:spcPct val="134000"/>
              </a:lnSpc>
              <a:spcAft>
                <a:spcPts val="1200"/>
              </a:spcAft>
            </a:pP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“心态决定行为，行为决定习惯，习惯决定性格，性格决定命运”。有什么样的心态，就有什么样的思想和行为，就有什么样的环境和世界，就有什么样的未来和人生。</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pic>
        <p:nvPicPr>
          <p:cNvPr id="2050" name="Picture 2" descr="D:\Teliss_Tong\Copy\定期备份\工作备份\！PPT图片及版面资源\06-PPT精选插图\04-图标\C08BF25571EC89544C69CA03E91C24C8.png"/>
          <p:cNvPicPr>
            <a:picLocks noChangeAspect="1" noChangeArrowheads="1"/>
          </p:cNvPicPr>
          <p:nvPr/>
        </p:nvPicPr>
        <p:blipFill>
          <a:blip r:embed="rId2" cstate="email"/>
          <a:srcRect/>
          <a:stretch>
            <a:fillRect/>
          </a:stretch>
        </p:blipFill>
        <p:spPr bwMode="auto">
          <a:xfrm>
            <a:off x="2279271" y="1089641"/>
            <a:ext cx="1728225" cy="1728225"/>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0"/>
          <p:cNvSpPr>
            <a:spLocks noChangeArrowheads="1"/>
          </p:cNvSpPr>
          <p:nvPr/>
        </p:nvSpPr>
        <p:spPr bwMode="auto">
          <a:xfrm>
            <a:off x="3719426" y="1771208"/>
            <a:ext cx="2939063"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400" b="1" dirty="0">
                <a:solidFill>
                  <a:schemeClr val="accent6"/>
                </a:solidFill>
                <a:effectLst>
                  <a:reflection blurRad="6350" stA="60000" endA="900" endPos="60000" dist="60007" dir="5400000" sy="-100000" algn="bl" rotWithShape="0"/>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点评</a:t>
            </a:r>
            <a:endParaRPr lang="zh-CN" altLang="en-US" sz="2400" b="1" dirty="0">
              <a:solidFill>
                <a:schemeClr val="accent6"/>
              </a:solidFill>
              <a:effectLst>
                <a:reflection blurRad="6350" stA="60000" endA="900" endPos="60000" dist="60007" dir="5400000" sy="-100000" algn="bl" rotWithShape="0"/>
              </a:effectLst>
              <a:latin typeface="微软雅黑" panose="020B0503020204020204" pitchFamily="34" charset="-122"/>
              <a:ea typeface="微软雅黑" panose="020B0503020204020204" pitchFamily="34" charset="-122"/>
            </a:endParaRPr>
          </a:p>
        </p:txBody>
      </p:sp>
      <p:pic>
        <p:nvPicPr>
          <p:cNvPr id="2051" name="Picture 3" descr="D:\360Downloads\pic\xpic7038.jpg"/>
          <p:cNvPicPr>
            <a:picLocks noChangeAspect="1" noChangeArrowheads="1"/>
          </p:cNvPicPr>
          <p:nvPr/>
        </p:nvPicPr>
        <p:blipFill>
          <a:blip r:embed="rId3" cstate="email"/>
          <a:srcRect/>
          <a:stretch>
            <a:fillRect/>
          </a:stretch>
        </p:blipFill>
        <p:spPr bwMode="auto">
          <a:xfrm>
            <a:off x="2468435" y="3431987"/>
            <a:ext cx="2880375" cy="1869465"/>
          </a:xfrm>
          <a:prstGeom prst="roundRect">
            <a:avLst>
              <a:gd name="adj" fmla="val 7190"/>
            </a:avLst>
          </a:prstGeom>
          <a:noFill/>
          <a:ln w="28575">
            <a:solidFill>
              <a:schemeClr val="bg1"/>
            </a:solidFill>
          </a:ln>
          <a:extLst>
            <a:ext uri="{909E8E84-426E-40DD-AFC4-6F175D3DCCD1}">
              <a14:hiddenFill xmlns:a14="http://schemas.microsoft.com/office/drawing/2010/main">
                <a:solidFill>
                  <a:srgbClr val="FFFFFF"/>
                </a:solidFill>
              </a14:hiddenFill>
            </a:ext>
          </a:extLst>
        </p:spPr>
      </p:pic>
      <p:sp>
        <p:nvSpPr>
          <p:cNvPr id="17" name="TextBox 8"/>
          <p:cNvSpPr>
            <a:spLocks noChangeArrowheads="1"/>
          </p:cNvSpPr>
          <p:nvPr/>
        </p:nvSpPr>
        <p:spPr bwMode="auto">
          <a:xfrm>
            <a:off x="5663896" y="3879213"/>
            <a:ext cx="5690241" cy="1082360"/>
          </a:xfrm>
          <a:prstGeom prst="rect">
            <a:avLst/>
          </a:prstGeom>
          <a:noFill/>
          <a:ln>
            <a:noFill/>
          </a:ln>
        </p:spPr>
        <p:txBody>
          <a:bodyPr wrap="square">
            <a:spAutoFit/>
          </a:bodyPr>
          <a:lstStyle/>
          <a:p>
            <a:pPr>
              <a:lnSpc>
                <a:spcPct val="134000"/>
              </a:lnSpc>
              <a:spcAft>
                <a:spcPts val="1200"/>
              </a:spcAft>
            </a:pP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心态时时刻刻都在支配着我们的一言一行，决定着我们的命运。一个人的现状准确地反映着他的理念或心态。从根本上说，你今天所拥有的，正是你为自己量身定制的东西。</a:t>
            </a:r>
            <a:endPar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TextBox 8"/>
          <p:cNvSpPr>
            <a:spLocks noChangeArrowheads="1"/>
          </p:cNvSpPr>
          <p:nvPr/>
        </p:nvSpPr>
        <p:spPr bwMode="auto">
          <a:xfrm>
            <a:off x="5663896" y="5085400"/>
            <a:ext cx="5690241" cy="425694"/>
          </a:xfrm>
          <a:prstGeom prst="rect">
            <a:avLst/>
          </a:prstGeom>
          <a:noFill/>
          <a:ln>
            <a:noFill/>
          </a:ln>
        </p:spPr>
        <p:txBody>
          <a:bodyPr wrap="square">
            <a:spAutoFit/>
          </a:bodyPr>
          <a:lstStyle/>
          <a:p>
            <a:pPr>
              <a:lnSpc>
                <a:spcPct val="134000"/>
              </a:lnSpc>
              <a:spcAft>
                <a:spcPts val="1200"/>
              </a:spcAft>
            </a:pP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改变自己，从改变心态开始。</a:t>
            </a:r>
            <a:endParaRPr lang="zh-CN" altLang="en-US"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49" presetClass="entr" presetSubtype="0" decel="100000" fill="hold" grpId="1" nodeType="with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ppt_w</p:attrName>
                                        </p:attrNameLst>
                                      </p:cBhvr>
                                      <p:tavLst>
                                        <p:tav tm="0">
                                          <p:val>
                                            <p:fltVal val="0"/>
                                          </p:val>
                                        </p:tav>
                                        <p:tav tm="100000">
                                          <p:val>
                                            <p:strVal val="#ppt_w"/>
                                          </p:val>
                                        </p:tav>
                                      </p:tavLst>
                                    </p:anim>
                                    <p:anim calcmode="lin" valueType="num">
                                      <p:cBhvr>
                                        <p:cTn id="13" dur="500" fill="hold"/>
                                        <p:tgtEl>
                                          <p:spTgt spid="15"/>
                                        </p:tgtEl>
                                        <p:attrNameLst>
                                          <p:attrName>ppt_h</p:attrName>
                                        </p:attrNameLst>
                                      </p:cBhvr>
                                      <p:tavLst>
                                        <p:tav tm="0">
                                          <p:val>
                                            <p:fltVal val="0"/>
                                          </p:val>
                                        </p:tav>
                                        <p:tav tm="100000">
                                          <p:val>
                                            <p:strVal val="#ppt_h"/>
                                          </p:val>
                                        </p:tav>
                                      </p:tavLst>
                                    </p:anim>
                                    <p:anim calcmode="lin" valueType="num">
                                      <p:cBhvr>
                                        <p:cTn id="14" dur="500" fill="hold"/>
                                        <p:tgtEl>
                                          <p:spTgt spid="15"/>
                                        </p:tgtEl>
                                        <p:attrNameLst>
                                          <p:attrName>style.rotation</p:attrName>
                                        </p:attrNameLst>
                                      </p:cBhvr>
                                      <p:tavLst>
                                        <p:tav tm="0">
                                          <p:val>
                                            <p:fltVal val="360"/>
                                          </p:val>
                                        </p:tav>
                                        <p:tav tm="100000">
                                          <p:val>
                                            <p:fltVal val="0"/>
                                          </p:val>
                                        </p:tav>
                                      </p:tavLst>
                                    </p:anim>
                                    <p:animEffect transition="in" filter="fade">
                                      <p:cBhvr>
                                        <p:cTn id="15" dur="500"/>
                                        <p:tgtEl>
                                          <p:spTgt spid="15"/>
                                        </p:tgtEl>
                                      </p:cBhvr>
                                    </p:animEffect>
                                  </p:childTnLst>
                                </p:cTn>
                              </p:par>
                            </p:childTnLst>
                          </p:cTn>
                        </p:par>
                        <p:par>
                          <p:cTn id="16" fill="hold">
                            <p:stCondLst>
                              <p:cond delay="500"/>
                            </p:stCondLst>
                            <p:childTnLst>
                              <p:par>
                                <p:cTn id="17" presetID="53" presetClass="entr" presetSubtype="16"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p:cTn id="19" dur="500" fill="hold"/>
                                        <p:tgtEl>
                                          <p:spTgt spid="17"/>
                                        </p:tgtEl>
                                        <p:attrNameLst>
                                          <p:attrName>ppt_w</p:attrName>
                                        </p:attrNameLst>
                                      </p:cBhvr>
                                      <p:tavLst>
                                        <p:tav tm="0">
                                          <p:val>
                                            <p:fltVal val="0"/>
                                          </p:val>
                                        </p:tav>
                                        <p:tav tm="100000">
                                          <p:val>
                                            <p:strVal val="#ppt_w"/>
                                          </p:val>
                                        </p:tav>
                                      </p:tavLst>
                                    </p:anim>
                                    <p:anim calcmode="lin" valueType="num">
                                      <p:cBhvr>
                                        <p:cTn id="20" dur="500" fill="hold"/>
                                        <p:tgtEl>
                                          <p:spTgt spid="17"/>
                                        </p:tgtEl>
                                        <p:attrNameLst>
                                          <p:attrName>ppt_h</p:attrName>
                                        </p:attrNameLst>
                                      </p:cBhvr>
                                      <p:tavLst>
                                        <p:tav tm="0">
                                          <p:val>
                                            <p:fltVal val="0"/>
                                          </p:val>
                                        </p:tav>
                                        <p:tav tm="100000">
                                          <p:val>
                                            <p:strVal val="#ppt_h"/>
                                          </p:val>
                                        </p:tav>
                                      </p:tavLst>
                                    </p:anim>
                                    <p:animEffect transition="in" filter="fade">
                                      <p:cBhvr>
                                        <p:cTn id="21" dur="500"/>
                                        <p:tgtEl>
                                          <p:spTgt spid="17"/>
                                        </p:tgtEl>
                                      </p:cBhvr>
                                    </p:animEffect>
                                  </p:childTnLst>
                                </p:cTn>
                              </p:par>
                              <p:par>
                                <p:cTn id="22" presetID="49" presetClass="entr" presetSubtype="0" decel="100000" fill="hold" grpId="1" nodeType="with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p:cTn id="24" dur="500" fill="hold"/>
                                        <p:tgtEl>
                                          <p:spTgt spid="17"/>
                                        </p:tgtEl>
                                        <p:attrNameLst>
                                          <p:attrName>ppt_w</p:attrName>
                                        </p:attrNameLst>
                                      </p:cBhvr>
                                      <p:tavLst>
                                        <p:tav tm="0">
                                          <p:val>
                                            <p:fltVal val="0"/>
                                          </p:val>
                                        </p:tav>
                                        <p:tav tm="100000">
                                          <p:val>
                                            <p:strVal val="#ppt_w"/>
                                          </p:val>
                                        </p:tav>
                                      </p:tavLst>
                                    </p:anim>
                                    <p:anim calcmode="lin" valueType="num">
                                      <p:cBhvr>
                                        <p:cTn id="25" dur="500" fill="hold"/>
                                        <p:tgtEl>
                                          <p:spTgt spid="17"/>
                                        </p:tgtEl>
                                        <p:attrNameLst>
                                          <p:attrName>ppt_h</p:attrName>
                                        </p:attrNameLst>
                                      </p:cBhvr>
                                      <p:tavLst>
                                        <p:tav tm="0">
                                          <p:val>
                                            <p:fltVal val="0"/>
                                          </p:val>
                                        </p:tav>
                                        <p:tav tm="100000">
                                          <p:val>
                                            <p:strVal val="#ppt_h"/>
                                          </p:val>
                                        </p:tav>
                                      </p:tavLst>
                                    </p:anim>
                                    <p:anim calcmode="lin" valueType="num">
                                      <p:cBhvr>
                                        <p:cTn id="26" dur="500" fill="hold"/>
                                        <p:tgtEl>
                                          <p:spTgt spid="17"/>
                                        </p:tgtEl>
                                        <p:attrNameLst>
                                          <p:attrName>style.rotation</p:attrName>
                                        </p:attrNameLst>
                                      </p:cBhvr>
                                      <p:tavLst>
                                        <p:tav tm="0">
                                          <p:val>
                                            <p:fltVal val="360"/>
                                          </p:val>
                                        </p:tav>
                                        <p:tav tm="100000">
                                          <p:val>
                                            <p:fltVal val="0"/>
                                          </p:val>
                                        </p:tav>
                                      </p:tavLst>
                                    </p:anim>
                                    <p:animEffect transition="in" filter="fade">
                                      <p:cBhvr>
                                        <p:cTn id="27" dur="500"/>
                                        <p:tgtEl>
                                          <p:spTgt spid="17"/>
                                        </p:tgtEl>
                                      </p:cBhvr>
                                    </p:animEffect>
                                  </p:childTnLst>
                                </p:cTn>
                              </p:par>
                            </p:childTnLst>
                          </p:cTn>
                        </p:par>
                        <p:par>
                          <p:cTn id="28" fill="hold">
                            <p:stCondLst>
                              <p:cond delay="1000"/>
                            </p:stCondLst>
                            <p:childTnLst>
                              <p:par>
                                <p:cTn id="29" presetID="53" presetClass="entr" presetSubtype="16"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p:cTn id="31" dur="500" fill="hold"/>
                                        <p:tgtEl>
                                          <p:spTgt spid="18"/>
                                        </p:tgtEl>
                                        <p:attrNameLst>
                                          <p:attrName>ppt_w</p:attrName>
                                        </p:attrNameLst>
                                      </p:cBhvr>
                                      <p:tavLst>
                                        <p:tav tm="0">
                                          <p:val>
                                            <p:fltVal val="0"/>
                                          </p:val>
                                        </p:tav>
                                        <p:tav tm="100000">
                                          <p:val>
                                            <p:strVal val="#ppt_w"/>
                                          </p:val>
                                        </p:tav>
                                      </p:tavLst>
                                    </p:anim>
                                    <p:anim calcmode="lin" valueType="num">
                                      <p:cBhvr>
                                        <p:cTn id="32" dur="500" fill="hold"/>
                                        <p:tgtEl>
                                          <p:spTgt spid="18"/>
                                        </p:tgtEl>
                                        <p:attrNameLst>
                                          <p:attrName>ppt_h</p:attrName>
                                        </p:attrNameLst>
                                      </p:cBhvr>
                                      <p:tavLst>
                                        <p:tav tm="0">
                                          <p:val>
                                            <p:fltVal val="0"/>
                                          </p:val>
                                        </p:tav>
                                        <p:tav tm="100000">
                                          <p:val>
                                            <p:strVal val="#ppt_h"/>
                                          </p:val>
                                        </p:tav>
                                      </p:tavLst>
                                    </p:anim>
                                    <p:animEffect transition="in" filter="fade">
                                      <p:cBhvr>
                                        <p:cTn id="33" dur="500"/>
                                        <p:tgtEl>
                                          <p:spTgt spid="18"/>
                                        </p:tgtEl>
                                      </p:cBhvr>
                                    </p:animEffect>
                                  </p:childTnLst>
                                </p:cTn>
                              </p:par>
                              <p:par>
                                <p:cTn id="34" presetID="49" presetClass="entr" presetSubtype="0" decel="100000" fill="hold" grpId="1" nodeType="with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p:cTn id="36" dur="500" fill="hold"/>
                                        <p:tgtEl>
                                          <p:spTgt spid="18"/>
                                        </p:tgtEl>
                                        <p:attrNameLst>
                                          <p:attrName>ppt_w</p:attrName>
                                        </p:attrNameLst>
                                      </p:cBhvr>
                                      <p:tavLst>
                                        <p:tav tm="0">
                                          <p:val>
                                            <p:fltVal val="0"/>
                                          </p:val>
                                        </p:tav>
                                        <p:tav tm="100000">
                                          <p:val>
                                            <p:strVal val="#ppt_w"/>
                                          </p:val>
                                        </p:tav>
                                      </p:tavLst>
                                    </p:anim>
                                    <p:anim calcmode="lin" valueType="num">
                                      <p:cBhvr>
                                        <p:cTn id="37" dur="500" fill="hold"/>
                                        <p:tgtEl>
                                          <p:spTgt spid="18"/>
                                        </p:tgtEl>
                                        <p:attrNameLst>
                                          <p:attrName>ppt_h</p:attrName>
                                        </p:attrNameLst>
                                      </p:cBhvr>
                                      <p:tavLst>
                                        <p:tav tm="0">
                                          <p:val>
                                            <p:fltVal val="0"/>
                                          </p:val>
                                        </p:tav>
                                        <p:tav tm="100000">
                                          <p:val>
                                            <p:strVal val="#ppt_h"/>
                                          </p:val>
                                        </p:tav>
                                      </p:tavLst>
                                    </p:anim>
                                    <p:anim calcmode="lin" valueType="num">
                                      <p:cBhvr>
                                        <p:cTn id="38" dur="500" fill="hold"/>
                                        <p:tgtEl>
                                          <p:spTgt spid="18"/>
                                        </p:tgtEl>
                                        <p:attrNameLst>
                                          <p:attrName>style.rotation</p:attrName>
                                        </p:attrNameLst>
                                      </p:cBhvr>
                                      <p:tavLst>
                                        <p:tav tm="0">
                                          <p:val>
                                            <p:fltVal val="360"/>
                                          </p:val>
                                        </p:tav>
                                        <p:tav tm="100000">
                                          <p:val>
                                            <p:fltVal val="0"/>
                                          </p:val>
                                        </p:tav>
                                      </p:tavLst>
                                    </p:anim>
                                    <p:animEffect transition="in" filter="fade">
                                      <p:cBhvr>
                                        <p:cTn id="3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5" grpId="1"/>
      <p:bldP spid="17" grpId="0"/>
      <p:bldP spid="17" grpId="1"/>
      <p:bldP spid="18" grpId="0"/>
      <p:bldP spid="18"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4900">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03</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3" y="551530"/>
            <a:ext cx="5401303" cy="461725"/>
          </a:xfrm>
          <a:prstGeom prst="rect">
            <a:avLst/>
          </a:prstGeom>
          <a:noFill/>
        </p:spPr>
        <p:txBody>
          <a:bodyPr wrap="square" lIns="0" rtlCol="0">
            <a:spAutoFit/>
          </a:bodyPr>
          <a:lstStyle/>
          <a:p>
            <a:r>
              <a:rPr lang="zh-CN" altLang="en-US" sz="2400" b="1" dirty="0">
                <a:solidFill>
                  <a:srgbClr val="9BBB59"/>
                </a:solidFill>
                <a:latin typeface="微软雅黑" panose="020B0503020204020204" pitchFamily="34" charset="-122"/>
                <a:ea typeface="微软雅黑" panose="020B0503020204020204" pitchFamily="34" charset="-122"/>
              </a:rPr>
              <a:t>心态掌握在我们自己的手中</a:t>
            </a:r>
            <a:endParaRPr lang="zh-CN" altLang="en-US" sz="2400" b="1" dirty="0">
              <a:solidFill>
                <a:srgbClr val="9BBB59"/>
              </a:solidFill>
              <a:latin typeface="微软雅黑" panose="020B0503020204020204" pitchFamily="34" charset="-122"/>
              <a:ea typeface="微软雅黑" panose="020B0503020204020204" pitchFamily="34" charset="-122"/>
            </a:endParaRPr>
          </a:p>
        </p:txBody>
      </p:sp>
      <p:pic>
        <p:nvPicPr>
          <p:cNvPr id="1027" name="Picture 3" descr="D:\Teliss_Tong\Copy\定期备份\工作备份\！PPT图片及版面资源\06-PPT精选插图\12-标签\绿色箭头标签02.png"/>
          <p:cNvPicPr>
            <a:picLocks noChangeAspect="1" noChangeArrowheads="1"/>
          </p:cNvPicPr>
          <p:nvPr/>
        </p:nvPicPr>
        <p:blipFill>
          <a:blip r:embed="rId1" cstate="email"/>
          <a:srcRect/>
          <a:stretch>
            <a:fillRect/>
          </a:stretch>
        </p:blipFill>
        <p:spPr bwMode="auto">
          <a:xfrm>
            <a:off x="10525209" y="1074325"/>
            <a:ext cx="1260164" cy="770293"/>
          </a:xfrm>
          <a:prstGeom prst="rect">
            <a:avLst/>
          </a:prstGeom>
          <a:noFill/>
          <a:extLst>
            <a:ext uri="{909E8E84-426E-40DD-AFC4-6F175D3DCCD1}">
              <a14:hiddenFill xmlns:a14="http://schemas.microsoft.com/office/drawing/2010/main">
                <a:solidFill>
                  <a:srgbClr val="FFFFFF"/>
                </a:solidFill>
              </a14:hiddenFill>
            </a:ext>
          </a:extLst>
        </p:spPr>
      </p:pic>
      <p:sp>
        <p:nvSpPr>
          <p:cNvPr id="26" name="TextBox 25"/>
          <p:cNvSpPr txBox="1"/>
          <p:nvPr/>
        </p:nvSpPr>
        <p:spPr>
          <a:xfrm>
            <a:off x="10837239" y="1196461"/>
            <a:ext cx="646415" cy="369380"/>
          </a:xfrm>
          <a:prstGeom prst="rect">
            <a:avLst/>
          </a:prstGeom>
          <a:noFill/>
        </p:spPr>
        <p:txBody>
          <a:bodyPr wrap="non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故事</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8" name="矩形 6"/>
          <p:cNvSpPr>
            <a:spLocks noChangeArrowheads="1"/>
          </p:cNvSpPr>
          <p:nvPr/>
        </p:nvSpPr>
        <p:spPr bwMode="auto">
          <a:xfrm>
            <a:off x="2153079" y="1988652"/>
            <a:ext cx="9489129" cy="3960516"/>
          </a:xfrm>
          <a:prstGeom prst="roundRect">
            <a:avLst>
              <a:gd name="adj" fmla="val 5983"/>
            </a:avLst>
          </a:prstGeom>
          <a:solidFill>
            <a:srgbClr val="F0F0F0"/>
          </a:solidFill>
          <a:ln>
            <a:noFill/>
          </a:ln>
        </p:spPr>
        <p:txBody>
          <a:bodyPr anchor="ctr"/>
          <a:lstStyle/>
          <a:p>
            <a:pPr algn="ctr"/>
            <a:endParaRPr lang="zh-CN" altLang="zh-CN">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1" name="矩形 9"/>
          <p:cNvSpPr>
            <a:spLocks noChangeArrowheads="1"/>
          </p:cNvSpPr>
          <p:nvPr/>
        </p:nvSpPr>
        <p:spPr bwMode="auto">
          <a:xfrm>
            <a:off x="6096001" y="1772601"/>
            <a:ext cx="100025" cy="379004"/>
          </a:xfrm>
          <a:prstGeom prst="rect">
            <a:avLst/>
          </a:prstGeom>
          <a:solidFill>
            <a:srgbClr val="FFC000"/>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2" name="TextBox 10"/>
          <p:cNvSpPr>
            <a:spLocks noChangeArrowheads="1"/>
          </p:cNvSpPr>
          <p:nvPr/>
        </p:nvSpPr>
        <p:spPr bwMode="auto">
          <a:xfrm>
            <a:off x="6240035" y="1772600"/>
            <a:ext cx="2939063" cy="400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b="1" dirty="0">
                <a:solidFill>
                  <a:schemeClr val="accent6"/>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人类终极的自由</a:t>
            </a:r>
            <a:endParaRPr lang="zh-CN" altLang="en-US" sz="2000" b="1" dirty="0">
              <a:solidFill>
                <a:schemeClr val="accent6"/>
              </a:solidFill>
              <a:latin typeface="微软雅黑" panose="020B0503020204020204" pitchFamily="34" charset="-122"/>
              <a:ea typeface="微软雅黑" panose="020B0503020204020204" pitchFamily="34" charset="-122"/>
            </a:endParaRPr>
          </a:p>
        </p:txBody>
      </p:sp>
      <p:sp>
        <p:nvSpPr>
          <p:cNvPr id="14" name="圆角矩形 13"/>
          <p:cNvSpPr/>
          <p:nvPr/>
        </p:nvSpPr>
        <p:spPr>
          <a:xfrm>
            <a:off x="2279079" y="2276722"/>
            <a:ext cx="9219092" cy="3528851"/>
          </a:xfrm>
          <a:prstGeom prst="roundRect">
            <a:avLst>
              <a:gd name="adj" fmla="val 4785"/>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10" name="TextBox 8"/>
          <p:cNvSpPr>
            <a:spLocks noChangeArrowheads="1"/>
          </p:cNvSpPr>
          <p:nvPr/>
        </p:nvSpPr>
        <p:spPr bwMode="auto">
          <a:xfrm>
            <a:off x="5663896" y="2492775"/>
            <a:ext cx="5690241" cy="1082360"/>
          </a:xfrm>
          <a:prstGeom prst="rect">
            <a:avLst/>
          </a:prstGeom>
          <a:noFill/>
          <a:ln>
            <a:noFill/>
          </a:ln>
        </p:spPr>
        <p:txBody>
          <a:bodyPr wrap="square">
            <a:spAutoFit/>
          </a:bodyPr>
          <a:lstStyle/>
          <a:p>
            <a:pPr>
              <a:lnSpc>
                <a:spcPct val="134000"/>
              </a:lnSpc>
              <a:spcAft>
                <a:spcPts val="1200"/>
              </a:spcAft>
            </a:pP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弗兰克原本是一位受弗洛伊德心理学派影响颇深的决定论心理学家，但在纳粹集中营里经历了一段凄惨的岁月后，他开创出了独具一格的心理学流派。 </a:t>
            </a:r>
            <a:endPar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3074" name="Picture 2" descr="C:\Users\user\Desktop\Fotolia_28236516_Subscription_XXL.jpg"/>
          <p:cNvPicPr>
            <a:picLocks noChangeAspect="1" noChangeArrowheads="1"/>
          </p:cNvPicPr>
          <p:nvPr/>
        </p:nvPicPr>
        <p:blipFill>
          <a:blip r:embed="rId2"/>
          <a:srcRect/>
          <a:stretch>
            <a:fillRect/>
          </a:stretch>
        </p:blipFill>
        <p:spPr bwMode="auto">
          <a:xfrm>
            <a:off x="2431421" y="2868256"/>
            <a:ext cx="3106816" cy="2361179"/>
          </a:xfrm>
          <a:prstGeom prst="roundRect">
            <a:avLst>
              <a:gd name="adj" fmla="val 7190"/>
            </a:avLst>
          </a:prstGeom>
          <a:noFill/>
          <a:ln w="28575">
            <a:solidFill>
              <a:schemeClr val="bg1"/>
            </a:solidFill>
          </a:ln>
          <a:extLst>
            <a:ext uri="{909E8E84-426E-40DD-AFC4-6F175D3DCCD1}">
              <a14:hiddenFill xmlns:a14="http://schemas.microsoft.com/office/drawing/2010/main">
                <a:solidFill>
                  <a:srgbClr val="FFFFFF"/>
                </a:solidFill>
              </a14:hiddenFill>
            </a:ext>
          </a:extLst>
        </p:spPr>
      </p:pic>
      <p:sp>
        <p:nvSpPr>
          <p:cNvPr id="15" name="TextBox 8"/>
          <p:cNvSpPr>
            <a:spLocks noChangeArrowheads="1"/>
          </p:cNvSpPr>
          <p:nvPr/>
        </p:nvSpPr>
        <p:spPr bwMode="auto">
          <a:xfrm>
            <a:off x="5663896" y="3645052"/>
            <a:ext cx="5690241" cy="2072376"/>
          </a:xfrm>
          <a:prstGeom prst="rect">
            <a:avLst/>
          </a:prstGeom>
          <a:noFill/>
          <a:ln>
            <a:noFill/>
          </a:ln>
        </p:spPr>
        <p:txBody>
          <a:bodyPr wrap="square">
            <a:spAutoFit/>
          </a:bodyPr>
          <a:lstStyle/>
          <a:p>
            <a:pPr>
              <a:lnSpc>
                <a:spcPct val="134000"/>
              </a:lnSpc>
              <a:spcAft>
                <a:spcPts val="1200"/>
              </a:spcAft>
            </a:pP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弗兰克的父母、妻子、兄弟都死于纳粹魔掌，而他本人则在纳粹集中营里受到严刑拷打。有一天，他赤身独处于囚室之中，突然有了一种全新的感受</a:t>
            </a:r>
            <a:r>
              <a:rPr lang="en-US" altLang="zh-CN"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也许，正是集中营里的恶劣环境让他猛然警醒：“即使是在极端恶劣的环境里，人们也会拥有一种最后的自由，那就是选择自己态度的自由。”后来，他将此感受命名为“人类终极的自由”。</a:t>
            </a:r>
            <a:endPar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pan dir="u"/>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92"/>
                                        </p:tgtEl>
                                        <p:attrNameLst>
                                          <p:attrName>style.visibility</p:attrName>
                                        </p:attrNameLst>
                                      </p:cBhvr>
                                      <p:to>
                                        <p:strVal val="visible"/>
                                      </p:to>
                                    </p:set>
                                    <p:anim calcmode="lin" valueType="num">
                                      <p:cBhvr additive="base">
                                        <p:cTn id="7" dur="500" fill="hold"/>
                                        <p:tgtEl>
                                          <p:spTgt spid="92"/>
                                        </p:tgtEl>
                                        <p:attrNameLst>
                                          <p:attrName>ppt_x</p:attrName>
                                        </p:attrNameLst>
                                      </p:cBhvr>
                                      <p:tavLst>
                                        <p:tav tm="0">
                                          <p:val>
                                            <p:strVal val="#ppt_x"/>
                                          </p:val>
                                        </p:tav>
                                        <p:tav tm="100000">
                                          <p:val>
                                            <p:strVal val="#ppt_x"/>
                                          </p:val>
                                        </p:tav>
                                      </p:tavLst>
                                    </p:anim>
                                    <p:anim calcmode="lin" valueType="num">
                                      <p:cBhvr additive="base">
                                        <p:cTn id="8" dur="500" fill="hold"/>
                                        <p:tgtEl>
                                          <p:spTgt spid="92"/>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3074"/>
                                        </p:tgtEl>
                                        <p:attrNameLst>
                                          <p:attrName>style.visibility</p:attrName>
                                        </p:attrNameLst>
                                      </p:cBhvr>
                                      <p:to>
                                        <p:strVal val="visible"/>
                                      </p:to>
                                    </p:set>
                                    <p:anim calcmode="lin" valueType="num">
                                      <p:cBhvr>
                                        <p:cTn id="16" dur="500" fill="hold"/>
                                        <p:tgtEl>
                                          <p:spTgt spid="3074"/>
                                        </p:tgtEl>
                                        <p:attrNameLst>
                                          <p:attrName>ppt_w</p:attrName>
                                        </p:attrNameLst>
                                      </p:cBhvr>
                                      <p:tavLst>
                                        <p:tav tm="0">
                                          <p:val>
                                            <p:fltVal val="0"/>
                                          </p:val>
                                        </p:tav>
                                        <p:tav tm="100000">
                                          <p:val>
                                            <p:strVal val="#ppt_w"/>
                                          </p:val>
                                        </p:tav>
                                      </p:tavLst>
                                    </p:anim>
                                    <p:anim calcmode="lin" valueType="num">
                                      <p:cBhvr>
                                        <p:cTn id="17" dur="500" fill="hold"/>
                                        <p:tgtEl>
                                          <p:spTgt spid="3074"/>
                                        </p:tgtEl>
                                        <p:attrNameLst>
                                          <p:attrName>ppt_h</p:attrName>
                                        </p:attrNameLst>
                                      </p:cBhvr>
                                      <p:tavLst>
                                        <p:tav tm="0">
                                          <p:val>
                                            <p:fltVal val="0"/>
                                          </p:val>
                                        </p:tav>
                                        <p:tav tm="100000">
                                          <p:val>
                                            <p:strVal val="#ppt_h"/>
                                          </p:val>
                                        </p:tav>
                                      </p:tavLst>
                                    </p:anim>
                                    <p:animEffect transition="in" filter="fade">
                                      <p:cBhvr>
                                        <p:cTn id="18" dur="500"/>
                                        <p:tgtEl>
                                          <p:spTgt spid="3074"/>
                                        </p:tgtEl>
                                      </p:cBhvr>
                                    </p:animEffect>
                                  </p:childTnLst>
                                </p:cTn>
                              </p:par>
                              <p:par>
                                <p:cTn id="19" presetID="49" presetClass="entr" presetSubtype="0" decel="100000" fill="hold" nodeType="withEffect">
                                  <p:stCondLst>
                                    <p:cond delay="0"/>
                                  </p:stCondLst>
                                  <p:childTnLst>
                                    <p:set>
                                      <p:cBhvr>
                                        <p:cTn id="20" dur="1" fill="hold">
                                          <p:stCondLst>
                                            <p:cond delay="0"/>
                                          </p:stCondLst>
                                        </p:cTn>
                                        <p:tgtEl>
                                          <p:spTgt spid="3074"/>
                                        </p:tgtEl>
                                        <p:attrNameLst>
                                          <p:attrName>style.visibility</p:attrName>
                                        </p:attrNameLst>
                                      </p:cBhvr>
                                      <p:to>
                                        <p:strVal val="visible"/>
                                      </p:to>
                                    </p:set>
                                    <p:anim calcmode="lin" valueType="num">
                                      <p:cBhvr>
                                        <p:cTn id="21" dur="500" fill="hold"/>
                                        <p:tgtEl>
                                          <p:spTgt spid="3074"/>
                                        </p:tgtEl>
                                        <p:attrNameLst>
                                          <p:attrName>ppt_w</p:attrName>
                                        </p:attrNameLst>
                                      </p:cBhvr>
                                      <p:tavLst>
                                        <p:tav tm="0">
                                          <p:val>
                                            <p:fltVal val="0"/>
                                          </p:val>
                                        </p:tav>
                                        <p:tav tm="100000">
                                          <p:val>
                                            <p:strVal val="#ppt_w"/>
                                          </p:val>
                                        </p:tav>
                                      </p:tavLst>
                                    </p:anim>
                                    <p:anim calcmode="lin" valueType="num">
                                      <p:cBhvr>
                                        <p:cTn id="22" dur="500" fill="hold"/>
                                        <p:tgtEl>
                                          <p:spTgt spid="3074"/>
                                        </p:tgtEl>
                                        <p:attrNameLst>
                                          <p:attrName>ppt_h</p:attrName>
                                        </p:attrNameLst>
                                      </p:cBhvr>
                                      <p:tavLst>
                                        <p:tav tm="0">
                                          <p:val>
                                            <p:fltVal val="0"/>
                                          </p:val>
                                        </p:tav>
                                        <p:tav tm="100000">
                                          <p:val>
                                            <p:strVal val="#ppt_h"/>
                                          </p:val>
                                        </p:tav>
                                      </p:tavLst>
                                    </p:anim>
                                    <p:anim calcmode="lin" valueType="num">
                                      <p:cBhvr>
                                        <p:cTn id="23" dur="500" fill="hold"/>
                                        <p:tgtEl>
                                          <p:spTgt spid="3074"/>
                                        </p:tgtEl>
                                        <p:attrNameLst>
                                          <p:attrName>style.rotation</p:attrName>
                                        </p:attrNameLst>
                                      </p:cBhvr>
                                      <p:tavLst>
                                        <p:tav tm="0">
                                          <p:val>
                                            <p:fltVal val="360"/>
                                          </p:val>
                                        </p:tav>
                                        <p:tav tm="100000">
                                          <p:val>
                                            <p:fltVal val="0"/>
                                          </p:val>
                                        </p:tav>
                                      </p:tavLst>
                                    </p:anim>
                                    <p:animEffect transition="in" filter="fade">
                                      <p:cBhvr>
                                        <p:cTn id="24" dur="500"/>
                                        <p:tgtEl>
                                          <p:spTgt spid="3074"/>
                                        </p:tgtEl>
                                      </p:cBhvr>
                                    </p:animEffect>
                                  </p:childTnLst>
                                </p:cTn>
                              </p:par>
                            </p:childTnLst>
                          </p:cTn>
                        </p:par>
                        <p:par>
                          <p:cTn id="25" fill="hold">
                            <p:stCondLst>
                              <p:cond delay="1000"/>
                            </p:stCondLst>
                            <p:childTnLst>
                              <p:par>
                                <p:cTn id="26" presetID="53" presetClass="entr" presetSubtype="16"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500" fill="hold"/>
                                        <p:tgtEl>
                                          <p:spTgt spid="10"/>
                                        </p:tgtEl>
                                        <p:attrNameLst>
                                          <p:attrName>ppt_w</p:attrName>
                                        </p:attrNameLst>
                                      </p:cBhvr>
                                      <p:tavLst>
                                        <p:tav tm="0">
                                          <p:val>
                                            <p:fltVal val="0"/>
                                          </p:val>
                                        </p:tav>
                                        <p:tav tm="100000">
                                          <p:val>
                                            <p:strVal val="#ppt_w"/>
                                          </p:val>
                                        </p:tav>
                                      </p:tavLst>
                                    </p:anim>
                                    <p:anim calcmode="lin" valueType="num">
                                      <p:cBhvr>
                                        <p:cTn id="29" dur="500" fill="hold"/>
                                        <p:tgtEl>
                                          <p:spTgt spid="10"/>
                                        </p:tgtEl>
                                        <p:attrNameLst>
                                          <p:attrName>ppt_h</p:attrName>
                                        </p:attrNameLst>
                                      </p:cBhvr>
                                      <p:tavLst>
                                        <p:tav tm="0">
                                          <p:val>
                                            <p:fltVal val="0"/>
                                          </p:val>
                                        </p:tav>
                                        <p:tav tm="100000">
                                          <p:val>
                                            <p:strVal val="#ppt_h"/>
                                          </p:val>
                                        </p:tav>
                                      </p:tavLst>
                                    </p:anim>
                                    <p:animEffect transition="in" filter="fade">
                                      <p:cBhvr>
                                        <p:cTn id="30" dur="500"/>
                                        <p:tgtEl>
                                          <p:spTgt spid="10"/>
                                        </p:tgtEl>
                                      </p:cBhvr>
                                    </p:animEffect>
                                  </p:childTnLst>
                                </p:cTn>
                              </p:par>
                              <p:par>
                                <p:cTn id="31" presetID="49" presetClass="entr" presetSubtype="0" decel="100000" fill="hold" grpId="1" nodeType="with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p:cTn id="33" dur="500" fill="hold"/>
                                        <p:tgtEl>
                                          <p:spTgt spid="10"/>
                                        </p:tgtEl>
                                        <p:attrNameLst>
                                          <p:attrName>ppt_w</p:attrName>
                                        </p:attrNameLst>
                                      </p:cBhvr>
                                      <p:tavLst>
                                        <p:tav tm="0">
                                          <p:val>
                                            <p:fltVal val="0"/>
                                          </p:val>
                                        </p:tav>
                                        <p:tav tm="100000">
                                          <p:val>
                                            <p:strVal val="#ppt_w"/>
                                          </p:val>
                                        </p:tav>
                                      </p:tavLst>
                                    </p:anim>
                                    <p:anim calcmode="lin" valueType="num">
                                      <p:cBhvr>
                                        <p:cTn id="34" dur="500" fill="hold"/>
                                        <p:tgtEl>
                                          <p:spTgt spid="10"/>
                                        </p:tgtEl>
                                        <p:attrNameLst>
                                          <p:attrName>ppt_h</p:attrName>
                                        </p:attrNameLst>
                                      </p:cBhvr>
                                      <p:tavLst>
                                        <p:tav tm="0">
                                          <p:val>
                                            <p:fltVal val="0"/>
                                          </p:val>
                                        </p:tav>
                                        <p:tav tm="100000">
                                          <p:val>
                                            <p:strVal val="#ppt_h"/>
                                          </p:val>
                                        </p:tav>
                                      </p:tavLst>
                                    </p:anim>
                                    <p:anim calcmode="lin" valueType="num">
                                      <p:cBhvr>
                                        <p:cTn id="35" dur="500" fill="hold"/>
                                        <p:tgtEl>
                                          <p:spTgt spid="10"/>
                                        </p:tgtEl>
                                        <p:attrNameLst>
                                          <p:attrName>style.rotation</p:attrName>
                                        </p:attrNameLst>
                                      </p:cBhvr>
                                      <p:tavLst>
                                        <p:tav tm="0">
                                          <p:val>
                                            <p:fltVal val="360"/>
                                          </p:val>
                                        </p:tav>
                                        <p:tav tm="100000">
                                          <p:val>
                                            <p:fltVal val="0"/>
                                          </p:val>
                                        </p:tav>
                                      </p:tavLst>
                                    </p:anim>
                                    <p:animEffect transition="in" filter="fade">
                                      <p:cBhvr>
                                        <p:cTn id="36" dur="500"/>
                                        <p:tgtEl>
                                          <p:spTgt spid="10"/>
                                        </p:tgtEl>
                                      </p:cBhvr>
                                    </p:animEffect>
                                  </p:childTnLst>
                                </p:cTn>
                              </p:par>
                            </p:childTnLst>
                          </p:cTn>
                        </p:par>
                        <p:par>
                          <p:cTn id="37" fill="hold">
                            <p:stCondLst>
                              <p:cond delay="1500"/>
                            </p:stCondLst>
                            <p:childTnLst>
                              <p:par>
                                <p:cTn id="38" presetID="53" presetClass="entr" presetSubtype="16" fill="hold" grpId="0" nodeType="afterEffect">
                                  <p:stCondLst>
                                    <p:cond delay="0"/>
                                  </p:stCondLst>
                                  <p:childTnLst>
                                    <p:set>
                                      <p:cBhvr>
                                        <p:cTn id="39" dur="1" fill="hold">
                                          <p:stCondLst>
                                            <p:cond delay="0"/>
                                          </p:stCondLst>
                                        </p:cTn>
                                        <p:tgtEl>
                                          <p:spTgt spid="15"/>
                                        </p:tgtEl>
                                        <p:attrNameLst>
                                          <p:attrName>style.visibility</p:attrName>
                                        </p:attrNameLst>
                                      </p:cBhvr>
                                      <p:to>
                                        <p:strVal val="visible"/>
                                      </p:to>
                                    </p:set>
                                    <p:anim calcmode="lin" valueType="num">
                                      <p:cBhvr>
                                        <p:cTn id="40" dur="500" fill="hold"/>
                                        <p:tgtEl>
                                          <p:spTgt spid="15"/>
                                        </p:tgtEl>
                                        <p:attrNameLst>
                                          <p:attrName>ppt_w</p:attrName>
                                        </p:attrNameLst>
                                      </p:cBhvr>
                                      <p:tavLst>
                                        <p:tav tm="0">
                                          <p:val>
                                            <p:fltVal val="0"/>
                                          </p:val>
                                        </p:tav>
                                        <p:tav tm="100000">
                                          <p:val>
                                            <p:strVal val="#ppt_w"/>
                                          </p:val>
                                        </p:tav>
                                      </p:tavLst>
                                    </p:anim>
                                    <p:anim calcmode="lin" valueType="num">
                                      <p:cBhvr>
                                        <p:cTn id="41" dur="500" fill="hold"/>
                                        <p:tgtEl>
                                          <p:spTgt spid="15"/>
                                        </p:tgtEl>
                                        <p:attrNameLst>
                                          <p:attrName>ppt_h</p:attrName>
                                        </p:attrNameLst>
                                      </p:cBhvr>
                                      <p:tavLst>
                                        <p:tav tm="0">
                                          <p:val>
                                            <p:fltVal val="0"/>
                                          </p:val>
                                        </p:tav>
                                        <p:tav tm="100000">
                                          <p:val>
                                            <p:strVal val="#ppt_h"/>
                                          </p:val>
                                        </p:tav>
                                      </p:tavLst>
                                    </p:anim>
                                    <p:animEffect transition="in" filter="fade">
                                      <p:cBhvr>
                                        <p:cTn id="42" dur="500"/>
                                        <p:tgtEl>
                                          <p:spTgt spid="15"/>
                                        </p:tgtEl>
                                      </p:cBhvr>
                                    </p:animEffect>
                                  </p:childTnLst>
                                </p:cTn>
                              </p:par>
                              <p:par>
                                <p:cTn id="43" presetID="49" presetClass="entr" presetSubtype="0" decel="100000" fill="hold" grpId="1" nodeType="withEffect">
                                  <p:stCondLst>
                                    <p:cond delay="0"/>
                                  </p:stCondLst>
                                  <p:childTnLst>
                                    <p:set>
                                      <p:cBhvr>
                                        <p:cTn id="44" dur="1" fill="hold">
                                          <p:stCondLst>
                                            <p:cond delay="0"/>
                                          </p:stCondLst>
                                        </p:cTn>
                                        <p:tgtEl>
                                          <p:spTgt spid="15"/>
                                        </p:tgtEl>
                                        <p:attrNameLst>
                                          <p:attrName>style.visibility</p:attrName>
                                        </p:attrNameLst>
                                      </p:cBhvr>
                                      <p:to>
                                        <p:strVal val="visible"/>
                                      </p:to>
                                    </p:set>
                                    <p:anim calcmode="lin" valueType="num">
                                      <p:cBhvr>
                                        <p:cTn id="45" dur="500" fill="hold"/>
                                        <p:tgtEl>
                                          <p:spTgt spid="15"/>
                                        </p:tgtEl>
                                        <p:attrNameLst>
                                          <p:attrName>ppt_w</p:attrName>
                                        </p:attrNameLst>
                                      </p:cBhvr>
                                      <p:tavLst>
                                        <p:tav tm="0">
                                          <p:val>
                                            <p:fltVal val="0"/>
                                          </p:val>
                                        </p:tav>
                                        <p:tav tm="100000">
                                          <p:val>
                                            <p:strVal val="#ppt_w"/>
                                          </p:val>
                                        </p:tav>
                                      </p:tavLst>
                                    </p:anim>
                                    <p:anim calcmode="lin" valueType="num">
                                      <p:cBhvr>
                                        <p:cTn id="46" dur="500" fill="hold"/>
                                        <p:tgtEl>
                                          <p:spTgt spid="15"/>
                                        </p:tgtEl>
                                        <p:attrNameLst>
                                          <p:attrName>ppt_h</p:attrName>
                                        </p:attrNameLst>
                                      </p:cBhvr>
                                      <p:tavLst>
                                        <p:tav tm="0">
                                          <p:val>
                                            <p:fltVal val="0"/>
                                          </p:val>
                                        </p:tav>
                                        <p:tav tm="100000">
                                          <p:val>
                                            <p:strVal val="#ppt_h"/>
                                          </p:val>
                                        </p:tav>
                                      </p:tavLst>
                                    </p:anim>
                                    <p:anim calcmode="lin" valueType="num">
                                      <p:cBhvr>
                                        <p:cTn id="47" dur="500" fill="hold"/>
                                        <p:tgtEl>
                                          <p:spTgt spid="15"/>
                                        </p:tgtEl>
                                        <p:attrNameLst>
                                          <p:attrName>style.rotation</p:attrName>
                                        </p:attrNameLst>
                                      </p:cBhvr>
                                      <p:tavLst>
                                        <p:tav tm="0">
                                          <p:val>
                                            <p:fltVal val="360"/>
                                          </p:val>
                                        </p:tav>
                                        <p:tav tm="100000">
                                          <p:val>
                                            <p:fltVal val="0"/>
                                          </p:val>
                                        </p:tav>
                                      </p:tavLst>
                                    </p:anim>
                                    <p:animEffect transition="in" filter="fade">
                                      <p:cBhvr>
                                        <p:cTn id="4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0" grpId="0"/>
      <p:bldP spid="10" grpId="1"/>
      <p:bldP spid="15" grpId="0"/>
      <p:bldP spid="15"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4900">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03</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3" y="551530"/>
            <a:ext cx="6193494" cy="461725"/>
          </a:xfrm>
          <a:prstGeom prst="rect">
            <a:avLst/>
          </a:prstGeom>
          <a:noFill/>
        </p:spPr>
        <p:txBody>
          <a:bodyPr wrap="square" lIns="0" rtlCol="0">
            <a:spAutoFit/>
          </a:bodyPr>
          <a:lstStyle/>
          <a:p>
            <a:r>
              <a:rPr lang="zh-CN" altLang="en-US" sz="2400" b="1" dirty="0">
                <a:solidFill>
                  <a:srgbClr val="9BBB59"/>
                </a:solidFill>
                <a:latin typeface="微软雅黑" panose="020B0503020204020204" pitchFamily="34" charset="-122"/>
                <a:ea typeface="微软雅黑" panose="020B0503020204020204" pitchFamily="34" charset="-122"/>
              </a:rPr>
              <a:t>心态掌握在我们自己的手中</a:t>
            </a:r>
            <a:endParaRPr lang="zh-CN" altLang="en-US" sz="2400" b="1" dirty="0">
              <a:solidFill>
                <a:srgbClr val="9BBB59"/>
              </a:solidFill>
              <a:latin typeface="微软雅黑" panose="020B0503020204020204" pitchFamily="34" charset="-122"/>
              <a:ea typeface="微软雅黑" panose="020B0503020204020204" pitchFamily="34" charset="-122"/>
            </a:endParaRPr>
          </a:p>
        </p:txBody>
      </p:sp>
      <p:pic>
        <p:nvPicPr>
          <p:cNvPr id="1027" name="Picture 3" descr="D:\Teliss_Tong\Copy\定期备份\工作备份\！PPT图片及版面资源\06-PPT精选插图\12-标签\绿色箭头标签02.png"/>
          <p:cNvPicPr>
            <a:picLocks noChangeAspect="1" noChangeArrowheads="1"/>
          </p:cNvPicPr>
          <p:nvPr/>
        </p:nvPicPr>
        <p:blipFill>
          <a:blip r:embed="rId1" cstate="email"/>
          <a:srcRect/>
          <a:stretch>
            <a:fillRect/>
          </a:stretch>
        </p:blipFill>
        <p:spPr bwMode="auto">
          <a:xfrm>
            <a:off x="10525209" y="1074325"/>
            <a:ext cx="1260164" cy="770293"/>
          </a:xfrm>
          <a:prstGeom prst="rect">
            <a:avLst/>
          </a:prstGeom>
          <a:noFill/>
          <a:extLst>
            <a:ext uri="{909E8E84-426E-40DD-AFC4-6F175D3DCCD1}">
              <a14:hiddenFill xmlns:a14="http://schemas.microsoft.com/office/drawing/2010/main">
                <a:solidFill>
                  <a:srgbClr val="FFFFFF"/>
                </a:solidFill>
              </a14:hiddenFill>
            </a:ext>
          </a:extLst>
        </p:spPr>
      </p:pic>
      <p:sp>
        <p:nvSpPr>
          <p:cNvPr id="26" name="TextBox 25"/>
          <p:cNvSpPr txBox="1"/>
          <p:nvPr/>
        </p:nvSpPr>
        <p:spPr>
          <a:xfrm>
            <a:off x="10837239" y="1196461"/>
            <a:ext cx="646415" cy="369380"/>
          </a:xfrm>
          <a:prstGeom prst="rect">
            <a:avLst/>
          </a:prstGeom>
          <a:noFill/>
        </p:spPr>
        <p:txBody>
          <a:bodyPr wrap="non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故事</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8" name="矩形 6"/>
          <p:cNvSpPr>
            <a:spLocks noChangeArrowheads="1"/>
          </p:cNvSpPr>
          <p:nvPr/>
        </p:nvSpPr>
        <p:spPr bwMode="auto">
          <a:xfrm>
            <a:off x="2153079" y="1988652"/>
            <a:ext cx="9489129" cy="3960516"/>
          </a:xfrm>
          <a:prstGeom prst="roundRect">
            <a:avLst>
              <a:gd name="adj" fmla="val 5983"/>
            </a:avLst>
          </a:prstGeom>
          <a:solidFill>
            <a:srgbClr val="F0F0F0"/>
          </a:solidFill>
          <a:ln>
            <a:noFill/>
          </a:ln>
        </p:spPr>
        <p:txBody>
          <a:bodyPr anchor="ctr"/>
          <a:lstStyle/>
          <a:p>
            <a:pPr algn="ctr"/>
            <a:endParaRPr lang="zh-CN" altLang="zh-CN">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4" name="圆角矩形 13"/>
          <p:cNvSpPr/>
          <p:nvPr/>
        </p:nvSpPr>
        <p:spPr>
          <a:xfrm>
            <a:off x="2279079" y="2276722"/>
            <a:ext cx="9219092" cy="3528851"/>
          </a:xfrm>
          <a:prstGeom prst="roundRect">
            <a:avLst>
              <a:gd name="adj" fmla="val 4785"/>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15" name="TextBox 8"/>
          <p:cNvSpPr>
            <a:spLocks noChangeArrowheads="1"/>
          </p:cNvSpPr>
          <p:nvPr/>
        </p:nvSpPr>
        <p:spPr bwMode="auto">
          <a:xfrm>
            <a:off x="5663896" y="2708827"/>
            <a:ext cx="5690241" cy="1082360"/>
          </a:xfrm>
          <a:prstGeom prst="rect">
            <a:avLst/>
          </a:prstGeom>
          <a:noFill/>
          <a:ln>
            <a:noFill/>
          </a:ln>
        </p:spPr>
        <p:txBody>
          <a:bodyPr wrap="square">
            <a:spAutoFit/>
          </a:bodyPr>
          <a:lstStyle/>
          <a:p>
            <a:pPr>
              <a:lnSpc>
                <a:spcPct val="134000"/>
              </a:lnSpc>
              <a:spcAft>
                <a:spcPts val="1200"/>
              </a:spcAft>
            </a:pP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心态可以完全掌握在我们自己的手中，因为“生命中有一件东西任何人都无法从你身上夺去，那就是你对所有事情所做出的回应”。</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pic>
        <p:nvPicPr>
          <p:cNvPr id="2050" name="Picture 2" descr="D:\Teliss_Tong\Copy\定期备份\工作备份\！PPT图片及版面资源\06-PPT精选插图\04-图标\C08BF25571EC89544C69CA03E91C24C8.png"/>
          <p:cNvPicPr>
            <a:picLocks noChangeAspect="1" noChangeArrowheads="1"/>
          </p:cNvPicPr>
          <p:nvPr/>
        </p:nvPicPr>
        <p:blipFill>
          <a:blip r:embed="rId2" cstate="email"/>
          <a:srcRect/>
          <a:stretch>
            <a:fillRect/>
          </a:stretch>
        </p:blipFill>
        <p:spPr bwMode="auto">
          <a:xfrm>
            <a:off x="2279271" y="1089641"/>
            <a:ext cx="1728225" cy="1728225"/>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0"/>
          <p:cNvSpPr>
            <a:spLocks noChangeArrowheads="1"/>
          </p:cNvSpPr>
          <p:nvPr/>
        </p:nvSpPr>
        <p:spPr bwMode="auto">
          <a:xfrm>
            <a:off x="3719426" y="1771208"/>
            <a:ext cx="2939063"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400" b="1" dirty="0">
                <a:solidFill>
                  <a:schemeClr val="accent6"/>
                </a:solidFill>
                <a:effectLst>
                  <a:reflection blurRad="6350" stA="60000" endA="900" endPos="60000" dist="60007" dir="5400000" sy="-100000" algn="bl" rotWithShape="0"/>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点评</a:t>
            </a:r>
            <a:endParaRPr lang="zh-CN" altLang="en-US" sz="2400" b="1" dirty="0">
              <a:solidFill>
                <a:schemeClr val="accent6"/>
              </a:solidFill>
              <a:effectLst>
                <a:reflection blurRad="6350" stA="60000" endA="900" endPos="60000" dist="60007" dir="5400000" sy="-100000" algn="bl" rotWithShape="0"/>
              </a:effectLst>
              <a:latin typeface="微软雅黑" panose="020B0503020204020204" pitchFamily="34" charset="-122"/>
              <a:ea typeface="微软雅黑" panose="020B0503020204020204" pitchFamily="34" charset="-122"/>
            </a:endParaRPr>
          </a:p>
        </p:txBody>
      </p:sp>
      <p:pic>
        <p:nvPicPr>
          <p:cNvPr id="4098" name="Picture 2" descr="D:\Teliss_Tong\Copy\定期备份\工作备份\！PPT图片及版面资源\06-PPT精选插图\03-人物\20(8).jpg"/>
          <p:cNvPicPr>
            <a:picLocks noChangeAspect="1" noChangeArrowheads="1"/>
          </p:cNvPicPr>
          <p:nvPr/>
        </p:nvPicPr>
        <p:blipFill>
          <a:blip r:embed="rId3" cstate="email"/>
          <a:srcRect/>
          <a:stretch>
            <a:fillRect/>
          </a:stretch>
        </p:blipFill>
        <p:spPr bwMode="auto">
          <a:xfrm>
            <a:off x="2549306" y="3068913"/>
            <a:ext cx="2916380" cy="2232854"/>
          </a:xfrm>
          <a:prstGeom prst="roundRect">
            <a:avLst>
              <a:gd name="adj" fmla="val 7190"/>
            </a:avLst>
          </a:prstGeom>
          <a:noFill/>
          <a:ln w="28575">
            <a:solidFill>
              <a:schemeClr val="bg1"/>
            </a:solidFill>
          </a:ln>
          <a:extLst>
            <a:ext uri="{909E8E84-426E-40DD-AFC4-6F175D3DCCD1}">
              <a14:hiddenFill xmlns:a14="http://schemas.microsoft.com/office/drawing/2010/main">
                <a:solidFill>
                  <a:srgbClr val="FFFFFF"/>
                </a:solidFill>
              </a14:hiddenFill>
            </a:ext>
          </a:extLst>
        </p:spPr>
      </p:pic>
      <p:sp>
        <p:nvSpPr>
          <p:cNvPr id="17" name="TextBox 8"/>
          <p:cNvSpPr>
            <a:spLocks noChangeArrowheads="1"/>
          </p:cNvSpPr>
          <p:nvPr/>
        </p:nvSpPr>
        <p:spPr bwMode="auto">
          <a:xfrm>
            <a:off x="5663896" y="4003062"/>
            <a:ext cx="5690241" cy="1412365"/>
          </a:xfrm>
          <a:prstGeom prst="rect">
            <a:avLst/>
          </a:prstGeom>
          <a:noFill/>
          <a:ln>
            <a:noFill/>
          </a:ln>
        </p:spPr>
        <p:txBody>
          <a:bodyPr wrap="square">
            <a:spAutoFit/>
          </a:bodyPr>
          <a:lstStyle/>
          <a:p>
            <a:pPr>
              <a:lnSpc>
                <a:spcPct val="134000"/>
              </a:lnSpc>
              <a:spcAft>
                <a:spcPts val="1200"/>
              </a:spcAft>
            </a:pP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是我们的信念在决定我们的快乐和痛苦，而不是其它任何附着物。心灵是自己的地方，在那里可以把地狱变成天堂，也可以把天堂变成地狱。因此，我们是命运的主人，我们主宰自己的心灵。</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49" presetClass="entr" presetSubtype="0" decel="100000" fill="hold" grpId="1" nodeType="with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ppt_w</p:attrName>
                                        </p:attrNameLst>
                                      </p:cBhvr>
                                      <p:tavLst>
                                        <p:tav tm="0">
                                          <p:val>
                                            <p:fltVal val="0"/>
                                          </p:val>
                                        </p:tav>
                                        <p:tav tm="100000">
                                          <p:val>
                                            <p:strVal val="#ppt_w"/>
                                          </p:val>
                                        </p:tav>
                                      </p:tavLst>
                                    </p:anim>
                                    <p:anim calcmode="lin" valueType="num">
                                      <p:cBhvr>
                                        <p:cTn id="13" dur="500" fill="hold"/>
                                        <p:tgtEl>
                                          <p:spTgt spid="15"/>
                                        </p:tgtEl>
                                        <p:attrNameLst>
                                          <p:attrName>ppt_h</p:attrName>
                                        </p:attrNameLst>
                                      </p:cBhvr>
                                      <p:tavLst>
                                        <p:tav tm="0">
                                          <p:val>
                                            <p:fltVal val="0"/>
                                          </p:val>
                                        </p:tav>
                                        <p:tav tm="100000">
                                          <p:val>
                                            <p:strVal val="#ppt_h"/>
                                          </p:val>
                                        </p:tav>
                                      </p:tavLst>
                                    </p:anim>
                                    <p:anim calcmode="lin" valueType="num">
                                      <p:cBhvr>
                                        <p:cTn id="14" dur="500" fill="hold"/>
                                        <p:tgtEl>
                                          <p:spTgt spid="15"/>
                                        </p:tgtEl>
                                        <p:attrNameLst>
                                          <p:attrName>style.rotation</p:attrName>
                                        </p:attrNameLst>
                                      </p:cBhvr>
                                      <p:tavLst>
                                        <p:tav tm="0">
                                          <p:val>
                                            <p:fltVal val="360"/>
                                          </p:val>
                                        </p:tav>
                                        <p:tav tm="100000">
                                          <p:val>
                                            <p:fltVal val="0"/>
                                          </p:val>
                                        </p:tav>
                                      </p:tavLst>
                                    </p:anim>
                                    <p:animEffect transition="in" filter="fade">
                                      <p:cBhvr>
                                        <p:cTn id="15" dur="500"/>
                                        <p:tgtEl>
                                          <p:spTgt spid="15"/>
                                        </p:tgtEl>
                                      </p:cBhvr>
                                    </p:animEffect>
                                  </p:childTnLst>
                                </p:cTn>
                              </p:par>
                            </p:childTnLst>
                          </p:cTn>
                        </p:par>
                        <p:par>
                          <p:cTn id="16" fill="hold">
                            <p:stCondLst>
                              <p:cond delay="500"/>
                            </p:stCondLst>
                            <p:childTnLst>
                              <p:par>
                                <p:cTn id="17" presetID="53" presetClass="entr" presetSubtype="16"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p:cTn id="19" dur="500" fill="hold"/>
                                        <p:tgtEl>
                                          <p:spTgt spid="17"/>
                                        </p:tgtEl>
                                        <p:attrNameLst>
                                          <p:attrName>ppt_w</p:attrName>
                                        </p:attrNameLst>
                                      </p:cBhvr>
                                      <p:tavLst>
                                        <p:tav tm="0">
                                          <p:val>
                                            <p:fltVal val="0"/>
                                          </p:val>
                                        </p:tav>
                                        <p:tav tm="100000">
                                          <p:val>
                                            <p:strVal val="#ppt_w"/>
                                          </p:val>
                                        </p:tav>
                                      </p:tavLst>
                                    </p:anim>
                                    <p:anim calcmode="lin" valueType="num">
                                      <p:cBhvr>
                                        <p:cTn id="20" dur="500" fill="hold"/>
                                        <p:tgtEl>
                                          <p:spTgt spid="17"/>
                                        </p:tgtEl>
                                        <p:attrNameLst>
                                          <p:attrName>ppt_h</p:attrName>
                                        </p:attrNameLst>
                                      </p:cBhvr>
                                      <p:tavLst>
                                        <p:tav tm="0">
                                          <p:val>
                                            <p:fltVal val="0"/>
                                          </p:val>
                                        </p:tav>
                                        <p:tav tm="100000">
                                          <p:val>
                                            <p:strVal val="#ppt_h"/>
                                          </p:val>
                                        </p:tav>
                                      </p:tavLst>
                                    </p:anim>
                                    <p:animEffect transition="in" filter="fade">
                                      <p:cBhvr>
                                        <p:cTn id="21" dur="500"/>
                                        <p:tgtEl>
                                          <p:spTgt spid="17"/>
                                        </p:tgtEl>
                                      </p:cBhvr>
                                    </p:animEffect>
                                  </p:childTnLst>
                                </p:cTn>
                              </p:par>
                              <p:par>
                                <p:cTn id="22" presetID="49" presetClass="entr" presetSubtype="0" decel="100000" fill="hold" grpId="1" nodeType="with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p:cTn id="24" dur="500" fill="hold"/>
                                        <p:tgtEl>
                                          <p:spTgt spid="17"/>
                                        </p:tgtEl>
                                        <p:attrNameLst>
                                          <p:attrName>ppt_w</p:attrName>
                                        </p:attrNameLst>
                                      </p:cBhvr>
                                      <p:tavLst>
                                        <p:tav tm="0">
                                          <p:val>
                                            <p:fltVal val="0"/>
                                          </p:val>
                                        </p:tav>
                                        <p:tav tm="100000">
                                          <p:val>
                                            <p:strVal val="#ppt_w"/>
                                          </p:val>
                                        </p:tav>
                                      </p:tavLst>
                                    </p:anim>
                                    <p:anim calcmode="lin" valueType="num">
                                      <p:cBhvr>
                                        <p:cTn id="25" dur="500" fill="hold"/>
                                        <p:tgtEl>
                                          <p:spTgt spid="17"/>
                                        </p:tgtEl>
                                        <p:attrNameLst>
                                          <p:attrName>ppt_h</p:attrName>
                                        </p:attrNameLst>
                                      </p:cBhvr>
                                      <p:tavLst>
                                        <p:tav tm="0">
                                          <p:val>
                                            <p:fltVal val="0"/>
                                          </p:val>
                                        </p:tav>
                                        <p:tav tm="100000">
                                          <p:val>
                                            <p:strVal val="#ppt_h"/>
                                          </p:val>
                                        </p:tav>
                                      </p:tavLst>
                                    </p:anim>
                                    <p:anim calcmode="lin" valueType="num">
                                      <p:cBhvr>
                                        <p:cTn id="26" dur="500" fill="hold"/>
                                        <p:tgtEl>
                                          <p:spTgt spid="17"/>
                                        </p:tgtEl>
                                        <p:attrNameLst>
                                          <p:attrName>style.rotation</p:attrName>
                                        </p:attrNameLst>
                                      </p:cBhvr>
                                      <p:tavLst>
                                        <p:tav tm="0">
                                          <p:val>
                                            <p:fltVal val="360"/>
                                          </p:val>
                                        </p:tav>
                                        <p:tav tm="100000">
                                          <p:val>
                                            <p:fltVal val="0"/>
                                          </p:val>
                                        </p:tav>
                                      </p:tavLst>
                                    </p:anim>
                                    <p:animEffect transition="in" filter="fade">
                                      <p:cBhvr>
                                        <p:cTn id="2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5" grpId="1"/>
      <p:bldP spid="17" grpId="0"/>
      <p:bldP spid="17" grpId="1"/>
    </p:bldLst>
  </p:timing>
</p:sld>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11291</Words>
  <Application>WPS 演示</Application>
  <PresentationFormat>自定义</PresentationFormat>
  <Paragraphs>981</Paragraphs>
  <Slides>63</Slides>
  <Notes>0</Notes>
  <HiddenSlides>0</HiddenSlides>
  <MMClips>0</MMClips>
  <ScaleCrop>false</ScaleCrop>
  <HeadingPairs>
    <vt:vector size="6" baseType="variant">
      <vt:variant>
        <vt:lpstr>已用的字体</vt:lpstr>
      </vt:variant>
      <vt:variant>
        <vt:i4>21</vt:i4>
      </vt:variant>
      <vt:variant>
        <vt:lpstr>主题</vt:lpstr>
      </vt:variant>
      <vt:variant>
        <vt:i4>1</vt:i4>
      </vt:variant>
      <vt:variant>
        <vt:lpstr>幻灯片标题</vt:lpstr>
      </vt:variant>
      <vt:variant>
        <vt:i4>63</vt:i4>
      </vt:variant>
    </vt:vector>
  </HeadingPairs>
  <TitlesOfParts>
    <vt:vector size="85" baseType="lpstr">
      <vt:lpstr>Arial</vt:lpstr>
      <vt:lpstr>宋体</vt:lpstr>
      <vt:lpstr>Wingdings</vt:lpstr>
      <vt:lpstr>微软雅黑</vt:lpstr>
      <vt:lpstr>Broadway</vt:lpstr>
      <vt:lpstr>楷体</vt:lpstr>
      <vt:lpstr>经典繁仿黑</vt:lpstr>
      <vt:lpstr>Bradley Hand ITC</vt:lpstr>
      <vt:lpstr>楷体_GB2312</vt:lpstr>
      <vt:lpstr>Tahoma</vt:lpstr>
      <vt:lpstr>Lao UI</vt:lpstr>
      <vt:lpstr>Arial Unicode MS</vt:lpstr>
      <vt:lpstr>Calibri</vt:lpstr>
      <vt:lpstr>Arial Unicode MS</vt:lpstr>
      <vt:lpstr>DFPYeaSong-B5</vt:lpstr>
      <vt:lpstr>Times New Roman</vt:lpstr>
      <vt:lpstr>Arial</vt:lpstr>
      <vt:lpstr>黑体</vt:lpstr>
      <vt:lpstr>新宋体</vt:lpstr>
      <vt:lpstr>Segoe Print</vt:lpstr>
      <vt:lpstr>MingLiU-ExtB</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员工心态</dc:title>
  <dc:creator>第一PPT</dc:creator>
  <cp:keywords>www.1ppt.com</cp:keywords>
  <cp:lastModifiedBy>mayn</cp:lastModifiedBy>
  <cp:revision>681</cp:revision>
  <dcterms:created xsi:type="dcterms:W3CDTF">2019-03-25T03:34:18Z</dcterms:created>
  <dcterms:modified xsi:type="dcterms:W3CDTF">2019-03-25T03:36:18Z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2052-10.1.0.7698</vt:lpwstr>
  </property>
</Properties>
</file>