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3"/>
    <p:sldId id="257" r:id="rId4"/>
    <p:sldId id="265" r:id="rId5"/>
    <p:sldId id="258" r:id="rId6"/>
    <p:sldId id="260" r:id="rId7"/>
    <p:sldId id="261" r:id="rId9"/>
    <p:sldId id="262" r:id="rId10"/>
    <p:sldId id="263" r:id="rId11"/>
    <p:sldId id="266" r:id="rId1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新课标第一网" initials="xkb1.co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3333FF"/>
    <a:srgbClr val="FFFF99"/>
    <a:srgbClr val="FFCCFF"/>
    <a:srgbClr val="CC9900"/>
    <a:srgbClr val="0000FF"/>
    <a:srgbClr val="FF33CC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9" d="100"/>
        <a:sy n="9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commentAuthors" Target="commentAuthors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11BC8-430E-45FA-93F3-F55919FE387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0AA571-C8BA-4D06-B3A4-B6921457C7D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AA571-C8BA-4D06-B3A4-B6921457C7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52875-94FD-446C-A4AC-A2B03539A49F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7FCD9-3C3A-4B26-BF74-EC394B61166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FC4524-B1F8-4B92-9F82-60C64AA5705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FA5C075-AFF0-4B15-A415-F31CE364829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标题和文本在内容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091CD15-422A-4EB0-8961-B7254B36D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960F19-67BA-42DB-AB9F-F89A5EBB19D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F14479-9FDD-4C45-A5AF-D7620477E53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FD4CC8-92AD-4C7B-9ADB-B57985F8685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67B45D-7EFC-4030-954A-B7394D645E7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963B8E-7D7A-446A-A82D-A4025F2AAD3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5C7CE1-46D5-47B5-9586-42FED18992DF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56F69A-3CD7-4308-B2BD-836797F613CA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B6C908-B938-49BD-BE42-C734809528B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E2C44C18-F44B-477B-8418-225A34038A4A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764705"/>
            <a:ext cx="7772400" cy="936104"/>
          </a:xfrm>
        </p:spPr>
        <p:txBody>
          <a:bodyPr/>
          <a:lstStyle/>
          <a:p>
            <a:r>
              <a:rPr lang="en-US" altLang="zh-CN" sz="4800" b="1" dirty="0">
                <a:solidFill>
                  <a:srgbClr val="FF33CC"/>
                </a:solidFill>
                <a:latin typeface="汉仪大宋简" pitchFamily="49" charset="-122"/>
                <a:ea typeface="汉仪大宋简" pitchFamily="49" charset="-122"/>
              </a:rPr>
              <a:t>16.</a:t>
            </a:r>
            <a:r>
              <a:rPr lang="zh-CN" altLang="en-US" sz="4800" b="1" dirty="0">
                <a:solidFill>
                  <a:srgbClr val="FF33CC"/>
                </a:solidFill>
                <a:latin typeface="汉仪大宋简" pitchFamily="49" charset="-122"/>
                <a:ea typeface="汉仪大宋简" pitchFamily="49" charset="-122"/>
              </a:rPr>
              <a:t>古诗三首</a:t>
            </a:r>
            <a:endParaRPr lang="zh-CN" altLang="en-US" sz="4800" b="1" dirty="0">
              <a:solidFill>
                <a:srgbClr val="FF33CC"/>
              </a:solidFill>
              <a:latin typeface="汉仪大宋简" pitchFamily="49" charset="-122"/>
              <a:ea typeface="汉仪大宋简" pitchFamily="49" charset="-122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43559" y="1988840"/>
            <a:ext cx="6400800" cy="1872208"/>
          </a:xfrm>
        </p:spPr>
        <p:txBody>
          <a:bodyPr/>
          <a:lstStyle/>
          <a:p>
            <a:r>
              <a:rPr lang="zh-CN" altLang="en-US" sz="11500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  <a:t>夏日绝句</a:t>
            </a:r>
            <a:endParaRPr lang="zh-CN" altLang="en-US" sz="11500" b="1" dirty="0">
              <a:solidFill>
                <a:srgbClr val="FF0000"/>
              </a:solidFill>
              <a:latin typeface="汉仪大宋简" pitchFamily="49" charset="-122"/>
              <a:ea typeface="汉仪大宋简" pitchFamily="49" charset="-122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L 0.25 0.0  L 0.25 0.33295  L 0.0 0.33295  L 0.0 0.0  Z" pathEditMode="relative" ptsTypes="">
                                      <p:cBhvr>
                                        <p:cTn id="8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395536" y="908821"/>
            <a:ext cx="8460432" cy="3877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  <a:t>    </a:t>
            </a:r>
            <a:r>
              <a:rPr lang="zh-CN" altLang="en-US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  <a:t>李清照（公元</a:t>
            </a:r>
            <a:r>
              <a:rPr lang="en-US" altLang="zh-CN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  <a:t>1084-1151</a:t>
            </a:r>
            <a:r>
              <a:rPr lang="zh-CN" altLang="en-US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  <a:t>？），号易安居士，济南章丘人，宋代杰出的女词人。</a:t>
            </a:r>
            <a:br>
              <a:rPr lang="zh-CN" altLang="en-US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</a:br>
            <a:br>
              <a:rPr lang="zh-CN" altLang="en-US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</a:br>
            <a:r>
              <a:rPr lang="zh-CN" altLang="en-US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  <a:t>    李清照生于书香门第，父亲李格非精通经史，长于散文，母亲王氏也知书能文。在家庭的熏陶下，她小小年纪便文采出众。李清照对诗、词、散文、书法、绘画、音乐，无不通晓，而以词的成就为最高。</a:t>
            </a:r>
            <a:br>
              <a:rPr lang="zh-CN" altLang="en-US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</a:br>
            <a:br>
              <a:rPr lang="zh-CN" altLang="en-US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</a:br>
            <a:r>
              <a:rPr lang="zh-CN" altLang="en-US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  <a:t>    李清照的词委婉、清新，感情真挚。前期的词，主要描写少女、少妇的生活，多写闺情，流露了她对爱情生活的向往和别离相思的痛苦。她后期的词，多悲叹身世，有时也流露出对中原的怀念，以表达她的爱国思想。李清照的文学创作具有鲜明独特的艺术风格，居婉约派之首，对后世影响较大，在词坛中独树一帜，称为</a:t>
            </a:r>
            <a:r>
              <a:rPr lang="en-US" altLang="zh-CN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  <a:t>"</a:t>
            </a:r>
            <a:r>
              <a:rPr lang="zh-CN" altLang="en-US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  <a:t>易安体</a:t>
            </a:r>
            <a:r>
              <a:rPr lang="en-US" altLang="zh-CN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  <a:t>"</a:t>
            </a:r>
            <a:r>
              <a:rPr lang="zh-CN" altLang="en-US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  <a:t>。</a:t>
            </a:r>
            <a:br>
              <a:rPr lang="zh-CN" altLang="en-US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</a:br>
            <a:br>
              <a:rPr lang="zh-CN" altLang="en-US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</a:br>
            <a:r>
              <a:rPr lang="zh-CN" altLang="en-US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  <a:t>    她曾作</a:t>
            </a:r>
            <a:r>
              <a:rPr lang="en-US" altLang="zh-CN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  <a:t>《</a:t>
            </a:r>
            <a:r>
              <a:rPr lang="zh-CN" altLang="en-US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  <a:t>如梦令</a:t>
            </a:r>
            <a:r>
              <a:rPr lang="en-US" altLang="zh-CN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  <a:t>》</a:t>
            </a:r>
            <a:r>
              <a:rPr lang="zh-CN" altLang="en-US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  <a:t>，描述她少女时代在济南的欢乐生活：</a:t>
            </a:r>
            <a:r>
              <a:rPr lang="en-US" altLang="zh-CN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  <a:t>"</a:t>
            </a:r>
            <a:r>
              <a:rPr lang="zh-CN" altLang="en-US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  <a:t>常记溪亭日暮，沉醉不知归路。兴尽晚回舟，误入藕花深处。争渡，争渡，惊起一滩鸥鹭。</a:t>
            </a:r>
            <a:r>
              <a:rPr lang="en-US" altLang="zh-CN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  <a:t>"</a:t>
            </a:r>
            <a:r>
              <a:rPr lang="zh-CN" altLang="en-US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  <a:t>宋时，济南城西确有</a:t>
            </a:r>
            <a:r>
              <a:rPr lang="en-US" altLang="zh-CN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  <a:t>"</a:t>
            </a:r>
            <a:r>
              <a:rPr lang="zh-CN" altLang="en-US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  <a:t>溪亭”。 </a:t>
            </a:r>
            <a:endParaRPr lang="zh-CN" altLang="en-US" b="1" dirty="0">
              <a:solidFill>
                <a:srgbClr val="FF0000"/>
              </a:solidFill>
              <a:latin typeface="汉仪大宋简" pitchFamily="49" charset="-122"/>
              <a:ea typeface="汉仪大宋简" pitchFamily="49" charset="-122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409253" y="5066523"/>
            <a:ext cx="8446715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  <a:t>    </a:t>
            </a:r>
            <a:r>
              <a:rPr lang="zh-CN" altLang="en-US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  <a:t>李清照在南渡之初，还写过一首雄浑奔放的</a:t>
            </a:r>
            <a:r>
              <a:rPr lang="en-US" altLang="zh-CN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  <a:t>《</a:t>
            </a:r>
            <a:r>
              <a:rPr lang="zh-CN" altLang="en-US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  <a:t>夏日绝句</a:t>
            </a:r>
            <a:r>
              <a:rPr lang="en-US" altLang="zh-CN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  <a:t>》</a:t>
            </a:r>
            <a:r>
              <a:rPr lang="zh-CN" altLang="en-US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  <a:t>：</a:t>
            </a:r>
            <a:r>
              <a:rPr lang="en-US" altLang="zh-CN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  <a:t>"</a:t>
            </a:r>
            <a:r>
              <a:rPr lang="zh-CN" altLang="en-US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  <a:t>生当作人杰，死亦为鬼雄。至今思项羽，不肯过江东</a:t>
            </a:r>
            <a:r>
              <a:rPr lang="en-US" altLang="zh-CN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  <a:t>"</a:t>
            </a:r>
            <a:r>
              <a:rPr lang="zh-CN" altLang="en-US" b="1" dirty="0">
                <a:solidFill>
                  <a:srgbClr val="FF0000"/>
                </a:solidFill>
                <a:latin typeface="汉仪大宋简" pitchFamily="49" charset="-122"/>
                <a:ea typeface="汉仪大宋简" pitchFamily="49" charset="-122"/>
              </a:rPr>
              <a:t>。借项羽的宁死不屈反刺徽宗高宗父子的丧权辱国，意思表达得淋漓尽致。 </a:t>
            </a:r>
            <a:endParaRPr lang="zh-CN" altLang="en-US" b="1" dirty="0">
              <a:solidFill>
                <a:srgbClr val="FF0000"/>
              </a:solidFill>
              <a:latin typeface="汉仪大宋简" pitchFamily="49" charset="-122"/>
              <a:ea typeface="汉仪大宋简" pitchFamily="49" charset="-122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5400" dirty="0">
                <a:solidFill>
                  <a:srgbClr val="FF33CC"/>
                </a:solidFill>
              </a:rPr>
              <a:t>夏日绝句</a:t>
            </a:r>
            <a:endParaRPr lang="zh-CN" altLang="en-US" sz="5400" dirty="0">
              <a:solidFill>
                <a:srgbClr val="FF33CC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zh-CN" dirty="0"/>
              <a:t>                   </a:t>
            </a:r>
            <a:r>
              <a:rPr lang="zh-CN" altLang="en-US" sz="5400" dirty="0">
                <a:solidFill>
                  <a:srgbClr val="FF0066"/>
                </a:solidFill>
              </a:rPr>
              <a:t>生当做人杰，</a:t>
            </a:r>
            <a:endParaRPr lang="zh-CN" altLang="en-US" sz="5400" dirty="0">
              <a:solidFill>
                <a:srgbClr val="FF0066"/>
              </a:solidFill>
            </a:endParaRPr>
          </a:p>
          <a:p>
            <a:pPr>
              <a:buFontTx/>
              <a:buNone/>
            </a:pPr>
            <a:r>
              <a:rPr lang="zh-CN" altLang="en-US" sz="5400" dirty="0">
                <a:solidFill>
                  <a:srgbClr val="FF0066"/>
                </a:solidFill>
              </a:rPr>
              <a:t>            死亦为鬼雄。</a:t>
            </a:r>
            <a:endParaRPr lang="zh-CN" altLang="en-US" sz="5400" dirty="0">
              <a:solidFill>
                <a:srgbClr val="FF0066"/>
              </a:solidFill>
            </a:endParaRPr>
          </a:p>
          <a:p>
            <a:pPr>
              <a:buFontTx/>
              <a:buNone/>
            </a:pPr>
            <a:r>
              <a:rPr lang="zh-CN" altLang="en-US" sz="5400" dirty="0">
                <a:solidFill>
                  <a:srgbClr val="FF0066"/>
                </a:solidFill>
              </a:rPr>
              <a:t>            至今思项羽，</a:t>
            </a:r>
            <a:endParaRPr lang="zh-CN" altLang="en-US" sz="5400" dirty="0">
              <a:solidFill>
                <a:srgbClr val="FF0066"/>
              </a:solidFill>
            </a:endParaRPr>
          </a:p>
          <a:p>
            <a:pPr>
              <a:buFontTx/>
              <a:buNone/>
            </a:pPr>
            <a:r>
              <a:rPr lang="zh-CN" altLang="en-US" sz="5400" dirty="0">
                <a:solidFill>
                  <a:srgbClr val="FF0066"/>
                </a:solidFill>
              </a:rPr>
              <a:t>            不肯过江东。</a:t>
            </a:r>
            <a:endParaRPr lang="zh-CN" altLang="en-US" sz="5400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115616" y="733346"/>
            <a:ext cx="7272808" cy="1846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altLang="zh-CN" sz="2400" b="1" dirty="0"/>
              <a:t>[</a:t>
            </a:r>
            <a:r>
              <a:rPr lang="zh-CN" altLang="en-US" sz="2400" b="1" dirty="0"/>
              <a:t>译诗、诗意</a:t>
            </a:r>
            <a:r>
              <a:rPr lang="en-US" altLang="zh-CN" sz="2400" b="1" dirty="0"/>
              <a:t>]</a:t>
            </a:r>
            <a:endParaRPr lang="en-US" altLang="zh-CN" sz="2400" dirty="0"/>
          </a:p>
          <a:p>
            <a:r>
              <a:rPr lang="zh-CN" altLang="en-US" sz="2400" dirty="0" smtClean="0"/>
              <a:t>活</a:t>
            </a:r>
            <a:r>
              <a:rPr lang="zh-CN" altLang="en-US" sz="2400" dirty="0"/>
              <a:t>着的时候应当作人中的豪杰</a:t>
            </a:r>
            <a:r>
              <a:rPr lang="zh-CN" altLang="en-US" sz="2400" dirty="0" smtClean="0"/>
              <a:t>，</a:t>
            </a:r>
            <a:br>
              <a:rPr lang="zh-CN" altLang="en-US" sz="2400" dirty="0"/>
            </a:br>
            <a:r>
              <a:rPr lang="zh-CN" altLang="en-US" sz="2400" dirty="0" smtClean="0"/>
              <a:t>就</a:t>
            </a:r>
            <a:r>
              <a:rPr lang="zh-CN" altLang="en-US" sz="2400" dirty="0"/>
              <a:t>是死了也要成为鬼中的英雄</a:t>
            </a:r>
            <a:r>
              <a:rPr lang="zh-CN" altLang="en-US" sz="2400" dirty="0" smtClean="0"/>
              <a:t>。</a:t>
            </a:r>
            <a:br>
              <a:rPr lang="zh-CN" altLang="en-US" sz="2400" dirty="0"/>
            </a:br>
            <a:r>
              <a:rPr lang="zh-CN" altLang="en-US" sz="2400" dirty="0" smtClean="0"/>
              <a:t>直</a:t>
            </a:r>
            <a:r>
              <a:rPr lang="zh-CN" altLang="en-US" sz="2400" dirty="0"/>
              <a:t>到今天人们还在思忆项羽</a:t>
            </a:r>
            <a:r>
              <a:rPr lang="zh-CN" altLang="en-US" sz="2400" dirty="0" smtClean="0"/>
              <a:t>，</a:t>
            </a:r>
            <a:br>
              <a:rPr lang="zh-CN" altLang="en-US" sz="2400" dirty="0"/>
            </a:br>
            <a:r>
              <a:rPr lang="zh-CN" altLang="en-US" sz="2400" dirty="0" smtClean="0"/>
              <a:t>他</a:t>
            </a:r>
            <a:r>
              <a:rPr lang="zh-CN" altLang="en-US" sz="2400" dirty="0"/>
              <a:t>在惨遭失败之时，宁可自杀也不愿逃回江东</a:t>
            </a:r>
            <a:r>
              <a:rPr lang="zh-CN" altLang="en-US" sz="2400" dirty="0" smtClean="0"/>
              <a:t>。</a:t>
            </a:r>
            <a:r>
              <a:rPr lang="zh-CN" altLang="en-US" sz="2400" dirty="0"/>
              <a:t>　</a:t>
            </a:r>
            <a:endParaRPr lang="zh-CN" altLang="en-US" sz="2400" dirty="0"/>
          </a:p>
        </p:txBody>
      </p:sp>
      <p:pic>
        <p:nvPicPr>
          <p:cNvPr id="4101" name="Picture 5" descr="117B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2852936"/>
            <a:ext cx="9144000" cy="40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067944" y="3284984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>
          <a:xfrm>
            <a:off x="179512" y="764704"/>
            <a:ext cx="8748464" cy="1655763"/>
          </a:xfrm>
        </p:spPr>
        <p:txBody>
          <a:bodyPr/>
          <a:lstStyle/>
          <a:p>
            <a:r>
              <a:rPr lang="zh-CN" altLang="en-US" sz="3600" dirty="0">
                <a:solidFill>
                  <a:srgbClr val="0000FF"/>
                </a:solidFill>
              </a:rPr>
              <a:t>悟诗情：抓住“至今、思”感受诗的情感</a:t>
            </a:r>
            <a:endParaRPr lang="zh-CN" altLang="en-US" sz="3600" dirty="0">
              <a:solidFill>
                <a:srgbClr val="0000FF"/>
              </a:solidFill>
            </a:endParaRP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251520" y="2564904"/>
            <a:ext cx="8640960" cy="2448272"/>
          </a:xfrm>
        </p:spPr>
        <p:txBody>
          <a:bodyPr/>
          <a:lstStyle/>
          <a:p>
            <a:r>
              <a:rPr lang="zh-CN" altLang="en-US" sz="2800" b="1" dirty="0">
                <a:solidFill>
                  <a:srgbClr val="002060"/>
                </a:solidFill>
              </a:rPr>
              <a:t>学古诗，仅仅知道意思是不够的。你还要怎么学？</a:t>
            </a:r>
            <a:endParaRPr lang="zh-CN" altLang="en-US" sz="2800" b="1" dirty="0">
              <a:solidFill>
                <a:srgbClr val="002060"/>
              </a:solidFill>
            </a:endParaRPr>
          </a:p>
          <a:p>
            <a:r>
              <a:rPr lang="zh-CN" altLang="en-US" sz="2800" b="1" dirty="0">
                <a:solidFill>
                  <a:srgbClr val="002060"/>
                </a:solidFill>
              </a:rPr>
              <a:t>凡是历史上脍炙人口的诗歌，都有着独特的思想艺术美丽。这首绝句，是李清照的传世之作。我们就品一品这首诗的绝妙之处。请你边读边想。你有什么感受？</a:t>
            </a:r>
            <a:endParaRPr lang="zh-CN" altLang="en-US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99" decel="100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99" decel="100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99" decel="100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99" decel="100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99" accel="100000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99" accel="100000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/>
      <p:bldP spid="717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6600" dirty="0">
                <a:solidFill>
                  <a:srgbClr val="CC9900"/>
                </a:solidFill>
              </a:rPr>
              <a:t>考考你</a:t>
            </a:r>
            <a:endParaRPr lang="zh-CN" altLang="en-US" sz="6600" dirty="0">
              <a:solidFill>
                <a:srgbClr val="CC9900"/>
              </a:solidFill>
            </a:endParaRP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628800"/>
            <a:ext cx="4038600" cy="4525963"/>
          </a:xfrm>
        </p:spPr>
        <p:txBody>
          <a:bodyPr/>
          <a:lstStyle/>
          <a:p>
            <a:r>
              <a:rPr lang="zh-CN" altLang="en-US" dirty="0"/>
              <a:t>你先感受到什么？</a:t>
            </a:r>
            <a:endParaRPr lang="zh-CN" altLang="en-US" dirty="0"/>
          </a:p>
          <a:p>
            <a:r>
              <a:rPr lang="zh-CN" altLang="en-US" dirty="0"/>
              <a:t>你是从哪感受到的？</a:t>
            </a:r>
            <a:endParaRPr lang="zh-CN" altLang="en-US" dirty="0"/>
          </a:p>
          <a:p>
            <a:r>
              <a:rPr lang="zh-CN" altLang="en-US" dirty="0"/>
              <a:t>这首诗为什么写项羽？为什么诗人要“至今思项羽”呢？（结合李清照的时代背景来体会）</a:t>
            </a:r>
            <a:endParaRPr lang="zh-CN" altLang="en-US" dirty="0"/>
          </a:p>
        </p:txBody>
      </p:sp>
      <p:pic>
        <p:nvPicPr>
          <p:cNvPr id="11271" name="Picture 7" descr="117D"/>
          <p:cNvPicPr>
            <a:picLocks noChangeAspect="1" noChangeArrowheads="1"/>
          </p:cNvPicPr>
          <p:nvPr>
            <p:ph sz="half" idx="2"/>
          </p:nvPr>
        </p:nvPicPr>
        <p:blipFill>
          <a:blip r:embed="rId1"/>
          <a:srcRect/>
          <a:stretch>
            <a:fillRect/>
          </a:stretch>
        </p:blipFill>
        <p:spPr>
          <a:xfrm>
            <a:off x="4427538" y="1628775"/>
            <a:ext cx="4716462" cy="52292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29800">
                                          <p:val>
                                            <p:strVal val="#ppt_h/2"/>
                                          </p:val>
                                        </p:tav>
                                        <p:tav tm="398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59700">
                                          <p:val>
                                            <p:strVal val="#ppt_h"/>
                                          </p:val>
                                        </p:tav>
                                        <p:tav tm="69800">
                                          <p:val>
                                            <p:strVal val="#ppt_h/2"/>
                                          </p:val>
                                        </p:tav>
                                        <p:tav tm="799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19900">
                                          <p:val>
                                            <p:strVal val="#ppt_y-.2"/>
                                          </p:val>
                                        </p:tav>
                                        <p:tav tm="29800">
                                          <p:val>
                                            <p:strVal val="#ppt_y"/>
                                          </p:val>
                                        </p:tav>
                                        <p:tav tm="398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597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800">
                                          <p:val>
                                            <p:strVal val="#ppt_y"/>
                                          </p:val>
                                        </p:tav>
                                        <p:tav tm="799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F33CC"/>
                </a:solidFill>
              </a:rPr>
              <a:t>集体反馈</a:t>
            </a:r>
            <a:endParaRPr lang="zh-CN" altLang="en-US" dirty="0">
              <a:solidFill>
                <a:srgbClr val="FF33CC"/>
              </a:solidFill>
            </a:endParaRPr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body" sz="half" idx="1"/>
          </p:nvPr>
        </p:nvSpPr>
        <p:spPr>
          <a:xfrm>
            <a:off x="539552" y="1412776"/>
            <a:ext cx="8229600" cy="21859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 sz="2400" dirty="0">
                <a:solidFill>
                  <a:srgbClr val="CC9900"/>
                </a:solidFill>
              </a:rPr>
              <a:t>项羽是英雄豪杰，虽然失败，但不屈服。</a:t>
            </a:r>
            <a:endParaRPr lang="zh-CN" altLang="en-US" sz="2400" dirty="0">
              <a:solidFill>
                <a:srgbClr val="CC9900"/>
              </a:solidFill>
            </a:endParaRPr>
          </a:p>
          <a:p>
            <a:pPr>
              <a:lnSpc>
                <a:spcPct val="90000"/>
              </a:lnSpc>
            </a:pPr>
            <a:r>
              <a:rPr lang="zh-CN" altLang="en-US" sz="2400" dirty="0">
                <a:solidFill>
                  <a:srgbClr val="CC9900"/>
                </a:solidFill>
              </a:rPr>
              <a:t>至今、思：到现在人们还怀念项羽。人们赞美项羽什么？顽强不屈的精神</a:t>
            </a:r>
            <a:endParaRPr lang="zh-CN" altLang="en-US" sz="2400" dirty="0">
              <a:solidFill>
                <a:srgbClr val="CC9900"/>
              </a:solidFill>
            </a:endParaRPr>
          </a:p>
          <a:p>
            <a:pPr>
              <a:lnSpc>
                <a:spcPct val="90000"/>
              </a:lnSpc>
            </a:pPr>
            <a:r>
              <a:rPr lang="zh-CN" altLang="en-US" sz="2400" dirty="0">
                <a:solidFill>
                  <a:srgbClr val="CC9900"/>
                </a:solidFill>
              </a:rPr>
              <a:t>在动荡的年代，李清照亲眼看到宋朝统治者仓皇逃窜，北宋沦入敌手，与项羽形成鲜明的对照。诗人借赞扬项羽来批评北宋王朝的投降、逃跑，苟且偷生的可耻行径。从诗中体会出李清照的抗击侵略、收复故土的爱国之情。</a:t>
            </a:r>
            <a:endParaRPr lang="zh-CN" altLang="en-US" sz="2400" dirty="0">
              <a:solidFill>
                <a:srgbClr val="CC9900"/>
              </a:solidFill>
            </a:endParaRPr>
          </a:p>
        </p:txBody>
      </p:sp>
      <p:pic>
        <p:nvPicPr>
          <p:cNvPr id="13325" name="Picture 13" descr="117B"/>
          <p:cNvPicPr>
            <a:picLocks noChangeAspect="1" noChangeArrowheads="1"/>
          </p:cNvPicPr>
          <p:nvPr>
            <p:ph sz="half" idx="2"/>
          </p:nvPr>
        </p:nvPicPr>
        <p:blipFill>
          <a:blip r:embed="rId1" cstate="email"/>
          <a:srcRect/>
          <a:stretch>
            <a:fillRect/>
          </a:stretch>
        </p:blipFill>
        <p:spPr>
          <a:xfrm>
            <a:off x="-12169" y="4070412"/>
            <a:ext cx="2783970" cy="278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2" grpId="0"/>
      <p:bldP spid="1332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6600" dirty="0"/>
              <a:t>课堂小结</a:t>
            </a:r>
            <a:endParaRPr lang="zh-CN" altLang="en-US" sz="6600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4400" dirty="0">
                <a:solidFill>
                  <a:srgbClr val="3333FF"/>
                </a:solidFill>
              </a:rPr>
              <a:t>学习</a:t>
            </a:r>
            <a:r>
              <a:rPr lang="en-US" altLang="zh-CN" sz="4400" dirty="0">
                <a:solidFill>
                  <a:srgbClr val="3333FF"/>
                </a:solidFill>
              </a:rPr>
              <a:t>&lt;&lt;</a:t>
            </a:r>
            <a:r>
              <a:rPr lang="zh-CN" altLang="en-US" sz="4400" dirty="0">
                <a:solidFill>
                  <a:srgbClr val="3333FF"/>
                </a:solidFill>
              </a:rPr>
              <a:t>夏日绝句</a:t>
            </a:r>
            <a:r>
              <a:rPr lang="en-US" altLang="zh-CN" sz="4400" dirty="0">
                <a:solidFill>
                  <a:srgbClr val="3333FF"/>
                </a:solidFill>
              </a:rPr>
              <a:t>&gt;&gt;</a:t>
            </a:r>
            <a:r>
              <a:rPr lang="zh-CN" altLang="en-US" sz="4400" dirty="0">
                <a:solidFill>
                  <a:srgbClr val="3333FF"/>
                </a:solidFill>
              </a:rPr>
              <a:t>，你体会到了作者什么样的情感？</a:t>
            </a:r>
            <a:endParaRPr lang="zh-CN" altLang="en-US" sz="4400" dirty="0">
              <a:solidFill>
                <a:srgbClr val="3333FF"/>
              </a:solidFill>
            </a:endParaRPr>
          </a:p>
          <a:p>
            <a:r>
              <a:rPr lang="zh-CN" altLang="en-US" sz="4400" dirty="0">
                <a:solidFill>
                  <a:srgbClr val="3333FF"/>
                </a:solidFill>
              </a:rPr>
              <a:t>回忆我们刚才学的古诗，我们是怎么学的</a:t>
            </a:r>
            <a:r>
              <a:rPr lang="zh-CN" altLang="en-US" sz="4400" dirty="0" smtClean="0">
                <a:solidFill>
                  <a:srgbClr val="3333FF"/>
                </a:solidFill>
              </a:rPr>
              <a:t>？ </a:t>
            </a:r>
            <a:endParaRPr lang="zh-CN" altLang="en-US" sz="4400" dirty="0">
              <a:solidFill>
                <a:srgbClr val="3333FF"/>
              </a:solidFill>
            </a:endParaRPr>
          </a:p>
          <a:p>
            <a:r>
              <a:rPr lang="zh-CN" altLang="en-US" sz="4400" dirty="0">
                <a:solidFill>
                  <a:srgbClr val="3333FF"/>
                </a:solidFill>
              </a:rPr>
              <a:t>（读古诗、有韵味；知作者、借诗题；明诗意、悟诗情）</a:t>
            </a:r>
            <a:endParaRPr lang="zh-CN" altLang="en-US" sz="4400" dirty="0">
              <a:solidFill>
                <a:srgbClr val="3333FF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7" decel="100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7" decel="100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7" decel="100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7" decel="100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WordArt 4"/>
          <p:cNvSpPr>
            <a:spLocks noChangeArrowheads="1" noChangeShapeType="1" noTextEdit="1"/>
          </p:cNvSpPr>
          <p:nvPr/>
        </p:nvSpPr>
        <p:spPr bwMode="auto">
          <a:xfrm>
            <a:off x="1692275" y="981075"/>
            <a:ext cx="2879725" cy="160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 dirty="0">
                <a:ln w="12700">
                  <a:solidFill>
                    <a:srgbClr val="EAEAEA"/>
                  </a:solidFill>
                  <a:rou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作业</a:t>
            </a:r>
            <a:endParaRPr lang="zh-CN" altLang="en-US" sz="3600" kern="10" dirty="0">
              <a:ln w="12700">
                <a:solidFill>
                  <a:srgbClr val="EAEAEA"/>
                </a:solidFill>
                <a:rou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557" name="WordArt 5"/>
          <p:cNvSpPr>
            <a:spLocks noChangeArrowheads="1" noChangeShapeType="1" noTextEdit="1"/>
          </p:cNvSpPr>
          <p:nvPr/>
        </p:nvSpPr>
        <p:spPr bwMode="auto">
          <a:xfrm>
            <a:off x="1116013" y="3860800"/>
            <a:ext cx="6858000" cy="815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i="1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3600" i="1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有感情的朗读、背诵</a:t>
            </a:r>
            <a:r>
              <a:rPr lang="en-US" altLang="zh-CN" sz="3600" i="1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&lt;&lt;</a:t>
            </a:r>
            <a:r>
              <a:rPr lang="zh-CN" altLang="en-US" sz="3600" i="1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夏日绝句</a:t>
            </a:r>
            <a:r>
              <a:rPr lang="en-US" altLang="zh-CN" sz="3600" i="1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&gt;&gt;</a:t>
            </a:r>
            <a:endParaRPr lang="zh-CN" altLang="en-US" sz="3600" i="1" kern="10" dirty="0">
              <a:ln w="9525">
                <a:solidFill>
                  <a:srgbClr val="000000"/>
                </a:solidFill>
                <a:rou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559" name="WordArt 7"/>
          <p:cNvSpPr>
            <a:spLocks noChangeArrowheads="1" noChangeShapeType="1" noTextEdit="1"/>
          </p:cNvSpPr>
          <p:nvPr/>
        </p:nvSpPr>
        <p:spPr bwMode="auto">
          <a:xfrm>
            <a:off x="1042988" y="5084763"/>
            <a:ext cx="6629400" cy="649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i="1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3600" i="1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自学古诗</a:t>
            </a:r>
            <a:r>
              <a:rPr lang="en-US" altLang="zh-CN" sz="3600" i="1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&lt;&lt;</a:t>
            </a:r>
            <a:r>
              <a:rPr lang="zh-CN" altLang="en-US" sz="3600" i="1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石灰吟</a:t>
            </a:r>
            <a:r>
              <a:rPr lang="en-US" altLang="zh-CN" sz="3600" i="1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&gt;&gt;</a:t>
            </a:r>
            <a:r>
              <a:rPr lang="zh-CN" altLang="en-US" sz="3600" i="1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与</a:t>
            </a:r>
            <a:r>
              <a:rPr lang="en-US" altLang="zh-CN" sz="3600" i="1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&lt;&lt;</a:t>
            </a:r>
            <a:r>
              <a:rPr lang="zh-CN" altLang="en-US" sz="3600" i="1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竹石</a:t>
            </a:r>
            <a:r>
              <a:rPr lang="en-US" altLang="zh-CN" sz="3600" i="1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&gt;&gt;.</a:t>
            </a:r>
            <a:endParaRPr lang="zh-CN" altLang="en-US" sz="3600" i="1" kern="10" dirty="0">
              <a:ln w="9525">
                <a:solidFill>
                  <a:srgbClr val="000000"/>
                </a:solidFill>
                <a:rou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3561" name="Picture 9" descr="f8e7b78b1436d06f9f2fb4bc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399086" y="116632"/>
            <a:ext cx="3744913" cy="295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nimBg="1"/>
      <p:bldP spid="23557" grpId="0" animBg="1"/>
      <p:bldP spid="23559" grpId="0" animBg="1"/>
    </p:bldLst>
  </p:timing>
</p:sld>
</file>

<file path=ppt/theme/theme1.xml><?xml version="1.0" encoding="utf-8"?>
<a:theme xmlns:a="http://schemas.openxmlformats.org/drawingml/2006/main" name="glzy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1902</Words>
  <Application>WPS 演示</Application>
  <PresentationFormat>全屏显示(4:3)</PresentationFormat>
  <Paragraphs>59</Paragraphs>
  <Slides>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Arial</vt:lpstr>
      <vt:lpstr>宋体</vt:lpstr>
      <vt:lpstr>Wingdings</vt:lpstr>
      <vt:lpstr>Calibri</vt:lpstr>
      <vt:lpstr>汉仪大宋简</vt:lpstr>
      <vt:lpstr>微软雅黑</vt:lpstr>
      <vt:lpstr>Arial</vt:lpstr>
      <vt:lpstr>Arial Unicode MS</vt:lpstr>
      <vt:lpstr>glzy.com</vt:lpstr>
      <vt:lpstr>16.古诗三首</vt:lpstr>
      <vt:lpstr>PowerPoint 演示文稿</vt:lpstr>
      <vt:lpstr>夏日绝句</vt:lpstr>
      <vt:lpstr>PowerPoint 演示文稿</vt:lpstr>
      <vt:lpstr>悟诗情：抓住“至今、思”感受诗的情感</vt:lpstr>
      <vt:lpstr>考考你</vt:lpstr>
      <vt:lpstr>集体反馈</vt:lpstr>
      <vt:lpstr>课堂小结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  <Manager>第一PPT模板网-WWW.1PPT.COM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</dc:description>
  <dc:subject>第一PPT模板网-WWW.1PPT.COM</dc:subject>
  <cp:category>第一PPT模板网-WWW.1PPT.COM</cp:category>
  <cp:lastModifiedBy>Administrator</cp:lastModifiedBy>
  <cp:revision>12</cp:revision>
  <dcterms:created xsi:type="dcterms:W3CDTF">2009-12-18T11:53:00Z</dcterms:created>
  <dcterms:modified xsi:type="dcterms:W3CDTF">2017-08-12T06:01:18Z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2052-10.1.0.6690</vt:lpwstr>
  </property>
</Properties>
</file>