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3"/>
    <p:sldId id="258" r:id="rId4"/>
    <p:sldId id="257" r:id="rId5"/>
    <p:sldId id="259" r:id="rId6"/>
    <p:sldId id="260" r:id="rId7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9" d="100"/>
        <a:sy n="9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03F87A-3C7B-4CCF-A2F5-05119A18A7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C4C66-6A2A-4530-A6DC-9AB3F05C710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C4C66-6A2A-4530-A6DC-9AB3F05C7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173157"/>
            <a:ext cx="7772400" cy="1470025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7716" y="2643182"/>
            <a:ext cx="6670366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B72FD-1CD4-44D0-AA32-B3FEA170988B}" type="slidenum">
              <a:rPr lang="en-US" altLang="zh-CN"/>
            </a:fld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2D60D-4A4F-46D0-A19C-3B0FE98BA33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43768" y="274639"/>
            <a:ext cx="1543032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6151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B5E37-7F7B-40F5-9806-931912FED4B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C417C-6650-49DE-9283-F5ADC671C4D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2924181"/>
            <a:ext cx="7772400" cy="1362075"/>
          </a:xfrm>
        </p:spPr>
        <p:txBody>
          <a:bodyPr anchor="t"/>
          <a:lstStyle>
            <a:lvl1pPr algn="l">
              <a:defRPr sz="4400" b="0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142874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01720-2070-490C-8ABA-EE24D76CF753}" type="slidenum">
              <a:rPr lang="en-US" altLang="zh-CN"/>
            </a:fld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9B9C3-8251-4EB1-82B7-B22553A35B0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1E6EA-7C4E-4263-B29B-BC2C5D9CCBD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42617-B0DA-498E-90E7-22EFAE0E02C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5136C-A529-4CB9-A92D-9FD91FC49A8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0382" y="1071546"/>
            <a:ext cx="5111750" cy="50497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79083" y="1071546"/>
            <a:ext cx="3008313" cy="34290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85728"/>
            <a:ext cx="8230993" cy="696626"/>
          </a:xfrm>
        </p:spPr>
        <p:txBody>
          <a:bodyPr/>
          <a:lstStyle>
            <a:lvl1pPr algn="ctr">
              <a:defRPr sz="36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5BA16-5166-4780-8685-0516627BDAC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01024" y="642918"/>
            <a:ext cx="785818" cy="4572032"/>
          </a:xfrm>
        </p:spPr>
        <p:txBody>
          <a:bodyPr vert="eaVert"/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42922" y="541340"/>
            <a:ext cx="6415094" cy="5459428"/>
          </a:xfrm>
          <a:prstGeom prst="roundRect">
            <a:avLst>
              <a:gd name="adj" fmla="val 4800"/>
            </a:avLst>
          </a:prstGeom>
          <a:solidFill>
            <a:schemeClr val="accent1">
              <a:tint val="20000"/>
            </a:schemeClr>
          </a:solidFill>
          <a:ln w="38100"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tint val="20000"/>
                  </a:schemeClr>
                </a:gs>
              </a:gsLst>
              <a:lin ang="16200000" scaled="1"/>
              <a:tileRect/>
            </a:gradFill>
          </a:ln>
          <a:effectLst>
            <a:outerShdw blurRad="76200" dist="38100" dir="5400000" sx="100500" sy="100500" algn="tl" rotWithShape="0">
              <a:srgbClr val="000000">
                <a:alpha val="50000"/>
              </a:srgb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072330" y="1000108"/>
            <a:ext cx="914368" cy="4214842"/>
          </a:xfrm>
        </p:spPr>
        <p:txBody>
          <a:bodyPr vert="eaVert"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CDC3C-76C6-45AA-9606-D3CCDC5FE74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7"/>
          <p:cNvPicPr>
            <a:picLocks noChangeAspect="1"/>
          </p:cNvPicPr>
          <p:nvPr/>
        </p:nvPicPr>
        <p:blipFill>
          <a:blip r:embed="rId12">
            <a:lum bright="12000" contrast="40000"/>
          </a:blip>
          <a:srcRect/>
          <a:stretch>
            <a:fillRect/>
          </a:stretch>
        </p:blipFill>
        <p:spPr bwMode="auto">
          <a:xfrm>
            <a:off x="6667500" y="4914900"/>
            <a:ext cx="24765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0" y="0"/>
            <a:ext cx="9144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</a:schemeClr>
              </a:gs>
            </a:gsLst>
            <a:lin ang="18900000" scaled="1"/>
            <a:tileRect/>
          </a:gradFill>
          <a:ln w="12700" cap="rnd" cmpd="sng" algn="ctr">
            <a:noFill/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40951"/>
            <a:ext cx="4572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5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  <a:alpha val="60000"/>
                </a:schemeClr>
              </a:gs>
            </a:gsLst>
            <a:lin ang="8100000" scaled="1"/>
            <a:tileRect/>
          </a:gradFill>
          <a:ln w="12700" cap="rnd" cmpd="sng" algn="ctr">
            <a:noFill/>
            <a:prstDash val="solid"/>
          </a:ln>
          <a:effectLst>
            <a:glow>
              <a:schemeClr val="accent1">
                <a:tint val="100000"/>
                <a:shade val="100000"/>
                <a:hueMod val="100000"/>
                <a:satMod val="100000"/>
              </a:schemeClr>
            </a:glow>
            <a:softEdge rad="127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033" name="图片 8"/>
          <p:cNvPicPr>
            <a:picLocks noChangeAspect="1"/>
          </p:cNvPicPr>
          <p:nvPr/>
        </p:nvPicPr>
        <p:blipFill>
          <a:blip r:embed="rId13" cstate="email">
            <a:lum bright="34000" contrast="40000"/>
          </a:blip>
          <a:srcRect/>
          <a:stretch>
            <a:fillRect/>
          </a:stretch>
        </p:blipFill>
        <p:spPr bwMode="auto">
          <a:xfrm>
            <a:off x="0" y="6419850"/>
            <a:ext cx="91440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3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22A4DE2-3524-46F9-B305-44FD2BE46F5B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Maiandra GD" panose="020E0502030308020204" pitchFamily="34" charset="0"/>
          <a:ea typeface="隶书" panose="02010509060101010101" pitchFamily="49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Maiandra GD" panose="020E0502030308020204" pitchFamily="34" charset="0"/>
          <a:ea typeface="隶书" panose="02010509060101010101" pitchFamily="49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Maiandra GD" panose="020E0502030308020204" pitchFamily="34" charset="0"/>
          <a:ea typeface="隶书" panose="02010509060101010101" pitchFamily="49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Maiandra GD" panose="020E0502030308020204" pitchFamily="34" charset="0"/>
          <a:ea typeface="隶书" panose="02010509060101010101" pitchFamily="49" charset="-122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 2" panose="05020102010507070707" pitchFamily="18" charset="2"/>
        <a:buChar char="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0000"/>
        <a:buFont typeface="Wingdings 2" panose="05020102010507070707" pitchFamily="18" charset="2"/>
        <a:buChar char="³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7B9B57"/>
        </a:buClr>
        <a:buSzPct val="60000"/>
        <a:buFont typeface="Wingdings 2" panose="05020102010507070707" pitchFamily="18" charset="2"/>
        <a:buChar char="®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8B7396"/>
        </a:buClr>
        <a:buSzPct val="45000"/>
        <a:buFont typeface="Wingdings 2" panose="05020102010507070707" pitchFamily="18" charset="2"/>
        <a:buChar char="¯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E89A53"/>
        </a:buClr>
        <a:buFont typeface="Wingdings 2" panose="05020102010507070707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295400"/>
            <a:ext cx="7772400" cy="1470025"/>
          </a:xfrm>
        </p:spPr>
        <p:txBody>
          <a:bodyPr/>
          <a:lstStyle/>
          <a:p>
            <a:r>
              <a:rPr lang="zh-CN" altLang="en-US" sz="11500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小隶书简" pitchFamily="49" charset="-122"/>
                <a:ea typeface="汉仪小隶书简" pitchFamily="49" charset="-122"/>
              </a:rPr>
              <a:t>夏日绝句</a:t>
            </a:r>
            <a:endParaRPr lang="zh-CN" altLang="en-US" sz="11500" dirty="0" smtClean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小隶书简" pitchFamily="49" charset="-122"/>
              <a:ea typeface="汉仪小隶书简" pitchFamily="49" charset="-122"/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352800"/>
            <a:ext cx="3952875" cy="79216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Wingdings 2" panose="05020102010507070707"/>
              <a:buNone/>
              <a:defRPr/>
            </a:pPr>
            <a:r>
              <a:rPr lang="zh-CN" altLang="en-US" sz="4400" dirty="0"/>
              <a:t>李清照</a:t>
            </a:r>
            <a:endParaRPr lang="zh-CN" alt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h00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3200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Oval 3"/>
          <p:cNvSpPr>
            <a:spLocks noChangeArrowheads="1"/>
          </p:cNvSpPr>
          <p:nvPr/>
        </p:nvSpPr>
        <p:spPr bwMode="auto">
          <a:xfrm>
            <a:off x="0" y="1243013"/>
            <a:ext cx="4038600" cy="4114800"/>
          </a:xfrm>
          <a:prstGeom prst="ellipse">
            <a:avLst/>
          </a:prstGeom>
          <a:gradFill rotWithShape="1">
            <a:gsLst>
              <a:gs pos="0">
                <a:srgbClr val="CCFF99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FFFFFF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986698" y="117735"/>
            <a:ext cx="4968875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800000"/>
                </a:solidFill>
                <a:latin typeface="楷体_GB2312" pitchFamily="49" charset="-122"/>
                <a:ea typeface="楷体_GB2312" pitchFamily="49" charset="-122"/>
              </a:rPr>
              <a:t>李清照：（</a:t>
            </a:r>
            <a:r>
              <a:rPr lang="en-US" altLang="zh-CN" sz="2800" b="1" dirty="0">
                <a:solidFill>
                  <a:srgbClr val="800000"/>
                </a:solidFill>
                <a:latin typeface="楷体_GB2312" pitchFamily="49" charset="-122"/>
                <a:ea typeface="楷体_GB2312" pitchFamily="49" charset="-122"/>
              </a:rPr>
              <a:t>1084</a:t>
            </a:r>
            <a:r>
              <a:rPr lang="en-US" altLang="zh-CN" sz="2800" b="1" dirty="0">
                <a:solidFill>
                  <a:srgbClr val="800000"/>
                </a:solidFill>
                <a:ea typeface="楷体_GB2312" pitchFamily="49" charset="-122"/>
              </a:rPr>
              <a:t>—</a:t>
            </a:r>
            <a:r>
              <a:rPr lang="zh-CN" altLang="en-US" sz="2800" b="1" dirty="0">
                <a:solidFill>
                  <a:srgbClr val="800000"/>
                </a:solidFill>
                <a:latin typeface="楷体_GB2312" pitchFamily="49" charset="-122"/>
                <a:ea typeface="楷体_GB2312" pitchFamily="49" charset="-122"/>
              </a:rPr>
              <a:t>约</a:t>
            </a:r>
            <a:r>
              <a:rPr lang="en-US" altLang="zh-CN" sz="2800" b="1" dirty="0">
                <a:solidFill>
                  <a:srgbClr val="800000"/>
                </a:solidFill>
                <a:latin typeface="楷体_GB2312" pitchFamily="49" charset="-122"/>
                <a:ea typeface="楷体_GB2312" pitchFamily="49" charset="-122"/>
              </a:rPr>
              <a:t>1151</a:t>
            </a:r>
            <a:r>
              <a:rPr lang="zh-CN" altLang="en-US" sz="2800" b="1" dirty="0">
                <a:solidFill>
                  <a:srgbClr val="800000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br>
              <a:rPr lang="zh-CN" altLang="en-US" sz="2800" b="1" dirty="0">
                <a:solidFill>
                  <a:srgbClr val="800000"/>
                </a:solidFill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800" b="1" dirty="0">
                <a:solidFill>
                  <a:srgbClr val="800000"/>
                </a:solidFill>
                <a:latin typeface="楷体_GB2312" pitchFamily="49" charset="-122"/>
                <a:ea typeface="楷体_GB2312" pitchFamily="49" charset="-122"/>
              </a:rPr>
              <a:t>   自号易安居士，济南章丘人，著名女词人。她出身于一个具有文化传统的士大夫家庭，父亲李格非是一位散文家兼学者。十八岁时她与太学生赵明诚结婚，婚后居住在汴京，生活幸福。建炎元年，李清照因靖康之耻南下，建炎三年，赵明诚病逝于金陵，李清照只身逃难，几年后转寓临安，孤苦伶仃地度过寂寞的晚年</a:t>
            </a:r>
            <a:r>
              <a:rPr lang="zh-CN" altLang="en-US" sz="2800" b="1" dirty="0" smtClean="0">
                <a:solidFill>
                  <a:srgbClr val="800000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sz="2800" b="1" dirty="0">
              <a:solidFill>
                <a:srgbClr val="8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5125" name="Picture 5" descr="lqz0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484313"/>
            <a:ext cx="2890837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h00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3200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Oval 3"/>
          <p:cNvSpPr>
            <a:spLocks noChangeArrowheads="1"/>
          </p:cNvSpPr>
          <p:nvPr/>
        </p:nvSpPr>
        <p:spPr bwMode="auto">
          <a:xfrm>
            <a:off x="0" y="1243013"/>
            <a:ext cx="4038600" cy="4114800"/>
          </a:xfrm>
          <a:prstGeom prst="ellipse">
            <a:avLst/>
          </a:prstGeom>
          <a:gradFill rotWithShape="1">
            <a:gsLst>
              <a:gs pos="0">
                <a:srgbClr val="CCFF99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FFFFFF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876675" y="152399"/>
            <a:ext cx="5257800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dirty="0">
                <a:solidFill>
                  <a:srgbClr val="800000"/>
                </a:solidFill>
                <a:ea typeface="方正新舒体简体" pitchFamily="2" charset="-122"/>
              </a:rPr>
              <a:t>      </a:t>
            </a:r>
            <a:r>
              <a:rPr lang="en-US" altLang="zh-CN" sz="2800" dirty="0" smtClean="0">
                <a:solidFill>
                  <a:srgbClr val="800000"/>
                </a:solidFill>
                <a:ea typeface="方正新舒体简体" pitchFamily="2" charset="-122"/>
              </a:rPr>
              <a:t> </a:t>
            </a:r>
            <a:r>
              <a:rPr lang="zh-CN" altLang="en-US" sz="2800" dirty="0" smtClean="0">
                <a:solidFill>
                  <a:srgbClr val="800000"/>
                </a:solidFill>
                <a:ea typeface="方正楷体_GBK" pitchFamily="65" charset="-122"/>
              </a:rPr>
              <a:t>在</a:t>
            </a:r>
            <a:r>
              <a:rPr lang="zh-CN" altLang="en-US" sz="2800" dirty="0">
                <a:solidFill>
                  <a:srgbClr val="800000"/>
                </a:solidFill>
                <a:ea typeface="方正楷体_GBK" pitchFamily="65" charset="-122"/>
              </a:rPr>
              <a:t>我国群星璀璨的历史长河中，有数不胜数的杰出的文学大家。然而，这其中能够留芳千古的女性作家却廖若晨星，李清照独出群芳，是最优秀的一个。她学识渊博，才华出众，工于诗词，长于文赋，精通音律，善作书画。在诗词创作方面，她的盛名不仅可与宋朝的苏轼、陆游、辛弃疾比肩，亦可直追前代大师如李白、杜甫、白居易等而与之齐名，跻身于中国最伟大的文学家之列。</a:t>
            </a:r>
            <a:endParaRPr lang="zh-CN" altLang="en-US" sz="2800" dirty="0">
              <a:solidFill>
                <a:srgbClr val="800000"/>
              </a:solidFill>
              <a:ea typeface="方正楷体_GBK" pitchFamily="65" charset="-122"/>
            </a:endParaRPr>
          </a:p>
        </p:txBody>
      </p:sp>
      <p:pic>
        <p:nvPicPr>
          <p:cNvPr id="6149" name="Picture 5" descr="lqz0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484313"/>
            <a:ext cx="2890837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267200" y="685800"/>
            <a:ext cx="3995737" cy="4654550"/>
          </a:xfrm>
        </p:spPr>
        <p:txBody>
          <a:bodyPr rtlCol="0">
            <a:norm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 typeface="Wingdings 2" panose="05020102010507070707"/>
              <a:buNone/>
              <a:defRPr/>
            </a:pPr>
            <a:r>
              <a:rPr lang="en-US" altLang="zh-CN" sz="4400" b="1" dirty="0"/>
              <a:t>  </a:t>
            </a:r>
            <a:r>
              <a:rPr lang="zh-CN" altLang="en-US" sz="4400" b="1" dirty="0"/>
              <a:t>夏日绝句</a:t>
            </a:r>
            <a:endParaRPr lang="zh-CN" altLang="en-US" sz="4400" b="1" dirty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 2" panose="05020102010507070707"/>
              <a:buNone/>
              <a:defRPr/>
            </a:pPr>
            <a:r>
              <a:rPr lang="zh-CN" altLang="en-US" sz="4400" b="1" dirty="0"/>
              <a:t>　</a:t>
            </a:r>
            <a:r>
              <a:rPr lang="zh-CN" altLang="en-US" sz="3600" dirty="0"/>
              <a:t>［宋］李清照</a:t>
            </a:r>
            <a:endParaRPr lang="zh-CN" altLang="en-US" sz="3600" dirty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 2" panose="05020102010507070707"/>
              <a:buNone/>
              <a:defRPr/>
            </a:pPr>
            <a:endParaRPr lang="zh-CN" altLang="en-US" sz="3600" dirty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 2" panose="05020102010507070707"/>
              <a:buNone/>
              <a:defRPr/>
            </a:pPr>
            <a:r>
              <a:rPr lang="zh-CN" altLang="en-US" sz="4400" b="1" dirty="0"/>
              <a:t>生当作人杰，</a:t>
            </a:r>
            <a:endParaRPr lang="zh-CN" altLang="en-US" sz="4400" b="1" dirty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 2" panose="05020102010507070707"/>
              <a:buNone/>
              <a:defRPr/>
            </a:pPr>
            <a:r>
              <a:rPr lang="zh-CN" altLang="en-US" sz="4400" b="1" dirty="0"/>
              <a:t>死亦为鬼雄。</a:t>
            </a:r>
            <a:endParaRPr lang="zh-CN" altLang="en-US" sz="4400" b="1" dirty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 2" panose="05020102010507070707"/>
              <a:buNone/>
              <a:defRPr/>
            </a:pPr>
            <a:r>
              <a:rPr lang="zh-CN" altLang="en-US" sz="4400" b="1" dirty="0"/>
              <a:t>至今思项羽，</a:t>
            </a:r>
            <a:endParaRPr lang="zh-CN" altLang="en-US" sz="4400" b="1" dirty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 2" panose="05020102010507070707"/>
              <a:buNone/>
              <a:defRPr/>
            </a:pPr>
            <a:r>
              <a:rPr lang="zh-CN" altLang="en-US" sz="4400" b="1" dirty="0"/>
              <a:t>不肯过江东。</a:t>
            </a:r>
            <a:endParaRPr lang="zh-CN" altLang="en-US" sz="4400" b="1" dirty="0"/>
          </a:p>
        </p:txBody>
      </p:sp>
      <p:pic>
        <p:nvPicPr>
          <p:cNvPr id="7171" name="Picture 3" descr="2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04800" y="685800"/>
            <a:ext cx="3552825" cy="496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362200" y="2971800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5627687" cy="1143000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990033"/>
                </a:solidFill>
              </a:rPr>
              <a:t>诗句理解</a:t>
            </a:r>
            <a:endParaRPr lang="zh-CN" altLang="en-US" b="1" dirty="0" smtClean="0">
              <a:solidFill>
                <a:srgbClr val="990033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042988" y="2852738"/>
            <a:ext cx="6481762" cy="1368425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       </a:t>
            </a:r>
            <a:r>
              <a:rPr lang="zh-CN" altLang="en-US" dirty="0" smtClean="0">
                <a:solidFill>
                  <a:srgbClr val="0000FF"/>
                </a:solidFill>
              </a:rPr>
              <a:t>活着应该做人中的豪杰，死后应该做鬼中的英雄。</a:t>
            </a:r>
            <a:endParaRPr lang="zh-CN" altLang="en-US" dirty="0" smtClean="0">
              <a:solidFill>
                <a:srgbClr val="0000FF"/>
              </a:solidFill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331913" y="1844675"/>
            <a:ext cx="61404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dirty="0"/>
              <a:t>生当作人杰，死亦为鬼雄。</a:t>
            </a:r>
            <a:endParaRPr lang="zh-CN" altLang="en-US" sz="4000" b="1" dirty="0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331913" y="4221163"/>
            <a:ext cx="61404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dirty="0"/>
              <a:t>至今思项羽，不肯过江东。</a:t>
            </a:r>
            <a:endParaRPr lang="zh-CN" altLang="en-US" sz="4000" b="1" dirty="0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044575" y="5195888"/>
            <a:ext cx="705643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0000FF"/>
                </a:solidFill>
              </a:rPr>
              <a:t>    </a:t>
            </a:r>
            <a:r>
              <a:rPr lang="zh-CN" altLang="en-US" sz="3200" dirty="0">
                <a:solidFill>
                  <a:srgbClr val="0000FF"/>
                </a:solidFill>
              </a:rPr>
              <a:t>人们为什么至今还思念项羽，就因为他不苟且偷生回江东。</a:t>
            </a:r>
            <a:endParaRPr lang="zh-CN" altLang="en-US" sz="3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  <p:bldP spid="81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 rot="5400000">
            <a:off x="90488" y="3589338"/>
            <a:ext cx="1066800" cy="4572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zh-CN" altLang="en-US" sz="3600" kern="10" spc="720" dirty="0">
                <a:ln w="9525">
                  <a:solidFill>
                    <a:srgbClr val="808080"/>
                  </a:solidFill>
                  <a:round/>
                </a:ln>
                <a:solidFill>
                  <a:srgbClr val="33333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提问</a:t>
            </a:r>
            <a:endParaRPr lang="zh-CN" altLang="en-US" sz="3600" kern="10" spc="720" dirty="0">
              <a:ln w="9525">
                <a:solidFill>
                  <a:srgbClr val="808080"/>
                </a:solidFill>
                <a:round/>
              </a:ln>
              <a:solidFill>
                <a:srgbClr val="33333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763713" y="1341438"/>
            <a:ext cx="62642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990033"/>
                </a:solidFill>
                <a:ea typeface="方正北魏楷书简体" pitchFamily="65" charset="-122"/>
              </a:rPr>
              <a:t>1.</a:t>
            </a:r>
            <a:r>
              <a:rPr lang="zh-CN" altLang="en-US" sz="3200" b="1" dirty="0">
                <a:solidFill>
                  <a:srgbClr val="990033"/>
                </a:solidFill>
                <a:ea typeface="方正北魏楷书简体" pitchFamily="65" charset="-122"/>
              </a:rPr>
              <a:t>这首诗中李清照用了两个词语赞颂项羽的英雄气概，找到了吗？</a:t>
            </a:r>
            <a:endParaRPr lang="zh-CN" altLang="en-US" sz="3200" b="1" dirty="0">
              <a:solidFill>
                <a:srgbClr val="990033"/>
              </a:solidFill>
              <a:ea typeface="方正北魏楷书简体" pitchFamily="65" charset="-122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692275" y="3213100"/>
            <a:ext cx="86360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9900CC"/>
                </a:solidFill>
                <a:ea typeface="方正北魏楷书简体" pitchFamily="65" charset="-122"/>
              </a:rPr>
              <a:t>人杰：</a:t>
            </a:r>
            <a:endParaRPr lang="zh-CN" altLang="en-US" sz="2400" b="1" dirty="0">
              <a:solidFill>
                <a:srgbClr val="9900CC"/>
              </a:solidFill>
              <a:ea typeface="方正北魏楷书简体" pitchFamily="65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9900CC"/>
                </a:solidFill>
                <a:ea typeface="方正北魏楷书简体" pitchFamily="65" charset="-122"/>
              </a:rPr>
              <a:t>鬼雄：</a:t>
            </a:r>
            <a:endParaRPr lang="zh-CN" altLang="en-US" sz="2400" b="1" dirty="0">
              <a:solidFill>
                <a:srgbClr val="9900CC"/>
              </a:solidFill>
              <a:ea typeface="方正北魏楷书简体" pitchFamily="65" charset="-122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555875" y="3068638"/>
            <a:ext cx="54737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ea typeface="黑体" panose="02010609060101010101" pitchFamily="49" charset="-122"/>
              </a:rPr>
              <a:t>人中的豪杰、人中俊杰、了不起的人物、杰出的人、出色的人。</a:t>
            </a:r>
            <a:endParaRPr lang="zh-CN" altLang="en-US" sz="2400" b="1" dirty="0">
              <a:solidFill>
                <a:schemeClr val="accent2"/>
              </a:solidFill>
              <a:ea typeface="黑体" panose="02010609060101010101" pitchFamily="49" charset="-122"/>
            </a:endParaRPr>
          </a:p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ea typeface="黑体" panose="02010609060101010101" pitchFamily="49" charset="-122"/>
              </a:rPr>
              <a:t>鬼中的英雄。</a:t>
            </a:r>
            <a:endParaRPr lang="zh-CN" altLang="en-US" sz="2400" b="1" dirty="0">
              <a:solidFill>
                <a:schemeClr val="accent2"/>
              </a:solidFill>
              <a:ea typeface="黑体" panose="02010609060101010101" pitchFamily="49" charset="-122"/>
            </a:endParaRPr>
          </a:p>
        </p:txBody>
      </p:sp>
      <p:pic>
        <p:nvPicPr>
          <p:cNvPr id="9222" name="Picture 6" descr="92451194572789656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1500" y="4292600"/>
            <a:ext cx="3240088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19" grpId="0"/>
      <p:bldP spid="9220" grpId="0"/>
      <p:bldP spid="92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2"/>
          <p:cNvSpPr>
            <a:spLocks noChangeArrowheads="1" noChangeShapeType="1" noTextEdit="1"/>
          </p:cNvSpPr>
          <p:nvPr/>
        </p:nvSpPr>
        <p:spPr bwMode="auto">
          <a:xfrm rot="5400000">
            <a:off x="163513" y="3589338"/>
            <a:ext cx="1066800" cy="4572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zh-CN" altLang="en-US" sz="3600" kern="10" spc="720">
                <a:ln w="9525">
                  <a:solidFill>
                    <a:srgbClr val="808080"/>
                  </a:solidFill>
                  <a:round/>
                </a:ln>
                <a:solidFill>
                  <a:srgbClr val="33333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提问</a:t>
            </a:r>
            <a:endParaRPr lang="zh-CN" altLang="en-US" sz="3600" kern="10" spc="720">
              <a:ln w="9525">
                <a:solidFill>
                  <a:srgbClr val="808080"/>
                </a:solidFill>
                <a:round/>
              </a:ln>
              <a:solidFill>
                <a:srgbClr val="33333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547813" y="836613"/>
            <a:ext cx="6553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990033"/>
                </a:solidFill>
                <a:latin typeface="方正北魏楷书简体" pitchFamily="65" charset="-122"/>
                <a:ea typeface="方正北魏楷书简体" pitchFamily="65" charset="-122"/>
              </a:rPr>
              <a:t>2.</a:t>
            </a:r>
            <a:r>
              <a:rPr lang="zh-CN" altLang="en-US" sz="3200" b="1" dirty="0">
                <a:solidFill>
                  <a:srgbClr val="990033"/>
                </a:solidFill>
                <a:latin typeface="方正北魏楷书简体" pitchFamily="65" charset="-122"/>
                <a:ea typeface="方正北魏楷书简体" pitchFamily="65" charset="-122"/>
              </a:rPr>
              <a:t>你知道成语词典中有哪两个成语给我们展示了项羽的英雄气概吗？</a:t>
            </a:r>
            <a:endParaRPr lang="zh-CN" altLang="en-US" sz="3200" b="1" dirty="0">
              <a:solidFill>
                <a:srgbClr val="990033"/>
              </a:solidFill>
              <a:latin typeface="方正北魏楷书简体" pitchFamily="65" charset="-122"/>
              <a:ea typeface="方正北魏楷书简体" pitchFamily="65" charset="-122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476375" y="2276475"/>
            <a:ext cx="6767513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9900CC"/>
                </a:solidFill>
              </a:rPr>
              <a:t>拔山盖世</a:t>
            </a:r>
            <a:r>
              <a:rPr lang="zh-CN" altLang="en-US" sz="2400" dirty="0"/>
              <a:t>：</a:t>
            </a:r>
            <a:r>
              <a:rPr lang="zh-CN" altLang="en-US" sz="2400" b="1" dirty="0">
                <a:solidFill>
                  <a:schemeClr val="accent2"/>
                </a:solidFill>
                <a:ea typeface="黑体" panose="02010609060101010101" pitchFamily="49" charset="-122"/>
              </a:rPr>
              <a:t>项羽说自己的力量足以拔起一座大山，自己的气概足以超越天下人。形容力大勇猛，无人能比。</a:t>
            </a:r>
            <a:r>
              <a:rPr lang="en-US" altLang="zh-CN" sz="2400" b="1" dirty="0">
                <a:solidFill>
                  <a:schemeClr val="accent2"/>
                </a:solidFill>
                <a:ea typeface="黑体" panose="02010609060101010101" pitchFamily="49" charset="-122"/>
              </a:rPr>
              <a:t>【</a:t>
            </a:r>
            <a:r>
              <a:rPr lang="zh-CN" altLang="en-US" sz="2400" b="1" dirty="0">
                <a:solidFill>
                  <a:schemeClr val="accent2"/>
                </a:solidFill>
                <a:ea typeface="黑体" panose="02010609060101010101" pitchFamily="49" charset="-122"/>
              </a:rPr>
              <a:t>出自</a:t>
            </a:r>
            <a:r>
              <a:rPr lang="en-US" altLang="zh-CN" sz="2400" b="1" dirty="0">
                <a:solidFill>
                  <a:schemeClr val="accent2"/>
                </a:solidFill>
                <a:ea typeface="黑体" panose="02010609060101010101" pitchFamily="49" charset="-122"/>
              </a:rPr>
              <a:t>《</a:t>
            </a:r>
            <a:r>
              <a:rPr lang="zh-CN" altLang="en-US" sz="2400" b="1" dirty="0">
                <a:solidFill>
                  <a:schemeClr val="accent2"/>
                </a:solidFill>
                <a:ea typeface="黑体" panose="02010609060101010101" pitchFamily="49" charset="-122"/>
              </a:rPr>
              <a:t>史记</a:t>
            </a:r>
            <a:r>
              <a:rPr lang="en-US" altLang="zh-CN" sz="2400" b="1" dirty="0">
                <a:solidFill>
                  <a:schemeClr val="accent2"/>
                </a:solidFill>
                <a:ea typeface="黑体" panose="02010609060101010101" pitchFamily="49" charset="-122"/>
              </a:rPr>
              <a:t>•</a:t>
            </a:r>
            <a:r>
              <a:rPr lang="zh-CN" altLang="en-US" sz="2400" b="1" dirty="0">
                <a:solidFill>
                  <a:schemeClr val="accent2"/>
                </a:solidFill>
                <a:ea typeface="黑体" panose="02010609060101010101" pitchFamily="49" charset="-122"/>
              </a:rPr>
              <a:t>项羽本纪</a:t>
            </a:r>
            <a:r>
              <a:rPr lang="en-US" altLang="zh-CN" sz="2400" b="1" dirty="0">
                <a:solidFill>
                  <a:schemeClr val="accent2"/>
                </a:solidFill>
                <a:ea typeface="黑体" panose="02010609060101010101" pitchFamily="49" charset="-122"/>
              </a:rPr>
              <a:t>》</a:t>
            </a:r>
            <a:r>
              <a:rPr lang="zh-CN" altLang="en-US" sz="2400" b="1" dirty="0">
                <a:solidFill>
                  <a:schemeClr val="accent2"/>
                </a:solidFill>
                <a:ea typeface="黑体" panose="02010609060101010101" pitchFamily="49" charset="-122"/>
              </a:rPr>
              <a:t>：“项王乃悲歌慷慨，自为诗曰：‘力拔山兮气盖世。’”</a:t>
            </a:r>
            <a:r>
              <a:rPr lang="en-US" altLang="zh-CN" sz="2400" b="1" dirty="0">
                <a:solidFill>
                  <a:schemeClr val="accent2"/>
                </a:solidFill>
                <a:ea typeface="黑体" panose="02010609060101010101" pitchFamily="49" charset="-122"/>
              </a:rPr>
              <a:t>】</a:t>
            </a:r>
            <a:endParaRPr lang="en-US" altLang="zh-CN" sz="2400" b="1" dirty="0">
              <a:solidFill>
                <a:schemeClr val="accent2"/>
              </a:solidFill>
              <a:ea typeface="黑体" panose="02010609060101010101" pitchFamily="49" charset="-122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476375" y="4149725"/>
            <a:ext cx="6767513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9900CC"/>
                </a:solidFill>
                <a:ea typeface="黑体" panose="02010609060101010101" pitchFamily="49" charset="-122"/>
              </a:rPr>
              <a:t>破釜沉舟：</a:t>
            </a:r>
            <a:r>
              <a:rPr lang="zh-CN" altLang="en-US" sz="2400" b="1" dirty="0">
                <a:solidFill>
                  <a:schemeClr val="accent2"/>
                </a:solidFill>
                <a:ea typeface="黑体" panose="02010609060101010101" pitchFamily="49" charset="-122"/>
              </a:rPr>
              <a:t>项羽跟秦兵打仗，过河后就命令士兵把锅都打破，把船都弄沉，激励士兵拼死作战，不打胜仗决不生还。比喻下定决心不顾一切地干到底。</a:t>
            </a:r>
            <a:r>
              <a:rPr lang="en-US" altLang="zh-CN" sz="2400" b="1" dirty="0">
                <a:solidFill>
                  <a:schemeClr val="accent2"/>
                </a:solidFill>
                <a:ea typeface="黑体" panose="02010609060101010101" pitchFamily="49" charset="-122"/>
              </a:rPr>
              <a:t>【</a:t>
            </a:r>
            <a:r>
              <a:rPr lang="zh-CN" altLang="en-US" sz="2400" b="1" dirty="0">
                <a:solidFill>
                  <a:schemeClr val="accent2"/>
                </a:solidFill>
                <a:ea typeface="黑体" panose="02010609060101010101" pitchFamily="49" charset="-122"/>
              </a:rPr>
              <a:t>出自</a:t>
            </a:r>
            <a:r>
              <a:rPr lang="en-US" altLang="zh-CN" sz="2400" b="1" dirty="0">
                <a:solidFill>
                  <a:schemeClr val="accent2"/>
                </a:solidFill>
                <a:ea typeface="黑体" panose="02010609060101010101" pitchFamily="49" charset="-122"/>
              </a:rPr>
              <a:t>《</a:t>
            </a:r>
            <a:r>
              <a:rPr lang="zh-CN" altLang="en-US" sz="2400" b="1" dirty="0">
                <a:solidFill>
                  <a:schemeClr val="accent2"/>
                </a:solidFill>
                <a:ea typeface="黑体" panose="02010609060101010101" pitchFamily="49" charset="-122"/>
              </a:rPr>
              <a:t>史记</a:t>
            </a:r>
            <a:r>
              <a:rPr lang="en-US" altLang="zh-CN" sz="2400" b="1" dirty="0">
                <a:solidFill>
                  <a:schemeClr val="accent2"/>
                </a:solidFill>
                <a:ea typeface="黑体" panose="02010609060101010101" pitchFamily="49" charset="-122"/>
              </a:rPr>
              <a:t>•</a:t>
            </a:r>
            <a:r>
              <a:rPr lang="zh-CN" altLang="en-US" sz="2400" b="1" dirty="0">
                <a:solidFill>
                  <a:schemeClr val="accent2"/>
                </a:solidFill>
                <a:ea typeface="黑体" panose="02010609060101010101" pitchFamily="49" charset="-122"/>
              </a:rPr>
              <a:t>项羽本纪</a:t>
            </a:r>
            <a:r>
              <a:rPr lang="en-US" altLang="zh-CN" sz="2400" b="1" dirty="0">
                <a:solidFill>
                  <a:schemeClr val="accent2"/>
                </a:solidFill>
                <a:ea typeface="黑体" panose="02010609060101010101" pitchFamily="49" charset="-122"/>
              </a:rPr>
              <a:t>》</a:t>
            </a:r>
            <a:r>
              <a:rPr lang="zh-CN" altLang="en-US" sz="2400" b="1" dirty="0">
                <a:solidFill>
                  <a:schemeClr val="accent2"/>
                </a:solidFill>
                <a:ea typeface="黑体" panose="02010609060101010101" pitchFamily="49" charset="-122"/>
              </a:rPr>
              <a:t>：“项羽乃悉引兵渡河，皆沉船，破釜甑，烧庐舍，持三日粮，以示士卒必死，无一还心。”</a:t>
            </a:r>
            <a:r>
              <a:rPr lang="en-US" altLang="zh-CN" sz="2400" b="1" dirty="0">
                <a:solidFill>
                  <a:schemeClr val="accent2"/>
                </a:solidFill>
                <a:ea typeface="黑体" panose="02010609060101010101" pitchFamily="49" charset="-122"/>
              </a:rPr>
              <a:t>】</a:t>
            </a:r>
            <a:endParaRPr lang="en-US" altLang="zh-CN" sz="2400" b="1" dirty="0">
              <a:solidFill>
                <a:schemeClr val="accent2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43" grpId="0"/>
      <p:bldP spid="10244" grpId="0"/>
      <p:bldP spid="102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kxl_025847416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971550" y="1066800"/>
            <a:ext cx="5976938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 dirty="0">
                <a:solidFill>
                  <a:srgbClr val="006600"/>
                </a:solidFill>
                <a:latin typeface="方正北魏楷书简体" pitchFamily="65" charset="-122"/>
                <a:ea typeface="方正北魏楷书简体" pitchFamily="65" charset="-122"/>
              </a:rPr>
              <a:t>    </a:t>
            </a:r>
            <a:r>
              <a:rPr lang="zh-CN" altLang="en-US" sz="2400" b="1" dirty="0">
                <a:solidFill>
                  <a:srgbClr val="006600"/>
                </a:solidFill>
                <a:latin typeface="方正北魏楷书简体" pitchFamily="65" charset="-122"/>
                <a:ea typeface="方正北魏楷书简体" pitchFamily="65" charset="-122"/>
              </a:rPr>
              <a:t>秦朝末年，统治者的残暴激起了人民的不满，各路豪杰纷纷起义抗秦。项羽率领八千江东弟子转战中原，消灭了秦军主力，立下赫赫战功。秦朝灭亡后，与刘邦争夺天下，最终项羽兵败垓下，退至乌江渡口。当时，乌江亭长劝他急速离江，回到江东，重振旗鼓。项羽觉得自己无颜再见江东父老，不肯漓江逃生，便下马步战，杀敌数百，负伤</a:t>
            </a:r>
            <a:r>
              <a:rPr lang="en-US" altLang="zh-CN" sz="2400" b="1" dirty="0">
                <a:solidFill>
                  <a:srgbClr val="006600"/>
                </a:solidFill>
                <a:latin typeface="方正北魏楷书简体" pitchFamily="65" charset="-122"/>
                <a:ea typeface="方正北魏楷书简体" pitchFamily="65" charset="-122"/>
              </a:rPr>
              <a:t>10</a:t>
            </a:r>
            <a:r>
              <a:rPr lang="zh-CN" altLang="en-US" sz="2400" b="1" dirty="0">
                <a:solidFill>
                  <a:srgbClr val="006600"/>
                </a:solidFill>
                <a:latin typeface="方正北魏楷书简体" pitchFamily="65" charset="-122"/>
                <a:ea typeface="方正北魏楷书简体" pitchFamily="65" charset="-122"/>
              </a:rPr>
              <a:t>余处，最后从容自刎，时年</a:t>
            </a:r>
            <a:r>
              <a:rPr lang="en-US" altLang="zh-CN" sz="2400" b="1" dirty="0">
                <a:solidFill>
                  <a:srgbClr val="006600"/>
                </a:solidFill>
                <a:latin typeface="方正北魏楷书简体" pitchFamily="65" charset="-122"/>
                <a:ea typeface="方正北魏楷书简体" pitchFamily="65" charset="-122"/>
              </a:rPr>
              <a:t>31</a:t>
            </a:r>
            <a:r>
              <a:rPr lang="zh-CN" altLang="en-US" sz="2400" b="1" dirty="0">
                <a:solidFill>
                  <a:srgbClr val="006600"/>
                </a:solidFill>
                <a:latin typeface="方正北魏楷书简体" pitchFamily="65" charset="-122"/>
                <a:ea typeface="方正北魏楷书简体" pitchFamily="65" charset="-122"/>
              </a:rPr>
              <a:t>年。</a:t>
            </a:r>
            <a:endParaRPr lang="zh-CN" altLang="en-US" sz="2400" b="1" dirty="0">
              <a:solidFill>
                <a:srgbClr val="006600"/>
              </a:solidFill>
              <a:latin typeface="方正北魏楷书简体" pitchFamily="65" charset="-122"/>
              <a:ea typeface="方正北魏楷书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xingsebiankuang2_005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52600" y="1807918"/>
            <a:ext cx="5772150" cy="346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 dirty="0">
                <a:solidFill>
                  <a:srgbClr val="9900CC"/>
                </a:solidFill>
                <a:latin typeface="方正新舒体简体" pitchFamily="2" charset="-122"/>
                <a:ea typeface="方正新舒体简体" pitchFamily="2" charset="-122"/>
              </a:rPr>
              <a:t>1.</a:t>
            </a:r>
            <a:r>
              <a:rPr lang="zh-CN" altLang="en-US" sz="2400" b="1" dirty="0">
                <a:solidFill>
                  <a:srgbClr val="9900CC"/>
                </a:solidFill>
                <a:latin typeface="方正新舒体简体" pitchFamily="2" charset="-122"/>
                <a:ea typeface="方正新舒体简体" pitchFamily="2" charset="-122"/>
              </a:rPr>
              <a:t>能不能把</a:t>
            </a:r>
            <a:r>
              <a:rPr lang="zh-CN" altLang="en-US" sz="2400" b="1" dirty="0">
                <a:solidFill>
                  <a:srgbClr val="9900CC"/>
                </a:solidFill>
                <a:ea typeface="方正新舒体简体" pitchFamily="2" charset="-122"/>
              </a:rPr>
              <a:t>“</a:t>
            </a:r>
            <a:r>
              <a:rPr lang="zh-CN" altLang="en-US" sz="2400" b="1" dirty="0">
                <a:solidFill>
                  <a:srgbClr val="9900CC"/>
                </a:solidFill>
                <a:latin typeface="方正新舒体简体" pitchFamily="2" charset="-122"/>
                <a:ea typeface="方正新舒体简体" pitchFamily="2" charset="-122"/>
              </a:rPr>
              <a:t>不肯</a:t>
            </a:r>
            <a:r>
              <a:rPr lang="zh-CN" altLang="en-US" sz="2400" b="1" dirty="0">
                <a:solidFill>
                  <a:srgbClr val="9900CC"/>
                </a:solidFill>
                <a:ea typeface="方正新舒体简体" pitchFamily="2" charset="-122"/>
              </a:rPr>
              <a:t>”</a:t>
            </a:r>
            <a:r>
              <a:rPr lang="zh-CN" altLang="en-US" sz="2400" b="1" dirty="0">
                <a:solidFill>
                  <a:srgbClr val="9900CC"/>
                </a:solidFill>
                <a:latin typeface="方正新舒体简体" pitchFamily="2" charset="-122"/>
                <a:ea typeface="方正新舒体简体" pitchFamily="2" charset="-122"/>
              </a:rPr>
              <a:t>换成</a:t>
            </a:r>
            <a:r>
              <a:rPr lang="zh-CN" altLang="en-US" sz="2400" b="1" dirty="0">
                <a:solidFill>
                  <a:srgbClr val="9900CC"/>
                </a:solidFill>
                <a:ea typeface="方正新舒体简体" pitchFamily="2" charset="-122"/>
              </a:rPr>
              <a:t>“</a:t>
            </a:r>
            <a:r>
              <a:rPr lang="zh-CN" altLang="en-US" sz="2400" b="1" dirty="0">
                <a:solidFill>
                  <a:srgbClr val="9900CC"/>
                </a:solidFill>
                <a:latin typeface="方正新舒体简体" pitchFamily="2" charset="-122"/>
                <a:ea typeface="方正新舒体简体" pitchFamily="2" charset="-122"/>
              </a:rPr>
              <a:t>不愿</a:t>
            </a:r>
            <a:r>
              <a:rPr lang="zh-CN" altLang="en-US" sz="2400" b="1" dirty="0">
                <a:solidFill>
                  <a:srgbClr val="9900CC"/>
                </a:solidFill>
                <a:ea typeface="方正新舒体简体" pitchFamily="2" charset="-122"/>
              </a:rPr>
              <a:t>”</a:t>
            </a:r>
            <a:r>
              <a:rPr lang="zh-CN" altLang="en-US" sz="2400" b="1" dirty="0">
                <a:solidFill>
                  <a:srgbClr val="9900CC"/>
                </a:solidFill>
                <a:latin typeface="方正新舒体简体" pitchFamily="2" charset="-122"/>
                <a:ea typeface="方正新舒体简体" pitchFamily="2" charset="-122"/>
              </a:rPr>
              <a:t>、</a:t>
            </a:r>
            <a:r>
              <a:rPr lang="zh-CN" altLang="en-US" sz="2400" b="1" dirty="0">
                <a:solidFill>
                  <a:srgbClr val="9900CC"/>
                </a:solidFill>
                <a:ea typeface="方正新舒体简体" pitchFamily="2" charset="-122"/>
              </a:rPr>
              <a:t>“</a:t>
            </a:r>
            <a:r>
              <a:rPr lang="zh-CN" altLang="en-US" sz="2400" b="1" dirty="0">
                <a:solidFill>
                  <a:srgbClr val="9900CC"/>
                </a:solidFill>
                <a:latin typeface="方正新舒体简体" pitchFamily="2" charset="-122"/>
                <a:ea typeface="方正新舒体简体" pitchFamily="2" charset="-122"/>
              </a:rPr>
              <a:t>不想</a:t>
            </a:r>
            <a:r>
              <a:rPr lang="zh-CN" altLang="en-US" sz="2400" b="1" dirty="0">
                <a:solidFill>
                  <a:srgbClr val="9900CC"/>
                </a:solidFill>
                <a:ea typeface="方正新舒体简体" pitchFamily="2" charset="-122"/>
              </a:rPr>
              <a:t>”</a:t>
            </a:r>
            <a:r>
              <a:rPr lang="zh-CN" altLang="en-US" sz="2400" b="1" dirty="0">
                <a:solidFill>
                  <a:srgbClr val="9900CC"/>
                </a:solidFill>
                <a:latin typeface="方正新舒体简体" pitchFamily="2" charset="-122"/>
                <a:ea typeface="方正新舒体简体" pitchFamily="2" charset="-122"/>
              </a:rPr>
              <a:t>、</a:t>
            </a:r>
            <a:r>
              <a:rPr lang="zh-CN" altLang="en-US" sz="2400" b="1" dirty="0">
                <a:solidFill>
                  <a:srgbClr val="9900CC"/>
                </a:solidFill>
                <a:ea typeface="方正新舒体简体" pitchFamily="2" charset="-122"/>
              </a:rPr>
              <a:t>“</a:t>
            </a:r>
            <a:r>
              <a:rPr lang="zh-CN" altLang="en-US" sz="2400" b="1" dirty="0">
                <a:solidFill>
                  <a:srgbClr val="9900CC"/>
                </a:solidFill>
                <a:latin typeface="方正新舒体简体" pitchFamily="2" charset="-122"/>
                <a:ea typeface="方正新舒体简体" pitchFamily="2" charset="-122"/>
              </a:rPr>
              <a:t>不能</a:t>
            </a:r>
            <a:r>
              <a:rPr lang="zh-CN" altLang="en-US" sz="2400" b="1" dirty="0">
                <a:solidFill>
                  <a:srgbClr val="9900CC"/>
                </a:solidFill>
                <a:ea typeface="方正新舒体简体" pitchFamily="2" charset="-122"/>
              </a:rPr>
              <a:t>”</a:t>
            </a:r>
            <a:r>
              <a:rPr lang="zh-CN" altLang="en-US" sz="2400" b="1" dirty="0">
                <a:solidFill>
                  <a:srgbClr val="9900CC"/>
                </a:solidFill>
                <a:latin typeface="方正新舒体简体" pitchFamily="2" charset="-122"/>
                <a:ea typeface="方正新舒体简体" pitchFamily="2" charset="-122"/>
              </a:rPr>
              <a:t>？</a:t>
            </a:r>
            <a:endParaRPr lang="zh-CN" altLang="en-US" sz="2400" b="1" dirty="0">
              <a:solidFill>
                <a:srgbClr val="9900CC"/>
              </a:solidFill>
              <a:latin typeface="方正新舒体简体" pitchFamily="2" charset="-122"/>
              <a:ea typeface="方正新舒体简体" pitchFamily="2" charset="-122"/>
            </a:endParaRPr>
          </a:p>
          <a:p>
            <a:pPr eaLnBrk="1" hangingPunct="1">
              <a:spcBef>
                <a:spcPct val="50000"/>
              </a:spcBef>
            </a:pPr>
            <a:endParaRPr lang="zh-CN" altLang="en-US" dirty="0"/>
          </a:p>
          <a:p>
            <a:pPr eaLnBrk="1" hangingPunct="1">
              <a:spcBef>
                <a:spcPct val="50000"/>
              </a:spcBef>
            </a:pPr>
            <a:endParaRPr lang="zh-CN" altLang="en-US" sz="2400" b="1" dirty="0">
              <a:solidFill>
                <a:srgbClr val="9900CC"/>
              </a:solidFill>
              <a:latin typeface="方正新舒体简体" pitchFamily="2" charset="-122"/>
              <a:ea typeface="方正新舒体简体" pitchFamily="2" charset="-122"/>
            </a:endParaRPr>
          </a:p>
          <a:p>
            <a:pPr eaLnBrk="1" hangingPunct="1">
              <a:spcBef>
                <a:spcPct val="50000"/>
              </a:spcBef>
            </a:pPr>
            <a:endParaRPr lang="zh-CN" altLang="en-US" sz="1600" b="1" dirty="0">
              <a:solidFill>
                <a:srgbClr val="9900CC"/>
              </a:solidFill>
              <a:latin typeface="方正新舒体简体" pitchFamily="2" charset="-122"/>
              <a:ea typeface="方正新舒体简体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2400" b="1" dirty="0">
                <a:solidFill>
                  <a:srgbClr val="9900CC"/>
                </a:solidFill>
                <a:latin typeface="方正新舒体简体" pitchFamily="2" charset="-122"/>
                <a:ea typeface="方正新舒体简体" pitchFamily="2" charset="-122"/>
              </a:rPr>
              <a:t>2.</a:t>
            </a:r>
            <a:r>
              <a:rPr lang="zh-CN" altLang="en-US" sz="2400" b="1" dirty="0">
                <a:solidFill>
                  <a:srgbClr val="9900CC"/>
                </a:solidFill>
                <a:latin typeface="方正新舒体简体" pitchFamily="2" charset="-122"/>
                <a:ea typeface="方正新舒体简体" pitchFamily="2" charset="-122"/>
              </a:rPr>
              <a:t>同学们，楚汉战争以项羽的失败而告终。</a:t>
            </a:r>
            <a:r>
              <a:rPr lang="zh-CN" altLang="en-US" sz="2400" b="1" dirty="0">
                <a:solidFill>
                  <a:srgbClr val="9900CC"/>
                </a:solidFill>
                <a:ea typeface="方正新舒体简体" pitchFamily="2" charset="-122"/>
              </a:rPr>
              <a:t>“</a:t>
            </a:r>
            <a:r>
              <a:rPr lang="zh-CN" altLang="en-US" sz="2400" b="1" dirty="0">
                <a:solidFill>
                  <a:srgbClr val="9900CC"/>
                </a:solidFill>
                <a:latin typeface="方正新舒体简体" pitchFamily="2" charset="-122"/>
                <a:ea typeface="方正新舒体简体" pitchFamily="2" charset="-122"/>
              </a:rPr>
              <a:t>至今思项羽</a:t>
            </a:r>
            <a:r>
              <a:rPr lang="zh-CN" altLang="en-US" sz="2400" b="1" dirty="0">
                <a:solidFill>
                  <a:srgbClr val="9900CC"/>
                </a:solidFill>
                <a:ea typeface="方正新舒体简体" pitchFamily="2" charset="-122"/>
              </a:rPr>
              <a:t>”</a:t>
            </a:r>
            <a:r>
              <a:rPr lang="zh-CN" altLang="en-US" sz="2400" b="1" dirty="0">
                <a:solidFill>
                  <a:srgbClr val="9900CC"/>
                </a:solidFill>
                <a:latin typeface="方正新舒体简体" pitchFamily="2" charset="-122"/>
                <a:ea typeface="方正新舒体简体" pitchFamily="2" charset="-122"/>
              </a:rPr>
              <a:t>，宋朝的李清照为什么要去追思一位一千多年前的失败的英雄呢</a:t>
            </a:r>
            <a:r>
              <a:rPr lang="zh-CN" altLang="en-US" sz="2400" dirty="0" smtClean="0">
                <a:solidFill>
                  <a:srgbClr val="9900CC"/>
                </a:solidFill>
              </a:rPr>
              <a:t>？ </a:t>
            </a:r>
            <a:endParaRPr lang="zh-CN" altLang="en-US" sz="2400" dirty="0">
              <a:solidFill>
                <a:srgbClr val="9900CC"/>
              </a:solidFill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908175" y="2636838"/>
            <a:ext cx="56165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000" dirty="0">
                <a:solidFill>
                  <a:srgbClr val="CC6600"/>
                </a:solidFill>
                <a:ea typeface="方正北魏楷书简体" pitchFamily="65" charset="-122"/>
              </a:rPr>
              <a:t>“</a:t>
            </a:r>
            <a:r>
              <a:rPr lang="zh-CN" altLang="en-US" sz="2000" b="1" dirty="0">
                <a:solidFill>
                  <a:srgbClr val="CC6600"/>
                </a:solidFill>
                <a:ea typeface="方正北魏楷书简体" pitchFamily="65" charset="-122"/>
              </a:rPr>
              <a:t>不肯”一词，写出了项羽以死相报，无愧于八尺男儿之身，无愧于江东父老之托，无愧于“人杰鬼雄”之名。</a:t>
            </a:r>
            <a:endParaRPr lang="zh-CN" altLang="en-US" sz="2000" b="1" dirty="0">
              <a:solidFill>
                <a:srgbClr val="CC6600"/>
              </a:solidFill>
              <a:ea typeface="方正北魏楷书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lzy.com">
  <a:themeElements>
    <a:clrScheme name="龙腾四海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龙腾四海">
      <a:majorFont>
        <a:latin typeface="Maiandra GD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龙腾四海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hueMod val="100000"/>
                <a:satMod val="250000"/>
              </a:schemeClr>
            </a:gs>
            <a:gs pos="75000">
              <a:schemeClr val="phClr">
                <a:tint val="80000"/>
                <a:shade val="100000"/>
                <a:hueMod val="100000"/>
                <a:satMod val="375000"/>
              </a:schemeClr>
            </a:gs>
            <a:gs pos="100000">
              <a:schemeClr val="phClr">
                <a:tint val="50000"/>
                <a:shade val="100000"/>
                <a:hueMod val="100000"/>
                <a:satMod val="5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100000"/>
                <a:shade val="75000"/>
                <a:hueMod val="100000"/>
                <a:satMod val="100000"/>
              </a:schemeClr>
            </a:duotone>
          </a:blip>
          <a:tile tx="0" ty="0" sx="50000" sy="50000" flip="none" algn="ctr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2700" h="12700" prst="relaxedInset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  <a:outerShdw blurRad="44450" dist="50800" dir="3300000" sx="99000" sy="99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4220000"/>
            </a:lightRig>
          </a:scene3d>
          <a:sp3d prstMaterial="dkEdge">
            <a:bevelT w="63500" h="63500"/>
            <a:bevelB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bg1">
                <a:tint val="100000"/>
                <a:shade val="100000"/>
                <a:hueMod val="100000"/>
                <a:satMod val="150000"/>
              </a:schemeClr>
            </a:gs>
            <a:gs pos="55000">
              <a:schemeClr val="bg1">
                <a:tint val="100000"/>
                <a:shade val="90000"/>
                <a:hueMod val="100000"/>
                <a:satMod val="375000"/>
              </a:schemeClr>
            </a:gs>
            <a:gs pos="100000">
              <a:schemeClr val="phClr">
                <a:tint val="88000"/>
                <a:shade val="100000"/>
                <a:hueMod val="100000"/>
                <a:satMod val="500000"/>
              </a:schemeClr>
            </a:gs>
          </a:gsLst>
          <a:lin ang="5400000" scaled="1"/>
        </a:gradFill>
        <a:blipFill>
          <a:blip xmlns:r="http://schemas.openxmlformats.org/officeDocument/2006/relationships" r:embed="rId2">
            <a:duotone>
              <a:schemeClr val="phClr">
                <a:shade val="30000"/>
                <a:satMod val="555000"/>
              </a:schemeClr>
              <a:schemeClr val="phClr">
                <a:tint val="96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Dragon</Template>
  <TotalTime>0</TotalTime>
  <Words>1912</Words>
  <Application>WPS 演示</Application>
  <PresentationFormat>全屏显示(4:3)</PresentationFormat>
  <Paragraphs>66</Paragraphs>
  <Slides>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30" baseType="lpstr">
      <vt:lpstr>Arial</vt:lpstr>
      <vt:lpstr>宋体</vt:lpstr>
      <vt:lpstr>Wingdings</vt:lpstr>
      <vt:lpstr>Maiandra GD</vt:lpstr>
      <vt:lpstr>隶书</vt:lpstr>
      <vt:lpstr>Wingdings 2</vt:lpstr>
      <vt:lpstr>Arial</vt:lpstr>
      <vt:lpstr>Calibri</vt:lpstr>
      <vt:lpstr>汉仪小隶书简</vt:lpstr>
      <vt:lpstr>Wingdings 2</vt:lpstr>
      <vt:lpstr>微软雅黑</vt:lpstr>
      <vt:lpstr>楷体_GB2312</vt:lpstr>
      <vt:lpstr>方正新舒体简体</vt:lpstr>
      <vt:lpstr>方正楷体_GBK</vt:lpstr>
      <vt:lpstr>方正北魏楷书简体</vt:lpstr>
      <vt:lpstr>黑体</vt:lpstr>
      <vt:lpstr>华文楷体</vt:lpstr>
      <vt:lpstr>Cambria</vt:lpstr>
      <vt:lpstr>Arial Unicode MS</vt:lpstr>
      <vt:lpstr>新宋体</vt:lpstr>
      <vt:lpstr>glzy.com</vt:lpstr>
      <vt:lpstr>夏日绝句</vt:lpstr>
      <vt:lpstr>PowerPoint 演示文稿</vt:lpstr>
      <vt:lpstr>PowerPoint 演示文稿</vt:lpstr>
      <vt:lpstr>PowerPoint 演示文稿</vt:lpstr>
      <vt:lpstr>诗句理解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</dc:description>
  <dc:subject>第一PPT模板网-WWW.1PPT.COM</dc:subject>
  <cp:category>第一PPT模板网-WWW.1PPT.COM</cp:category>
  <cp:lastModifiedBy>Administrator</cp:lastModifiedBy>
  <cp:revision>5</cp:revision>
  <cp:lastPrinted>2113-01-01T00:00:00Z</cp:lastPrinted>
  <dcterms:created xsi:type="dcterms:W3CDTF">2113-01-01T00:00:00Z</dcterms:created>
  <dcterms:modified xsi:type="dcterms:W3CDTF">2017-08-12T05:56:55Z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2052-10.1.0.6690</vt:lpwstr>
  </property>
</Properties>
</file>