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0"/>
  </p:notesMasterIdLst>
  <p:sldIdLst>
    <p:sldId id="313" r:id="rId4"/>
    <p:sldId id="281" r:id="rId5"/>
    <p:sldId id="257" r:id="rId6"/>
    <p:sldId id="312" r:id="rId7"/>
    <p:sldId id="256" r:id="rId8"/>
    <p:sldId id="295" r:id="rId9"/>
    <p:sldId id="270" r:id="rId11"/>
    <p:sldId id="268" r:id="rId12"/>
    <p:sldId id="264" r:id="rId13"/>
    <p:sldId id="267" r:id="rId14"/>
    <p:sldId id="265" r:id="rId15"/>
    <p:sldId id="269" r:id="rId16"/>
    <p:sldId id="266" r:id="rId17"/>
    <p:sldId id="272" r:id="rId18"/>
    <p:sldId id="306" r:id="rId19"/>
    <p:sldId id="307" r:id="rId20"/>
    <p:sldId id="274" r:id="rId21"/>
    <p:sldId id="308" r:id="rId22"/>
    <p:sldId id="309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800000"/>
    <a:srgbClr val="CCFFFF"/>
    <a:srgbClr val="000000"/>
    <a:srgbClr val="0000FF"/>
    <a:srgbClr val="FF0066"/>
    <a:srgbClr val="CC6600"/>
    <a:srgbClr val="006600"/>
    <a:srgbClr val="00FF99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zh-CN" altLang="zh-CN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181AA64-878D-4F1F-806A-970330D9DFB7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1AA64-878D-4F1F-806A-970330D9DFB7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0733EB-FE1F-4097-98A7-D2218A72DE8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0A220-13F7-49C3-9C04-024A3360432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F51AD-F160-410C-A660-DDA2DFCCDE4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0733EB-FE1F-4097-98A7-D2218A72DE8A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035EB-E106-41C3-BAAE-945B5AC252DE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FDB2C-8A7A-4150-A52E-99BDDAB6DA9E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E3AA0-6CDC-450C-B097-9A207D838B7A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29972-E70D-44CD-86DC-25F28ECF532D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2F7B5-533B-46C2-9A69-C814BB3610B1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601C8-D95B-4BB6-834C-59CB9C9B3A97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F46B-D928-4D72-8FF0-B6AE8EAE7EE1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035EB-E106-41C3-BAAE-945B5AC252D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7EE9E-EF6F-46EB-B221-5328524D4A87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0A220-13F7-49C3-9C04-024A3360432B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F51AD-F160-410C-A660-DDA2DFCCDE45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FDB2C-8A7A-4150-A52E-99BDDAB6DA9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E3AA0-6CDC-450C-B097-9A207D838B7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29972-E70D-44CD-86DC-25F28ECF532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2F7B5-533B-46C2-9A69-C814BB3610B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601C8-D95B-4BB6-834C-59CB9C9B3A9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F46B-D928-4D72-8FF0-B6AE8EAE7EE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7EE9E-EF6F-46EB-B221-5328524D4A8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00798070-85CC-4A4A-8B81-F75E29B57352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zh-CN">
              <a:solidFill>
                <a:srgbClr val="007A77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00798070-85CC-4A4A-8B81-F75E29B57352}" type="slidenum">
              <a:rPr lang="zh-CN" altLang="zh-CN">
                <a:solidFill>
                  <a:srgbClr val="007A77"/>
                </a:solidFill>
              </a:rPr>
            </a:fld>
            <a:endParaRPr lang="zh-CN" altLang="zh-CN">
              <a:solidFill>
                <a:srgbClr val="007A7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07504" y="764704"/>
            <a:ext cx="6908800" cy="1470025"/>
          </a:xfrm>
        </p:spPr>
        <p:txBody>
          <a:bodyPr/>
          <a:lstStyle/>
          <a:p>
            <a:r>
              <a:rPr lang="zh-CN" sz="8800" b="1" dirty="0">
                <a:solidFill>
                  <a:srgbClr val="990033"/>
                </a:solidFill>
                <a:latin typeface="汉仪大宋简" pitchFamily="49" charset="-122"/>
                <a:ea typeface="汉仪大宋简" pitchFamily="49" charset="-122"/>
              </a:rPr>
              <a:t>夏日绝句</a:t>
            </a:r>
            <a:endParaRPr lang="zh-CN" sz="8800" b="1" dirty="0">
              <a:solidFill>
                <a:srgbClr val="990033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475656" y="2852936"/>
            <a:ext cx="3952875" cy="792163"/>
          </a:xfrm>
        </p:spPr>
        <p:txBody>
          <a:bodyPr/>
          <a:lstStyle/>
          <a:p>
            <a:r>
              <a:rPr lang="zh-CN" sz="4000" b="1" dirty="0">
                <a:solidFill>
                  <a:srgbClr val="990033"/>
                </a:solidFill>
              </a:rPr>
              <a:t>李清照</a:t>
            </a:r>
            <a:endParaRPr lang="zh-CN" sz="4000" b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06658" y="228600"/>
            <a:ext cx="2590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6600" dirty="0">
                <a:solidFill>
                  <a:srgbClr val="0000FF"/>
                </a:solidFill>
                <a:ea typeface="Gulim" panose="020B0600000101010101" pitchFamily="34" charset="-127"/>
              </a:rPr>
              <a:t>注释</a:t>
            </a:r>
            <a:endParaRPr lang="zh-CN" sz="6600" dirty="0">
              <a:solidFill>
                <a:srgbClr val="0000FF"/>
              </a:solidFill>
              <a:ea typeface="Gulim" panose="020B0600000101010101" pitchFamily="34" charset="-127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02195" y="1556792"/>
            <a:ext cx="5809558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/>
              <a:t>             </a:t>
            </a:r>
            <a:r>
              <a:rPr lang="en-US" altLang="zh-CN" dirty="0" smtClean="0"/>
              <a:t>  </a:t>
            </a:r>
            <a:r>
              <a:rPr lang="zh-CN" sz="3600" b="1" dirty="0" smtClean="0"/>
              <a:t>活</a:t>
            </a:r>
            <a:r>
              <a:rPr lang="zh-CN" sz="3600" b="1" dirty="0"/>
              <a:t>着的时候，应当做人中的豪杰；就是死了，也要做鬼中的英雄。直到今天，人们至今还在思忆项羽，他在惨遭失败之时，宁可自杀，也不肯逃回江东。</a:t>
            </a:r>
            <a:endParaRPr lang="zh-CN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/>
          </p:cNvSpPr>
          <p:nvPr/>
        </p:nvSpPr>
        <p:spPr bwMode="auto">
          <a:xfrm rot="5400000">
            <a:off x="90488" y="3589338"/>
            <a:ext cx="10668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spc="720">
                <a:ln w="9525" cmpd="sng">
                  <a:solidFill>
                    <a:srgbClr val="808080"/>
                  </a:solidFill>
                  <a:round/>
                </a:ln>
                <a:solidFill>
                  <a:srgbClr val="333333"/>
                </a:solidFill>
                <a:latin typeface="隶书" panose="02010509060101010101" charset="-122"/>
                <a:ea typeface="隶书" panose="02010509060101010101" charset="-122"/>
              </a:rPr>
              <a:t>提问</a:t>
            </a:r>
            <a:endParaRPr lang="zh-CN" altLang="en-US" sz="3600" spc="720">
              <a:ln w="9525" cmpd="sng">
                <a:solidFill>
                  <a:srgbClr val="808080"/>
                </a:solidFill>
                <a:round/>
              </a:ln>
              <a:solidFill>
                <a:srgbClr val="333333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53400" y="805672"/>
            <a:ext cx="62642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33"/>
                </a:solidFill>
                <a:ea typeface="方正北魏楷书简体" pitchFamily="1" charset="-122"/>
              </a:rPr>
              <a:t>1.</a:t>
            </a:r>
            <a:r>
              <a:rPr lang="zh-CN" sz="3200" b="1" dirty="0">
                <a:solidFill>
                  <a:srgbClr val="990033"/>
                </a:solidFill>
                <a:ea typeface="方正北魏楷书简体" pitchFamily="1" charset="-122"/>
              </a:rPr>
              <a:t>这首诗中李清照用了两个词语赞颂项羽的英雄气概，找到了吗？</a:t>
            </a:r>
            <a:endParaRPr lang="zh-CN" sz="3200" b="1" dirty="0">
              <a:solidFill>
                <a:srgbClr val="990033"/>
              </a:solidFill>
              <a:ea typeface="方正北魏楷书简体" pitchFamily="1" charset="-122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03350" y="2565400"/>
            <a:ext cx="122396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 dirty="0">
                <a:solidFill>
                  <a:srgbClr val="9900CC"/>
                </a:solidFill>
                <a:ea typeface="方正北魏楷书简体" pitchFamily="1" charset="-122"/>
              </a:rPr>
              <a:t>人杰：</a:t>
            </a:r>
            <a:endParaRPr lang="zh-CN" sz="3600" b="1" dirty="0">
              <a:solidFill>
                <a:srgbClr val="9900CC"/>
              </a:solidFill>
              <a:ea typeface="方正北魏楷书简体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sz="3600" b="1" dirty="0">
                <a:solidFill>
                  <a:srgbClr val="9900CC"/>
                </a:solidFill>
                <a:ea typeface="方正北魏楷书简体" pitchFamily="1" charset="-122"/>
              </a:rPr>
              <a:t>鬼雄：</a:t>
            </a:r>
            <a:endParaRPr lang="zh-CN" sz="3600" b="1" dirty="0">
              <a:solidFill>
                <a:srgbClr val="9900CC"/>
              </a:solidFill>
              <a:ea typeface="方正北魏楷书简体" pitchFamily="1" charset="-12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55875" y="2565400"/>
            <a:ext cx="54737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>
                <a:solidFill>
                  <a:schemeClr val="accent2"/>
                </a:solidFill>
                <a:ea typeface="黑体" panose="02010609060101010101" pitchFamily="49" charset="-122"/>
              </a:rPr>
              <a:t>人中的豪杰。</a:t>
            </a:r>
            <a:endParaRPr lang="zh-CN" sz="3200" b="1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endParaRPr lang="zh-CN" sz="3200" b="1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r>
              <a:rPr lang="zh-CN" sz="3200" b="1">
                <a:solidFill>
                  <a:schemeClr val="accent2"/>
                </a:solidFill>
                <a:ea typeface="黑体" panose="02010609060101010101" pitchFamily="49" charset="-122"/>
              </a:rPr>
              <a:t>鬼中的英雄。</a:t>
            </a:r>
            <a:endParaRPr lang="zh-CN" sz="3200" b="1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pic>
        <p:nvPicPr>
          <p:cNvPr id="14342" name="Picture 6" descr="9245119457278965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4625" y="4652963"/>
            <a:ext cx="3233738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WordArt 7" descr="白色大理石"/>
          <p:cNvSpPr>
            <a:spLocks noChangeArrowheads="1" noChangeShapeType="1"/>
          </p:cNvSpPr>
          <p:nvPr/>
        </p:nvSpPr>
        <p:spPr bwMode="auto">
          <a:xfrm>
            <a:off x="2339975" y="4797425"/>
            <a:ext cx="2997200" cy="901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Flat1" dir="r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zh-CN" altLang="en-US" sz="5400" b="1">
                <a:ln w="9525" cmpd="sng">
                  <a:rou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楷体_GB2312"/>
              </a:rPr>
              <a:t>舍生取义</a:t>
            </a:r>
            <a:endParaRPr lang="zh-CN" altLang="en-US" sz="5400" b="1">
              <a:ln w="9525" cmpd="sng">
                <a:rou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utoUpdateAnimBg="0"/>
      <p:bldP spid="14340" grpId="0" autoUpdateAnimBg="0"/>
      <p:bldP spid="14341" grpId="0" autoUpdateAnimBg="0"/>
      <p:bldP spid="143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/>
          </p:cNvSpPr>
          <p:nvPr/>
        </p:nvSpPr>
        <p:spPr bwMode="auto">
          <a:xfrm rot="5400000">
            <a:off x="90488" y="3589338"/>
            <a:ext cx="10668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spc="720" dirty="0">
                <a:ln w="9525" cmpd="sng">
                  <a:solidFill>
                    <a:srgbClr val="808080"/>
                  </a:solidFill>
                  <a:round/>
                </a:ln>
                <a:solidFill>
                  <a:srgbClr val="333333"/>
                </a:solidFill>
                <a:latin typeface="隶书" panose="02010509060101010101" charset="-122"/>
                <a:ea typeface="隶书" panose="02010509060101010101" charset="-122"/>
              </a:rPr>
              <a:t>提问</a:t>
            </a:r>
            <a:endParaRPr lang="zh-CN" altLang="en-US" sz="3600" spc="720" dirty="0">
              <a:ln w="9525" cmpd="sng">
                <a:solidFill>
                  <a:srgbClr val="808080"/>
                </a:solidFill>
                <a:round/>
              </a:ln>
              <a:solidFill>
                <a:srgbClr val="333333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pic>
        <p:nvPicPr>
          <p:cNvPr id="15363" name="Picture 3" descr="9245119457278965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810125"/>
            <a:ext cx="2843212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497887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 dirty="0">
                <a:solidFill>
                  <a:srgbClr val="990033"/>
                </a:solidFill>
                <a:ea typeface="方正北魏楷书简体" pitchFamily="1" charset="-122"/>
              </a:rPr>
              <a:t>诗人在什么样的社会背景下写了这首诗？</a:t>
            </a:r>
            <a:endParaRPr lang="zh-CN" sz="3600" b="1" dirty="0">
              <a:solidFill>
                <a:srgbClr val="990033"/>
              </a:solidFill>
              <a:ea typeface="方正北魏楷书简体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sz="3600" b="1" dirty="0">
                <a:solidFill>
                  <a:srgbClr val="990033"/>
                </a:solidFill>
                <a:ea typeface="方正北魏楷书简体" pitchFamily="1" charset="-122"/>
              </a:rPr>
              <a:t>抒发了作者什么样的情感？运用了什么写作手法？</a:t>
            </a:r>
            <a:endParaRPr lang="zh-CN" sz="3600" b="1" dirty="0">
              <a:solidFill>
                <a:srgbClr val="990033"/>
              </a:solidFill>
              <a:ea typeface="方正北魏楷书简体" pitchFamily="1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042988" y="2492375"/>
            <a:ext cx="741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 dirty="0"/>
              <a:t>金兵南下，宋军节节败退，逃到洛阳。南宋君臣苟安偷生，人民生活困苦。</a:t>
            </a:r>
            <a:endParaRPr lang="zh-CN" sz="3200" b="1" dirty="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187450" y="3860800"/>
            <a:ext cx="72009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 dirty="0"/>
              <a:t>抒发了作者对南宋王朝君臣苟且偷安的</a:t>
            </a:r>
            <a:r>
              <a:rPr lang="zh-CN" sz="4000" b="1" dirty="0">
                <a:ea typeface="楷体_GB2312" pitchFamily="1" charset="-122"/>
              </a:rPr>
              <a:t>谴</a:t>
            </a:r>
            <a:r>
              <a:rPr lang="zh-CN" sz="3200" b="1" dirty="0"/>
              <a:t>责之情，表达了作者忧国忧民的爱国情怀。</a:t>
            </a:r>
            <a:endParaRPr lang="zh-CN" sz="3200" b="1" dirty="0"/>
          </a:p>
          <a:p>
            <a:pPr>
              <a:spcBef>
                <a:spcPct val="50000"/>
              </a:spcBef>
            </a:pPr>
            <a:r>
              <a:rPr lang="zh-CN" sz="3200" b="1" dirty="0"/>
              <a:t>运用了</a:t>
            </a:r>
            <a:r>
              <a:rPr lang="zh-CN" sz="3600" b="1" dirty="0">
                <a:solidFill>
                  <a:srgbClr val="FF0000"/>
                </a:solidFill>
              </a:rPr>
              <a:t>借古讽今</a:t>
            </a:r>
            <a:r>
              <a:rPr lang="zh-CN" sz="3200" b="1" dirty="0"/>
              <a:t>的写作手法。</a:t>
            </a:r>
            <a:endParaRPr lang="zh-CN" sz="3200" b="1" dirty="0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1187450" y="3068638"/>
            <a:ext cx="655320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5" grpId="0" autoUpdateAnimBg="0"/>
      <p:bldP spid="1536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1196975"/>
            <a:ext cx="9144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dirty="0"/>
              <a:t>          </a:t>
            </a:r>
            <a:r>
              <a:rPr lang="zh-CN" altLang="zh-CN" sz="3600" b="1" dirty="0"/>
              <a:t>《</a:t>
            </a:r>
            <a:r>
              <a:rPr lang="zh-CN" sz="3600" b="1" dirty="0"/>
              <a:t>夏日绝句</a:t>
            </a:r>
            <a:r>
              <a:rPr lang="zh-CN" altLang="zh-CN" sz="3600" b="1" dirty="0"/>
              <a:t>》</a:t>
            </a:r>
            <a:r>
              <a:rPr lang="zh-CN" sz="3600" b="1" dirty="0"/>
              <a:t>的作者是（       ）的（             ），采用了（                 ）表现手法。赞颂项羽（                                        </a:t>
            </a:r>
            <a:r>
              <a:rPr lang="zh-CN" altLang="zh-CN" sz="3600" b="1" dirty="0"/>
              <a:t>)</a:t>
            </a:r>
            <a:r>
              <a:rPr lang="zh-CN" sz="3600" b="1" dirty="0"/>
              <a:t>，抒发了（                                                 ）之情，表达了诗人（                                    ）                                                                                                           </a:t>
            </a:r>
            <a:endParaRPr lang="zh-CN" sz="3600" b="1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156325" y="1196975"/>
            <a:ext cx="1368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rgbClr val="800000"/>
                </a:solidFill>
              </a:rPr>
              <a:t>宋朝</a:t>
            </a:r>
            <a:endParaRPr lang="zh-CN" sz="3600" b="1">
              <a:solidFill>
                <a:srgbClr val="800000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8313" y="1700213"/>
            <a:ext cx="20875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 dirty="0">
                <a:solidFill>
                  <a:srgbClr val="800000"/>
                </a:solidFill>
              </a:rPr>
              <a:t>李清照</a:t>
            </a:r>
            <a:endParaRPr lang="zh-CN" sz="3600" b="1" dirty="0">
              <a:solidFill>
                <a:srgbClr val="800000"/>
              </a:solidFill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932363" y="1773238"/>
            <a:ext cx="252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rgbClr val="800000"/>
                </a:solidFill>
              </a:rPr>
              <a:t>借古讽今</a:t>
            </a:r>
            <a:endParaRPr lang="zh-CN" sz="3600" b="1">
              <a:solidFill>
                <a:srgbClr val="800000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276600" y="2276475"/>
            <a:ext cx="5616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rgbClr val="800000"/>
                </a:solidFill>
              </a:rPr>
              <a:t>舍生取义的英雄气概</a:t>
            </a:r>
            <a:endParaRPr lang="zh-CN" sz="3600" b="1">
              <a:solidFill>
                <a:srgbClr val="800000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835696" y="2787650"/>
            <a:ext cx="6731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 dirty="0">
                <a:solidFill>
                  <a:srgbClr val="800000"/>
                </a:solidFill>
              </a:rPr>
              <a:t>对南宋统治者的苟且偷生的谴责</a:t>
            </a:r>
            <a:endParaRPr lang="zh-CN" sz="3600" b="1" dirty="0">
              <a:solidFill>
                <a:srgbClr val="80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140200" y="3429000"/>
            <a:ext cx="4537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rgbClr val="800000"/>
                </a:solidFill>
              </a:rPr>
              <a:t>忧国忧民的爱国情怀</a:t>
            </a:r>
            <a:endParaRPr lang="zh-CN" sz="36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  <p:bldP spid="16389" grpId="0" autoUpdateAnimBg="0"/>
      <p:bldP spid="16390" grpId="0" autoUpdateAnimBg="0"/>
      <p:bldP spid="16391" grpId="0" autoUpdateAnimBg="0"/>
      <p:bldP spid="1639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100263"/>
            <a:ext cx="8540750" cy="475773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题乌江亭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（唐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anose="020B0604020202020204" pitchFamily="34" charset="0"/>
              </a:rPr>
              <a:t>·杜牧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胜败兵家事不期，包羞忍辱是男儿。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江东子弟多才俊，卷土重来未可知。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zh-CN" altLang="en-US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/>
              <a:t>【注释】乌江亭：在今安徽和县东北的乌江浦。《史记·项羽本纪》载：项羽兵败乌江亭长备好船劝他渡江回江东再图发展，他觉得无颜见江东父老，乃自刎于江边。杜牧过乌江亭时，写了这首咏史诗。</a:t>
            </a:r>
            <a:endParaRPr lang="zh-CN" altLang="en-US" sz="24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/>
              <a:t>不期：难以预料。</a:t>
            </a:r>
            <a:endParaRPr lang="zh-CN" altLang="en-US" sz="24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/>
              <a:t>包羞忍耻：意谓大丈夫能屈能伸，应有忍受屈耻的胸襟气度。</a:t>
            </a:r>
            <a:endParaRPr lang="zh-CN" altLang="en-US" sz="24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/>
              <a:t>江东：指江南苏州一带，是项羽起兵的地方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3551238" cy="1143000"/>
          </a:xfrm>
        </p:spPr>
        <p:txBody>
          <a:bodyPr/>
          <a:lstStyle/>
          <a:p>
            <a:r>
              <a:rPr lang="zh-CN" altLang="en-US"/>
              <a:t>杜牧</a:t>
            </a:r>
            <a:endParaRPr lang="zh-CN" altLang="en-US"/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772816"/>
            <a:ext cx="5724128" cy="403244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b="1" dirty="0"/>
              <a:t>         （公元803－约852年），字牧之，号樊川居士，汉族，京兆万年（今陕西西安）人，唐代人。杜牧人称“小杜”，以别于杜甫。与李商隐并称“小李杜”。因晚年居长安南樊川别墅，故后世称“杜樊川”，著有《樊川文集》。</a:t>
            </a:r>
            <a:endParaRPr lang="zh-CN" altLang="en-US" b="1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25" y="3789363"/>
            <a:ext cx="2619375" cy="277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88913"/>
            <a:ext cx="2903537" cy="1143000"/>
          </a:xfrm>
        </p:spPr>
        <p:txBody>
          <a:bodyPr/>
          <a:lstStyle/>
          <a:p>
            <a:pPr algn="l"/>
            <a:r>
              <a:rPr lang="zh-CN" altLang="en-US"/>
              <a:t>知识详解</a:t>
            </a:r>
            <a:endParaRPr lang="zh-CN" altLang="en-US"/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485900"/>
            <a:ext cx="8540750" cy="41941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2800" dirty="0"/>
              <a:t>          </a:t>
            </a:r>
            <a:r>
              <a:rPr lang="zh-CN" altLang="en-US" b="1" dirty="0">
                <a:solidFill>
                  <a:srgbClr val="000000"/>
                </a:solidFill>
              </a:rPr>
              <a:t>《题乌江亭》是唐代诗人杜牧创作的一首七言绝句。这首诗议论战争成败之理，提出自己对历史上已有结局的战争的假设性推想。首句言胜败乃兵家常事。次句批评项羽胸襟不够宽广，缺乏大将气度。三四句设想项羽假如回江东重整旗鼓，说不定就可以卷土重来。这首诗对项羽负气自刎的惋惜，但主要的意思却是批评他不善于把握机遇，不善于听取别人的建议，不善于得人、用人。 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>
                <a:solidFill>
                  <a:srgbClr val="FF0066"/>
                </a:solidFill>
              </a:rPr>
              <a:t>诗句理解</a:t>
            </a:r>
            <a:endParaRPr lang="zh-CN" altLang="en-US">
              <a:solidFill>
                <a:srgbClr val="FF0066"/>
              </a:solidFill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胜败这种事是兵家难以预料的事，</a:t>
            </a: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但是能忍受失败和耻辱才是男儿。</a:t>
            </a: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江东的子弟人才济济，</a:t>
            </a: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如果项羽愿意重返江东，可能还会卷土重来。</a:t>
            </a:r>
            <a:endParaRPr 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zh-CN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540750" cy="1143000"/>
          </a:xfrm>
        </p:spPr>
        <p:txBody>
          <a:bodyPr/>
          <a:lstStyle/>
          <a:p>
            <a:r>
              <a:rPr lang="zh-CN" altLang="en-US" dirty="0"/>
              <a:t>对比</a:t>
            </a:r>
            <a:endParaRPr lang="zh-CN" altLang="en-US" dirty="0"/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95288" y="1557338"/>
            <a:ext cx="4270375" cy="41941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dirty="0"/>
              <a:t>李清照：</a:t>
            </a:r>
            <a:endParaRPr lang="zh-CN" altLang="en-US" dirty="0"/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/>
              <a:t>         运用</a:t>
            </a:r>
            <a:r>
              <a:rPr lang="zh-CN" altLang="en-US" dirty="0">
                <a:solidFill>
                  <a:srgbClr val="FF0066"/>
                </a:solidFill>
              </a:rPr>
              <a:t>借古讽今</a:t>
            </a:r>
            <a:r>
              <a:rPr lang="zh-CN" altLang="en-US" dirty="0"/>
              <a:t>的手法，</a:t>
            </a:r>
            <a:r>
              <a:rPr lang="zh-CN" altLang="en-US" dirty="0">
                <a:solidFill>
                  <a:srgbClr val="FF0066"/>
                </a:solidFill>
              </a:rPr>
              <a:t>赞颂</a:t>
            </a:r>
            <a:r>
              <a:rPr lang="zh-CN" altLang="en-US" dirty="0"/>
              <a:t>项羽舍身取义的英雄气概，</a:t>
            </a:r>
            <a:r>
              <a:rPr lang="zh-CN" altLang="en-US" dirty="0">
                <a:solidFill>
                  <a:srgbClr val="FF0066"/>
                </a:solidFill>
              </a:rPr>
              <a:t>抒发</a:t>
            </a:r>
            <a:r>
              <a:rPr lang="zh-CN" altLang="en-US" dirty="0"/>
              <a:t>了</a:t>
            </a:r>
            <a:r>
              <a:rPr lang="zh-CN" altLang="en-US" b="1" dirty="0"/>
              <a:t>对南宋统治者苟且偷生的谴责，                                    </a:t>
            </a:r>
            <a:r>
              <a:rPr lang="zh-CN" altLang="en-US" dirty="0"/>
              <a:t>表达</a:t>
            </a:r>
            <a:r>
              <a:rPr lang="zh-CN" altLang="en-US" dirty="0">
                <a:solidFill>
                  <a:srgbClr val="FF0066"/>
                </a:solidFill>
              </a:rPr>
              <a:t>忧国忧民</a:t>
            </a:r>
            <a:r>
              <a:rPr lang="zh-CN" altLang="en-US" dirty="0"/>
              <a:t>的爱国情怀。</a:t>
            </a:r>
            <a:endParaRPr lang="zh-CN" altLang="en-US" dirty="0"/>
          </a:p>
        </p:txBody>
      </p:sp>
      <p:sp>
        <p:nvSpPr>
          <p:cNvPr id="21508" name="Rectangle 4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716463" y="1485900"/>
            <a:ext cx="4191000" cy="41941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dirty="0"/>
              <a:t>杜牧：</a:t>
            </a:r>
            <a:endParaRPr lang="zh-CN" altLang="en-US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dirty="0"/>
              <a:t>          针对项羽兵败身亡的史实，</a:t>
            </a:r>
            <a:r>
              <a:rPr lang="zh-CN" altLang="en-US" dirty="0">
                <a:solidFill>
                  <a:srgbClr val="FF0066"/>
                </a:solidFill>
              </a:rPr>
              <a:t>批评</a:t>
            </a:r>
            <a:r>
              <a:rPr lang="zh-CN" altLang="en-US" dirty="0"/>
              <a:t>他不能总结失败的教训，不善于把握机遇，不善于听取别人的建议，不善于得人、用人，</a:t>
            </a:r>
            <a:r>
              <a:rPr lang="zh-CN" altLang="en-US" dirty="0">
                <a:solidFill>
                  <a:srgbClr val="FF0066"/>
                </a:solidFill>
              </a:rPr>
              <a:t>惋惜</a:t>
            </a:r>
            <a:r>
              <a:rPr lang="zh-CN" altLang="en-US" dirty="0"/>
              <a:t>他负气自刎，使如日中天的英雄事业归于覆灭，诗中暗寓</a:t>
            </a:r>
            <a:r>
              <a:rPr lang="zh-CN" altLang="en-US" dirty="0">
                <a:solidFill>
                  <a:srgbClr val="FF0066"/>
                </a:solidFill>
              </a:rPr>
              <a:t>讽刺</a:t>
            </a:r>
            <a:r>
              <a:rPr lang="zh-CN" altLang="en-US" dirty="0"/>
              <a:t>之意。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2449512" cy="1143000"/>
          </a:xfrm>
        </p:spPr>
        <p:txBody>
          <a:bodyPr/>
          <a:lstStyle/>
          <a:p>
            <a:r>
              <a:rPr lang="zh-CN" altLang="en-US" dirty="0"/>
              <a:t>小结</a:t>
            </a:r>
            <a:endParaRPr lang="zh-CN" altLang="en-US" dirty="0"/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8675" y="1341438"/>
            <a:ext cx="6357938" cy="41941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dirty="0"/>
              <a:t>          </a:t>
            </a:r>
            <a:r>
              <a:rPr lang="zh-CN" altLang="en-US" b="1" dirty="0">
                <a:solidFill>
                  <a:srgbClr val="FF0066"/>
                </a:solidFill>
              </a:rPr>
              <a:t>李清照诗借用西楚霸王项羽失败后不肯苟且偷生、乌江自刎的历史故事来讽刺南宋小朝廷的投降逃跑主义，表示了希望抗战，恢复故土的思想感情。“生当作人杰，死亦为鬼雄”两句，尤其铿锵有力。</a:t>
            </a:r>
            <a:endParaRPr lang="zh-CN" altLang="en-US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980728"/>
            <a:ext cx="8540750" cy="1143000"/>
          </a:xfrm>
        </p:spPr>
        <p:txBody>
          <a:bodyPr/>
          <a:lstStyle/>
          <a:p>
            <a:pPr algn="l"/>
            <a:r>
              <a:rPr lang="zh-CN" altLang="en-US" dirty="0"/>
              <a:t>单元导语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512" y="2348880"/>
            <a:ext cx="8540750" cy="3096344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2800" dirty="0"/>
              <a:t>         </a:t>
            </a:r>
            <a:r>
              <a:rPr lang="zh-CN" altLang="en-US" sz="2800" b="1" dirty="0"/>
              <a:t> </a:t>
            </a:r>
            <a:r>
              <a:rPr lang="zh-CN" altLang="en-US" sz="2800" b="1" dirty="0">
                <a:solidFill>
                  <a:srgbClr val="000000"/>
                </a:solidFill>
              </a:rPr>
              <a:t>鲁迅先生说：“我们从古以来，就有埋头苦干的人，有拼命硬干的人，有为民请命的人，有舍身求法的人</a:t>
            </a:r>
            <a:r>
              <a:rPr lang="zh-CN" altLang="en-US" sz="2800" b="1" dirty="0">
                <a:solidFill>
                  <a:srgbClr val="000000"/>
                </a:solidFill>
                <a:sym typeface="宋体" panose="02010600030101010101" pitchFamily="2" charset="-122"/>
              </a:rPr>
              <a:t>……这就是中国的脊梁。</a:t>
            </a:r>
            <a:r>
              <a:rPr lang="zh-CN" altLang="en-US" sz="2800" b="1" dirty="0">
                <a:solidFill>
                  <a:srgbClr val="000000"/>
                </a:solidFill>
              </a:rPr>
              <a:t>”他们充满自信、坚韧不拔、奋斗不息。正因为有这些人，中华民族才得以生生不息、日益强大。让我们走进历史的长河，认识一下这些杰出的人物，学习他们可贵的品质。</a:t>
            </a:r>
            <a:endParaRPr lang="zh-CN" altLang="en-US" sz="2800" b="1" dirty="0">
              <a:solidFill>
                <a:srgbClr val="000000"/>
              </a:solidFill>
            </a:endParaRPr>
          </a:p>
        </p:txBody>
      </p:sp>
      <p:sp>
        <p:nvSpPr>
          <p:cNvPr id="4100" name="WordArt 4" descr="weave"/>
          <p:cNvSpPr>
            <a:spLocks noChangeArrowheads="1" noChangeShapeType="1"/>
          </p:cNvSpPr>
          <p:nvPr/>
        </p:nvSpPr>
        <p:spPr bwMode="auto">
          <a:xfrm rot="20100000">
            <a:off x="6421500" y="5318889"/>
            <a:ext cx="2662688" cy="8733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Flat1" dir="r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zh-CN" altLang="en-US" sz="3600" dirty="0">
                <a:ln w="9525" cmpd="sng">
                  <a:rou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民族之魂</a:t>
            </a:r>
            <a:endParaRPr lang="zh-CN" altLang="en-US" sz="3600" dirty="0">
              <a:ln w="9525" cmpd="sng">
                <a:rou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9872" y="590034"/>
            <a:ext cx="4968875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李清照：</a:t>
            </a:r>
            <a:br>
              <a:rPr lang="zh-CN" sz="2800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</a:br>
            <a:r>
              <a:rPr lang="zh-CN" sz="2800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   </a:t>
            </a:r>
            <a:r>
              <a:rPr lang="zh-CN" sz="32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自号易安居士，宋朝著名女词人。她出身于一个士大夫家庭十八岁时她与赵明诚结婚，婚后居住在洛阳，生活幸福。建炎元年，李清照因靖康之耻南下，建炎三年，赵明诚病逝于金陵，李清照只身逃难，几年后转寓临安，孤苦伶仃地度过寂寞的晚年</a:t>
            </a:r>
            <a:r>
              <a:rPr lang="zh-CN" sz="3200" b="1" dirty="0" smtClean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。</a:t>
            </a:r>
            <a:endParaRPr lang="zh-CN" sz="2800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6147" name="Picture 3" descr="lqz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0695" y="116632"/>
            <a:ext cx="289083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99792" y="278092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600" y="332656"/>
            <a:ext cx="6840538" cy="1143000"/>
          </a:xfrm>
        </p:spPr>
        <p:txBody>
          <a:bodyPr/>
          <a:lstStyle/>
          <a:p>
            <a:pPr algn="l"/>
            <a:r>
              <a:rPr lang="zh-CN" altLang="en-US" dirty="0"/>
              <a:t>创作背景</a:t>
            </a:r>
            <a:endParaRPr lang="zh-CN" altLang="en-US" dirty="0"/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25560" y="1500058"/>
            <a:ext cx="8540750" cy="48958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汉仪大宋简" pitchFamily="49" charset="-122"/>
                <a:ea typeface="汉仪大宋简" pitchFamily="49" charset="-122"/>
              </a:rPr>
              <a:t>    </a:t>
            </a:r>
            <a:r>
              <a:rPr lang="zh-CN" altLang="en-US" sz="2400" b="1" dirty="0" smtClean="0">
                <a:latin typeface="汉仪大宋简" pitchFamily="49" charset="-122"/>
                <a:ea typeface="汉仪大宋简" pitchFamily="49" charset="-122"/>
              </a:rPr>
              <a:t>  据</a:t>
            </a:r>
            <a:r>
              <a:rPr lang="zh-CN" altLang="en-US" sz="2400" b="1" dirty="0">
                <a:latin typeface="汉仪大宋简" pitchFamily="49" charset="-122"/>
                <a:ea typeface="汉仪大宋简" pitchFamily="49" charset="-122"/>
              </a:rPr>
              <a:t>载：公元1127年，强悍的金兵入侵中原，砸烂宋王朝的琼楼玉苑，掳走徽、钦二帝，赵宋王朝仓皇南逃。李清照夫妇也开始了飘泊无定的逃亡生活。</a:t>
            </a:r>
            <a:endParaRPr lang="zh-CN" altLang="en-US" sz="2400" b="1" dirty="0">
              <a:latin typeface="汉仪大宋简" pitchFamily="49" charset="-122"/>
              <a:ea typeface="汉仪大宋简" pitchFamily="49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汉仪大宋简" pitchFamily="49" charset="-122"/>
                <a:ea typeface="汉仪大宋简" pitchFamily="49" charset="-122"/>
              </a:rPr>
              <a:t>　　  </a:t>
            </a:r>
            <a:r>
              <a:rPr lang="zh-CN" altLang="en-US" sz="2400" b="1" dirty="0" smtClean="0">
                <a:latin typeface="汉仪大宋简" pitchFamily="49" charset="-122"/>
                <a:ea typeface="汉仪大宋简" pitchFamily="49" charset="-122"/>
              </a:rPr>
              <a:t>不</a:t>
            </a:r>
            <a:r>
              <a:rPr lang="zh-CN" altLang="en-US" sz="2400" b="1" dirty="0">
                <a:latin typeface="汉仪大宋简" pitchFamily="49" charset="-122"/>
                <a:ea typeface="汉仪大宋简" pitchFamily="49" charset="-122"/>
              </a:rPr>
              <a:t>久 ，丈夫赵明诚被任命为京城建康的知府。一天深夜，城里发生叛乱，身为知府的赵明诚没有恪尽职守指挥戡乱，而是悄悄地用绳子缒城逃跑了。叛乱被定之后，赵明诚被朝廷革职。李清照深为丈夫的临阵脱逃感到羞愧，虽然并无争吵，但往昔的鱼水和谐已经一去不返，她从此冷淡疏远了赵明诚。</a:t>
            </a:r>
            <a:endParaRPr lang="zh-CN" altLang="en-US" sz="2400" b="1" dirty="0">
              <a:latin typeface="汉仪大宋简" pitchFamily="49" charset="-122"/>
              <a:ea typeface="汉仪大宋简" pitchFamily="49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汉仪大宋简" pitchFamily="49" charset="-122"/>
                <a:ea typeface="汉仪大宋简" pitchFamily="49" charset="-122"/>
              </a:rPr>
              <a:t>　　  </a:t>
            </a:r>
            <a:r>
              <a:rPr lang="zh-CN" altLang="en-US" sz="2400" b="1" dirty="0" smtClean="0">
                <a:latin typeface="汉仪大宋简" pitchFamily="49" charset="-122"/>
                <a:ea typeface="汉仪大宋简" pitchFamily="49" charset="-122"/>
              </a:rPr>
              <a:t>1128</a:t>
            </a:r>
            <a:r>
              <a:rPr lang="zh-CN" altLang="en-US" sz="2400" b="1" dirty="0">
                <a:latin typeface="汉仪大宋简" pitchFamily="49" charset="-122"/>
                <a:ea typeface="汉仪大宋简" pitchFamily="49" charset="-122"/>
              </a:rPr>
              <a:t>年，他们向江西方向逃亡，一路上两人相对无语气氛尴尬。行至乌江，站在西楚霸王项羽兵败自刎的地方，李清照不禁浮想联翩，心潮激荡。面对浩浩江水，随口吟就了这首诗。赵明诚站在她身后，闻听之后愧悔难当，深深自责。从此便郁郁寡欢一蹶不振，不久便急病发作而亡。</a:t>
            </a:r>
            <a:endParaRPr lang="zh-CN" altLang="en-US" sz="2400" b="1" dirty="0"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subTitle" idx="1"/>
          </p:nvPr>
        </p:nvSpPr>
        <p:spPr>
          <a:xfrm>
            <a:off x="4429125" y="836613"/>
            <a:ext cx="3994150" cy="5516562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zh-CN" altLang="zh-CN" sz="4400" b="1"/>
              <a:t>  </a:t>
            </a:r>
            <a:r>
              <a:rPr lang="zh-CN" sz="4400" b="1">
                <a:solidFill>
                  <a:srgbClr val="000000"/>
                </a:solidFill>
              </a:rPr>
              <a:t>夏日绝句</a:t>
            </a:r>
            <a:endParaRPr lang="zh-CN" sz="4400" b="1">
              <a:solidFill>
                <a:srgbClr val="0000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zh-CN" sz="4400" b="1">
                <a:solidFill>
                  <a:srgbClr val="000000"/>
                </a:solidFill>
              </a:rPr>
              <a:t>　</a:t>
            </a:r>
            <a:r>
              <a:rPr lang="zh-CN" sz="3600">
                <a:solidFill>
                  <a:srgbClr val="000000"/>
                </a:solidFill>
              </a:rPr>
              <a:t>［宋］李清照</a:t>
            </a:r>
            <a:endParaRPr lang="zh-CN" sz="3600">
              <a:solidFill>
                <a:srgbClr val="000000"/>
              </a:solidFill>
            </a:endParaRPr>
          </a:p>
          <a:p>
            <a:pPr algn="l">
              <a:lnSpc>
                <a:spcPct val="80000"/>
              </a:lnSpc>
            </a:pPr>
            <a:endParaRPr lang="zh-CN" sz="3600">
              <a:solidFill>
                <a:srgbClr val="0000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zh-CN" sz="4400" b="1">
                <a:solidFill>
                  <a:srgbClr val="000000"/>
                </a:solidFill>
              </a:rPr>
              <a:t>生当作人杰，</a:t>
            </a:r>
            <a:endParaRPr lang="zh-CN" sz="4400" b="1">
              <a:solidFill>
                <a:srgbClr val="0000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zh-CN" sz="4400" b="1">
                <a:solidFill>
                  <a:srgbClr val="000000"/>
                </a:solidFill>
              </a:rPr>
              <a:t>死亦为鬼雄。</a:t>
            </a:r>
            <a:endParaRPr lang="zh-CN" sz="4400" b="1">
              <a:solidFill>
                <a:srgbClr val="0000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zh-CN" sz="4400" b="1">
                <a:solidFill>
                  <a:srgbClr val="000000"/>
                </a:solidFill>
              </a:rPr>
              <a:t>至今思项羽，</a:t>
            </a:r>
            <a:endParaRPr lang="zh-CN" sz="4400" b="1">
              <a:solidFill>
                <a:srgbClr val="0000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zh-CN" sz="4400" b="1">
                <a:solidFill>
                  <a:srgbClr val="000000"/>
                </a:solidFill>
              </a:rPr>
              <a:t>不肯过江东。</a:t>
            </a:r>
            <a:endParaRPr lang="zh-CN" sz="4400" b="1">
              <a:solidFill>
                <a:srgbClr val="000000"/>
              </a:solidFill>
            </a:endParaRPr>
          </a:p>
        </p:txBody>
      </p:sp>
      <p:pic>
        <p:nvPicPr>
          <p:cNvPr id="8195" name="Picture 3" descr="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765175"/>
            <a:ext cx="355282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981075"/>
            <a:ext cx="5948363" cy="419417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zh-CN" altLang="en-US" sz="4400" b="1"/>
              <a:t>夏日绝句</a:t>
            </a:r>
            <a:endParaRPr lang="zh-CN" altLang="en-US" sz="4400" b="1"/>
          </a:p>
          <a:p>
            <a:pPr algn="ctr">
              <a:buFont typeface="Wingdings" panose="05000000000000000000" pitchFamily="2" charset="2"/>
              <a:buNone/>
            </a:pPr>
            <a:r>
              <a:rPr lang="zh-CN" altLang="en-US" sz="4400" b="1"/>
              <a:t>生当</a:t>
            </a:r>
            <a:r>
              <a:rPr lang="zh-CN" altLang="en-US" sz="4400" b="1">
                <a:solidFill>
                  <a:srgbClr val="FF0066"/>
                </a:solidFill>
              </a:rPr>
              <a:t>/</a:t>
            </a:r>
            <a:r>
              <a:rPr lang="zh-CN" altLang="en-US" sz="4400" b="1"/>
              <a:t>作人杰，</a:t>
            </a:r>
            <a:endParaRPr lang="zh-CN" altLang="en-US" sz="4400" b="1"/>
          </a:p>
          <a:p>
            <a:pPr algn="ctr">
              <a:buFont typeface="Wingdings" panose="05000000000000000000" pitchFamily="2" charset="2"/>
              <a:buNone/>
            </a:pPr>
            <a:r>
              <a:rPr lang="zh-CN" altLang="en-US" sz="4400" b="1"/>
              <a:t>死亦</a:t>
            </a:r>
            <a:r>
              <a:rPr lang="zh-CN" altLang="en-US" sz="4400" b="1">
                <a:solidFill>
                  <a:srgbClr val="FF0066"/>
                </a:solidFill>
              </a:rPr>
              <a:t>/</a:t>
            </a:r>
            <a:r>
              <a:rPr lang="zh-CN" altLang="en-US" sz="4400" b="1"/>
              <a:t>为鬼雄。</a:t>
            </a:r>
            <a:endParaRPr lang="zh-CN" altLang="en-US" sz="4400" b="1"/>
          </a:p>
          <a:p>
            <a:pPr algn="ctr">
              <a:buFont typeface="Wingdings" panose="05000000000000000000" pitchFamily="2" charset="2"/>
              <a:buNone/>
            </a:pPr>
            <a:r>
              <a:rPr lang="zh-CN" altLang="en-US" sz="4400" b="1"/>
              <a:t>至今</a:t>
            </a:r>
            <a:r>
              <a:rPr lang="zh-CN" altLang="en-US" sz="4400" b="1">
                <a:solidFill>
                  <a:srgbClr val="FF0066"/>
                </a:solidFill>
              </a:rPr>
              <a:t>/</a:t>
            </a:r>
            <a:r>
              <a:rPr lang="zh-CN" altLang="en-US" sz="4400" b="1"/>
              <a:t>思项羽，</a:t>
            </a:r>
            <a:endParaRPr lang="zh-CN" altLang="en-US" sz="4400" b="1"/>
          </a:p>
          <a:p>
            <a:pPr algn="ctr">
              <a:buFont typeface="Wingdings" panose="05000000000000000000" pitchFamily="2" charset="2"/>
              <a:buNone/>
            </a:pPr>
            <a:r>
              <a:rPr lang="zh-CN" altLang="en-US" sz="4400" b="1"/>
              <a:t>不肯</a:t>
            </a:r>
            <a:r>
              <a:rPr lang="zh-CN" altLang="en-US" sz="4400" b="1">
                <a:solidFill>
                  <a:srgbClr val="FF0066"/>
                </a:solidFill>
              </a:rPr>
              <a:t>/</a:t>
            </a:r>
            <a:r>
              <a:rPr lang="zh-CN" altLang="en-US" sz="4400" b="1"/>
              <a:t>过江东。</a:t>
            </a:r>
            <a:endParaRPr lang="zh-CN" altLang="en-US" sz="44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51113" y="1484784"/>
            <a:ext cx="7993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sz="4800" b="1" dirty="0">
                <a:latin typeface="楷体_GB2312" pitchFamily="1" charset="-122"/>
                <a:ea typeface="楷体_GB2312" pitchFamily="1" charset="-122"/>
              </a:rPr>
              <a:t>绝    亦   </a:t>
            </a:r>
            <a:r>
              <a:rPr lang="zh-CN" sz="4800" b="1" dirty="0" smtClean="0">
                <a:latin typeface="楷体_GB2312" pitchFamily="1" charset="-122"/>
                <a:ea typeface="楷体_GB2312" pitchFamily="1" charset="-122"/>
              </a:rPr>
              <a:t> 鬼    </a:t>
            </a:r>
            <a:r>
              <a:rPr lang="zh-CN" sz="4800" b="1" dirty="0">
                <a:latin typeface="楷体_GB2312" pitchFamily="1" charset="-122"/>
                <a:ea typeface="楷体_GB2312" pitchFamily="1" charset="-122"/>
              </a:rPr>
              <a:t>项    杰    羽    雄    砍</a:t>
            </a:r>
            <a:endParaRPr lang="zh-CN" sz="4800" b="1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>
            <a:lum/>
          </a:blip>
          <a:srcRect/>
          <a:stretch>
            <a:fillRect l="-2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514600" y="152400"/>
            <a:ext cx="4953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3600" b="1" dirty="0"/>
              <a:t>夏日绝句</a:t>
            </a:r>
            <a:r>
              <a:rPr lang="zh-CN" sz="3600" dirty="0"/>
              <a:t> </a:t>
            </a:r>
            <a:endParaRPr lang="zh-CN" sz="3600" dirty="0"/>
          </a:p>
          <a:p>
            <a:pPr algn="ctr"/>
            <a:r>
              <a:rPr lang="zh-CN" sz="2400" dirty="0"/>
              <a:t>南宋   李清照</a:t>
            </a:r>
            <a:endParaRPr lang="zh-CN" sz="2400" dirty="0"/>
          </a:p>
          <a:p>
            <a:r>
              <a:rPr lang="zh-CN" sz="3200" dirty="0"/>
              <a:t>　 </a:t>
            </a:r>
            <a:r>
              <a:rPr lang="zh-CN" sz="4000" b="1" dirty="0"/>
              <a:t>生当作</a:t>
            </a:r>
            <a:r>
              <a:rPr lang="zh-CN" sz="4000" b="1" u="sng" dirty="0">
                <a:solidFill>
                  <a:srgbClr val="800000"/>
                </a:solidFill>
              </a:rPr>
              <a:t>人杰</a:t>
            </a:r>
            <a:r>
              <a:rPr lang="zh-CN" sz="4000" b="1" dirty="0"/>
              <a:t>，</a:t>
            </a:r>
            <a:endParaRPr lang="zh-CN" sz="4000" b="1" dirty="0"/>
          </a:p>
          <a:p>
            <a:r>
              <a:rPr lang="zh-CN" sz="4400" dirty="0"/>
              <a:t> </a:t>
            </a:r>
            <a:endParaRPr lang="zh-CN" sz="4400" dirty="0"/>
          </a:p>
          <a:p>
            <a:r>
              <a:rPr lang="zh-CN" sz="4000" dirty="0"/>
              <a:t>　</a:t>
            </a:r>
            <a:r>
              <a:rPr lang="zh-CN" sz="4000" b="1" dirty="0"/>
              <a:t>死</a:t>
            </a:r>
            <a:r>
              <a:rPr lang="zh-CN" sz="4000" b="1" u="sng" dirty="0">
                <a:solidFill>
                  <a:srgbClr val="800000"/>
                </a:solidFill>
              </a:rPr>
              <a:t>亦</a:t>
            </a:r>
            <a:r>
              <a:rPr lang="zh-CN" sz="4000" b="1" dirty="0"/>
              <a:t>为</a:t>
            </a:r>
            <a:r>
              <a:rPr lang="zh-CN" sz="4000" b="1" u="sng" dirty="0">
                <a:solidFill>
                  <a:srgbClr val="800000"/>
                </a:solidFill>
              </a:rPr>
              <a:t>鬼雄</a:t>
            </a:r>
            <a:r>
              <a:rPr lang="zh-CN" sz="4000" b="1" dirty="0"/>
              <a:t>。</a:t>
            </a:r>
            <a:endParaRPr lang="zh-CN" sz="4000" b="1" dirty="0"/>
          </a:p>
          <a:p>
            <a:r>
              <a:rPr lang="zh-CN" sz="4000" dirty="0"/>
              <a:t> </a:t>
            </a:r>
            <a:endParaRPr lang="zh-CN" sz="4400" dirty="0"/>
          </a:p>
          <a:p>
            <a:r>
              <a:rPr lang="zh-CN" sz="4000" dirty="0"/>
              <a:t>　</a:t>
            </a:r>
            <a:r>
              <a:rPr lang="zh-CN" sz="4000" b="1" dirty="0"/>
              <a:t>至今思</a:t>
            </a:r>
            <a:r>
              <a:rPr lang="zh-CN" sz="4000" b="1" u="sng" dirty="0">
                <a:solidFill>
                  <a:srgbClr val="800000"/>
                </a:solidFill>
              </a:rPr>
              <a:t>项羽</a:t>
            </a:r>
            <a:r>
              <a:rPr lang="zh-CN" sz="4000" b="1" dirty="0"/>
              <a:t>，</a:t>
            </a:r>
            <a:endParaRPr lang="zh-CN" sz="4000" b="1" dirty="0"/>
          </a:p>
          <a:p>
            <a:r>
              <a:rPr lang="zh-CN" sz="4000" dirty="0"/>
              <a:t> </a:t>
            </a:r>
            <a:endParaRPr lang="zh-CN" sz="4800" dirty="0"/>
          </a:p>
          <a:p>
            <a:r>
              <a:rPr lang="zh-CN" sz="4000" dirty="0"/>
              <a:t>　</a:t>
            </a:r>
            <a:r>
              <a:rPr lang="zh-CN" sz="4000" b="1" dirty="0"/>
              <a:t>不肯过江东。</a:t>
            </a:r>
            <a:r>
              <a:rPr lang="zh-CN" sz="3200" dirty="0"/>
              <a:t> </a:t>
            </a:r>
            <a:endParaRPr lang="zh-CN" sz="3200" dirty="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400" b="1" dirty="0">
                <a:solidFill>
                  <a:srgbClr val="008000"/>
                </a:solidFill>
              </a:rPr>
              <a:t>人杰：人中的豪杰。</a:t>
            </a:r>
            <a:endParaRPr lang="zh-CN" sz="2400" dirty="0">
              <a:solidFill>
                <a:srgbClr val="00800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19250" y="3068638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400" b="1" dirty="0">
                <a:solidFill>
                  <a:srgbClr val="008000"/>
                </a:solidFill>
              </a:rPr>
              <a:t>亦：也。</a:t>
            </a:r>
            <a:r>
              <a:rPr lang="zh-CN" dirty="0"/>
              <a:t> </a:t>
            </a:r>
            <a:endParaRPr lang="zh-CN" dirty="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505200" y="3068638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400" b="1" dirty="0">
                <a:solidFill>
                  <a:srgbClr val="008000"/>
                </a:solidFill>
              </a:rPr>
              <a:t>鬼雄：鬼中的英雄。</a:t>
            </a:r>
            <a:endParaRPr lang="zh-CN" sz="2400" dirty="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90600" y="4114800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400" dirty="0">
                <a:solidFill>
                  <a:srgbClr val="008000"/>
                </a:solidFill>
              </a:rPr>
              <a:t>项羽：秦末人，曾领导起义军消灭秦军主力，自立为西楚霸王。后被刘邦打得大败，突围至乌江，自刎而死。 </a:t>
            </a:r>
            <a:endParaRPr lang="zh-CN"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674688" y="0"/>
            <a:ext cx="5819776" cy="1081088"/>
          </a:xfrm>
        </p:spPr>
        <p:txBody>
          <a:bodyPr/>
          <a:lstStyle/>
          <a:p>
            <a:r>
              <a:rPr lang="zh-CN" b="1" dirty="0">
                <a:solidFill>
                  <a:srgbClr val="990033"/>
                </a:solidFill>
              </a:rPr>
              <a:t>诗句理解</a:t>
            </a:r>
            <a:endParaRPr lang="zh-CN" b="1" dirty="0">
              <a:solidFill>
                <a:srgbClr val="990033"/>
              </a:solidFill>
            </a:endParaRP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329434"/>
            <a:ext cx="6480175" cy="126841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zh-CN" sz="2800" b="1" dirty="0">
                <a:solidFill>
                  <a:srgbClr val="0000FF"/>
                </a:solidFill>
                <a:ea typeface="微软雅黑" panose="020B0503020204020204" pitchFamily="34" charset="-122"/>
              </a:rPr>
              <a:t>   </a:t>
            </a:r>
            <a:r>
              <a:rPr lang="zh-CN" sz="2800" b="1" dirty="0">
                <a:solidFill>
                  <a:srgbClr val="0000FF"/>
                </a:solidFill>
                <a:ea typeface="微软雅黑" panose="020B0503020204020204" pitchFamily="34" charset="-122"/>
              </a:rPr>
              <a:t>活着应该做人中的豪杰，死后应该</a:t>
            </a:r>
            <a:endParaRPr lang="zh-CN" sz="2800" b="1" dirty="0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sz="2800" b="1" dirty="0">
                <a:solidFill>
                  <a:srgbClr val="0000FF"/>
                </a:solidFill>
                <a:ea typeface="微软雅黑" panose="020B0503020204020204" pitchFamily="34" charset="-122"/>
              </a:rPr>
              <a:t>    做鬼中的英雄。</a:t>
            </a:r>
            <a:endParaRPr lang="zh-CN" sz="2800" b="1" dirty="0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7950" y="1412875"/>
            <a:ext cx="6140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 dirty="0"/>
              <a:t>生当作人杰，死亦为鬼雄。</a:t>
            </a:r>
            <a:endParaRPr lang="zh-CN" sz="4000" b="1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0" y="3581401"/>
            <a:ext cx="6140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 dirty="0"/>
              <a:t>至今思项羽，不肯过江东。</a:t>
            </a:r>
            <a:endParaRPr lang="zh-CN" sz="4000" b="1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3528" y="4509120"/>
            <a:ext cx="70548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dirty="0">
                <a:solidFill>
                  <a:srgbClr val="0000FF"/>
                </a:solidFill>
              </a:rPr>
              <a:t> </a:t>
            </a:r>
            <a:r>
              <a:rPr lang="zh-CN" sz="3600" b="1" dirty="0">
                <a:solidFill>
                  <a:srgbClr val="0000FF"/>
                </a:solidFill>
                <a:ea typeface="微软雅黑" panose="020B0503020204020204" pitchFamily="34" charset="-122"/>
              </a:rPr>
              <a:t>人们为什么至今还思念项羽，就     因为他不苟且偷生回江东。</a:t>
            </a:r>
            <a:endParaRPr lang="zh-CN" sz="3600" b="1" dirty="0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 build="p"/>
      <p:bldP spid="12294" grpId="0" autoUpdateAnimBg="0"/>
    </p:bldLst>
  </p:timing>
</p:sld>
</file>

<file path=ppt/theme/theme1.xml><?xml version="1.0" encoding="utf-8"?>
<a:theme xmlns:a="http://schemas.openxmlformats.org/drawingml/2006/main" name="glzy.com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lzy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0</TotalTime>
  <Words>3244</Words>
  <Application>WPS 演示</Application>
  <PresentationFormat>全屏显示(4:3)</PresentationFormat>
  <Paragraphs>157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汉仪大宋简</vt:lpstr>
      <vt:lpstr>微软雅黑</vt:lpstr>
      <vt:lpstr>楷体_GB2312</vt:lpstr>
      <vt:lpstr>Gulim</vt:lpstr>
      <vt:lpstr>Arial Unicode MS</vt:lpstr>
      <vt:lpstr>隶书</vt:lpstr>
      <vt:lpstr>方正北魏楷书简体</vt:lpstr>
      <vt:lpstr>黑体</vt:lpstr>
      <vt:lpstr>楷体_GB2312</vt:lpstr>
      <vt:lpstr>Arial</vt:lpstr>
      <vt:lpstr>新宋体</vt:lpstr>
      <vt:lpstr>glzy.com</vt:lpstr>
      <vt:lpstr>glzy</vt:lpstr>
      <vt:lpstr>夏日绝句</vt:lpstr>
      <vt:lpstr>单元导语</vt:lpstr>
      <vt:lpstr>PowerPoint 演示文稿</vt:lpstr>
      <vt:lpstr>创作背景</vt:lpstr>
      <vt:lpstr>PowerPoint 演示文稿</vt:lpstr>
      <vt:lpstr>PowerPoint 演示文稿</vt:lpstr>
      <vt:lpstr>PowerPoint 演示文稿</vt:lpstr>
      <vt:lpstr>PowerPoint 演示文稿</vt:lpstr>
      <vt:lpstr>诗句理解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杜牧</vt:lpstr>
      <vt:lpstr>知识详解</vt:lpstr>
      <vt:lpstr>诗句理解</vt:lpstr>
      <vt:lpstr>对比</vt:lpstr>
      <vt:lpstr>小结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28</cp:revision>
  <dcterms:created xsi:type="dcterms:W3CDTF">2009-05-13T00:51:00Z</dcterms:created>
  <dcterms:modified xsi:type="dcterms:W3CDTF">2017-08-12T05:59:23Z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