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notesMasterIdLst>
    <p:notesMasterId r:id="rId22"/>
  </p:notesMasterIdLst>
  <p:sldIdLst>
    <p:sldId id="288" r:id="rId2"/>
    <p:sldId id="289" r:id="rId3"/>
    <p:sldId id="298" r:id="rId4"/>
    <p:sldId id="299" r:id="rId5"/>
    <p:sldId id="290" r:id="rId6"/>
    <p:sldId id="291" r:id="rId7"/>
    <p:sldId id="292" r:id="rId8"/>
    <p:sldId id="293" r:id="rId9"/>
    <p:sldId id="294" r:id="rId10"/>
    <p:sldId id="295" r:id="rId11"/>
    <p:sldId id="296" r:id="rId12"/>
    <p:sldId id="297" r:id="rId13"/>
    <p:sldId id="269" r:id="rId14"/>
    <p:sldId id="272" r:id="rId15"/>
    <p:sldId id="273" r:id="rId16"/>
    <p:sldId id="275" r:id="rId17"/>
    <p:sldId id="274" r:id="rId18"/>
    <p:sldId id="276" r:id="rId19"/>
    <p:sldId id="300" r:id="rId20"/>
    <p:sldId id="277" r:id="rId21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00CC"/>
    <a:srgbClr val="3333FF"/>
    <a:srgbClr val="9900CC"/>
    <a:srgbClr val="008000"/>
    <a:srgbClr val="FF3300"/>
    <a:srgbClr val="D6009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97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CN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zh-CN"/>
          </a:p>
        </p:txBody>
      </p:sp>
      <p:sp>
        <p:nvSpPr>
          <p:cNvPr id="2970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CN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E1D2A76-16E5-45E5-9910-F4100EA2EC6C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35126A-8DB2-45C6-88EB-4998AA38E83E}" type="slidenum">
              <a:rPr lang="en-US" altLang="zh-CN"/>
              <a:pPr/>
              <a:t>13</a:t>
            </a:fld>
            <a:endParaRPr lang="en-US" altLang="zh-CN"/>
          </a:p>
        </p:txBody>
      </p:sp>
      <p:sp>
        <p:nvSpPr>
          <p:cNvPr id="3584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zh-CN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71683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7168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168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168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5CCF92A5-4C2B-44B8-972C-855461C424C7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80F6D0-3D72-40AE-835C-154FF8B7F678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07188" y="609600"/>
            <a:ext cx="2135187" cy="54895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01625" y="609600"/>
            <a:ext cx="6253163" cy="54895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E7DE75-CC48-44C8-9A25-C6AE9B87ECF0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2D95B1-0F4F-45FE-A7F5-15FA844F0B78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3255FE-D42A-4981-815E-909776A05DFD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01625" y="1905000"/>
            <a:ext cx="4194175" cy="4194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194175" cy="4194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017711-AE18-4C6D-8F1F-4D868D07EEA2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78B661-0D8F-48A0-8054-89DF14B39312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22FD7F-6BC6-42E3-9948-06AE9DF9DA1A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4CFA02-0705-4F75-A47C-BEEF28F33A55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B62BB5-72D3-44E0-9E75-0DFF639061F8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F61F12-2CE4-4DA7-A556-946D74D925F0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609600"/>
            <a:ext cx="85407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70659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905000"/>
            <a:ext cx="8540750" cy="419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7066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5225"/>
            <a:ext cx="2289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zh-CN"/>
          </a:p>
        </p:txBody>
      </p:sp>
      <p:sp>
        <p:nvSpPr>
          <p:cNvPr id="7066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zh-CN"/>
          </a:p>
        </p:txBody>
      </p:sp>
      <p:sp>
        <p:nvSpPr>
          <p:cNvPr id="7066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9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503A7F2-0D0D-4DB3-A28B-0CF4AD4AF2E2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Wingdings" pitchFamily="2" charset="2"/>
        <a:buChar char="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itchFamily="2" charset="2"/>
        <a:buChar char="v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Char char="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7.png"/><Relationship Id="rId2" Type="http://schemas.openxmlformats.org/officeDocument/2006/relationships/audio" Target="file:///E:\&#24037;&#20316;\&#19971;&#20013;&#19971;&#24180;&#19968;&#29677;\&#20843;&#19978;\&#30707;&#22741;&#21519;\&#12298;&#26460;&#29995;&#35799;&#19977;&#39318;-&#30707;&#22741;&#21519;&#12299;.mp3" TargetMode="External"/><Relationship Id="rId1" Type="http://schemas.openxmlformats.org/officeDocument/2006/relationships/vmlDrawing" Target="../drawings/vmlDrawing1.vml"/><Relationship Id="rId6" Type="http://schemas.openxmlformats.org/officeDocument/2006/relationships/slide" Target="slide5.xml"/><Relationship Id="rId11" Type="http://schemas.openxmlformats.org/officeDocument/2006/relationships/image" Target="../media/image9.png"/><Relationship Id="rId5" Type="http://schemas.openxmlformats.org/officeDocument/2006/relationships/image" Target="../media/image6.jpeg"/><Relationship Id="rId10" Type="http://schemas.openxmlformats.org/officeDocument/2006/relationships/oleObject" Target="../embeddings/oleObject1.bin"/><Relationship Id="rId4" Type="http://schemas.openxmlformats.org/officeDocument/2006/relationships/image" Target="../media/image5.jpeg"/><Relationship Id="rId9" Type="http://schemas.openxmlformats.org/officeDocument/2006/relationships/hyperlink" Target="3.00.avi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杜甫2"/>
          <p:cNvPicPr>
            <a:picLocks noRot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012160" y="3284984"/>
            <a:ext cx="2771800" cy="3140968"/>
          </a:xfrm>
          <a:noFill/>
          <a:ln/>
        </p:spPr>
      </p:pic>
      <p:sp>
        <p:nvSpPr>
          <p:cNvPr id="6" name="Oval 2"/>
          <p:cNvSpPr>
            <a:spLocks noChangeArrowheads="1"/>
          </p:cNvSpPr>
          <p:nvPr/>
        </p:nvSpPr>
        <p:spPr bwMode="auto">
          <a:xfrm>
            <a:off x="708248" y="-27384"/>
            <a:ext cx="6096000" cy="1600200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zh-CN" altLang="en-US" sz="4000" b="1" dirty="0" smtClean="0">
                <a:solidFill>
                  <a:srgbClr val="FF3300"/>
                </a:solidFill>
                <a:ea typeface="黑体" pitchFamily="49" charset="-122"/>
              </a:rPr>
              <a:t>猜猜看：下面</a:t>
            </a:r>
            <a:r>
              <a:rPr lang="zh-CN" altLang="en-US" sz="4000" b="1" dirty="0">
                <a:solidFill>
                  <a:srgbClr val="FF3300"/>
                </a:solidFill>
                <a:ea typeface="黑体" pitchFamily="49" charset="-122"/>
              </a:rPr>
              <a:t>的对联写谁？</a:t>
            </a: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251520" y="1452885"/>
            <a:ext cx="7273925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sz="4000" b="1" dirty="0">
                <a:solidFill>
                  <a:srgbClr val="3333CC"/>
                </a:solidFill>
                <a:ea typeface="黑体" pitchFamily="49" charset="-122"/>
              </a:rPr>
              <a:t>“</a:t>
            </a:r>
            <a:r>
              <a:rPr lang="zh-CN" altLang="en-US" sz="4000" b="1" dirty="0">
                <a:solidFill>
                  <a:srgbClr val="3333CC"/>
                </a:solidFill>
                <a:ea typeface="黑体" pitchFamily="49" charset="-122"/>
              </a:rPr>
              <a:t>草堂传后世，诗圣著千秋。”</a:t>
            </a:r>
          </a:p>
          <a:p>
            <a:pPr algn="r"/>
            <a:r>
              <a:rPr lang="en-US" altLang="zh-CN" sz="4000" b="1" dirty="0">
                <a:solidFill>
                  <a:srgbClr val="3333CC"/>
                </a:solidFill>
                <a:ea typeface="黑体" pitchFamily="49" charset="-122"/>
              </a:rPr>
              <a:t>——</a:t>
            </a:r>
            <a:r>
              <a:rPr lang="zh-CN" altLang="en-US" sz="3200" b="1" dirty="0">
                <a:solidFill>
                  <a:srgbClr val="3333CC"/>
                </a:solidFill>
                <a:ea typeface="黑体" pitchFamily="49" charset="-122"/>
              </a:rPr>
              <a:t>朱德</a:t>
            </a:r>
            <a:endParaRPr lang="zh-CN" altLang="en-US" sz="2400" b="1" dirty="0">
              <a:solidFill>
                <a:srgbClr val="3333CC"/>
              </a:solidFill>
              <a:ea typeface="黑体" pitchFamily="49" charset="-122"/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323280" y="2925366"/>
            <a:ext cx="6696075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sz="4000" b="1" dirty="0">
                <a:solidFill>
                  <a:srgbClr val="3333CC"/>
                </a:solidFill>
                <a:latin typeface="Times New Roman"/>
                <a:ea typeface="黑体" pitchFamily="49" charset="-122"/>
              </a:rPr>
              <a:t>“</a:t>
            </a:r>
            <a:r>
              <a:rPr lang="zh-CN" altLang="en-US" sz="4000" b="1" dirty="0">
                <a:solidFill>
                  <a:srgbClr val="3333CC"/>
                </a:solidFill>
                <a:latin typeface="黑体" pitchFamily="49" charset="-122"/>
                <a:ea typeface="黑体" pitchFamily="49" charset="-122"/>
              </a:rPr>
              <a:t>世上疮痍，诗中圣哲；</a:t>
            </a:r>
          </a:p>
          <a:p>
            <a:r>
              <a:rPr lang="zh-CN" altLang="en-US" sz="4000" b="1" dirty="0">
                <a:solidFill>
                  <a:srgbClr val="3333CC"/>
                </a:solidFill>
                <a:latin typeface="黑体" pitchFamily="49" charset="-122"/>
                <a:ea typeface="黑体" pitchFamily="49" charset="-122"/>
              </a:rPr>
              <a:t>  民间疾苦，笔底波澜</a:t>
            </a:r>
            <a:r>
              <a:rPr lang="zh-CN" altLang="en-US" sz="4000" b="1" dirty="0" smtClean="0">
                <a:solidFill>
                  <a:srgbClr val="3333CC"/>
                </a:solidFill>
                <a:latin typeface="黑体" pitchFamily="49" charset="-122"/>
                <a:ea typeface="黑体" pitchFamily="49" charset="-122"/>
              </a:rPr>
              <a:t>。</a:t>
            </a:r>
            <a:endParaRPr lang="en-US" altLang="zh-CN" sz="4000" b="1" dirty="0">
              <a:solidFill>
                <a:srgbClr val="3333CC"/>
              </a:solidFill>
              <a:latin typeface="Times New Roman"/>
              <a:ea typeface="黑体" pitchFamily="49" charset="-122"/>
            </a:endParaRPr>
          </a:p>
          <a:p>
            <a:r>
              <a:rPr lang="en-US" altLang="zh-CN" sz="4000" b="1" dirty="0" smtClean="0">
                <a:solidFill>
                  <a:srgbClr val="3333CC"/>
                </a:solidFill>
                <a:latin typeface="Times New Roman"/>
                <a:ea typeface="黑体" pitchFamily="49" charset="-122"/>
              </a:rPr>
              <a:t>                        </a:t>
            </a:r>
            <a:r>
              <a:rPr lang="en-US" altLang="zh-CN" sz="3200" b="1" dirty="0" smtClean="0">
                <a:solidFill>
                  <a:srgbClr val="3333CC"/>
                </a:solidFill>
                <a:latin typeface="Times New Roman"/>
                <a:ea typeface="黑体" pitchFamily="49" charset="-122"/>
              </a:rPr>
              <a:t>———</a:t>
            </a:r>
            <a:r>
              <a:rPr lang="zh-CN" altLang="en-US" sz="3200" b="1" dirty="0">
                <a:solidFill>
                  <a:srgbClr val="3333CC"/>
                </a:solidFill>
                <a:latin typeface="黑体" pitchFamily="49" charset="-122"/>
                <a:ea typeface="黑体" pitchFamily="49" charset="-122"/>
              </a:rPr>
              <a:t>郭沫若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2195513" y="5300663"/>
            <a:ext cx="2016125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kumimoji="0" lang="en-US" altLang="zh-CN" sz="3600" b="1">
                <a:solidFill>
                  <a:srgbClr val="FF0066"/>
                </a:solidFill>
                <a:latin typeface="Arial" pitchFamily="34" charset="0"/>
                <a:ea typeface="黑体" pitchFamily="49" charset="-122"/>
              </a:rPr>
              <a:t>——</a:t>
            </a:r>
            <a:r>
              <a:rPr kumimoji="0" lang="zh-CN" altLang="en-US" sz="3600" b="1">
                <a:solidFill>
                  <a:srgbClr val="FF0066"/>
                </a:solidFill>
                <a:latin typeface="Arial" pitchFamily="34" charset="0"/>
                <a:ea typeface="黑体" pitchFamily="49" charset="-122"/>
              </a:rPr>
              <a:t>杜甫</a:t>
            </a: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1042988" y="5229225"/>
            <a:ext cx="1203325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kumimoji="0" lang="zh-CN" altLang="en-US" sz="4000" b="1" dirty="0">
                <a:solidFill>
                  <a:srgbClr val="FF0066"/>
                </a:solidFill>
                <a:latin typeface="Arial" pitchFamily="34" charset="0"/>
                <a:ea typeface="黑体" pitchFamily="49" charset="-122"/>
              </a:rPr>
              <a:t>诗圣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-74613"/>
            <a:ext cx="4646613" cy="6932613"/>
          </a:xfrm>
          <a:noFill/>
          <a:ln/>
        </p:spPr>
      </p:pic>
      <p:pic>
        <p:nvPicPr>
          <p:cNvPr id="17411" name="Picture 3"/>
          <p:cNvPicPr>
            <a:picLocks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643438" y="-99392"/>
            <a:ext cx="4748212" cy="6858000"/>
          </a:xfrm>
          <a:noFill/>
          <a:ln/>
        </p:spPr>
      </p:pic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0" y="4209906"/>
            <a:ext cx="9394825" cy="2531462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/>
            <a:r>
              <a:rPr lang="zh-CN" altLang="zh-CN" sz="1600" dirty="0"/>
              <a:t>          </a:t>
            </a:r>
            <a:r>
              <a:rPr lang="zh-CN" sz="3200" b="1" dirty="0">
                <a:solidFill>
                  <a:srgbClr val="CC6600"/>
                </a:solidFill>
                <a:ea typeface="黑体" pitchFamily="49" charset="-122"/>
              </a:rPr>
              <a:t>泰山佛光</a:t>
            </a:r>
            <a:r>
              <a:rPr lang="zh-CN" sz="2530" b="1" dirty="0"/>
              <a:t>是岱顶奇观之一。每当云雾弥漫的清晨或傍晚，游人站在较高的山头上顺光而视，就可能看到缥缈的雾幕上，呈现出一个内蓝外红的彩色光环，将整个人影或头影映在里面，恰似佛象头上方五彩斑斓的光环，故得名“佛光”或“宝光”。泰山佛光是一种光的衍射现象，它的出现是有条件的。据记载，泰山佛光大多出现在</a:t>
            </a:r>
            <a:r>
              <a:rPr lang="zh-CN" altLang="zh-CN" sz="2530" b="1" dirty="0"/>
              <a:t>6-8</a:t>
            </a:r>
            <a:r>
              <a:rPr lang="zh-CN" sz="2530" b="1" dirty="0"/>
              <a:t>月中半晴半雾的天气，而且是太阳斜照之时</a:t>
            </a:r>
            <a:r>
              <a:rPr lang="zh-CN" sz="2530" b="1" dirty="0" smtClean="0"/>
              <a:t>。</a:t>
            </a:r>
            <a:endParaRPr lang="zh-CN" sz="253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 bldLvl="0" animBg="1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zh-CN"/>
          </a:p>
        </p:txBody>
      </p:sp>
      <p:pic>
        <p:nvPicPr>
          <p:cNvPr id="18435" name="Picture 3"/>
          <p:cNvPicPr>
            <a:picLocks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-30163" y="-165100"/>
            <a:ext cx="9390063" cy="7008813"/>
          </a:xfrm>
          <a:noFill/>
          <a:ln/>
        </p:spPr>
      </p:pic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908050" y="3479800"/>
            <a:ext cx="823595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endParaRPr lang="zh-CN" altLang="zh-CN">
              <a:latin typeface="Arial Black" pitchFamily="34" charset="0"/>
            </a:endParaRPr>
          </a:p>
        </p:txBody>
      </p:sp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0" y="3284538"/>
            <a:ext cx="9290050" cy="390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fontAlgn="ctr" hangingPunct="1"/>
            <a:r>
              <a:rPr lang="zh-CN" altLang="zh-CN" sz="3600" b="1">
                <a:solidFill>
                  <a:srgbClr val="CC0000"/>
                </a:solidFill>
              </a:rPr>
              <a:t>     </a:t>
            </a:r>
            <a:r>
              <a:rPr lang="zh-CN" sz="3600" b="1">
                <a:solidFill>
                  <a:srgbClr val="CC0000"/>
                </a:solidFill>
              </a:rPr>
              <a:t>泰山日出</a:t>
            </a:r>
            <a:r>
              <a:rPr lang="zh-CN" altLang="zh-CN" sz="3600" b="1">
                <a:solidFill>
                  <a:srgbClr val="CC0000"/>
                </a:solidFill>
              </a:rPr>
              <a:t>:</a:t>
            </a:r>
            <a:r>
              <a:rPr lang="zh-CN" sz="2800" b="1">
                <a:solidFill>
                  <a:srgbClr val="FFFF00"/>
                </a:solidFill>
              </a:rPr>
              <a:t>是壮观而动人心弦的，是岱顶奇观之一，也是泰山的重要标志，随着旭日发出的第一缕曙光撕破黎明前的黑暗，从而使东方天幕由漆黑而逐渐转为鱼肚白、红色，直至耀眼的金黄，喷射出万道霞光，最后，一轮火球跃出水面，腾空而起，整个过程象一个技艺高超的魔术师，在瞬息间变幻出千万种多姿多彩的画面，令人叹为观止。岱顶观日历来为游人所向往，也使许多文人墨客为之高歌。</a:t>
            </a:r>
            <a:r>
              <a:rPr lang="zh-CN" b="1">
                <a:solidFill>
                  <a:srgbClr val="FFFF00"/>
                </a:solidFill>
              </a:rPr>
              <a:t> </a:t>
            </a:r>
          </a:p>
          <a:p>
            <a:pPr eaLnBrk="1" hangingPunct="1"/>
            <a:endParaRPr lang="zh-CN" altLang="zh-CN" b="1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7" grpId="0" bldLvl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zh-CN"/>
          </a:p>
        </p:txBody>
      </p:sp>
      <p:pic>
        <p:nvPicPr>
          <p:cNvPr id="19459" name="Picture 3"/>
          <p:cNvPicPr>
            <a:picLocks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210675" cy="7119938"/>
          </a:xfrm>
          <a:noFill/>
          <a:ln/>
        </p:spPr>
      </p:pic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0" y="4076700"/>
            <a:ext cx="9144000" cy="322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/>
            <a:r>
              <a:rPr lang="zh-CN"/>
              <a:t>　</a:t>
            </a:r>
            <a:r>
              <a:rPr lang="zh-CN">
                <a:solidFill>
                  <a:schemeClr val="accent1"/>
                </a:solidFill>
              </a:rPr>
              <a:t>　</a:t>
            </a:r>
            <a:r>
              <a:rPr lang="zh-CN" sz="3600" b="1">
                <a:solidFill>
                  <a:srgbClr val="CC0000"/>
                </a:solidFill>
                <a:ea typeface="黑体" pitchFamily="49" charset="-122"/>
              </a:rPr>
              <a:t>云海玉盘</a:t>
            </a:r>
            <a:r>
              <a:rPr lang="zh-CN" b="1">
                <a:solidFill>
                  <a:srgbClr val="FFFF00"/>
                </a:solidFill>
              </a:rPr>
              <a:t>是岱顶的又一奇观。夏天，雨后初晴，大量水蒸气蒸发上升，加之夏季从海上吹来的暖温空气被高压气流控制在海拔</a:t>
            </a:r>
            <a:r>
              <a:rPr lang="zh-CN" altLang="zh-CN" b="1">
                <a:solidFill>
                  <a:srgbClr val="FFFF00"/>
                </a:solidFill>
              </a:rPr>
              <a:t>1500</a:t>
            </a:r>
            <a:r>
              <a:rPr lang="zh-CN" b="1">
                <a:solidFill>
                  <a:srgbClr val="FFFF00"/>
                </a:solidFill>
              </a:rPr>
              <a:t>米左右的高度时，如果无风，在岱顶就会看见白云平铺万里，犹如一个巨大的玉盘悬浮在天地之间。远处的群山全被云雾吞没，只有几座山头露出云端；近处游人踏云驾雾，仿佛来到了天外。微风吹来，云海浮波，诸峰时隐时现，像不可捉摸的仙岛，风大了，玉盘便化为巨龙，上下飞腾，倒海翻江</a:t>
            </a:r>
            <a:r>
              <a:rPr lang="zh-CN" sz="2000" b="1">
                <a:solidFill>
                  <a:srgbClr val="FF3300"/>
                </a:solidFill>
              </a:rPr>
              <a:t>。</a:t>
            </a:r>
          </a:p>
          <a:p>
            <a:endParaRPr lang="zh-CN" altLang="zh-CN" sz="2000">
              <a:solidFill>
                <a:srgbClr val="FF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914154" y="1340768"/>
            <a:ext cx="3242022" cy="936625"/>
          </a:xfrm>
        </p:spPr>
        <p:txBody>
          <a:bodyPr/>
          <a:lstStyle/>
          <a:p>
            <a:r>
              <a:rPr lang="zh-CN" altLang="he-IL" sz="5400" b="1" dirty="0">
                <a:solidFill>
                  <a:srgbClr val="FF0000"/>
                </a:solidFill>
                <a:latin typeface="Arial Narrow" pitchFamily="34" charset="0"/>
              </a:rPr>
              <a:t>望</a:t>
            </a:r>
            <a:r>
              <a:rPr lang="zh-CN" altLang="en-US" sz="5400" b="1" dirty="0">
                <a:solidFill>
                  <a:srgbClr val="FFFFFF"/>
                </a:solidFill>
                <a:latin typeface="Arial Narrow" pitchFamily="34" charset="0"/>
              </a:rPr>
              <a:t>      </a:t>
            </a:r>
            <a:r>
              <a:rPr lang="zh-CN" altLang="he-IL" sz="5400" b="1" dirty="0">
                <a:solidFill>
                  <a:srgbClr val="FF0000"/>
                </a:solidFill>
                <a:latin typeface="Arial Narrow" pitchFamily="34" charset="0"/>
              </a:rPr>
              <a:t>岳</a:t>
            </a:r>
            <a:r>
              <a:rPr lang="zh-CN" altLang="en-US" sz="5400" dirty="0">
                <a:latin typeface="Arial Narrow" pitchFamily="34" charset="0"/>
              </a:rPr>
              <a:t> </a:t>
            </a:r>
          </a:p>
        </p:txBody>
      </p:sp>
      <p:sp>
        <p:nvSpPr>
          <p:cNvPr id="3481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970409" y="2493044"/>
            <a:ext cx="7418015" cy="3024188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altLang="zh-CN" sz="4000" dirty="0">
                <a:solidFill>
                  <a:srgbClr val="0000FF"/>
                </a:solidFill>
                <a:latin typeface="Arial Narrow" pitchFamily="34" charset="0"/>
                <a:ea typeface="隶书" pitchFamily="49" charset="-122"/>
              </a:rPr>
              <a:t>    </a:t>
            </a:r>
            <a:r>
              <a:rPr lang="zh-CN" altLang="en-US" sz="4400" dirty="0">
                <a:solidFill>
                  <a:srgbClr val="0000CC"/>
                </a:solidFill>
                <a:latin typeface="Arial Narrow" pitchFamily="34" charset="0"/>
                <a:ea typeface="隶书" pitchFamily="49" charset="-122"/>
              </a:rPr>
              <a:t>岱宗</a:t>
            </a:r>
            <a:r>
              <a:rPr lang="zh-CN" altLang="en-US" sz="4400" dirty="0">
                <a:solidFill>
                  <a:srgbClr val="FF3300"/>
                </a:solidFill>
                <a:latin typeface="Arial Narrow" pitchFamily="34" charset="0"/>
                <a:ea typeface="隶书" pitchFamily="49" charset="-122"/>
              </a:rPr>
              <a:t>夫</a:t>
            </a:r>
            <a:r>
              <a:rPr lang="zh-CN" altLang="en-US" sz="4400" dirty="0">
                <a:solidFill>
                  <a:srgbClr val="000000"/>
                </a:solidFill>
                <a:latin typeface="Arial Narrow" pitchFamily="34" charset="0"/>
                <a:ea typeface="隶书" pitchFamily="49" charset="-122"/>
              </a:rPr>
              <a:t>如何？齐鲁青</a:t>
            </a:r>
            <a:r>
              <a:rPr lang="zh-CN" altLang="en-US" sz="4400" dirty="0">
                <a:solidFill>
                  <a:srgbClr val="0000CC"/>
                </a:solidFill>
                <a:latin typeface="Arial Narrow" pitchFamily="34" charset="0"/>
                <a:ea typeface="隶书" pitchFamily="49" charset="-122"/>
              </a:rPr>
              <a:t>未了</a:t>
            </a:r>
            <a:r>
              <a:rPr lang="zh-CN" altLang="en-US" sz="4400" dirty="0">
                <a:solidFill>
                  <a:srgbClr val="0000FF"/>
                </a:solidFill>
                <a:latin typeface="Arial Narrow" pitchFamily="34" charset="0"/>
                <a:ea typeface="隶书" pitchFamily="49" charset="-122"/>
              </a:rPr>
              <a:t>。</a:t>
            </a:r>
          </a:p>
          <a:p>
            <a:pPr>
              <a:buFont typeface="Wingdings" pitchFamily="2" charset="2"/>
              <a:buNone/>
            </a:pPr>
            <a:r>
              <a:rPr lang="zh-CN" altLang="en-US" sz="4400" dirty="0">
                <a:solidFill>
                  <a:srgbClr val="0000FF"/>
                </a:solidFill>
                <a:latin typeface="Arial Narrow" pitchFamily="34" charset="0"/>
                <a:ea typeface="隶书" pitchFamily="49" charset="-122"/>
              </a:rPr>
              <a:t>    </a:t>
            </a:r>
            <a:r>
              <a:rPr lang="zh-CN" altLang="en-US" sz="4400" dirty="0">
                <a:solidFill>
                  <a:srgbClr val="000000"/>
                </a:solidFill>
                <a:latin typeface="Arial Narrow" pitchFamily="34" charset="0"/>
                <a:ea typeface="隶书" pitchFamily="49" charset="-122"/>
              </a:rPr>
              <a:t>造化</a:t>
            </a:r>
            <a:r>
              <a:rPr lang="zh-CN" altLang="en-US" sz="4400" dirty="0">
                <a:solidFill>
                  <a:srgbClr val="0000CC"/>
                </a:solidFill>
                <a:latin typeface="Arial Narrow" pitchFamily="34" charset="0"/>
                <a:ea typeface="隶书" pitchFamily="49" charset="-122"/>
              </a:rPr>
              <a:t>钟</a:t>
            </a:r>
            <a:r>
              <a:rPr lang="zh-CN" altLang="en-US" sz="4400" dirty="0">
                <a:solidFill>
                  <a:srgbClr val="000000"/>
                </a:solidFill>
                <a:latin typeface="Arial Narrow" pitchFamily="34" charset="0"/>
                <a:ea typeface="隶书" pitchFamily="49" charset="-122"/>
              </a:rPr>
              <a:t>神秀，</a:t>
            </a:r>
            <a:r>
              <a:rPr lang="zh-CN" altLang="en-US" sz="4400" dirty="0">
                <a:solidFill>
                  <a:srgbClr val="0000CC"/>
                </a:solidFill>
                <a:latin typeface="Arial Narrow" pitchFamily="34" charset="0"/>
                <a:ea typeface="隶书" pitchFamily="49" charset="-122"/>
              </a:rPr>
              <a:t>阴阳</a:t>
            </a:r>
            <a:r>
              <a:rPr lang="zh-CN" altLang="en-US" sz="4400" dirty="0">
                <a:solidFill>
                  <a:srgbClr val="000000"/>
                </a:solidFill>
                <a:latin typeface="Arial Narrow" pitchFamily="34" charset="0"/>
                <a:ea typeface="隶书" pitchFamily="49" charset="-122"/>
              </a:rPr>
              <a:t>割昏晓。</a:t>
            </a:r>
          </a:p>
          <a:p>
            <a:pPr>
              <a:buFont typeface="Wingdings" pitchFamily="2" charset="2"/>
              <a:buNone/>
            </a:pPr>
            <a:r>
              <a:rPr lang="zh-CN" altLang="en-US" sz="4400" dirty="0">
                <a:solidFill>
                  <a:srgbClr val="0000FF"/>
                </a:solidFill>
                <a:latin typeface="Arial Narrow" pitchFamily="34" charset="0"/>
                <a:ea typeface="隶书" pitchFamily="49" charset="-122"/>
              </a:rPr>
              <a:t>    </a:t>
            </a:r>
            <a:r>
              <a:rPr lang="zh-CN" altLang="en-US" sz="4400" dirty="0">
                <a:solidFill>
                  <a:srgbClr val="0000CC"/>
                </a:solidFill>
                <a:latin typeface="Arial Narrow" pitchFamily="34" charset="0"/>
                <a:ea typeface="隶书" pitchFamily="49" charset="-122"/>
              </a:rPr>
              <a:t>荡胸</a:t>
            </a:r>
            <a:r>
              <a:rPr lang="zh-CN" altLang="en-US" sz="4400" dirty="0">
                <a:solidFill>
                  <a:srgbClr val="000000"/>
                </a:solidFill>
                <a:latin typeface="Arial Narrow" pitchFamily="34" charset="0"/>
                <a:ea typeface="隶书" pitchFamily="49" charset="-122"/>
              </a:rPr>
              <a:t>生</a:t>
            </a:r>
            <a:r>
              <a:rPr lang="zh-CN" altLang="en-US" sz="4400" dirty="0">
                <a:solidFill>
                  <a:srgbClr val="FF3300"/>
                </a:solidFill>
                <a:latin typeface="Arial Narrow" pitchFamily="34" charset="0"/>
                <a:ea typeface="隶书" pitchFamily="49" charset="-122"/>
              </a:rPr>
              <a:t>曾</a:t>
            </a:r>
            <a:r>
              <a:rPr lang="zh-CN" altLang="en-US" sz="4400" dirty="0">
                <a:solidFill>
                  <a:srgbClr val="000000"/>
                </a:solidFill>
                <a:latin typeface="Arial Narrow" pitchFamily="34" charset="0"/>
                <a:ea typeface="隶书" pitchFamily="49" charset="-122"/>
              </a:rPr>
              <a:t>云，决</a:t>
            </a:r>
            <a:r>
              <a:rPr lang="zh-CN" altLang="en-US" sz="4400" dirty="0">
                <a:solidFill>
                  <a:srgbClr val="FF3300"/>
                </a:solidFill>
                <a:latin typeface="Arial Narrow" pitchFamily="34" charset="0"/>
                <a:ea typeface="隶书" pitchFamily="49" charset="-122"/>
              </a:rPr>
              <a:t>眦</a:t>
            </a:r>
            <a:r>
              <a:rPr lang="zh-CN" altLang="en-US" sz="4400" dirty="0">
                <a:solidFill>
                  <a:srgbClr val="000000"/>
                </a:solidFill>
                <a:latin typeface="Arial Narrow" pitchFamily="34" charset="0"/>
                <a:ea typeface="隶书" pitchFamily="49" charset="-122"/>
              </a:rPr>
              <a:t>入归鸟。</a:t>
            </a:r>
          </a:p>
          <a:p>
            <a:pPr>
              <a:buFont typeface="Wingdings" pitchFamily="2" charset="2"/>
              <a:buNone/>
            </a:pPr>
            <a:r>
              <a:rPr lang="zh-CN" altLang="en-US" sz="4400" dirty="0">
                <a:solidFill>
                  <a:srgbClr val="0000FF"/>
                </a:solidFill>
                <a:latin typeface="Arial Narrow" pitchFamily="34" charset="0"/>
                <a:ea typeface="隶书" pitchFamily="49" charset="-122"/>
              </a:rPr>
              <a:t>    </a:t>
            </a:r>
            <a:r>
              <a:rPr lang="zh-CN" altLang="en-US" sz="4400" dirty="0">
                <a:solidFill>
                  <a:srgbClr val="0000CC"/>
                </a:solidFill>
                <a:latin typeface="Arial Narrow" pitchFamily="34" charset="0"/>
                <a:ea typeface="隶书" pitchFamily="49" charset="-122"/>
              </a:rPr>
              <a:t>会当</a:t>
            </a:r>
            <a:r>
              <a:rPr lang="zh-CN" altLang="en-US" sz="4400" dirty="0">
                <a:solidFill>
                  <a:srgbClr val="000000"/>
                </a:solidFill>
                <a:latin typeface="Arial Narrow" pitchFamily="34" charset="0"/>
                <a:ea typeface="隶书" pitchFamily="49" charset="-122"/>
              </a:rPr>
              <a:t>凌绝顶，一览众山小。</a:t>
            </a:r>
          </a:p>
        </p:txBody>
      </p:sp>
      <p:sp>
        <p:nvSpPr>
          <p:cNvPr id="34821" name="Text Box 5"/>
          <p:cNvSpPr txBox="1">
            <a:spLocks noChangeArrowheads="1"/>
          </p:cNvSpPr>
          <p:nvPr/>
        </p:nvSpPr>
        <p:spPr bwMode="auto">
          <a:xfrm>
            <a:off x="251520" y="476672"/>
            <a:ext cx="712946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4000" b="1" dirty="0">
                <a:solidFill>
                  <a:srgbClr val="FF3300"/>
                </a:solidFill>
                <a:latin typeface="Times New Roman" pitchFamily="18" charset="0"/>
                <a:ea typeface="方正姚体" pitchFamily="2" charset="-122"/>
              </a:rPr>
              <a:t>读顺读懂诗歌</a:t>
            </a: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 autoUpdateAnimBg="0"/>
      <p:bldP spid="34819" grpId="0" build="p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2"/>
          <p:cNvSpPr txBox="1">
            <a:spLocks noChangeArrowheads="1"/>
          </p:cNvSpPr>
          <p:nvPr/>
        </p:nvSpPr>
        <p:spPr bwMode="auto">
          <a:xfrm>
            <a:off x="0" y="549275"/>
            <a:ext cx="939641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4000" b="1" dirty="0" smtClean="0">
                <a:solidFill>
                  <a:srgbClr val="0000CC"/>
                </a:solidFill>
                <a:latin typeface="Times New Roman" pitchFamily="18" charset="0"/>
                <a:ea typeface="黑体" pitchFamily="49" charset="-122"/>
              </a:rPr>
              <a:t>自读思考</a:t>
            </a:r>
            <a:r>
              <a:rPr kumimoji="1" lang="zh-CN" altLang="en-US" sz="4400" b="1" dirty="0" smtClean="0">
                <a:solidFill>
                  <a:srgbClr val="0000CC"/>
                </a:solidFill>
                <a:latin typeface="Times New Roman" pitchFamily="18" charset="0"/>
                <a:ea typeface="黑体" pitchFamily="49" charset="-122"/>
              </a:rPr>
              <a:t>：</a:t>
            </a:r>
            <a:r>
              <a:rPr kumimoji="1" lang="zh-CN" altLang="en-US" sz="3600" b="1" dirty="0">
                <a:solidFill>
                  <a:srgbClr val="FF3300"/>
                </a:solidFill>
                <a:latin typeface="Times New Roman" pitchFamily="18" charset="0"/>
                <a:ea typeface="隶书" pitchFamily="49" charset="-122"/>
              </a:rPr>
              <a:t>熟读诗歌，思考解答下列问题</a:t>
            </a:r>
          </a:p>
        </p:txBody>
      </p:sp>
      <p:sp>
        <p:nvSpPr>
          <p:cNvPr id="38915" name="Text Box 3"/>
          <p:cNvSpPr txBox="1">
            <a:spLocks noChangeArrowheads="1"/>
          </p:cNvSpPr>
          <p:nvPr/>
        </p:nvSpPr>
        <p:spPr bwMode="auto">
          <a:xfrm>
            <a:off x="323528" y="3573463"/>
            <a:ext cx="842493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3600" b="1" dirty="0">
                <a:solidFill>
                  <a:srgbClr val="000000"/>
                </a:solidFill>
                <a:latin typeface="华文中宋" pitchFamily="2" charset="-122"/>
                <a:ea typeface="华文中宋" pitchFamily="2" charset="-122"/>
              </a:rPr>
              <a:t>2</a:t>
            </a:r>
            <a:r>
              <a:rPr kumimoji="1" lang="zh-CN" altLang="en-US" sz="3600" b="1" dirty="0" smtClean="0">
                <a:solidFill>
                  <a:srgbClr val="000000"/>
                </a:solidFill>
                <a:latin typeface="华文中宋" pitchFamily="2" charset="-122"/>
                <a:ea typeface="华文中宋" pitchFamily="2" charset="-122"/>
              </a:rPr>
              <a:t>、</a:t>
            </a:r>
            <a:r>
              <a:rPr kumimoji="1" lang="en-US" altLang="zh-CN" sz="3600" b="1" dirty="0" smtClean="0">
                <a:solidFill>
                  <a:srgbClr val="000000"/>
                </a:solidFill>
                <a:latin typeface="华文中宋" pitchFamily="2" charset="-122"/>
                <a:ea typeface="华文中宋" pitchFamily="2" charset="-122"/>
              </a:rPr>
              <a:t> 《</a:t>
            </a:r>
            <a:r>
              <a:rPr kumimoji="1" lang="zh-CN" altLang="en-US" sz="3600" b="1" dirty="0" smtClean="0">
                <a:solidFill>
                  <a:srgbClr val="000000"/>
                </a:solidFill>
                <a:latin typeface="华文中宋" pitchFamily="2" charset="-122"/>
                <a:ea typeface="华文中宋" pitchFamily="2" charset="-122"/>
              </a:rPr>
              <a:t>望岳</a:t>
            </a:r>
            <a:r>
              <a:rPr kumimoji="1" lang="en-US" altLang="zh-CN" sz="3600" b="1" dirty="0" smtClean="0">
                <a:solidFill>
                  <a:srgbClr val="000000"/>
                </a:solidFill>
                <a:latin typeface="华文中宋" pitchFamily="2" charset="-122"/>
                <a:ea typeface="华文中宋" pitchFamily="2" charset="-122"/>
              </a:rPr>
              <a:t>》</a:t>
            </a:r>
            <a:r>
              <a:rPr kumimoji="1" lang="zh-CN" altLang="en-US" sz="3600" b="1" dirty="0" smtClean="0">
                <a:solidFill>
                  <a:srgbClr val="000000"/>
                </a:solidFill>
                <a:latin typeface="华文中宋" pitchFamily="2" charset="-122"/>
                <a:ea typeface="华文中宋" pitchFamily="2" charset="-122"/>
              </a:rPr>
              <a:t>中每一联都有“望”的意思，但“望”的角度不同。试对此做具体解释。</a:t>
            </a:r>
            <a:endParaRPr kumimoji="1" lang="zh-CN" altLang="en-US" sz="3600" b="1" dirty="0">
              <a:solidFill>
                <a:srgbClr val="000000"/>
              </a:solidFill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38916" name="Text Box 4"/>
          <p:cNvSpPr txBox="1">
            <a:spLocks noChangeArrowheads="1"/>
          </p:cNvSpPr>
          <p:nvPr/>
        </p:nvSpPr>
        <p:spPr bwMode="auto">
          <a:xfrm>
            <a:off x="395536" y="5085184"/>
            <a:ext cx="82804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3600" b="1" dirty="0">
                <a:solidFill>
                  <a:srgbClr val="000000"/>
                </a:solidFill>
                <a:latin typeface="华文中宋" pitchFamily="2" charset="-122"/>
                <a:ea typeface="华文中宋" pitchFamily="2" charset="-122"/>
              </a:rPr>
              <a:t>3</a:t>
            </a:r>
            <a:r>
              <a:rPr kumimoji="1" lang="zh-CN" altLang="en-US" sz="3600" b="1" dirty="0" smtClean="0">
                <a:solidFill>
                  <a:srgbClr val="000000"/>
                </a:solidFill>
                <a:latin typeface="华文中宋" pitchFamily="2" charset="-122"/>
                <a:ea typeface="华文中宋" pitchFamily="2" charset="-122"/>
              </a:rPr>
              <a:t>、</a:t>
            </a:r>
            <a:r>
              <a:rPr kumimoji="1" lang="zh-CN" altLang="en-US" sz="3600" b="1" dirty="0" smtClean="0">
                <a:solidFill>
                  <a:srgbClr val="000000"/>
                </a:solidFill>
                <a:latin typeface="华文中宋" pitchFamily="2" charset="-122"/>
                <a:ea typeface="华文中宋" pitchFamily="2" charset="-122"/>
              </a:rPr>
              <a:t>这首诗表达了怎样的思想感情？</a:t>
            </a:r>
            <a:endParaRPr kumimoji="1" lang="zh-CN" altLang="en-US" sz="3600" b="1" dirty="0">
              <a:solidFill>
                <a:srgbClr val="000000"/>
              </a:solidFill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38917" name="Rectangle 5"/>
          <p:cNvSpPr>
            <a:spLocks noChangeArrowheads="1"/>
          </p:cNvSpPr>
          <p:nvPr/>
        </p:nvSpPr>
        <p:spPr bwMode="auto">
          <a:xfrm>
            <a:off x="250825" y="1844675"/>
            <a:ext cx="8893175" cy="1461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200" b="1" dirty="0">
                <a:solidFill>
                  <a:srgbClr val="000000"/>
                </a:solidFill>
                <a:ea typeface="华文中宋" pitchFamily="2" charset="-122"/>
              </a:rPr>
              <a:t> </a:t>
            </a:r>
            <a:r>
              <a:rPr lang="en-US" altLang="zh-CN" sz="3600" b="1" dirty="0">
                <a:solidFill>
                  <a:srgbClr val="000000"/>
                </a:solidFill>
                <a:ea typeface="华文中宋" pitchFamily="2" charset="-122"/>
              </a:rPr>
              <a:t>1</a:t>
            </a:r>
            <a:r>
              <a:rPr lang="zh-CN" altLang="en-US" sz="3600" b="1" dirty="0">
                <a:solidFill>
                  <a:srgbClr val="000000"/>
                </a:solidFill>
                <a:ea typeface="华文中宋" pitchFamily="2" charset="-122"/>
              </a:rPr>
              <a:t>、这首诗歌描写了泰山怎样的特点</a:t>
            </a:r>
            <a:r>
              <a:rPr lang="en-US" altLang="zh-CN" sz="3600" b="1" dirty="0">
                <a:solidFill>
                  <a:srgbClr val="000000"/>
                </a:solidFill>
                <a:ea typeface="华文中宋" pitchFamily="2" charset="-122"/>
              </a:rPr>
              <a:t>?</a:t>
            </a:r>
            <a:r>
              <a:rPr lang="zh-CN" altLang="en-US" sz="3600" b="1" dirty="0">
                <a:solidFill>
                  <a:srgbClr val="000000"/>
                </a:solidFill>
                <a:ea typeface="华文中宋" pitchFamily="2" charset="-122"/>
              </a:rPr>
              <a:t>从哪些句子中可以看出来</a:t>
            </a:r>
            <a:r>
              <a:rPr lang="en-US" altLang="zh-CN" sz="3600" b="1" dirty="0">
                <a:solidFill>
                  <a:srgbClr val="000000"/>
                </a:solidFill>
                <a:ea typeface="华文中宋" pitchFamily="2" charset="-122"/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8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5" grpId="0" autoUpdateAnimBg="0"/>
      <p:bldP spid="38916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971600" y="4251207"/>
            <a:ext cx="3290888" cy="687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lnSpc>
                <a:spcPct val="135000"/>
              </a:lnSpc>
            </a:pPr>
            <a:r>
              <a:rPr lang="zh-CN" altLang="en-US" sz="3200" b="1">
                <a:ea typeface="华文中宋" pitchFamily="2" charset="-122"/>
              </a:rPr>
              <a:t>泰山</a:t>
            </a:r>
            <a:r>
              <a:rPr lang="zh-CN" altLang="en-US" sz="3200" b="1">
                <a:solidFill>
                  <a:srgbClr val="FF3300"/>
                </a:solidFill>
                <a:ea typeface="华文中宋" pitchFamily="2" charset="-122"/>
              </a:rPr>
              <a:t>山势之高峻</a:t>
            </a:r>
            <a:r>
              <a:rPr lang="zh-CN" altLang="en-US" sz="3200" b="1">
                <a:ea typeface="华文中宋" pitchFamily="2" charset="-122"/>
              </a:rPr>
              <a:t>。</a:t>
            </a:r>
          </a:p>
        </p:txBody>
      </p:sp>
      <p:sp>
        <p:nvSpPr>
          <p:cNvPr id="39939" name="Rectangle 3"/>
          <p:cNvSpPr>
            <a:spLocks noChangeArrowheads="1"/>
          </p:cNvSpPr>
          <p:nvPr/>
        </p:nvSpPr>
        <p:spPr bwMode="auto">
          <a:xfrm>
            <a:off x="4329113" y="2317750"/>
            <a:ext cx="250902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sz="3200" b="1" dirty="0">
                <a:ea typeface="华文中宋" pitchFamily="2" charset="-122"/>
              </a:rPr>
              <a:t>(</a:t>
            </a:r>
            <a:r>
              <a:rPr lang="zh-CN" altLang="en-US" sz="3200" b="1" dirty="0">
                <a:solidFill>
                  <a:srgbClr val="0000FF"/>
                </a:solidFill>
                <a:ea typeface="华文中宋" pitchFamily="2" charset="-122"/>
              </a:rPr>
              <a:t>齐鲁青末了</a:t>
            </a:r>
            <a:r>
              <a:rPr lang="en-US" altLang="zh-CN" sz="3200" b="1" dirty="0">
                <a:ea typeface="华文中宋" pitchFamily="2" charset="-122"/>
              </a:rPr>
              <a:t>)</a:t>
            </a:r>
          </a:p>
        </p:txBody>
      </p:sp>
      <p:sp>
        <p:nvSpPr>
          <p:cNvPr id="39940" name="Rectangle 4"/>
          <p:cNvSpPr>
            <a:spLocks noChangeArrowheads="1"/>
          </p:cNvSpPr>
          <p:nvPr/>
        </p:nvSpPr>
        <p:spPr bwMode="auto">
          <a:xfrm>
            <a:off x="971600" y="3357563"/>
            <a:ext cx="314642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3200" b="1">
                <a:ea typeface="华文中宋" pitchFamily="2" charset="-122"/>
              </a:rPr>
              <a:t>泰山</a:t>
            </a:r>
            <a:r>
              <a:rPr lang="zh-CN" altLang="en-US" sz="3200" b="1">
                <a:solidFill>
                  <a:srgbClr val="FF3300"/>
                </a:solidFill>
                <a:ea typeface="华文中宋" pitchFamily="2" charset="-122"/>
              </a:rPr>
              <a:t>景色之秀美</a:t>
            </a:r>
            <a:r>
              <a:rPr lang="zh-CN" altLang="en-US" sz="3200" b="1">
                <a:ea typeface="华文中宋" pitchFamily="2" charset="-122"/>
              </a:rPr>
              <a:t>；</a:t>
            </a:r>
          </a:p>
        </p:txBody>
      </p:sp>
      <p:sp>
        <p:nvSpPr>
          <p:cNvPr id="39941" name="Rectangle 5"/>
          <p:cNvSpPr>
            <a:spLocks noChangeArrowheads="1"/>
          </p:cNvSpPr>
          <p:nvPr/>
        </p:nvSpPr>
        <p:spPr bwMode="auto">
          <a:xfrm>
            <a:off x="1043038" y="2420938"/>
            <a:ext cx="30972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3200" b="1" dirty="0">
                <a:ea typeface="华文中宋" pitchFamily="2" charset="-122"/>
              </a:rPr>
              <a:t>泰山</a:t>
            </a:r>
            <a:r>
              <a:rPr lang="zh-CN" altLang="en-US" sz="3200" b="1" dirty="0">
                <a:solidFill>
                  <a:srgbClr val="FF3300"/>
                </a:solidFill>
                <a:ea typeface="华文中宋" pitchFamily="2" charset="-122"/>
              </a:rPr>
              <a:t>地域之广阔</a:t>
            </a:r>
            <a:r>
              <a:rPr lang="zh-CN" altLang="en-US" sz="3200" b="1" dirty="0">
                <a:ea typeface="华文中宋" pitchFamily="2" charset="-122"/>
              </a:rPr>
              <a:t>；</a:t>
            </a:r>
          </a:p>
        </p:txBody>
      </p:sp>
      <p:sp>
        <p:nvSpPr>
          <p:cNvPr id="39942" name="Rectangle 6"/>
          <p:cNvSpPr>
            <a:spLocks noChangeArrowheads="1"/>
          </p:cNvSpPr>
          <p:nvPr/>
        </p:nvSpPr>
        <p:spPr bwMode="auto">
          <a:xfrm>
            <a:off x="4330700" y="4262438"/>
            <a:ext cx="2761580" cy="1949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200" b="1" dirty="0">
                <a:ea typeface="华文中宋" pitchFamily="2" charset="-122"/>
              </a:rPr>
              <a:t>(</a:t>
            </a:r>
            <a:r>
              <a:rPr lang="zh-CN" altLang="en-US" sz="3200" b="1" dirty="0">
                <a:solidFill>
                  <a:srgbClr val="0000FF"/>
                </a:solidFill>
                <a:ea typeface="华文中宋" pitchFamily="2" charset="-122"/>
              </a:rPr>
              <a:t>阴阳割昏晓，</a:t>
            </a:r>
          </a:p>
          <a:p>
            <a:pPr>
              <a:lnSpc>
                <a:spcPct val="130000"/>
              </a:lnSpc>
            </a:pPr>
            <a:r>
              <a:rPr lang="zh-CN" altLang="en-US" sz="3200" b="1" dirty="0">
                <a:solidFill>
                  <a:srgbClr val="0000FF"/>
                </a:solidFill>
                <a:ea typeface="华文中宋" pitchFamily="2" charset="-122"/>
              </a:rPr>
              <a:t> 会当凌绝顸</a:t>
            </a:r>
            <a:r>
              <a:rPr lang="zh-CN" altLang="en-US" sz="3200" b="1" dirty="0">
                <a:ea typeface="华文中宋" pitchFamily="2" charset="-122"/>
              </a:rPr>
              <a:t>，</a:t>
            </a:r>
          </a:p>
          <a:p>
            <a:pPr>
              <a:lnSpc>
                <a:spcPct val="130000"/>
              </a:lnSpc>
            </a:pPr>
            <a:r>
              <a:rPr lang="zh-CN" altLang="en-US" sz="3200" b="1" dirty="0">
                <a:ea typeface="华文中宋" pitchFamily="2" charset="-122"/>
              </a:rPr>
              <a:t> </a:t>
            </a:r>
            <a:r>
              <a:rPr lang="zh-CN" altLang="en-US" sz="3200" b="1" dirty="0">
                <a:solidFill>
                  <a:srgbClr val="0000FF"/>
                </a:solidFill>
                <a:ea typeface="华文中宋" pitchFamily="2" charset="-122"/>
              </a:rPr>
              <a:t>一览众山小</a:t>
            </a:r>
            <a:r>
              <a:rPr lang="en-US" altLang="zh-CN" sz="3200" b="1" dirty="0">
                <a:ea typeface="华文中宋" pitchFamily="2" charset="-122"/>
              </a:rPr>
              <a:t>)</a:t>
            </a:r>
            <a:r>
              <a:rPr lang="zh-CN" altLang="en-US" sz="3200" b="1" dirty="0">
                <a:ea typeface="华文中宋" pitchFamily="2" charset="-122"/>
              </a:rPr>
              <a:t>。</a:t>
            </a:r>
          </a:p>
        </p:txBody>
      </p:sp>
      <p:sp>
        <p:nvSpPr>
          <p:cNvPr id="39943" name="Rectangle 7"/>
          <p:cNvSpPr>
            <a:spLocks noChangeArrowheads="1"/>
          </p:cNvSpPr>
          <p:nvPr/>
        </p:nvSpPr>
        <p:spPr bwMode="auto">
          <a:xfrm>
            <a:off x="4316413" y="3397250"/>
            <a:ext cx="250902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sz="3200" b="1" dirty="0">
                <a:ea typeface="华文中宋" pitchFamily="2" charset="-122"/>
              </a:rPr>
              <a:t>(</a:t>
            </a:r>
            <a:r>
              <a:rPr lang="zh-CN" altLang="en-US" sz="3200" b="1" dirty="0">
                <a:solidFill>
                  <a:srgbClr val="0000FF"/>
                </a:solidFill>
                <a:ea typeface="华文中宋" pitchFamily="2" charset="-122"/>
              </a:rPr>
              <a:t>造化钟神秀</a:t>
            </a:r>
            <a:r>
              <a:rPr lang="en-US" altLang="zh-CN" sz="3200" b="1" dirty="0">
                <a:ea typeface="华文中宋" pitchFamily="2" charset="-122"/>
              </a:rPr>
              <a:t>)</a:t>
            </a:r>
          </a:p>
        </p:txBody>
      </p:sp>
      <p:sp>
        <p:nvSpPr>
          <p:cNvPr id="39944" name="Rectangle 8"/>
          <p:cNvSpPr>
            <a:spLocks noChangeArrowheads="1"/>
          </p:cNvSpPr>
          <p:nvPr/>
        </p:nvSpPr>
        <p:spPr bwMode="auto">
          <a:xfrm>
            <a:off x="611561" y="404813"/>
            <a:ext cx="7632328" cy="2012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200" b="1" dirty="0">
                <a:solidFill>
                  <a:srgbClr val="000000"/>
                </a:solidFill>
                <a:ea typeface="华文中宋" pitchFamily="2" charset="-122"/>
              </a:rPr>
              <a:t>     </a:t>
            </a:r>
            <a:r>
              <a:rPr lang="en-US" altLang="zh-CN" sz="3200" b="1" dirty="0" smtClean="0">
                <a:solidFill>
                  <a:srgbClr val="000000"/>
                </a:solidFill>
                <a:ea typeface="华文中宋" pitchFamily="2" charset="-122"/>
              </a:rPr>
              <a:t>1</a:t>
            </a:r>
            <a:r>
              <a:rPr lang="zh-CN" altLang="en-US" sz="3200" b="1" dirty="0" smtClean="0">
                <a:solidFill>
                  <a:srgbClr val="000000"/>
                </a:solidFill>
                <a:ea typeface="华文中宋" pitchFamily="2" charset="-122"/>
              </a:rPr>
              <a:t>、</a:t>
            </a:r>
            <a:r>
              <a:rPr lang="en-US" altLang="zh-CN" sz="3200" b="1" dirty="0" smtClean="0">
                <a:solidFill>
                  <a:srgbClr val="000000"/>
                </a:solidFill>
                <a:ea typeface="华文中宋" pitchFamily="2" charset="-122"/>
              </a:rPr>
              <a:t>  </a:t>
            </a:r>
            <a:r>
              <a:rPr lang="zh-CN" altLang="en-US" sz="3200" b="1" dirty="0">
                <a:solidFill>
                  <a:srgbClr val="000000"/>
                </a:solidFill>
                <a:ea typeface="华文中宋" pitchFamily="2" charset="-122"/>
              </a:rPr>
              <a:t>这首诗歌描写了泰山怎样的特点</a:t>
            </a:r>
            <a:r>
              <a:rPr lang="en-US" altLang="zh-CN" sz="3200" b="1" dirty="0">
                <a:solidFill>
                  <a:srgbClr val="000000"/>
                </a:solidFill>
                <a:ea typeface="华文中宋" pitchFamily="2" charset="-122"/>
              </a:rPr>
              <a:t>?</a:t>
            </a:r>
            <a:r>
              <a:rPr lang="zh-CN" altLang="en-US" sz="3200" b="1" dirty="0">
                <a:solidFill>
                  <a:srgbClr val="000000"/>
                </a:solidFill>
                <a:ea typeface="华文中宋" pitchFamily="2" charset="-122"/>
              </a:rPr>
              <a:t>从哪些句子中可以看出来</a:t>
            </a:r>
            <a:r>
              <a:rPr lang="en-US" altLang="zh-CN" sz="3200" b="1" dirty="0">
                <a:solidFill>
                  <a:srgbClr val="000000"/>
                </a:solidFill>
                <a:ea typeface="华文中宋" pitchFamily="2" charset="-122"/>
              </a:rPr>
              <a:t>?</a:t>
            </a:r>
            <a:br>
              <a:rPr lang="en-US" altLang="zh-CN" sz="3200" b="1" dirty="0">
                <a:solidFill>
                  <a:srgbClr val="000000"/>
                </a:solidFill>
                <a:ea typeface="华文中宋" pitchFamily="2" charset="-122"/>
              </a:rPr>
            </a:br>
            <a:endParaRPr lang="en-US" altLang="zh-CN" sz="3200" b="1" dirty="0">
              <a:solidFill>
                <a:srgbClr val="000000"/>
              </a:solidFill>
              <a:ea typeface="华文中宋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9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9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39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39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/>
      <p:bldP spid="39939" grpId="0"/>
      <p:bldP spid="39940" grpId="0"/>
      <p:bldP spid="39941" grpId="0"/>
      <p:bldP spid="39942" grpId="0"/>
      <p:bldP spid="3994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2"/>
          <p:cNvSpPr txBox="1">
            <a:spLocks noChangeArrowheads="1"/>
          </p:cNvSpPr>
          <p:nvPr/>
        </p:nvSpPr>
        <p:spPr bwMode="auto">
          <a:xfrm>
            <a:off x="1828800" y="304800"/>
            <a:ext cx="3124200" cy="5755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</a:pPr>
            <a:r>
              <a:rPr kumimoji="1" lang="zh-CN" altLang="en-US" sz="3200" b="1" dirty="0">
                <a:solidFill>
                  <a:srgbClr val="000000"/>
                </a:solidFill>
                <a:latin typeface="Times New Roman" pitchFamily="18" charset="0"/>
              </a:rPr>
              <a:t>望岳</a:t>
            </a:r>
          </a:p>
          <a:p>
            <a:pPr algn="ctr">
              <a:spcBef>
                <a:spcPct val="20000"/>
              </a:spcBef>
            </a:pPr>
            <a:r>
              <a:rPr kumimoji="1" lang="zh-CN" altLang="en-US" sz="2400" b="1" dirty="0">
                <a:solidFill>
                  <a:srgbClr val="000000"/>
                </a:solidFill>
                <a:latin typeface="Times New Roman" pitchFamily="18" charset="0"/>
              </a:rPr>
              <a:t>杜甫</a:t>
            </a:r>
          </a:p>
          <a:p>
            <a:pPr algn="ctr">
              <a:spcBef>
                <a:spcPct val="20000"/>
              </a:spcBef>
            </a:pPr>
            <a:r>
              <a:rPr kumimoji="1" lang="zh-CN" altLang="en-US" sz="3200" b="1" dirty="0">
                <a:solidFill>
                  <a:srgbClr val="371197"/>
                </a:solidFill>
                <a:latin typeface="Times New Roman" pitchFamily="18" charset="0"/>
              </a:rPr>
              <a:t>岱宗夫如何？</a:t>
            </a:r>
          </a:p>
          <a:p>
            <a:pPr algn="ctr">
              <a:spcBef>
                <a:spcPct val="20000"/>
              </a:spcBef>
            </a:pPr>
            <a:r>
              <a:rPr kumimoji="1" lang="zh-CN" altLang="en-US" sz="3200" b="1" dirty="0">
                <a:solidFill>
                  <a:srgbClr val="371197"/>
                </a:solidFill>
                <a:latin typeface="Times New Roman" pitchFamily="18" charset="0"/>
              </a:rPr>
              <a:t>齐鲁青未了。</a:t>
            </a:r>
          </a:p>
          <a:p>
            <a:pPr algn="ctr">
              <a:spcBef>
                <a:spcPct val="20000"/>
              </a:spcBef>
            </a:pPr>
            <a:r>
              <a:rPr kumimoji="1" lang="zh-CN" altLang="en-US" sz="3200" b="1" dirty="0">
                <a:solidFill>
                  <a:srgbClr val="371197"/>
                </a:solidFill>
                <a:latin typeface="Times New Roman" pitchFamily="18" charset="0"/>
              </a:rPr>
              <a:t>造化钟神秀，</a:t>
            </a:r>
          </a:p>
          <a:p>
            <a:pPr algn="ctr">
              <a:spcBef>
                <a:spcPct val="20000"/>
              </a:spcBef>
            </a:pPr>
            <a:r>
              <a:rPr kumimoji="1" lang="zh-CN" altLang="en-US" sz="3200" b="1" dirty="0">
                <a:solidFill>
                  <a:srgbClr val="371197"/>
                </a:solidFill>
                <a:latin typeface="Times New Roman" pitchFamily="18" charset="0"/>
              </a:rPr>
              <a:t>阴阳割昏晓。</a:t>
            </a:r>
          </a:p>
          <a:p>
            <a:pPr algn="ctr">
              <a:spcBef>
                <a:spcPct val="20000"/>
              </a:spcBef>
            </a:pPr>
            <a:r>
              <a:rPr kumimoji="1" lang="zh-CN" altLang="en-US" sz="3200" b="1" dirty="0">
                <a:solidFill>
                  <a:srgbClr val="371197"/>
                </a:solidFill>
                <a:latin typeface="Times New Roman" pitchFamily="18" charset="0"/>
              </a:rPr>
              <a:t>荡胸生曾云，</a:t>
            </a:r>
          </a:p>
          <a:p>
            <a:pPr algn="ctr">
              <a:spcBef>
                <a:spcPct val="20000"/>
              </a:spcBef>
            </a:pPr>
            <a:r>
              <a:rPr kumimoji="1" lang="zh-CN" altLang="en-US" sz="3200" b="1" dirty="0">
                <a:solidFill>
                  <a:srgbClr val="371197"/>
                </a:solidFill>
                <a:latin typeface="Times New Roman" pitchFamily="18" charset="0"/>
              </a:rPr>
              <a:t>决眦入归鸟。</a:t>
            </a:r>
          </a:p>
          <a:p>
            <a:pPr algn="ctr">
              <a:spcBef>
                <a:spcPct val="20000"/>
              </a:spcBef>
            </a:pPr>
            <a:r>
              <a:rPr kumimoji="1" lang="zh-CN" altLang="en-US" sz="3200" b="1" dirty="0">
                <a:solidFill>
                  <a:srgbClr val="371197"/>
                </a:solidFill>
                <a:latin typeface="Times New Roman" pitchFamily="18" charset="0"/>
              </a:rPr>
              <a:t>会当凌绝顶，</a:t>
            </a:r>
          </a:p>
          <a:p>
            <a:pPr algn="ctr">
              <a:spcBef>
                <a:spcPct val="20000"/>
              </a:spcBef>
            </a:pPr>
            <a:r>
              <a:rPr kumimoji="1" lang="zh-CN" altLang="en-US" sz="3200" b="1" dirty="0">
                <a:solidFill>
                  <a:srgbClr val="371197"/>
                </a:solidFill>
                <a:latin typeface="Times New Roman" pitchFamily="18" charset="0"/>
              </a:rPr>
              <a:t>一览众山小。</a:t>
            </a:r>
            <a:r>
              <a:rPr kumimoji="1" lang="zh-CN" altLang="en-US" sz="2400" dirty="0">
                <a:solidFill>
                  <a:srgbClr val="371197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41987" name="Text Box 3"/>
          <p:cNvSpPr txBox="1">
            <a:spLocks noChangeArrowheads="1"/>
          </p:cNvSpPr>
          <p:nvPr/>
        </p:nvSpPr>
        <p:spPr bwMode="auto">
          <a:xfrm>
            <a:off x="5075435" y="1628775"/>
            <a:ext cx="3457575" cy="588963"/>
          </a:xfrm>
          <a:prstGeom prst="rect">
            <a:avLst/>
          </a:prstGeom>
          <a:noFill/>
          <a:ln w="9525">
            <a:solidFill>
              <a:srgbClr val="FF9933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3200" b="1" dirty="0">
                <a:solidFill>
                  <a:srgbClr val="FF0000"/>
                </a:solidFill>
                <a:latin typeface="Times New Roman" pitchFamily="18" charset="0"/>
              </a:rPr>
              <a:t>远望</a:t>
            </a:r>
            <a:r>
              <a:rPr kumimoji="1" lang="zh-CN" altLang="en-US" sz="3200" b="1" dirty="0">
                <a:solidFill>
                  <a:srgbClr val="0000CC"/>
                </a:solidFill>
                <a:latin typeface="Times New Roman" pitchFamily="18" charset="0"/>
              </a:rPr>
              <a:t>泰山参天耸立</a:t>
            </a:r>
          </a:p>
        </p:txBody>
      </p:sp>
      <p:sp>
        <p:nvSpPr>
          <p:cNvPr id="41988" name="Text Box 4"/>
          <p:cNvSpPr txBox="1">
            <a:spLocks noChangeArrowheads="1"/>
          </p:cNvSpPr>
          <p:nvPr/>
        </p:nvSpPr>
        <p:spPr bwMode="auto">
          <a:xfrm>
            <a:off x="5146873" y="2781300"/>
            <a:ext cx="3457575" cy="588963"/>
          </a:xfrm>
          <a:prstGeom prst="rect">
            <a:avLst/>
          </a:prstGeom>
          <a:noFill/>
          <a:ln w="9525">
            <a:solidFill>
              <a:srgbClr val="FF9933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3200" b="1" dirty="0">
                <a:solidFill>
                  <a:srgbClr val="FF0000"/>
                </a:solidFill>
                <a:latin typeface="Times New Roman" pitchFamily="18" charset="0"/>
              </a:rPr>
              <a:t>近望</a:t>
            </a:r>
            <a:r>
              <a:rPr kumimoji="1" lang="zh-CN" altLang="en-US" sz="3200" b="1" dirty="0">
                <a:solidFill>
                  <a:srgbClr val="0000CC"/>
                </a:solidFill>
                <a:latin typeface="Times New Roman" pitchFamily="18" charset="0"/>
              </a:rPr>
              <a:t>泰山高大秀美</a:t>
            </a:r>
          </a:p>
        </p:txBody>
      </p:sp>
      <p:sp>
        <p:nvSpPr>
          <p:cNvPr id="41989" name="Text Box 5"/>
          <p:cNvSpPr txBox="1">
            <a:spLocks noChangeArrowheads="1"/>
          </p:cNvSpPr>
          <p:nvPr/>
        </p:nvSpPr>
        <p:spPr bwMode="auto">
          <a:xfrm>
            <a:off x="5146873" y="3933825"/>
            <a:ext cx="3457575" cy="588963"/>
          </a:xfrm>
          <a:prstGeom prst="rect">
            <a:avLst/>
          </a:prstGeom>
          <a:noFill/>
          <a:ln w="9525">
            <a:solidFill>
              <a:srgbClr val="FF9933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3200" b="1" dirty="0">
                <a:solidFill>
                  <a:srgbClr val="FF0000"/>
                </a:solidFill>
                <a:latin typeface="Times New Roman" pitchFamily="18" charset="0"/>
              </a:rPr>
              <a:t>细望</a:t>
            </a:r>
            <a:r>
              <a:rPr kumimoji="1" lang="zh-CN" altLang="en-US" sz="3200" b="1" dirty="0">
                <a:solidFill>
                  <a:srgbClr val="0000CC"/>
                </a:solidFill>
                <a:latin typeface="Times New Roman" pitchFamily="18" charset="0"/>
              </a:rPr>
              <a:t>泰山情由景生</a:t>
            </a:r>
          </a:p>
        </p:txBody>
      </p:sp>
      <p:sp>
        <p:nvSpPr>
          <p:cNvPr id="41990" name="Text Box 6"/>
          <p:cNvSpPr txBox="1">
            <a:spLocks noChangeArrowheads="1"/>
          </p:cNvSpPr>
          <p:nvPr/>
        </p:nvSpPr>
        <p:spPr bwMode="auto">
          <a:xfrm>
            <a:off x="5146873" y="5084763"/>
            <a:ext cx="3457575" cy="588962"/>
          </a:xfrm>
          <a:prstGeom prst="rect">
            <a:avLst/>
          </a:prstGeom>
          <a:noFill/>
          <a:ln w="9525">
            <a:solidFill>
              <a:srgbClr val="FF9933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3200" b="1" dirty="0">
                <a:solidFill>
                  <a:srgbClr val="FF0000"/>
                </a:solidFill>
                <a:latin typeface="Times New Roman" pitchFamily="18" charset="0"/>
              </a:rPr>
              <a:t>望中</a:t>
            </a:r>
            <a:r>
              <a:rPr kumimoji="1" lang="zh-CN" altLang="en-US" sz="3200" b="1" dirty="0">
                <a:solidFill>
                  <a:srgbClr val="0000CC"/>
                </a:solidFill>
                <a:latin typeface="Times New Roman" pitchFamily="18" charset="0"/>
              </a:rPr>
              <a:t>所感抒怀言志</a:t>
            </a:r>
          </a:p>
        </p:txBody>
      </p:sp>
      <p:pic>
        <p:nvPicPr>
          <p:cNvPr id="41991" name="Picture 7" descr="A174[1]"/>
          <p:cNvPicPr>
            <a:picLocks noChangeAspect="1" noChangeArrowheads="1"/>
          </p:cNvPicPr>
          <p:nvPr/>
        </p:nvPicPr>
        <p:blipFill>
          <a:blip r:embed="rId2" cstate="print">
            <a:lum contrast="18000"/>
          </a:blip>
          <a:srcRect/>
          <a:stretch>
            <a:fillRect/>
          </a:stretch>
        </p:blipFill>
        <p:spPr bwMode="auto">
          <a:xfrm>
            <a:off x="0" y="0"/>
            <a:ext cx="1600200" cy="6858000"/>
          </a:xfrm>
          <a:prstGeom prst="rect">
            <a:avLst/>
          </a:prstGeom>
          <a:noFill/>
        </p:spPr>
      </p:pic>
      <p:sp>
        <p:nvSpPr>
          <p:cNvPr id="41992" name="Oval 8"/>
          <p:cNvSpPr>
            <a:spLocks noChangeArrowheads="1"/>
          </p:cNvSpPr>
          <p:nvPr/>
        </p:nvSpPr>
        <p:spPr bwMode="auto">
          <a:xfrm>
            <a:off x="457200" y="62484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zh-CN" altLang="zh-CN" sz="24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572000" y="476672"/>
            <a:ext cx="387798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zh-CN" altLang="en-US" sz="3200" b="1" dirty="0" smtClean="0">
                <a:solidFill>
                  <a:srgbClr val="000000"/>
                </a:solidFill>
                <a:latin typeface="华文中宋" pitchFamily="2" charset="-122"/>
                <a:ea typeface="华文中宋" pitchFamily="2" charset="-122"/>
              </a:rPr>
              <a:t>“望”的角度不同：</a:t>
            </a:r>
            <a:endParaRPr lang="zh-CN" altLang="en-US" sz="3200" dirty="0"/>
          </a:p>
        </p:txBody>
      </p:sp>
      <p:sp>
        <p:nvSpPr>
          <p:cNvPr id="12" name="右大括号 11"/>
          <p:cNvSpPr/>
          <p:nvPr/>
        </p:nvSpPr>
        <p:spPr>
          <a:xfrm>
            <a:off x="4572000" y="1484784"/>
            <a:ext cx="288032" cy="792088"/>
          </a:xfrm>
          <a:prstGeom prst="rightBrac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右大括号 12"/>
          <p:cNvSpPr/>
          <p:nvPr/>
        </p:nvSpPr>
        <p:spPr>
          <a:xfrm>
            <a:off x="4572000" y="2708920"/>
            <a:ext cx="288032" cy="792088"/>
          </a:xfrm>
          <a:prstGeom prst="rightBrac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右大括号 13"/>
          <p:cNvSpPr/>
          <p:nvPr/>
        </p:nvSpPr>
        <p:spPr>
          <a:xfrm>
            <a:off x="4572000" y="3861048"/>
            <a:ext cx="288032" cy="792088"/>
          </a:xfrm>
          <a:prstGeom prst="rightBrac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右大括号 14"/>
          <p:cNvSpPr/>
          <p:nvPr/>
        </p:nvSpPr>
        <p:spPr>
          <a:xfrm>
            <a:off x="4572000" y="5085184"/>
            <a:ext cx="288032" cy="792088"/>
          </a:xfrm>
          <a:prstGeom prst="rightBrac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右大括号 15"/>
          <p:cNvSpPr/>
          <p:nvPr/>
        </p:nvSpPr>
        <p:spPr>
          <a:xfrm>
            <a:off x="4644008" y="4653136"/>
            <a:ext cx="155448" cy="9144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5" dur="500"/>
                                        <p:tgtEl>
                                          <p:spTgt spid="41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3" dur="500"/>
                                        <p:tgtEl>
                                          <p:spTgt spid="41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7" grpId="0" animBg="1" autoUpdateAnimBg="0"/>
      <p:bldP spid="41988" grpId="0" animBg="1" autoUpdateAnimBg="0"/>
      <p:bldP spid="41989" grpId="0" animBg="1" autoUpdateAnimBg="0"/>
      <p:bldP spid="41990" grpId="0" animBg="1" autoUpdateAnimBg="0"/>
      <p:bldP spid="12" grpId="0" animBg="1"/>
      <p:bldP spid="13" grpId="0" animBg="1"/>
      <p:bldP spid="14" grpId="0" animBg="1"/>
      <p:bldP spid="1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539750" y="2074863"/>
            <a:ext cx="7991475" cy="142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2800" b="1" dirty="0">
                <a:solidFill>
                  <a:srgbClr val="000000"/>
                </a:solidFill>
                <a:ea typeface="华文中宋" pitchFamily="2" charset="-122"/>
              </a:rPr>
              <a:t>       </a:t>
            </a:r>
            <a:r>
              <a:rPr lang="zh-CN" altLang="en-US" sz="2800" b="1" dirty="0">
                <a:solidFill>
                  <a:srgbClr val="000000"/>
                </a:solidFill>
                <a:ea typeface="华文中宋" pitchFamily="2" charset="-122"/>
              </a:rPr>
              <a:t>热情歌颂了泰山的</a:t>
            </a:r>
            <a:r>
              <a:rPr lang="en-US" altLang="zh-CN" sz="2800" b="1" dirty="0">
                <a:solidFill>
                  <a:srgbClr val="000000"/>
                </a:solidFill>
                <a:ea typeface="华文中宋" pitchFamily="2" charset="-122"/>
              </a:rPr>
              <a:t>________</a:t>
            </a:r>
            <a:r>
              <a:rPr lang="zh-CN" altLang="en-US" sz="2800" b="1" dirty="0">
                <a:solidFill>
                  <a:srgbClr val="000000"/>
                </a:solidFill>
                <a:ea typeface="华文中宋" pitchFamily="2" charset="-122"/>
              </a:rPr>
              <a:t>气势和</a:t>
            </a:r>
            <a:r>
              <a:rPr lang="en-US" altLang="zh-CN" sz="2800" b="1" dirty="0">
                <a:solidFill>
                  <a:srgbClr val="000000"/>
                </a:solidFill>
                <a:ea typeface="华文中宋" pitchFamily="2" charset="-122"/>
              </a:rPr>
              <a:t>________</a:t>
            </a:r>
          </a:p>
          <a:p>
            <a:pPr>
              <a:lnSpc>
                <a:spcPct val="125000"/>
              </a:lnSpc>
            </a:pPr>
            <a:endParaRPr lang="en-US" altLang="zh-CN" sz="1400" b="1" dirty="0">
              <a:solidFill>
                <a:srgbClr val="000000"/>
              </a:solidFill>
              <a:ea typeface="华文中宋" pitchFamily="2" charset="-122"/>
            </a:endParaRPr>
          </a:p>
          <a:p>
            <a:pPr>
              <a:lnSpc>
                <a:spcPct val="125000"/>
              </a:lnSpc>
            </a:pPr>
            <a:r>
              <a:rPr lang="zh-CN" altLang="en-US" sz="2800" b="1" dirty="0">
                <a:solidFill>
                  <a:srgbClr val="000000"/>
                </a:solidFill>
                <a:ea typeface="华文中宋" pitchFamily="2" charset="-122"/>
              </a:rPr>
              <a:t>的景色。</a:t>
            </a:r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755650" y="3644900"/>
            <a:ext cx="77184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2800" b="1" dirty="0">
                <a:solidFill>
                  <a:srgbClr val="000000"/>
                </a:solidFill>
                <a:ea typeface="华文中宋" pitchFamily="2" charset="-122"/>
              </a:rPr>
              <a:t>进而透露出诗人早年</a:t>
            </a:r>
            <a:r>
              <a:rPr lang="en-US" altLang="zh-CN" sz="2800" b="1" dirty="0">
                <a:solidFill>
                  <a:srgbClr val="000000"/>
                </a:solidFill>
                <a:ea typeface="华文中宋" pitchFamily="2" charset="-122"/>
              </a:rPr>
              <a:t>__________</a:t>
            </a:r>
            <a:r>
              <a:rPr lang="zh-CN" altLang="en-US" sz="2800" b="1" dirty="0">
                <a:solidFill>
                  <a:srgbClr val="000000"/>
                </a:solidFill>
                <a:ea typeface="华文中宋" pitchFamily="2" charset="-122"/>
              </a:rPr>
              <a:t>的远大抱负。</a:t>
            </a:r>
          </a:p>
        </p:txBody>
      </p:sp>
      <p:sp>
        <p:nvSpPr>
          <p:cNvPr id="40964" name="Rectangle 4"/>
          <p:cNvSpPr>
            <a:spLocks noChangeArrowheads="1"/>
          </p:cNvSpPr>
          <p:nvPr/>
        </p:nvSpPr>
        <p:spPr bwMode="auto">
          <a:xfrm>
            <a:off x="4140200" y="2117725"/>
            <a:ext cx="16065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ea typeface="华文中宋" pitchFamily="2" charset="-122"/>
              </a:rPr>
              <a:t>高大雄伟</a:t>
            </a:r>
          </a:p>
        </p:txBody>
      </p:sp>
      <p:sp>
        <p:nvSpPr>
          <p:cNvPr id="40965" name="Rectangle 5"/>
          <p:cNvSpPr>
            <a:spLocks noChangeArrowheads="1"/>
          </p:cNvSpPr>
          <p:nvPr/>
        </p:nvSpPr>
        <p:spPr bwMode="auto">
          <a:xfrm>
            <a:off x="6877050" y="2117725"/>
            <a:ext cx="16065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ea typeface="华文中宋" pitchFamily="2" charset="-122"/>
              </a:rPr>
              <a:t>神奇秀丽</a:t>
            </a:r>
          </a:p>
        </p:txBody>
      </p:sp>
      <p:sp>
        <p:nvSpPr>
          <p:cNvPr id="40966" name="Rectangle 6"/>
          <p:cNvSpPr>
            <a:spLocks noChangeArrowheads="1"/>
          </p:cNvSpPr>
          <p:nvPr/>
        </p:nvSpPr>
        <p:spPr bwMode="auto">
          <a:xfrm>
            <a:off x="4140200" y="3573463"/>
            <a:ext cx="19621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a typeface="华文中宋" pitchFamily="2" charset="-122"/>
              </a:rPr>
              <a:t>“</a:t>
            </a:r>
            <a:r>
              <a:rPr lang="zh-CN" altLang="en-US" sz="2800" b="1">
                <a:solidFill>
                  <a:srgbClr val="FF0000"/>
                </a:solidFill>
                <a:ea typeface="华文中宋" pitchFamily="2" charset="-122"/>
              </a:rPr>
              <a:t>兼济天下”</a:t>
            </a:r>
          </a:p>
        </p:txBody>
      </p:sp>
      <p:sp>
        <p:nvSpPr>
          <p:cNvPr id="40967" name="Rectangle 7"/>
          <p:cNvSpPr>
            <a:spLocks noChangeArrowheads="1"/>
          </p:cNvSpPr>
          <p:nvPr/>
        </p:nvSpPr>
        <p:spPr bwMode="auto">
          <a:xfrm>
            <a:off x="1115616" y="692696"/>
            <a:ext cx="672491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000000"/>
                </a:solidFill>
                <a:ea typeface="华文中宋" pitchFamily="2" charset="-122"/>
              </a:rPr>
              <a:t>3</a:t>
            </a:r>
            <a:r>
              <a:rPr lang="zh-CN" altLang="en-US" sz="3600" b="1" dirty="0" smtClean="0">
                <a:solidFill>
                  <a:srgbClr val="000000"/>
                </a:solidFill>
                <a:ea typeface="华文中宋" pitchFamily="2" charset="-122"/>
              </a:rPr>
              <a:t>、表达</a:t>
            </a:r>
            <a:r>
              <a:rPr lang="zh-CN" altLang="en-US" sz="3600" b="1" dirty="0">
                <a:solidFill>
                  <a:srgbClr val="000000"/>
                </a:solidFill>
                <a:ea typeface="华文中宋" pitchFamily="2" charset="-122"/>
              </a:rPr>
              <a:t>了诗人怎样的思想感情</a:t>
            </a:r>
            <a:r>
              <a:rPr lang="en-US" altLang="zh-CN" sz="3600" b="1" dirty="0">
                <a:solidFill>
                  <a:srgbClr val="000000"/>
                </a:solidFill>
                <a:ea typeface="华文中宋" pitchFamily="2" charset="-122"/>
              </a:rPr>
              <a:t>?</a:t>
            </a:r>
          </a:p>
        </p:txBody>
      </p:sp>
      <p:sp>
        <p:nvSpPr>
          <p:cNvPr id="40968" name="Text Box 8"/>
          <p:cNvSpPr txBox="1">
            <a:spLocks noChangeArrowheads="1"/>
          </p:cNvSpPr>
          <p:nvPr/>
        </p:nvSpPr>
        <p:spPr bwMode="auto">
          <a:xfrm>
            <a:off x="179388" y="4365625"/>
            <a:ext cx="8964612" cy="221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zh-CN" altLang="en-US" sz="2800" b="1">
                <a:solidFill>
                  <a:srgbClr val="FF0000"/>
                </a:solidFill>
              </a:rPr>
              <a:t>诗人热情赞美了泰山的神奇秀丽，流露出了对祖国河山的热爱之情。尤其是最后两句，直抒胸臆，表现了诗人不怕困难，敢于攀登顶峰俯视一切的雄心和气魄，以及卓然独立兼济天下的豪情壮志。 </a:t>
            </a:r>
          </a:p>
          <a:p>
            <a:pPr>
              <a:spcBef>
                <a:spcPct val="50000"/>
              </a:spcBef>
            </a:pPr>
            <a:endParaRPr lang="en-US" altLang="zh-CN">
              <a:latin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0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40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409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409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409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4" grpId="0"/>
      <p:bldP spid="40965" grpId="0"/>
      <p:bldP spid="4096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 Box 2"/>
          <p:cNvSpPr txBox="1">
            <a:spLocks noChangeArrowheads="1"/>
          </p:cNvSpPr>
          <p:nvPr/>
        </p:nvSpPr>
        <p:spPr bwMode="auto">
          <a:xfrm>
            <a:off x="250825" y="765175"/>
            <a:ext cx="889317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3200" b="1" dirty="0">
                <a:solidFill>
                  <a:srgbClr val="000000"/>
                </a:solidFill>
                <a:latin typeface="Times New Roman" pitchFamily="18" charset="0"/>
              </a:rPr>
              <a:t>        </a:t>
            </a:r>
            <a:r>
              <a:rPr kumimoji="1" lang="zh-CN" altLang="en-US" sz="3200" b="1" dirty="0">
                <a:solidFill>
                  <a:srgbClr val="000000"/>
                </a:solidFill>
                <a:latin typeface="Times New Roman" pitchFamily="18" charset="0"/>
              </a:rPr>
              <a:t>诗歌语言精炼，有些诗句包含哲理，你能说说这句诗包含的哲理吗？</a:t>
            </a:r>
          </a:p>
        </p:txBody>
      </p:sp>
      <p:sp>
        <p:nvSpPr>
          <p:cNvPr id="43016" name="Rectangle 8"/>
          <p:cNvSpPr>
            <a:spLocks noChangeArrowheads="1"/>
          </p:cNvSpPr>
          <p:nvPr/>
        </p:nvSpPr>
        <p:spPr bwMode="auto">
          <a:xfrm>
            <a:off x="1907704" y="1916832"/>
            <a:ext cx="5689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0000FF"/>
                </a:solidFill>
                <a:latin typeface="Times New Roman" pitchFamily="18" charset="0"/>
              </a:rPr>
              <a:t>会当凌绝顶，一览众山小。</a:t>
            </a:r>
          </a:p>
        </p:txBody>
      </p:sp>
      <p:sp>
        <p:nvSpPr>
          <p:cNvPr id="43017" name="Text Box 9"/>
          <p:cNvSpPr txBox="1">
            <a:spLocks noChangeArrowheads="1"/>
          </p:cNvSpPr>
          <p:nvPr/>
        </p:nvSpPr>
        <p:spPr bwMode="auto">
          <a:xfrm>
            <a:off x="468313" y="0"/>
            <a:ext cx="68405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36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</a:rPr>
              <a:t>拓展积累</a:t>
            </a:r>
          </a:p>
        </p:txBody>
      </p:sp>
      <p:sp>
        <p:nvSpPr>
          <p:cNvPr id="13" name="Text Box 3"/>
          <p:cNvSpPr txBox="1">
            <a:spLocks noChangeArrowheads="1"/>
          </p:cNvSpPr>
          <p:nvPr/>
        </p:nvSpPr>
        <p:spPr bwMode="auto">
          <a:xfrm>
            <a:off x="467544" y="3068960"/>
            <a:ext cx="8169275" cy="252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3200" dirty="0">
                <a:solidFill>
                  <a:srgbClr val="CCFFFF"/>
                </a:solidFill>
                <a:latin typeface="Times New Roman" pitchFamily="18" charset="0"/>
                <a:ea typeface="楷体_GB2312" pitchFamily="1" charset="-122"/>
              </a:rPr>
              <a:t>　　</a:t>
            </a:r>
            <a:r>
              <a:rPr lang="zh-CN" altLang="en-US" sz="3200" b="1" dirty="0">
                <a:solidFill>
                  <a:srgbClr val="0000FF"/>
                </a:solidFill>
                <a:latin typeface="Times New Roman" pitchFamily="18" charset="0"/>
                <a:ea typeface="楷体_GB2312" pitchFamily="1" charset="-122"/>
              </a:rPr>
              <a:t>从这两句富有启发性和象征意义的诗中，可以看到</a:t>
            </a:r>
            <a:r>
              <a:rPr lang="zh-CN" altLang="en-US" sz="3200" b="1" u="sng" dirty="0">
                <a:solidFill>
                  <a:srgbClr val="FF0000"/>
                </a:solidFill>
                <a:latin typeface="Times New Roman" pitchFamily="18" charset="0"/>
                <a:ea typeface="楷体_GB2312" pitchFamily="1" charset="-122"/>
              </a:rPr>
              <a:t>诗人杜甫不怕困难、敢于攀登绝顶、俯视一切的雄心和气概</a:t>
            </a:r>
            <a:r>
              <a:rPr lang="zh-CN" altLang="en-US" sz="3200" b="1" dirty="0">
                <a:solidFill>
                  <a:srgbClr val="0000FF"/>
                </a:solidFill>
                <a:latin typeface="Times New Roman" pitchFamily="18" charset="0"/>
                <a:ea typeface="楷体_GB2312" pitchFamily="1" charset="-122"/>
              </a:rPr>
              <a:t>。这就是为什么这两句诗千百年来一直为人们所传诵，而至今仍能引起我们强烈共鸣的原因。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539552" y="1268760"/>
            <a:ext cx="91440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4400" b="1" dirty="0">
                <a:solidFill>
                  <a:srgbClr val="000000"/>
                </a:solidFill>
                <a:latin typeface="Times New Roman" pitchFamily="18" charset="0"/>
              </a:rPr>
              <a:t>请你再说出几句富有哲理的诗句。</a:t>
            </a: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1626006" y="2530356"/>
            <a:ext cx="563702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3600" b="1" dirty="0">
                <a:solidFill>
                  <a:srgbClr val="FF3300"/>
                </a:solidFill>
                <a:latin typeface="Times New Roman" pitchFamily="18" charset="0"/>
              </a:rPr>
              <a:t>欲穷千里目，更上一层楼。</a:t>
            </a: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1114880" y="3178056"/>
            <a:ext cx="734555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3600" b="1" dirty="0">
                <a:solidFill>
                  <a:srgbClr val="FF3300"/>
                </a:solidFill>
                <a:latin typeface="Times New Roman" pitchFamily="18" charset="0"/>
              </a:rPr>
              <a:t>不识庐山真面目，只缘身在此山中。</a:t>
            </a: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1043607" y="4027368"/>
            <a:ext cx="734365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3600" b="1">
                <a:solidFill>
                  <a:srgbClr val="FF3300"/>
                </a:solidFill>
                <a:latin typeface="Times New Roman" pitchFamily="18" charset="0"/>
              </a:rPr>
              <a:t>人有悲欢离合，月有阴晴圆缺。</a:t>
            </a: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1059988" y="4798893"/>
            <a:ext cx="715803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3600" b="1">
                <a:solidFill>
                  <a:srgbClr val="FF3300"/>
                </a:solidFill>
                <a:latin typeface="Times New Roman" pitchFamily="18" charset="0"/>
              </a:rPr>
              <a:t>山重水复疑无路，柳暗花明又一村。</a:t>
            </a:r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179512" y="427311"/>
            <a:ext cx="6840537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44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</a:rPr>
              <a:t>拓展</a:t>
            </a:r>
            <a:r>
              <a:rPr kumimoji="1" lang="zh-CN" altLang="en-US" sz="4400" b="1" dirty="0" smtClean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</a:rPr>
              <a:t>积累：</a:t>
            </a:r>
            <a:endParaRPr kumimoji="1" lang="zh-CN" altLang="en-US" sz="4400" b="1" dirty="0">
              <a:solidFill>
                <a:srgbClr val="0000FF"/>
              </a:solidFill>
              <a:latin typeface="Times New Roman" pitchFamily="18" charset="0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utoUpdateAnimBg="0"/>
      <p:bldP spid="7" grpId="0" autoUpdateAnimBg="0"/>
      <p:bldP spid="8" grpId="0" autoUpdateAnimBg="0"/>
      <p:bldP spid="9" grpId="0" autoUpdateAnimBg="0"/>
      <p:bldP spid="10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6300788" y="1557338"/>
            <a:ext cx="2133600" cy="3429000"/>
            <a:chOff x="0" y="0"/>
            <a:chExt cx="1344" cy="2160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0" y="0"/>
              <a:ext cx="1344" cy="2160"/>
              <a:chOff x="0" y="0"/>
              <a:chExt cx="1344" cy="2160"/>
            </a:xfrm>
          </p:grpSpPr>
          <p:sp>
            <p:nvSpPr>
              <p:cNvPr id="7172" name="Rectangle 4" descr="棕色大理石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344" cy="2160"/>
              </a:xfrm>
              <a:prstGeom prst="rect">
                <a:avLst/>
              </a:prstGeom>
              <a:blipFill dpi="0" rotWithShape="0">
                <a:blip r:embed="rId4" cstate="print"/>
                <a:srcRect/>
                <a:tile tx="0" ty="0" sx="100000" sy="100000" flip="none" algn="tl"/>
              </a:blipFill>
              <a:ln w="38100">
                <a:solidFill>
                  <a:schemeClr val="bg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zh-CN" altLang="en-US" sz="2400">
                  <a:latin typeface="Times New Roman" pitchFamily="18" charset="0"/>
                </a:endParaRPr>
              </a:p>
            </p:txBody>
          </p:sp>
          <p:sp>
            <p:nvSpPr>
              <p:cNvPr id="7173" name="Line 5"/>
              <p:cNvSpPr>
                <a:spLocks noChangeShapeType="1"/>
              </p:cNvSpPr>
              <p:nvPr/>
            </p:nvSpPr>
            <p:spPr bwMode="auto">
              <a:xfrm>
                <a:off x="938" y="0"/>
                <a:ext cx="0" cy="2160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174" name="Line 6"/>
              <p:cNvSpPr>
                <a:spLocks noChangeShapeType="1"/>
              </p:cNvSpPr>
              <p:nvPr/>
            </p:nvSpPr>
            <p:spPr bwMode="auto">
              <a:xfrm>
                <a:off x="938" y="266"/>
                <a:ext cx="406" cy="0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175" name="Line 7"/>
              <p:cNvSpPr>
                <a:spLocks noChangeShapeType="1"/>
              </p:cNvSpPr>
              <p:nvPr/>
            </p:nvSpPr>
            <p:spPr bwMode="auto">
              <a:xfrm>
                <a:off x="938" y="621"/>
                <a:ext cx="406" cy="0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176" name="Line 8"/>
              <p:cNvSpPr>
                <a:spLocks noChangeShapeType="1"/>
              </p:cNvSpPr>
              <p:nvPr/>
            </p:nvSpPr>
            <p:spPr bwMode="auto">
              <a:xfrm>
                <a:off x="938" y="1036"/>
                <a:ext cx="406" cy="0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177" name="Line 9"/>
              <p:cNvSpPr>
                <a:spLocks noChangeShapeType="1"/>
              </p:cNvSpPr>
              <p:nvPr/>
            </p:nvSpPr>
            <p:spPr bwMode="auto">
              <a:xfrm>
                <a:off x="938" y="1420"/>
                <a:ext cx="406" cy="0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178" name="Line 10"/>
              <p:cNvSpPr>
                <a:spLocks noChangeShapeType="1"/>
              </p:cNvSpPr>
              <p:nvPr/>
            </p:nvSpPr>
            <p:spPr bwMode="auto">
              <a:xfrm>
                <a:off x="938" y="1805"/>
                <a:ext cx="406" cy="0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pic>
            <p:nvPicPr>
              <p:cNvPr id="7179" name="Picture 11" descr="mx9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109" y="178"/>
                <a:ext cx="753" cy="1775"/>
              </a:xfrm>
              <a:prstGeom prst="rect">
                <a:avLst/>
              </a:prstGeom>
              <a:noFill/>
              <a:ln w="38100">
                <a:solidFill>
                  <a:schemeClr val="bg1"/>
                </a:solidFill>
                <a:miter lim="800000"/>
                <a:headEnd/>
                <a:tailEnd/>
              </a:ln>
            </p:spPr>
          </p:pic>
        </p:grpSp>
        <p:sp>
          <p:nvSpPr>
            <p:cNvPr id="7180" name="Text Box 12" descr="绿色大理石"/>
            <p:cNvSpPr txBox="1">
              <a:spLocks noChangeArrowheads="1"/>
            </p:cNvSpPr>
            <p:nvPr/>
          </p:nvSpPr>
          <p:spPr bwMode="auto">
            <a:xfrm>
              <a:off x="144" y="1040"/>
              <a:ext cx="538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eaVert" wrap="none">
              <a:spAutoFit/>
            </a:bodyPr>
            <a:lstStyle/>
            <a:p>
              <a:pPr algn="ctr"/>
              <a:endParaRPr lang="zh-CN" altLang="en-US" sz="4400">
                <a:solidFill>
                  <a:schemeClr val="bg1"/>
                </a:solidFill>
                <a:latin typeface="Times New Roman" pitchFamily="18" charset="0"/>
                <a:ea typeface="汉鼎繁淡古" pitchFamily="1" charset="-122"/>
              </a:endParaRPr>
            </a:p>
          </p:txBody>
        </p:sp>
      </p:grpSp>
      <p:sp>
        <p:nvSpPr>
          <p:cNvPr id="7181" name="Text Box 13">
            <a:hlinkClick r:id="rId6" action="ppaction://hlinksldjump" highlightClick="1"/>
          </p:cNvPr>
          <p:cNvSpPr txBox="1">
            <a:spLocks noChangeArrowheads="1"/>
          </p:cNvSpPr>
          <p:nvPr/>
        </p:nvSpPr>
        <p:spPr bwMode="auto">
          <a:xfrm>
            <a:off x="4427538" y="4365625"/>
            <a:ext cx="466725" cy="536575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vert="eaVert" wrap="none">
            <a:spAutoFit/>
          </a:bodyPr>
          <a:lstStyle/>
          <a:p>
            <a:pPr algn="ctr"/>
            <a:r>
              <a:rPr lang="zh-CN" altLang="en-US" sz="16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汉鼎繁古印" pitchFamily="1" charset="-122"/>
              </a:rPr>
              <a:t>杜甫</a:t>
            </a:r>
          </a:p>
        </p:txBody>
      </p:sp>
      <p:sp>
        <p:nvSpPr>
          <p:cNvPr id="7182" name="Text Box 14">
            <a:hlinkClick r:id="" action="ppaction://hlinkshowjump?jump=nextslide" highlightClick="1"/>
          </p:cNvPr>
          <p:cNvSpPr txBox="1">
            <a:spLocks noChangeArrowheads="1"/>
          </p:cNvSpPr>
          <p:nvPr/>
        </p:nvSpPr>
        <p:spPr bwMode="auto">
          <a:xfrm>
            <a:off x="4211638" y="1268413"/>
            <a:ext cx="850900" cy="3962400"/>
          </a:xfrm>
          <a:prstGeom prst="rect">
            <a:avLst/>
          </a:prstGeom>
          <a:noFill/>
          <a:ln w="57150" cmpd="thickThin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vert="eaVert">
            <a:spAutoFit/>
          </a:bodyPr>
          <a:lstStyle/>
          <a:p>
            <a:r>
              <a:rPr lang="zh-CN" altLang="en-US" sz="4000">
                <a:effectLst>
                  <a:outerShdw blurRad="38100" dist="38100" dir="2700000" algn="tl">
                    <a:srgbClr val="C0C0C0"/>
                  </a:outerShdw>
                </a:effectLst>
                <a:latin typeface="汉鼎简隶书" pitchFamily="1" charset="-122"/>
                <a:ea typeface="汉鼎简隶书" pitchFamily="1" charset="-122"/>
              </a:rPr>
              <a:t>石  壕  吏</a:t>
            </a:r>
          </a:p>
        </p:txBody>
      </p:sp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3090" cy="1709"/>
          </a:xfrm>
        </p:grpSpPr>
        <p:pic>
          <p:nvPicPr>
            <p:cNvPr id="7184" name="Picture 16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0" y="0"/>
              <a:ext cx="3090" cy="17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7185" name="Text Box 17"/>
            <p:cNvSpPr txBox="1">
              <a:spLocks noChangeArrowheads="1"/>
            </p:cNvSpPr>
            <p:nvPr/>
          </p:nvSpPr>
          <p:spPr bwMode="auto">
            <a:xfrm>
              <a:off x="1511" y="203"/>
              <a:ext cx="62" cy="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endParaRPr lang="zh-CN" altLang="en-US" sz="6600" b="1">
                <a:latin typeface="Times New Roman" pitchFamily="18" charset="0"/>
                <a:ea typeface="华文行楷" pitchFamily="2" charset="-122"/>
              </a:endParaRPr>
            </a:p>
          </p:txBody>
        </p:sp>
      </p:grpSp>
      <p:grpSp>
        <p:nvGrpSpPr>
          <p:cNvPr id="5" name="Group 18"/>
          <p:cNvGrpSpPr>
            <a:grpSpLocks/>
          </p:cNvGrpSpPr>
          <p:nvPr/>
        </p:nvGrpSpPr>
        <p:grpSpPr bwMode="auto">
          <a:xfrm>
            <a:off x="612775" y="188913"/>
            <a:ext cx="8534400" cy="6381750"/>
            <a:chOff x="0" y="0"/>
            <a:chExt cx="5376" cy="3648"/>
          </a:xfrm>
        </p:grpSpPr>
        <p:sp>
          <p:nvSpPr>
            <p:cNvPr id="7187" name="Rectangle 19" descr="羊皮纸"/>
            <p:cNvSpPr>
              <a:spLocks noChangeArrowheads="1"/>
            </p:cNvSpPr>
            <p:nvPr/>
          </p:nvSpPr>
          <p:spPr bwMode="auto">
            <a:xfrm>
              <a:off x="0" y="384"/>
              <a:ext cx="4992" cy="2880"/>
            </a:xfrm>
            <a:prstGeom prst="rect">
              <a:avLst/>
            </a:prstGeom>
            <a:blipFill dpi="0" rotWithShape="0">
              <a:blip r:embed="rId8" cstate="print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zh-CN" altLang="en-US" sz="2400">
                <a:latin typeface="Times New Roman" pitchFamily="18" charset="0"/>
              </a:endParaRPr>
            </a:p>
          </p:txBody>
        </p:sp>
        <p:grpSp>
          <p:nvGrpSpPr>
            <p:cNvPr id="6" name="Group 20"/>
            <p:cNvGrpSpPr>
              <a:grpSpLocks/>
            </p:cNvGrpSpPr>
            <p:nvPr/>
          </p:nvGrpSpPr>
          <p:grpSpPr bwMode="auto">
            <a:xfrm>
              <a:off x="4992" y="0"/>
              <a:ext cx="384" cy="3648"/>
              <a:chOff x="0" y="0"/>
              <a:chExt cx="384" cy="3648"/>
            </a:xfrm>
          </p:grpSpPr>
          <p:sp>
            <p:nvSpPr>
              <p:cNvPr id="7189" name="Rectangle 21"/>
              <p:cNvSpPr>
                <a:spLocks noChangeArrowheads="1"/>
              </p:cNvSpPr>
              <p:nvPr/>
            </p:nvSpPr>
            <p:spPr bwMode="auto">
              <a:xfrm>
                <a:off x="0" y="288"/>
                <a:ext cx="384" cy="3072"/>
              </a:xfrm>
              <a:prstGeom prst="rect">
                <a:avLst/>
              </a:prstGeom>
              <a:gradFill rotWithShape="0">
                <a:gsLst>
                  <a:gs pos="0">
                    <a:srgbClr val="FFFFCC">
                      <a:gamma/>
                      <a:shade val="46275"/>
                      <a:invGamma/>
                    </a:srgbClr>
                  </a:gs>
                  <a:gs pos="50000">
                    <a:srgbClr val="FFFFCC"/>
                  </a:gs>
                  <a:gs pos="100000">
                    <a:srgbClr val="FFFFCC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190" name="Rectangle 22"/>
              <p:cNvSpPr>
                <a:spLocks noChangeArrowheads="1"/>
              </p:cNvSpPr>
              <p:nvPr/>
            </p:nvSpPr>
            <p:spPr bwMode="auto">
              <a:xfrm>
                <a:off x="96" y="0"/>
                <a:ext cx="192" cy="288"/>
              </a:xfrm>
              <a:prstGeom prst="rect">
                <a:avLst/>
              </a:prstGeom>
              <a:gradFill rotWithShape="0">
                <a:gsLst>
                  <a:gs pos="0">
                    <a:srgbClr val="996633">
                      <a:gamma/>
                      <a:shade val="26275"/>
                      <a:invGamma/>
                    </a:srgbClr>
                  </a:gs>
                  <a:gs pos="50000">
                    <a:srgbClr val="996633"/>
                  </a:gs>
                  <a:gs pos="100000">
                    <a:srgbClr val="996633">
                      <a:gamma/>
                      <a:shade val="26275"/>
                      <a:invGamma/>
                    </a:srgbClr>
                  </a:gs>
                </a:gsLst>
                <a:lin ang="0" scaled="1"/>
              </a:gra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191" name="Rectangle 23"/>
              <p:cNvSpPr>
                <a:spLocks noChangeArrowheads="1"/>
              </p:cNvSpPr>
              <p:nvPr/>
            </p:nvSpPr>
            <p:spPr bwMode="auto">
              <a:xfrm>
                <a:off x="96" y="3360"/>
                <a:ext cx="192" cy="288"/>
              </a:xfrm>
              <a:prstGeom prst="rect">
                <a:avLst/>
              </a:prstGeom>
              <a:gradFill rotWithShape="0">
                <a:gsLst>
                  <a:gs pos="0">
                    <a:srgbClr val="996633">
                      <a:gamma/>
                      <a:shade val="26275"/>
                      <a:invGamma/>
                    </a:srgbClr>
                  </a:gs>
                  <a:gs pos="50000">
                    <a:srgbClr val="996633"/>
                  </a:gs>
                  <a:gs pos="100000">
                    <a:srgbClr val="996633">
                      <a:gamma/>
                      <a:shade val="26275"/>
                      <a:invGamma/>
                    </a:srgbClr>
                  </a:gs>
                </a:gsLst>
                <a:lin ang="0" scaled="1"/>
              </a:gra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7" name="Group 24"/>
          <p:cNvGrpSpPr>
            <a:grpSpLocks/>
          </p:cNvGrpSpPr>
          <p:nvPr/>
        </p:nvGrpSpPr>
        <p:grpSpPr bwMode="auto">
          <a:xfrm>
            <a:off x="0" y="692150"/>
            <a:ext cx="609600" cy="5791200"/>
            <a:chOff x="0" y="0"/>
            <a:chExt cx="384" cy="3648"/>
          </a:xfrm>
        </p:grpSpPr>
        <p:sp>
          <p:nvSpPr>
            <p:cNvPr id="7193" name="Rectangle 25"/>
            <p:cNvSpPr>
              <a:spLocks noChangeArrowheads="1"/>
            </p:cNvSpPr>
            <p:nvPr/>
          </p:nvSpPr>
          <p:spPr bwMode="auto">
            <a:xfrm>
              <a:off x="0" y="288"/>
              <a:ext cx="384" cy="3072"/>
            </a:xfrm>
            <a:prstGeom prst="rect">
              <a:avLst/>
            </a:prstGeom>
            <a:gradFill rotWithShape="0">
              <a:gsLst>
                <a:gs pos="0">
                  <a:srgbClr val="FFFFCC">
                    <a:gamma/>
                    <a:shade val="46275"/>
                    <a:invGamma/>
                  </a:srgbClr>
                </a:gs>
                <a:gs pos="50000">
                  <a:srgbClr val="FFFFCC"/>
                </a:gs>
                <a:gs pos="100000">
                  <a:srgbClr val="FFFFCC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194" name="Rectangle 26"/>
            <p:cNvSpPr>
              <a:spLocks noChangeArrowheads="1"/>
            </p:cNvSpPr>
            <p:nvPr/>
          </p:nvSpPr>
          <p:spPr bwMode="auto">
            <a:xfrm>
              <a:off x="96" y="0"/>
              <a:ext cx="192" cy="288"/>
            </a:xfrm>
            <a:prstGeom prst="rect">
              <a:avLst/>
            </a:prstGeom>
            <a:gradFill rotWithShape="0">
              <a:gsLst>
                <a:gs pos="0">
                  <a:srgbClr val="996633">
                    <a:gamma/>
                    <a:shade val="26275"/>
                    <a:invGamma/>
                  </a:srgbClr>
                </a:gs>
                <a:gs pos="50000">
                  <a:srgbClr val="996633"/>
                </a:gs>
                <a:gs pos="100000">
                  <a:srgbClr val="996633">
                    <a:gamma/>
                    <a:shade val="26275"/>
                    <a:invGamma/>
                  </a:srgbClr>
                </a:gs>
              </a:gsLst>
              <a:lin ang="0" scaled="1"/>
            </a:gra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195" name="Rectangle 27"/>
            <p:cNvSpPr>
              <a:spLocks noChangeArrowheads="1"/>
            </p:cNvSpPr>
            <p:nvPr/>
          </p:nvSpPr>
          <p:spPr bwMode="auto">
            <a:xfrm>
              <a:off x="96" y="3360"/>
              <a:ext cx="192" cy="288"/>
            </a:xfrm>
            <a:prstGeom prst="rect">
              <a:avLst/>
            </a:prstGeom>
            <a:gradFill rotWithShape="0">
              <a:gsLst>
                <a:gs pos="0">
                  <a:srgbClr val="996633">
                    <a:gamma/>
                    <a:shade val="26275"/>
                    <a:invGamma/>
                  </a:srgbClr>
                </a:gs>
                <a:gs pos="50000">
                  <a:srgbClr val="996633"/>
                </a:gs>
                <a:gs pos="100000">
                  <a:srgbClr val="996633">
                    <a:gamma/>
                    <a:shade val="26275"/>
                    <a:invGamma/>
                  </a:srgbClr>
                </a:gs>
              </a:gsLst>
              <a:lin ang="0" scaled="1"/>
            </a:gra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aphicFrame>
        <p:nvGraphicFramePr>
          <p:cNvPr id="7196" name="Object 28">
            <a:hlinkClick r:id="rId9" action="ppaction://hlinkfile"/>
          </p:cNvPr>
          <p:cNvGraphicFramePr>
            <a:graphicFrameLocks noChangeAspect="1"/>
          </p:cNvGraphicFramePr>
          <p:nvPr/>
        </p:nvGraphicFramePr>
        <p:xfrm>
          <a:off x="7164289" y="4581004"/>
          <a:ext cx="1979712" cy="2492500"/>
        </p:xfrm>
        <a:graphic>
          <a:graphicData uri="http://schemas.openxmlformats.org/presentationml/2006/ole">
            <p:oleObj spid="_x0000_s76802" r:id="rId10" imgW="3532644" imgH="4446130" progId="">
              <p:embed/>
            </p:oleObj>
          </a:graphicData>
        </a:graphic>
      </p:graphicFrame>
      <p:sp>
        <p:nvSpPr>
          <p:cNvPr id="7197" name="Text Box 29"/>
          <p:cNvSpPr txBox="1">
            <a:spLocks noChangeArrowheads="1"/>
          </p:cNvSpPr>
          <p:nvPr/>
        </p:nvSpPr>
        <p:spPr bwMode="auto">
          <a:xfrm>
            <a:off x="755650" y="1127125"/>
            <a:ext cx="7561263" cy="34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70000"/>
              </a:lnSpc>
              <a:spcBef>
                <a:spcPct val="50000"/>
              </a:spcBef>
            </a:pPr>
            <a:endParaRPr lang="zh-CN" altLang="en-US" sz="2400" b="1">
              <a:effectLst>
                <a:outerShdw blurRad="38100" dist="38100" dir="2700000" algn="tl">
                  <a:srgbClr val="C0C0C0"/>
                </a:outerShdw>
              </a:effectLst>
              <a:latin typeface="楷体_GB2312" pitchFamily="1" charset="-122"/>
              <a:ea typeface="楷体_GB2312" pitchFamily="1" charset="-122"/>
            </a:endParaRPr>
          </a:p>
        </p:txBody>
      </p:sp>
      <p:pic>
        <p:nvPicPr>
          <p:cNvPr id="7198" name="《杜甫诗三首-石壕吏》.mp3" descr="《杜甫诗三首-石壕吏》">
            <a:hlinkClick r:id="" action="ppaction://media"/>
          </p:cNvPr>
          <p:cNvPicPr>
            <a:picLocks noRot="1" noChangeAspect="1" noChangeArrowheads="1"/>
          </p:cNvPicPr>
          <p:nvPr>
            <a:audioFile r:link="rId2"/>
          </p:nvPr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669213" y="623728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99" name="Text Box 31"/>
          <p:cNvSpPr txBox="1">
            <a:spLocks noChangeArrowheads="1"/>
          </p:cNvSpPr>
          <p:nvPr/>
        </p:nvSpPr>
        <p:spPr bwMode="auto">
          <a:xfrm>
            <a:off x="611188" y="1104553"/>
            <a:ext cx="7704137" cy="5570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3600" b="1" dirty="0">
                <a:solidFill>
                  <a:srgbClr val="0000CC"/>
                </a:solidFill>
              </a:rPr>
              <a:t>      杜甫</a:t>
            </a:r>
            <a:r>
              <a:rPr lang="zh-CN" altLang="en-US" sz="2800" b="1" dirty="0"/>
              <a:t>，字</a:t>
            </a:r>
            <a:r>
              <a:rPr lang="zh-CN" altLang="en-US" sz="2800" b="1" dirty="0">
                <a:solidFill>
                  <a:srgbClr val="FF0000"/>
                </a:solidFill>
              </a:rPr>
              <a:t>子美</a:t>
            </a:r>
            <a:r>
              <a:rPr lang="zh-CN" altLang="en-US" sz="2800" b="1" dirty="0"/>
              <a:t>，号</a:t>
            </a:r>
            <a:r>
              <a:rPr lang="zh-CN" altLang="en-US" sz="2800" b="1" dirty="0">
                <a:solidFill>
                  <a:srgbClr val="FF0000"/>
                </a:solidFill>
              </a:rPr>
              <a:t>少陵野老</a:t>
            </a:r>
            <a:r>
              <a:rPr lang="zh-CN" altLang="en-US" sz="2800" b="1" dirty="0"/>
              <a:t>，世称</a:t>
            </a:r>
            <a:r>
              <a:rPr lang="zh-CN" altLang="en-US" sz="2800" b="1" dirty="0">
                <a:solidFill>
                  <a:srgbClr val="FF0000"/>
                </a:solidFill>
              </a:rPr>
              <a:t>杜少陵</a:t>
            </a:r>
            <a:r>
              <a:rPr lang="zh-CN" altLang="en-US" sz="2800" b="1" dirty="0"/>
              <a:t>，后人也称之为</a:t>
            </a:r>
            <a:r>
              <a:rPr lang="zh-CN" altLang="en-US" sz="2800" b="1" dirty="0">
                <a:solidFill>
                  <a:srgbClr val="FF0000"/>
                </a:solidFill>
              </a:rPr>
              <a:t>杜工部</a:t>
            </a:r>
            <a:r>
              <a:rPr lang="zh-CN" altLang="en-US" sz="2800" b="1" dirty="0"/>
              <a:t>，</a:t>
            </a:r>
            <a:r>
              <a:rPr lang="zh-CN" altLang="en-US" sz="2800" b="1" dirty="0">
                <a:solidFill>
                  <a:srgbClr val="FF0000"/>
                </a:solidFill>
              </a:rPr>
              <a:t>唐</a:t>
            </a:r>
            <a:r>
              <a:rPr lang="zh-CN" altLang="en-US" sz="2800" b="1" dirty="0"/>
              <a:t>代伟大的</a:t>
            </a:r>
            <a:r>
              <a:rPr lang="zh-CN" altLang="en-US" sz="2800" b="1" dirty="0">
                <a:solidFill>
                  <a:srgbClr val="FF0000"/>
                </a:solidFill>
              </a:rPr>
              <a:t>现实主义诗人</a:t>
            </a:r>
            <a:r>
              <a:rPr lang="zh-CN" altLang="en-US" sz="2800" b="1" dirty="0"/>
              <a:t>。与</a:t>
            </a:r>
            <a:r>
              <a:rPr lang="zh-CN" altLang="en-US" sz="2800" b="1" dirty="0">
                <a:solidFill>
                  <a:srgbClr val="FF0000"/>
                </a:solidFill>
              </a:rPr>
              <a:t>李白并称“李杜</a:t>
            </a:r>
            <a:r>
              <a:rPr lang="zh-CN" altLang="en-US" sz="2800" b="1" dirty="0"/>
              <a:t>”。他的诗作总体上反映了唐王朝由盛而衰的变化过程，号称“</a:t>
            </a:r>
            <a:r>
              <a:rPr lang="zh-CN" altLang="en-US" sz="2800" b="1" dirty="0">
                <a:solidFill>
                  <a:srgbClr val="FF0000"/>
                </a:solidFill>
              </a:rPr>
              <a:t>诗史</a:t>
            </a:r>
            <a:r>
              <a:rPr lang="zh-CN" altLang="en-US" sz="2800" b="1" dirty="0"/>
              <a:t>”，他本人也被后世尊称为“</a:t>
            </a:r>
            <a:r>
              <a:rPr lang="zh-CN" altLang="en-US" sz="2800" b="1" dirty="0">
                <a:solidFill>
                  <a:srgbClr val="FF0000"/>
                </a:solidFill>
              </a:rPr>
              <a:t>诗圣</a:t>
            </a:r>
            <a:r>
              <a:rPr lang="zh-CN" altLang="en-US" sz="2800" b="1" dirty="0"/>
              <a:t>”</a:t>
            </a:r>
            <a:r>
              <a:rPr lang="zh-CN" altLang="en-US" sz="2800" b="1" dirty="0" smtClean="0"/>
              <a:t>。其诗</a:t>
            </a:r>
            <a:r>
              <a:rPr lang="zh-CN" altLang="en-US" sz="2800" b="1" dirty="0" smtClean="0">
                <a:solidFill>
                  <a:srgbClr val="010000"/>
                </a:solidFill>
                <a:latin typeface="Times New Roman" pitchFamily="18" charset="0"/>
              </a:rPr>
              <a:t>以古体、律诗见长，风格多样，而以</a:t>
            </a:r>
            <a:r>
              <a:rPr lang="zh-CN" altLang="en-US" sz="2800" b="1" i="1" u="sng" dirty="0" smtClean="0">
                <a:solidFill>
                  <a:srgbClr val="FF0000"/>
                </a:solidFill>
                <a:latin typeface="Times New Roman" pitchFamily="18" charset="0"/>
              </a:rPr>
              <a:t>沉郁顿挫</a:t>
            </a:r>
            <a:r>
              <a:rPr lang="zh-CN" altLang="en-US" sz="2800" b="1" dirty="0" smtClean="0">
                <a:solidFill>
                  <a:srgbClr val="010000"/>
                </a:solidFill>
                <a:latin typeface="Times New Roman" pitchFamily="18" charset="0"/>
              </a:rPr>
              <a:t>为主。有</a:t>
            </a:r>
            <a:r>
              <a:rPr lang="zh-CN" altLang="en-US" sz="2800" b="1" u="sng" dirty="0" smtClean="0">
                <a:solidFill>
                  <a:srgbClr val="FF0000"/>
                </a:solidFill>
                <a:latin typeface="Times New Roman" pitchFamily="18" charset="0"/>
              </a:rPr>
              <a:t>《杜工部集》</a:t>
            </a:r>
            <a:r>
              <a:rPr lang="zh-CN" altLang="en-US" sz="2800" b="1" dirty="0" smtClean="0">
                <a:solidFill>
                  <a:srgbClr val="010000"/>
                </a:solidFill>
                <a:latin typeface="Times New Roman" pitchFamily="18" charset="0"/>
              </a:rPr>
              <a:t>。</a:t>
            </a:r>
            <a:endParaRPr lang="zh-CN" altLang="en-US" sz="2800" b="1" dirty="0"/>
          </a:p>
          <a:p>
            <a:r>
              <a:rPr lang="zh-CN" altLang="en-US" sz="2800" b="1" dirty="0"/>
              <a:t>       杜甫在文学史上留下了著名的</a:t>
            </a:r>
            <a:r>
              <a:rPr lang="en-US" sz="2800" b="1" dirty="0"/>
              <a:t>《</a:t>
            </a:r>
            <a:r>
              <a:rPr lang="zh-CN" altLang="en-US" sz="2800" b="1" dirty="0"/>
              <a:t>三吏</a:t>
            </a:r>
            <a:r>
              <a:rPr lang="en-US" sz="2800" b="1" dirty="0"/>
              <a:t>》《</a:t>
            </a:r>
            <a:r>
              <a:rPr lang="zh-CN" altLang="en-US" sz="2800" b="1" dirty="0"/>
              <a:t>三别</a:t>
            </a:r>
            <a:r>
              <a:rPr lang="en-US" sz="2800" b="1" dirty="0"/>
              <a:t>》</a:t>
            </a:r>
            <a:r>
              <a:rPr lang="zh-CN" altLang="en-US" sz="2800" b="1" dirty="0"/>
              <a:t>，反映了“安史之乱” 给人民带来的苦难，其中</a:t>
            </a:r>
            <a:r>
              <a:rPr lang="zh-CN" altLang="en-US" sz="2800" b="1" dirty="0">
                <a:solidFill>
                  <a:srgbClr val="FF0000"/>
                </a:solidFill>
              </a:rPr>
              <a:t>“三吏”是</a:t>
            </a:r>
            <a:r>
              <a:rPr lang="en-US" sz="2800" b="1" dirty="0">
                <a:solidFill>
                  <a:srgbClr val="FF0000"/>
                </a:solidFill>
              </a:rPr>
              <a:t>《</a:t>
            </a:r>
            <a:r>
              <a:rPr lang="zh-CN" altLang="en-US" sz="2800" b="1" dirty="0">
                <a:solidFill>
                  <a:srgbClr val="FF0000"/>
                </a:solidFill>
              </a:rPr>
              <a:t>石壕吏</a:t>
            </a:r>
            <a:r>
              <a:rPr lang="en-US" sz="2800" b="1" dirty="0">
                <a:solidFill>
                  <a:srgbClr val="FF0000"/>
                </a:solidFill>
              </a:rPr>
              <a:t>》</a:t>
            </a:r>
            <a:r>
              <a:rPr lang="zh-CN" altLang="en-US" sz="2800" b="1" dirty="0">
                <a:solidFill>
                  <a:srgbClr val="FF0000"/>
                </a:solidFill>
              </a:rPr>
              <a:t>、</a:t>
            </a:r>
            <a:r>
              <a:rPr lang="en-US" sz="2800" b="1" dirty="0">
                <a:solidFill>
                  <a:srgbClr val="FF0000"/>
                </a:solidFill>
              </a:rPr>
              <a:t>《</a:t>
            </a:r>
            <a:r>
              <a:rPr lang="zh-CN" altLang="en-US" sz="2800" b="1" dirty="0">
                <a:solidFill>
                  <a:srgbClr val="FF0000"/>
                </a:solidFill>
              </a:rPr>
              <a:t>新安吏</a:t>
            </a:r>
            <a:r>
              <a:rPr lang="en-US" sz="2800" b="1" dirty="0">
                <a:solidFill>
                  <a:srgbClr val="FF0000"/>
                </a:solidFill>
              </a:rPr>
              <a:t>》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、 </a:t>
            </a:r>
            <a:r>
              <a:rPr lang="en-US" sz="2800" b="1" dirty="0" smtClean="0">
                <a:solidFill>
                  <a:srgbClr val="FF0000"/>
                </a:solidFill>
              </a:rPr>
              <a:t>《</a:t>
            </a:r>
            <a:r>
              <a:rPr lang="zh-CN" altLang="en-US" sz="2800" b="1" dirty="0">
                <a:solidFill>
                  <a:srgbClr val="FF0000"/>
                </a:solidFill>
              </a:rPr>
              <a:t>潼关吏</a:t>
            </a:r>
            <a:r>
              <a:rPr lang="en-US" sz="2800" b="1" dirty="0">
                <a:solidFill>
                  <a:srgbClr val="FF0000"/>
                </a:solidFill>
              </a:rPr>
              <a:t>》</a:t>
            </a:r>
            <a:r>
              <a:rPr lang="zh-CN" altLang="en-US" sz="2800" b="1" dirty="0">
                <a:solidFill>
                  <a:srgbClr val="FF0000"/>
                </a:solidFill>
              </a:rPr>
              <a:t>，“三别”是</a:t>
            </a:r>
            <a:r>
              <a:rPr lang="en-US" sz="2800" b="1" dirty="0">
                <a:solidFill>
                  <a:srgbClr val="FF0000"/>
                </a:solidFill>
              </a:rPr>
              <a:t>《</a:t>
            </a:r>
            <a:r>
              <a:rPr lang="zh-CN" altLang="en-US" sz="2800" b="1" dirty="0">
                <a:solidFill>
                  <a:srgbClr val="FF0000"/>
                </a:solidFill>
              </a:rPr>
              <a:t>新婚别</a:t>
            </a:r>
            <a:r>
              <a:rPr lang="en-US" sz="2800" b="1" dirty="0">
                <a:solidFill>
                  <a:srgbClr val="FF0000"/>
                </a:solidFill>
              </a:rPr>
              <a:t>》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、</a:t>
            </a:r>
            <a:endParaRPr lang="en-US" altLang="zh-CN" sz="2800" b="1" dirty="0" smtClean="0">
              <a:solidFill>
                <a:srgbClr val="FF0000"/>
              </a:solidFill>
            </a:endParaRPr>
          </a:p>
          <a:p>
            <a:r>
              <a:rPr lang="en-US" sz="2800" b="1" dirty="0" smtClean="0">
                <a:solidFill>
                  <a:srgbClr val="FF0000"/>
                </a:solidFill>
              </a:rPr>
              <a:t>《</a:t>
            </a:r>
            <a:r>
              <a:rPr lang="zh-CN" altLang="en-US" sz="2800" b="1" dirty="0">
                <a:solidFill>
                  <a:srgbClr val="FF0000"/>
                </a:solidFill>
              </a:rPr>
              <a:t>无家别</a:t>
            </a:r>
            <a:r>
              <a:rPr lang="en-US" sz="2800" b="1" dirty="0">
                <a:solidFill>
                  <a:srgbClr val="FF0000"/>
                </a:solidFill>
              </a:rPr>
              <a:t>》</a:t>
            </a:r>
            <a:r>
              <a:rPr lang="zh-CN" altLang="en-US" sz="2800" b="1" dirty="0">
                <a:solidFill>
                  <a:srgbClr val="FF0000"/>
                </a:solidFill>
              </a:rPr>
              <a:t>、</a:t>
            </a:r>
            <a:r>
              <a:rPr lang="en-US" sz="2800" b="1" dirty="0">
                <a:solidFill>
                  <a:srgbClr val="FF0000"/>
                </a:solidFill>
              </a:rPr>
              <a:t>《</a:t>
            </a:r>
            <a:r>
              <a:rPr lang="zh-CN" altLang="en-US" sz="2800" b="1" dirty="0">
                <a:solidFill>
                  <a:srgbClr val="FF0000"/>
                </a:solidFill>
              </a:rPr>
              <a:t>垂老别</a:t>
            </a:r>
            <a:r>
              <a:rPr lang="en-US" sz="2800" b="1" dirty="0">
                <a:solidFill>
                  <a:srgbClr val="FF0000"/>
                </a:solidFill>
              </a:rPr>
              <a:t>》</a:t>
            </a:r>
            <a:r>
              <a:rPr lang="zh-CN" altLang="en-US" sz="2800" b="1" dirty="0">
                <a:solidFill>
                  <a:srgbClr val="FF0000"/>
                </a:solidFill>
              </a:rPr>
              <a:t>。</a:t>
            </a:r>
          </a:p>
        </p:txBody>
      </p:sp>
      <p:sp>
        <p:nvSpPr>
          <p:cNvPr id="7200" name="Text Box 32"/>
          <p:cNvSpPr txBox="1">
            <a:spLocks noChangeArrowheads="1"/>
          </p:cNvSpPr>
          <p:nvPr/>
        </p:nvSpPr>
        <p:spPr bwMode="auto">
          <a:xfrm>
            <a:off x="539750" y="0"/>
            <a:ext cx="3024188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800" b="1">
                <a:solidFill>
                  <a:srgbClr val="FF0000"/>
                </a:solidFill>
              </a:rPr>
              <a:t>作者介绍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9" fill="hold" display="0" nodeType="clickEffect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198"/>
                </p:tgtEl>
              </p:cMediaNode>
            </p:audio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71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99086" fill="hold"/>
                                        <p:tgtEl>
                                          <p:spTgt spid="719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98"/>
                  </p:tgtEl>
                </p:cond>
              </p:nextCondLst>
            </p:seq>
          </p:childTnLst>
        </p:cTn>
      </p:par>
    </p:tnLst>
    <p:bldLst>
      <p:bldP spid="7199" grpId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23850" y="1341438"/>
            <a:ext cx="8229600" cy="1143000"/>
          </a:xfrm>
        </p:spPr>
        <p:txBody>
          <a:bodyPr/>
          <a:lstStyle/>
          <a:p>
            <a:pPr algn="l"/>
            <a:r>
              <a:rPr lang="en-US" altLang="zh-CN" sz="4000" b="1" dirty="0"/>
              <a:t>★</a:t>
            </a:r>
            <a:r>
              <a:rPr lang="zh-CN" altLang="en-US" sz="2800" b="1" dirty="0">
                <a:solidFill>
                  <a:srgbClr val="0000FF"/>
                </a:solidFill>
              </a:rPr>
              <a:t>请同学们深入研读，结合诗句来赏析该诗炼字炼句的特点。</a:t>
            </a:r>
          </a:p>
        </p:txBody>
      </p:sp>
      <p:sp>
        <p:nvSpPr>
          <p:cNvPr id="44035" name="Rectangle 3"/>
          <p:cNvSpPr>
            <a:spLocks noChangeArrowheads="1"/>
          </p:cNvSpPr>
          <p:nvPr/>
        </p:nvSpPr>
        <p:spPr bwMode="auto">
          <a:xfrm>
            <a:off x="611188" y="2400300"/>
            <a:ext cx="8064500" cy="342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b="1" dirty="0">
                <a:solidFill>
                  <a:srgbClr val="000000"/>
                </a:solidFill>
                <a:ea typeface="华文中宋" pitchFamily="2" charset="-122"/>
              </a:rPr>
              <a:t>       </a:t>
            </a:r>
            <a:r>
              <a:rPr lang="zh-CN" altLang="en-US" sz="2800" b="1" dirty="0">
                <a:solidFill>
                  <a:srgbClr val="000000"/>
                </a:solidFill>
                <a:ea typeface="华文中宋" pitchFamily="2" charset="-122"/>
              </a:rPr>
              <a:t>这首诗歌以一</a:t>
            </a:r>
            <a:r>
              <a:rPr lang="en-US" altLang="zh-CN" sz="2800" b="1" dirty="0">
                <a:solidFill>
                  <a:srgbClr val="000000"/>
                </a:solidFill>
                <a:ea typeface="华文中宋" pitchFamily="2" charset="-122"/>
              </a:rPr>
              <a:t>_____</a:t>
            </a:r>
            <a:r>
              <a:rPr lang="zh-CN" altLang="en-US" sz="2800" b="1" dirty="0">
                <a:solidFill>
                  <a:srgbClr val="000000"/>
                </a:solidFill>
                <a:ea typeface="华文中宋" pitchFamily="2" charset="-122"/>
              </a:rPr>
              <a:t>字统摄全诗，</a:t>
            </a:r>
            <a:r>
              <a:rPr lang="zh-CN" altLang="en-US" sz="2800" b="1" dirty="0">
                <a:solidFill>
                  <a:srgbClr val="FF0000"/>
                </a:solidFill>
                <a:ea typeface="华文中宋" pitchFamily="2" charset="-122"/>
              </a:rPr>
              <a:t>结构严整，情景交融，虚实相生</a:t>
            </a:r>
            <a:r>
              <a:rPr lang="zh-CN" altLang="en-US" sz="2800" b="1" dirty="0">
                <a:solidFill>
                  <a:srgbClr val="000000"/>
                </a:solidFill>
                <a:ea typeface="华文中宋" pitchFamily="2" charset="-122"/>
              </a:rPr>
              <a:t>；有直接描写</a:t>
            </a:r>
            <a:r>
              <a:rPr lang="en-US" altLang="zh-CN" sz="2800" b="1" dirty="0">
                <a:solidFill>
                  <a:srgbClr val="000000"/>
                </a:solidFill>
                <a:ea typeface="华文中宋" pitchFamily="2" charset="-122"/>
              </a:rPr>
              <a:t>________</a:t>
            </a:r>
            <a:r>
              <a:rPr lang="zh-CN" altLang="en-US" sz="2800" b="1" dirty="0">
                <a:solidFill>
                  <a:srgbClr val="000000"/>
                </a:solidFill>
                <a:ea typeface="华文中宋" pitchFamily="2" charset="-122"/>
              </a:rPr>
              <a:t>，有诗人赋予的象征意义；</a:t>
            </a:r>
            <a:r>
              <a:rPr lang="en-US" altLang="zh-CN" sz="2800" b="1" dirty="0">
                <a:solidFill>
                  <a:srgbClr val="000000"/>
                </a:solidFill>
                <a:ea typeface="华文中宋" pitchFamily="2" charset="-122"/>
              </a:rPr>
              <a:t>____</a:t>
            </a:r>
            <a:r>
              <a:rPr lang="zh-CN" altLang="en-US" sz="2800" b="1" dirty="0">
                <a:solidFill>
                  <a:srgbClr val="000000"/>
                </a:solidFill>
                <a:ea typeface="华文中宋" pitchFamily="2" charset="-122"/>
              </a:rPr>
              <a:t>、</a:t>
            </a:r>
            <a:r>
              <a:rPr lang="en-US" altLang="zh-CN" sz="2800" b="1" dirty="0">
                <a:solidFill>
                  <a:srgbClr val="000000"/>
                </a:solidFill>
                <a:ea typeface="华文中宋" pitchFamily="2" charset="-122"/>
              </a:rPr>
              <a:t>____</a:t>
            </a:r>
            <a:r>
              <a:rPr lang="zh-CN" altLang="en-US" sz="2800" b="1" dirty="0">
                <a:solidFill>
                  <a:srgbClr val="000000"/>
                </a:solidFill>
                <a:ea typeface="华文中宋" pitchFamily="2" charset="-122"/>
              </a:rPr>
              <a:t>、</a:t>
            </a:r>
            <a:r>
              <a:rPr lang="en-US" altLang="zh-CN" sz="2800" b="1" dirty="0">
                <a:solidFill>
                  <a:srgbClr val="000000"/>
                </a:solidFill>
                <a:ea typeface="华文中宋" pitchFamily="2" charset="-122"/>
              </a:rPr>
              <a:t>_____ (</a:t>
            </a:r>
            <a:r>
              <a:rPr lang="zh-CN" altLang="en-US" sz="2800" b="1" dirty="0">
                <a:solidFill>
                  <a:srgbClr val="000000"/>
                </a:solidFill>
                <a:ea typeface="华文中宋" pitchFamily="2" charset="-122"/>
              </a:rPr>
              <a:t>表达方式</a:t>
            </a:r>
            <a:r>
              <a:rPr lang="en-US" altLang="zh-CN" sz="2800" b="1" dirty="0">
                <a:solidFill>
                  <a:srgbClr val="000000"/>
                </a:solidFill>
                <a:ea typeface="华文中宋" pitchFamily="2" charset="-122"/>
              </a:rPr>
              <a:t>)</a:t>
            </a:r>
            <a:r>
              <a:rPr lang="zh-CN" altLang="en-US" sz="2800" b="1" dirty="0">
                <a:solidFill>
                  <a:srgbClr val="000000"/>
                </a:solidFill>
                <a:ea typeface="华文中宋" pitchFamily="2" charset="-122"/>
              </a:rPr>
              <a:t>兼而有之。</a:t>
            </a:r>
          </a:p>
          <a:p>
            <a:pPr>
              <a:lnSpc>
                <a:spcPct val="130000"/>
              </a:lnSpc>
            </a:pPr>
            <a:r>
              <a:rPr lang="zh-CN" altLang="en-US" sz="2800" b="1" dirty="0">
                <a:solidFill>
                  <a:srgbClr val="000000"/>
                </a:solidFill>
                <a:ea typeface="华文中宋" pitchFamily="2" charset="-122"/>
              </a:rPr>
              <a:t>炼字炼句，正应其“语不惊人死不休”之论。</a:t>
            </a:r>
          </a:p>
          <a:p>
            <a:pPr>
              <a:lnSpc>
                <a:spcPct val="130000"/>
              </a:lnSpc>
            </a:pPr>
            <a:r>
              <a:rPr lang="zh-CN" altLang="en-US" sz="2800" b="1" dirty="0">
                <a:solidFill>
                  <a:srgbClr val="000000"/>
                </a:solidFill>
                <a:ea typeface="华文中宋" pitchFamily="2" charset="-122"/>
              </a:rPr>
              <a:t>      请同学们深入研读，结合诗句来赏析。</a:t>
            </a:r>
          </a:p>
        </p:txBody>
      </p:sp>
      <p:sp>
        <p:nvSpPr>
          <p:cNvPr id="44036" name="Rectangle 4"/>
          <p:cNvSpPr>
            <a:spLocks noChangeArrowheads="1"/>
          </p:cNvSpPr>
          <p:nvPr/>
        </p:nvSpPr>
        <p:spPr bwMode="auto">
          <a:xfrm>
            <a:off x="3492500" y="2492375"/>
            <a:ext cx="8953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sz="2800" b="1">
                <a:ea typeface="华文中宋" pitchFamily="2" charset="-122"/>
              </a:rPr>
              <a:t>“</a:t>
            </a:r>
            <a:r>
              <a:rPr lang="zh-CN" altLang="en-US" sz="2800" b="1">
                <a:solidFill>
                  <a:srgbClr val="0000FF"/>
                </a:solidFill>
                <a:ea typeface="华文中宋" pitchFamily="2" charset="-122"/>
              </a:rPr>
              <a:t>望</a:t>
            </a:r>
            <a:r>
              <a:rPr lang="zh-CN" altLang="en-US" sz="2800" b="1">
                <a:ea typeface="华文中宋" pitchFamily="2" charset="-122"/>
              </a:rPr>
              <a:t>”</a:t>
            </a:r>
          </a:p>
        </p:txBody>
      </p:sp>
      <p:sp>
        <p:nvSpPr>
          <p:cNvPr id="44037" name="Rectangle 5"/>
          <p:cNvSpPr>
            <a:spLocks noChangeArrowheads="1"/>
          </p:cNvSpPr>
          <p:nvPr/>
        </p:nvSpPr>
        <p:spPr bwMode="auto">
          <a:xfrm>
            <a:off x="4140200" y="3573463"/>
            <a:ext cx="8953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3300"/>
                </a:solidFill>
                <a:ea typeface="华文中宋" pitchFamily="2" charset="-122"/>
              </a:rPr>
              <a:t>描写</a:t>
            </a:r>
          </a:p>
        </p:txBody>
      </p:sp>
      <p:sp>
        <p:nvSpPr>
          <p:cNvPr id="44038" name="Rectangle 6"/>
          <p:cNvSpPr>
            <a:spLocks noChangeArrowheads="1"/>
          </p:cNvSpPr>
          <p:nvPr/>
        </p:nvSpPr>
        <p:spPr bwMode="auto">
          <a:xfrm>
            <a:off x="5292725" y="3501008"/>
            <a:ext cx="8953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3300"/>
                </a:solidFill>
                <a:ea typeface="华文中宋" pitchFamily="2" charset="-122"/>
              </a:rPr>
              <a:t>抒情</a:t>
            </a:r>
          </a:p>
        </p:txBody>
      </p:sp>
      <p:sp>
        <p:nvSpPr>
          <p:cNvPr id="44039" name="Rectangle 7"/>
          <p:cNvSpPr>
            <a:spLocks noChangeArrowheads="1"/>
          </p:cNvSpPr>
          <p:nvPr/>
        </p:nvSpPr>
        <p:spPr bwMode="auto">
          <a:xfrm>
            <a:off x="6588125" y="3573016"/>
            <a:ext cx="8953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3300"/>
                </a:solidFill>
                <a:ea typeface="华文中宋" pitchFamily="2" charset="-122"/>
              </a:rPr>
              <a:t>议论</a:t>
            </a:r>
          </a:p>
        </p:txBody>
      </p:sp>
      <p:sp>
        <p:nvSpPr>
          <p:cNvPr id="44040" name="Rectangle 8"/>
          <p:cNvSpPr>
            <a:spLocks noChangeArrowheads="1"/>
          </p:cNvSpPr>
          <p:nvPr/>
        </p:nvSpPr>
        <p:spPr bwMode="auto">
          <a:xfrm>
            <a:off x="6084888" y="2924175"/>
            <a:ext cx="16065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0000FF"/>
                </a:solidFill>
                <a:ea typeface="华文中宋" pitchFamily="2" charset="-122"/>
              </a:rPr>
              <a:t>自然景物</a:t>
            </a:r>
          </a:p>
        </p:txBody>
      </p:sp>
      <p:sp>
        <p:nvSpPr>
          <p:cNvPr id="44041" name="Text Box 9"/>
          <p:cNvSpPr txBox="1">
            <a:spLocks noChangeArrowheads="1"/>
          </p:cNvSpPr>
          <p:nvPr/>
        </p:nvSpPr>
        <p:spPr bwMode="auto">
          <a:xfrm>
            <a:off x="1258888" y="620713"/>
            <a:ext cx="6192837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400" b="1" dirty="0">
                <a:solidFill>
                  <a:schemeClr val="hlink"/>
                </a:solidFill>
                <a:latin typeface="Tahoma" pitchFamily="34" charset="0"/>
                <a:ea typeface="黑体" pitchFamily="49" charset="-122"/>
              </a:rPr>
              <a:t>课堂</a:t>
            </a:r>
            <a:r>
              <a:rPr lang="zh-CN" altLang="en-US" sz="4400" b="1" dirty="0" smtClean="0">
                <a:solidFill>
                  <a:schemeClr val="hlink"/>
                </a:solidFill>
                <a:latin typeface="Tahoma" pitchFamily="34" charset="0"/>
                <a:ea typeface="黑体" pitchFamily="49" charset="-122"/>
              </a:rPr>
              <a:t>检测：</a:t>
            </a:r>
            <a:endParaRPr lang="zh-CN" altLang="en-US" sz="4400" b="1" dirty="0">
              <a:solidFill>
                <a:schemeClr val="hlink"/>
              </a:solidFill>
              <a:latin typeface="Tahoma" pitchFamily="34" charset="0"/>
              <a:ea typeface="黑体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4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44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44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44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44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6" grpId="0"/>
      <p:bldP spid="44037" grpId="0"/>
      <p:bldP spid="44038" grpId="0"/>
      <p:bldP spid="44039" grpId="0"/>
      <p:bldP spid="4404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望岳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WordArt 3"/>
          <p:cNvSpPr>
            <a:spLocks noChangeArrowheads="1" noChangeShapeType="1"/>
          </p:cNvSpPr>
          <p:nvPr/>
        </p:nvSpPr>
        <p:spPr bwMode="auto">
          <a:xfrm>
            <a:off x="4500563" y="404813"/>
            <a:ext cx="4103687" cy="11525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华文新魏"/>
                <a:ea typeface="华文新魏"/>
              </a:rPr>
              <a:t>杜甫的创作历程</a:t>
            </a: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3707904" y="2116112"/>
            <a:ext cx="4826000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0000CC"/>
                </a:solidFill>
                <a:ea typeface="黑体" pitchFamily="49" charset="-122"/>
              </a:rPr>
              <a:t>（一）读书和壮游时期</a:t>
            </a:r>
          </a:p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0000CC"/>
                </a:solidFill>
                <a:ea typeface="黑体" pitchFamily="49" charset="-122"/>
              </a:rPr>
              <a:t>（二）长安十年时期</a:t>
            </a:r>
          </a:p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0000CC"/>
                </a:solidFill>
                <a:ea typeface="黑体" pitchFamily="49" charset="-122"/>
              </a:rPr>
              <a:t>（三）战乱流离时期</a:t>
            </a:r>
          </a:p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0000CC"/>
                </a:solidFill>
                <a:ea typeface="黑体" pitchFamily="49" charset="-122"/>
              </a:rPr>
              <a:t>（四）漂泊西南时期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WordArt 2"/>
          <p:cNvSpPr>
            <a:spLocks noChangeArrowheads="1" noChangeShapeType="1"/>
          </p:cNvSpPr>
          <p:nvPr/>
        </p:nvSpPr>
        <p:spPr bwMode="auto">
          <a:xfrm>
            <a:off x="323850" y="117475"/>
            <a:ext cx="4104134" cy="79124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华文新魏"/>
                <a:ea typeface="华文新魏"/>
              </a:rPr>
              <a:t>杜甫的创作历程</a:t>
            </a:r>
          </a:p>
        </p:txBody>
      </p:sp>
      <p:sp>
        <p:nvSpPr>
          <p:cNvPr id="5123" name="Rectangle 3"/>
          <p:cNvSpPr>
            <a:spLocks noGrp="1" noChangeArrowheads="1"/>
          </p:cNvSpPr>
          <p:nvPr/>
        </p:nvSpPr>
        <p:spPr bwMode="auto">
          <a:xfrm>
            <a:off x="179512" y="1268090"/>
            <a:ext cx="8713788" cy="532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zh-CN" altLang="en-US" sz="2800" b="1" dirty="0">
                <a:solidFill>
                  <a:srgbClr val="000000"/>
                </a:solidFill>
                <a:latin typeface="华文仿宋" pitchFamily="2" charset="-122"/>
                <a:ea typeface="华文仿宋" pitchFamily="2" charset="-122"/>
              </a:rPr>
              <a:t>读书、壮游（</a:t>
            </a:r>
            <a:r>
              <a:rPr lang="en-US" altLang="zh-CN" sz="2800" b="1" dirty="0">
                <a:solidFill>
                  <a:srgbClr val="000000"/>
                </a:solidFill>
                <a:latin typeface="华文仿宋" pitchFamily="2" charset="-122"/>
                <a:ea typeface="华文仿宋" pitchFamily="2" charset="-122"/>
              </a:rPr>
              <a:t>35</a:t>
            </a:r>
            <a:r>
              <a:rPr lang="zh-CN" altLang="en-US" sz="2800" b="1" dirty="0">
                <a:solidFill>
                  <a:srgbClr val="000000"/>
                </a:solidFill>
                <a:latin typeface="华文仿宋" pitchFamily="2" charset="-122"/>
                <a:ea typeface="华文仿宋" pitchFamily="2" charset="-122"/>
              </a:rPr>
              <a:t>岁以前）；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zh-CN" altLang="en-US" sz="2800" b="1" dirty="0">
                <a:solidFill>
                  <a:srgbClr val="FF0000"/>
                </a:solidFill>
                <a:latin typeface="华文仿宋" pitchFamily="2" charset="-122"/>
                <a:ea typeface="华文仿宋" pitchFamily="2" charset="-122"/>
              </a:rPr>
              <a:t>长安求职（</a:t>
            </a:r>
            <a:r>
              <a:rPr lang="en-US" altLang="zh-CN" sz="2800" b="1" dirty="0">
                <a:solidFill>
                  <a:srgbClr val="FF0000"/>
                </a:solidFill>
                <a:latin typeface="华文仿宋" pitchFamily="2" charset="-122"/>
                <a:ea typeface="华文仿宋" pitchFamily="2" charset="-122"/>
              </a:rPr>
              <a:t>35-44</a:t>
            </a:r>
            <a:r>
              <a:rPr lang="zh-CN" altLang="en-US" sz="2800" b="1" dirty="0">
                <a:solidFill>
                  <a:srgbClr val="FF0000"/>
                </a:solidFill>
                <a:latin typeface="华文仿宋" pitchFamily="2" charset="-122"/>
                <a:ea typeface="华文仿宋" pitchFamily="2" charset="-122"/>
              </a:rPr>
              <a:t>岁）：天宝十四载（</a:t>
            </a:r>
            <a:r>
              <a:rPr lang="en-US" altLang="zh-CN" sz="2800" b="1" dirty="0">
                <a:solidFill>
                  <a:srgbClr val="FF0000"/>
                </a:solidFill>
                <a:latin typeface="华文仿宋" pitchFamily="2" charset="-122"/>
                <a:ea typeface="华文仿宋" pitchFamily="2" charset="-122"/>
              </a:rPr>
              <a:t>755</a:t>
            </a:r>
            <a:r>
              <a:rPr lang="zh-CN" altLang="en-US" sz="2800" b="1" dirty="0">
                <a:solidFill>
                  <a:srgbClr val="FF0000"/>
                </a:solidFill>
                <a:latin typeface="华文仿宋" pitchFamily="2" charset="-122"/>
                <a:ea typeface="华文仿宋" pitchFamily="2" charset="-122"/>
              </a:rPr>
              <a:t>）十月，</a:t>
            </a:r>
            <a:r>
              <a:rPr lang="en-US" altLang="zh-CN" sz="2800" b="1" dirty="0">
                <a:solidFill>
                  <a:srgbClr val="FF0000"/>
                </a:solidFill>
                <a:latin typeface="华文仿宋" pitchFamily="2" charset="-122"/>
                <a:ea typeface="华文仿宋" pitchFamily="2" charset="-122"/>
              </a:rPr>
              <a:t>44</a:t>
            </a:r>
            <a:r>
              <a:rPr lang="zh-CN" altLang="en-US" sz="2800" b="1" dirty="0">
                <a:solidFill>
                  <a:srgbClr val="FF0000"/>
                </a:solidFill>
                <a:latin typeface="华文仿宋" pitchFamily="2" charset="-122"/>
                <a:ea typeface="华文仿宋" pitchFamily="2" charset="-122"/>
              </a:rPr>
              <a:t>岁的杜甫才被任命为河西尉，后改右卫率府曹参军；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zh-CN" altLang="en-US" sz="2800" b="1" dirty="0">
                <a:solidFill>
                  <a:srgbClr val="000000"/>
                </a:solidFill>
                <a:latin typeface="华文仿宋" pitchFamily="2" charset="-122"/>
                <a:ea typeface="华文仿宋" pitchFamily="2" charset="-122"/>
              </a:rPr>
              <a:t>陷贼与为官（</a:t>
            </a:r>
            <a:r>
              <a:rPr lang="en-US" altLang="zh-CN" sz="2800" b="1" dirty="0">
                <a:solidFill>
                  <a:srgbClr val="000000"/>
                </a:solidFill>
                <a:latin typeface="华文仿宋" pitchFamily="2" charset="-122"/>
                <a:ea typeface="华文仿宋" pitchFamily="2" charset="-122"/>
              </a:rPr>
              <a:t>44-48</a:t>
            </a:r>
            <a:r>
              <a:rPr lang="zh-CN" altLang="en-US" sz="2800" b="1" dirty="0">
                <a:solidFill>
                  <a:srgbClr val="000000"/>
                </a:solidFill>
                <a:latin typeface="华文仿宋" pitchFamily="2" charset="-122"/>
                <a:ea typeface="华文仿宋" pitchFamily="2" charset="-122"/>
              </a:rPr>
              <a:t>岁）：公元</a:t>
            </a:r>
            <a:r>
              <a:rPr lang="en-US" altLang="zh-CN" sz="2800" b="1" dirty="0">
                <a:solidFill>
                  <a:srgbClr val="000000"/>
                </a:solidFill>
                <a:latin typeface="华文仿宋" pitchFamily="2" charset="-122"/>
                <a:ea typeface="华文仿宋" pitchFamily="2" charset="-122"/>
              </a:rPr>
              <a:t>755</a:t>
            </a:r>
            <a:r>
              <a:rPr lang="zh-CN" altLang="en-US" sz="2800" b="1" dirty="0">
                <a:solidFill>
                  <a:srgbClr val="000000"/>
                </a:solidFill>
                <a:latin typeface="华文仿宋" pitchFamily="2" charset="-122"/>
                <a:ea typeface="华文仿宋" pitchFamily="2" charset="-122"/>
              </a:rPr>
              <a:t>年</a:t>
            </a:r>
            <a:r>
              <a:rPr lang="en-US" altLang="zh-CN" sz="2800" b="1" dirty="0">
                <a:solidFill>
                  <a:srgbClr val="000000"/>
                </a:solidFill>
                <a:latin typeface="华文仿宋" pitchFamily="2" charset="-122"/>
                <a:ea typeface="华文仿宋" pitchFamily="2" charset="-122"/>
              </a:rPr>
              <a:t>11</a:t>
            </a:r>
            <a:r>
              <a:rPr lang="zh-CN" altLang="en-US" sz="2800" b="1" dirty="0">
                <a:solidFill>
                  <a:srgbClr val="000000"/>
                </a:solidFill>
                <a:latin typeface="华文仿宋" pitchFamily="2" charset="-122"/>
                <a:ea typeface="华文仿宋" pitchFamily="2" charset="-122"/>
              </a:rPr>
              <a:t>月发生安史之乱，次年六月长安陷落，杜甫流亡，被判军俘获，次年四月，逃归凤翔肃宗行在，被任命为左拾遗，不久就因上疏营救房琯而被贬为华州司功参军，次年（</a:t>
            </a:r>
            <a:r>
              <a:rPr lang="en-US" altLang="zh-CN" sz="2800" b="1" dirty="0">
                <a:solidFill>
                  <a:srgbClr val="000000"/>
                </a:solidFill>
                <a:latin typeface="华文仿宋" pitchFamily="2" charset="-122"/>
                <a:ea typeface="华文仿宋" pitchFamily="2" charset="-122"/>
              </a:rPr>
              <a:t>759</a:t>
            </a:r>
            <a:r>
              <a:rPr lang="zh-CN" altLang="en-US" sz="2800" b="1" dirty="0">
                <a:solidFill>
                  <a:srgbClr val="000000"/>
                </a:solidFill>
                <a:latin typeface="华文仿宋" pitchFamily="2" charset="-122"/>
                <a:ea typeface="华文仿宋" pitchFamily="2" charset="-122"/>
              </a:rPr>
              <a:t>）七月，杜甫弃官，先往秦州（甘肃天水），十二月又往成都。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zh-CN" altLang="en-US" sz="2800" b="1" dirty="0">
                <a:solidFill>
                  <a:srgbClr val="FF0000"/>
                </a:solidFill>
                <a:latin typeface="华文仿宋" pitchFamily="2" charset="-122"/>
                <a:ea typeface="华文仿宋" pitchFamily="2" charset="-122"/>
              </a:rPr>
              <a:t>漂泊西南（</a:t>
            </a:r>
            <a:r>
              <a:rPr lang="en-US" altLang="zh-CN" sz="2800" b="1" dirty="0">
                <a:solidFill>
                  <a:srgbClr val="FF0000"/>
                </a:solidFill>
                <a:latin typeface="华文仿宋" pitchFamily="2" charset="-122"/>
                <a:ea typeface="华文仿宋" pitchFamily="2" charset="-122"/>
              </a:rPr>
              <a:t>48-59</a:t>
            </a:r>
            <a:r>
              <a:rPr lang="zh-CN" altLang="en-US" sz="2800" b="1" dirty="0">
                <a:solidFill>
                  <a:srgbClr val="FF0000"/>
                </a:solidFill>
                <a:latin typeface="华文仿宋" pitchFamily="2" charset="-122"/>
                <a:ea typeface="华文仿宋" pitchFamily="2" charset="-122"/>
              </a:rPr>
              <a:t>岁逝世）：</a:t>
            </a:r>
            <a:r>
              <a:rPr lang="en-US" altLang="zh-CN" sz="2800" b="1" dirty="0">
                <a:solidFill>
                  <a:srgbClr val="FF0000"/>
                </a:solidFill>
                <a:latin typeface="华文仿宋" pitchFamily="2" charset="-122"/>
                <a:ea typeface="华文仿宋" pitchFamily="2" charset="-122"/>
              </a:rPr>
              <a:t>48</a:t>
            </a:r>
            <a:r>
              <a:rPr lang="zh-CN" altLang="en-US" sz="2800" b="1" dirty="0">
                <a:solidFill>
                  <a:srgbClr val="FF0000"/>
                </a:solidFill>
                <a:latin typeface="华文仿宋" pitchFamily="2" charset="-122"/>
                <a:ea typeface="华文仿宋" pitchFamily="2" charset="-122"/>
              </a:rPr>
              <a:t>岁</a:t>
            </a:r>
            <a:r>
              <a:rPr lang="en-US" altLang="zh-CN" sz="2800" b="1" dirty="0">
                <a:solidFill>
                  <a:srgbClr val="FF0000"/>
                </a:solidFill>
                <a:latin typeface="华文仿宋" pitchFamily="2" charset="-122"/>
                <a:ea typeface="华文仿宋" pitchFamily="2" charset="-122"/>
              </a:rPr>
              <a:t>-50</a:t>
            </a:r>
            <a:r>
              <a:rPr lang="zh-CN" altLang="en-US" sz="2800" b="1" dirty="0">
                <a:solidFill>
                  <a:srgbClr val="FF0000"/>
                </a:solidFill>
                <a:latin typeface="华文仿宋" pitchFamily="2" charset="-122"/>
                <a:ea typeface="华文仿宋" pitchFamily="2" charset="-122"/>
              </a:rPr>
              <a:t>岁在成都草堂，后又漂泊，</a:t>
            </a:r>
            <a:r>
              <a:rPr lang="en-US" altLang="zh-CN" sz="2800" b="1" dirty="0">
                <a:solidFill>
                  <a:srgbClr val="FF0000"/>
                </a:solidFill>
                <a:latin typeface="华文仿宋" pitchFamily="2" charset="-122"/>
                <a:ea typeface="华文仿宋" pitchFamily="2" charset="-122"/>
              </a:rPr>
              <a:t>53</a:t>
            </a:r>
            <a:r>
              <a:rPr lang="zh-CN" altLang="en-US" sz="2800" b="1" dirty="0">
                <a:solidFill>
                  <a:srgbClr val="FF0000"/>
                </a:solidFill>
                <a:latin typeface="华文仿宋" pitchFamily="2" charset="-122"/>
                <a:ea typeface="华文仿宋" pitchFamily="2" charset="-122"/>
              </a:rPr>
              <a:t>岁又回草堂，友人严武保举他为检校工部员外郎（后人因称杜工部），次年严武突然去世，他到夔州住了近两年，写了很多诗。</a:t>
            </a:r>
            <a:r>
              <a:rPr lang="en-US" altLang="zh-CN" sz="2800" b="1" dirty="0">
                <a:solidFill>
                  <a:srgbClr val="FF0000"/>
                </a:solidFill>
                <a:latin typeface="华文仿宋" pitchFamily="2" charset="-122"/>
                <a:ea typeface="华文仿宋" pitchFamily="2" charset="-122"/>
              </a:rPr>
              <a:t>57</a:t>
            </a:r>
            <a:r>
              <a:rPr lang="zh-CN" altLang="en-US" sz="2800" b="1" dirty="0">
                <a:solidFill>
                  <a:srgbClr val="FF0000"/>
                </a:solidFill>
                <a:latin typeface="华文仿宋" pitchFamily="2" charset="-122"/>
                <a:ea typeface="华文仿宋" pitchFamily="2" charset="-122"/>
              </a:rPr>
              <a:t>岁乘船出峡，想回家乡。</a:t>
            </a:r>
            <a:r>
              <a:rPr lang="en-US" altLang="zh-CN" sz="2800" b="1" dirty="0">
                <a:solidFill>
                  <a:srgbClr val="FF0000"/>
                </a:solidFill>
                <a:latin typeface="华文仿宋" pitchFamily="2" charset="-122"/>
                <a:ea typeface="华文仿宋" pitchFamily="2" charset="-122"/>
              </a:rPr>
              <a:t>59</a:t>
            </a:r>
            <a:r>
              <a:rPr lang="zh-CN" altLang="en-US" sz="2800" b="1" dirty="0">
                <a:solidFill>
                  <a:srgbClr val="FF0000"/>
                </a:solidFill>
                <a:latin typeface="华文仿宋" pitchFamily="2" charset="-122"/>
                <a:ea typeface="华文仿宋" pitchFamily="2" charset="-122"/>
              </a:rPr>
              <a:t>岁冬天，死在由潭州到岳阳的一条船上</a:t>
            </a:r>
            <a:r>
              <a:rPr lang="zh-CN" altLang="en-US" sz="2800" b="1" dirty="0">
                <a:latin typeface="华文仿宋" pitchFamily="2" charset="-122"/>
                <a:ea typeface="华文仿宋" pitchFamily="2" charset="-122"/>
              </a:rPr>
              <a:t>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p00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8100" y="0"/>
            <a:ext cx="9182100" cy="691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3687763" y="1595438"/>
            <a:ext cx="354806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/>
            <a:endParaRPr lang="zh-CN" altLang="en-US" sz="3200">
              <a:latin typeface="隶书" pitchFamily="49" charset="-122"/>
              <a:ea typeface="隶书" pitchFamily="49" charset="-122"/>
            </a:endParaRP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1835696" y="188640"/>
            <a:ext cx="6048375" cy="2708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zh-CN" altLang="en-US" sz="9800" b="1" dirty="0">
                <a:latin typeface="隶书" pitchFamily="49" charset="-122"/>
                <a:ea typeface="隶书" pitchFamily="49" charset="-122"/>
              </a:rPr>
              <a:t>望岳</a:t>
            </a:r>
          </a:p>
          <a:p>
            <a:pPr algn="ctr" eaLnBrk="1" hangingPunct="1">
              <a:spcBef>
                <a:spcPct val="50000"/>
              </a:spcBef>
            </a:pPr>
            <a:r>
              <a:rPr lang="zh-CN" altLang="en-US" sz="4800" dirty="0">
                <a:solidFill>
                  <a:srgbClr val="FF0000"/>
                </a:solidFill>
                <a:latin typeface="隶书" pitchFamily="49" charset="-122"/>
                <a:ea typeface="方正舒体简体" pitchFamily="1" charset="-122"/>
              </a:rPr>
              <a:t>杜甫</a:t>
            </a:r>
          </a:p>
        </p:txBody>
      </p:sp>
      <p:sp>
        <p:nvSpPr>
          <p:cNvPr id="7" name="Rectangle 3"/>
          <p:cNvSpPr txBox="1">
            <a:spLocks noRot="1" noChangeArrowheads="1"/>
          </p:cNvSpPr>
          <p:nvPr/>
        </p:nvSpPr>
        <p:spPr>
          <a:xfrm>
            <a:off x="683568" y="3068960"/>
            <a:ext cx="8460432" cy="3556992"/>
          </a:xfrm>
          <a:prstGeom prst="rect">
            <a:avLst/>
          </a:prstGeom>
          <a:solidFill>
            <a:schemeClr val="bg1">
              <a:alpha val="61000"/>
            </a:schemeClr>
          </a:solidFill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None/>
              <a:tabLst/>
              <a:defRPr/>
            </a:pPr>
            <a:r>
              <a:rPr kumimoji="0" lang="zh-CN" altLang="zh-CN" sz="4100" b="1" i="0" u="none" strike="noStrike" kern="0" cap="none" spc="0" normalizeH="0" baseline="0" noProof="0" dirty="0" smtClean="0">
                <a:ln>
                  <a:noFill/>
                </a:ln>
                <a:solidFill>
                  <a:srgbClr val="FF5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</a:t>
            </a:r>
            <a:r>
              <a:rPr kumimoji="0" lang="zh-CN" sz="6200" b="1" i="0" u="none" strike="noStrike" kern="0" cap="none" spc="0" normalizeH="0" baseline="0" noProof="0" dirty="0" smtClean="0">
                <a:ln>
                  <a:noFill/>
                </a:ln>
                <a:solidFill>
                  <a:srgbClr val="FF5050"/>
                </a:solidFill>
                <a:effectLst/>
                <a:uLnTx/>
                <a:uFillTx/>
                <a:latin typeface="黑体" pitchFamily="49" charset="-122"/>
                <a:ea typeface="黑体" pitchFamily="49" charset="-122"/>
                <a:cs typeface="+mn-cs"/>
              </a:rPr>
              <a:t>泰山</a:t>
            </a:r>
            <a:r>
              <a:rPr kumimoji="0" lang="zh-CN" altLang="zh-CN" sz="6200" b="1" i="0" u="none" strike="noStrike" kern="0" cap="none" spc="0" normalizeH="0" baseline="0" noProof="0" dirty="0" smtClean="0">
                <a:ln>
                  <a:noFill/>
                </a:ln>
                <a:solidFill>
                  <a:srgbClr val="FF5050"/>
                </a:solidFill>
                <a:effectLst/>
                <a:uLnTx/>
                <a:uFillTx/>
                <a:latin typeface="黑体" pitchFamily="49" charset="-122"/>
                <a:ea typeface="黑体" pitchFamily="49" charset="-122"/>
                <a:cs typeface="+mn-cs"/>
              </a:rPr>
              <a:t>:</a:t>
            </a:r>
            <a:r>
              <a:rPr kumimoji="0" lang="zh-CN" altLang="zh-CN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zh-CN" sz="41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位于山东省的中部。古称</a:t>
            </a:r>
            <a:r>
              <a:rPr kumimoji="0" lang="zh-CN" sz="4100" b="1" i="0" u="none" strike="noStrike" kern="0" cap="none" spc="0" normalizeH="0" baseline="0" noProof="0" dirty="0" smtClean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东岳</a:t>
            </a:r>
            <a:r>
              <a:rPr kumimoji="0" lang="zh-CN" sz="41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，又称</a:t>
            </a:r>
            <a:r>
              <a:rPr kumimoji="0" lang="zh-CN" sz="4100" b="1" i="0" u="none" strike="noStrike" kern="0" cap="none" spc="0" normalizeH="0" baseline="0" noProof="0" dirty="0" smtClean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岱岳</a:t>
            </a:r>
            <a:r>
              <a:rPr kumimoji="0" lang="zh-CN" sz="41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，被尊为</a:t>
            </a:r>
            <a:r>
              <a:rPr kumimoji="0" lang="zh-CN" sz="4100" b="1" i="0" u="none" strike="noStrike" kern="0" cap="none" spc="0" normalizeH="0" baseline="0" noProof="0" dirty="0" smtClean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五岳之首</a:t>
            </a:r>
            <a:r>
              <a:rPr kumimoji="0" lang="zh-CN" sz="41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。自古有许多吟诵泰山的诗作，而以杜甫的这首</a:t>
            </a:r>
            <a:r>
              <a:rPr kumimoji="0" lang="zh-CN" altLang="zh-CN" sz="41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《</a:t>
            </a:r>
            <a:r>
              <a:rPr kumimoji="0" lang="zh-CN" sz="41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望岳</a:t>
            </a:r>
            <a:r>
              <a:rPr kumimoji="0" lang="zh-CN" altLang="zh-CN" sz="41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》</a:t>
            </a:r>
            <a:r>
              <a:rPr kumimoji="0" lang="zh-CN" sz="41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最为著名，因此被刻于碑碣，立于山麓。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ldLvl="0" autoUpdateAnimBg="0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0" y="381000"/>
            <a:ext cx="29718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6000" b="1"/>
              <a:t>五岳</a:t>
            </a:r>
          </a:p>
        </p:txBody>
      </p:sp>
      <p:sp>
        <p:nvSpPr>
          <p:cNvPr id="13315" name="Line 3"/>
          <p:cNvSpPr>
            <a:spLocks noChangeShapeType="1"/>
          </p:cNvSpPr>
          <p:nvPr/>
        </p:nvSpPr>
        <p:spPr bwMode="auto">
          <a:xfrm flipV="1">
            <a:off x="1066800" y="2971800"/>
            <a:ext cx="7086600" cy="76200"/>
          </a:xfrm>
          <a:prstGeom prst="line">
            <a:avLst/>
          </a:prstGeom>
          <a:noFill/>
          <a:ln w="9525" cmpd="sng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13316" name="Line 4"/>
          <p:cNvSpPr>
            <a:spLocks noChangeShapeType="1"/>
          </p:cNvSpPr>
          <p:nvPr/>
        </p:nvSpPr>
        <p:spPr bwMode="auto">
          <a:xfrm flipH="1" flipV="1">
            <a:off x="4267200" y="228600"/>
            <a:ext cx="152400" cy="6019800"/>
          </a:xfrm>
          <a:prstGeom prst="line">
            <a:avLst/>
          </a:prstGeom>
          <a:noFill/>
          <a:ln w="9525" cmpd="sng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zh-CN" altLang="en-US"/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3635896" y="2348880"/>
            <a:ext cx="2470150" cy="2070309"/>
            <a:chOff x="0" y="0"/>
            <a:chExt cx="1555" cy="1200"/>
          </a:xfrm>
        </p:grpSpPr>
        <p:pic>
          <p:nvPicPr>
            <p:cNvPr id="13318" name="Picture 6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1075" cy="1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319" name="Text Box 7"/>
            <p:cNvSpPr txBox="1">
              <a:spLocks noChangeArrowheads="1"/>
            </p:cNvSpPr>
            <p:nvPr/>
          </p:nvSpPr>
          <p:spPr bwMode="auto">
            <a:xfrm>
              <a:off x="1090" y="0"/>
              <a:ext cx="465" cy="1109"/>
            </a:xfrm>
            <a:prstGeom prst="rect">
              <a:avLst/>
            </a:prstGeom>
            <a:solidFill>
              <a:srgbClr val="99CC00">
                <a:alpha val="73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vert="eaVert" wrap="none">
              <a:spAutoFit/>
            </a:bodyPr>
            <a:lstStyle/>
            <a:p>
              <a:pPr eaLnBrk="1" hangingPunct="1"/>
              <a:r>
                <a:rPr lang="zh-CN" altLang="en-US" sz="3600" b="1"/>
                <a:t>中岳嵩山</a:t>
              </a:r>
            </a:p>
          </p:txBody>
        </p:sp>
      </p:grp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0" y="2060575"/>
            <a:ext cx="3021013" cy="2800350"/>
            <a:chOff x="0" y="0"/>
            <a:chExt cx="1499" cy="1248"/>
          </a:xfrm>
        </p:grpSpPr>
        <p:pic>
          <p:nvPicPr>
            <p:cNvPr id="13321" name="Picture 9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0"/>
              <a:ext cx="1008" cy="12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322" name="Text Box 10"/>
            <p:cNvSpPr txBox="1">
              <a:spLocks noChangeArrowheads="1"/>
            </p:cNvSpPr>
            <p:nvPr/>
          </p:nvSpPr>
          <p:spPr bwMode="auto">
            <a:xfrm>
              <a:off x="1132" y="38"/>
              <a:ext cx="367" cy="910"/>
            </a:xfrm>
            <a:prstGeom prst="rect">
              <a:avLst/>
            </a:prstGeom>
            <a:solidFill>
              <a:srgbClr val="99CC00">
                <a:alpha val="73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vert="eaVert" wrap="none">
              <a:spAutoFit/>
            </a:bodyPr>
            <a:lstStyle/>
            <a:p>
              <a:pPr eaLnBrk="1" hangingPunct="1"/>
              <a:r>
                <a:rPr lang="zh-CN" altLang="en-US" sz="3600" b="1" dirty="0"/>
                <a:t> 西岳华山</a:t>
              </a:r>
            </a:p>
          </p:txBody>
        </p:sp>
      </p:grpSp>
      <p:sp>
        <p:nvSpPr>
          <p:cNvPr id="13323" name="Text Box 11"/>
          <p:cNvSpPr txBox="1">
            <a:spLocks noChangeArrowheads="1"/>
          </p:cNvSpPr>
          <p:nvPr/>
        </p:nvSpPr>
        <p:spPr bwMode="auto">
          <a:xfrm>
            <a:off x="7648575" y="1295400"/>
            <a:ext cx="1190625" cy="3381375"/>
          </a:xfrm>
          <a:prstGeom prst="rect">
            <a:avLst/>
          </a:prstGeom>
          <a:solidFill>
            <a:srgbClr val="99CC00">
              <a:alpha val="73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vert="eaVert" wrap="none">
            <a:spAutoFit/>
          </a:bodyPr>
          <a:lstStyle/>
          <a:p>
            <a:pPr eaLnBrk="1" hangingPunct="1"/>
            <a:r>
              <a:rPr lang="zh-CN" altLang="en-US" sz="6600" b="1"/>
              <a:t>东岳泰山</a:t>
            </a:r>
          </a:p>
        </p:txBody>
      </p:sp>
      <p:grpSp>
        <p:nvGrpSpPr>
          <p:cNvPr id="4" name="Group 12"/>
          <p:cNvGrpSpPr>
            <a:grpSpLocks/>
          </p:cNvGrpSpPr>
          <p:nvPr/>
        </p:nvGrpSpPr>
        <p:grpSpPr bwMode="auto">
          <a:xfrm>
            <a:off x="2987675" y="44450"/>
            <a:ext cx="3048000" cy="2039938"/>
            <a:chOff x="0" y="0"/>
            <a:chExt cx="1920" cy="1091"/>
          </a:xfrm>
        </p:grpSpPr>
        <p:sp>
          <p:nvSpPr>
            <p:cNvPr id="13325" name="Text Box 13"/>
            <p:cNvSpPr txBox="1">
              <a:spLocks noChangeArrowheads="1"/>
            </p:cNvSpPr>
            <p:nvPr/>
          </p:nvSpPr>
          <p:spPr bwMode="auto">
            <a:xfrm>
              <a:off x="1493" y="9"/>
              <a:ext cx="427" cy="914"/>
            </a:xfrm>
            <a:prstGeom prst="rect">
              <a:avLst/>
            </a:prstGeom>
            <a:solidFill>
              <a:srgbClr val="99CC00">
                <a:alpha val="73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vert="eaVert" wrap="none">
              <a:spAutoFit/>
            </a:bodyPr>
            <a:lstStyle/>
            <a:p>
              <a:pPr eaLnBrk="1" hangingPunct="1"/>
              <a:r>
                <a:rPr lang="zh-CN" altLang="en-US" sz="3200" b="1"/>
                <a:t>北岳恒山</a:t>
              </a:r>
            </a:p>
          </p:txBody>
        </p:sp>
        <p:pic>
          <p:nvPicPr>
            <p:cNvPr id="13326" name="Picture 1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0" y="0"/>
              <a:ext cx="1488" cy="10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3348038" y="4868863"/>
            <a:ext cx="3124200" cy="1801812"/>
            <a:chOff x="0" y="0"/>
            <a:chExt cx="1968" cy="1082"/>
          </a:xfrm>
        </p:grpSpPr>
        <p:sp>
          <p:nvSpPr>
            <p:cNvPr id="13328" name="Text Box 16"/>
            <p:cNvSpPr txBox="1">
              <a:spLocks noChangeArrowheads="1"/>
            </p:cNvSpPr>
            <p:nvPr/>
          </p:nvSpPr>
          <p:spPr bwMode="auto">
            <a:xfrm>
              <a:off x="1541" y="0"/>
              <a:ext cx="427" cy="1026"/>
            </a:xfrm>
            <a:prstGeom prst="rect">
              <a:avLst/>
            </a:prstGeom>
            <a:solidFill>
              <a:srgbClr val="99CC00">
                <a:alpha val="73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vert="eaVert" wrap="none">
              <a:spAutoFit/>
            </a:bodyPr>
            <a:lstStyle/>
            <a:p>
              <a:pPr eaLnBrk="1" hangingPunct="1"/>
              <a:r>
                <a:rPr lang="zh-CN" altLang="en-US" sz="3200" b="1"/>
                <a:t>南岳衡山</a:t>
              </a:r>
            </a:p>
          </p:txBody>
        </p:sp>
        <p:pic>
          <p:nvPicPr>
            <p:cNvPr id="13329" name="Picture 17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0" y="26"/>
              <a:ext cx="1488" cy="10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3" grpId="0" animBg="1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zh-CN" sz="4800" b="1">
                <a:solidFill>
                  <a:srgbClr val="CC0000"/>
                </a:solidFill>
              </a:rPr>
              <a:t>写作背景：</a:t>
            </a:r>
          </a:p>
          <a:p>
            <a:pPr>
              <a:buFont typeface="Wingdings" pitchFamily="2" charset="2"/>
              <a:buNone/>
            </a:pPr>
            <a:r>
              <a:rPr lang="zh-CN" sz="4400"/>
              <a:t>         </a:t>
            </a:r>
            <a:r>
              <a:rPr lang="zh-CN" sz="3600" b="1"/>
              <a:t>杜甫</a:t>
            </a:r>
            <a:r>
              <a:rPr lang="zh-CN" altLang="zh-CN" sz="3600" b="1"/>
              <a:t>20—35</a:t>
            </a:r>
            <a:r>
              <a:rPr lang="zh-CN" sz="3600" b="1"/>
              <a:t>岁时曾遍游中国的大江南北。</a:t>
            </a:r>
            <a:r>
              <a:rPr lang="zh-CN" altLang="zh-CN" sz="3600" b="1"/>
              <a:t>《</a:t>
            </a:r>
            <a:r>
              <a:rPr lang="zh-CN" sz="3600" b="1"/>
              <a:t>望岳</a:t>
            </a:r>
            <a:r>
              <a:rPr lang="zh-CN" altLang="zh-CN" sz="3600" b="1"/>
              <a:t>》</a:t>
            </a:r>
            <a:r>
              <a:rPr lang="zh-CN" sz="3600" b="1"/>
              <a:t>这组诗就是在他</a:t>
            </a:r>
            <a:r>
              <a:rPr lang="zh-CN" altLang="zh-CN" sz="3600" b="1"/>
              <a:t>24</a:t>
            </a:r>
            <a:r>
              <a:rPr lang="zh-CN" sz="3600" b="1"/>
              <a:t>岁时写成的。这首诗是现存杜诗中年代最早的一首，字里行间洋溢着青壮年杜甫那种蓬勃的朝气。</a:t>
            </a:r>
            <a:endParaRPr lang="zh-CN" sz="2400" b="1"/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0" y="3860800"/>
            <a:ext cx="8893175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zh-CN" sz="4400" b="1">
                <a:ea typeface="黑体" pitchFamily="49" charset="-122"/>
              </a:rPr>
              <a:t>       </a:t>
            </a:r>
            <a:r>
              <a:rPr lang="zh-CN" sz="4400" b="1">
                <a:solidFill>
                  <a:srgbClr val="000000"/>
                </a:solidFill>
                <a:ea typeface="黑体" pitchFamily="49" charset="-122"/>
              </a:rPr>
              <a:t>杜甫</a:t>
            </a:r>
            <a:r>
              <a:rPr lang="zh-CN" altLang="zh-CN" sz="4400" b="1">
                <a:solidFill>
                  <a:srgbClr val="000000"/>
                </a:solidFill>
                <a:ea typeface="黑体" pitchFamily="49" charset="-122"/>
              </a:rPr>
              <a:t>《</a:t>
            </a:r>
            <a:r>
              <a:rPr lang="zh-CN" sz="4400" b="1">
                <a:solidFill>
                  <a:srgbClr val="000000"/>
                </a:solidFill>
                <a:ea typeface="黑体" pitchFamily="49" charset="-122"/>
              </a:rPr>
              <a:t>望岳</a:t>
            </a:r>
            <a:r>
              <a:rPr lang="zh-CN" altLang="zh-CN" sz="4400" b="1">
                <a:solidFill>
                  <a:srgbClr val="000000"/>
                </a:solidFill>
                <a:ea typeface="黑体" pitchFamily="49" charset="-122"/>
              </a:rPr>
              <a:t>》</a:t>
            </a:r>
            <a:r>
              <a:rPr lang="zh-CN" sz="4400" b="1">
                <a:solidFill>
                  <a:srgbClr val="000000"/>
                </a:solidFill>
                <a:ea typeface="黑体" pitchFamily="49" charset="-122"/>
              </a:rPr>
              <a:t>共三首，分别咏</a:t>
            </a:r>
            <a:r>
              <a:rPr lang="zh-CN" sz="4400" b="1">
                <a:solidFill>
                  <a:srgbClr val="FF00FF"/>
                </a:solidFill>
                <a:ea typeface="黑体" pitchFamily="49" charset="-122"/>
              </a:rPr>
              <a:t>东岳</a:t>
            </a:r>
            <a:r>
              <a:rPr lang="zh-CN" sz="4400" b="1">
                <a:solidFill>
                  <a:srgbClr val="006600"/>
                </a:solidFill>
                <a:ea typeface="方正艺黑简体" pitchFamily="1" charset="-122"/>
              </a:rPr>
              <a:t>泰山</a:t>
            </a:r>
            <a:r>
              <a:rPr lang="zh-CN" sz="4400" b="1">
                <a:solidFill>
                  <a:srgbClr val="FF00FF"/>
                </a:solidFill>
                <a:ea typeface="黑体" pitchFamily="49" charset="-122"/>
              </a:rPr>
              <a:t>，南岳衡山，西岳华山。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岱宗坊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5025" y="476250"/>
            <a:ext cx="39624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3124200" y="0"/>
            <a:ext cx="38258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zh-CN" altLang="en-US" sz="3200" b="1">
                <a:solidFill>
                  <a:srgbClr val="FF0000"/>
                </a:solidFill>
                <a:latin typeface="Times New Roman" pitchFamily="18" charset="0"/>
              </a:rPr>
              <a:t>泰山部分景点</a:t>
            </a: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8594725" y="1600200"/>
            <a:ext cx="549275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eaVert">
            <a:spAutoFit/>
          </a:bodyPr>
          <a:lstStyle/>
          <a:p>
            <a:pPr eaLnBrk="1" hangingPunct="1"/>
            <a:r>
              <a:rPr lang="zh-CN" altLang="en-US" sz="2400" b="1">
                <a:latin typeface="Times New Roman" pitchFamily="18" charset="0"/>
              </a:rPr>
              <a:t> 岱宗坊</a:t>
            </a:r>
          </a:p>
        </p:txBody>
      </p:sp>
      <p:pic>
        <p:nvPicPr>
          <p:cNvPr id="15365" name="Picture 5" descr="壶天阁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950" y="3644900"/>
            <a:ext cx="38100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3886200" y="4648200"/>
            <a:ext cx="549275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eaVert">
            <a:spAutoFit/>
          </a:bodyPr>
          <a:lstStyle/>
          <a:p>
            <a:pPr eaLnBrk="1" hangingPunct="1"/>
            <a:r>
              <a:rPr lang="zh-CN" altLang="en-US" sz="2400" b="1">
                <a:latin typeface="Times New Roman" pitchFamily="18" charset="0"/>
              </a:rPr>
              <a:t>   壶天阁</a:t>
            </a:r>
          </a:p>
        </p:txBody>
      </p:sp>
      <p:pic>
        <p:nvPicPr>
          <p:cNvPr id="15367" name="Picture 7" descr="孔子登临处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5025" y="3860800"/>
            <a:ext cx="40386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8594725" y="4449763"/>
            <a:ext cx="549275" cy="195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eaVert">
            <a:spAutoFit/>
          </a:bodyPr>
          <a:lstStyle/>
          <a:p>
            <a:pPr eaLnBrk="1" hangingPunct="1"/>
            <a:r>
              <a:rPr lang="zh-CN" altLang="en-US" sz="2400" b="1">
                <a:latin typeface="Times New Roman" pitchFamily="18" charset="0"/>
              </a:rPr>
              <a:t>  孔子登临处</a:t>
            </a:r>
          </a:p>
        </p:txBody>
      </p:sp>
      <p:pic>
        <p:nvPicPr>
          <p:cNvPr id="15369" name="Picture 9" descr="0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76250"/>
            <a:ext cx="38100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70" name="Text Box 10"/>
          <p:cNvSpPr txBox="1">
            <a:spLocks noChangeArrowheads="1"/>
          </p:cNvSpPr>
          <p:nvPr/>
        </p:nvSpPr>
        <p:spPr bwMode="auto">
          <a:xfrm>
            <a:off x="3595688" y="1219200"/>
            <a:ext cx="611187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eaVert">
            <a:spAutoFit/>
          </a:bodyPr>
          <a:lstStyle/>
          <a:p>
            <a:pPr eaLnBrk="1" hangingPunct="1">
              <a:spcBef>
                <a:spcPct val="50000"/>
              </a:spcBef>
            </a:pPr>
            <a:endParaRPr lang="zh-CN" altLang="en-US" sz="2800">
              <a:latin typeface="Times New Roman" pitchFamily="18" charset="0"/>
            </a:endParaRPr>
          </a:p>
        </p:txBody>
      </p:sp>
      <p:sp>
        <p:nvSpPr>
          <p:cNvPr id="15371" name="Text Box 11"/>
          <p:cNvSpPr txBox="1">
            <a:spLocks noChangeArrowheads="1"/>
          </p:cNvSpPr>
          <p:nvPr/>
        </p:nvSpPr>
        <p:spPr bwMode="auto">
          <a:xfrm>
            <a:off x="3732213" y="1447800"/>
            <a:ext cx="611187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eaVert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800" b="1">
                <a:latin typeface="Times New Roman" pitchFamily="18" charset="0"/>
              </a:rPr>
              <a:t>   岱庙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32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5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autoUpdateAnimBg="0"/>
      <p:bldP spid="15364" grpId="0" autoUpdateAnimBg="0"/>
      <p:bldP spid="15366" grpId="0" autoUpdateAnimBg="0"/>
      <p:bldP spid="15368" grpId="0" autoUpdateAnimBg="0"/>
      <p:bldP spid="15371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  <p:pic>
        <p:nvPicPr>
          <p:cNvPr id="16388" name="Picture 4" descr="相关链接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8125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Rectangle 5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6804025" y="1412875"/>
            <a:ext cx="2087563" cy="431800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6390" name="Rectangle 6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6804025" y="2125663"/>
            <a:ext cx="2016125" cy="360362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6391" name="Rectangle 7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6804025" y="2486025"/>
            <a:ext cx="2016125" cy="431800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6392" name="Rectangle 8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6804025" y="2846388"/>
            <a:ext cx="2016125" cy="431800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6393" name="Rectangle 9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6804025" y="3206750"/>
            <a:ext cx="2016125" cy="431800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6394" name="Rectangle 10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6804025" y="3638550"/>
            <a:ext cx="2016125" cy="360363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6395" name="Rectangle 11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6875463" y="3925888"/>
            <a:ext cx="1944687" cy="431800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6396" name="Rectangle 12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6804025" y="4286250"/>
            <a:ext cx="2016125" cy="360363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6397" name="Rectangle 13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6804025" y="4646613"/>
            <a:ext cx="2016125" cy="431800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6398" name="Rectangle 14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6875463" y="5078413"/>
            <a:ext cx="1944687" cy="431800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6399" name="WordArt 15"/>
          <p:cNvSpPr>
            <a:spLocks noChangeArrowheads="1" noChangeShapeType="1"/>
          </p:cNvSpPr>
          <p:nvPr/>
        </p:nvSpPr>
        <p:spPr bwMode="auto">
          <a:xfrm>
            <a:off x="179388" y="1196975"/>
            <a:ext cx="3206750" cy="1763713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lang="zh-CN" altLang="en-US" sz="3600">
                <a:ln w="9525" cmpd="sng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CC00"/>
                </a:solidFill>
                <a:latin typeface="黑体"/>
                <a:ea typeface="黑体"/>
              </a:rPr>
              <a:t>泰山风景一饱眼福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0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3" dur="5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6" dur="5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9" dur="5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2" dur="5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5" dur="500"/>
                                        <p:tgtEl>
                                          <p:spTgt spid="16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8" dur="500"/>
                                        <p:tgtEl>
                                          <p:spTgt spid="16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1" dur="500"/>
                                        <p:tgtEl>
                                          <p:spTgt spid="16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4" dur="500"/>
                                        <p:tgtEl>
                                          <p:spTgt spid="16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36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39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42" dur="5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45" dur="5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48" dur="5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51" dur="5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54" dur="500"/>
                                        <p:tgtEl>
                                          <p:spTgt spid="163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57" dur="500"/>
                                        <p:tgtEl>
                                          <p:spTgt spid="163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60" dur="500"/>
                                        <p:tgtEl>
                                          <p:spTgt spid="163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63" dur="500"/>
                                        <p:tgtEl>
                                          <p:spTgt spid="163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9" grpId="0" animBg="1"/>
      <p:bldP spid="16389" grpId="1" animBg="1"/>
      <p:bldP spid="16390" grpId="0" animBg="1"/>
      <p:bldP spid="16390" grpId="1" animBg="1"/>
      <p:bldP spid="16391" grpId="0" animBg="1"/>
      <p:bldP spid="16391" grpId="1" animBg="1"/>
      <p:bldP spid="16392" grpId="0" animBg="1"/>
      <p:bldP spid="16392" grpId="1" animBg="1"/>
      <p:bldP spid="16393" grpId="0" animBg="1"/>
      <p:bldP spid="16393" grpId="1" animBg="1"/>
      <p:bldP spid="16394" grpId="0" animBg="1"/>
      <p:bldP spid="16394" grpId="1" animBg="1"/>
      <p:bldP spid="16395" grpId="0" animBg="1"/>
      <p:bldP spid="16395" grpId="1" animBg="1"/>
      <p:bldP spid="16396" grpId="0" animBg="1"/>
      <p:bldP spid="16396" grpId="1" animBg="1"/>
      <p:bldP spid="16397" grpId="0" animBg="1"/>
      <p:bldP spid="16397" grpId="1" animBg="1"/>
      <p:bldP spid="16398" grpId="0" animBg="1"/>
      <p:bldP spid="16398" grpId="1" animBg="1"/>
    </p:bldLst>
  </p:timing>
</p:sld>
</file>

<file path=ppt/theme/theme1.xml><?xml version="1.0" encoding="utf-8"?>
<a:theme xmlns:a="http://schemas.openxmlformats.org/drawingml/2006/main" name="诗情画意">
  <a:themeElements>
    <a:clrScheme name="诗情画意 1">
      <a:dk1>
        <a:srgbClr val="007A77"/>
      </a:dk1>
      <a:lt1>
        <a:srgbClr val="FFFFFF"/>
      </a:lt1>
      <a:dk2>
        <a:srgbClr val="003399"/>
      </a:dk2>
      <a:lt2>
        <a:srgbClr val="C0C0C0"/>
      </a:lt2>
      <a:accent1>
        <a:srgbClr val="EBF7FF"/>
      </a:accent1>
      <a:accent2>
        <a:srgbClr val="3366FF"/>
      </a:accent2>
      <a:accent3>
        <a:srgbClr val="FFFFFF"/>
      </a:accent3>
      <a:accent4>
        <a:srgbClr val="006765"/>
      </a:accent4>
      <a:accent5>
        <a:srgbClr val="F3FAFF"/>
      </a:accent5>
      <a:accent6>
        <a:srgbClr val="2D5CE7"/>
      </a:accent6>
      <a:hlink>
        <a:srgbClr val="DC5900"/>
      </a:hlink>
      <a:folHlink>
        <a:srgbClr val="7979A5"/>
      </a:folHlink>
    </a:clrScheme>
    <a:fontScheme name="诗情画意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诗情画意 1">
        <a:dk1>
          <a:srgbClr val="007A77"/>
        </a:dk1>
        <a:lt1>
          <a:srgbClr val="FFFFFF"/>
        </a:lt1>
        <a:dk2>
          <a:srgbClr val="003399"/>
        </a:dk2>
        <a:lt2>
          <a:srgbClr val="C0C0C0"/>
        </a:lt2>
        <a:accent1>
          <a:srgbClr val="EBF7FF"/>
        </a:accent1>
        <a:accent2>
          <a:srgbClr val="3366FF"/>
        </a:accent2>
        <a:accent3>
          <a:srgbClr val="FFFFFF"/>
        </a:accent3>
        <a:accent4>
          <a:srgbClr val="006765"/>
        </a:accent4>
        <a:accent5>
          <a:srgbClr val="F3FAFF"/>
        </a:accent5>
        <a:accent6>
          <a:srgbClr val="2D5CE7"/>
        </a:accent6>
        <a:hlink>
          <a:srgbClr val="DC5900"/>
        </a:hlink>
        <a:folHlink>
          <a:srgbClr val="7979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2">
        <a:dk1>
          <a:srgbClr val="005FBE"/>
        </a:dk1>
        <a:lt1>
          <a:srgbClr val="FFFFDD"/>
        </a:lt1>
        <a:dk2>
          <a:srgbClr val="2C5884"/>
        </a:dk2>
        <a:lt2>
          <a:srgbClr val="C0C0C0"/>
        </a:lt2>
        <a:accent1>
          <a:srgbClr val="E9F7FF"/>
        </a:accent1>
        <a:accent2>
          <a:srgbClr val="F89400"/>
        </a:accent2>
        <a:accent3>
          <a:srgbClr val="FFFFEB"/>
        </a:accent3>
        <a:accent4>
          <a:srgbClr val="0050A2"/>
        </a:accent4>
        <a:accent5>
          <a:srgbClr val="F2FAFF"/>
        </a:accent5>
        <a:accent6>
          <a:srgbClr val="E18600"/>
        </a:accent6>
        <a:hlink>
          <a:srgbClr val="B20048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3">
        <a:dk1>
          <a:srgbClr val="5D5D8B"/>
        </a:dk1>
        <a:lt1>
          <a:srgbClr val="DAEADE"/>
        </a:lt1>
        <a:dk2>
          <a:srgbClr val="A25269"/>
        </a:dk2>
        <a:lt2>
          <a:srgbClr val="C0C0C0"/>
        </a:lt2>
        <a:accent1>
          <a:srgbClr val="FFFFDD"/>
        </a:accent1>
        <a:accent2>
          <a:srgbClr val="3399FF"/>
        </a:accent2>
        <a:accent3>
          <a:srgbClr val="EAF3EC"/>
        </a:accent3>
        <a:accent4>
          <a:srgbClr val="4E4E76"/>
        </a:accent4>
        <a:accent5>
          <a:srgbClr val="FFFFEB"/>
        </a:accent5>
        <a:accent6>
          <a:srgbClr val="2D8AE7"/>
        </a:accent6>
        <a:hlink>
          <a:srgbClr val="336699"/>
        </a:hlink>
        <a:folHlink>
          <a:srgbClr val="F08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4">
        <a:dk1>
          <a:srgbClr val="006666"/>
        </a:dk1>
        <a:lt1>
          <a:srgbClr val="CCECFF"/>
        </a:lt1>
        <a:dk2>
          <a:srgbClr val="336699"/>
        </a:dk2>
        <a:lt2>
          <a:srgbClr val="C0C0C0"/>
        </a:lt2>
        <a:accent1>
          <a:srgbClr val="FFFFCC"/>
        </a:accent1>
        <a:accent2>
          <a:srgbClr val="FF6600"/>
        </a:accent2>
        <a:accent3>
          <a:srgbClr val="E2F4FF"/>
        </a:accent3>
        <a:accent4>
          <a:srgbClr val="005656"/>
        </a:accent4>
        <a:accent5>
          <a:srgbClr val="FFFFE2"/>
        </a:accent5>
        <a:accent6>
          <a:srgbClr val="E75C00"/>
        </a:accent6>
        <a:hlink>
          <a:srgbClr val="0066FF"/>
        </a:hlink>
        <a:folHlink>
          <a:srgbClr val="BE547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5">
        <a:dk1>
          <a:srgbClr val="0033CC"/>
        </a:dk1>
        <a:lt1>
          <a:srgbClr val="FFE9E9"/>
        </a:lt1>
        <a:dk2>
          <a:srgbClr val="000000"/>
        </a:dk2>
        <a:lt2>
          <a:srgbClr val="C0C0C0"/>
        </a:lt2>
        <a:accent1>
          <a:srgbClr val="D5E5DB"/>
        </a:accent1>
        <a:accent2>
          <a:srgbClr val="3366FF"/>
        </a:accent2>
        <a:accent3>
          <a:srgbClr val="FFF2F2"/>
        </a:accent3>
        <a:accent4>
          <a:srgbClr val="002AAE"/>
        </a:accent4>
        <a:accent5>
          <a:srgbClr val="E7F0EA"/>
        </a:accent5>
        <a:accent6>
          <a:srgbClr val="2D5CE7"/>
        </a:accent6>
        <a:hlink>
          <a:srgbClr val="FF9900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6">
        <a:dk1>
          <a:srgbClr val="336699"/>
        </a:dk1>
        <a:lt1>
          <a:srgbClr val="F4E9E0"/>
        </a:lt1>
        <a:dk2>
          <a:srgbClr val="DC5900"/>
        </a:dk2>
        <a:lt2>
          <a:srgbClr val="C0C0C0"/>
        </a:lt2>
        <a:accent1>
          <a:srgbClr val="E4E4E4"/>
        </a:accent1>
        <a:accent2>
          <a:srgbClr val="3399FF"/>
        </a:accent2>
        <a:accent3>
          <a:srgbClr val="F8F2ED"/>
        </a:accent3>
        <a:accent4>
          <a:srgbClr val="2A5682"/>
        </a:accent4>
        <a:accent5>
          <a:srgbClr val="EFEFEF"/>
        </a:accent5>
        <a:accent6>
          <a:srgbClr val="2D8AE7"/>
        </a:accent6>
        <a:hlink>
          <a:srgbClr val="CC0066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7">
        <a:dk1>
          <a:srgbClr val="CC3300"/>
        </a:dk1>
        <a:lt1>
          <a:srgbClr val="E5E5FF"/>
        </a:lt1>
        <a:dk2>
          <a:srgbClr val="565680"/>
        </a:dk2>
        <a:lt2>
          <a:srgbClr val="C0C0C0"/>
        </a:lt2>
        <a:accent1>
          <a:srgbClr val="E6E4EC"/>
        </a:accent1>
        <a:accent2>
          <a:srgbClr val="0066CC"/>
        </a:accent2>
        <a:accent3>
          <a:srgbClr val="F0F0FF"/>
        </a:accent3>
        <a:accent4>
          <a:srgbClr val="AE2A00"/>
        </a:accent4>
        <a:accent5>
          <a:srgbClr val="F0EFF4"/>
        </a:accent5>
        <a:accent6>
          <a:srgbClr val="005CB9"/>
        </a:accent6>
        <a:hlink>
          <a:srgbClr val="008080"/>
        </a:hlink>
        <a:folHlink>
          <a:srgbClr val="7B7BA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8">
        <a:dk1>
          <a:srgbClr val="000099"/>
        </a:dk1>
        <a:lt1>
          <a:srgbClr val="FFE2C5"/>
        </a:lt1>
        <a:dk2>
          <a:srgbClr val="007D7A"/>
        </a:dk2>
        <a:lt2>
          <a:srgbClr val="C0C0C0"/>
        </a:lt2>
        <a:accent1>
          <a:srgbClr val="EAEAEA"/>
        </a:accent1>
        <a:accent2>
          <a:srgbClr val="B26EB4"/>
        </a:accent2>
        <a:accent3>
          <a:srgbClr val="FFEEDF"/>
        </a:accent3>
        <a:accent4>
          <a:srgbClr val="000082"/>
        </a:accent4>
        <a:accent5>
          <a:srgbClr val="F3F3F3"/>
        </a:accent5>
        <a:accent6>
          <a:srgbClr val="A163A3"/>
        </a:accent6>
        <a:hlink>
          <a:srgbClr val="CC3300"/>
        </a:hlink>
        <a:folHlink>
          <a:srgbClr val="0088E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CDESIGNL</Template>
  <TotalTime>165</TotalTime>
  <Words>1361</Words>
  <Application>Microsoft Office PowerPoint</Application>
  <PresentationFormat>全屏显示(4:3)</PresentationFormat>
  <Paragraphs>109</Paragraphs>
  <Slides>20</Slides>
  <Notes>1</Notes>
  <HiddenSlides>0</HiddenSlides>
  <MMClips>1</MMClips>
  <ScaleCrop>false</ScaleCrop>
  <HeadingPairs>
    <vt:vector size="8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0</vt:i4>
      </vt:variant>
      <vt:variant>
        <vt:lpstr>幻灯片标题</vt:lpstr>
      </vt:variant>
      <vt:variant>
        <vt:i4>20</vt:i4>
      </vt:variant>
    </vt:vector>
  </HeadingPairs>
  <TitlesOfParts>
    <vt:vector size="37" baseType="lpstr">
      <vt:lpstr>Arial</vt:lpstr>
      <vt:lpstr>宋体</vt:lpstr>
      <vt:lpstr>Wingdings</vt:lpstr>
      <vt:lpstr>黑体</vt:lpstr>
      <vt:lpstr>华文彩云</vt:lpstr>
      <vt:lpstr>华文行楷</vt:lpstr>
      <vt:lpstr>华文楷体</vt:lpstr>
      <vt:lpstr>Times New Roman</vt:lpstr>
      <vt:lpstr>隶书</vt:lpstr>
      <vt:lpstr>Arial Narrow</vt:lpstr>
      <vt:lpstr>创艺繁黑体</vt:lpstr>
      <vt:lpstr>华文细黑</vt:lpstr>
      <vt:lpstr>华文中宋</vt:lpstr>
      <vt:lpstr>Tahoma</vt:lpstr>
      <vt:lpstr>华文新魏</vt:lpstr>
      <vt:lpstr>方正姚体</vt:lpstr>
      <vt:lpstr>诗情画意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望      岳 </vt:lpstr>
      <vt:lpstr>幻灯片 14</vt:lpstr>
      <vt:lpstr>幻灯片 15</vt:lpstr>
      <vt:lpstr>幻灯片 16</vt:lpstr>
      <vt:lpstr>幻灯片 17</vt:lpstr>
      <vt:lpstr>幻灯片 18</vt:lpstr>
      <vt:lpstr>幻灯片 19</vt:lpstr>
      <vt:lpstr>★请同学们深入研读，结合诗句来赏析该诗炼字炼句的特点。</vt:lpstr>
    </vt:vector>
  </TitlesOfParts>
  <Company>下堡坪中学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杜甫诗《望岳》《春望》 说 课 稿 </dc:title>
  <dc:creator>ABC</dc:creator>
  <cp:lastModifiedBy>admin</cp:lastModifiedBy>
  <cp:revision>16</cp:revision>
  <dcterms:created xsi:type="dcterms:W3CDTF">2011-10-11T01:16:14Z</dcterms:created>
  <dcterms:modified xsi:type="dcterms:W3CDTF">2015-10-19T17:02:21Z</dcterms:modified>
</cp:coreProperties>
</file>