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3"/>
    <p:sldId id="258" r:id="rId4"/>
    <p:sldId id="259" r:id="rId5"/>
    <p:sldId id="260" r:id="rId6"/>
    <p:sldId id="261" r:id="rId7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1EE50-B7C9-4708-8B2E-0AAC872AD5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4FE38-D61D-4AC9-9861-9AFBB927F7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932C-03D9-4A7E-9A3E-2231DF58460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A0A614-8E37-41A2-98D3-D607B286BAB5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A210E-88D4-4556-80D4-484A3AF797DD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19037C-19EF-4E24-B2EA-6A6FB1D234D3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3F5C6-54F8-4248-A995-4B2258DC8038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F53B90-DB4B-4585-9895-A8845DCBADEA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813B2-A123-4D47-9012-591697AA758E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B21EEF-D8E3-4B42-9215-F43D478CB615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F9A49-D417-4391-80EC-A42B4B6E39F4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B329C-2AED-4106-A053-F77190F17488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E9A9A-5FDF-4BC5-BE68-32349A8A18CA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49EEE7-2154-42F9-AF04-B1055A1E522B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7F630-B706-4A7B-905A-FCDECF74E8AF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7D3927-9F55-4594-932D-4BE558FC65EE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DE1B5-843B-42D4-9E4F-902AD92196AF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1529C1-0D64-4456-B3A6-34B535DF1CEE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65F41-9D46-48BD-80B2-478A25620E30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059BFE-BED4-409A-AECA-13129B7FA24E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12533-6C16-4923-BAB8-0D34BF1A516A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7096A-9F7A-458D-83A5-7B9792E3B245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3E10C-A249-4EEA-B916-3A59CE86F81D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7584DE-8076-4CCA-A84D-EAF2C3D61AF9}" type="datetimeFigureOut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23582-5C4A-436F-9F6C-22D1838967EB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C27A61-14C2-4F6C-A62C-E75CCC6E758D}" type="datetimeFigureOut">
              <a:rPr lang="zh-CN" altLang="en-US">
                <a:solidFill>
                  <a:srgbClr val="000000"/>
                </a:solidFill>
                <a:cs typeface="Arial" panose="020B0604020202020204" pitchFamily="34" charset="0"/>
              </a:rPr>
            </a:fld>
            <a:endParaRPr lang="en-US" altLang="zh-CN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ABD073-A9D5-46E2-BB69-0FC23C682DE1}" type="slidenum">
              <a:rPr lang="zh-CN" altLang="en-US">
                <a:solidFill>
                  <a:srgbClr val="000000"/>
                </a:solidFill>
                <a:cs typeface="Arial" panose="020B0604020202020204" pitchFamily="34" charset="0"/>
              </a:rPr>
            </a:fld>
            <a:endParaRPr lang="en-US" altLang="zh-CN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62100" y="914466"/>
            <a:ext cx="76962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小学六年级语文s版    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太阳与士兵</a:t>
            </a:r>
            <a:endParaRPr lang="zh-CN" altLang="en-US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057466" y="732355"/>
            <a:ext cx="47244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学 习 目 标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65178" y="1905040"/>
            <a:ext cx="4343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A: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认识新字  掌握新词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69843" y="3762375"/>
            <a:ext cx="4343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C: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把握内容  交流概括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65178" y="2833687"/>
            <a:ext cx="4343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B: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朗读对话  体会情感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09704" y="4878354"/>
            <a:ext cx="7315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注</a:t>
            </a: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有条件的同学练写书信方式的读后感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68" y="914466"/>
            <a:ext cx="4829175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学 习 版 块</a:t>
            </a:r>
            <a:endParaRPr lang="zh-CN" altLang="en-US" sz="54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5037" y="2438400"/>
            <a:ext cx="4343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A: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初读对话  整体感知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35037" y="3502090"/>
            <a:ext cx="4343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B: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再度对话  体会情感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3400" y="4572000"/>
            <a:ext cx="4343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C: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交流合作  巩固练习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26288" y="5592089"/>
            <a:ext cx="731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注</a:t>
            </a:r>
            <a:r>
              <a:rPr 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:</a:t>
            </a:r>
            <a:r>
              <a:rPr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赏析交流，写诗写信倾吐你的心声</a:t>
            </a:r>
            <a:endParaRPr lang="zh-CN" altLang="en-US" sz="3200" dirty="0">
              <a:solidFill>
                <a:srgbClr val="0000FF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70418" y="457278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板块</a:t>
            </a:r>
            <a:r>
              <a:rPr 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A-1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认识新字，理解新词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914496" y="1430694"/>
            <a:ext cx="502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萦 缕 陕 葵 馨 凿 遨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14496" y="2133600"/>
            <a:ext cx="7924704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注：“萦”读作</a:t>
            </a:r>
            <a:r>
              <a:rPr lang="en-US" sz="2800" dirty="0" err="1">
                <a:solidFill>
                  <a:srgbClr val="0000FF"/>
                </a:solidFill>
                <a:cs typeface="Arial" panose="020B0604020202020204" pitchFamily="34" charset="0"/>
              </a:rPr>
              <a:t>yíng</a:t>
            </a:r>
            <a:r>
              <a:rPr 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,</a:t>
            </a: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不读成</a:t>
            </a:r>
            <a:r>
              <a:rPr lang="en-US" sz="2800" dirty="0" err="1">
                <a:solidFill>
                  <a:srgbClr val="0000FF"/>
                </a:solidFill>
                <a:cs typeface="Arial" panose="020B0604020202020204" pitchFamily="34" charset="0"/>
              </a:rPr>
              <a:t>suǒ</a:t>
            </a:r>
            <a:r>
              <a:rPr 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(</a:t>
            </a: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索</a:t>
            </a:r>
            <a:r>
              <a:rPr 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)</a:t>
            </a:r>
            <a:endParaRPr 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       “</a:t>
            </a: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缕”读作</a:t>
            </a:r>
            <a:r>
              <a:rPr lang="en-US" sz="2800" dirty="0" err="1">
                <a:solidFill>
                  <a:srgbClr val="0000FF"/>
                </a:solidFill>
                <a:cs typeface="Arial" panose="020B0604020202020204" pitchFamily="34" charset="0"/>
              </a:rPr>
              <a:t>lǚ</a:t>
            </a:r>
            <a:r>
              <a:rPr 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,</a:t>
            </a: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不读成</a:t>
            </a:r>
            <a:r>
              <a:rPr lang="en-US" sz="2800" dirty="0" err="1">
                <a:solidFill>
                  <a:srgbClr val="0000FF"/>
                </a:solidFill>
                <a:cs typeface="Arial" panose="020B0604020202020204" pitchFamily="34" charset="0"/>
              </a:rPr>
              <a:t>lǒu</a:t>
            </a: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（搂）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      “陕”读作</a:t>
            </a:r>
            <a:r>
              <a:rPr lang="en-US" sz="2800" dirty="0" err="1">
                <a:solidFill>
                  <a:srgbClr val="0000FF"/>
                </a:solidFill>
                <a:cs typeface="Arial" panose="020B0604020202020204" pitchFamily="34" charset="0"/>
              </a:rPr>
              <a:t>shǎn</a:t>
            </a: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，翘舌音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90600" y="3940042"/>
            <a:ext cx="6248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比较组词：萦（  ）  缕（  ）葵（  ）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                  萤（  ）  搂（  ）蔡（</a:t>
            </a:r>
            <a:r>
              <a:rPr lang="zh-CN" altLang="en-US" sz="2800" dirty="0">
                <a:solidFill>
                  <a:srgbClr val="000000"/>
                </a:solidFill>
                <a:cs typeface="Arial" panose="020B0604020202020204" pitchFamily="34" charset="0"/>
              </a:rPr>
              <a:t>  ）</a:t>
            </a:r>
            <a:endParaRPr lang="zh-CN" altLang="en-US" sz="28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3400" y="5486400"/>
            <a:ext cx="137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00"/>
                </a:solidFill>
                <a:cs typeface="Arial" panose="020B0604020202020204" pitchFamily="34" charset="0"/>
              </a:rPr>
              <a:t>萦绕：</a:t>
            </a:r>
            <a:endParaRPr lang="zh-CN" altLang="en-US" sz="28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3400" y="6019732"/>
            <a:ext cx="137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遨游：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267200" y="6019732"/>
            <a:ext cx="137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馨香：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447800" y="5486400"/>
            <a:ext cx="670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萦，围绕缠绕。形容盘旋往复的样子。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600200" y="6019732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漫游；游历。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5410200" y="6019732"/>
            <a:ext cx="32004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00"/>
                </a:solidFill>
                <a:cs typeface="Arial" panose="020B0604020202020204" pitchFamily="34" charset="0"/>
              </a:rPr>
              <a:t>散</a:t>
            </a: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布很远的香气。</a:t>
            </a:r>
            <a:endParaRPr lang="zh-CN" altLang="en-US" sz="2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49" grpId="0" autoUpdateAnimBg="0"/>
      <p:bldP spid="6150" grpId="0" autoUpdateAnimBg="0"/>
      <p:bldP spid="6151" grpId="0" autoUpdateAnimBg="0"/>
      <p:bldP spid="6152" grpId="0" autoUpdateAnimBg="0"/>
      <p:bldP spid="6153" grpId="0" autoUpdateAnimBg="0"/>
      <p:bldP spid="6154" grpId="0" autoUpdateAnimBg="0"/>
      <p:bldP spid="615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05070" y="228254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www.1ppt.com/sucai/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www.1ppt.com/tubiao/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www.1ppt.com/powerpoint/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www.1ppt.com/fanwen/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www.1ppt.com/jiaoan/  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www.1ppt.com/kejian/shuxue/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www.1ppt.com/kejian/meishu/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www.1ppt.com/kejian/wuli/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www.1ppt.com/kejian/shengwu/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cs typeface="Arial" panose="020B0604020202020204" pitchFamily="34" charset="0"/>
              </a:rPr>
              <a:t>www.1ppt.com/kejian/lishi/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5902" y="762070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板块</a:t>
            </a:r>
            <a:r>
              <a:rPr 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A-2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诵读课文，交流汇报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902" y="2133634"/>
            <a:ext cx="731500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 想想课文一共有多少次对话，每次对话分别写了什么内容。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95300" y="3872706"/>
            <a:ext cx="1676400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第一次：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第二次：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第三次：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790700" y="3891076"/>
            <a:ext cx="7162684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写士兵们清晨高唱</a:t>
            </a:r>
            <a:r>
              <a:rPr lang="zh-CN" altLang="en-US" sz="28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“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哨歌</a:t>
            </a:r>
            <a:r>
              <a:rPr lang="zh-CN" altLang="en-US" sz="28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”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，在太阳下升旗。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790700" y="4558506"/>
            <a:ext cx="693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写士兵们在荒凉的哨所自己建起升旗场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790700" y="5168106"/>
            <a:ext cx="701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写士兵们年复一年在冰天雪地里迎风站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岗。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utoUpdateAnimBg="0"/>
      <p:bldP spid="7174" grpId="0" autoUpdateAnimBg="0"/>
      <p:bldP spid="7175" grpId="0" autoUpdateAnimBg="0"/>
      <p:bldP spid="717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6286500" y="5721350"/>
            <a:ext cx="22860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21906" y="573833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板块</a:t>
            </a:r>
            <a:r>
              <a:rPr 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B-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再读对话 体会情感</a:t>
            </a:r>
            <a:endParaRPr lang="zh-CN" altLang="en-US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308" y="1676446"/>
            <a:ext cx="83055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    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再读对话，边读边想：你从每一次对话中感受到了</a:t>
            </a:r>
            <a:r>
              <a:rPr lang="zh-CN" altLang="en-US" sz="28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“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东方第一哨</a:t>
            </a:r>
            <a:r>
              <a:rPr lang="zh-CN" altLang="en-US" sz="28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”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士兵怎样的形象？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aphicFrame>
        <p:nvGraphicFramePr>
          <p:cNvPr id="8197" name="Group 5"/>
          <p:cNvGraphicFramePr>
            <a:graphicFrameLocks noGrp="1"/>
          </p:cNvGraphicFramePr>
          <p:nvPr/>
        </p:nvGraphicFramePr>
        <p:xfrm>
          <a:off x="495300" y="2978150"/>
          <a:ext cx="8458200" cy="3201035"/>
        </p:xfrm>
        <a:graphic>
          <a:graphicData uri="http://schemas.openxmlformats.org/drawingml/2006/table">
            <a:tbl>
              <a:tblPr/>
              <a:tblGrid>
                <a:gridCol w="914400"/>
                <a:gridCol w="2133600"/>
                <a:gridCol w="541020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想象情景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体会情感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一次对话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高唱哨歌，太阳下升旗。  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二次对话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自建升旗场。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三次对话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年复一年，迎风站岗。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3619500" y="3663950"/>
            <a:ext cx="457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FF"/>
                </a:solidFill>
                <a:cs typeface="Arial" panose="020B0604020202020204" pitchFamily="34" charset="0"/>
              </a:rPr>
              <a:t>热爱祖国、忠诚祖国的情感</a:t>
            </a:r>
            <a:endParaRPr lang="zh-CN" altLang="en-US" sz="280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3619500" y="4578350"/>
            <a:ext cx="457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FF"/>
                </a:solidFill>
                <a:cs typeface="Arial" panose="020B0604020202020204" pitchFamily="34" charset="0"/>
              </a:rPr>
              <a:t>热爱祖国、热爱国旗的情感</a:t>
            </a:r>
            <a:endParaRPr lang="zh-CN" altLang="en-US" sz="280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3619500" y="5264150"/>
            <a:ext cx="5105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FF"/>
                </a:solidFill>
                <a:cs typeface="Arial" panose="020B0604020202020204" pitchFamily="34" charset="0"/>
              </a:rPr>
              <a:t>意志坚强、对祖国无限忠</a:t>
            </a:r>
            <a:r>
              <a:rPr lang="zh-CN" altLang="en-US" sz="2800" dirty="0">
                <a:solidFill>
                  <a:srgbClr val="000000"/>
                </a:solidFill>
                <a:cs typeface="Arial" panose="020B0604020202020204" pitchFamily="34" charset="0"/>
              </a:rPr>
              <a:t>诚的情感</a:t>
            </a:r>
            <a:endParaRPr lang="zh-CN" altLang="en-US" sz="28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9" grpId="0" autoUpdateAnimBg="0"/>
      <p:bldP spid="8220" grpId="0" autoUpdateAnimBg="0"/>
      <p:bldP spid="822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762100" y="760909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板块</a:t>
            </a:r>
            <a:r>
              <a:rPr 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C-1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交流合作 深入理解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3400" y="1600248"/>
            <a:ext cx="822949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   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    读句子，注意画线的词语，交流一下这样写所包含的意思和情感。</a:t>
            </a:r>
            <a:endParaRPr lang="zh-CN" alt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3400" y="2895600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       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北国的松、江南的竹</a:t>
            </a:r>
            <a:r>
              <a:rPr lang="en-US" sz="3200" u="sng" dirty="0">
                <a:solidFill>
                  <a:srgbClr val="0000FF"/>
                </a:solidFill>
                <a:cs typeface="Arial" panose="020B0604020202020204" pitchFamily="34" charset="0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每一粒种子都</a:t>
            </a:r>
            <a:r>
              <a:rPr lang="zh-CN" altLang="en-US" sz="3200" u="sng" dirty="0">
                <a:solidFill>
                  <a:srgbClr val="0000FF"/>
                </a:solidFill>
                <a:cs typeface="Arial" panose="020B0604020202020204" pitchFamily="34" charset="0"/>
              </a:rPr>
              <a:t>带着战士的馨香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在这里落户。</a:t>
            </a:r>
            <a:endParaRPr lang="zh-CN" alt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7200" y="4648200"/>
            <a:ext cx="8001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“ </a:t>
            </a:r>
            <a:r>
              <a:rPr lang="en-US" sz="3200" u="sng" dirty="0">
                <a:solidFill>
                  <a:srgbClr val="0000FF"/>
                </a:solidFill>
                <a:cs typeface="Arial" panose="020B0604020202020204" pitchFamily="34" charset="0"/>
              </a:rPr>
              <a:t>……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”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说明战士来自祖国的各个地方。“</a:t>
            </a:r>
            <a:r>
              <a:rPr lang="zh-CN" altLang="en-US" sz="3200" u="sng" dirty="0">
                <a:solidFill>
                  <a:srgbClr val="0000FF"/>
                </a:solidFill>
                <a:cs typeface="Arial" panose="020B0604020202020204" pitchFamily="34" charset="0"/>
              </a:rPr>
              <a:t>带着战士的馨香”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说明战士们是带着对祖国的无限忠诚的情感建升旗场的。</a:t>
            </a:r>
            <a:endParaRPr lang="zh-CN" alt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219288" y="576651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板块</a:t>
            </a:r>
            <a:r>
              <a:rPr 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C-1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交流合作 深入理解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56769" y="1529209"/>
            <a:ext cx="800089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     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  读句子，注意画线的词语，交流一下这样写所包含的意思和情感。</a:t>
            </a:r>
            <a:endParaRPr lang="zh-CN" alt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19446" y="3124208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       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我们要将我们</a:t>
            </a:r>
            <a:r>
              <a:rPr lang="zh-CN" altLang="en-US" sz="3200" u="sng" dirty="0">
                <a:solidFill>
                  <a:srgbClr val="0000FF"/>
                </a:solidFill>
                <a:cs typeface="Arial" panose="020B0604020202020204" pitchFamily="34" charset="0"/>
              </a:rPr>
              <a:t>全部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的光和热，献给祖国，献给人民，献给您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---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伟大的太阳！</a:t>
            </a:r>
            <a:endParaRPr lang="zh-CN" alt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33400" y="4724400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       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从“ </a:t>
            </a:r>
            <a:r>
              <a:rPr lang="zh-CN" altLang="en-US" sz="3200" u="sng" dirty="0">
                <a:solidFill>
                  <a:srgbClr val="0000FF"/>
                </a:solidFill>
                <a:cs typeface="Arial" panose="020B0604020202020204" pitchFamily="34" charset="0"/>
              </a:rPr>
              <a:t>全部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”中能感受到边防军人对祖国的无限赤诚之心。</a:t>
            </a:r>
            <a:endParaRPr lang="zh-CN" alt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06543" y="530290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板块</a:t>
            </a:r>
            <a:r>
              <a:rPr 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C-2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欣赏</a:t>
            </a:r>
            <a:r>
              <a:rPr 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MTV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拓展延伸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57308" y="1600248"/>
            <a:ext cx="8001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      欣赏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MTV《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小白杨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》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、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《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我把太阳迎进祖国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》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，并结合你学习本篇课文的感受，选择完成下面的两个人物之一</a:t>
            </a:r>
            <a:r>
              <a:rPr lang="zh-CN" alt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。</a:t>
            </a:r>
            <a:endParaRPr lang="zh-CN" altLang="en-US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91011" y="3651468"/>
            <a:ext cx="8001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插图配一首小诗，题目是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《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太阳与士兵</a:t>
            </a:r>
            <a:r>
              <a:rPr 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》</a:t>
            </a: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。</a:t>
            </a:r>
            <a:endParaRPr lang="zh-CN" alt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09704" y="4867469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FF"/>
                </a:solidFill>
                <a:cs typeface="Arial" panose="020B0604020202020204" pitchFamily="34" charset="0"/>
              </a:rPr>
              <a:t>写一封信，倾吐你心中想说的话。 </a:t>
            </a:r>
            <a:endParaRPr lang="en-US" sz="32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zy.com">
  <a:themeElements>
    <a:clrScheme name="www.7cxk.com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10999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10999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  <a:cs typeface="Arial" panose="020B0604020202020204" pitchFamily="34" charset="0"/>
          </a:defRPr>
        </a:defPPr>
      </a:lstStyle>
    </a:lnDef>
  </a:objectDefaults>
  <a:extraClrSchemeLst>
    <a:extraClrScheme>
      <a:clrScheme name="www.7cxk.com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1795</Words>
  <Application>WPS 演示</Application>
  <PresentationFormat>全屏显示(4:3)</PresentationFormat>
  <Paragraphs>122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华文隶书</vt:lpstr>
      <vt:lpstr>微软雅黑</vt:lpstr>
      <vt:lpstr>黑体</vt:lpstr>
      <vt:lpstr>Calibri</vt:lpstr>
      <vt:lpstr>Arial</vt:lpstr>
      <vt:lpstr>Arial Unicode MS</vt:lpstr>
      <vt:lpstr>glzy.com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2</cp:revision>
  <dcterms:created xsi:type="dcterms:W3CDTF">2017-04-28T02:30:00Z</dcterms:created>
  <dcterms:modified xsi:type="dcterms:W3CDTF">2017-08-12T07:29:44Z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