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3"/>
    <p:sldId id="271" r:id="rId4"/>
    <p:sldId id="270" r:id="rId5"/>
    <p:sldId id="257" r:id="rId6"/>
    <p:sldId id="260" r:id="rId7"/>
    <p:sldId id="258" r:id="rId9"/>
    <p:sldId id="259" r:id="rId10"/>
    <p:sldId id="265" r:id="rId11"/>
    <p:sldId id="263" r:id="rId12"/>
    <p:sldId id="261" r:id="rId13"/>
    <p:sldId id="264" r:id="rId14"/>
    <p:sldId id="277" r:id="rId15"/>
    <p:sldId id="278" r:id="rId16"/>
    <p:sldId id="279" r:id="rId17"/>
    <p:sldId id="280" r:id="rId18"/>
    <p:sldId id="262" r:id="rId19"/>
    <p:sldId id="267" r:id="rId20"/>
    <p:sldId id="268" r:id="rId21"/>
    <p:sldId id="272" r:id="rId22"/>
    <p:sldId id="275" r:id="rId23"/>
    <p:sldId id="273" r:id="rId24"/>
    <p:sldId id="274" r:id="rId25"/>
    <p:sldId id="266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新课标第一网" initials="xkb1.co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commentAuthors" Target="commentAuthors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9EF6D-1E97-42DA-AA36-74F579AE6D8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3CEB61-980B-476F-BE56-D074F462418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CEB61-980B-476F-BE56-D074F46241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reeform 2"/>
          <p:cNvSpPr/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68573CA-10B0-495A-8DE6-26B96A7CBD66}" type="slidenum">
              <a:rPr lang="en-US" altLang="zh-CN"/>
            </a:fld>
            <a:endParaRPr lang="en-US" altLang="zh-CN"/>
          </a:p>
        </p:txBody>
      </p:sp>
      <p:grpSp>
        <p:nvGrpSpPr>
          <p:cNvPr id="46088" name="Group 8"/>
          <p:cNvGrpSpPr/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46089" name="Freeform 9"/>
            <p:cNvSpPr/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090" name="Freeform 10"/>
            <p:cNvSpPr/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091" name="Freeform 11"/>
            <p:cNvSpPr/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6092" name="Group 12"/>
            <p:cNvGrpSpPr/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46093" name="Freeform 13"/>
              <p:cNvSpPr/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094" name="Freeform 14"/>
              <p:cNvSpPr/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095" name="Freeform 15"/>
              <p:cNvSpPr/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096" name="Freeform 16"/>
              <p:cNvSpPr/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097" name="Freeform 17"/>
              <p:cNvSpPr/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6098" name="Group 18"/>
          <p:cNvGrpSpPr/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46099" name="Freeform 19"/>
            <p:cNvSpPr/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00" name="Freeform 20"/>
            <p:cNvSpPr/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01" name="Freeform 21"/>
            <p:cNvSpPr/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6102" name="Group 22"/>
            <p:cNvGrpSpPr/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46103" name="Freeform 23"/>
              <p:cNvSpPr/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104" name="Freeform 24"/>
              <p:cNvSpPr/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105" name="Freeform 25"/>
              <p:cNvSpPr/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106" name="Freeform 26"/>
              <p:cNvSpPr/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107" name="Freeform 27"/>
              <p:cNvSpPr/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46108" name="Freeform 28"/>
          <p:cNvSpPr/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9" name="Freeform 29"/>
          <p:cNvSpPr/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C151D-578F-4D6C-8C67-49719EFA5EB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89606-57B3-4F89-9E82-B6C94FAB9A4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4116B-1241-44CC-A8F0-79213A4B250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01BA8E-840A-4D63-BE47-F8055BF871A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47BD1-5762-4FDC-8781-9E0A2C68B8E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6C6078-12C2-413F-9550-76BB7ACA49B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8ED8E-1F47-4AF7-88B3-4AC2E61F365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9D917-8CA1-4971-A5F3-555F70EC5EE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C4DB3-E06A-4E39-BB55-DF435A6EC73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87D949-6735-4285-9CFE-F4DB17F69FF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reeform 2"/>
          <p:cNvSpPr/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77B4FC9D-1313-48F1-A38B-E17A1C21E2C3}" type="slidenum">
              <a:rPr lang="en-US" altLang="zh-CN"/>
            </a:fld>
            <a:endParaRPr lang="en-US" altLang="zh-CN"/>
          </a:p>
        </p:txBody>
      </p:sp>
      <p:sp>
        <p:nvSpPr>
          <p:cNvPr id="45064" name="Freeform 8"/>
          <p:cNvSpPr/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65" name="Freeform 9"/>
          <p:cNvSpPr/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5066" name="Group 10"/>
          <p:cNvGrpSpPr/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45067" name="Freeform 11"/>
            <p:cNvSpPr/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68" name="Freeform 12"/>
            <p:cNvSpPr/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69" name="Freeform 13"/>
            <p:cNvSpPr/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70" name="Freeform 14"/>
            <p:cNvSpPr/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71" name="Freeform 15"/>
            <p:cNvSpPr/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72" name="Freeform 16"/>
            <p:cNvSpPr/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73" name="Freeform 17"/>
            <p:cNvSpPr/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74" name="Freeform 18"/>
            <p:cNvSpPr/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75" name="Freeform 19"/>
            <p:cNvSpPr/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5076" name="Group 20"/>
            <p:cNvGrpSpPr/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5077" name="Group 21"/>
              <p:cNvGrpSpPr/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45078" name="Freeform 22"/>
                <p:cNvSpPr/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079" name="Freeform 23"/>
                <p:cNvSpPr/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080" name="Freeform 24"/>
                <p:cNvSpPr/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45081" name="Freeform 25"/>
              <p:cNvSpPr/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82" name="Freeform 26"/>
              <p:cNvSpPr/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83" name="Freeform 27"/>
              <p:cNvSpPr/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45084" name="Group 28"/>
              <p:cNvGrpSpPr/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45085" name="Freeform 29"/>
                <p:cNvSpPr/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086" name="Freeform 30"/>
                <p:cNvSpPr/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087" name="Freeform 31"/>
                <p:cNvSpPr/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088" name="Freeform 32"/>
                <p:cNvSpPr/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089" name="Freeform 33"/>
                <p:cNvSpPr/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090" name="Freeform 34"/>
                <p:cNvSpPr/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091" name="Freeform 35"/>
                <p:cNvSpPr/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092" name="Freeform 36"/>
                <p:cNvSpPr/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45093" name="Group 37"/>
          <p:cNvGrpSpPr/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45094" name="Freeform 38"/>
            <p:cNvSpPr/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95" name="Freeform 39"/>
            <p:cNvSpPr/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5096" name="Group 40"/>
          <p:cNvGrpSpPr/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45097" name="Group 41"/>
            <p:cNvGrpSpPr/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5098" name="Freeform 42"/>
              <p:cNvSpPr/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45099" name="Group 43"/>
              <p:cNvGrpSpPr/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45100" name="Freeform 44"/>
                <p:cNvSpPr/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101" name="Freeform 45"/>
                <p:cNvSpPr/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102" name="Freeform 46"/>
                <p:cNvSpPr/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103" name="Freeform 47"/>
                <p:cNvSpPr/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104" name="Freeform 48"/>
                <p:cNvSpPr/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105" name="Freeform 49"/>
                <p:cNvSpPr/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106" name="Freeform 50"/>
                <p:cNvSpPr/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107" name="Freeform 51"/>
                <p:cNvSpPr/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4510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newsflash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jpeg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jpe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jpeg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6.jpeg"/><Relationship Id="rId8" Type="http://schemas.openxmlformats.org/officeDocument/2006/relationships/image" Target="../media/image25.jpeg"/><Relationship Id="rId7" Type="http://schemas.openxmlformats.org/officeDocument/2006/relationships/image" Target="../media/image24.jpeg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hyperlink" Target="../../../../&#20154;&#19977;&#35838;&#20214;/&#20845;&#25968;&#21525;&#29790;&#19996;/&#35838;&#20214;/&#24029;&#20061;&#19979;&#24464;&#25104;&#28023;/&#24029;&#20061;&#21382;&#21518;&#21322;&#37096;/&#24029;&#25945;&#29256;&#20061;&#24180;&#32423;&#21382;&#21490;&#19979;&#20876;&#35838;&#20214;2/&#20061;&#24180;&#32423;&#19979;&#20876;&#65288;&#24029;&#25945;&#29256;&#65289;&#35838;&#20214;&#30446;&#24405;2.ppt" TargetMode="External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1.jpeg"/><Relationship Id="rId10" Type="http://schemas.openxmlformats.org/officeDocument/2006/relationships/image" Target="../media/image27.jpeg"/><Relationship Id="rId1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eba36d0fa5042078f27dd4028b1d147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1475656" y="1124744"/>
            <a:ext cx="74168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zh-CN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宋简" pitchFamily="49" charset="-122"/>
                <a:ea typeface="汉仪大宋简" pitchFamily="49" charset="-122"/>
              </a:rPr>
              <a:t>10.</a:t>
            </a:r>
            <a:r>
              <a:rPr lang="zh-CN" altLang="en-US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宋简" pitchFamily="49" charset="-122"/>
                <a:ea typeface="汉仪大宋简" pitchFamily="49" charset="-122"/>
              </a:rPr>
              <a:t>太阳与士兵</a:t>
            </a:r>
            <a:endParaRPr lang="zh-CN" altLang="en-US" sz="8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宋简" pitchFamily="49" charset="-122"/>
              <a:ea typeface="汉仪大宋简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8" name="Picture 10" descr="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043608" y="1916251"/>
            <a:ext cx="7128792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北国的松，江南的竹，中原的月季，陕（</a:t>
            </a:r>
            <a:r>
              <a:rPr lang="en-US" altLang="zh-CN" sz="2800" dirty="0" err="1">
                <a:latin typeface="宋体" panose="02010600030101010101" pitchFamily="2" charset="-122"/>
              </a:rPr>
              <a:t>shǎn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）北的向日葵（</a:t>
            </a:r>
            <a:r>
              <a:rPr lang="en-US" altLang="zh-CN" sz="2800" dirty="0" err="1">
                <a:latin typeface="宋体" panose="02010600030101010101" pitchFamily="2" charset="-122"/>
              </a:rPr>
              <a:t>kuí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）</a:t>
            </a:r>
            <a:r>
              <a:rPr lang="en-US" altLang="zh-CN" sz="2800" dirty="0">
                <a:latin typeface="宋体" panose="02010600030101010101" pitchFamily="2" charset="-122"/>
              </a:rPr>
              <a:t>……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每一粒种子都带着战士故土的馨（</a:t>
            </a:r>
            <a:r>
              <a:rPr lang="en-US" altLang="zh-CN" sz="2800" dirty="0" err="1">
                <a:latin typeface="宋体" panose="02010600030101010101" pitchFamily="2" charset="-122"/>
              </a:rPr>
              <a:t>xīn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）香在这里落户。一座升旗场，是一个中国的浓缩和凝聚</a:t>
            </a:r>
            <a:r>
              <a:rPr lang="zh-CN" altLang="en-US" sz="2800" dirty="0" smtClean="0"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28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0" name="Picture 10" descr="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8" name="Picture 18" descr="界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736" y="549275"/>
            <a:ext cx="7947633" cy="583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339975" y="549275"/>
            <a:ext cx="5951538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en-US" altLang="zh-CN" sz="2800" b="1">
                <a:latin typeface="Arial" panose="020B0604020202020204" pitchFamily="34" charset="0"/>
                <a:ea typeface="楷体_GB2312" pitchFamily="49" charset="-122"/>
              </a:rPr>
              <a:t>       </a:t>
            </a:r>
            <a:r>
              <a:rPr lang="zh-CN" altLang="en-US" sz="2800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rPr>
              <a:t>是太阳召唤我们来到这里，是祖国集合我们聚到这里。既然我们像界碑一样立在这里，我们就要用我们的手，我们的脚，我们的身体，我们的心灵，构筑一道坚固的防线。</a:t>
            </a:r>
            <a:endParaRPr lang="zh-CN" altLang="en-US" sz="2800">
              <a:solidFill>
                <a:srgbClr val="FFFF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踏雪巡逻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4932363" cy="328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5" name="Picture 5" descr="踏雪巡逻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84538"/>
            <a:ext cx="5651500" cy="357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6" name="Picture 6" descr="踏雪巡逻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363" y="0"/>
            <a:ext cx="4211637" cy="324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6300788" y="3933825"/>
            <a:ext cx="1871662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chemeClr val="hlink"/>
                </a:solidFill>
                <a:latin typeface="Arial" panose="020B0604020202020204" pitchFamily="34" charset="0"/>
              </a:rPr>
              <a:t>冰天雪地</a:t>
            </a:r>
            <a:endParaRPr lang="zh-CN" altLang="en-US" sz="2400" b="1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chemeClr val="hlink"/>
                </a:solidFill>
                <a:latin typeface="Arial" panose="020B0604020202020204" pitchFamily="34" charset="0"/>
              </a:rPr>
              <a:t>     中</a:t>
            </a:r>
            <a:endParaRPr lang="zh-CN" altLang="en-US" sz="2400" b="1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chemeClr val="hlink"/>
                </a:solidFill>
                <a:latin typeface="Arial" panose="020B0604020202020204" pitchFamily="34" charset="0"/>
              </a:rPr>
              <a:t>踏雪巡逻</a:t>
            </a:r>
            <a:endParaRPr lang="zh-CN" altLang="en-US" sz="2400" b="1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凿冰取水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6877050" cy="474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5651500" y="4841875"/>
            <a:ext cx="458788" cy="403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latin typeface="Arial" panose="020B0604020202020204" pitchFamily="34" charset="0"/>
              </a:rPr>
              <a:t>凿冰取水</a:t>
            </a:r>
            <a:endParaRPr lang="zh-CN" altLang="en-US" b="1">
              <a:latin typeface="Arial" panose="020B0604020202020204" pitchFamily="34" charset="0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7199313" y="2636838"/>
            <a:ext cx="19446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63558210bc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43227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09" name="Picture 5" descr="迎风站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3284538"/>
            <a:ext cx="3810000" cy="246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5580063" y="1628775"/>
            <a:ext cx="2808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/>
              <a:t>迎风站哨</a:t>
            </a:r>
            <a:endParaRPr lang="zh-CN" altLang="en-US" sz="240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7" name="Picture 5" descr="爬冰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68313" y="404813"/>
            <a:ext cx="6840537" cy="444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2700338" y="5229225"/>
            <a:ext cx="4895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/>
              <a:t>爬冰卧雪的英姿</a:t>
            </a:r>
            <a:endParaRPr lang="zh-CN" altLang="en-US" sz="3600"/>
          </a:p>
        </p:txBody>
      </p:sp>
    </p:spTree>
  </p:cSld>
  <p:clrMapOvr>
    <a:masterClrMapping/>
  </p:clrMapOvr>
  <p:transition spd="med">
    <p:newsfla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2" name="Picture 10" descr="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0" name="Picture 18" descr="升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549275"/>
            <a:ext cx="7697787" cy="575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899592" y="1268760"/>
            <a:ext cx="7272808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中宋简" pitchFamily="49" charset="-122"/>
                <a:ea typeface="汉仪中宋简" pitchFamily="49" charset="-122"/>
              </a:rPr>
              <a:t>    </a:t>
            </a:r>
            <a:r>
              <a:rPr lang="zh-CN" alt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中宋简" pitchFamily="49" charset="-122"/>
                <a:ea typeface="汉仪中宋简" pitchFamily="49" charset="-122"/>
              </a:rPr>
              <a:t>我们之所以意志坚强，是因为我们心中拥有太阳。这太阳就是我们的祖国。她与您融为一体，都以光明照耀我们，温暖我们。在您的光辉沐浴下，我们感受到祖国母亲的慈爱。行走在祖国的大地上，我们又感觉像遨游在太阳的光河里。站立在祖国的最东端，我们成了连接太阳与祖国的最佳导体，我们因此变得神圣。我们也成了光明的元素，我们也要发光，我们也要传热。我们要将我们全部的光和热，献给祖国，献给人民，献给您</a:t>
            </a:r>
            <a:r>
              <a:rPr lang="en-US" altLang="zh-CN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中宋简" pitchFamily="49" charset="-122"/>
                <a:ea typeface="汉仪中宋简" pitchFamily="49" charset="-122"/>
              </a:rPr>
              <a:t>——</a:t>
            </a:r>
            <a:r>
              <a:rPr lang="zh-CN" alt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中宋简" pitchFamily="49" charset="-122"/>
                <a:ea typeface="汉仪中宋简" pitchFamily="49" charset="-122"/>
              </a:rPr>
              <a:t>伟大的太阳！</a:t>
            </a:r>
            <a:endParaRPr lang="zh-CN" alt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中宋简" pitchFamily="49" charset="-122"/>
              <a:ea typeface="汉仪中宋简" pitchFamily="49" charset="-122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2" name="Picture 10" descr="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843213" y="476250"/>
            <a:ext cx="3536950" cy="569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3200">
                <a:latin typeface="Arial" panose="020B0604020202020204" pitchFamily="34" charset="0"/>
              </a:rPr>
              <a:t>太阳与士兵</a:t>
            </a:r>
            <a:endParaRPr lang="zh-CN" altLang="en-US" sz="3200">
              <a:latin typeface="Arial" panose="020B0604020202020204" pitchFamily="34" charset="0"/>
            </a:endParaRPr>
          </a:p>
          <a:p>
            <a:endParaRPr lang="zh-CN" altLang="en-US" sz="240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你们站在冰天雪地之中</a:t>
            </a:r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,</a:t>
            </a:r>
            <a:endParaRPr lang="en-US" altLang="zh-CN" sz="240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太阳把大地照红</a:t>
            </a:r>
            <a:r>
              <a:rPr lang="zh-CN" altLang="en-US" sz="2400">
                <a:latin typeface="Arial" panose="020B0604020202020204" pitchFamily="34" charset="0"/>
                <a:ea typeface="楷体_GB2312" pitchFamily="49" charset="-122"/>
              </a:rPr>
              <a:t>。</a:t>
            </a:r>
            <a:endParaRPr lang="zh-CN" altLang="en-US" sz="2400">
              <a:latin typeface="Arial" panose="020B0604020202020204" pitchFamily="34" charset="0"/>
              <a:ea typeface="楷体_GB2312" pitchFamily="49" charset="-122"/>
            </a:endParaRPr>
          </a:p>
          <a:p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踏雪巡逻</a:t>
            </a:r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凿冰取水</a:t>
            </a:r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,</a:t>
            </a:r>
            <a:endParaRPr lang="en-US" altLang="zh-CN" sz="240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总少不了你们的身影</a:t>
            </a:r>
            <a:r>
              <a:rPr lang="zh-CN" altLang="en-US" sz="2400">
                <a:latin typeface="Arial" panose="020B0604020202020204" pitchFamily="34" charset="0"/>
                <a:ea typeface="楷体_GB2312" pitchFamily="49" charset="-122"/>
              </a:rPr>
              <a:t>。</a:t>
            </a:r>
            <a:endParaRPr lang="zh-CN" altLang="en-US" sz="240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每天你们准时报到</a:t>
            </a:r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,</a:t>
            </a:r>
            <a:endParaRPr lang="en-US" altLang="zh-CN" sz="240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太阳成为你们的伙伴</a:t>
            </a:r>
            <a:r>
              <a:rPr lang="zh-CN" altLang="en-US" sz="2400">
                <a:latin typeface="Arial" panose="020B0604020202020204" pitchFamily="34" charset="0"/>
                <a:ea typeface="楷体_GB2312" pitchFamily="49" charset="-122"/>
              </a:rPr>
              <a:t>。</a:t>
            </a:r>
            <a:endParaRPr lang="zh-CN" altLang="en-US" sz="240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你们用手脚身体心灵</a:t>
            </a:r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,</a:t>
            </a:r>
            <a:endParaRPr lang="en-US" altLang="zh-CN" sz="240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构成了一道坚固的防线</a:t>
            </a:r>
            <a:r>
              <a:rPr lang="zh-CN" altLang="en-US" sz="2400">
                <a:latin typeface="Arial" panose="020B0604020202020204" pitchFamily="34" charset="0"/>
                <a:ea typeface="楷体_GB2312" pitchFamily="49" charset="-122"/>
              </a:rPr>
              <a:t>。</a:t>
            </a:r>
            <a:endParaRPr lang="zh-CN" altLang="en-US" sz="240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你们之所以意志坚强</a:t>
            </a:r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,</a:t>
            </a:r>
            <a:endParaRPr lang="en-US" altLang="zh-CN" sz="240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是因为心中拥有祖国</a:t>
            </a:r>
            <a:r>
              <a:rPr lang="zh-CN" altLang="en-US" sz="2400">
                <a:latin typeface="Arial" panose="020B0604020202020204" pitchFamily="34" charset="0"/>
                <a:ea typeface="楷体_GB2312" pitchFamily="49" charset="-122"/>
              </a:rPr>
              <a:t>。</a:t>
            </a:r>
            <a:endParaRPr lang="zh-CN" altLang="en-US" sz="240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你们将光和热献给祖国</a:t>
            </a:r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,</a:t>
            </a:r>
            <a:endParaRPr lang="en-US" altLang="zh-CN" sz="240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献给人民</a:t>
            </a:r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献给您</a:t>
            </a:r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,</a:t>
            </a:r>
            <a:endParaRPr lang="en-US" altLang="zh-CN" sz="240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伟大的太阳</a:t>
            </a:r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!</a:t>
            </a:r>
            <a:endParaRPr lang="en-US" altLang="zh-CN" sz="240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9" name="Picture 13" descr="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187450" y="549275"/>
            <a:ext cx="6400800" cy="562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4436" rIns="0" bIns="44436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Arial" panose="020B0604020202020204" pitchFamily="34" charset="0"/>
                <a:ea typeface="楷体_GB2312" pitchFamily="49" charset="-122"/>
              </a:rPr>
              <a:t>           </a:t>
            </a:r>
            <a:r>
              <a:rPr lang="zh-CN" altLang="en-US" sz="3200" dirty="0">
                <a:latin typeface="Arial" panose="020B0604020202020204" pitchFamily="34" charset="0"/>
              </a:rPr>
              <a:t>太阳与士兵</a:t>
            </a:r>
            <a:endParaRPr lang="zh-CN" altLang="en-US" sz="3200" dirty="0"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Arial" panose="020B0604020202020204" pitchFamily="34" charset="0"/>
                <a:ea typeface="楷体_GB2312" pitchFamily="49" charset="-122"/>
              </a:rPr>
              <a:t> </a:t>
            </a:r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一轮冉冉升起的辉煌</a:t>
            </a:r>
            <a:endParaRPr lang="zh-CN" altLang="en-US" sz="2800" dirty="0">
              <a:latin typeface="Arial" panose="020B0604020202020204" pitchFamily="34" charset="0"/>
              <a:ea typeface="楷体_GB2312" pitchFamily="49" charset="-122"/>
            </a:endParaRPr>
          </a:p>
          <a:p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士兵心潮澎湃</a:t>
            </a:r>
            <a:endParaRPr lang="zh-CN" altLang="en-US" sz="2800" dirty="0">
              <a:latin typeface="Arial" panose="020B0604020202020204" pitchFamily="34" charset="0"/>
              <a:ea typeface="楷体_GB2312" pitchFamily="49" charset="-122"/>
            </a:endParaRPr>
          </a:p>
          <a:p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同眼前的群山一样起伏跌宕</a:t>
            </a:r>
            <a:endParaRPr lang="zh-CN" altLang="en-US" sz="2800" dirty="0"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 </a:t>
            </a:r>
            <a:endParaRPr lang="zh-CN" altLang="en-US" sz="2800" dirty="0"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万象更新的祖国啊</a:t>
            </a:r>
            <a:endParaRPr lang="zh-CN" altLang="en-US" sz="2800" dirty="0">
              <a:latin typeface="Arial" panose="020B0604020202020204" pitchFamily="34" charset="0"/>
              <a:ea typeface="楷体_GB2312" pitchFamily="49" charset="-122"/>
            </a:endParaRPr>
          </a:p>
          <a:p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昨夜的风雨洗去的只是一身尘埃</a:t>
            </a:r>
            <a:endParaRPr lang="zh-CN" altLang="en-US" sz="2800" dirty="0"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动摇不了的是你的风骨和信仰</a:t>
            </a:r>
            <a:endParaRPr lang="zh-CN" altLang="en-US" sz="2800" dirty="0"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 </a:t>
            </a:r>
            <a:endParaRPr lang="zh-CN" altLang="en-US" sz="2800" dirty="0"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一种历史的责任感压上士兵的肩膀</a:t>
            </a:r>
            <a:endParaRPr lang="zh-CN" altLang="en-US" sz="2800" dirty="0"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 就如同肩负的钢枪刹那间增添了分量</a:t>
            </a:r>
            <a:endParaRPr lang="zh-CN" altLang="en-US" sz="2800" dirty="0"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 </a:t>
            </a:r>
            <a:endParaRPr lang="zh-CN" altLang="en-US" sz="2800" dirty="0"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祖国啊，当你在阳光中苏醒</a:t>
            </a:r>
            <a:endParaRPr lang="zh-CN" altLang="en-US" sz="2800" dirty="0">
              <a:latin typeface="Arial" panose="020B0604020202020204" pitchFamily="34" charset="0"/>
              <a:ea typeface="楷体_GB2312" pitchFamily="49" charset="-122"/>
            </a:endParaRPr>
          </a:p>
          <a:p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是否看见一个士兵那满含忠诚的目光</a:t>
            </a:r>
            <a:r>
              <a:rPr lang="en-US" altLang="zh-CN" sz="2800" dirty="0">
                <a:latin typeface="宋体" panose="02010600030101010101" pitchFamily="2" charset="-122"/>
              </a:rPr>
              <a:t>……</a:t>
            </a:r>
            <a:endParaRPr lang="en-US" altLang="zh-CN" sz="2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2" name="Picture 10" descr="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1" name="Picture 9" descr="全景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549275"/>
            <a:ext cx="7493000" cy="522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9" name="Picture 11" descr="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29443" y="951398"/>
            <a:ext cx="7991475" cy="49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知识链接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  <a:p>
            <a:pPr algn="just"/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2400" dirty="0">
                <a:latin typeface="华文中宋" panose="02010600040101010101" charset="-122"/>
                <a:ea typeface="楷体_GB2312" pitchFamily="49" charset="-122"/>
              </a:rPr>
              <a:t>“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东方第一哨</a:t>
            </a:r>
            <a:r>
              <a:rPr lang="zh-CN" altLang="en-US" sz="2400" dirty="0">
                <a:latin typeface="华文中宋" panose="02010600040101010101" charset="-122"/>
                <a:ea typeface="楷体_GB2312" pitchFamily="49" charset="-122"/>
              </a:rPr>
              <a:t>”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位于黑龙江省抚远县乌苏镇，北纬</a:t>
            </a: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48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度</a:t>
            </a: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15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分</a:t>
            </a: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42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秒，东经</a:t>
            </a: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134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度</a:t>
            </a: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40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分</a:t>
            </a: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32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秒，是中国大陆最先迎进阳光的地方，夏季</a:t>
            </a: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时</a:t>
            </a: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15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分，红日便从江面冉冉升起，守卫在这里的官兵总是每天第一个把太阳迎进祖国。这里有中国大陆</a:t>
            </a:r>
            <a:r>
              <a:rPr lang="zh-CN" altLang="en-US" sz="2400" dirty="0">
                <a:latin typeface="华文中宋" panose="02010600040101010101" charset="-122"/>
                <a:ea typeface="楷体_GB2312" pitchFamily="49" charset="-122"/>
              </a:rPr>
              <a:t>“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东极</a:t>
            </a:r>
            <a:r>
              <a:rPr lang="zh-CN" altLang="en-US" sz="2400" dirty="0">
                <a:latin typeface="华文中宋" panose="02010600040101010101" charset="-122"/>
                <a:ea typeface="楷体_GB2312" pitchFamily="49" charset="-122"/>
              </a:rPr>
              <a:t>”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的美誉，哨所官兵以</a:t>
            </a:r>
            <a:r>
              <a:rPr lang="zh-CN" altLang="en-US" sz="2400" dirty="0">
                <a:latin typeface="华文中宋" panose="02010600040101010101" charset="-122"/>
                <a:ea typeface="楷体_GB2312" pitchFamily="49" charset="-122"/>
              </a:rPr>
              <a:t>“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我把太阳迎进祖国</a:t>
            </a:r>
            <a:r>
              <a:rPr lang="zh-CN" altLang="en-US" sz="2400" dirty="0">
                <a:latin typeface="华文中宋" panose="02010600040101010101" charset="-122"/>
                <a:ea typeface="楷体_GB2312" pitchFamily="49" charset="-122"/>
              </a:rPr>
              <a:t>”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而自豪。</a:t>
            </a:r>
            <a:endParaRPr lang="zh-CN" altLang="en-US" sz="2400" dirty="0">
              <a:latin typeface="楷体_GB2312" pitchFamily="49" charset="-122"/>
              <a:ea typeface="楷体_GB2312" pitchFamily="49" charset="-122"/>
            </a:endParaRPr>
          </a:p>
          <a:p>
            <a:pPr algn="just"/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1984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年</a:t>
            </a: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8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月，时任中共中央总书记的胡耀邦视察边境，在三江口亲笔为乌苏镇哨所题词：</a:t>
            </a:r>
            <a:r>
              <a:rPr lang="zh-CN" altLang="en-US" sz="2400" dirty="0">
                <a:latin typeface="华文中宋" panose="02010600040101010101" charset="-122"/>
                <a:ea typeface="楷体_GB2312" pitchFamily="49" charset="-122"/>
              </a:rPr>
              <a:t>“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英雄的东方第一哨</a:t>
            </a:r>
            <a:r>
              <a:rPr lang="zh-CN" altLang="en-US" sz="2400" dirty="0">
                <a:latin typeface="华文中宋" panose="02010600040101010101" charset="-122"/>
                <a:ea typeface="楷体_GB2312" pitchFamily="49" charset="-122"/>
              </a:rPr>
              <a:t>”</a:t>
            </a: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. 1986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年</a:t>
            </a: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8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月，黑龙江省政府、黑龙江省军区在哨所建立了纪念碑。</a:t>
            </a:r>
            <a:endParaRPr lang="zh-CN" altLang="en-US" sz="2400" dirty="0">
              <a:latin typeface="楷体_GB2312" pitchFamily="49" charset="-122"/>
              <a:ea typeface="楷体_GB2312" pitchFamily="49" charset="-122"/>
            </a:endParaRPr>
          </a:p>
          <a:p>
            <a:pPr algn="just"/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    哨所北面的黑瞎子岛，是我国的神圣领土，至今仍被俄占（就是我国地图上鸡嘴部分）。 </a:t>
            </a:r>
            <a:endParaRPr lang="zh-CN" altLang="en-US" sz="24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3" name="Picture 9" descr="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4" name="Picture 10" descr="版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908050"/>
            <a:ext cx="7200900" cy="524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5" name="Picture 9" descr="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1750" y="0"/>
            <a:ext cx="91122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460" name="Group 4"/>
          <p:cNvGrpSpPr/>
          <p:nvPr/>
        </p:nvGrpSpPr>
        <p:grpSpPr bwMode="auto">
          <a:xfrm>
            <a:off x="6227763" y="6537325"/>
            <a:ext cx="2881312" cy="276225"/>
            <a:chOff x="3923" y="4118"/>
            <a:chExt cx="1815" cy="174"/>
          </a:xfrm>
        </p:grpSpPr>
        <p:pic>
          <p:nvPicPr>
            <p:cNvPr id="19461" name="Picture 5" descr="按扭1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923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462" name="Picture 6" descr="按扭2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384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463" name="Picture 7" descr="按扭3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849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464" name="Picture 8" descr="按扭5">
              <a:hlinkClick r:id="" action="ppaction://hlinkshowjump?jump=endshow"/>
            </p:cNvPr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5309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9466" name="Picture 10" descr="哨岗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32138" y="476250"/>
            <a:ext cx="4102100" cy="289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7" name="Picture 11" descr="00685388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84213" y="3141663"/>
            <a:ext cx="4903787" cy="302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8" name="Picture 12" descr="墙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333375"/>
            <a:ext cx="6096000" cy="394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9" name="Picture 13" descr="升旗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076825" y="1773238"/>
            <a:ext cx="2735263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74" name="Picture 18" descr="eba36d0fa5042078f27dd4028b1d147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0" name="Picture 10" descr="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339975" y="830263"/>
            <a:ext cx="48069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在祖国边防最东端的角落，</a:t>
            </a:r>
            <a:br>
              <a:rPr lang="zh-CN" altLang="en-US" sz="280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耸立着我们小小的哨所。</a:t>
            </a:r>
            <a:br>
              <a:rPr lang="zh-CN" altLang="en-US" sz="280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每当星星月亮悄悄的隐没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,</a:t>
            </a:r>
            <a:br>
              <a:rPr lang="en-US" altLang="zh-CN" sz="280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我把太阳迎进祖国，</a:t>
            </a:r>
            <a:br>
              <a:rPr lang="zh-CN" altLang="en-US" sz="280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太阳把光热洒给万里山河。</a:t>
            </a:r>
            <a:br>
              <a:rPr lang="zh-CN" altLang="en-US" sz="280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我持枪向太阳致以军礼，</a:t>
            </a:r>
            <a:br>
              <a:rPr lang="zh-CN" altLang="en-US" sz="280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请它也带上我的光我的热。</a:t>
            </a:r>
            <a:br>
              <a:rPr lang="zh-CN" altLang="en-US" sz="280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无论风雪弥漫还是大雨滂沱，</a:t>
            </a:r>
            <a:br>
              <a:rPr lang="zh-CN" altLang="en-US" sz="280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朝霞也照样升起在我的心窝。</a:t>
            </a:r>
            <a:br>
              <a:rPr lang="zh-CN" altLang="en-US" sz="280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就在这个时刻决不会错，</a:t>
            </a:r>
            <a:br>
              <a:rPr lang="zh-CN" altLang="en-US" sz="280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太阳肯定从我心头走过。</a:t>
            </a:r>
            <a:br>
              <a:rPr lang="zh-CN" altLang="en-US" sz="2800">
                <a:latin typeface="楷体_GB2312" pitchFamily="49" charset="-122"/>
                <a:ea typeface="楷体_GB2312" pitchFamily="49" charset="-122"/>
              </a:rPr>
            </a:br>
            <a:endParaRPr lang="zh-CN" altLang="en-US" sz="280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8" name="Picture 10" descr="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259632" y="1676239"/>
            <a:ext cx="6768752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zh-CN" altLang="en-US" sz="3200" dirty="0">
                <a:latin typeface="Arial" panose="020B0604020202020204" pitchFamily="34" charset="0"/>
              </a:rPr>
              <a:t>作业超市</a:t>
            </a:r>
            <a:endParaRPr lang="zh-CN" altLang="en-US" sz="3200" dirty="0">
              <a:latin typeface="Arial" panose="020B0604020202020204" pitchFamily="34" charset="0"/>
            </a:endParaRPr>
          </a:p>
          <a:p>
            <a:endParaRPr lang="zh-CN" altLang="en-US" sz="3200" dirty="0">
              <a:latin typeface="Arial" panose="020B0604020202020204" pitchFamily="34" charset="0"/>
            </a:endParaRPr>
          </a:p>
          <a:p>
            <a:r>
              <a:rPr lang="en-US" altLang="zh-CN" sz="2800" dirty="0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为课文插图配一首小诗，题目是</a:t>
            </a:r>
            <a:r>
              <a:rPr lang="en-US" altLang="zh-CN" sz="2800" dirty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太阳与士兵</a:t>
            </a:r>
            <a:r>
              <a:rPr lang="en-US" altLang="zh-CN" sz="2800" dirty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。</a:t>
            </a:r>
            <a:br>
              <a:rPr lang="zh-CN" altLang="en-US" sz="2800" dirty="0">
                <a:latin typeface="楷体_GB2312" pitchFamily="49" charset="-122"/>
                <a:ea typeface="楷体_GB2312" pitchFamily="49" charset="-122"/>
              </a:rPr>
            </a:br>
            <a:r>
              <a:rPr lang="en-US" altLang="zh-CN" sz="2800" dirty="0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给</a:t>
            </a:r>
            <a:r>
              <a:rPr lang="zh-CN" altLang="en-US" sz="2800" dirty="0">
                <a:latin typeface="Arial" panose="020B0604020202020204"/>
                <a:ea typeface="楷体_GB2312" pitchFamily="49" charset="-122"/>
              </a:rPr>
              <a:t>“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东方第一哨</a:t>
            </a:r>
            <a:r>
              <a:rPr lang="zh-CN" altLang="en-US" sz="2800" dirty="0">
                <a:latin typeface="Arial" panose="020B0604020202020204"/>
                <a:ea typeface="楷体_GB2312" pitchFamily="49" charset="-122"/>
              </a:rPr>
              <a:t>”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的解放军叔叔写一封信，倾吐你心中想说的话</a:t>
            </a:r>
            <a:r>
              <a:rPr lang="zh-CN" altLang="en-US" sz="2800" dirty="0" smtClean="0">
                <a:latin typeface="楷体_GB2312" pitchFamily="49" charset="-122"/>
                <a:ea typeface="楷体_GB2312" pitchFamily="49" charset="-122"/>
              </a:rPr>
              <a:t>。 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4" name="Picture 10" descr="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20081013943271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836613"/>
            <a:ext cx="7488237" cy="481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5" name="Picture 13" descr="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xinsrc_482010402094661732082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980728"/>
            <a:ext cx="7812088" cy="518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979613" y="3933825"/>
            <a:ext cx="35290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>
              <a:latin typeface="Arial" panose="020B0604020202020204" pitchFamily="34" charset="0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785061" y="692696"/>
            <a:ext cx="489585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宋体" panose="02010600030101010101" pitchFamily="2" charset="-122"/>
              </a:rPr>
              <a:t>自读要求</a:t>
            </a:r>
            <a:endParaRPr lang="zh-CN" altLang="en-US" sz="2800" dirty="0"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dirty="0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自由读文，把字音读正确，把句子读通顺。</a:t>
            </a:r>
            <a:endParaRPr lang="zh-CN" altLang="en-US" sz="2800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dirty="0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看看课文一共有多少次太阳与士兵的对话</a:t>
            </a:r>
            <a:r>
              <a:rPr lang="zh-CN" altLang="en-US" sz="2800" dirty="0" smtClean="0"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28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699792" y="292494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4" name="Picture 10" descr="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043608" y="1412776"/>
            <a:ext cx="7056784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CC3300"/>
                </a:solidFill>
                <a:latin typeface="楷体_GB2312" pitchFamily="49" charset="-122"/>
                <a:ea typeface="楷体_GB2312" pitchFamily="49" charset="-122"/>
              </a:rPr>
              <a:t>我会读  我会认</a:t>
            </a:r>
            <a:endParaRPr lang="zh-CN" altLang="en-US" sz="3600" dirty="0">
              <a:solidFill>
                <a:srgbClr val="CC3300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dirty="0">
                <a:latin typeface="楷体_GB2312" pitchFamily="49" charset="-122"/>
                <a:ea typeface="楷体_GB2312" pitchFamily="49" charset="-122"/>
              </a:rPr>
              <a:t>萦绕   催促   锦绣   遨游   陕北   忠诚   馨香   旷野   巡逻   照耀  沐浴  徐徐上升  一缕光芒  向日葵   一锹一镐   雄鸡报晓   融为一体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Picture 12" descr="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2598415a8021033f77d892714f89b1e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6100" y="549275"/>
            <a:ext cx="4194175" cy="559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755650" y="1750923"/>
            <a:ext cx="3311525" cy="3662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3200" dirty="0">
                <a:solidFill>
                  <a:srgbClr val="CC3300"/>
                </a:solidFill>
                <a:latin typeface="Arial" panose="020B0604020202020204" pitchFamily="34" charset="0"/>
              </a:rPr>
              <a:t>细读品味</a:t>
            </a:r>
            <a:endParaRPr lang="zh-CN" altLang="en-US" sz="3200" dirty="0">
              <a:solidFill>
                <a:srgbClr val="CC3300"/>
              </a:solidFill>
              <a:latin typeface="Arial" panose="020B0604020202020204" pitchFamily="34" charset="0"/>
            </a:endParaRPr>
          </a:p>
          <a:p>
            <a:endParaRPr lang="zh-CN" altLang="en-US" sz="3200" dirty="0">
              <a:solidFill>
                <a:srgbClr val="CC33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r>
              <a:rPr lang="zh-CN" altLang="en-US" sz="28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       </a:t>
            </a: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楷体_GB2312" pitchFamily="49" charset="-122"/>
              </a:rPr>
              <a:t>一边读，一边想：每次对话主要说了什么内容，你从中感受到了“东方第一哨”士兵怎样的形象</a:t>
            </a:r>
            <a:r>
              <a:rPr lang="zh-CN" altLang="en-US" sz="2800" dirty="0" smtClean="0">
                <a:solidFill>
                  <a:schemeClr val="accent2"/>
                </a:solidFill>
                <a:latin typeface="Arial" panose="020B0604020202020204" pitchFamily="34" charset="0"/>
                <a:ea typeface="楷体_GB2312" pitchFamily="49" charset="-122"/>
              </a:rPr>
              <a:t>？</a:t>
            </a:r>
            <a:endParaRPr lang="zh-CN" altLang="en-US" sz="2800" dirty="0">
              <a:solidFill>
                <a:schemeClr val="accent2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 descr="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476375" y="1104900"/>
            <a:ext cx="62865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2800" dirty="0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读第一次对话，要想象士兵们清晨高唱上岗，在太阳照耀下升旗的情景。</a:t>
            </a:r>
            <a:br>
              <a:rPr lang="zh-CN" altLang="en-US" sz="2800" dirty="0">
                <a:latin typeface="楷体_GB2312" pitchFamily="49" charset="-122"/>
                <a:ea typeface="楷体_GB2312" pitchFamily="49" charset="-122"/>
              </a:rPr>
            </a:br>
            <a:endParaRPr lang="zh-CN" altLang="en-US" sz="2800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800" dirty="0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读第二次对话，要想象士兵们用自己的双手在荒凉的小哨所上建起升旗场的情景。</a:t>
            </a:r>
            <a:endParaRPr lang="zh-CN" altLang="en-US" sz="2800" dirty="0">
              <a:latin typeface="楷体_GB2312" pitchFamily="49" charset="-122"/>
              <a:ea typeface="楷体_GB2312" pitchFamily="49" charset="-122"/>
            </a:endParaRPr>
          </a:p>
          <a:p>
            <a:br>
              <a:rPr lang="zh-CN" altLang="en-US" sz="2800" dirty="0">
                <a:latin typeface="楷体_GB2312" pitchFamily="49" charset="-122"/>
                <a:ea typeface="楷体_GB2312" pitchFamily="49" charset="-122"/>
              </a:rPr>
            </a:br>
            <a:r>
              <a:rPr lang="en-US" altLang="zh-CN" sz="2800" dirty="0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读第三次对话，要想象士兵们年复一年在冰天雪地迎风放哨的情景。</a:t>
            </a:r>
            <a:b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</a:b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4" name="Picture 10" descr="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403648" y="4005263"/>
            <a:ext cx="6264696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每天早晨，都有一种神圣感召唤着我们：</a:t>
            </a:r>
            <a:r>
              <a:rPr lang="zh-CN" altLang="en-US" sz="2800" dirty="0">
                <a:latin typeface="Arial" panose="020B0604020202020204"/>
                <a:ea typeface="楷体_GB2312" pitchFamily="49" charset="-122"/>
              </a:rPr>
              <a:t>“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我们把太阳迎进祖国</a:t>
            </a:r>
            <a:r>
              <a:rPr lang="en-US" altLang="zh-CN" sz="2800" dirty="0">
                <a:latin typeface="宋体" panose="02010600030101010101" pitchFamily="2" charset="-122"/>
              </a:rPr>
              <a:t>……</a:t>
            </a:r>
            <a:r>
              <a:rPr lang="en-US" altLang="zh-CN" sz="2800" dirty="0">
                <a:latin typeface="Arial" panose="020B0604020202020204"/>
                <a:ea typeface="楷体_GB2312" pitchFamily="49" charset="-122"/>
              </a:rPr>
              <a:t>”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这是我们哨所的</a:t>
            </a:r>
            <a:r>
              <a:rPr lang="zh-CN" altLang="en-US" sz="2800" dirty="0">
                <a:latin typeface="Arial" panose="020B0604020202020204"/>
                <a:ea typeface="楷体_GB2312" pitchFamily="49" charset="-122"/>
              </a:rPr>
              <a:t>“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哨歌</a:t>
            </a:r>
            <a:r>
              <a:rPr lang="zh-CN" altLang="en-US" sz="2800" dirty="0">
                <a:latin typeface="Arial" panose="020B0604020202020204"/>
                <a:ea typeface="楷体_GB2312" pitchFamily="49" charset="-122"/>
              </a:rPr>
              <a:t>”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。 </a:t>
            </a:r>
            <a:endParaRPr lang="zh-CN" altLang="en-US" sz="2800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1281" name="Picture 17" descr="早晨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549275"/>
            <a:ext cx="4064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3" name="Picture 19" descr="東方第一哨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549275"/>
            <a:ext cx="3671888" cy="302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6" name="Picture 10" descr="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684213" y="620713"/>
            <a:ext cx="4464050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在我们心目中，国旗是祖国母亲最俊美的脸庞。作为她的守护者，我们要侍奉她接受来自光明之源的第一缕（</a:t>
            </a:r>
            <a:r>
              <a:rPr lang="en-US" altLang="zh-CN" sz="2800" dirty="0" err="1">
                <a:latin typeface="宋体" panose="02010600030101010101" pitchFamily="2" charset="-122"/>
              </a:rPr>
              <a:t>lǚ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）光芒。您知道，我们的哨所既小又荒凉，唯一尊贵的地方，是南面那道小土坡。我们一锹一镐（</a:t>
            </a:r>
            <a:r>
              <a:rPr lang="en-US" altLang="zh-CN" sz="2800" dirty="0" err="1">
                <a:latin typeface="宋体" panose="02010600030101010101" pitchFamily="2" charset="-122"/>
              </a:rPr>
              <a:t>ɡǎo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）地把它平整好，我们用砖围它，用石砌它，用鹅卵石点缀它。就在这道小土坡上，我们建起了升旗场。</a:t>
            </a:r>
            <a:br>
              <a:rPr lang="zh-CN" altLang="en-US" sz="2800" dirty="0">
                <a:latin typeface="楷体_GB2312" pitchFamily="49" charset="-122"/>
                <a:ea typeface="楷体_GB2312" pitchFamily="49" charset="-122"/>
              </a:rPr>
            </a:br>
            <a:endParaRPr lang="zh-CN" altLang="en-US" sz="2800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9234" name="Picture 18" descr="升旗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825" y="620713"/>
            <a:ext cx="4067175" cy="558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zy.com">
  <a:themeElements>
    <a:clrScheme name="default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default">
      <a:majorFont>
        <a:latin typeface="Comic Sans MS"/>
        <a:ea typeface="宋体"/>
        <a:cs typeface=""/>
      </a:majorFont>
      <a:minorFont>
        <a:latin typeface="Comic Sans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efault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0</TotalTime>
  <Words>2481</Words>
  <Application>WPS 演示</Application>
  <PresentationFormat>全屏显示(4:3)</PresentationFormat>
  <Paragraphs>91</Paragraphs>
  <Slides>23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Arial</vt:lpstr>
      <vt:lpstr>宋体</vt:lpstr>
      <vt:lpstr>Wingdings</vt:lpstr>
      <vt:lpstr>Comic Sans MS</vt:lpstr>
      <vt:lpstr>Calibri</vt:lpstr>
      <vt:lpstr>汉仪大宋简</vt:lpstr>
      <vt:lpstr>微软雅黑</vt:lpstr>
      <vt:lpstr>楷体_GB2312</vt:lpstr>
      <vt:lpstr>华文中宋</vt:lpstr>
      <vt:lpstr>Arial</vt:lpstr>
      <vt:lpstr>Arial Unicode MS</vt:lpstr>
      <vt:lpstr>汉仪中宋简</vt:lpstr>
      <vt:lpstr>新宋体</vt:lpstr>
      <vt:lpstr>glzy.com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</dc:description>
  <dc:subject>第一PPT模板网-WWW.1PPT.COM</dc:subject>
  <cp:category>第一PPT模板网-WWW.1PPT.COM</cp:category>
  <cp:lastModifiedBy>Administrator</cp:lastModifiedBy>
  <cp:revision>12</cp:revision>
  <dcterms:created xsi:type="dcterms:W3CDTF">2009-05-16T12:47:00Z</dcterms:created>
  <dcterms:modified xsi:type="dcterms:W3CDTF">2017-08-12T07:10:37Z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