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33"/>
  </p:notes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2" r:id="rId12"/>
    <p:sldId id="280" r:id="rId13"/>
    <p:sldId id="273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74" r:id="rId30"/>
    <p:sldId id="278" r:id="rId31"/>
    <p:sldId id="281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>
      <p:cViewPr varScale="1">
        <p:scale>
          <a:sx n="104" d="100"/>
          <a:sy n="104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AA04-C1C6-4545-BA35-89963F1B2C65}" type="datetimeFigureOut">
              <a:rPr lang="zh-CN" altLang="en-US" smtClean="0"/>
              <a:pPr/>
              <a:t>2018/6/5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73425-6875-4059-A7E9-941D8183A2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CBAEB-164E-4372-A8E7-D555CD47CA2A}" type="datetime3">
              <a:rPr lang="zh-CN" altLang="en-US" smtClean="0"/>
              <a:t>2018年6月5日星期二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A4E9-36C4-4907-AC64-D3ED0773CB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279A76-A852-4319-98B0-4AE58EC73EC3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828BBE-C785-4B1B-B660-219FEC3A488F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B4272-8414-4E7B-8C32-3074FEE3B418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684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C07389-E68E-4CFC-8C39-7F98C71518F1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CBC48C-92BE-4EBC-88B1-DAC369738E89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E3A292-7B28-4EA3-8C95-1835CA07CBB4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6D903B-AD19-4893-AEFE-2C120E627627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47EFBD-2FDD-41BA-BC94-3B7A7CF6E8A0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A632B3-2CAA-4D5D-947A-DA24C2120791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09AB3-0DD8-4847-B6E3-A78FA2406B6C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95E90B-D61E-43AC-BDE5-4BDBEFE16D35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5E7FF3-1C30-4521-AC0F-CF5AA3458CAA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5E8B6-D607-4EA4-A0D6-862CA9A033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02" r:id="rId12"/>
    <p:sldLayoutId id="2147483730" r:id="rId13"/>
    <p:sldLayoutId id="2147483731" r:id="rId14"/>
    <p:sldLayoutId id="2147483732" r:id="rId15"/>
    <p:sldLayoutId id="2147483733" r:id="rId1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sogou.com/lemma/ShowInnerLink.htm?lemmaId=10703124" TargetMode="External"/><Relationship Id="rId3" Type="http://schemas.openxmlformats.org/officeDocument/2006/relationships/hyperlink" Target="http://baike.sogou.com/lemma/ShowInnerLink.htm?lemmaId=789962" TargetMode="External"/><Relationship Id="rId7" Type="http://schemas.openxmlformats.org/officeDocument/2006/relationships/hyperlink" Target="http://baike.sogou.com/lemma/ShowInnerLink.htm?lemmaId=6464651" TargetMode="External"/><Relationship Id="rId12" Type="http://schemas.openxmlformats.org/officeDocument/2006/relationships/image" Target="../media/image11.jpeg"/><Relationship Id="rId2" Type="http://schemas.openxmlformats.org/officeDocument/2006/relationships/hyperlink" Target="http://baike.sogou.com/lemma/ShowInnerLink.htm?lemmaId=21201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ike.sogou.com/lemma/ShowInnerLink.htm?lemmaId=57525521" TargetMode="External"/><Relationship Id="rId11" Type="http://schemas.openxmlformats.org/officeDocument/2006/relationships/hyperlink" Target="http://baike.sogou.com/v47590.htm?fromTitle=%E6%A5%8A%E5%88%A9%E5%81%89#quote1" TargetMode="External"/><Relationship Id="rId5" Type="http://schemas.openxmlformats.org/officeDocument/2006/relationships/hyperlink" Target="http://baike.sogou.com/lemma/ShowInnerLink.htm?lemmaId=166934" TargetMode="External"/><Relationship Id="rId10" Type="http://schemas.openxmlformats.org/officeDocument/2006/relationships/hyperlink" Target="http://baike.sogou.com/lemma/ShowInnerLink.htm?lemmaId=268066" TargetMode="External"/><Relationship Id="rId4" Type="http://schemas.openxmlformats.org/officeDocument/2006/relationships/hyperlink" Target="http://baike.sogou.com/lemma/ShowInnerLink.htm?lemmaId=75718015" TargetMode="External"/><Relationship Id="rId9" Type="http://schemas.openxmlformats.org/officeDocument/2006/relationships/hyperlink" Target="http://baike.sogou.com/lemma/ShowInnerLink.htm?lemmaId=493404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188640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人民教育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出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版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社七年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级下册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第</a:t>
            </a:r>
            <a:r>
              <a:rPr lang="en-US" altLang="zh-CN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22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zh-CN" altLang="en-US" sz="3600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sz="3600" dirty="0"/>
          </a:p>
        </p:txBody>
      </p:sp>
      <p:sp>
        <p:nvSpPr>
          <p:cNvPr id="3" name="矩形 2"/>
          <p:cNvSpPr/>
          <p:nvPr/>
        </p:nvSpPr>
        <p:spPr>
          <a:xfrm>
            <a:off x="2915816" y="5445224"/>
            <a:ext cx="4586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190DB3"/>
                </a:solidFill>
                <a:latin typeface="楷体" pitchFamily="49" charset="-122"/>
                <a:ea typeface="楷体" pitchFamily="49" charset="-122"/>
              </a:rPr>
              <a:t>泉港民族中学 庄梅霞</a:t>
            </a:r>
            <a:endParaRPr lang="zh-CN" altLang="en-US" sz="3600" b="1" dirty="0">
              <a:solidFill>
                <a:srgbClr val="190DB3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5976" y="3717032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 eaLnBrk="1" hangingPunct="1">
              <a:buFont typeface="Wingdings" pitchFamily="2" charset="2"/>
              <a:buNone/>
            </a:pPr>
            <a:r>
              <a:rPr lang="zh-CN" altLang="en-US" sz="3600" b="1" dirty="0" smtClean="0"/>
              <a:t>杨利伟</a:t>
            </a:r>
          </a:p>
        </p:txBody>
      </p:sp>
      <p:sp>
        <p:nvSpPr>
          <p:cNvPr id="7" name="矩形 6"/>
          <p:cNvSpPr/>
          <p:nvPr/>
        </p:nvSpPr>
        <p:spPr>
          <a:xfrm>
            <a:off x="1235880" y="1772816"/>
            <a:ext cx="63770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zh-CN" sz="8000" b="1" cap="none" spc="0" dirty="0" smtClean="0">
                <a:ln/>
                <a:solidFill>
                  <a:srgbClr val="00B0F0"/>
                </a:solidFill>
                <a:effectLst/>
              </a:rPr>
              <a:t>22</a:t>
            </a:r>
            <a:r>
              <a:rPr lang="zh-CN" altLang="en-US" sz="8000" b="1" cap="none" spc="0" dirty="0" smtClean="0">
                <a:ln/>
                <a:solidFill>
                  <a:srgbClr val="00B0F0"/>
                </a:solidFill>
                <a:effectLst/>
              </a:rPr>
              <a:t>、太空一日</a:t>
            </a:r>
            <a:endParaRPr lang="zh-CN" altLang="en-US" sz="8000" b="1" cap="none" spc="0" dirty="0">
              <a:ln/>
              <a:solidFill>
                <a:srgbClr val="00B0F0"/>
              </a:solidFill>
              <a:effectLst/>
            </a:endParaRPr>
          </a:p>
        </p:txBody>
      </p:sp>
      <p:pic>
        <p:nvPicPr>
          <p:cNvPr id="8" name="Picture 4" descr="1_2-1-9-630_20031015101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34198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9FDC0-0C17-42EE-B839-5D3D16F5EF29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685800"/>
            <a:ext cx="8915400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杨利伟耗时两年写成的</a:t>
            </a:r>
            <a:r>
              <a:rPr lang="zh-CN" altLang="en-US" sz="36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自传</a:t>
            </a:r>
            <a:r>
              <a:rPr lang="en-US" altLang="zh-CN" sz="36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天地九重</a:t>
            </a:r>
            <a:r>
              <a:rPr lang="en-US" altLang="zh-CN" sz="36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，由</a:t>
            </a:r>
            <a:r>
              <a:rPr lang="en-US" altLang="zh-CN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万字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150</a:t>
            </a: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幅珍贵图片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组成。</a:t>
            </a:r>
            <a:endParaRPr lang="en-US" altLang="zh-CN" sz="36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作者以坦率而真挚的方式，讲述了自己的成长，回顾了一个</a:t>
            </a: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小城少年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如何成为</a:t>
            </a: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军人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、成为一名</a:t>
            </a: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优秀的战斗机飞行员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，如何通过艰难的、接近完美的训练，终于成就了自己见证和创造奇迹的人生。</a:t>
            </a:r>
            <a:endParaRPr lang="en-US" altLang="zh-CN" sz="36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课文便节选自杨利伟的自传</a:t>
            </a:r>
            <a:r>
              <a:rPr lang="en-US" altLang="zh-CN" sz="36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天地九重</a:t>
            </a:r>
            <a:r>
              <a:rPr lang="en-US" altLang="zh-CN" sz="36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457200"/>
            <a:ext cx="31242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b="1" i="1" dirty="0" smtClean="0">
                <a:solidFill>
                  <a:srgbClr val="7030A0"/>
                </a:solidFill>
              </a:rPr>
              <a:t>生词检</a:t>
            </a:r>
            <a:r>
              <a:rPr lang="zh-CN" altLang="en-US" sz="3600" b="1" i="1" dirty="0" smtClean="0">
                <a:solidFill>
                  <a:srgbClr val="7030A0"/>
                </a:solidFill>
              </a:rPr>
              <a:t>测</a:t>
            </a:r>
            <a:endParaRPr lang="zh-CN" altLang="en-US" sz="3600" b="1" i="1" dirty="0" smtClean="0">
              <a:solidFill>
                <a:srgbClr val="7030A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991600" cy="48768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zh-CN" sz="3600" dirty="0" smtClean="0">
                <a:solidFill>
                  <a:srgbClr val="0000FF"/>
                </a:solidFill>
              </a:rPr>
              <a:t>  </a:t>
            </a:r>
            <a:r>
              <a:rPr lang="en-US" altLang="zh-CN" sz="3600" dirty="0" err="1" smtClean="0">
                <a:solidFill>
                  <a:srgbClr val="0000FF"/>
                </a:solidFill>
              </a:rPr>
              <a:t>chì</a:t>
            </a:r>
            <a:r>
              <a:rPr lang="en-US" altLang="zh-CN" sz="3600" dirty="0" smtClean="0">
                <a:solidFill>
                  <a:srgbClr val="0000FF"/>
                </a:solidFill>
              </a:rPr>
              <a:t>           </a:t>
            </a:r>
            <a:r>
              <a:rPr lang="en-US" altLang="zh-CN" sz="3600" dirty="0" err="1" smtClean="0">
                <a:solidFill>
                  <a:srgbClr val="0000FF"/>
                </a:solidFill>
              </a:rPr>
              <a:t>ku</a:t>
            </a:r>
            <a:r>
              <a:rPr lang="en-US" altLang="zh-CN" dirty="0" err="1" smtClean="0">
                <a:solidFill>
                  <a:srgbClr val="0000FF"/>
                </a:solidFill>
              </a:rPr>
              <a:t>ò</a:t>
            </a:r>
            <a:r>
              <a:rPr lang="en-US" altLang="zh-CN" dirty="0" smtClean="0">
                <a:solidFill>
                  <a:srgbClr val="0000FF"/>
                </a:solidFill>
              </a:rPr>
              <a:t>         </a:t>
            </a:r>
            <a:r>
              <a:rPr lang="en-US" altLang="zh-CN" dirty="0" err="1" smtClean="0">
                <a:solidFill>
                  <a:srgbClr val="0000FF"/>
                </a:solidFill>
              </a:rPr>
              <a:t>kàn</a:t>
            </a:r>
            <a:r>
              <a:rPr lang="en-US" altLang="zh-CN" dirty="0" smtClean="0">
                <a:solidFill>
                  <a:srgbClr val="0000FF"/>
                </a:solidFill>
              </a:rPr>
              <a:t>      </a:t>
            </a:r>
            <a:r>
              <a:rPr lang="en-US" altLang="zh-CN" dirty="0" err="1" smtClean="0">
                <a:solidFill>
                  <a:srgbClr val="0000FF"/>
                </a:solidFill>
              </a:rPr>
              <a:t>áo</a:t>
            </a:r>
            <a:r>
              <a:rPr lang="en-US" altLang="zh-CN" dirty="0" smtClean="0">
                <a:solidFill>
                  <a:srgbClr val="0000FF"/>
                </a:solidFill>
              </a:rPr>
              <a:t>              </a:t>
            </a:r>
            <a:r>
              <a:rPr lang="en-US" altLang="zh-CN" dirty="0" err="1" smtClean="0">
                <a:solidFill>
                  <a:srgbClr val="0000FF"/>
                </a:solidFill>
              </a:rPr>
              <a:t>j</a:t>
            </a:r>
            <a:r>
              <a:rPr lang="en-US" altLang="zh-CN" b="1" dirty="0" err="1" smtClean="0">
                <a:solidFill>
                  <a:srgbClr val="0000FF"/>
                </a:solidFill>
              </a:rPr>
              <a:t>ǐ</a:t>
            </a:r>
            <a:r>
              <a:rPr lang="en-US" altLang="zh-CN" dirty="0" err="1" smtClean="0">
                <a:solidFill>
                  <a:srgbClr val="0000FF"/>
                </a:solidFill>
              </a:rPr>
              <a:t>n</a:t>
            </a:r>
            <a:endParaRPr lang="en-US" altLang="zh-CN" sz="3600" dirty="0" smtClean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zh-CN" altLang="en-US" sz="3600" b="1" dirty="0" smtClean="0">
                <a:solidFill>
                  <a:srgbClr val="0000FF"/>
                </a:solidFill>
              </a:rPr>
              <a:t> 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  炽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热      轮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廓 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     俯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瞰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      遨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游 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     严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谨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zh-CN" sz="3600" b="1" dirty="0" smtClean="0">
                <a:solidFill>
                  <a:srgbClr val="0000FF"/>
                </a:solidFill>
              </a:rPr>
              <a:t> </a:t>
            </a:r>
            <a:r>
              <a:rPr lang="en-US" altLang="zh-CN" sz="3600" b="1" dirty="0" err="1" smtClean="0">
                <a:solidFill>
                  <a:srgbClr val="0000FF"/>
                </a:solidFill>
              </a:rPr>
              <a:t>ch</a:t>
            </a:r>
            <a:r>
              <a:rPr lang="en-US" altLang="zh-CN" b="1" dirty="0" err="1" smtClean="0">
                <a:solidFill>
                  <a:srgbClr val="0000FF"/>
                </a:solidFill>
              </a:rPr>
              <a:t>óu</a:t>
            </a:r>
            <a:r>
              <a:rPr lang="en-US" altLang="zh-CN" b="1" dirty="0" smtClean="0">
                <a:solidFill>
                  <a:srgbClr val="0000FF"/>
                </a:solidFill>
              </a:rPr>
              <a:t>        </a:t>
            </a:r>
            <a:r>
              <a:rPr lang="en-US" altLang="zh-CN" b="1" dirty="0" err="1" smtClean="0">
                <a:solidFill>
                  <a:srgbClr val="0000FF"/>
                </a:solidFill>
              </a:rPr>
              <a:t>zhuó</a:t>
            </a:r>
            <a:r>
              <a:rPr lang="en-US" altLang="zh-CN" b="1" dirty="0" smtClean="0">
                <a:solidFill>
                  <a:srgbClr val="0000FF"/>
                </a:solidFill>
              </a:rPr>
              <a:t>                </a:t>
            </a:r>
            <a:r>
              <a:rPr lang="en-US" altLang="zh-CN" b="1" dirty="0" err="1" smtClean="0">
                <a:solidFill>
                  <a:srgbClr val="0000FF"/>
                </a:solidFill>
              </a:rPr>
              <a:t>fǔ</a:t>
            </a:r>
            <a:r>
              <a:rPr lang="en-US" altLang="zh-CN" b="1" dirty="0" smtClean="0">
                <a:solidFill>
                  <a:srgbClr val="0000FF"/>
                </a:solidFill>
              </a:rPr>
              <a:t>            </a:t>
            </a:r>
            <a:r>
              <a:rPr lang="en-US" altLang="zh-CN" b="1" dirty="0" err="1" smtClean="0">
                <a:solidFill>
                  <a:srgbClr val="0000FF"/>
                </a:solidFill>
              </a:rPr>
              <a:t>jūn</a:t>
            </a:r>
            <a:endParaRPr lang="en-US" altLang="zh-CN" sz="3600" b="1" dirty="0" smtClean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zh-CN" altLang="en-US" sz="3600" b="1" dirty="0" smtClean="0">
                <a:solidFill>
                  <a:srgbClr val="0000FF"/>
                </a:solidFill>
              </a:rPr>
              <a:t> 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 稠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密      烧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灼  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    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五脏六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腑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      千</a:t>
            </a:r>
            <a:r>
              <a:rPr lang="zh-CN" altLang="en-US" sz="3600" b="1" u="sng" dirty="0" smtClean="0">
                <a:solidFill>
                  <a:srgbClr val="0000FF"/>
                </a:solidFill>
              </a:rPr>
              <a:t>钧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一发</a:t>
            </a:r>
          </a:p>
          <a:p>
            <a:pPr eaLnBrk="1" hangingPunct="1">
              <a:defRPr/>
            </a:pPr>
            <a:endParaRPr lang="zh-CN" altLang="en-US" sz="3600" b="1" dirty="0" smtClean="0">
              <a:solidFill>
                <a:srgbClr val="0000FF"/>
              </a:solidFill>
            </a:endParaRPr>
          </a:p>
          <a:p>
            <a:pPr eaLnBrk="1" hangingPunct="1">
              <a:defRPr/>
            </a:pPr>
            <a:endParaRPr lang="en-US" altLang="zh-CN" sz="3600" b="1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5CD2F-71C3-44D9-B35F-128EE44423ED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 noChangeArrowheads="1"/>
          </p:cNvSpPr>
          <p:nvPr>
            <p:ph type="title"/>
          </p:nvPr>
        </p:nvSpPr>
        <p:spPr>
          <a:xfrm>
            <a:off x="1763688" y="274638"/>
            <a:ext cx="4968552" cy="634082"/>
          </a:xfrm>
        </p:spPr>
        <p:txBody>
          <a:bodyPr>
            <a:normAutofit fontScale="90000"/>
          </a:bodyPr>
          <a:lstStyle/>
          <a:p>
            <a:r>
              <a:rPr lang="zh-CN" altLang="zh-CN" sz="3600" b="1" i="1" dirty="0" smtClean="0">
                <a:solidFill>
                  <a:srgbClr val="7030A0"/>
                </a:solidFill>
              </a:rPr>
              <a:t>整体感知</a:t>
            </a:r>
            <a:r>
              <a:rPr lang="zh-CN" altLang="en-US" sz="3600" b="1" i="1" dirty="0" smtClean="0">
                <a:solidFill>
                  <a:srgbClr val="7030A0"/>
                </a:solidFill>
              </a:rPr>
              <a:t>，思考讨论问题</a:t>
            </a:r>
            <a:endParaRPr lang="zh-CN" altLang="zh-CN" sz="3600" b="1" i="1" dirty="0" smtClean="0">
              <a:solidFill>
                <a:srgbClr val="7030A0"/>
              </a:solidFill>
            </a:endParaRPr>
          </a:p>
        </p:txBody>
      </p:sp>
      <p:sp>
        <p:nvSpPr>
          <p:cNvPr id="13314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、快速浏览课文，把握文章的主要内容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、根据课文的小标题，梳理宇航员的飞行历程。</a:t>
            </a:r>
          </a:p>
          <a:p>
            <a:pPr>
              <a:buNone/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3、太空一日，充满紧张和意外，阅读课文，找找看，杨利伟遇到了哪些意外情况？他当时有怎样的反应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？</a:t>
            </a:r>
            <a:endParaRPr lang="en-US" altLang="zh-CN" sz="2800" b="1" dirty="0" smtClean="0"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2800" b="1" noProof="1" smtClean="0">
                <a:latin typeface="黑体" pitchFamily="49" charset="-122"/>
                <a:ea typeface="黑体" pitchFamily="49" charset="-122"/>
              </a:rPr>
              <a:t>4、杨利伟最终克服了身体和心理上的不适，出色地完成了太空飞行的任务，从中你看到了杨利伟怎样的精神品质，你有什么感想？</a:t>
            </a:r>
            <a:endParaRPr lang="en-US" altLang="zh-CN" sz="2800" b="1" noProof="1" smtClean="0">
              <a:latin typeface="黑体" pitchFamily="49" charset="-122"/>
              <a:ea typeface="黑体" pitchFamily="49" charset="-122"/>
            </a:endParaRPr>
          </a:p>
          <a:p>
            <a:pPr>
              <a:buNone/>
            </a:pP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5、杨利伟在文中说“对航天员最基本的要求是严谨”。试着在文中找一些例子，体会航天员严谨、科学的态度。</a:t>
            </a:r>
            <a:endParaRPr lang="zh-CN" altLang="en-US" sz="2800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DFBA6-2629-477D-A107-522531B68EB7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  <p:bldP spid="133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257800" y="2705100"/>
            <a:ext cx="250031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俯瞰地球</a:t>
            </a:r>
            <a:endParaRPr lang="en-US" altLang="zh-CN" sz="22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发现神秘敲击声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842" name="TextBox 7"/>
          <p:cNvSpPr txBox="1">
            <a:spLocks noChangeArrowheads="1"/>
          </p:cNvSpPr>
          <p:nvPr/>
        </p:nvSpPr>
        <p:spPr bwMode="auto">
          <a:xfrm>
            <a:off x="212725" y="2279650"/>
            <a:ext cx="67786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太空一日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801688" y="1909763"/>
            <a:ext cx="173037" cy="303053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dirty="0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79475" y="1712913"/>
            <a:ext cx="24130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日</a:t>
            </a: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时整 起飞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783513" y="1455738"/>
            <a:ext cx="1225550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惊心动魄的太空飞行</a:t>
            </a:r>
            <a:endParaRPr lang="en-US" altLang="zh-CN" sz="2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严谨科学的工作态度</a:t>
            </a:r>
            <a:endParaRPr lang="en-US" altLang="zh-CN" sz="2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" name="右大括号 17"/>
          <p:cNvSpPr/>
          <p:nvPr/>
        </p:nvSpPr>
        <p:spPr>
          <a:xfrm>
            <a:off x="7735888" y="1943100"/>
            <a:ext cx="188912" cy="345281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671763" y="2497138"/>
            <a:ext cx="0" cy="711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030288" y="3208338"/>
            <a:ext cx="22621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  后来   运行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2679700" y="3929063"/>
            <a:ext cx="0" cy="4143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79475" y="4411663"/>
            <a:ext cx="2500313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16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日</a:t>
            </a: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时</a:t>
            </a: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23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分着陆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124200" y="1676400"/>
            <a:ext cx="2441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飞船：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振动</a:t>
            </a:r>
            <a:endParaRPr lang="en-US" altLang="zh-CN" sz="22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200" b="1"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急剧抖动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4383088" y="2895600"/>
            <a:ext cx="0" cy="41275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575050" y="3208338"/>
            <a:ext cx="1792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飞行速度快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602038" y="4411663"/>
            <a:ext cx="1677987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裂缝 晃荡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4383088" y="3929063"/>
            <a:ext cx="0" cy="4143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6572250" y="2374900"/>
            <a:ext cx="0" cy="41275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581775" y="3929063"/>
            <a:ext cx="0" cy="4143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257800" y="1600200"/>
            <a:ext cx="2722563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航天员：</a:t>
            </a: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痛苦 难受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600700" y="4292600"/>
            <a:ext cx="23241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紧张 惊慌</a:t>
            </a:r>
            <a:endParaRPr lang="en-US" altLang="zh-CN" sz="22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b="1">
                <a:latin typeface="楷体_GB2312" pitchFamily="49" charset="-122"/>
                <a:ea typeface="楷体_GB2312" pitchFamily="49" charset="-122"/>
              </a:rPr>
              <a:t>恐惧 应付自如</a:t>
            </a:r>
            <a:endParaRPr lang="zh-CN" altLang="en-US" sz="22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842" grpId="0"/>
      <p:bldP spid="9" grpId="0" animBg="1"/>
      <p:bldP spid="2" grpId="0"/>
      <p:bldP spid="19" grpId="0"/>
      <p:bldP spid="18" grpId="0" animBg="1"/>
      <p:bldP spid="17" grpId="0"/>
      <p:bldP spid="21" grpId="0"/>
      <p:bldP spid="22" grpId="0"/>
      <p:bldP spid="25" grpId="0"/>
      <p:bldP spid="29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640960" cy="1080120"/>
          </a:xfrm>
        </p:spPr>
        <p:txBody>
          <a:bodyPr>
            <a:noAutofit/>
          </a:bodyPr>
          <a:lstStyle/>
          <a:p>
            <a:r>
              <a:rPr lang="zh-CN" altLang="en-US" sz="3200" b="1" noProof="1">
                <a:solidFill>
                  <a:srgbClr val="190D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2、根据课文的小标题，梳理宇航员的飞行历程。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/>
            </a:r>
            <a:br>
              <a:rPr lang="zh-CN" altLang="en-US" sz="3200" b="1" dirty="0">
                <a:latin typeface="黑体" pitchFamily="49" charset="-122"/>
                <a:ea typeface="黑体" pitchFamily="49" charset="-122"/>
              </a:rPr>
            </a:br>
            <a:endParaRPr lang="zh-CN" altLang="en-US" sz="3200" b="1" noProof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314" name="内容占位符 2"/>
          <p:cNvSpPr>
            <a:spLocks noGrp="1" noChangeArrowheads="1"/>
          </p:cNvSpPr>
          <p:nvPr>
            <p:ph idx="1"/>
          </p:nvPr>
        </p:nvSpPr>
        <p:spPr>
          <a:xfrm>
            <a:off x="251520" y="3789040"/>
            <a:ext cx="8559800" cy="2401416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/>
              <a:t>（1）我以为自己要牺牲了——</a:t>
            </a:r>
            <a:endParaRPr lang="zh-CN" altLang="en-US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b="1" dirty="0" smtClean="0"/>
              <a:t>（2）我看到了什么——</a:t>
            </a:r>
          </a:p>
          <a:p>
            <a:pPr>
              <a:buNone/>
            </a:pPr>
            <a:r>
              <a:rPr lang="zh-CN" altLang="en-US" b="1" dirty="0" smtClean="0"/>
              <a:t>（3）神秘的敲击声——</a:t>
            </a:r>
          </a:p>
          <a:p>
            <a:pPr>
              <a:buNone/>
            </a:pPr>
            <a:r>
              <a:rPr lang="zh-CN" altLang="en-US" b="1" dirty="0" smtClean="0"/>
              <a:t>（4）归途如此惊心动魄——</a:t>
            </a:r>
            <a:endParaRPr lang="zh-CN" altLang="en-US" sz="3600" b="1" dirty="0" smtClean="0">
              <a:solidFill>
                <a:srgbClr val="FF0000"/>
              </a:solidFill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7020272" y="4653136"/>
            <a:ext cx="457200" cy="352425"/>
          </a:xfrm>
          <a:prstGeom prst="line">
            <a:avLst/>
          </a:prstGeom>
          <a:ln w="5715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7092280" y="5013176"/>
            <a:ext cx="457200" cy="330200"/>
          </a:xfrm>
          <a:prstGeom prst="line">
            <a:avLst/>
          </a:prstGeom>
          <a:ln w="5715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668344" y="4437112"/>
            <a:ext cx="11684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飞行阶段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300192" y="3789040"/>
            <a:ext cx="2019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起飞阶段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012160" y="5589240"/>
            <a:ext cx="2019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</a:rPr>
              <a:t>返回阶段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932040" y="4509120"/>
            <a:ext cx="2224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/>
              <a:t>飞行中所见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32040" y="5013176"/>
            <a:ext cx="2225675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/>
              <a:t>飞行中所闻</a:t>
            </a:r>
          </a:p>
        </p:txBody>
      </p:sp>
      <p:sp>
        <p:nvSpPr>
          <p:cNvPr id="12" name="矩形 11"/>
          <p:cNvSpPr/>
          <p:nvPr/>
        </p:nvSpPr>
        <p:spPr>
          <a:xfrm>
            <a:off x="467544" y="1628800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本文展现了我国宇航员首次太空飞行的经历。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907704" y="908720"/>
            <a:ext cx="4923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zh-CN" sz="3200" b="1" dirty="0" smtClean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 smtClean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、把</a:t>
            </a:r>
            <a:r>
              <a:rPr lang="zh-CN" altLang="en-US" sz="3200" b="1" dirty="0" smtClean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握文章的主要内容。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332656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合作探究</a:t>
            </a:r>
            <a:endParaRPr lang="zh-CN" altLang="en-US" sz="3600" b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E8D1DB-EC72-4847-9BB4-2437FBDDDE2D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4" grpId="0"/>
      <p:bldP spid="5" grpId="0"/>
      <p:bldP spid="6" grpId="0"/>
      <p:bldP spid="7" grpId="0"/>
      <p:bldP spid="8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2"/>
          <p:cNvSpPr>
            <a:spLocks noGrp="1"/>
          </p:cNvSpPr>
          <p:nvPr>
            <p:ph idx="1"/>
          </p:nvPr>
        </p:nvSpPr>
        <p:spPr>
          <a:xfrm>
            <a:off x="323528" y="476672"/>
            <a:ext cx="8208912" cy="5616624"/>
          </a:xfrm>
        </p:spPr>
        <p:txBody>
          <a:bodyPr>
            <a:normAutofit fontScale="85000" lnSpcReduction="10000"/>
          </a:bodyPr>
          <a:lstStyle/>
          <a:p>
            <a:pPr marL="742950" indent="-742950">
              <a:buNone/>
            </a:pPr>
            <a:r>
              <a:rPr lang="zh-CN" altLang="en-US" sz="3800" b="1" noProof="1">
                <a:solidFill>
                  <a:srgbClr val="190D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3、太空一日，充满紧张和意外，阅读课文，找找看，杨利伟遇到了哪些意外情况？他当时有怎样的反应？</a:t>
            </a:r>
          </a:p>
          <a:p>
            <a:pPr marL="742950" indent="-742950">
              <a:buNone/>
            </a:pPr>
            <a:r>
              <a:rPr lang="zh-CN" altLang="en-US" sz="38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（1）起飞阶段：飞船共振带来的痛苦</a:t>
            </a:r>
          </a:p>
          <a:p>
            <a:pPr marL="742950" indent="-742950">
              <a:buNone/>
            </a:pPr>
            <a:r>
              <a:rPr lang="zh-CN" altLang="en-US" sz="3800" b="1" noProof="1">
                <a:latin typeface="黑体" pitchFamily="49" charset="-122"/>
                <a:ea typeface="黑体" pitchFamily="49" charset="-122"/>
              </a:rPr>
              <a:t>火箭上升到三四十公里的高度时，火箭和飞船开始急剧抖动，产生共振。</a:t>
            </a:r>
          </a:p>
          <a:p>
            <a:pPr marL="742950" indent="-742950">
              <a:buNone/>
            </a:pPr>
            <a:r>
              <a:rPr lang="zh-CN" altLang="en-US" sz="3800" b="1" noProof="1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——这让我感到非常痛苦。</a:t>
            </a:r>
          </a:p>
          <a:p>
            <a:pPr marL="742950" indent="-742950">
              <a:buNone/>
            </a:pPr>
            <a:r>
              <a:rPr lang="zh-CN" altLang="en-US" sz="3800" b="1" noProof="1">
                <a:latin typeface="黑体" pitchFamily="49" charset="-122"/>
                <a:ea typeface="黑体" pitchFamily="49" charset="-122"/>
              </a:rPr>
              <a:t>意外出现了。共振以曲线的形式变化着，感觉越来越强烈，五脏六腑似乎都要碎了。</a:t>
            </a:r>
          </a:p>
          <a:p>
            <a:pPr marL="742950" indent="-742950">
              <a:buNone/>
            </a:pPr>
            <a:r>
              <a:rPr lang="zh-CN" altLang="en-US" sz="3800" b="1" noProof="1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——我几乎无法承受，觉得自己快不行了。</a:t>
            </a:r>
          </a:p>
          <a:p>
            <a:pPr marL="514350" indent="-514350">
              <a:buNone/>
            </a:pPr>
            <a:endParaRPr lang="zh-CN" altLang="en-US" b="1" noProof="1">
              <a:solidFill>
                <a:srgbClr val="7030A0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D5EC63-EAFB-4DF7-98C0-34A613A1AE66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536" y="1219200"/>
            <a:ext cx="8291264" cy="487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（2）飞行阶段：失重、神秘的敲击声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当飞船刚刚进入轨道，处于失重状态时，百分之八九十的航天员都会产生一种“本末倒置”的错觉。这种错觉令人难受，明明朝上坐的，却感觉脑袋冲下。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——靠意志克服。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时不时出现敲击声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——自己很紧张。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FDB05E-8E14-4134-9931-5ED37AAB8F4F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内容占位符 2"/>
          <p:cNvSpPr>
            <a:spLocks noGrp="1" noChangeArrowheads="1"/>
          </p:cNvSpPr>
          <p:nvPr>
            <p:ph idx="1"/>
          </p:nvPr>
        </p:nvSpPr>
        <p:spPr>
          <a:xfrm>
            <a:off x="457200" y="355600"/>
            <a:ext cx="8572500" cy="60977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（3）返回阶段：归途险象环生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右边的舷窗开始出现裂纹。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——说不恐惧那是假话……我的汗出来了……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左边的舷窗也开始出现裂纹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——我反而放心一点了。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随着一声巨响，你会感到突然减速；引导伞一开，使劲一提，会把人吓一跳；减速伞一开，又往那边一拽；主伞开时又把你拉向另一边。每次力量都相当重，飞船晃荡得很厉害，让人不知道是怎么回事。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——对身体的冲击非常厉害。</a:t>
            </a:r>
          </a:p>
          <a:p>
            <a:pPr>
              <a:buNone/>
            </a:pP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171CD-D982-4BC7-963A-444718567C35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064896" cy="1371600"/>
          </a:xfrm>
        </p:spPr>
        <p:txBody>
          <a:bodyPr>
            <a:normAutofit fontScale="90000"/>
          </a:bodyPr>
          <a:lstStyle/>
          <a:p>
            <a:r>
              <a:rPr lang="zh-CN" altLang="en-US" sz="3600" b="1" noProof="1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4、杨利伟最终克服了身体和心理上的不适，出色地完成了太空飞行的任务，从中你看到了杨利伟怎样的精神品质，你有什么感想？</a:t>
            </a:r>
            <a:endParaRPr lang="zh-CN" altLang="en-US" sz="4000" b="1" noProof="1">
              <a:solidFill>
                <a:srgbClr val="190DB3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434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536" y="2204864"/>
            <a:ext cx="8352928" cy="3886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从中我们可以看到杨利伟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坚韧，一丝不苟，心理素质好、不怕牺牲、敢于牺牲的无畏精神和拼搏勇气，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正是这种精神和勇气，印证了中华民族的伟大智慧与坚毅果敢。在杨利伟身上凸显出来的中国载人航天精神，将是中华民族实现伟大复兴的征程中不可或缺的、用之不竭的精神财富。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006F59-8A36-4492-933C-D11AD0FE78B4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19256" cy="1371600"/>
          </a:xfrm>
        </p:spPr>
        <p:txBody>
          <a:bodyPr>
            <a:normAutofit fontScale="90000"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5、杨利伟在文中说“对航天员最基本的要求是严谨”。试着在文中找一些例子，体会航天员严谨、科学的态度。</a:t>
            </a:r>
          </a:p>
        </p:txBody>
      </p:sp>
      <p:sp>
        <p:nvSpPr>
          <p:cNvPr id="19458" name="内容占位符 2"/>
          <p:cNvSpPr>
            <a:spLocks noGrp="1" noChangeArrowheads="1"/>
          </p:cNvSpPr>
          <p:nvPr>
            <p:ph idx="1"/>
          </p:nvPr>
        </p:nvSpPr>
        <p:spPr>
          <a:xfrm>
            <a:off x="381000" y="2438400"/>
            <a:ext cx="8229600" cy="3886200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（1）那种共振持续26秒钟后，慢慢减轻。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——用准确的数字记录自己感受不适的时间，体现了航天员严谨、科学的态度。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（2）从载人飞船上看到的地球，并非呈现球状，而只是一段弧。</a:t>
            </a:r>
          </a:p>
          <a:p>
            <a:pPr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——体现了航天员实事求是的科学态度。</a:t>
            </a:r>
          </a:p>
          <a:p>
            <a:pPr>
              <a:buNone/>
            </a:pP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C2DDBB-2F6F-46B0-BC9E-4450121B4BF2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_2-1-15-630_2003101510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4343400" cy="60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adaf2edda3cc7cd986656f743901213fb90e91d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1338" y="381000"/>
            <a:ext cx="4792662" cy="592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3F69D9-2CE2-4E39-B201-AEFD8A3E6E6C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2"/>
          <p:cNvSpPr>
            <a:spLocks noGrp="1" noChangeArrowheads="1"/>
          </p:cNvSpPr>
          <p:nvPr>
            <p:ph idx="1"/>
          </p:nvPr>
        </p:nvSpPr>
        <p:spPr>
          <a:xfrm>
            <a:off x="12700" y="457200"/>
            <a:ext cx="9004300" cy="592412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（3）我曾俯瞰我们的首都北京，白天它是燕山山脉边的一片灰白，分辨不清，夜晚则呈现一片红晕。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——客观的描述，是科学态度的体现。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（4）但是，我没有看到长城。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——表现了作者客观的科学态度。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（5）在太空中，我还看到类似棉絮状的物体从舷窗外飘过，小的如米粒，大的如指甲盖，听不到什么声音，也感觉不到这些东西的任何撞击。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——细致的观察，详尽的描述。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（6）回到地面后，人们对这个神秘的声音做过许多猜测。技术人员想弄清它到底来自哪里，就用各种办法模拟它，拿着录音让我一次又一次地听，我却总是觉得不像。</a:t>
            </a:r>
          </a:p>
          <a:p>
            <a:pPr>
              <a:lnSpc>
                <a:spcPct val="80000"/>
              </a:lnSpc>
              <a:spcBef>
                <a:spcPts val="25"/>
              </a:spcBef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——实事求是的科学态度。</a:t>
            </a:r>
          </a:p>
          <a:p>
            <a:pPr>
              <a:buNone/>
            </a:pPr>
            <a:endParaRPr lang="zh-CN" altLang="en-US" b="1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82D98F-7FFC-4FA0-83CB-697822B2274A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6、本文的描述除了科学、严谨之外，也蕴含着丰富的情感。请举例说明。</a:t>
            </a:r>
          </a:p>
        </p:txBody>
      </p:sp>
      <p:sp>
        <p:nvSpPr>
          <p:cNvPr id="21506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（1）就这一下，指挥大厅有人大声喊道：“快看啊，他眨眼了，利伟还活着！”所有的人都鼓掌欢呼起来。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从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语言、动作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描写中让人感受到指挥大厅中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紧张的气氛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以及</a:t>
            </a:r>
            <a:r>
              <a:rPr lang="zh-CN" altLang="zh-CN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所有人为杨利伟挺过了艰难的共振过程而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安然无恙时激动、兴奋之情，体现了战友之间的深厚情谊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  <a:r>
              <a:rPr lang="zh-CN" altLang="en-US" b="1" dirty="0" smtClean="0"/>
              <a:t>也表现了杨利伟</a:t>
            </a:r>
            <a:r>
              <a:rPr lang="zh-CN" altLang="en-US" b="1" u="sng" dirty="0" smtClean="0">
                <a:solidFill>
                  <a:srgbClr val="0000FF"/>
                </a:solidFill>
              </a:rPr>
              <a:t>太空飞行的惊险</a:t>
            </a:r>
            <a:r>
              <a:rPr lang="zh-CN" altLang="en-US" b="1" dirty="0" smtClean="0"/>
              <a:t>。</a:t>
            </a: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  <a:p>
            <a:endParaRPr lang="zh-CN" altLang="en-US" b="1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3FD02E-59A7-4509-8CC8-706FD418AEEE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536" y="939800"/>
            <a:ext cx="8291264" cy="51534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（2）我曾俯瞰我们的首都北京，白天它是燕山山脉边的一片灰白，分辨不清，夜晚则呈现一片红晕，那里有我的战友和亲人。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景色描写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，饱含深情，表现了作者对祖国的爱，对亲人战友的爱。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（3）过了几分钟，我隐约听到外面喊叫的声音，手电的光束从舷窗上模糊地透进来。我知道：他们找到飞船了，外边来人了！</a:t>
            </a:r>
          </a:p>
          <a:p>
            <a:pPr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b="1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写出作者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回到地面、</a:t>
            </a:r>
            <a:r>
              <a:rPr lang="zh-CN" altLang="zh-CN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想从返回舱出来的急切、激动的心情。</a:t>
            </a: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9D4D07-84E8-4C91-93E1-3286E30CE690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 noChangeArrowheads="1"/>
          </p:cNvSpPr>
          <p:nvPr/>
        </p:nvSpPr>
        <p:spPr bwMode="auto">
          <a:xfrm>
            <a:off x="0" y="533400"/>
            <a:ext cx="889248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3200" b="1" i="1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阅读课文第一部分，然后探究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．“几秒钟就把发射台下的上千吨水化为蒸汽”，表达了怎样的内容有怎样的表达作用？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    </a:t>
            </a: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明确：突出了火箭发射时温度极高，</a:t>
            </a:r>
            <a:r>
              <a:rPr lang="zh-CN" altLang="zh-CN" sz="3200" b="1" dirty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为下文写作者的紧张作铺垫。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．“整个人收缩得像一块铁”，运用了哪些修辞手法？有怎样的表达效果？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   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明确：比喻，夸张。</a:t>
            </a:r>
            <a:r>
              <a:rPr lang="zh-CN" altLang="zh-CN" sz="3200" b="1" dirty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突出地表现了杨利伟的高度紧张。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286DE5-A1C0-4E34-96D0-BBE2B050C975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/>
        </p:nvSpPr>
        <p:spPr bwMode="auto">
          <a:xfrm>
            <a:off x="0" y="381001"/>
            <a:ext cx="9144000" cy="578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“神舟五号”升空时，“我”的心理变化过程是怎样的？写这些变化有什么作用？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心情：紧张—放松—非常痛苦—难以承受—解脱痛苦—轻松和舒服—激动得说不出任何话来。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作用：这些心理变化真实再现了作者在飞船中的感受，说明航天员工作的危险，表现了作者无所畏惧、勇于克服困难的精神。</a:t>
            </a:r>
            <a:endParaRPr lang="zh-CN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．“意外出现了”，“意外”指什么？这句话有怎样的表达作用？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“意外”指：共振以曲线形式变化着，读杨利伟痛苦的感觉越来越强烈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表达作用：引起下文，吸引读者注意。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FBA86-7B24-4A01-8CB5-0312F9BA5E83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 noChangeArrowheads="1"/>
          </p:cNvSpPr>
          <p:nvPr/>
        </p:nvSpPr>
        <p:spPr bwMode="auto">
          <a:xfrm>
            <a:off x="0" y="381000"/>
            <a:ext cx="91440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i="1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阅读课文第二部分，然后探究：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．“飞船飞行的速度比较快，经过某省、某地乃至中国上空的时间都很短，每一次飞过后，我的内心都期待着下一次。”作者为什么期望着下一次？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明确：作者热爱祖国，期望下一次能将祖国看得更清楚一些。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．“但是，我没有看到长城。”这句话表达了作者怎样的心情？表现了作者怎样的精神？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明确：心情：希望看到长城但没有看到的遗憾心情。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精神：实事求是的科学精神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en-US" altLang="zh-CN" sz="3200" b="1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zh-CN" altLang="zh-CN" sz="3200" b="1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zh-CN" altLang="en-US" sz="3200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DE3A88-9B1F-4B0A-B7B8-43ABA44FC2EB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/>
        </p:nvSpPr>
        <p:spPr bwMode="auto">
          <a:xfrm>
            <a:off x="179512" y="457200"/>
            <a:ext cx="8784976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zh-CN" sz="2800" b="1" dirty="0" smtClean="0">
                <a:latin typeface="黑体" pitchFamily="49" charset="-122"/>
                <a:ea typeface="黑体" pitchFamily="49" charset="-122"/>
              </a:rPr>
              <a:t>在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“我看到了什么”这一部分，“我”看到了什么？“我”没有看到长城，却为何要写它？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）可以准确判断各大洲和各个国家的方位</a:t>
            </a:r>
            <a:r>
              <a:rPr lang="zh-CN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28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 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）祖国的各个省份我大都看到了；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）还看到类似棉絮状的物体从舷窗外飘过。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因为“有个流传甚广的说法，航天员在太空唯一能看到的建筑就是长城。我和大家的心情一样，很想验证这个说法”，通过本次观察，并结合</a:t>
            </a:r>
            <a:r>
              <a:rPr lang="zh-CN" altLang="en-US" sz="2800" b="1" dirty="0">
                <a:solidFill>
                  <a:srgbClr val="0D0D0D"/>
                </a:solidFill>
                <a:latin typeface="黑体" pitchFamily="49" charset="-122"/>
                <a:ea typeface="黑体" pitchFamily="49" charset="-122"/>
              </a:rPr>
              <a:t>“神舟六号”“神舟七号”的航天员在太空中都没有看到长城的事实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说明这个说法并不真实，从而表现出作者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重视实践、坚持真理、实事求是的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严谨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的科学精神。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079AEF-E7D2-47C9-90A0-E90DF75D64F4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/>
        </p:nvSpPr>
        <p:spPr bwMode="auto">
          <a:xfrm>
            <a:off x="152400" y="457200"/>
            <a:ext cx="8763000" cy="597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i="1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阅读课文第三部分，然后探究：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．“作为首飞的航天员，出了一些小难题，其他突发的、原因不明的、没有预案的情况还有许多。”这句话有怎样的表达作用？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明确：从结构来说</a:t>
            </a:r>
            <a:r>
              <a:rPr lang="zh-CN" altLang="zh-CN" sz="2800" b="1" dirty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总领下文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内容，从内容来说，表达了首飞的航天员会遇到许多没有预料到的</a:t>
            </a:r>
            <a:r>
              <a:rPr lang="zh-CN" altLang="zh-CN" sz="2800" b="1" dirty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危险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．“对航天员的最基本要求是严谨”，在本部分哪些地方表达了杨利伟的严谨？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明确：靠意志力克服“本末倒置”的错觉。想像自己在地面训练的情景，眼睛闭着猛想，不停地想，给身体一个适应过程。给“神舟六号”和“神舟七号”的航天员讲会产生怎样的错觉和怎样克服这种错觉。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对于神秘的敲击声采取</a:t>
            </a:r>
            <a:r>
              <a:rPr lang="zh-CN" altLang="zh-CN" sz="2800" b="1" dirty="0">
                <a:solidFill>
                  <a:srgbClr val="190DB3"/>
                </a:solidFill>
                <a:latin typeface="黑体" pitchFamily="49" charset="-122"/>
                <a:ea typeface="黑体" pitchFamily="49" charset="-122"/>
              </a:rPr>
              <a:t>实事求是的态度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3F2C3A-474F-4FFF-9EF1-535C529A70A8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/>
        </p:nvSpPr>
        <p:spPr bwMode="auto">
          <a:xfrm>
            <a:off x="0" y="457200"/>
            <a:ext cx="8964488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3200" b="1" i="1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阅读课文第四部分，然后探究：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．“让我紧张以致惊慌的另有原因”，这个原因是什么？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明确：误认为舷窗的玻璃窗开始出现裂纹。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．“其实最折磨人的就是这段过程了”，“这段过程”指的是什么？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明确：抛开降落伞盖，并迅速带出引导伞。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</a:rPr>
              <a:t>．“外面来人了”，这句话有怎样的表达作用？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明确：以之结尾，嘎然而止，令人回味；写出了“神五”飞天取得成功，写出了作者放松的心情。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</a:pPr>
            <a:endParaRPr lang="zh-CN" altLang="en-US" sz="32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DE1AF-569A-4F14-A4C5-91D98C4AA818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0" y="609600"/>
            <a:ext cx="8676456" cy="53340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/>
              <a:t>一、升空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我以为自己要牺牲了</a:t>
            </a:r>
            <a:endParaRPr lang="en-US" altLang="zh-CN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（起飞时的生死考验</a:t>
            </a:r>
            <a:r>
              <a:rPr lang="en-US" altLang="zh-CN" b="1" dirty="0" smtClean="0">
                <a:solidFill>
                  <a:srgbClr val="FF0000"/>
                </a:solidFill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</a:rPr>
              <a:t>共振带来的痛苦感受）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/>
              <a:t>二、所见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我看到了什么</a:t>
            </a:r>
            <a:endParaRPr lang="en-US" altLang="zh-CN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（太空中的真实所见</a:t>
            </a:r>
            <a:r>
              <a:rPr lang="en-US" altLang="zh-CN" b="1" dirty="0" smtClean="0">
                <a:solidFill>
                  <a:srgbClr val="FF0000"/>
                </a:solidFill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</a:rPr>
              <a:t>没有看到长城）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/>
              <a:t>三、所闻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神秘的敲击声</a:t>
            </a:r>
            <a:endParaRPr lang="en-US" altLang="zh-CN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（飞船上的声音探</a:t>
            </a:r>
            <a:r>
              <a:rPr lang="zh-CN" altLang="en-US" b="1" dirty="0" smtClean="0">
                <a:solidFill>
                  <a:srgbClr val="FF0000"/>
                </a:solidFill>
              </a:rPr>
              <a:t>究）</a:t>
            </a:r>
            <a:r>
              <a:rPr lang="en-US" altLang="zh-CN" b="1" dirty="0" smtClean="0"/>
              <a:t>——</a:t>
            </a:r>
            <a:r>
              <a:rPr lang="zh-CN" altLang="en-US" b="1" dirty="0" smtClean="0">
                <a:solidFill>
                  <a:srgbClr val="0000FF"/>
                </a:solidFill>
              </a:rPr>
              <a:t>“本末倒置”的错觉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FF"/>
                </a:solidFill>
              </a:rPr>
              <a:t>                                           </a:t>
            </a:r>
            <a:r>
              <a:rPr lang="en-US" altLang="zh-CN" b="1" dirty="0" smtClean="0">
                <a:solidFill>
                  <a:srgbClr val="0000FF"/>
                </a:solidFill>
              </a:rPr>
              <a:t>         </a:t>
            </a:r>
            <a:r>
              <a:rPr lang="zh-CN" altLang="en-US" b="1" dirty="0" smtClean="0">
                <a:solidFill>
                  <a:srgbClr val="0000FF"/>
                </a:solidFill>
              </a:rPr>
              <a:t>神</a:t>
            </a:r>
            <a:r>
              <a:rPr lang="zh-CN" altLang="en-US" b="1" dirty="0" smtClean="0">
                <a:solidFill>
                  <a:srgbClr val="0000FF"/>
                </a:solidFill>
              </a:rPr>
              <a:t>秘的敲击声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/>
              <a:t>四、落地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归途如此惊心动魄</a:t>
            </a:r>
            <a:endParaRPr lang="en-US" altLang="zh-CN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（返回途中的惊险际遇</a:t>
            </a:r>
            <a:r>
              <a:rPr lang="en-US" altLang="zh-CN" b="1" dirty="0" smtClean="0">
                <a:solidFill>
                  <a:srgbClr val="FF0000"/>
                </a:solidFill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</a:rPr>
              <a:t>飞船舷窗出现裂纹）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4499992" y="3645024"/>
            <a:ext cx="155575" cy="9144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83C20-2C4B-4115-A15C-D970ECFF3D1B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29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1267" name="Picture 4" descr="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7225" y="381000"/>
            <a:ext cx="4676775" cy="607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17"/>
          <p:cNvPicPr>
            <a:picLocks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81000"/>
            <a:ext cx="4419600" cy="6000328"/>
          </a:xfrm>
          <a:noFill/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F34E3C-0F90-451D-A1F4-DBAF8E19F1B7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57200"/>
            <a:ext cx="8229600" cy="1371600"/>
          </a:xfrm>
        </p:spPr>
        <p:txBody>
          <a:bodyPr/>
          <a:lstStyle/>
          <a:p>
            <a:pPr eaLnBrk="1" hangingPunct="1"/>
            <a:r>
              <a:rPr lang="zh-CN" altLang="en-US" sz="3600" b="1" i="1" dirty="0" smtClean="0">
                <a:solidFill>
                  <a:srgbClr val="7030A0"/>
                </a:solidFill>
              </a:rPr>
              <a:t>主题思</a:t>
            </a:r>
            <a:r>
              <a:rPr lang="zh-CN" altLang="en-US" sz="3600" b="1" i="1" dirty="0" smtClean="0">
                <a:solidFill>
                  <a:srgbClr val="7030A0"/>
                </a:solidFill>
              </a:rPr>
              <a:t>想</a:t>
            </a:r>
            <a:endParaRPr lang="zh-CN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628800"/>
            <a:ext cx="7963545" cy="38862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本文通过叙述航天员杨利伟首次太空飞行的经历，表现了杨利伟沉着果断、不怕牺牲、勇于克服困难的精神品质，实事求是、细致严谨的科学精神，说明了航天员工作的危险性、艰巨性，抒发了作者热爱航天事业，热爱祖国的感情以及胜利返航的自豪之情。</a:t>
            </a:r>
            <a:endParaRPr lang="zh-CN" altLang="en-US" sz="4800" b="1" dirty="0" smtClean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5121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</a:rPr>
              <a:t>你认为“神舟五号”的成功发射及返回对我国有怎样的重大意义？</a:t>
            </a:r>
          </a:p>
        </p:txBody>
      </p:sp>
      <p:sp>
        <p:nvSpPr>
          <p:cNvPr id="5123" name="内容占位符 5122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神舟五号”的成功发射和胜利返回，标志着我国成为俄、美两国之后第三个进入太空的国家。这是我国经济实力、科技实力及综合国力强大的象征，是我国日益强大的标志，是中国人民对世界做出的重大贡献，也是我国将为世界和平与发展做出更多努力的强大基础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A53B4C-78CB-41F8-9B47-98B1ECF315FB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2292" name="Picture 5" descr="F200310160750430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0F64F-50AD-4784-8FF0-CD608F92A3C4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ttp://pic41.nipic.com/20140514/2531170_215202583000_2.jpg"/>
          <p:cNvPicPr>
            <a:picLocks noChangeAspect="1" noChangeArrowheads="1"/>
          </p:cNvPicPr>
          <p:nvPr/>
        </p:nvPicPr>
        <p:blipFill rotWithShape="1">
          <a:blip r:embed="rId2" cstate="print"/>
          <a:srcRect b="4535"/>
          <a:stretch/>
        </p:blipFill>
        <p:spPr bwMode="auto">
          <a:xfrm>
            <a:off x="722313" y="1589088"/>
            <a:ext cx="3419475" cy="3876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8" name="Picture 6" descr="http://www.wallcoo.com/cartoon/Space_image_space_and_satellite/wallpapers/1600x1200/Space%20Satellite%20CG%20art%20images%20EF07_SI0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4677">
            <a:off x="4424363" y="1230313"/>
            <a:ext cx="435292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pic62.nipic.com/file/20150322/2531170_181448538000_2.jpg"/>
          <p:cNvPicPr>
            <a:picLocks noChangeAspect="1" noChangeArrowheads="1"/>
          </p:cNvPicPr>
          <p:nvPr/>
        </p:nvPicPr>
        <p:blipFill>
          <a:blip r:embed="rId2" cstate="print"/>
          <a:srcRect b="3896"/>
          <a:stretch>
            <a:fillRect/>
          </a:stretch>
        </p:blipFill>
        <p:spPr bwMode="auto">
          <a:xfrm>
            <a:off x="768350" y="947738"/>
            <a:ext cx="3521075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g01.taopic.com/150329/240422-15032Z9205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238" y="1560513"/>
            <a:ext cx="4040187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0"/>
            <a:ext cx="34290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b="1" i="1" dirty="0" smtClean="0">
                <a:solidFill>
                  <a:srgbClr val="7030A0"/>
                </a:solidFill>
              </a:rPr>
              <a:t>写作背</a:t>
            </a:r>
            <a:r>
              <a:rPr lang="zh-CN" altLang="en-US" sz="3600" b="1" i="1" dirty="0" smtClean="0">
                <a:solidFill>
                  <a:srgbClr val="7030A0"/>
                </a:solidFill>
              </a:rPr>
              <a:t>景</a:t>
            </a:r>
            <a:endParaRPr lang="zh-CN" altLang="en-US" sz="3600" b="1" i="1" dirty="0" smtClean="0">
              <a:solidFill>
                <a:srgbClr val="7030A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8006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   “</a:t>
            </a:r>
            <a:r>
              <a:rPr lang="zh-CN" altLang="en-US" b="1" dirty="0" smtClean="0">
                <a:solidFill>
                  <a:srgbClr val="FF0000"/>
                </a:solidFill>
              </a:rPr>
              <a:t>神舟五号”</a:t>
            </a:r>
            <a:r>
              <a:rPr lang="zh-CN" altLang="en-US" b="1" dirty="0" smtClean="0">
                <a:solidFill>
                  <a:srgbClr val="0000FF"/>
                </a:solidFill>
              </a:rPr>
              <a:t>载人飞船是“神舟”号系列飞船之一，简称</a:t>
            </a:r>
            <a:r>
              <a:rPr lang="zh-CN" altLang="en-US" b="1" dirty="0" smtClean="0">
                <a:solidFill>
                  <a:srgbClr val="FF0000"/>
                </a:solidFill>
              </a:rPr>
              <a:t>“神五”</a:t>
            </a:r>
            <a:r>
              <a:rPr lang="zh-CN" altLang="en-US" b="1" dirty="0" smtClean="0">
                <a:solidFill>
                  <a:srgbClr val="0000FF"/>
                </a:solidFill>
              </a:rPr>
              <a:t>，是中国载人航天工程发射的</a:t>
            </a:r>
            <a:r>
              <a:rPr lang="zh-CN" altLang="en-US" b="1" dirty="0" smtClean="0">
                <a:solidFill>
                  <a:srgbClr val="FF0000"/>
                </a:solidFill>
              </a:rPr>
              <a:t>第五艘飞船</a:t>
            </a:r>
            <a:r>
              <a:rPr lang="zh-CN" altLang="en-US" b="1" dirty="0" smtClean="0">
                <a:solidFill>
                  <a:srgbClr val="0000FF"/>
                </a:solidFill>
              </a:rPr>
              <a:t>，也是中华人民共和国发射的</a:t>
            </a:r>
            <a:r>
              <a:rPr lang="zh-CN" altLang="en-US" b="1" u="sng" dirty="0" smtClean="0">
                <a:solidFill>
                  <a:srgbClr val="FF0000"/>
                </a:solidFill>
              </a:rPr>
              <a:t>第一艘载人航天飞船</a:t>
            </a:r>
            <a:r>
              <a:rPr lang="zh-CN" altLang="en-US" b="1" dirty="0" smtClean="0">
                <a:solidFill>
                  <a:srgbClr val="0000FF"/>
                </a:solidFill>
              </a:rPr>
              <a:t>。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r>
              <a:rPr lang="zh-CN" altLang="en-US" b="1" dirty="0" smtClean="0">
                <a:solidFill>
                  <a:srgbClr val="0000FF"/>
                </a:solidFill>
              </a:rPr>
              <a:t>   飞</a:t>
            </a:r>
            <a:r>
              <a:rPr lang="zh-CN" altLang="en-US" b="1" dirty="0" smtClean="0">
                <a:solidFill>
                  <a:srgbClr val="0000FF"/>
                </a:solidFill>
              </a:rPr>
              <a:t>船搭载航天员</a:t>
            </a:r>
            <a:r>
              <a:rPr lang="zh-CN" altLang="en-US" b="1" u="sng" dirty="0" smtClean="0">
                <a:solidFill>
                  <a:srgbClr val="FF0000"/>
                </a:solidFill>
              </a:rPr>
              <a:t>杨利伟</a:t>
            </a:r>
            <a:r>
              <a:rPr lang="zh-CN" altLang="en-US" b="1" dirty="0" smtClean="0">
                <a:solidFill>
                  <a:srgbClr val="0000FF"/>
                </a:solidFill>
              </a:rPr>
              <a:t>于北京时间</a:t>
            </a:r>
            <a:r>
              <a:rPr lang="en-US" altLang="zh-CN" b="1" dirty="0" smtClean="0">
                <a:solidFill>
                  <a:srgbClr val="FF0000"/>
                </a:solidFill>
              </a:rPr>
              <a:t>2003</a:t>
            </a:r>
            <a:r>
              <a:rPr lang="zh-CN" altLang="en-US" b="1" dirty="0" smtClean="0">
                <a:solidFill>
                  <a:srgbClr val="FF0000"/>
                </a:solidFill>
              </a:rPr>
              <a:t>年</a:t>
            </a:r>
            <a:r>
              <a:rPr lang="en-US" altLang="zh-CN" b="1" dirty="0" smtClean="0">
                <a:solidFill>
                  <a:srgbClr val="FF0000"/>
                </a:solidFill>
              </a:rPr>
              <a:t>10</a:t>
            </a:r>
            <a:r>
              <a:rPr lang="zh-CN" altLang="en-US" b="1" dirty="0" smtClean="0">
                <a:solidFill>
                  <a:srgbClr val="FF0000"/>
                </a:solidFill>
              </a:rPr>
              <a:t>月</a:t>
            </a:r>
            <a:r>
              <a:rPr lang="en-US" altLang="zh-CN" b="1" dirty="0" smtClean="0">
                <a:solidFill>
                  <a:srgbClr val="FF0000"/>
                </a:solidFill>
              </a:rPr>
              <a:t>15</a:t>
            </a:r>
            <a:r>
              <a:rPr lang="zh-CN" altLang="en-US" b="1" dirty="0" smtClean="0">
                <a:solidFill>
                  <a:srgbClr val="FF0000"/>
                </a:solidFill>
              </a:rPr>
              <a:t>日</a:t>
            </a:r>
            <a:r>
              <a:rPr lang="zh-CN" altLang="en-US" b="1" dirty="0" smtClean="0">
                <a:solidFill>
                  <a:srgbClr val="0000FF"/>
                </a:solidFill>
              </a:rPr>
              <a:t>在酒泉发射中心发射，</a:t>
            </a:r>
            <a:r>
              <a:rPr lang="zh-CN" altLang="en-US" b="1" dirty="0" smtClean="0">
                <a:solidFill>
                  <a:srgbClr val="FF0000"/>
                </a:solidFill>
              </a:rPr>
              <a:t>次日</a:t>
            </a:r>
            <a:r>
              <a:rPr lang="zh-CN" altLang="en-US" b="1" dirty="0" smtClean="0">
                <a:solidFill>
                  <a:srgbClr val="0000FF"/>
                </a:solidFill>
              </a:rPr>
              <a:t>返回，降落于四子王旗着陆场。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buNone/>
            </a:pPr>
            <a:r>
              <a:rPr lang="zh-CN" altLang="en-US" b="1" dirty="0" smtClean="0">
                <a:solidFill>
                  <a:srgbClr val="0000FF"/>
                </a:solidFill>
              </a:rPr>
              <a:t> 它</a:t>
            </a:r>
            <a:r>
              <a:rPr lang="zh-CN" altLang="en-US" b="1" dirty="0" smtClean="0">
                <a:solidFill>
                  <a:srgbClr val="0000FF"/>
                </a:solidFill>
              </a:rPr>
              <a:t>的</a:t>
            </a:r>
            <a:r>
              <a:rPr lang="zh-CN" altLang="en-US" b="1" dirty="0" smtClean="0">
                <a:solidFill>
                  <a:srgbClr val="FF0000"/>
                </a:solidFill>
              </a:rPr>
              <a:t>成功发射与返回</a:t>
            </a:r>
            <a:r>
              <a:rPr lang="zh-CN" altLang="en-US" b="1" dirty="0" smtClean="0">
                <a:solidFill>
                  <a:srgbClr val="0000FF"/>
                </a:solidFill>
              </a:rPr>
              <a:t>，标志着</a:t>
            </a:r>
            <a:r>
              <a:rPr lang="zh-CN" altLang="en-US" b="1" dirty="0" smtClean="0">
                <a:solidFill>
                  <a:srgbClr val="FF0000"/>
                </a:solidFill>
              </a:rPr>
              <a:t>中国</a:t>
            </a:r>
            <a:r>
              <a:rPr lang="zh-CN" altLang="en-US" b="1" dirty="0" smtClean="0">
                <a:solidFill>
                  <a:srgbClr val="0000FF"/>
                </a:solidFill>
              </a:rPr>
              <a:t>成为世界上</a:t>
            </a:r>
            <a:r>
              <a:rPr lang="zh-CN" altLang="en-US" b="1" dirty="0" smtClean="0">
                <a:solidFill>
                  <a:srgbClr val="FF0000"/>
                </a:solidFill>
              </a:rPr>
              <a:t>第三个</a:t>
            </a:r>
            <a:r>
              <a:rPr lang="zh-CN" altLang="en-US" b="1" dirty="0" smtClean="0">
                <a:solidFill>
                  <a:srgbClr val="0000FF"/>
                </a:solidFill>
              </a:rPr>
              <a:t>把人送入太空的国家。</a:t>
            </a:r>
            <a:r>
              <a:rPr lang="zh-CN" altLang="en-US" b="1" u="sng" dirty="0" smtClean="0"/>
              <a:t>（俄国、美国）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277A44-EAFE-44F3-A531-481B2A89B3C5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3240360" cy="1110952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b="1" i="1" dirty="0" smtClean="0">
                <a:solidFill>
                  <a:srgbClr val="7030A0"/>
                </a:solidFill>
              </a:rPr>
              <a:t>作者简</a:t>
            </a:r>
            <a:r>
              <a:rPr lang="zh-CN" altLang="en-US" sz="3600" b="1" i="1" dirty="0" smtClean="0">
                <a:solidFill>
                  <a:srgbClr val="7030A0"/>
                </a:solidFill>
              </a:rPr>
              <a:t>介</a:t>
            </a:r>
            <a:endParaRPr lang="zh-CN" altLang="en-US" sz="3600" b="1" i="1" dirty="0" smtClean="0">
              <a:solidFill>
                <a:srgbClr val="7030A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7864" y="332656"/>
            <a:ext cx="5400600" cy="6120680"/>
          </a:xfrm>
        </p:spPr>
        <p:txBody>
          <a:bodyPr>
            <a:noAutofit/>
          </a:bodyPr>
          <a:lstStyle/>
          <a:p>
            <a:pPr indent="432000">
              <a:lnSpc>
                <a:spcPts val="2600"/>
              </a:lnSpc>
              <a:spcBef>
                <a:spcPts val="0"/>
              </a:spcBef>
              <a:buNone/>
            </a:pPr>
            <a:r>
              <a:rPr lang="zh-CN" altLang="en-US" sz="2400" b="1" dirty="0" smtClean="0"/>
              <a:t>   杨利伟是中国进入太空的第一人。男，汉族，</a:t>
            </a:r>
            <a:r>
              <a:rPr lang="zh-CN" altLang="en-US" sz="2400" b="1" dirty="0" smtClean="0">
                <a:hlinkClick r:id="rId2"/>
              </a:rPr>
              <a:t>辽宁省葫芦岛市绥中县</a:t>
            </a:r>
            <a:r>
              <a:rPr lang="zh-CN" altLang="en-US" sz="2400" b="1" dirty="0" smtClean="0"/>
              <a:t>人， 大学文化程度，</a:t>
            </a:r>
            <a:r>
              <a:rPr lang="zh-CN" altLang="en-US" sz="2400" b="1" dirty="0" smtClean="0">
                <a:hlinkClick r:id="rId3"/>
              </a:rPr>
              <a:t>中国共产党党员</a:t>
            </a:r>
            <a:r>
              <a:rPr lang="zh-CN" altLang="en-US" sz="2400" b="1" dirty="0" smtClean="0"/>
              <a:t>，</a:t>
            </a:r>
            <a:r>
              <a:rPr lang="zh-CN" altLang="en-US" sz="2400" b="1" dirty="0" smtClean="0">
                <a:hlinkClick r:id="rId4"/>
              </a:rPr>
              <a:t>中国人民解放军少将</a:t>
            </a:r>
            <a:r>
              <a:rPr lang="zh-CN" altLang="en-US" sz="2400" b="1" dirty="0" smtClean="0"/>
              <a:t>军衔，特级</a:t>
            </a:r>
            <a:r>
              <a:rPr lang="zh-CN" altLang="en-US" sz="2400" b="1" dirty="0" smtClean="0">
                <a:hlinkClick r:id="rId5"/>
              </a:rPr>
              <a:t>航天员</a:t>
            </a:r>
            <a:r>
              <a:rPr lang="zh-CN" altLang="en-US" sz="2400" b="1" dirty="0" smtClean="0"/>
              <a:t>。他历任</a:t>
            </a:r>
            <a:r>
              <a:rPr lang="zh-CN" altLang="en-US" sz="2400" b="1" dirty="0" smtClean="0">
                <a:hlinkClick r:id="rId6"/>
              </a:rPr>
              <a:t>中国航天员科研训练中心</a:t>
            </a:r>
            <a:r>
              <a:rPr lang="zh-CN" altLang="en-US" sz="2400" b="1" dirty="0" smtClean="0"/>
              <a:t>副主任，</a:t>
            </a:r>
            <a:r>
              <a:rPr lang="zh-CN" altLang="en-US" sz="2400" b="1" dirty="0" smtClean="0">
                <a:hlinkClick r:id="rId7"/>
              </a:rPr>
              <a:t>载人航天工程</a:t>
            </a:r>
            <a:r>
              <a:rPr lang="zh-CN" altLang="en-US" sz="2400" b="1" dirty="0" smtClean="0"/>
              <a:t>航天员系统副总指挥，现任中国载人航天工程办公室副主任。他是中国培养的第一代航天员，在中共十七大上当选为中央</a:t>
            </a:r>
            <a:r>
              <a:rPr lang="zh-CN" altLang="en-US" sz="2400" b="1" dirty="0" smtClean="0">
                <a:hlinkClick r:id="rId8"/>
              </a:rPr>
              <a:t>候补委员</a:t>
            </a:r>
            <a:r>
              <a:rPr lang="zh-CN" altLang="en-US" sz="2400" b="1" dirty="0" smtClean="0"/>
              <a:t>。杨利伟在原空军部队安全飞行</a:t>
            </a:r>
            <a:r>
              <a:rPr lang="en-US" altLang="zh-CN" sz="2400" b="1" dirty="0" smtClean="0"/>
              <a:t>1,350</a:t>
            </a:r>
            <a:r>
              <a:rPr lang="zh-CN" altLang="en-US" sz="2400" b="1" dirty="0" smtClean="0"/>
              <a:t>小时之久。</a:t>
            </a:r>
            <a:r>
              <a:rPr lang="en-US" altLang="zh-CN" sz="2400" b="1" dirty="0" smtClean="0"/>
              <a:t>2003</a:t>
            </a:r>
            <a:r>
              <a:rPr lang="zh-CN" altLang="en-US" sz="2400" b="1" dirty="0" smtClean="0"/>
              <a:t>年</a:t>
            </a:r>
            <a:r>
              <a:rPr lang="en-US" altLang="zh-CN" sz="2400" b="1" dirty="0" smtClean="0"/>
              <a:t>10</a:t>
            </a:r>
            <a:r>
              <a:rPr lang="zh-CN" altLang="en-US" sz="2400" b="1" dirty="0" smtClean="0"/>
              <a:t>月</a:t>
            </a:r>
            <a:r>
              <a:rPr lang="en-US" altLang="zh-CN" sz="2400" b="1" dirty="0" smtClean="0"/>
              <a:t>15</a:t>
            </a:r>
            <a:r>
              <a:rPr lang="zh-CN" altLang="en-US" sz="2400" b="1" dirty="0" smtClean="0"/>
              <a:t>日北京时间</a:t>
            </a:r>
            <a:r>
              <a:rPr lang="en-US" altLang="zh-CN" sz="2400" b="1" dirty="0" smtClean="0"/>
              <a:t>9</a:t>
            </a:r>
            <a:r>
              <a:rPr lang="zh-CN" altLang="en-US" sz="2400" b="1" dirty="0" smtClean="0"/>
              <a:t>时，杨利伟乘由</a:t>
            </a:r>
            <a:r>
              <a:rPr lang="zh-CN" altLang="en-US" sz="2400" b="1" dirty="0" smtClean="0">
                <a:hlinkClick r:id="rId9"/>
              </a:rPr>
              <a:t>长征二号</a:t>
            </a:r>
            <a:r>
              <a:rPr lang="en-US" altLang="zh-CN" sz="2400" b="1" dirty="0" smtClean="0">
                <a:hlinkClick r:id="rId9"/>
              </a:rPr>
              <a:t>F</a:t>
            </a:r>
            <a:r>
              <a:rPr lang="zh-CN" altLang="en-US" sz="2400" b="1" dirty="0" smtClean="0">
                <a:hlinkClick r:id="rId9"/>
              </a:rPr>
              <a:t>火箭</a:t>
            </a:r>
            <a:r>
              <a:rPr lang="zh-CN" altLang="en-US" sz="2400" b="1" dirty="0" smtClean="0"/>
              <a:t>运载的</a:t>
            </a:r>
            <a:r>
              <a:rPr lang="zh-CN" altLang="en-US" sz="2400" b="1" dirty="0" smtClean="0">
                <a:hlinkClick r:id="rId10"/>
              </a:rPr>
              <a:t>神舟五号飞船</a:t>
            </a:r>
            <a:r>
              <a:rPr lang="zh-CN" altLang="en-US" sz="2400" b="1" dirty="0" smtClean="0"/>
              <a:t>首次进入太空，象征着中国太空事业向前迈进一大步，起到了里程碑的作用。</a:t>
            </a:r>
            <a:r>
              <a:rPr lang="en-US" altLang="zh-CN" sz="2400" b="1" dirty="0" smtClean="0">
                <a:hlinkClick r:id="rId11"/>
              </a:rPr>
              <a:t>[1]</a:t>
            </a:r>
            <a:r>
              <a:rPr lang="en-US" altLang="zh-CN" sz="2400" b="1" dirty="0" smtClean="0"/>
              <a:t>2014</a:t>
            </a:r>
            <a:r>
              <a:rPr lang="zh-CN" altLang="en-US" sz="2400" b="1" dirty="0" smtClean="0"/>
              <a:t>年</a:t>
            </a:r>
            <a:r>
              <a:rPr lang="en-US" altLang="zh-CN" sz="2400" b="1" dirty="0" smtClean="0"/>
              <a:t>9</a:t>
            </a:r>
            <a:r>
              <a:rPr lang="zh-CN" altLang="en-US" sz="2400" b="1" dirty="0" smtClean="0"/>
              <a:t>月</a:t>
            </a:r>
            <a:r>
              <a:rPr lang="en-US" altLang="zh-CN" sz="2400" b="1" dirty="0" smtClean="0"/>
              <a:t>15</a:t>
            </a:r>
            <a:r>
              <a:rPr lang="zh-CN" altLang="en-US" sz="2400" b="1" dirty="0" smtClean="0"/>
              <a:t>日，太空探索者协会第</a:t>
            </a:r>
            <a:r>
              <a:rPr lang="en-US" altLang="zh-CN" sz="2400" b="1" dirty="0" smtClean="0"/>
              <a:t>27</a:t>
            </a:r>
            <a:r>
              <a:rPr lang="zh-CN" altLang="en-US" sz="2400" b="1" dirty="0" smtClean="0"/>
              <a:t>届年会在北京闭幕，杨利伟被授予列昂诺夫奖。 </a:t>
            </a:r>
            <a:endParaRPr lang="zh-CN" altLang="en-US" sz="2400" b="1" dirty="0" smtClean="0"/>
          </a:p>
        </p:txBody>
      </p:sp>
      <p:pic>
        <p:nvPicPr>
          <p:cNvPr id="16388" name="Picture 5" descr="ext-20100905112248-127516853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066800"/>
            <a:ext cx="35638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C4E935-9BF0-4EF6-9207-0E5C5E55E8D4}" type="datetime3">
              <a:rPr lang="zh-CN" altLang="en-US" smtClean="0"/>
              <a:t>2018年6月5日星期二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E4E1-FD29-4EB3-942C-6AC50CC8E145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2_10681783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548680"/>
            <a:ext cx="3384376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572000" y="3378200"/>
            <a:ext cx="4716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400">
                <a:latin typeface="Times New Roman" pitchFamily="18" charset="0"/>
              </a:rPr>
              <a:t>      </a:t>
            </a:r>
            <a:endParaRPr lang="zh-CN" altLang="en-US" sz="2800" b="1">
              <a:solidFill>
                <a:srgbClr val="0000FF"/>
              </a:solidFill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15365" name="WordArt 5"/>
          <p:cNvSpPr>
            <a:spLocks noChangeArrowheads="1" noChangeShapeType="1"/>
          </p:cNvSpPr>
          <p:nvPr/>
        </p:nvSpPr>
        <p:spPr bwMode="auto">
          <a:xfrm>
            <a:off x="611560" y="4077072"/>
            <a:ext cx="2160587" cy="846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Flat1" dir="r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>
              <a:defRPr/>
            </a:pPr>
            <a:r>
              <a:rPr lang="zh-CN" altLang="en-US" sz="360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华文行楷"/>
                <a:ea typeface="华文行楷"/>
              </a:rPr>
              <a:t>杨利伟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79512" y="5229200"/>
            <a:ext cx="37444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190DB3"/>
                </a:solidFill>
                <a:latin typeface="Times New Roman" pitchFamily="18" charset="0"/>
              </a:rPr>
              <a:t>2004</a:t>
            </a:r>
            <a:r>
              <a:rPr lang="zh-CN" altLang="en-US" sz="4000" b="1" dirty="0">
                <a:solidFill>
                  <a:srgbClr val="190DB3"/>
                </a:solidFill>
                <a:latin typeface="Times New Roman" pitchFamily="18" charset="0"/>
              </a:rPr>
              <a:t>年十大感动中国人物</a:t>
            </a:r>
          </a:p>
        </p:txBody>
      </p:sp>
      <p:sp>
        <p:nvSpPr>
          <p:cNvPr id="6" name="矩形 5"/>
          <p:cNvSpPr/>
          <p:nvPr/>
        </p:nvSpPr>
        <p:spPr>
          <a:xfrm>
            <a:off x="3707904" y="404664"/>
            <a:ext cx="50405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那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一刻当我们仰望星空，或许会感觉到他注视地球的眼睛。</a:t>
            </a:r>
            <a:endParaRPr lang="en-US" altLang="zh-CN" sz="2800" b="1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他承载着中华民族飞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天的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梦想，他象征着中国走向太空的成功。</a:t>
            </a:r>
            <a:endParaRPr lang="en-US" altLang="zh-CN" sz="28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作为中华飞天的第一人，作为中国航天人的杰出代表，他的名字注定要被历史铭记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。 成就这光彩人生的，是他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训练中的坚韧执着，飞天时的从容镇定，成功后的理智平和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b="1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而这也正是几代中国航天人的精神，这精神开启了中国人的太空时代，还将成就我们民族更多更美好的梦想。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DA683C-37F7-47DD-831F-01C5B0BDC819}" type="datetime3">
              <a:rPr lang="zh-CN" altLang="en-US" smtClean="0"/>
              <a:t>2018年6月5日星期二</a:t>
            </a:fld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24EEC-70BD-47A9-9FDB-B3FBED8C2884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《</a:t>
            </a:r>
            <a:r>
              <a:rPr lang="zh-CN" altLang="en-US" smtClean="0"/>
              <a:t>太空一日</a:t>
            </a:r>
            <a:r>
              <a:rPr lang="en-US" altLang="zh-CN" smtClean="0"/>
              <a:t>》         </a:t>
            </a:r>
            <a:r>
              <a:rPr lang="zh-CN" altLang="en-US" smtClean="0"/>
              <a:t>泉港民族中学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7413" grpId="0"/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4464</Words>
  <Application>Microsoft Office PowerPoint</Application>
  <PresentationFormat>全屏显示(4:3)</PresentationFormat>
  <Paragraphs>226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写作背景</vt:lpstr>
      <vt:lpstr>作者简介</vt:lpstr>
      <vt:lpstr>幻灯片 9</vt:lpstr>
      <vt:lpstr>幻灯片 10</vt:lpstr>
      <vt:lpstr>生词检测</vt:lpstr>
      <vt:lpstr>整体感知，思考讨论问题</vt:lpstr>
      <vt:lpstr>幻灯片 13</vt:lpstr>
      <vt:lpstr>2、根据课文的小标题，梳理宇航员的飞行历程。 </vt:lpstr>
      <vt:lpstr>幻灯片 15</vt:lpstr>
      <vt:lpstr>幻灯片 16</vt:lpstr>
      <vt:lpstr>幻灯片 17</vt:lpstr>
      <vt:lpstr>4、杨利伟最终克服了身体和心理上的不适，出色地完成了太空飞行的任务，从中你看到了杨利伟怎样的精神品质，你有什么感想？</vt:lpstr>
      <vt:lpstr>5、杨利伟在文中说“对航天员最基本的要求是严谨”。试着在文中找一些例子，体会航天员严谨、科学的态度。</vt:lpstr>
      <vt:lpstr>幻灯片 20</vt:lpstr>
      <vt:lpstr>6、本文的描述除了科学、严谨之外，也蕴含着丰富的情感。请举例说明。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主题思想</vt:lpstr>
      <vt:lpstr>你认为“神舟五号”的成功发射及返回对我国有怎样的重大意义？</vt:lpstr>
    </vt:vector>
  </TitlesOfParts>
  <Company>qgmzzx@163.com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57</cp:revision>
  <dcterms:created xsi:type="dcterms:W3CDTF">2016-10-31T13:19:51Z</dcterms:created>
  <dcterms:modified xsi:type="dcterms:W3CDTF">2018-06-05T15:46:51Z</dcterms:modified>
</cp:coreProperties>
</file>