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7458A-B775-4BCB-A9F9-1A44889A4D29}" type="datetimeFigureOut">
              <a:rPr lang="zh-CN" altLang="en-US" smtClean="0"/>
              <a:pPr/>
              <a:t>2017/4/14 Friday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7EB90-AF64-4197-9FB5-81842EB2AE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4353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5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12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7EB90-AF64-4197-9FB5-81842EB2AED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86083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37EB90-AF64-4197-9FB5-81842EB2AED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04390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7FF97-1455-4A4B-9C89-425097B90ED6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6F0C-A33E-4868-AF58-35595A5F7181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12968-2D19-4073-8B90-F7C6D2533EFE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C7F76-F6B7-41A7-8219-2A2B7340DDF8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444BE-C428-44B3-B726-25E192BD3C71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2A2B2-AC8E-4D99-BB71-278B13D69AC5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F7CEF-E626-4FEA-B4F7-030A453DDE2A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C7425-05E8-47B6-9321-772C1D447FF2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C7BF-BD4B-4F5F-A20C-D3965CF844BC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B86A6-9FA5-47DD-B6CA-2D5125FD93DF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20B4B-EFBD-4E9B-9E07-9A143DD626AC}" type="slidenum">
              <a:rPr lang="en-US" altLang="zh-CN" smtClean="0">
                <a:solidFill>
                  <a:srgbClr val="000000"/>
                </a:solidFill>
              </a:rPr>
              <a:pPr/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D2B177-F1E8-4C71-9ECB-55FA5ED2644D}" type="slidenum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6206" y="836712"/>
            <a:ext cx="7772400" cy="1538286"/>
          </a:xfrm>
        </p:spPr>
        <p:txBody>
          <a:bodyPr>
            <a:noAutofit/>
          </a:bodyPr>
          <a:lstStyle/>
          <a:p>
            <a:r>
              <a:rPr lang="zh-CN" altLang="en-US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使 至 塞 上</a:t>
            </a:r>
            <a:endParaRPr lang="zh-CN" altLang="en-US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879"/>
          <a:stretch/>
        </p:blipFill>
        <p:spPr>
          <a:xfrm>
            <a:off x="4139952" y="3284578"/>
            <a:ext cx="4277460" cy="23762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9041" y="2643128"/>
            <a:ext cx="2649964" cy="301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0640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s6S608LkyNXUsg==_dmHSEBRLcJW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496300" cy="658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3124200" y="58674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kumimoji="1" lang="zh-CN" altLang="en-US" sz="320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长河落日圆</a:t>
            </a:r>
          </a:p>
        </p:txBody>
      </p:sp>
    </p:spTree>
    <p:extLst>
      <p:ext uri="{BB962C8B-B14F-4D97-AF65-F5344CB8AC3E}">
        <p14:creationId xmlns:p14="http://schemas.microsoft.com/office/powerpoint/2010/main" xmlns="" val="357678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非洲沙漠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19" name="Picture 3" descr="大漠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9144000" cy="683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576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ChangeArrowheads="1"/>
          </p:cNvSpPr>
          <p:nvPr/>
        </p:nvSpPr>
        <p:spPr bwMode="auto">
          <a:xfrm>
            <a:off x="304800" y="457200"/>
            <a:ext cx="67579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solidFill>
                  <a:srgbClr val="000099"/>
                </a:solidFill>
                <a:ea typeface="黑体" pitchFamily="2" charset="-122"/>
              </a:rPr>
              <a:t>四、赏析尾联</a:t>
            </a: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0" y="1916113"/>
            <a:ext cx="9144000" cy="357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9CC00"/>
              </a:buClr>
              <a:buFont typeface="Wingdings" pitchFamily="2" charset="2"/>
              <a:buNone/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诗歌大意</a:t>
            </a: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：来到萧关看见骑兵</a:t>
            </a:r>
            <a:r>
              <a:rPr lang="en-US" altLang="zh-CN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骑兵说将领还在前线。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99CC00"/>
              </a:buClr>
              <a:buFont typeface="Wingdings" pitchFamily="2" charset="2"/>
              <a:buNone/>
            </a:pP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具体赏析</a:t>
            </a: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：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表明行程</a:t>
            </a: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似乎还要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继续</a:t>
            </a: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下去，但诗歌却于此戛然而止，给人留下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回味的余地</a:t>
            </a: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。（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残缺美</a:t>
            </a:r>
            <a:r>
              <a:rPr lang="zh-CN" alt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xmlns="" val="208848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304800" y="762000"/>
            <a:ext cx="7924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kumimoji="1" lang="zh-CN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总结：该诗表达了诗人什么情感？</a:t>
            </a:r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381000" y="1981200"/>
            <a:ext cx="8532813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35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zh-CN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通过叙述出使边塞的</a:t>
            </a:r>
            <a:r>
              <a:rPr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经历</a:t>
            </a:r>
            <a:r>
              <a:rPr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和</a:t>
            </a:r>
            <a:r>
              <a:rPr kumimoji="1"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描绘塞外奇特壮丽的</a:t>
            </a:r>
            <a:r>
              <a:rPr kumimoji="1" lang="zh-CN" alt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风光</a:t>
            </a:r>
            <a:r>
              <a:rPr kumimoji="1" lang="zh-CN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，</a:t>
            </a:r>
            <a:r>
              <a:rPr kumimoji="1" lang="zh-CN" altLang="en-US" sz="3600" b="1" dirty="0">
                <a:solidFill>
                  <a:srgbClr val="000000"/>
                </a:solidFill>
              </a:rPr>
              <a:t>传达出诗人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被排挤</a:t>
            </a:r>
            <a:r>
              <a:rPr kumimoji="1" lang="zh-CN" altLang="en-US" sz="3600" b="1" dirty="0">
                <a:solidFill>
                  <a:srgbClr val="000000"/>
                </a:solidFill>
              </a:rPr>
              <a:t>受命赴边时的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苍凉、落寞、孤寂</a:t>
            </a:r>
            <a:r>
              <a:rPr kumimoji="1" lang="zh-CN" altLang="en-US" sz="3600" b="1" dirty="0">
                <a:solidFill>
                  <a:srgbClr val="000000"/>
                </a:solidFill>
              </a:rPr>
              <a:t>的</a:t>
            </a:r>
            <a:r>
              <a:rPr kumimoji="1" lang="zh-CN" altLang="en-US" sz="3600" b="1" u="sng" dirty="0">
                <a:solidFill>
                  <a:srgbClr val="FF0000"/>
                </a:solidFill>
              </a:rPr>
              <a:t>幽微难言</a:t>
            </a:r>
            <a:r>
              <a:rPr kumimoji="1" lang="zh-CN" altLang="en-US" sz="3600" b="1" dirty="0">
                <a:solidFill>
                  <a:srgbClr val="000000"/>
                </a:solidFill>
              </a:rPr>
              <a:t>的内心情感</a:t>
            </a:r>
            <a:r>
              <a:rPr kumimoji="1" lang="zh-CN" altLang="en-US" sz="3600" b="1" dirty="0" smtClean="0">
                <a:solidFill>
                  <a:srgbClr val="000000"/>
                </a:solidFill>
              </a:rPr>
              <a:t>。 </a:t>
            </a:r>
            <a:endParaRPr kumimoji="1" lang="zh-CN" altLang="en-US" sz="3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418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WordArt 2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2255838" cy="4937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59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600" kern="10" dirty="0">
                <a:ln w="9525" cap="sq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:ln>
                <a:solidFill>
                  <a:srgbClr val="000000"/>
                </a:solidFill>
                <a:latin typeface="宋体"/>
              </a:rPr>
              <a:t>作者简介</a:t>
            </a:r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545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kumimoji="1"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王维，</a:t>
            </a:r>
            <a:r>
              <a:rPr kumimoji="1"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字摩诘</a:t>
            </a:r>
            <a:r>
              <a:rPr kumimoji="1"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r>
              <a:rPr kumimoji="1"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唐代山水田园诗派</a:t>
            </a:r>
            <a:r>
              <a:rPr kumimoji="1"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的代表作家。开元九年中进士，任太乐丞。开元</a:t>
            </a:r>
            <a:r>
              <a:rPr kumimoji="1" lang="en-US" altLang="zh-CN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25</a:t>
            </a:r>
            <a:r>
              <a:rPr kumimoji="1"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年，被排挤出朝廷，奉唐玄宗之命赴</a:t>
            </a:r>
            <a:r>
              <a:rPr kumimoji="1"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西北边塞</a:t>
            </a:r>
            <a:r>
              <a:rPr kumimoji="1"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慰问战胜吐蕃的河西副使崔希逸，这首诗写的就是这次出使的情景。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   王维能诗能画，精通音乐，首创泼墨山水画，成一派之宗。受音乐、书法、绘画的影响，他的诗歌呈现丰富多彩的艺术特色，具有词句秀冶，意境清新，格调高雅，音韵婉转，情景交融的特点。宋朝苏轼曾称赞说：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/>
                <a:ea typeface="楷体_GB2312" pitchFamily="49" charset="-122"/>
              </a:rPr>
              <a:t>“</a:t>
            </a:r>
            <a:r>
              <a:rPr kumimoji="1"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味摩诘之诗，诗中有画；观摩诘之画，画中有诗</a:t>
            </a:r>
            <a:r>
              <a:rPr kumimoji="1"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r>
              <a:rPr kumimoji="1" lang="zh-CN" altLang="en-US" sz="3200" b="1" dirty="0">
                <a:solidFill>
                  <a:srgbClr val="000000"/>
                </a:solidFill>
                <a:latin typeface="Times New Roman"/>
                <a:ea typeface="楷体_GB2312" pitchFamily="49" charset="-122"/>
              </a:rPr>
              <a:t>”</a:t>
            </a:r>
            <a:r>
              <a:rPr kumimoji="1" lang="zh-CN" altLang="en-US" sz="32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99939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ea typeface="黑体" pitchFamily="2" charset="-122"/>
              </a:rPr>
              <a:t>整体感知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205038"/>
            <a:ext cx="8229600" cy="3484562"/>
          </a:xfrm>
        </p:spPr>
        <p:txBody>
          <a:bodyPr/>
          <a:lstStyle/>
          <a:p>
            <a:r>
              <a:rPr lang="en-US" altLang="zh-CN" sz="3600" b="1" dirty="0"/>
              <a:t>1</a:t>
            </a:r>
            <a:r>
              <a:rPr lang="zh-CN" altLang="en-US" sz="3600" b="1" dirty="0"/>
              <a:t>、把握诗歌节奏</a:t>
            </a:r>
          </a:p>
          <a:p>
            <a:r>
              <a:rPr lang="en-US" altLang="zh-CN" sz="3600" b="1" dirty="0"/>
              <a:t>2</a:t>
            </a:r>
            <a:r>
              <a:rPr lang="zh-CN" altLang="en-US" sz="3600" b="1" dirty="0"/>
              <a:t>、掌握诗歌重点字词</a:t>
            </a:r>
          </a:p>
          <a:p>
            <a:r>
              <a:rPr lang="en-US" altLang="zh-CN" sz="3600" b="1" dirty="0"/>
              <a:t>3</a:t>
            </a:r>
            <a:r>
              <a:rPr lang="zh-CN" altLang="en-US" sz="3600" b="1" dirty="0"/>
              <a:t>、理解诗歌大意</a:t>
            </a:r>
          </a:p>
        </p:txBody>
      </p:sp>
    </p:spTree>
    <p:extLst>
      <p:ext uri="{BB962C8B-B14F-4D97-AF65-F5344CB8AC3E}">
        <p14:creationId xmlns:p14="http://schemas.microsoft.com/office/powerpoint/2010/main" xmlns="" val="407152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1116013" y="188913"/>
            <a:ext cx="2057400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2800" b="1" dirty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kumimoji="1"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使 至 塞 上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000000"/>
                </a:solidFill>
                <a:latin typeface="Times New Roman" pitchFamily="18" charset="0"/>
              </a:rPr>
              <a:t>         王维</a:t>
            </a:r>
          </a:p>
        </p:txBody>
      </p:sp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0" y="1341438"/>
            <a:ext cx="48641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FF0000"/>
                </a:solidFill>
                <a:latin typeface="宋体" charset="-122"/>
              </a:rPr>
              <a:t>单车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欲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问边，</a:t>
            </a:r>
            <a:r>
              <a:rPr kumimoji="1" lang="zh-CN" altLang="en-US" sz="2400" b="1" dirty="0">
                <a:solidFill>
                  <a:srgbClr val="0000CC"/>
                </a:solidFill>
                <a:latin typeface="宋体" charset="-122"/>
              </a:rPr>
              <a:t>属国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过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CC"/>
                </a:solidFill>
                <a:latin typeface="宋体" charset="-122"/>
              </a:rPr>
              <a:t>居延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00"/>
              </a:solidFill>
              <a:latin typeface="宋体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00"/>
              </a:solidFill>
              <a:latin typeface="宋体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00"/>
              </a:solidFill>
              <a:latin typeface="宋体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FF0000"/>
                </a:solidFill>
                <a:latin typeface="宋体" charset="-122"/>
              </a:rPr>
              <a:t>征蓬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出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汉塞，归雁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入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胡天。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00"/>
              </a:solidFill>
              <a:latin typeface="宋体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00"/>
              </a:solidFill>
              <a:latin typeface="宋体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00"/>
              </a:solidFill>
              <a:latin typeface="宋体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大漠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孤烟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直，长河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落日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圆。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00"/>
              </a:solidFill>
              <a:latin typeface="宋体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00"/>
              </a:solidFill>
              <a:latin typeface="宋体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00"/>
              </a:solidFill>
              <a:latin typeface="宋体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0000CC"/>
                </a:solidFill>
                <a:latin typeface="宋体" charset="-122"/>
              </a:rPr>
              <a:t>萧关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逢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CC"/>
                </a:solidFill>
                <a:latin typeface="宋体" charset="-122"/>
              </a:rPr>
              <a:t>候骑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，</a:t>
            </a:r>
            <a:r>
              <a:rPr kumimoji="1" lang="zh-CN" altLang="en-US" sz="2400" b="1" dirty="0">
                <a:solidFill>
                  <a:srgbClr val="0000CC"/>
                </a:solidFill>
                <a:latin typeface="宋体" charset="-122"/>
              </a:rPr>
              <a:t>都护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在</a:t>
            </a:r>
            <a:r>
              <a:rPr kumimoji="1" lang="en-US" altLang="zh-CN" sz="2400" b="1" dirty="0">
                <a:solidFill>
                  <a:srgbClr val="FF0000"/>
                </a:solidFill>
                <a:latin typeface="宋体" charset="-122"/>
              </a:rPr>
              <a:t>/</a:t>
            </a:r>
            <a:r>
              <a:rPr kumimoji="1" lang="zh-CN" altLang="en-US" sz="2400" b="1" dirty="0">
                <a:solidFill>
                  <a:srgbClr val="0000CC"/>
                </a:solidFill>
                <a:latin typeface="宋体" charset="-122"/>
              </a:rPr>
              <a:t>燕然</a:t>
            </a:r>
            <a:r>
              <a:rPr kumimoji="1" lang="zh-CN" altLang="en-US" sz="2400" b="1" dirty="0">
                <a:solidFill>
                  <a:srgbClr val="000000"/>
                </a:solidFill>
                <a:latin typeface="宋体" charset="-122"/>
              </a:rPr>
              <a:t>。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4427538" y="739775"/>
            <a:ext cx="4500562" cy="556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0000CC"/>
                </a:solidFill>
                <a:latin typeface="Times New Roman" pitchFamily="18" charset="0"/>
                <a:ea typeface="楷体_GB2312" pitchFamily="49" charset="-122"/>
              </a:rPr>
              <a:t>我轻车简从，要前往边境慰问将士，一直要到远在西北边塞的居延。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CC"/>
              </a:solidFill>
              <a:latin typeface="Times New Roman" pitchFamily="18" charset="0"/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0000CC"/>
                </a:solidFill>
                <a:latin typeface="Times New Roman" pitchFamily="18" charset="0"/>
                <a:ea typeface="楷体_GB2312" pitchFamily="49" charset="-122"/>
              </a:rPr>
              <a:t>山高路远，我觉得自己像飘飞的蓬草一样出了汉家边塞，又似北归的大雁一般飞入胡人的上空。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CC"/>
              </a:solidFill>
              <a:latin typeface="Times New Roman" pitchFamily="18" charset="0"/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黄沙莽莽，无边无际，一缕孤烟劲拔坚韧地升腾在天尽头；黄河滚滚，横贯沙漠，一轮圆圆的落日苍茫的挂在天边。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zh-CN" altLang="en-US" sz="2400" b="1" dirty="0">
              <a:solidFill>
                <a:srgbClr val="0000CC"/>
              </a:solidFill>
              <a:latin typeface="Times New Roman" pitchFamily="18" charset="0"/>
              <a:ea typeface="楷体_GB2312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400" b="1" dirty="0">
                <a:solidFill>
                  <a:srgbClr val="0000CC"/>
                </a:solidFill>
                <a:latin typeface="Times New Roman" pitchFamily="18" charset="0"/>
                <a:ea typeface="楷体_GB2312" pitchFamily="49" charset="-122"/>
              </a:rPr>
              <a:t>终于在萧关碰到了骑马的兵士，一问才知道将官正在燕然前线！</a:t>
            </a: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0" y="1916113"/>
            <a:ext cx="2025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0000FF"/>
                </a:solidFill>
                <a:ea typeface="楷体_GB2312" pitchFamily="49" charset="-122"/>
              </a:rPr>
              <a:t>指出使时随从不多</a:t>
            </a: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0" y="3357563"/>
            <a:ext cx="1462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0000FF"/>
                </a:solidFill>
                <a:ea typeface="楷体_GB2312" pitchFamily="49" charset="-122"/>
              </a:rPr>
              <a:t>飘飞的蓬草</a:t>
            </a:r>
          </a:p>
        </p:txBody>
      </p:sp>
    </p:spTree>
    <p:extLst>
      <p:ext uri="{BB962C8B-B14F-4D97-AF65-F5344CB8AC3E}">
        <p14:creationId xmlns:p14="http://schemas.microsoft.com/office/powerpoint/2010/main" xmlns="" val="3003189562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autoUpdateAnimBg="0"/>
      <p:bldP spid="107525" grpId="0"/>
      <p:bldP spid="1075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96838" y="130175"/>
            <a:ext cx="4691062" cy="777875"/>
          </a:xfrm>
        </p:spPr>
        <p:txBody>
          <a:bodyPr/>
          <a:lstStyle/>
          <a:p>
            <a:r>
              <a:rPr lang="zh-CN" altLang="en-US" b="1" dirty="0"/>
              <a:t>诗歌赏析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268413"/>
            <a:ext cx="8713787" cy="5329237"/>
          </a:xfrm>
        </p:spPr>
        <p:txBody>
          <a:bodyPr/>
          <a:lstStyle/>
          <a:p>
            <a:r>
              <a:rPr lang="zh-CN" altLang="en-US" sz="2800" b="1" dirty="0"/>
              <a:t>一、首联写了什么内容？</a:t>
            </a:r>
          </a:p>
          <a:p>
            <a:r>
              <a:rPr lang="zh-CN" altLang="en-US" sz="2800" b="1" dirty="0"/>
              <a:t>明确：</a:t>
            </a:r>
            <a:r>
              <a:rPr lang="zh-CN" altLang="en-US" sz="2800" b="1" dirty="0">
                <a:solidFill>
                  <a:srgbClr val="FF0000"/>
                </a:solidFill>
              </a:rPr>
              <a:t>以简练的笔墨写了出使边塞的经历</a:t>
            </a:r>
            <a:r>
              <a:rPr lang="zh-CN" altLang="en-US" sz="2800" b="1" dirty="0"/>
              <a:t>。</a:t>
            </a:r>
          </a:p>
          <a:p>
            <a:endParaRPr lang="zh-CN" altLang="en-US" sz="2800" b="1" dirty="0"/>
          </a:p>
          <a:p>
            <a:r>
              <a:rPr lang="zh-CN" altLang="en-US" sz="2800" b="1" dirty="0"/>
              <a:t>二、赏析颔联</a:t>
            </a:r>
          </a:p>
          <a:p>
            <a:r>
              <a:rPr lang="zh-CN" altLang="en-US" sz="2800" b="1" dirty="0">
                <a:solidFill>
                  <a:srgbClr val="FF0000"/>
                </a:solidFill>
              </a:rPr>
              <a:t>解释诗意</a:t>
            </a:r>
            <a:r>
              <a:rPr lang="zh-CN" altLang="en-US" sz="2800" b="1" dirty="0">
                <a:solidFill>
                  <a:srgbClr val="000000"/>
                </a:solidFill>
              </a:rPr>
              <a:t>：像飘飞的蓬草一样出了“汉塞”，像北归的“大雁”一样飞入“胡天”。</a:t>
            </a:r>
          </a:p>
          <a:p>
            <a:r>
              <a:rPr lang="zh-CN" altLang="en-US" sz="2800" b="1" dirty="0">
                <a:solidFill>
                  <a:srgbClr val="FF0000"/>
                </a:solidFill>
              </a:rPr>
              <a:t>具体赏析</a:t>
            </a:r>
            <a:r>
              <a:rPr lang="zh-CN" altLang="en-US" sz="2800" b="1" dirty="0">
                <a:solidFill>
                  <a:srgbClr val="000000"/>
                </a:solidFill>
              </a:rPr>
              <a:t>：诗人</a:t>
            </a:r>
            <a:r>
              <a:rPr lang="zh-CN" altLang="en-US" sz="2800" b="1" dirty="0">
                <a:solidFill>
                  <a:srgbClr val="FF0000"/>
                </a:solidFill>
              </a:rPr>
              <a:t>以“蓬”、“雁”自比</a:t>
            </a:r>
            <a:r>
              <a:rPr lang="zh-CN" altLang="en-US" sz="2800" b="1" dirty="0">
                <a:solidFill>
                  <a:srgbClr val="000000"/>
                </a:solidFill>
              </a:rPr>
              <a:t>（古诗中多用飞蓬比喻漂流在外的游子，这里却是比喻一个负有朝廷使命的大臣），传达出诗人</a:t>
            </a:r>
            <a:r>
              <a:rPr lang="zh-CN" altLang="en-US" sz="2800" b="1" dirty="0">
                <a:solidFill>
                  <a:srgbClr val="FF0000"/>
                </a:solidFill>
              </a:rPr>
              <a:t>落寞、孤寂的幽微难言的内心情</a:t>
            </a:r>
            <a:r>
              <a:rPr lang="zh-CN" altLang="en-US" sz="2800" b="1" dirty="0">
                <a:solidFill>
                  <a:srgbClr val="000000"/>
                </a:solidFill>
              </a:rPr>
              <a:t>。</a:t>
            </a:r>
            <a:r>
              <a:rPr lang="zh-CN" altLang="en-US" sz="2800" b="1" dirty="0">
                <a:solidFill>
                  <a:srgbClr val="FF0000"/>
                </a:solidFill>
              </a:rPr>
              <a:t>与首句的“单车”相呼应</a:t>
            </a:r>
            <a:r>
              <a:rPr lang="zh-CN" altLang="en-US" sz="2800" b="1" dirty="0">
                <a:solidFill>
                  <a:srgbClr val="000000"/>
                </a:solidFill>
              </a:rPr>
              <a:t>。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102441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107950" y="115888"/>
            <a:ext cx="8785225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三、</a:t>
            </a:r>
            <a:r>
              <a:rPr kumimoji="1" lang="en-US" altLang="zh-CN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《</a:t>
            </a:r>
            <a:r>
              <a:rPr kumimoji="1"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红楼梦</a:t>
            </a:r>
            <a:r>
              <a:rPr kumimoji="1" lang="en-US" altLang="zh-CN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》</a:t>
            </a:r>
            <a:r>
              <a:rPr kumimoji="1"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第四十八回，对于 </a:t>
            </a:r>
            <a:r>
              <a:rPr kumimoji="1" lang="zh-CN" altLang="en-US" sz="2800" b="1" dirty="0">
                <a:solidFill>
                  <a:srgbClr val="000000"/>
                </a:solidFill>
                <a:latin typeface="Times New Roman"/>
                <a:ea typeface="楷体_GB2312" pitchFamily="49" charset="-122"/>
              </a:rPr>
              <a:t>“</a:t>
            </a:r>
            <a:r>
              <a:rPr kumimoji="1"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大漠孤烟直，长河落日圆</a:t>
            </a:r>
            <a:r>
              <a:rPr kumimoji="1" lang="zh-CN" altLang="en-US" sz="2800" b="1" dirty="0">
                <a:solidFill>
                  <a:srgbClr val="000000"/>
                </a:solidFill>
                <a:latin typeface="Times New Roman"/>
                <a:ea typeface="楷体_GB2312" pitchFamily="49" charset="-122"/>
              </a:rPr>
              <a:t>”</a:t>
            </a:r>
            <a:r>
              <a:rPr kumimoji="1"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，香菱说：</a:t>
            </a:r>
            <a:r>
              <a:rPr kumimoji="1" lang="zh-CN" altLang="en-US" sz="2800" b="1" dirty="0">
                <a:solidFill>
                  <a:srgbClr val="000000"/>
                </a:solidFill>
                <a:latin typeface="Times New Roman"/>
                <a:ea typeface="楷体_GB2312" pitchFamily="49" charset="-122"/>
              </a:rPr>
              <a:t>“</a:t>
            </a:r>
            <a:r>
              <a:rPr kumimoji="1"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想来烟如何直？日自然是圆的：这直字似无理，圆字似太俗。合上书想一想，</a:t>
            </a:r>
            <a:r>
              <a:rPr kumimoji="1"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倒像是见了这景的</a:t>
            </a:r>
            <a:r>
              <a:rPr kumimoji="1"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r>
              <a:rPr kumimoji="1" lang="zh-CN" altLang="en-US" sz="2800" b="1" dirty="0">
                <a:solidFill>
                  <a:srgbClr val="000000"/>
                </a:solidFill>
                <a:latin typeface="Times New Roman"/>
                <a:ea typeface="楷体_GB2312" pitchFamily="49" charset="-122"/>
              </a:rPr>
              <a:t>”</a:t>
            </a:r>
            <a:r>
              <a:rPr kumimoji="1"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你认为香菱对这两句诗的体味有没有道理，为什么？</a:t>
            </a: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>
            <a:off x="1908175" y="1973263"/>
            <a:ext cx="62563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2800" b="1" dirty="0">
                <a:solidFill>
                  <a:srgbClr val="0000CC"/>
                </a:solidFill>
                <a:latin typeface="Times New Roman" pitchFamily="18" charset="0"/>
                <a:ea typeface="楷体_GB2312" pitchFamily="49" charset="-122"/>
              </a:rPr>
              <a:t>诗中有画。有构图、有线条、有色彩。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119063" y="3595688"/>
            <a:ext cx="125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ea typeface="黑体" pitchFamily="2" charset="-122"/>
              </a:rPr>
              <a:t>有构图</a:t>
            </a:r>
          </a:p>
        </p:txBody>
      </p:sp>
      <p:sp>
        <p:nvSpPr>
          <p:cNvPr id="109573" name="AutoShape 5"/>
          <p:cNvSpPr>
            <a:spLocks/>
          </p:cNvSpPr>
          <p:nvPr/>
        </p:nvSpPr>
        <p:spPr bwMode="auto">
          <a:xfrm>
            <a:off x="1377950" y="2803525"/>
            <a:ext cx="144463" cy="2016125"/>
          </a:xfrm>
          <a:prstGeom prst="leftBrace">
            <a:avLst>
              <a:gd name="adj1" fmla="val 1163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1595438" y="2659063"/>
            <a:ext cx="2328862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天边的落日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空中的烽烟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地下的河流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近处的烽烟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远处的夕阳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绵延无边的大漠</a:t>
            </a:r>
          </a:p>
        </p:txBody>
      </p:sp>
      <p:sp>
        <p:nvSpPr>
          <p:cNvPr id="109575" name="Text Box 7"/>
          <p:cNvSpPr txBox="1">
            <a:spLocks noChangeArrowheads="1"/>
          </p:cNvSpPr>
          <p:nvPr/>
        </p:nvSpPr>
        <p:spPr bwMode="auto">
          <a:xfrm>
            <a:off x="4168775" y="3376613"/>
            <a:ext cx="1255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ea typeface="黑体" pitchFamily="2" charset="-122"/>
              </a:rPr>
              <a:t>有线条</a:t>
            </a:r>
          </a:p>
        </p:txBody>
      </p:sp>
      <p:sp>
        <p:nvSpPr>
          <p:cNvPr id="109576" name="AutoShape 8"/>
          <p:cNvSpPr>
            <a:spLocks/>
          </p:cNvSpPr>
          <p:nvPr/>
        </p:nvSpPr>
        <p:spPr bwMode="auto">
          <a:xfrm>
            <a:off x="5321300" y="2925763"/>
            <a:ext cx="287338" cy="1439862"/>
          </a:xfrm>
          <a:prstGeom prst="leftBrace">
            <a:avLst>
              <a:gd name="adj1" fmla="val 4175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5681663" y="2852738"/>
            <a:ext cx="26352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一望无际的是大漠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纵的是孤烟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横的是长河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CC"/>
                </a:solidFill>
                <a:ea typeface="楷体_GB2312" pitchFamily="49" charset="-122"/>
              </a:rPr>
              <a:t>圆的是落日</a:t>
            </a:r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3995738" y="5229225"/>
            <a:ext cx="1255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ea typeface="黑体" pitchFamily="2" charset="-122"/>
              </a:rPr>
              <a:t>有色彩</a:t>
            </a:r>
          </a:p>
        </p:txBody>
      </p:sp>
      <p:sp>
        <p:nvSpPr>
          <p:cNvPr id="109579" name="AutoShape 11"/>
          <p:cNvSpPr>
            <a:spLocks/>
          </p:cNvSpPr>
          <p:nvPr/>
        </p:nvSpPr>
        <p:spPr bwMode="auto">
          <a:xfrm>
            <a:off x="5219700" y="4868863"/>
            <a:ext cx="144463" cy="1368425"/>
          </a:xfrm>
          <a:prstGeom prst="leftBrace">
            <a:avLst>
              <a:gd name="adj1" fmla="val 7893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9580" name="Text Box 12"/>
          <p:cNvSpPr txBox="1">
            <a:spLocks noChangeArrowheads="1"/>
          </p:cNvSpPr>
          <p:nvPr/>
        </p:nvSpPr>
        <p:spPr bwMode="auto">
          <a:xfrm>
            <a:off x="5435600" y="4724400"/>
            <a:ext cx="32956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CC"/>
                </a:solidFill>
                <a:ea typeface="楷体_GB2312" pitchFamily="49" charset="-122"/>
              </a:rPr>
              <a:t>黄沙漫漫的大漠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CC"/>
                </a:solidFill>
                <a:ea typeface="楷体_GB2312" pitchFamily="49" charset="-122"/>
              </a:rPr>
              <a:t>黄昏橘黄的夕阳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CC"/>
                </a:solidFill>
                <a:ea typeface="楷体_GB2312" pitchFamily="49" charset="-122"/>
              </a:rPr>
              <a:t>一缕白色的孤烟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CC"/>
                </a:solidFill>
                <a:ea typeface="楷体_GB2312" pitchFamily="49" charset="-122"/>
              </a:rPr>
              <a:t>闪着白光的河水</a:t>
            </a:r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539750" y="6021388"/>
            <a:ext cx="4313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雄浑辽阔的边塞风光</a:t>
            </a:r>
          </a:p>
        </p:txBody>
      </p:sp>
    </p:spTree>
    <p:extLst>
      <p:ext uri="{BB962C8B-B14F-4D97-AF65-F5344CB8AC3E}">
        <p14:creationId xmlns:p14="http://schemas.microsoft.com/office/powerpoint/2010/main" xmlns="" val="64403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/>
      <p:bldP spid="109572" grpId="0"/>
      <p:bldP spid="109573" grpId="0" animBg="1"/>
      <p:bldP spid="109574" grpId="0"/>
      <p:bldP spid="109575" grpId="0"/>
      <p:bldP spid="109576" grpId="0" animBg="1"/>
      <p:bldP spid="109577" grpId="0"/>
      <p:bldP spid="109578" grpId="0"/>
      <p:bldP spid="109579" grpId="0" animBg="1"/>
      <p:bldP spid="109580" grpId="0"/>
      <p:bldP spid="1095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绘意境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endParaRPr kumimoji="1" lang="en-US" altLang="zh-CN" b="1" dirty="0">
              <a:solidFill>
                <a:srgbClr val="0000CC"/>
              </a:solidFill>
            </a:endParaRPr>
          </a:p>
          <a:p>
            <a:r>
              <a:rPr kumimoji="1" lang="zh-CN" altLang="en-US" b="1" dirty="0">
                <a:solidFill>
                  <a:srgbClr val="0000CC"/>
                </a:solidFill>
              </a:rPr>
              <a:t>黄沙莽莽，无边无际，一缕孤烟劲拔坚韧地升腾在天尽头；黄河滚滚，横贯沙漠，一轮圆圆的落日苍茫的挂在天边。</a:t>
            </a:r>
          </a:p>
          <a:p>
            <a:r>
              <a:rPr kumimoji="1" lang="zh-CN" altLang="en-US" b="1" dirty="0">
                <a:solidFill>
                  <a:srgbClr val="0000CC"/>
                </a:solidFill>
              </a:rPr>
              <a:t>给读者呈现出一幅</a:t>
            </a:r>
            <a:r>
              <a:rPr kumimoji="1" lang="zh-CN" altLang="en-US" b="1" dirty="0">
                <a:solidFill>
                  <a:srgbClr val="FF0000"/>
                </a:solidFill>
              </a:rPr>
              <a:t>雄浑辽阔的边塞风光图</a:t>
            </a:r>
            <a:r>
              <a:rPr kumimoji="1" lang="zh-CN" altLang="en-US" b="1" dirty="0">
                <a:solidFill>
                  <a:srgbClr val="0000CC"/>
                </a:solidFill>
              </a:rPr>
              <a:t>，画面开阔，意境雄浑。</a:t>
            </a:r>
          </a:p>
        </p:txBody>
      </p:sp>
    </p:spTree>
    <p:extLst>
      <p:ext uri="{BB962C8B-B14F-4D97-AF65-F5344CB8AC3E}">
        <p14:creationId xmlns:p14="http://schemas.microsoft.com/office/powerpoint/2010/main" xmlns="" val="403938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ea typeface="黑体" pitchFamily="2" charset="-122"/>
              </a:rPr>
              <a:t>品技巧：诗中有画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/>
              <a:t>首先，它有</a:t>
            </a:r>
            <a:r>
              <a:rPr lang="zh-CN" altLang="en-US" b="1" dirty="0">
                <a:solidFill>
                  <a:srgbClr val="FF0000"/>
                </a:solidFill>
              </a:rPr>
              <a:t>构图</a:t>
            </a:r>
            <a:r>
              <a:rPr lang="zh-CN" altLang="en-US" b="1" dirty="0"/>
              <a:t>，有大漠、孤烟、黄河、落日，空间阔大，层次丰富；</a:t>
            </a:r>
          </a:p>
          <a:p>
            <a:r>
              <a:rPr lang="zh-CN" altLang="en-US" b="1" dirty="0"/>
              <a:t>其次，它有</a:t>
            </a:r>
            <a:r>
              <a:rPr lang="zh-CN" altLang="en-US" b="1" dirty="0">
                <a:solidFill>
                  <a:srgbClr val="FF0000"/>
                </a:solidFill>
              </a:rPr>
              <a:t>线条</a:t>
            </a:r>
            <a:r>
              <a:rPr lang="zh-CN" altLang="en-US" b="1" dirty="0"/>
              <a:t>，纵的烟，横的河，圆的落日，寥寥几笔，就勾勒出景物的基本形态；</a:t>
            </a:r>
          </a:p>
          <a:p>
            <a:r>
              <a:rPr lang="zh-CN" altLang="en-US" b="1" dirty="0"/>
              <a:t>第三，有</a:t>
            </a:r>
            <a:r>
              <a:rPr lang="zh-CN" altLang="en-US" b="1" dirty="0">
                <a:solidFill>
                  <a:srgbClr val="FF0000"/>
                </a:solidFill>
              </a:rPr>
              <a:t>色彩</a:t>
            </a:r>
            <a:r>
              <a:rPr lang="zh-CN" altLang="en-US" b="1" dirty="0"/>
              <a:t>，黄沙漫漫，橘红色夕阳，辉映着闪着白光的河水，一缕白色的烽烟，直上天空，形象鲜明突出。</a:t>
            </a:r>
          </a:p>
          <a:p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xmlns="" val="345200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/>
              <a:t>品字词：孤、直、圆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b="1" dirty="0"/>
              <a:t>“</a:t>
            </a:r>
            <a:r>
              <a:rPr lang="zh-CN" altLang="en-US" b="1" dirty="0"/>
              <a:t>孤”：写出了景物的</a:t>
            </a:r>
            <a:r>
              <a:rPr lang="zh-CN" altLang="en-US" b="1" dirty="0">
                <a:solidFill>
                  <a:srgbClr val="FF0000"/>
                </a:solidFill>
              </a:rPr>
              <a:t>单调</a:t>
            </a:r>
            <a:r>
              <a:rPr lang="zh-CN" altLang="en-US" b="1" dirty="0"/>
              <a:t>，</a:t>
            </a:r>
          </a:p>
          <a:p>
            <a:r>
              <a:rPr lang="zh-CN" altLang="en-US" b="1" dirty="0"/>
              <a:t>“直”：却又表现出</a:t>
            </a:r>
            <a:r>
              <a:rPr lang="zh-CN" altLang="en-US" b="1" dirty="0">
                <a:solidFill>
                  <a:srgbClr val="FF0000"/>
                </a:solidFill>
              </a:rPr>
              <a:t>劲拔、坚毅</a:t>
            </a:r>
            <a:r>
              <a:rPr lang="zh-CN" altLang="en-US" b="1" dirty="0"/>
              <a:t>之美。</a:t>
            </a:r>
          </a:p>
          <a:p>
            <a:r>
              <a:rPr lang="zh-CN" altLang="en-US" b="1" dirty="0"/>
              <a:t>“圆”：把落日写得</a:t>
            </a:r>
            <a:r>
              <a:rPr lang="zh-CN" altLang="en-US" b="1" dirty="0">
                <a:solidFill>
                  <a:srgbClr val="FF0000"/>
                </a:solidFill>
              </a:rPr>
              <a:t>亲切温暖</a:t>
            </a:r>
            <a:r>
              <a:rPr lang="zh-CN" altLang="en-US" b="1" dirty="0"/>
              <a:t>而又有</a:t>
            </a:r>
            <a:r>
              <a:rPr lang="zh-CN" altLang="en-US" b="1" dirty="0">
                <a:solidFill>
                  <a:srgbClr val="FF0000"/>
                </a:solidFill>
              </a:rPr>
              <a:t>苍茫</a:t>
            </a:r>
            <a:r>
              <a:rPr lang="zh-CN" altLang="en-US" b="1" dirty="0"/>
              <a:t>之感。</a:t>
            </a:r>
          </a:p>
          <a:p>
            <a:r>
              <a:rPr lang="zh-CN" altLang="en-US" b="1" dirty="0"/>
              <a:t>“孤”、“直” 、“圆”三字，不仅准确地描绘了大漠</a:t>
            </a:r>
            <a:r>
              <a:rPr lang="zh-CN" altLang="en-US" b="1" dirty="0">
                <a:solidFill>
                  <a:srgbClr val="FF0000"/>
                </a:solidFill>
              </a:rPr>
              <a:t>雄浑辽阔的景象</a:t>
            </a:r>
            <a:r>
              <a:rPr lang="zh-CN" altLang="en-US" b="1" dirty="0"/>
              <a:t>，而且将自己</a:t>
            </a:r>
            <a:r>
              <a:rPr lang="zh-CN" altLang="en-US" b="1" dirty="0">
                <a:solidFill>
                  <a:srgbClr val="FF0000"/>
                </a:solidFill>
              </a:rPr>
              <a:t>落寞、孤寂的情感</a:t>
            </a:r>
            <a:r>
              <a:rPr lang="zh-CN" altLang="en-US" b="1" dirty="0"/>
              <a:t>融入在该景象中。</a:t>
            </a:r>
          </a:p>
          <a:p>
            <a:endParaRPr lang="en-US" altLang="zh-CN" b="1" dirty="0"/>
          </a:p>
        </p:txBody>
      </p:sp>
    </p:spTree>
    <p:extLst>
      <p:ext uri="{BB962C8B-B14F-4D97-AF65-F5344CB8AC3E}">
        <p14:creationId xmlns:p14="http://schemas.microsoft.com/office/powerpoint/2010/main" xmlns="" val="1480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第一PPT模板网-WWW.1PPT.COM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9</TotalTime>
  <Words>1614</Words>
  <Application>Microsoft Office PowerPoint</Application>
  <PresentationFormat>全屏显示(4:3)</PresentationFormat>
  <Paragraphs>104</Paragraphs>
  <Slides>13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第一PPT模板网-WWW.1PPT.COM</vt:lpstr>
      <vt:lpstr>使 至 塞 上</vt:lpstr>
      <vt:lpstr>幻灯片 2</vt:lpstr>
      <vt:lpstr>整体感知</vt:lpstr>
      <vt:lpstr>幻灯片 4</vt:lpstr>
      <vt:lpstr>诗歌赏析</vt:lpstr>
      <vt:lpstr>幻灯片 6</vt:lpstr>
      <vt:lpstr>绘意境</vt:lpstr>
      <vt:lpstr>品技巧：诗中有画</vt:lpstr>
      <vt:lpstr>品字词：孤、直、圆</vt:lpstr>
      <vt:lpstr>幻灯片 10</vt:lpstr>
      <vt:lpstr>幻灯片 11</vt:lpstr>
      <vt:lpstr>幻灯片 12</vt:lpstr>
      <vt:lpstr>幻灯片 13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第一PPT模板网-WWW.1PPT.COM_x000d_
</dc:description>
  <cp:lastModifiedBy>Administrator</cp:lastModifiedBy>
  <cp:revision>3</cp:revision>
  <dcterms:created xsi:type="dcterms:W3CDTF">2016-01-08T01:02:31Z</dcterms:created>
  <dcterms:modified xsi:type="dcterms:W3CDTF">2017-04-14T03:45:33Z</dcterms:modified>
  <cp:category>第一PPT模板网-WWW.1PPT.COM</cp:category>
</cp:coreProperties>
</file>