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6" r:id="rId2"/>
    <p:sldId id="274" r:id="rId3"/>
    <p:sldId id="273" r:id="rId4"/>
    <p:sldId id="268" r:id="rId5"/>
    <p:sldId id="275" r:id="rId6"/>
    <p:sldId id="262" r:id="rId7"/>
    <p:sldId id="261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6" r:id="rId18"/>
    <p:sldId id="285" r:id="rId19"/>
    <p:sldId id="278" r:id="rId20"/>
    <p:sldId id="276" r:id="rId21"/>
    <p:sldId id="277" r:id="rId22"/>
    <p:sldId id="282" r:id="rId23"/>
    <p:sldId id="279" r:id="rId24"/>
    <p:sldId id="281" r:id="rId25"/>
    <p:sldId id="283" r:id="rId26"/>
    <p:sldId id="280" r:id="rId27"/>
    <p:sldId id="284" r:id="rId2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9" autoAdjust="0"/>
    <p:restoredTop sz="86370" autoAdjust="0"/>
  </p:normalViewPr>
  <p:slideViewPr>
    <p:cSldViewPr>
      <p:cViewPr varScale="1">
        <p:scale>
          <a:sx n="77" d="100"/>
          <a:sy n="77" d="100"/>
        </p:scale>
        <p:origin x="-5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2" y="125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A71BD1B-1AE2-484A-B7EF-2F42E88AC1A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79770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6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1BD1B-1AE2-484A-B7EF-2F42E88AC1A9}" type="slidenum">
              <a:rPr lang="en-US" altLang="zh-CN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5913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3EAF5-F770-42C0-BDD0-B908FCFB94F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126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AE53E6-D4B9-4D73-A6C0-73CA3F87808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5317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C55B9-2DE8-4939-BE81-DC1EFA0566E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342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B216A-5D70-497A-85DE-B22CC5ADEAB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670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78A82-5024-4797-A9D5-DE400ECDB0D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44730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986D6-6957-4B02-8156-8CAE34C0D3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783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BD6CAD-70C9-4D10-8F51-F27EB892B18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884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D3600-37F8-46B4-80DC-99CFB5E1B0D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30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A8BEA3-3F6F-466C-8219-4B079B416E9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1038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08855-5D16-4F90-A60A-B771B5E126B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490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B04CA-DB13-41DE-83B7-0004E2241A4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4788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3F9660-DCE8-462C-BE6D-38C09209A0D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oleObject" Target="../embeddings/oleObject1.bin"/><Relationship Id="rId7" Type="http://schemas.openxmlformats.org/officeDocument/2006/relationships/slide" Target="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5.gif"/><Relationship Id="rId4" Type="http://schemas.openxmlformats.org/officeDocument/2006/relationships/image" Target="../media/image12.wmf"/><Relationship Id="rId9" Type="http://schemas.openxmlformats.org/officeDocument/2006/relationships/image" Target="../media/image14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图片1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779036" y="3466322"/>
            <a:ext cx="5791200" cy="457200"/>
          </a:xfrm>
        </p:spPr>
        <p:txBody>
          <a:bodyPr/>
          <a:lstStyle/>
          <a:p>
            <a:r>
              <a:rPr lang="zh-CN" altLang="en-US" sz="54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刘义庆</a:t>
            </a:r>
            <a:endParaRPr lang="zh-CN" altLang="en-US" dirty="0"/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1741714" y="1752600"/>
            <a:ext cx="5943600" cy="118965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zh-CN" altLang="en-US" sz="3600" b="1" kern="10" dirty="0">
                <a:gradFill rotWithShape="0">
                  <a:gsLst>
                    <a:gs pos="0">
                      <a:srgbClr val="0000FF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汉仪中宋简" pitchFamily="49" charset="-122"/>
                <a:ea typeface="汉仪中宋简" pitchFamily="49" charset="-122"/>
              </a:rPr>
              <a:t>世说新语二则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Oval 2"/>
          <p:cNvSpPr>
            <a:spLocks noChangeArrowheads="1"/>
          </p:cNvSpPr>
          <p:nvPr/>
        </p:nvSpPr>
        <p:spPr bwMode="auto">
          <a:xfrm>
            <a:off x="762000" y="3657600"/>
            <a:ext cx="838200" cy="8382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5" name="Oval 3"/>
          <p:cNvSpPr>
            <a:spLocks noChangeArrowheads="1"/>
          </p:cNvSpPr>
          <p:nvPr/>
        </p:nvSpPr>
        <p:spPr bwMode="auto">
          <a:xfrm>
            <a:off x="3657600" y="1676400"/>
            <a:ext cx="1219200" cy="7620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4953000" y="1600200"/>
            <a:ext cx="1828800" cy="914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5181600" y="3810000"/>
            <a:ext cx="762000" cy="762000"/>
          </a:xfrm>
          <a:prstGeom prst="flowChartConnector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582613"/>
            <a:ext cx="5905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200">
                <a:latin typeface="Times New Roman" pitchFamily="18" charset="0"/>
              </a:rPr>
              <a:t>　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0" y="1752600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>
                <a:latin typeface="Times New Roman" pitchFamily="18" charset="0"/>
              </a:rPr>
              <a:t>　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3733800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>
                <a:latin typeface="Times New Roman" pitchFamily="18" charset="0"/>
              </a:rPr>
              <a:t>　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0" y="4191000"/>
            <a:ext cx="9861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>
                <a:latin typeface="Times New Roman" pitchFamily="18" charset="0"/>
              </a:rPr>
              <a:t>     </a:t>
            </a: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0" y="4953000"/>
            <a:ext cx="565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>
                <a:latin typeface="Times New Roman" pitchFamily="18" charset="0"/>
              </a:rPr>
              <a:t>     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838200" y="685800"/>
            <a:ext cx="8001000" cy="484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800" b="1" dirty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黑体" pitchFamily="49" charset="-122"/>
              </a:rPr>
              <a:t>圈点勾画示例</a:t>
            </a:r>
            <a:r>
              <a:rPr kumimoji="1" lang="en-US" altLang="zh-CN" sz="4800" b="1" dirty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黑体" pitchFamily="49" charset="-122"/>
              </a:rPr>
              <a:t>:</a:t>
            </a:r>
          </a:p>
          <a:p>
            <a:pPr>
              <a:spcBef>
                <a:spcPct val="50000"/>
              </a:spcBef>
            </a:pPr>
            <a:r>
              <a:rPr kumimoji="1"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陈太丘与友期行</a:t>
            </a:r>
            <a:r>
              <a:rPr kumimoji="1" lang="en-US" altLang="zh-CN" sz="4400" b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kumimoji="1"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期日中</a:t>
            </a:r>
            <a:r>
              <a:rPr kumimoji="1" lang="en-US" altLang="zh-CN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kumimoji="1"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过中不</a:t>
            </a:r>
          </a:p>
          <a:p>
            <a:pPr>
              <a:spcBef>
                <a:spcPct val="50000"/>
              </a:spcBef>
            </a:pPr>
            <a:endParaRPr kumimoji="1" lang="zh-CN" altLang="en-US" sz="44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至</a:t>
            </a:r>
            <a:r>
              <a:rPr kumimoji="1" lang="en-US" altLang="zh-CN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kumimoji="1"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太丘舍去</a:t>
            </a:r>
            <a:r>
              <a:rPr kumimoji="1" lang="en-US" altLang="zh-CN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kumimoji="1"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去后 乃 至。</a:t>
            </a:r>
          </a:p>
          <a:p>
            <a:pPr>
              <a:spcBef>
                <a:spcPct val="50000"/>
              </a:spcBef>
            </a:pPr>
            <a:endParaRPr kumimoji="1" lang="en-US" altLang="zh-CN" sz="44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8924" name="Picture 12" descr="按钮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250825" cy="25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5" name="Picture 13" descr="未命名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410200"/>
            <a:ext cx="1447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6" name="Picture 14" descr="按钮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914400" y="5181600"/>
            <a:ext cx="48768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CC00CC"/>
                </a:solidFill>
                <a:ea typeface="黑体" pitchFamily="49" charset="-122"/>
              </a:rPr>
              <a:t>增添符号示例：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autoUpdateAnimBg="0"/>
      <p:bldP spid="38919" grpId="0" autoUpdateAnimBg="0"/>
      <p:bldP spid="38920" grpId="0" autoUpdateAnimBg="0"/>
      <p:bldP spid="38921" grpId="0" autoUpdateAnimBg="0"/>
      <p:bldP spid="3892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39940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200" y="-304800"/>
            <a:ext cx="99822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914400" y="1066800"/>
            <a:ext cx="7848600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kumimoji="1" lang="en-US" altLang="zh-CN" sz="3600" b="1" dirty="0"/>
              <a:t>1  </a:t>
            </a:r>
            <a:r>
              <a:rPr kumimoji="1" lang="zh-CN" altLang="en-US" sz="3600" b="1" dirty="0"/>
              <a:t>陈太丘与友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期行</a:t>
            </a:r>
            <a:r>
              <a:rPr kumimoji="1" lang="zh-CN" altLang="en-US" sz="3600" b="1" dirty="0"/>
              <a:t>，期日中。 </a:t>
            </a:r>
          </a:p>
          <a:p>
            <a:r>
              <a:rPr kumimoji="1" lang="zh-CN" altLang="en-US" sz="3600" b="1" dirty="0"/>
              <a:t>　　　</a:t>
            </a:r>
          </a:p>
          <a:p>
            <a:pPr>
              <a:buFontTx/>
              <a:buAutoNum type="arabicPlain" startAt="2"/>
            </a:pPr>
            <a:r>
              <a:rPr kumimoji="1" lang="zh-CN" altLang="en-US" sz="3600" b="1" dirty="0"/>
              <a:t>过中不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至</a:t>
            </a:r>
            <a:r>
              <a:rPr kumimoji="1" lang="zh-CN" altLang="en-US" sz="3600" b="1" dirty="0"/>
              <a:t>，太丘舍去，去后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乃</a:t>
            </a:r>
            <a:r>
              <a:rPr kumimoji="1" lang="zh-CN" altLang="en-US" sz="3600" b="1" dirty="0"/>
              <a:t>至。</a:t>
            </a:r>
          </a:p>
          <a:p>
            <a:r>
              <a:rPr kumimoji="1" lang="zh-CN" altLang="en-US" sz="3600" b="1" dirty="0"/>
              <a:t> </a:t>
            </a:r>
          </a:p>
          <a:p>
            <a:r>
              <a:rPr kumimoji="1" lang="zh-CN" altLang="en-US" sz="3600" b="1" dirty="0"/>
              <a:t> </a:t>
            </a:r>
            <a:r>
              <a:rPr kumimoji="1" lang="en-US" altLang="zh-CN" sz="3600" b="1" dirty="0"/>
              <a:t>3  </a:t>
            </a:r>
            <a:r>
              <a:rPr kumimoji="1" lang="zh-CN" altLang="en-US" sz="3600" b="1" dirty="0"/>
              <a:t>非人哉！与人期行，相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委</a:t>
            </a:r>
            <a:r>
              <a:rPr kumimoji="1" lang="zh-CN" altLang="en-US" sz="3600" b="1" dirty="0"/>
              <a:t>而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去</a:t>
            </a:r>
            <a:r>
              <a:rPr kumimoji="1" lang="zh-CN" altLang="en-US" sz="3600" b="1" dirty="0"/>
              <a:t>。 </a:t>
            </a:r>
          </a:p>
          <a:p>
            <a:r>
              <a:rPr kumimoji="1" lang="zh-CN" altLang="en-US" sz="3600" b="1" dirty="0"/>
              <a:t>　　     </a:t>
            </a:r>
          </a:p>
          <a:p>
            <a:r>
              <a:rPr kumimoji="1" lang="zh-CN" altLang="en-US" sz="3600" b="1" dirty="0"/>
              <a:t> </a:t>
            </a:r>
            <a:r>
              <a:rPr kumimoji="1" lang="en-US" altLang="zh-CN" sz="3600" b="1" dirty="0"/>
              <a:t>4 </a:t>
            </a:r>
            <a:r>
              <a:rPr kumimoji="1" lang="zh-CN" altLang="en-US" sz="3600" b="1" dirty="0"/>
              <a:t>友人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惭</a:t>
            </a:r>
            <a:r>
              <a:rPr kumimoji="1" lang="zh-CN" altLang="en-US" sz="3600" b="1" dirty="0"/>
              <a:t>，下车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引</a:t>
            </a:r>
            <a:r>
              <a:rPr kumimoji="1" lang="zh-CN" altLang="en-US" sz="3600" b="1" dirty="0"/>
              <a:t>之。元方入门不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顾</a:t>
            </a:r>
            <a:r>
              <a:rPr kumimoji="1" lang="zh-CN" altLang="en-US" sz="3600" b="1" dirty="0"/>
              <a:t>。 </a:t>
            </a:r>
          </a:p>
          <a:p>
            <a:r>
              <a:rPr kumimoji="1" lang="zh-CN" altLang="en-US" sz="3600" b="1" dirty="0"/>
              <a:t>　　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endParaRPr lang="zh-CN" altLang="zh-CN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3400"/>
            <a:ext cx="9144000" cy="4525963"/>
          </a:xfrm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en-US" sz="4800" b="1" u="sng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补上句中省略的人物：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陈太丘与友期行，期日中，（    ）过中不至，太丘舍（     ）去，（          ）去后（    ）乃至。元方时年七岁，门外戏。客问元方：“尊君在不？”（</a:t>
            </a: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）答曰：“（        ）待君久不至，已去。”</a:t>
            </a:r>
          </a:p>
          <a:p>
            <a:endParaRPr lang="en-US" altLang="zh-CN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en-US" sz="4800" b="1" u="sng" dirty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补上句中省略的人物：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陈太丘与友期行，期日中，（</a:t>
            </a: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友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）过中不至，太丘舍（</a:t>
            </a: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友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）去</a:t>
            </a:r>
            <a:r>
              <a:rPr lang="en-US" altLang="zh-CN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陈太丘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）去后（</a:t>
            </a: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友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）乃至。元方时年七岁，门外戏。客问元方：“尊君在不？”（</a:t>
            </a: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元方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）答曰：“（</a:t>
            </a: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家君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）待君久不至，已去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。”</a:t>
            </a:r>
            <a:endParaRPr lang="zh-CN" altLang="en-US" sz="48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zh-CN" altLang="en-US" b="1" u="sng" dirty="0">
                <a:solidFill>
                  <a:srgbClr val="FF00FF"/>
                </a:solidFill>
                <a:ea typeface="华文彩云" pitchFamily="2" charset="-122"/>
              </a:rPr>
              <a:t>小延伸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4800" b="1" dirty="0"/>
              <a:t>哪些是敬辞，哪些是谦辞？</a:t>
            </a:r>
          </a:p>
          <a:p>
            <a:r>
              <a:rPr lang="zh-CN" altLang="en-US" sz="4800" dirty="0"/>
              <a:t> </a:t>
            </a:r>
            <a:r>
              <a:rPr lang="en-US" altLang="zh-CN" sz="4800" b="1" dirty="0"/>
              <a:t>1</a:t>
            </a:r>
            <a:r>
              <a:rPr lang="zh-CN" altLang="en-US" sz="4800" b="1" dirty="0"/>
              <a:t>君        </a:t>
            </a:r>
            <a:r>
              <a:rPr lang="en-US" altLang="zh-CN" sz="4800" b="1" dirty="0"/>
              <a:t>2 </a:t>
            </a:r>
            <a:r>
              <a:rPr lang="zh-CN" altLang="en-US" sz="4800" b="1" dirty="0"/>
              <a:t>尊君       </a:t>
            </a:r>
            <a:r>
              <a:rPr lang="en-US" altLang="zh-CN" sz="4800" b="1" dirty="0"/>
              <a:t>3 </a:t>
            </a:r>
            <a:r>
              <a:rPr lang="zh-CN" altLang="en-US" sz="4800" b="1" dirty="0"/>
              <a:t>家君</a:t>
            </a:r>
          </a:p>
          <a:p>
            <a:pPr>
              <a:buFontTx/>
              <a:buNone/>
            </a:pPr>
            <a:r>
              <a:rPr lang="zh-CN" altLang="en-US" sz="4800" b="1" dirty="0"/>
              <a:t>  </a:t>
            </a:r>
            <a:r>
              <a:rPr lang="en-US" altLang="zh-CN" sz="4800" b="1" dirty="0"/>
              <a:t>4</a:t>
            </a:r>
            <a:r>
              <a:rPr lang="zh-CN" altLang="en-US" sz="4800" b="1" dirty="0"/>
              <a:t>敝人      </a:t>
            </a:r>
            <a:r>
              <a:rPr lang="en-US" altLang="zh-CN" sz="4800" b="1" dirty="0"/>
              <a:t>5</a:t>
            </a:r>
            <a:r>
              <a:rPr lang="zh-CN" altLang="en-US" sz="4800" b="1" dirty="0"/>
              <a:t>卑职        </a:t>
            </a:r>
            <a:r>
              <a:rPr lang="en-US" altLang="zh-CN" sz="4800" b="1" dirty="0"/>
              <a:t>6 </a:t>
            </a:r>
            <a:r>
              <a:rPr lang="zh-CN" altLang="en-US" sz="4800" b="1" dirty="0"/>
              <a:t>陛下</a:t>
            </a:r>
          </a:p>
          <a:p>
            <a:pPr>
              <a:buFontTx/>
              <a:buNone/>
            </a:pPr>
            <a:r>
              <a:rPr lang="zh-CN" altLang="en-US" sz="4800" b="1" dirty="0"/>
              <a:t>  </a:t>
            </a:r>
            <a:r>
              <a:rPr lang="en-US" altLang="zh-CN" sz="4800" b="1" dirty="0"/>
              <a:t>7</a:t>
            </a:r>
            <a:r>
              <a:rPr lang="zh-CN" altLang="en-US" sz="4800" b="1" dirty="0"/>
              <a:t>令尊      </a:t>
            </a:r>
            <a:r>
              <a:rPr lang="en-US" altLang="zh-CN" sz="4800" b="1" dirty="0"/>
              <a:t>8</a:t>
            </a:r>
            <a:r>
              <a:rPr lang="zh-CN" altLang="en-US" sz="4800" b="1" dirty="0"/>
              <a:t>寡人        </a:t>
            </a:r>
            <a:r>
              <a:rPr lang="en-US" altLang="zh-CN" sz="4800" b="1" dirty="0"/>
              <a:t>9</a:t>
            </a:r>
            <a:r>
              <a:rPr lang="zh-CN" altLang="en-US" sz="4800" b="1" dirty="0"/>
              <a:t>足下</a:t>
            </a:r>
          </a:p>
          <a:p>
            <a:pPr>
              <a:buFontTx/>
              <a:buNone/>
            </a:pPr>
            <a:r>
              <a:rPr lang="zh-CN" altLang="en-US" sz="4800" b="1" dirty="0"/>
              <a:t> </a:t>
            </a:r>
            <a:r>
              <a:rPr lang="en-US" altLang="zh-CN" sz="4800" b="1" dirty="0"/>
              <a:t>10</a:t>
            </a:r>
            <a:r>
              <a:rPr lang="zh-CN" altLang="en-US" sz="4800" b="1" dirty="0"/>
              <a:t>令郎    </a:t>
            </a:r>
            <a:r>
              <a:rPr lang="en-US" altLang="zh-CN" sz="4800" b="1" dirty="0"/>
              <a:t>11</a:t>
            </a:r>
            <a:r>
              <a:rPr lang="zh-CN" altLang="en-US" sz="4800" b="1" dirty="0"/>
              <a:t>老朽       </a:t>
            </a:r>
            <a:r>
              <a:rPr lang="en-US" altLang="zh-CN" sz="4800" b="1" dirty="0"/>
              <a:t>12</a:t>
            </a:r>
            <a:r>
              <a:rPr lang="zh-CN" altLang="en-US" sz="4800" b="1" dirty="0"/>
              <a:t>犬子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边框"/>
          <p:cNvPicPr>
            <a:picLocks noChangeAspect="1" noChangeArrowheads="1"/>
          </p:cNvPicPr>
          <p:nvPr/>
        </p:nvPicPr>
        <p:blipFill>
          <a:blip r:embed="rId2">
            <a:lum bright="58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730250"/>
            <a:ext cx="8534400" cy="610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762000" y="1066800"/>
            <a:ext cx="2286000" cy="685800"/>
          </a:xfrm>
          <a:prstGeom prst="rect">
            <a:avLst/>
          </a:prstGeom>
          <a:solidFill>
            <a:srgbClr val="66FF99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99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kumimoji="1" lang="zh-CN" altLang="en-US" sz="4000" b="1" dirty="0">
                <a:solidFill>
                  <a:srgbClr val="FFFF00"/>
                </a:solidFill>
                <a:latin typeface="Times New Roman" pitchFamily="18" charset="0"/>
                <a:ea typeface="方正舒体" pitchFamily="2" charset="-122"/>
              </a:rPr>
              <a:t>问题思考 </a:t>
            </a:r>
          </a:p>
        </p:txBody>
      </p:sp>
      <p:pic>
        <p:nvPicPr>
          <p:cNvPr id="44036" name="Picture 4" descr="bang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762000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7" name="Text Box 5" descr="信纸"/>
          <p:cNvSpPr txBox="1">
            <a:spLocks noChangeArrowheads="1"/>
          </p:cNvSpPr>
          <p:nvPr/>
        </p:nvSpPr>
        <p:spPr bwMode="auto">
          <a:xfrm>
            <a:off x="1295400" y="1995488"/>
            <a:ext cx="5562600" cy="946150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 dirty="0">
                <a:solidFill>
                  <a:srgbClr val="0000FF"/>
                </a:solidFill>
                <a:latin typeface="Times New Roman" pitchFamily="18" charset="0"/>
              </a:rPr>
              <a:t>1</a:t>
            </a:r>
            <a:r>
              <a:rPr kumimoji="1" lang="zh-CN" altLang="en-US" sz="2800" b="1" dirty="0">
                <a:solidFill>
                  <a:srgbClr val="0000FF"/>
                </a:solidFill>
                <a:latin typeface="Times New Roman" pitchFamily="18" charset="0"/>
              </a:rPr>
              <a:t>、分析文中的人物，他们分别是怎样的人。</a:t>
            </a:r>
          </a:p>
        </p:txBody>
      </p:sp>
      <p:sp>
        <p:nvSpPr>
          <p:cNvPr id="44038" name="Text Box 6" descr="信纸"/>
          <p:cNvSpPr txBox="1">
            <a:spLocks noChangeArrowheads="1"/>
          </p:cNvSpPr>
          <p:nvPr/>
        </p:nvSpPr>
        <p:spPr bwMode="auto">
          <a:xfrm>
            <a:off x="1219200" y="5576888"/>
            <a:ext cx="6477000" cy="519112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CC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 dirty="0">
                <a:solidFill>
                  <a:srgbClr val="0000FF"/>
                </a:solidFill>
                <a:latin typeface="Times New Roman" pitchFamily="18" charset="0"/>
              </a:rPr>
              <a:t>2</a:t>
            </a:r>
            <a:r>
              <a:rPr kumimoji="1" lang="zh-CN" altLang="en-US" sz="2800" b="1" dirty="0">
                <a:solidFill>
                  <a:srgbClr val="0000FF"/>
                </a:solidFill>
                <a:latin typeface="Times New Roman" pitchFamily="18" charset="0"/>
              </a:rPr>
              <a:t>、元方入门不顾是否失礼？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838200" y="3962400"/>
            <a:ext cx="2362200" cy="685800"/>
          </a:xfrm>
          <a:prstGeom prst="rect">
            <a:avLst/>
          </a:prstGeom>
          <a:solidFill>
            <a:srgbClr val="66FF99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99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kumimoji="1" lang="zh-CN" altLang="en-US" sz="4000" b="1" dirty="0">
                <a:solidFill>
                  <a:srgbClr val="FFFF00"/>
                </a:solidFill>
                <a:latin typeface="Times New Roman" pitchFamily="18" charset="0"/>
                <a:ea typeface="方正舒体" pitchFamily="2" charset="-122"/>
              </a:rPr>
              <a:t>课内延 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 autoUpdateAnimBg="0"/>
      <p:bldP spid="44038" grpId="0" animBg="1" autoUpdateAnimBg="0"/>
      <p:bldP spid="44039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5059" name="Rectangle 3"/>
            <p:cNvSpPr>
              <a:spLocks noChangeArrowheads="1"/>
            </p:cNvSpPr>
            <p:nvPr/>
          </p:nvSpPr>
          <p:spPr bwMode="auto">
            <a:xfrm>
              <a:off x="0" y="1979"/>
              <a:ext cx="5760" cy="2341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7FF9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06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1797"/>
            </a:xfrm>
            <a:prstGeom prst="rect">
              <a:avLst/>
            </a:prstGeom>
            <a:gradFill rotWithShape="1">
              <a:gsLst>
                <a:gs pos="0">
                  <a:srgbClr val="AFB9FF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45061" name="Object 5"/>
            <p:cNvGraphicFramePr>
              <a:graphicFrameLocks noChangeAspect="1"/>
            </p:cNvGraphicFramePr>
            <p:nvPr/>
          </p:nvGraphicFramePr>
          <p:xfrm>
            <a:off x="748" y="1933"/>
            <a:ext cx="1316" cy="15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084" r:id="rId3" imgW="3531960" imgH="4445640" progId="">
                    <p:embed/>
                  </p:oleObj>
                </mc:Choice>
                <mc:Fallback>
                  <p:oleObj r:id="rId3" imgW="3531960" imgH="4445640" progId="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lum bright="70000" contrast="-7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31581"/>
                        <a:stretch>
                          <a:fillRect/>
                        </a:stretch>
                      </p:blipFill>
                      <p:spPr bwMode="auto">
                        <a:xfrm>
                          <a:off x="748" y="1933"/>
                          <a:ext cx="1316" cy="15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062" name="Object 6"/>
            <p:cNvGraphicFramePr>
              <a:graphicFrameLocks noChangeAspect="1"/>
            </p:cNvGraphicFramePr>
            <p:nvPr/>
          </p:nvGraphicFramePr>
          <p:xfrm>
            <a:off x="0" y="2886"/>
            <a:ext cx="1316" cy="14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085" r:id="rId5" imgW="3531960" imgH="4445640" progId="">
                    <p:embed/>
                  </p:oleObj>
                </mc:Choice>
                <mc:Fallback>
                  <p:oleObj r:id="rId5" imgW="3531960" imgH="4445640" progId="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lum bright="54000" contrast="-36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38060"/>
                        <a:stretch>
                          <a:fillRect/>
                        </a:stretch>
                      </p:blipFill>
                      <p:spPr bwMode="auto">
                        <a:xfrm>
                          <a:off x="0" y="2886"/>
                          <a:ext cx="1316" cy="143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063" name="Object 7"/>
            <p:cNvGraphicFramePr>
              <a:graphicFrameLocks noChangeAspect="1"/>
            </p:cNvGraphicFramePr>
            <p:nvPr/>
          </p:nvGraphicFramePr>
          <p:xfrm>
            <a:off x="1701" y="2115"/>
            <a:ext cx="1316" cy="18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086" r:id="rId6" imgW="3531960" imgH="4445640" progId="">
                    <p:embed/>
                  </p:oleObj>
                </mc:Choice>
                <mc:Fallback>
                  <p:oleObj r:id="rId6" imgW="3531960" imgH="4445640" progId="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lum bright="70000" contrast="-7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21864"/>
                        <a:stretch>
                          <a:fillRect/>
                        </a:stretch>
                      </p:blipFill>
                      <p:spPr bwMode="auto">
                        <a:xfrm>
                          <a:off x="1701" y="2115"/>
                          <a:ext cx="1316" cy="18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404812" y="2060575"/>
            <a:ext cx="8434388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b="1" dirty="0"/>
              <a:t>         </a:t>
            </a:r>
            <a:r>
              <a:rPr lang="zh-CN" altLang="en-US" sz="4800" b="1" dirty="0">
                <a:latin typeface="隶书" pitchFamily="49" charset="-122"/>
                <a:ea typeface="隶书" pitchFamily="49" charset="-122"/>
              </a:rPr>
              <a:t>请你发挥想象，依</a:t>
            </a:r>
            <a:r>
              <a:rPr lang="en-US" altLang="zh-CN" sz="4800" b="1" dirty="0"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4800" b="1" dirty="0">
                <a:latin typeface="隶书" pitchFamily="49" charset="-122"/>
                <a:ea typeface="隶书" pitchFamily="49" charset="-122"/>
              </a:rPr>
              <a:t>陈太丘与友期行</a:t>
            </a:r>
            <a:r>
              <a:rPr lang="en-US" altLang="zh-CN" sz="4800" b="1" dirty="0"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4800" b="1" dirty="0">
                <a:latin typeface="隶书" pitchFamily="49" charset="-122"/>
                <a:ea typeface="隶书" pitchFamily="49" charset="-122"/>
              </a:rPr>
              <a:t>情节，假设一个对话情境，猜想友人遇见陈太丘后，两人分别会说什么呢？</a:t>
            </a:r>
            <a:r>
              <a:rPr lang="zh-CN" altLang="en-US" sz="4800" dirty="0">
                <a:solidFill>
                  <a:srgbClr val="003366"/>
                </a:solidFill>
                <a:latin typeface="隶书" pitchFamily="49" charset="-122"/>
                <a:ea typeface="隶书" pitchFamily="49" charset="-122"/>
                <a:hlinkClick r:id="rId7" action="ppaction://hlinksldjump"/>
              </a:rPr>
              <a:t> </a:t>
            </a:r>
            <a:endParaRPr lang="zh-CN" altLang="en-US" sz="4800" dirty="0">
              <a:solidFill>
                <a:srgbClr val="003366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457200"/>
            <a:ext cx="2286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zh-CN" altLang="en-US" sz="5400" b="1" dirty="0">
                <a:solidFill>
                  <a:srgbClr val="FF0066"/>
                </a:solidFill>
                <a:ea typeface="华文彩云" pitchFamily="2" charset="-122"/>
              </a:rPr>
              <a:t>创新题</a:t>
            </a: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1905000" y="3962400"/>
            <a:ext cx="410845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</a:pPr>
            <a:endParaRPr lang="zh-CN" altLang="zh-CN" sz="3200">
              <a:solidFill>
                <a:srgbClr val="003366"/>
              </a:solidFill>
            </a:endParaRPr>
          </a:p>
        </p:txBody>
      </p:sp>
      <p:pic>
        <p:nvPicPr>
          <p:cNvPr id="45067" name="Picture 11" descr="Flash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260350"/>
            <a:ext cx="576263" cy="5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8" name="Picture 12" descr="Flash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260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9" name="Picture 13" descr="Flash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188913"/>
            <a:ext cx="792163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70" name="Picture 14" descr="STAR2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1524000"/>
            <a:ext cx="53816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1" name="Picture 15" descr="STAR1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1066800"/>
            <a:ext cx="274638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2" name="Picture 16" descr="Flash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50" y="476250"/>
            <a:ext cx="576263" cy="5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73" name="Picture 17" descr="Flash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765175"/>
            <a:ext cx="576263" cy="5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74" name="Picture 18" descr="STAR1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1125538"/>
            <a:ext cx="274638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45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4" grpId="0" build="p"/>
      <p:bldP spid="45065" grpId="0"/>
      <p:bldP spid="4506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图片1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191000"/>
          </a:xfrm>
        </p:spPr>
        <p:txBody>
          <a:bodyPr/>
          <a:lstStyle/>
          <a:p>
            <a:r>
              <a:rPr lang="zh-CN" altLang="en-US" sz="2800" b="1" dirty="0">
                <a:solidFill>
                  <a:srgbClr val="FF00FF"/>
                </a:solidFill>
              </a:rPr>
              <a:t>诚信是砍倒父亲最心爱的樱桃树仍敢于承认的勇气</a:t>
            </a:r>
          </a:p>
          <a:p>
            <a:r>
              <a:rPr lang="zh-CN" altLang="en-US" sz="2800" b="1" dirty="0">
                <a:solidFill>
                  <a:srgbClr val="FF00FF"/>
                </a:solidFill>
              </a:rPr>
              <a:t>诚信是十指被插入竹签后仍不出卖同志的信念</a:t>
            </a:r>
          </a:p>
          <a:p>
            <a:r>
              <a:rPr lang="zh-CN" altLang="en-US" sz="2800" b="1" dirty="0">
                <a:solidFill>
                  <a:srgbClr val="FF00FF"/>
                </a:solidFill>
              </a:rPr>
              <a:t>诚信是春天播下的种子秋天里结出丰硕的果实</a:t>
            </a:r>
          </a:p>
          <a:p>
            <a:r>
              <a:rPr lang="zh-CN" altLang="en-US" sz="2800" b="1" dirty="0">
                <a:solidFill>
                  <a:srgbClr val="FF00FF"/>
                </a:solidFill>
              </a:rPr>
              <a:t>诚信是推倒了墙变成桥，是人与人之间真切的情感纽带</a:t>
            </a:r>
          </a:p>
          <a:p>
            <a:r>
              <a:rPr lang="zh-CN" altLang="en-US" sz="2800" b="1" dirty="0">
                <a:solidFill>
                  <a:srgbClr val="FF00FF"/>
                </a:solidFill>
              </a:rPr>
              <a:t>诚信是祖国对我们的殷切期望，是我们担起历史的重任时对祖国母亲自信的一笑。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286000" y="304800"/>
            <a:ext cx="388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FF"/>
                </a:solidFill>
              </a:rPr>
              <a:t>诚信是什麽？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图片1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FF00FF"/>
                </a:solidFill>
              </a:rPr>
              <a:t>《</a:t>
            </a:r>
            <a:r>
              <a:rPr lang="zh-CN" altLang="en-US" b="1" dirty="0">
                <a:solidFill>
                  <a:srgbClr val="FF00FF"/>
                </a:solidFill>
              </a:rPr>
              <a:t>期行</a:t>
            </a:r>
            <a:r>
              <a:rPr lang="en-US" altLang="zh-CN" b="1" dirty="0">
                <a:solidFill>
                  <a:srgbClr val="FF00FF"/>
                </a:solidFill>
              </a:rPr>
              <a:t>》</a:t>
            </a:r>
            <a:r>
              <a:rPr lang="zh-CN" altLang="en-US" b="1" dirty="0">
                <a:solidFill>
                  <a:srgbClr val="FF00FF"/>
                </a:solidFill>
              </a:rPr>
              <a:t>译文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2800" dirty="0"/>
              <a:t>陈太丘和朋友相约同行，约在中午，中午过了没有到，太丘放弃等他走了，走后不久，那朋友就到了。陈太丘的儿子元方当时年龄是七岁，正在门外嬉戏。客人问元方：“你父亲在吗？”回答说：“等您很久不到，已经走了。”友人便怒道：“真不是人！跟人约了同行，弃我而走。”元方说：“您和我父亲约的是中午。中午不到，就是没有信用；对着儿子吗父亲，就是无礼。”友人惭愧，下车牵他的手，元方进门不理睬。 </a:t>
            </a:r>
            <a:br>
              <a:rPr lang="zh-CN" altLang="en-US" sz="2800" dirty="0"/>
            </a:br>
            <a:endParaRPr lang="zh-CN" altLang="en-US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图片1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品   </a:t>
            </a:r>
            <a:r>
              <a:rPr lang="zh-CN" altLang="en-US" sz="4000" b="1" dirty="0" smtClean="0"/>
              <a:t>读</a:t>
            </a:r>
            <a:endParaRPr lang="zh-CN" altLang="en-US" sz="40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dirty="0"/>
              <a:t>1</a:t>
            </a:r>
            <a:r>
              <a:rPr lang="zh-CN" altLang="en-US" sz="2800" dirty="0"/>
              <a:t>．疏通文意。借助注释理解文章大意。</a:t>
            </a:r>
            <a:br>
              <a:rPr lang="zh-CN" altLang="en-US" sz="2800" dirty="0"/>
            </a:br>
            <a:r>
              <a:rPr lang="en-US" altLang="zh-CN" sz="2800" dirty="0"/>
              <a:t>2</a:t>
            </a:r>
            <a:r>
              <a:rPr lang="zh-CN" altLang="en-US" sz="2800" dirty="0"/>
              <a:t>．通过讨论，理清故事情节。</a:t>
            </a:r>
            <a:br>
              <a:rPr lang="zh-CN" altLang="en-US" sz="2800" dirty="0"/>
            </a:br>
            <a:r>
              <a:rPr lang="en-US" altLang="zh-CN" sz="2800" dirty="0"/>
              <a:t>3</a:t>
            </a:r>
            <a:r>
              <a:rPr lang="zh-CN" altLang="en-US" sz="2800" dirty="0"/>
              <a:t>．同桌互述故事，推荐优秀者上讲台表演。</a:t>
            </a:r>
            <a:br>
              <a:rPr lang="zh-CN" altLang="en-US" sz="2800" dirty="0"/>
            </a:br>
            <a:r>
              <a:rPr lang="en-US" altLang="zh-CN" sz="2800" dirty="0"/>
              <a:t>(</a:t>
            </a:r>
            <a:r>
              <a:rPr lang="zh-CN" altLang="en-US" sz="2800" dirty="0"/>
              <a:t>要求表演的学生注意语气、神态，力求绘声绘色，要求其他同学认真听，听完后认真点评</a:t>
            </a:r>
            <a:r>
              <a:rPr lang="en-US" altLang="zh-CN" sz="2800" dirty="0"/>
              <a:t>)</a:t>
            </a:r>
            <a:br>
              <a:rPr lang="en-US" altLang="zh-CN" sz="2800" dirty="0"/>
            </a:br>
            <a:r>
              <a:rPr lang="en-US" altLang="zh-CN" sz="2800" dirty="0"/>
              <a:t>4</a:t>
            </a:r>
            <a:r>
              <a:rPr lang="zh-CN" altLang="en-US" sz="2800" dirty="0"/>
              <a:t>．探究主旨</a:t>
            </a:r>
            <a:r>
              <a:rPr lang="en-US" altLang="zh-CN" sz="2800" dirty="0"/>
              <a:t>:</a:t>
            </a:r>
          </a:p>
          <a:p>
            <a:r>
              <a:rPr lang="en-US" altLang="zh-CN" sz="2800" dirty="0"/>
              <a:t>《</a:t>
            </a:r>
            <a:r>
              <a:rPr lang="zh-CN" altLang="en-US" sz="2800" dirty="0"/>
              <a:t>期行</a:t>
            </a:r>
            <a:r>
              <a:rPr lang="en-US" altLang="zh-CN" sz="2800" dirty="0"/>
              <a:t>》</a:t>
            </a:r>
            <a:r>
              <a:rPr lang="zh-CN" altLang="en-US" sz="2800" dirty="0"/>
              <a:t>让人明白一个怎样的道理了</a:t>
            </a:r>
            <a:br>
              <a:rPr lang="zh-CN" altLang="en-US" sz="2800" dirty="0"/>
            </a:br>
            <a:r>
              <a:rPr lang="zh-CN" altLang="en-US" sz="2800" dirty="0"/>
              <a:t>告诉人们诚信是立世之本，要人们做一个守信的人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图片1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FF00"/>
                </a:solidFill>
              </a:rPr>
              <a:t>曾子杀猪</a:t>
            </a:r>
            <a:r>
              <a:rPr lang="zh-CN" altLang="en-US" dirty="0"/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zh-CN" b="1" dirty="0">
                <a:solidFill>
                  <a:srgbClr val="FFFF00"/>
                </a:solidFill>
              </a:rPr>
              <a:t>          </a:t>
            </a:r>
            <a:r>
              <a:rPr lang="zh-CN" altLang="en-US" b="1" dirty="0">
                <a:solidFill>
                  <a:srgbClr val="FFFF00"/>
                </a:solidFill>
              </a:rPr>
              <a:t>古代有个曾子，为人老实。有一天， 他妻子要上街买东西，孩子闹着也要跟着去，曾子的妻子只好说：“你在家里玩，我回家杀猪给你吃。”曾子的妻子上街回来后，看见曾子正在磨刀准备杀猪，连忙劝阻说：“我只是哄哄孩子，你不必当真。”曾子说：“怎么能说谎呢？”就把猪给杀了。这个故事告诉我们：一言既出，驷马难追。我们要做一个诚实的人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图片1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zh-CN" altLang="en-US" sz="4000" b="1" dirty="0"/>
              <a:t>创   </a:t>
            </a:r>
            <a:r>
              <a:rPr lang="zh-CN" altLang="en-US" sz="4000" b="1" dirty="0" smtClean="0"/>
              <a:t>读</a:t>
            </a:r>
            <a:endParaRPr lang="zh-CN" altLang="en-US" sz="40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29600" cy="2667000"/>
          </a:xfrm>
        </p:spPr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/>
              <a:t>．有感情地齐读课文</a:t>
            </a:r>
            <a:br>
              <a:rPr lang="zh-CN" altLang="en-US" dirty="0"/>
            </a:br>
            <a:r>
              <a:rPr lang="en-US" altLang="zh-CN" dirty="0"/>
              <a:t>2</a:t>
            </a:r>
            <a:r>
              <a:rPr lang="zh-CN" altLang="en-US" dirty="0"/>
              <a:t>．</a:t>
            </a:r>
            <a:r>
              <a:rPr lang="en-US" altLang="zh-CN" dirty="0"/>
              <a:t>《</a:t>
            </a:r>
            <a:r>
              <a:rPr lang="zh-CN" altLang="en-US" dirty="0"/>
              <a:t>期行</a:t>
            </a:r>
            <a:r>
              <a:rPr lang="en-US" altLang="zh-CN" dirty="0"/>
              <a:t>》</a:t>
            </a:r>
            <a:r>
              <a:rPr lang="zh-CN" altLang="en-US" dirty="0"/>
              <a:t>这篇文言小说短小精悍，全文不足</a:t>
            </a:r>
            <a:r>
              <a:rPr lang="en-US" altLang="zh-CN" dirty="0"/>
              <a:t>150</a:t>
            </a:r>
            <a:r>
              <a:rPr lang="zh-CN" altLang="en-US" dirty="0"/>
              <a:t>字，但故事情节完整，人物性格刻画得栩栩如生，你能否就文中一两个人物的言行，谈谈自己的看法</a:t>
            </a:r>
            <a:r>
              <a:rPr lang="en-US" altLang="zh-CN" dirty="0" smtClean="0"/>
              <a:t>?</a:t>
            </a:r>
            <a:endParaRPr lang="en-US" altLang="zh-CN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图片1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143000" y="2057400"/>
            <a:ext cx="7239000" cy="289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50000"/>
              </a:spcBef>
            </a:pPr>
            <a:r>
              <a:rPr lang="en-US" altLang="zh-CN" sz="4000" b="1" dirty="0">
                <a:solidFill>
                  <a:srgbClr val="0000FF"/>
                </a:solidFill>
              </a:rPr>
              <a:t>       </a:t>
            </a:r>
            <a:r>
              <a:rPr lang="zh-CN" altLang="en-US" sz="4000" b="1" dirty="0">
                <a:solidFill>
                  <a:srgbClr val="0000FF"/>
                </a:solidFill>
              </a:rPr>
              <a:t>你在本文悟到一个什么做人的道理？结合你的生活实际，请说说我们是怎样做，才是一个受欢迎的人。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 sz="4800" dirty="0">
                <a:solidFill>
                  <a:srgbClr val="FF0066"/>
                </a:solidFill>
                <a:ea typeface="隶书" pitchFamily="49" charset="-122"/>
              </a:rPr>
              <a:t>拓展延伸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图片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zh-CN" altLang="en-US" dirty="0"/>
              <a:t>乘船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华歆、王朗俱乘船避难，有一人欲依附，，歆辄难之。朗曰：“幸尚宽，何为不可？”后贼追之，王欲舍所携之人。歆曰：“本所以疑，正为此耳。既已纳其自托，宁可以急相弃邪？”遂携拯如初。世以此定华、王之优劣。 </a:t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图片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8229600" cy="1143000"/>
          </a:xfrm>
        </p:spPr>
        <p:txBody>
          <a:bodyPr/>
          <a:lstStyle/>
          <a:p>
            <a:r>
              <a:rPr lang="zh-CN" altLang="en-US" dirty="0"/>
              <a:t>字词探究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4600" y="1676400"/>
            <a:ext cx="8229600" cy="4525963"/>
          </a:xfrm>
        </p:spPr>
        <p:txBody>
          <a:bodyPr/>
          <a:lstStyle/>
          <a:p>
            <a:r>
              <a:rPr lang="zh-CN" altLang="en-US" dirty="0"/>
              <a:t>翻译加粗的词</a:t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华歆、王朗俱乘船</a:t>
            </a:r>
            <a:r>
              <a:rPr lang="zh-CN" altLang="en-US" b="1" dirty="0"/>
              <a:t>避</a:t>
            </a:r>
            <a:r>
              <a:rPr lang="zh-CN" altLang="en-US" dirty="0"/>
              <a:t>难</a:t>
            </a:r>
            <a:br>
              <a:rPr lang="zh-CN" altLang="en-US" dirty="0"/>
            </a:br>
            <a:r>
              <a:rPr lang="zh-CN" altLang="en-US" b="1" dirty="0"/>
              <a:t>幸</a:t>
            </a:r>
            <a:r>
              <a:rPr lang="zh-CN" altLang="en-US" dirty="0"/>
              <a:t>尚宽</a:t>
            </a:r>
            <a:br>
              <a:rPr lang="zh-CN" altLang="en-US" dirty="0"/>
            </a:br>
            <a:r>
              <a:rPr lang="zh-CN" altLang="en-US" dirty="0"/>
              <a:t>王欲</a:t>
            </a:r>
            <a:r>
              <a:rPr lang="zh-CN" altLang="en-US" b="1" dirty="0"/>
              <a:t>舍</a:t>
            </a:r>
            <a:r>
              <a:rPr lang="zh-CN" altLang="en-US" dirty="0"/>
              <a:t>所携人</a:t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图片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翻译句子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(</a:t>
            </a:r>
            <a:r>
              <a:rPr lang="en-US" altLang="zh-CN" dirty="0"/>
              <a:t>1)</a:t>
            </a:r>
            <a:r>
              <a:rPr lang="zh-CN" altLang="en-US" dirty="0"/>
              <a:t>幸尚宽，何为不可</a:t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/>
              <a:t>(2)</a:t>
            </a:r>
            <a:r>
              <a:rPr lang="zh-CN" altLang="en-US" dirty="0"/>
              <a:t>本所以疑，正为此耳</a:t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/>
              <a:t>(3)</a:t>
            </a:r>
            <a:r>
              <a:rPr lang="zh-CN" altLang="en-US" dirty="0"/>
              <a:t>既已纳其自托，宁可以急相弃邪</a:t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/>
              <a:t>(4)</a:t>
            </a:r>
            <a:r>
              <a:rPr lang="zh-CN" altLang="en-US" dirty="0"/>
              <a:t>世以此定华、王之优劣</a:t>
            </a:r>
            <a:br>
              <a:rPr lang="zh-CN" altLang="en-US" dirty="0"/>
            </a:br>
            <a:endParaRPr lang="zh-CN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图片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《</a:t>
            </a:r>
            <a:r>
              <a:rPr lang="zh-CN" altLang="en-US" dirty="0"/>
              <a:t>乘船</a:t>
            </a:r>
            <a:r>
              <a:rPr lang="en-US" altLang="zh-CN" dirty="0"/>
              <a:t>》</a:t>
            </a:r>
            <a:r>
              <a:rPr lang="zh-CN" altLang="en-US" dirty="0"/>
              <a:t>译文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6477000" cy="4525963"/>
          </a:xfrm>
        </p:spPr>
        <p:txBody>
          <a:bodyPr/>
          <a:lstStyle/>
          <a:p>
            <a:r>
              <a:rPr lang="zh-CN" altLang="en-US" sz="2800" dirty="0"/>
              <a:t>华歆和王朗一同躲避灾难</a:t>
            </a:r>
            <a:r>
              <a:rPr lang="en-US" altLang="zh-CN" sz="2800" dirty="0"/>
              <a:t>,</a:t>
            </a:r>
            <a:r>
              <a:rPr lang="zh-CN" altLang="en-US" sz="2800" dirty="0"/>
              <a:t>有一个人想和他们同乘一条船</a:t>
            </a:r>
            <a:r>
              <a:rPr lang="en-US" altLang="zh-CN" sz="2800" dirty="0"/>
              <a:t>,</a:t>
            </a:r>
            <a:r>
              <a:rPr lang="zh-CN" altLang="en-US" sz="2800" dirty="0"/>
              <a:t>华歆就为难他</a:t>
            </a:r>
            <a:r>
              <a:rPr lang="en-US" altLang="zh-CN" sz="2800" dirty="0"/>
              <a:t>,(</a:t>
            </a:r>
            <a:r>
              <a:rPr lang="zh-CN" altLang="en-US" sz="2800" dirty="0"/>
              <a:t>不让他上船</a:t>
            </a:r>
            <a:r>
              <a:rPr lang="en-US" altLang="zh-CN" sz="2800" dirty="0"/>
              <a:t>),</a:t>
            </a:r>
            <a:r>
              <a:rPr lang="zh-CN" altLang="en-US" sz="2800" dirty="0"/>
              <a:t>王朗</a:t>
            </a:r>
            <a:r>
              <a:rPr lang="en-US" altLang="zh-CN" sz="2800" dirty="0"/>
              <a:t>(</a:t>
            </a:r>
            <a:r>
              <a:rPr lang="zh-CN" altLang="en-US" sz="2800" dirty="0"/>
              <a:t>对华歆</a:t>
            </a:r>
            <a:r>
              <a:rPr lang="en-US" altLang="zh-CN" sz="2800" dirty="0"/>
              <a:t>)</a:t>
            </a:r>
            <a:r>
              <a:rPr lang="zh-CN" altLang="en-US" sz="2800" dirty="0"/>
              <a:t>说</a:t>
            </a:r>
            <a:r>
              <a:rPr lang="en-US" altLang="zh-CN" sz="2800" dirty="0"/>
              <a:t>:“</a:t>
            </a:r>
            <a:r>
              <a:rPr lang="zh-CN" altLang="en-US" sz="2800" dirty="0"/>
              <a:t>船还有位置</a:t>
            </a:r>
            <a:r>
              <a:rPr lang="en-US" altLang="zh-CN" sz="2800" dirty="0"/>
              <a:t>,</a:t>
            </a:r>
            <a:r>
              <a:rPr lang="zh-CN" altLang="en-US" sz="2800" dirty="0"/>
              <a:t>为什么不给他上呢</a:t>
            </a:r>
            <a:r>
              <a:rPr lang="en-US" altLang="zh-CN" sz="2800" dirty="0"/>
              <a:t>?”</a:t>
            </a:r>
            <a:r>
              <a:rPr lang="zh-CN" altLang="en-US" sz="2800" dirty="0"/>
              <a:t>后面的敌人</a:t>
            </a:r>
            <a:r>
              <a:rPr lang="en-US" altLang="zh-CN" sz="2800" dirty="0"/>
              <a:t>(</a:t>
            </a:r>
            <a:r>
              <a:rPr lang="zh-CN" altLang="en-US" sz="2800" dirty="0"/>
              <a:t>向那人</a:t>
            </a:r>
            <a:r>
              <a:rPr lang="en-US" altLang="zh-CN" sz="2800" dirty="0"/>
              <a:t>)</a:t>
            </a:r>
            <a:r>
              <a:rPr lang="zh-CN" altLang="en-US" sz="2800" dirty="0"/>
              <a:t>追了过来</a:t>
            </a:r>
            <a:r>
              <a:rPr lang="en-US" altLang="zh-CN" sz="2800" dirty="0"/>
              <a:t>.(</a:t>
            </a:r>
            <a:r>
              <a:rPr lang="zh-CN" altLang="en-US" sz="2800" dirty="0"/>
              <a:t>这时</a:t>
            </a:r>
            <a:r>
              <a:rPr lang="en-US" altLang="zh-CN" sz="2800" dirty="0"/>
              <a:t>)</a:t>
            </a:r>
            <a:r>
              <a:rPr lang="zh-CN" altLang="en-US" sz="2800" dirty="0"/>
              <a:t>王朗就想抛下带着的那个人</a:t>
            </a:r>
            <a:r>
              <a:rPr lang="en-US" altLang="zh-CN" sz="2800" dirty="0"/>
              <a:t>.</a:t>
            </a:r>
            <a:r>
              <a:rPr lang="zh-CN" altLang="en-US" sz="2800" dirty="0"/>
              <a:t>华歆说</a:t>
            </a:r>
            <a:r>
              <a:rPr lang="en-US" altLang="zh-CN" sz="2800" dirty="0"/>
              <a:t>:“</a:t>
            </a:r>
            <a:r>
              <a:rPr lang="zh-CN" altLang="en-US" sz="2800" dirty="0"/>
              <a:t>我之所以怀疑正是因为这样啊</a:t>
            </a:r>
            <a:r>
              <a:rPr lang="en-US" altLang="zh-CN" sz="2800" dirty="0"/>
              <a:t>.</a:t>
            </a:r>
            <a:r>
              <a:rPr lang="zh-CN" altLang="en-US" sz="2800" dirty="0"/>
              <a:t>既然已经答应他让他上船</a:t>
            </a:r>
            <a:r>
              <a:rPr lang="en-US" altLang="zh-CN" sz="2800" dirty="0"/>
              <a:t>,</a:t>
            </a:r>
            <a:r>
              <a:rPr lang="zh-CN" altLang="en-US" sz="2800" dirty="0"/>
              <a:t>怎么可以现在抛下他呢</a:t>
            </a:r>
            <a:r>
              <a:rPr lang="en-US" altLang="zh-CN" sz="2800" dirty="0"/>
              <a:t>?”</a:t>
            </a:r>
            <a:r>
              <a:rPr lang="zh-CN" altLang="en-US" sz="2800" dirty="0"/>
              <a:t>因此</a:t>
            </a:r>
            <a:r>
              <a:rPr lang="en-US" altLang="zh-CN" sz="2800" dirty="0"/>
              <a:t>,</a:t>
            </a:r>
            <a:r>
              <a:rPr lang="zh-CN" altLang="en-US" sz="2800" dirty="0"/>
              <a:t>就当什么事都没有发生那样</a:t>
            </a:r>
            <a:r>
              <a:rPr lang="en-US" altLang="zh-CN" sz="2800" dirty="0"/>
              <a:t>.</a:t>
            </a:r>
            <a:r>
              <a:rPr lang="zh-CN" altLang="en-US" sz="2800" dirty="0"/>
              <a:t>世人就以这件事来平定华歆、王朗的</a:t>
            </a:r>
            <a:r>
              <a:rPr lang="en-US" altLang="zh-CN" sz="2800" dirty="0"/>
              <a:t>(</a:t>
            </a:r>
            <a:r>
              <a:rPr lang="zh-CN" altLang="en-US" sz="2800" dirty="0"/>
              <a:t>品质</a:t>
            </a:r>
            <a:r>
              <a:rPr lang="en-US" altLang="zh-CN" sz="2800" dirty="0"/>
              <a:t>)</a:t>
            </a:r>
            <a:r>
              <a:rPr lang="zh-CN" altLang="en-US" sz="2800" dirty="0"/>
              <a:t>好坏</a:t>
            </a:r>
            <a:r>
              <a:rPr lang="en-US" altLang="zh-CN" sz="2800" dirty="0"/>
              <a:t>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图片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课文探讨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7010400" cy="4525963"/>
          </a:xfrm>
        </p:spPr>
        <p:txBody>
          <a:bodyPr/>
          <a:lstStyle/>
          <a:p>
            <a:r>
              <a:rPr lang="en-US" altLang="zh-CN" dirty="0" smtClean="0"/>
              <a:t>(</a:t>
            </a:r>
            <a:r>
              <a:rPr lang="en-US" altLang="zh-CN" dirty="0"/>
              <a:t>1)</a:t>
            </a:r>
            <a:r>
              <a:rPr lang="zh-CN" altLang="en-US" dirty="0"/>
              <a:t>作者创作这个故事，目的是让人们明白一个怎样的道理呢</a:t>
            </a:r>
            <a:r>
              <a:rPr lang="en-US" altLang="zh-CN" dirty="0"/>
              <a:t>?</a:t>
            </a:r>
            <a:br>
              <a:rPr lang="en-US" altLang="zh-CN" dirty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(2)</a:t>
            </a:r>
            <a:r>
              <a:rPr lang="zh-CN" altLang="en-US" dirty="0"/>
              <a:t>华歆与王朗的做法有什么不同</a:t>
            </a:r>
            <a:r>
              <a:rPr lang="en-US" altLang="zh-CN" dirty="0"/>
              <a:t>?</a:t>
            </a:r>
            <a:r>
              <a:rPr lang="zh-CN" altLang="en-US" dirty="0"/>
              <a:t>你如何评价</a:t>
            </a:r>
            <a:r>
              <a:rPr lang="en-US" altLang="zh-CN" dirty="0" smtClean="0"/>
              <a:t>?</a:t>
            </a:r>
            <a:endParaRPr lang="en-US" altLang="zh-CN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图片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拓展作业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934200" cy="4525963"/>
          </a:xfrm>
        </p:spPr>
        <p:txBody>
          <a:bodyPr/>
          <a:lstStyle/>
          <a:p>
            <a:r>
              <a:rPr lang="en-US" altLang="zh-CN" dirty="0"/>
              <a:t>《</a:t>
            </a:r>
            <a:r>
              <a:rPr lang="zh-CN" altLang="en-US" dirty="0"/>
              <a:t>世说新语</a:t>
            </a:r>
            <a:r>
              <a:rPr lang="en-US" altLang="zh-CN" dirty="0"/>
              <a:t>》</a:t>
            </a:r>
            <a:r>
              <a:rPr lang="zh-CN" altLang="en-US" dirty="0"/>
              <a:t>的故事篇幅都很短小，但能通过人物的片言只语或行为细节表现人物的性格特征，鲜明生动。</a:t>
            </a:r>
            <a:r>
              <a:rPr lang="en-US" altLang="zh-CN" dirty="0"/>
              <a:t>《</a:t>
            </a:r>
            <a:r>
              <a:rPr lang="zh-CN" altLang="en-US" dirty="0"/>
              <a:t>期行</a:t>
            </a:r>
            <a:r>
              <a:rPr lang="en-US" altLang="zh-CN" dirty="0"/>
              <a:t>》</a:t>
            </a:r>
            <a:r>
              <a:rPr lang="zh-CN" altLang="en-US" dirty="0"/>
              <a:t>中的</a:t>
            </a:r>
            <a:r>
              <a:rPr lang="en-US" altLang="zh-CN" dirty="0"/>
              <a:t>(</a:t>
            </a:r>
            <a:r>
              <a:rPr lang="zh-CN" altLang="en-US" dirty="0"/>
              <a:t>友人</a:t>
            </a:r>
            <a:r>
              <a:rPr lang="en-US" altLang="zh-CN" dirty="0"/>
              <a:t>)“</a:t>
            </a:r>
            <a:r>
              <a:rPr lang="zh-CN" altLang="en-US" dirty="0"/>
              <a:t>下车引之”、“元方人门不顾”，</a:t>
            </a:r>
            <a:r>
              <a:rPr lang="en-US" altLang="zh-CN" dirty="0"/>
              <a:t>《</a:t>
            </a:r>
            <a:r>
              <a:rPr lang="zh-CN" altLang="en-US" dirty="0"/>
              <a:t>乘船</a:t>
            </a:r>
            <a:r>
              <a:rPr lang="en-US" altLang="zh-CN" dirty="0"/>
              <a:t>》</a:t>
            </a:r>
            <a:r>
              <a:rPr lang="zh-CN" altLang="en-US" dirty="0"/>
              <a:t>中的一人求助的动作描写，简直像几幅漫画，你能根据故事的内容用笔画出来吗</a:t>
            </a:r>
            <a:r>
              <a:rPr lang="en-US" altLang="zh-CN" dirty="0"/>
              <a:t>? </a:t>
            </a:r>
            <a:r>
              <a:rPr lang="en-US" altLang="zh-CN" dirty="0" smtClean="0"/>
              <a:t> </a:t>
            </a:r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图片1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导入新课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“</a:t>
            </a:r>
            <a:r>
              <a:rPr lang="zh-CN" altLang="en-US" dirty="0"/>
              <a:t>诚信”是做人的准则，我们中华民族历来就是一个崇尚诚信的民族，在我国五干多年的历史长河中，流淌着许许多多的像“曾子杀猪”这样的诚信故事。今天，就让我们撷取其中的两朵小浪花，伴随着古人的足迹，去寻访诚信的真谛吧</a:t>
            </a:r>
            <a:r>
              <a:rPr lang="en-US" altLang="zh-CN" dirty="0"/>
              <a:t>!</a:t>
            </a:r>
          </a:p>
          <a:p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图片1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14600"/>
            <a:ext cx="7477125" cy="1143000"/>
          </a:xfrm>
        </p:spPr>
        <p:txBody>
          <a:bodyPr/>
          <a:lstStyle/>
          <a:p>
            <a:pPr algn="l"/>
            <a:r>
              <a:rPr lang="en-US" altLang="zh-CN" sz="2400" dirty="0"/>
              <a:t>•</a:t>
            </a:r>
            <a:r>
              <a:rPr lang="zh-CN" altLang="en-US" sz="3600" b="1" dirty="0"/>
              <a:t>简介作家作品</a:t>
            </a:r>
            <a:br>
              <a:rPr lang="zh-CN" altLang="en-US" sz="3600" b="1" dirty="0"/>
            </a:br>
            <a:r>
              <a:rPr lang="zh-CN" altLang="en-US" sz="2400" dirty="0"/>
              <a:t/>
            </a:r>
            <a:br>
              <a:rPr lang="zh-CN" altLang="en-US" sz="2400" dirty="0"/>
            </a:br>
            <a:r>
              <a:rPr lang="zh-CN" altLang="en-US" sz="2400" dirty="0"/>
              <a:t>作者刘义庆，彭城</a:t>
            </a:r>
            <a:r>
              <a:rPr lang="en-US" altLang="zh-CN" sz="2400" dirty="0"/>
              <a:t>(</a:t>
            </a:r>
            <a:r>
              <a:rPr lang="zh-CN" altLang="en-US" sz="2400" dirty="0"/>
              <a:t>今江苏徐州</a:t>
            </a:r>
            <a:r>
              <a:rPr lang="en-US" altLang="zh-CN" sz="2400" dirty="0"/>
              <a:t>)</a:t>
            </a:r>
            <a:r>
              <a:rPr lang="zh-CN" altLang="en-US" sz="2400" dirty="0"/>
              <a:t>人，南朝宋武帝刘裕的宗亲，袭封临川王，曾主管京城地方事务，任荆州刺史等职，有政绩。为人简素，爱好文学。身边聚集了不少文人学士。</a:t>
            </a:r>
            <a:r>
              <a:rPr lang="en-US" altLang="zh-CN" sz="2400" dirty="0"/>
              <a:t>《</a:t>
            </a:r>
            <a:r>
              <a:rPr lang="zh-CN" altLang="en-US" sz="2400" dirty="0"/>
              <a:t>世说新语</a:t>
            </a:r>
            <a:r>
              <a:rPr lang="en-US" altLang="zh-CN" sz="2400" dirty="0"/>
              <a:t>》</a:t>
            </a:r>
            <a:r>
              <a:rPr lang="zh-CN" altLang="en-US" sz="2400" dirty="0"/>
              <a:t>是他和手下人杂采众书编纂而成，是我国最早的笔记小说。全文分德行、言语、政事、文学等</a:t>
            </a:r>
            <a:r>
              <a:rPr lang="en-US" altLang="zh-CN" sz="2400" dirty="0"/>
              <a:t>36</a:t>
            </a:r>
            <a:r>
              <a:rPr lang="zh-CN" altLang="en-US" sz="2400" dirty="0"/>
              <a:t>个门类。记载了从汉末到东晋豪门贵族和官僚士大夫阶层的轶事，较为集中地反映了当时社会上层人物的精神状态和生活情况</a:t>
            </a:r>
            <a:r>
              <a:rPr lang="zh-CN" altLang="en-US" sz="2400" dirty="0" smtClean="0"/>
              <a:t>。</a:t>
            </a:r>
            <a:endParaRPr lang="zh-CN" altLang="en-US" sz="8000" dirty="0"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图片1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r>
              <a:rPr lang="zh-CN" altLang="en-US" sz="4000" dirty="0"/>
              <a:t>学习文言小说的一般方</a:t>
            </a:r>
            <a:r>
              <a:rPr lang="zh-CN" altLang="en-US" sz="4000" dirty="0" smtClean="0"/>
              <a:t>法</a:t>
            </a:r>
            <a:endParaRPr lang="zh-CN" altLang="en-US" sz="40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zh-CN" altLang="en-US" dirty="0" smtClean="0"/>
              <a:t>三</a:t>
            </a:r>
            <a:r>
              <a:rPr lang="zh-CN" altLang="en-US" dirty="0"/>
              <a:t>步习读法。</a:t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认读</a:t>
            </a:r>
            <a:r>
              <a:rPr lang="en-US" altLang="zh-CN" dirty="0"/>
              <a:t>:</a:t>
            </a:r>
            <a:r>
              <a:rPr lang="zh-CN" altLang="en-US" dirty="0"/>
              <a:t>辨读字词，朗读课文</a:t>
            </a:r>
            <a:r>
              <a:rPr lang="en-US" altLang="zh-CN" dirty="0"/>
              <a:t>;</a:t>
            </a:r>
            <a:br>
              <a:rPr lang="en-US" altLang="zh-CN" dirty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/>
              <a:t>品读</a:t>
            </a:r>
            <a:r>
              <a:rPr lang="en-US" altLang="zh-CN" dirty="0"/>
              <a:t>:</a:t>
            </a:r>
            <a:r>
              <a:rPr lang="zh-CN" altLang="en-US" dirty="0"/>
              <a:t>理解文意，推究主旨</a:t>
            </a:r>
            <a:r>
              <a:rPr lang="en-US" altLang="zh-CN" dirty="0"/>
              <a:t>;</a:t>
            </a:r>
            <a:br>
              <a:rPr lang="en-US" altLang="zh-CN" dirty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/>
              <a:t>创读</a:t>
            </a:r>
            <a:r>
              <a:rPr lang="en-US" altLang="zh-CN" dirty="0"/>
              <a:t>:</a:t>
            </a:r>
            <a:r>
              <a:rPr lang="zh-CN" altLang="en-US" dirty="0"/>
              <a:t>审美评价，延伸创造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133600" y="274320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pic>
        <p:nvPicPr>
          <p:cNvPr id="6" name="Picture 4" descr="图片1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00FF"/>
                </a:solidFill>
              </a:rPr>
              <a:t>期   行</a:t>
            </a:r>
            <a:endParaRPr lang="zh-CN" alt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fontAlgn="ctr">
              <a:buFontTx/>
              <a:buNone/>
            </a:pPr>
            <a:r>
              <a:rPr lang="en-US" altLang="zh-CN" dirty="0"/>
              <a:t>         </a:t>
            </a:r>
            <a:r>
              <a:rPr lang="zh-CN" altLang="en-US" b="1" dirty="0">
                <a:solidFill>
                  <a:srgbClr val="FF00FF"/>
                </a:solidFill>
              </a:rPr>
              <a:t>陈太丘与友期行，期日中。过中不至，太丘舍去，去后乃至。元方时年七岁，门外戏。客问元方：“尊君在不？”    答曰：“待君久不至，已去。” 友人便怒曰：“非人哉！与人期行，相委而去。”  元方曰：“君与家君期日中。日中不至，则是无信</a:t>
            </a:r>
            <a:r>
              <a:rPr lang="en-US" altLang="zh-CN" b="1" dirty="0">
                <a:solidFill>
                  <a:srgbClr val="FF00FF"/>
                </a:solidFill>
              </a:rPr>
              <a:t>; </a:t>
            </a:r>
            <a:r>
              <a:rPr lang="zh-CN" altLang="en-US" b="1" dirty="0">
                <a:solidFill>
                  <a:srgbClr val="FF00FF"/>
                </a:solidFill>
              </a:rPr>
              <a:t>对子骂父，则是无礼。”  友人惭，下车引之。元方入门不顾。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图片1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b="1" dirty="0"/>
              <a:t>认读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b="1" dirty="0" smtClean="0"/>
              <a:t>  </a:t>
            </a:r>
            <a:r>
              <a:rPr lang="zh-CN" altLang="en-US" b="1" dirty="0"/>
              <a:t>期：</a:t>
            </a:r>
            <a:r>
              <a:rPr lang="zh-CN" altLang="en-US" b="1" dirty="0">
                <a:sym typeface="Wingdings" pitchFamily="2" charset="2"/>
              </a:rPr>
              <a:t>（古义）约定。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 dirty="0">
                <a:sym typeface="Wingdings" pitchFamily="2" charset="2"/>
              </a:rPr>
              <a:t>  过：超过。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 dirty="0">
                <a:sym typeface="Wingdings" pitchFamily="2" charset="2"/>
              </a:rPr>
              <a:t>  舍：放弃。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 dirty="0">
                <a:sym typeface="Wingdings" pitchFamily="2" charset="2"/>
              </a:rPr>
              <a:t>  去：离开。 </a:t>
            </a:r>
            <a:endParaRPr lang="zh-CN" altLang="en-US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 dirty="0"/>
              <a:t>  尊君在不（ </a:t>
            </a:r>
            <a:r>
              <a:rPr lang="en-US" altLang="zh-CN" sz="2800" dirty="0" err="1"/>
              <a:t>f</a:t>
            </a:r>
            <a:r>
              <a:rPr lang="en-US" altLang="zh-CN" b="1" dirty="0" err="1"/>
              <a:t>ǒ</a:t>
            </a:r>
            <a:r>
              <a:rPr lang="en-US" altLang="zh-CN" dirty="0" err="1"/>
              <a:t>u</a:t>
            </a:r>
            <a:r>
              <a:rPr lang="en-US" altLang="zh-CN" sz="1200" dirty="0"/>
              <a:t>   </a:t>
            </a:r>
            <a:r>
              <a:rPr lang="zh-CN" altLang="en-US" dirty="0" smtClean="0"/>
              <a:t>）</a:t>
            </a:r>
            <a:r>
              <a:rPr lang="zh-CN" altLang="en-US" b="1" dirty="0" smtClean="0"/>
              <a:t>现</a:t>
            </a:r>
            <a:r>
              <a:rPr lang="zh-CN" altLang="en-US" b="1" dirty="0"/>
              <a:t>在写作 </a:t>
            </a:r>
            <a:r>
              <a:rPr lang="en-US" altLang="zh-CN" b="1" dirty="0"/>
              <a:t>: </a:t>
            </a:r>
            <a:r>
              <a:rPr lang="zh-CN" altLang="en-US" b="1" dirty="0"/>
              <a:t>否  表示 不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 dirty="0">
                <a:sym typeface="Wingdings" pitchFamily="2" charset="2"/>
              </a:rPr>
              <a:t>  委：丢下、抛弃。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 dirty="0">
                <a:sym typeface="Wingdings" pitchFamily="2" charset="2"/>
              </a:rPr>
              <a:t>  引：拉。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 dirty="0">
                <a:sym typeface="Wingdings" pitchFamily="2" charset="2"/>
              </a:rPr>
              <a:t>  顾：回头看</a:t>
            </a:r>
            <a:r>
              <a:rPr lang="zh-CN" altLang="en-US" b="1" dirty="0" smtClean="0">
                <a:sym typeface="Wingdings" pitchFamily="2" charset="2"/>
              </a:rPr>
              <a:t>。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/>
          <a:lstStyle/>
          <a:p>
            <a:endParaRPr lang="zh-CN" altLang="zh-CN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3686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77825"/>
            <a:ext cx="868680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143000" y="1600200"/>
            <a:ext cx="6705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8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陈太丘与友期</a:t>
            </a:r>
          </a:p>
          <a:p>
            <a:endParaRPr kumimoji="1" lang="zh-CN" altLang="en-US" sz="8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kumimoji="1" lang="zh-CN" altLang="en-US" sz="54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kumimoji="1" lang="en-US" altLang="zh-CN" sz="48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《</a:t>
            </a:r>
            <a:r>
              <a:rPr kumimoji="1" lang="zh-CN" altLang="en-US" sz="48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世说新语</a:t>
            </a:r>
            <a:r>
              <a:rPr kumimoji="1" lang="en-US" altLang="zh-CN" sz="48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》</a:t>
            </a:r>
          </a:p>
          <a:p>
            <a:pPr>
              <a:spcBef>
                <a:spcPct val="50000"/>
              </a:spcBef>
            </a:pPr>
            <a:endParaRPr lang="en-US" altLang="zh-CN" sz="6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37892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868680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447800" y="1008063"/>
            <a:ext cx="4298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FF00FF"/>
                </a:solidFill>
                <a:ea typeface="华文隶书" pitchFamily="2" charset="-122"/>
              </a:rPr>
              <a:t>小组合作学习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295400" y="2286000"/>
            <a:ext cx="5562600" cy="176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/>
              <a:t>1</a:t>
            </a:r>
            <a:r>
              <a:rPr lang="zh-CN" altLang="en-US" sz="4400" b="1" dirty="0"/>
              <a:t>划出重点字词</a:t>
            </a:r>
          </a:p>
          <a:p>
            <a:pPr>
              <a:spcBef>
                <a:spcPct val="50000"/>
              </a:spcBef>
            </a:pPr>
            <a:r>
              <a:rPr kumimoji="1" lang="en-US" altLang="zh-CN" sz="4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kumimoji="1" lang="zh-CN" altLang="en-US" sz="4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补上句中省略的人物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1612</Words>
  <Application>Microsoft Office PowerPoint</Application>
  <PresentationFormat>全屏显示(4:3)</PresentationFormat>
  <Paragraphs>109</Paragraphs>
  <Slides>27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第一PPT模板网-WWW.1PPT.COM</vt:lpstr>
      <vt:lpstr>刘义庆</vt:lpstr>
      <vt:lpstr>曾子杀猪 </vt:lpstr>
      <vt:lpstr>导入新课</vt:lpstr>
      <vt:lpstr>•简介作家作品  作者刘义庆，彭城(今江苏徐州)人，南朝宋武帝刘裕的宗亲，袭封临川王，曾主管京城地方事务，任荆州刺史等职，有政绩。为人简素，爱好文学。身边聚集了不少文人学士。《世说新语》是他和手下人杂采众书编纂而成，是我国最早的笔记小说。全文分德行、言语、政事、文学等36个门类。记载了从汉末到东晋豪门贵族和官僚士大夫阶层的轶事，较为集中地反映了当时社会上层人物的精神状态和生活情况。</vt:lpstr>
      <vt:lpstr>学习文言小说的一般方法</vt:lpstr>
      <vt:lpstr>期   行</vt:lpstr>
      <vt:lpstr>认读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小延伸</vt:lpstr>
      <vt:lpstr>PowerPoint 演示文稿</vt:lpstr>
      <vt:lpstr>PowerPoint 演示文稿</vt:lpstr>
      <vt:lpstr>PowerPoint 演示文稿</vt:lpstr>
      <vt:lpstr>《期行》译文</vt:lpstr>
      <vt:lpstr>品   读</vt:lpstr>
      <vt:lpstr>创   读</vt:lpstr>
      <vt:lpstr>拓展延伸</vt:lpstr>
      <vt:lpstr>乘船</vt:lpstr>
      <vt:lpstr>字词探究</vt:lpstr>
      <vt:lpstr>翻译句子</vt:lpstr>
      <vt:lpstr>《乘船》译文</vt:lpstr>
      <vt:lpstr>课文探讨</vt:lpstr>
      <vt:lpstr>拓展作业</vt:lpstr>
    </vt:vector>
  </TitlesOfParts>
  <Manager>第一PPT模板网-WWW.1PPT.COM</Manager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:description>第一PPT模板网-WWW.1PPT.COM</dc:description>
  <cp:lastModifiedBy>Administrator</cp:lastModifiedBy>
  <cp:revision>17</cp:revision>
  <cp:lastPrinted>1601-01-01T00:00:00Z</cp:lastPrinted>
  <dcterms:created xsi:type="dcterms:W3CDTF">1601-01-01T00:00:00Z</dcterms:created>
  <dcterms:modified xsi:type="dcterms:W3CDTF">2017-06-12T09:07:35Z</dcterms:modified>
  <cp:category>第一PPT模板网-WWW.1PPT.COM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