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4" r:id="rId4"/>
    <p:sldMasterId id="2147483686" r:id="rId5"/>
    <p:sldMasterId id="2147483701" r:id="rId6"/>
    <p:sldMasterId id="2147483716" r:id="rId7"/>
    <p:sldMasterId id="2147483731" r:id="rId8"/>
  </p:sldMasterIdLst>
  <p:notesMasterIdLst>
    <p:notesMasterId r:id="rId29"/>
  </p:notesMasterIdLst>
  <p:sldIdLst>
    <p:sldId id="256" r:id="rId9"/>
    <p:sldId id="271" r:id="rId10"/>
    <p:sldId id="307" r:id="rId11"/>
    <p:sldId id="314" r:id="rId12"/>
    <p:sldId id="433" r:id="rId13"/>
    <p:sldId id="432" r:id="rId14"/>
    <p:sldId id="434" r:id="rId15"/>
    <p:sldId id="390" r:id="rId16"/>
    <p:sldId id="391" r:id="rId17"/>
    <p:sldId id="437" r:id="rId18"/>
    <p:sldId id="426" r:id="rId19"/>
    <p:sldId id="392" r:id="rId20"/>
    <p:sldId id="439" r:id="rId21"/>
    <p:sldId id="440" r:id="rId22"/>
    <p:sldId id="442" r:id="rId23"/>
    <p:sldId id="444" r:id="rId24"/>
    <p:sldId id="445" r:id="rId25"/>
    <p:sldId id="446" r:id="rId26"/>
    <p:sldId id="447" r:id="rId27"/>
    <p:sldId id="348" r:id="rId2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CC"/>
    <a:srgbClr val="FF0000"/>
    <a:srgbClr val="008000"/>
    <a:srgbClr val="FF00FF"/>
    <a:srgbClr val="0099CC"/>
    <a:srgbClr val="00CCFF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566"/>
  </p:normalViewPr>
  <p:slideViewPr>
    <p:cSldViewPr snapToGrid="0" showGuides="1">
      <p:cViewPr>
        <p:scale>
          <a:sx n="66" d="100"/>
          <a:sy n="66" d="100"/>
        </p:scale>
        <p:origin x="-1692" y="-612"/>
      </p:cViewPr>
      <p:guideLst>
        <p:guide orient="horz" pos="2160"/>
        <p:guide pos="29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0900" name="幻灯片图像占位符 53251"/>
          <p:cNvSpPr>
            <a:spLocks noRo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7173" name="文本占位符 5325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幻灯片图像占位符 1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81923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0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7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8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5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16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0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7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8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8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9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2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0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5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6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8229600" cy="603504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10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8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1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532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5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6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9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3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4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7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8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1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2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7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5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6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8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9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700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9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3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24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0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7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8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1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2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5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6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10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19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4820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3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4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7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8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1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2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5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8916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9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0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3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4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7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7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988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66607"/>
            <a:ext cx="8229600" cy="1524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>
    <p:random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8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1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3012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9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5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4036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0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59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60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4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7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7108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10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zh-CN" dirty="0"/>
            </a:fld>
            <a:endParaRPr lang="zh-CN" altLang="zh-CN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1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2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5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9156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2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79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0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3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4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7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2228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5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1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3252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6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5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76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7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299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5300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8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3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4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9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7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8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0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1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2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18" descr="22458PICkZz_1024"/>
          <p:cNvPicPr>
            <a:picLocks noChangeAspect="1"/>
          </p:cNvPicPr>
          <p:nvPr/>
        </p:nvPicPr>
        <p:blipFill>
          <a:blip r:embed="rId2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5" name="图片 54280" descr="优翼不带字1"/>
          <p:cNvPicPr>
            <a:picLocks noChangeAspect="1"/>
          </p:cNvPicPr>
          <p:nvPr/>
        </p:nvPicPr>
        <p:blipFill>
          <a:blip r:embed="rId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9396" name="Picture 16" descr="22458PICkZz_1024"/>
          <p:cNvPicPr>
            <a:picLocks noChangeAspect="1"/>
          </p:cNvPicPr>
          <p:nvPr/>
        </p:nvPicPr>
        <p:blipFill>
          <a:blip r:embed="rId2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wrap="square" lIns="91440" tIns="45720" rIns="91440" bIns="45720" numCol="1" anchor="t" anchorCtr="0" compatLnSpc="1"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  <p:hf sldNum="0"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0" fontAlgn="base" latinLnBrk="0" hangingPunct="0">
              <a:lnSpc>
                <a:spcPct val="100000"/>
              </a:lnSpc>
              <a:spcBef>
                <a:spcPts val="125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2.jpeg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4" Type="http://schemas.openxmlformats.org/officeDocument/2006/relationships/theme" Target="../theme/theme3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2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7" Type="http://schemas.openxmlformats.org/officeDocument/2006/relationships/theme" Target="../theme/theme4.xml"/><Relationship Id="rId16" Type="http://schemas.openxmlformats.org/officeDocument/2006/relationships/image" Target="../media/image2.jpeg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7" Type="http://schemas.openxmlformats.org/officeDocument/2006/relationships/theme" Target="../theme/theme5.xml"/><Relationship Id="rId16" Type="http://schemas.openxmlformats.org/officeDocument/2006/relationships/image" Target="../media/image2.jpeg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0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2.xml"/><Relationship Id="rId8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0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5.xml"/><Relationship Id="rId17" Type="http://schemas.openxmlformats.org/officeDocument/2006/relationships/theme" Target="../theme/theme6.xml"/><Relationship Id="rId16" Type="http://schemas.openxmlformats.org/officeDocument/2006/relationships/image" Target="../media/image2.jpeg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3.xml"/><Relationship Id="rId1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18" descr="22458PICkZz_1024"/>
          <p:cNvPicPr>
            <a:picLocks noChangeAspect="1"/>
          </p:cNvPicPr>
          <p:nvPr/>
        </p:nvPicPr>
        <p:blipFill>
          <a:blip r:embed="rId12"/>
          <a:srcRect r="63069" b="84206"/>
          <a:stretch>
            <a:fillRect/>
          </a:stretch>
        </p:blipFill>
        <p:spPr>
          <a:xfrm>
            <a:off x="0" y="0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图片 54280" descr="优翼不带字1"/>
          <p:cNvPicPr>
            <a:picLocks noChangeAspect="1"/>
          </p:cNvPicPr>
          <p:nvPr/>
        </p:nvPicPr>
        <p:blipFill>
          <a:blip r:embed="rId1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234363" y="0"/>
            <a:ext cx="909637" cy="407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Picture 16" descr="22458PICkZz_1024"/>
          <p:cNvPicPr>
            <a:picLocks noChangeAspect="1"/>
          </p:cNvPicPr>
          <p:nvPr/>
        </p:nvPicPr>
        <p:blipFill>
          <a:blip r:embed="rId12"/>
          <a:srcRect r="20149" b="82805"/>
          <a:stretch>
            <a:fillRect/>
          </a:stretch>
        </p:blipFill>
        <p:spPr>
          <a:xfrm>
            <a:off x="0" y="6550025"/>
            <a:ext cx="9144000" cy="35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1" name="文本框 1"/>
          <p:cNvSpPr txBox="1">
            <a:spLocks noChangeArrowheads="1"/>
          </p:cNvSpPr>
          <p:nvPr/>
        </p:nvSpPr>
        <p:spPr bwMode="auto">
          <a:xfrm>
            <a:off x="3414713" y="6518275"/>
            <a:ext cx="2395538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random/>
  </p:transition>
  <p:hf sldNum="0" hdr="0" ftr="0" dt="0"/>
  <p:txStyles>
    <p:titleStyle>
      <a:lvl1pPr algn="ctr" defTabSz="1219200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eaLnBrk="0" fontAlgn="base" hangingPunct="0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eaLnBrk="0" fontAlgn="base" hangingPunct="0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eaLnBrk="0" fontAlgn="base" hangingPunct="0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eaLnBrk="0" fontAlgn="base" hangingPunct="0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eaLnBrk="0" fontAlgn="base" hangingPunct="0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18" descr="22458PICkZz_1024"/>
          <p:cNvPicPr>
            <a:picLocks noChangeAspect="1"/>
          </p:cNvPicPr>
          <p:nvPr/>
        </p:nvPicPr>
        <p:blipFill>
          <a:blip r:embed="rId14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1" name="图片 54280" descr="优翼不带字1"/>
          <p:cNvPicPr>
            <a:picLocks noChangeAspect="1"/>
          </p:cNvPicPr>
          <p:nvPr/>
        </p:nvPicPr>
        <p:blipFill>
          <a:blip r:embed="rId15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Picture 16" descr="22458PICkZz_1024"/>
          <p:cNvPicPr>
            <a:picLocks noChangeAspect="1"/>
          </p:cNvPicPr>
          <p:nvPr/>
        </p:nvPicPr>
        <p:blipFill>
          <a:blip r:embed="rId14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3074" name="Picture 18" descr="22458PICkZz_1024"/>
          <p:cNvPicPr>
            <a:picLocks noChangeAspect="1"/>
          </p:cNvPicPr>
          <p:nvPr/>
        </p:nvPicPr>
        <p:blipFill>
          <a:blip r:embed="rId12"/>
          <a:srcRect r="63069" b="84206"/>
          <a:stretch>
            <a:fillRect/>
          </a:stretch>
        </p:blipFill>
        <p:spPr>
          <a:xfrm>
            <a:off x="0" y="0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图片 54280" descr="优翼不带字1"/>
          <p:cNvPicPr>
            <a:picLocks noChangeAspect="1"/>
          </p:cNvPicPr>
          <p:nvPr/>
        </p:nvPicPr>
        <p:blipFill>
          <a:blip r:embed="rId13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234363" y="0"/>
            <a:ext cx="909637" cy="407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Picture 16" descr="22458PICkZz_1024"/>
          <p:cNvPicPr>
            <a:picLocks noChangeAspect="1"/>
          </p:cNvPicPr>
          <p:nvPr/>
        </p:nvPicPr>
        <p:blipFill>
          <a:blip r:embed="rId12"/>
          <a:srcRect r="20149" b="82805"/>
          <a:stretch>
            <a:fillRect/>
          </a:stretch>
        </p:blipFill>
        <p:spPr>
          <a:xfrm>
            <a:off x="0" y="6550025"/>
            <a:ext cx="9144000" cy="350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文本框 1"/>
          <p:cNvSpPr txBox="1">
            <a:spLocks noChangeArrowheads="1"/>
          </p:cNvSpPr>
          <p:nvPr/>
        </p:nvSpPr>
        <p:spPr bwMode="auto">
          <a:xfrm>
            <a:off x="3414713" y="6518275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>
    <p:random/>
  </p:transition>
  <p:hf sldNum="0" hdr="0" ftr="0" dt="0"/>
  <p:txStyles>
    <p:titleStyle>
      <a:lvl1pPr algn="ctr" defTabSz="1219200" rtl="0" eaLnBrk="0" fontAlgn="base" hangingPunct="0">
        <a:spcBef>
          <a:spcPct val="0"/>
        </a:spcBef>
        <a:spcAft>
          <a:spcPct val="0"/>
        </a:spcAft>
        <a:defRPr sz="5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1219200" rtl="0" eaLnBrk="0" fontAlgn="base" hangingPunct="0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1219200" rtl="0" fontAlgn="base">
        <a:spcBef>
          <a:spcPct val="0"/>
        </a:spcBef>
        <a:spcAft>
          <a:spcPct val="0"/>
        </a:spcAft>
        <a:defRPr sz="5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9200" rtl="0" eaLnBrk="0" fontAlgn="base" hangingPunct="0">
        <a:spcBef>
          <a:spcPts val="125"/>
        </a:spcBef>
        <a:spcAft>
          <a:spcPct val="0"/>
        </a:spcAft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lvl="1" indent="-381000" algn="l" defTabSz="1219200" rtl="0" eaLnBrk="0" fontAlgn="base" hangingPunct="0">
        <a:spcBef>
          <a:spcPts val="125"/>
        </a:spcBef>
        <a:spcAft>
          <a:spcPct val="0"/>
        </a:spcAft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800" algn="l" defTabSz="1219200" rtl="0" eaLnBrk="0" fontAlgn="base" hangingPunct="0">
        <a:spcBef>
          <a:spcPts val="125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800" algn="l" defTabSz="1219200" rtl="0" eaLnBrk="0" fontAlgn="base" hangingPunct="0">
        <a:spcBef>
          <a:spcPts val="125"/>
        </a:spcBef>
        <a:spcAft>
          <a:spcPct val="0"/>
        </a:spcAft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800" algn="l" defTabSz="1219200" rtl="0" eaLnBrk="0" fontAlgn="base" hangingPunct="0">
        <a:spcBef>
          <a:spcPts val="125"/>
        </a:spcBef>
        <a:spcAft>
          <a:spcPct val="0"/>
        </a:spcAft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100000"/>
        </a:lnSpc>
        <a:spcBef>
          <a:spcPts val="130"/>
        </a:spcBef>
        <a:spcAft>
          <a:spcPct val="0"/>
        </a:spcAft>
        <a:buChar char="»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4098" name="Picture 18" descr="22458PICkZz_1024"/>
          <p:cNvPicPr>
            <a:picLocks noChangeAspect="1"/>
          </p:cNvPicPr>
          <p:nvPr/>
        </p:nvPicPr>
        <p:blipFill>
          <a:blip r:embed="rId15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54280" descr="优翼不带字1"/>
          <p:cNvPicPr>
            <a:picLocks noChangeAspect="1"/>
          </p:cNvPicPr>
          <p:nvPr/>
        </p:nvPicPr>
        <p:blipFill>
          <a:blip r:embed="rId16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16" descr="22458PICkZz_1024"/>
          <p:cNvPicPr>
            <a:picLocks noChangeAspect="1"/>
          </p:cNvPicPr>
          <p:nvPr/>
        </p:nvPicPr>
        <p:blipFill>
          <a:blip r:embed="rId15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122" name="Picture 18" descr="22458PICkZz_1024"/>
          <p:cNvPicPr>
            <a:picLocks noChangeAspect="1"/>
          </p:cNvPicPr>
          <p:nvPr/>
        </p:nvPicPr>
        <p:blipFill>
          <a:blip r:embed="rId15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54280" descr="优翼不带字1"/>
          <p:cNvPicPr>
            <a:picLocks noChangeAspect="1"/>
          </p:cNvPicPr>
          <p:nvPr/>
        </p:nvPicPr>
        <p:blipFill>
          <a:blip r:embed="rId16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Picture 16" descr="22458PICkZz_1024"/>
          <p:cNvPicPr>
            <a:picLocks noChangeAspect="1"/>
          </p:cNvPicPr>
          <p:nvPr/>
        </p:nvPicPr>
        <p:blipFill>
          <a:blip r:embed="rId15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6146" name="Picture 18" descr="22458PICkZz_1024"/>
          <p:cNvPicPr>
            <a:picLocks noChangeAspect="1"/>
          </p:cNvPicPr>
          <p:nvPr/>
        </p:nvPicPr>
        <p:blipFill>
          <a:blip r:embed="rId15"/>
          <a:srcRect r="63069" b="84206"/>
          <a:stretch>
            <a:fillRect/>
          </a:stretch>
        </p:blipFill>
        <p:spPr>
          <a:xfrm>
            <a:off x="0" y="0"/>
            <a:ext cx="9144000" cy="312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图片 54280" descr="优翼不带字1"/>
          <p:cNvPicPr>
            <a:picLocks noChangeAspect="1"/>
          </p:cNvPicPr>
          <p:nvPr/>
        </p:nvPicPr>
        <p:blipFill>
          <a:blip r:embed="rId16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180388" y="7938"/>
            <a:ext cx="909637" cy="407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8" name="Picture 16" descr="22458PICkZz_1024"/>
          <p:cNvPicPr>
            <a:picLocks noChangeAspect="1"/>
          </p:cNvPicPr>
          <p:nvPr/>
        </p:nvPicPr>
        <p:blipFill>
          <a:blip r:embed="rId15"/>
          <a:srcRect r="20149" b="82805"/>
          <a:stretch>
            <a:fillRect/>
          </a:stretch>
        </p:blipFill>
        <p:spPr>
          <a:xfrm>
            <a:off x="0" y="6537325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9" name="文本框 1"/>
          <p:cNvSpPr txBox="1">
            <a:spLocks noChangeArrowheads="1"/>
          </p:cNvSpPr>
          <p:nvPr/>
        </p:nvSpPr>
        <p:spPr bwMode="auto">
          <a:xfrm>
            <a:off x="3373438" y="6469063"/>
            <a:ext cx="2395538" cy="3651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方正大黑_GBK" pitchFamily="65" charset="-122"/>
                <a:cs typeface="+mn-cs"/>
              </a:rPr>
              <a:t>www.youyi100.com</a:t>
            </a:r>
            <a:endParaRPr kumimoji="0" lang="en-US" altLang="zh-CN" sz="1800" b="1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方正大黑_GBK" pitchFamily="65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</p:sldLayoutIdLst>
  <p:transition>
    <p:random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2210" name="标题 22220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22211" name="文本占位符 222210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22212" name="日期占位符 222211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222213" name="页脚占位符 222212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222214" name="灯片编号占位符 222213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>
    <p:random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4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5.xml"/><Relationship Id="rId1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5.xml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5.xml"/><Relationship Id="rId1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5.xml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4.xml"/><Relationship Id="rId2" Type="http://schemas.openxmlformats.org/officeDocument/2006/relationships/image" Target="../media/image5.jpe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4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4.xml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4.xml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5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5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5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image" Target="../media/image12.jpe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7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0418" name="文本框 1"/>
          <p:cNvSpPr txBox="1"/>
          <p:nvPr/>
        </p:nvSpPr>
        <p:spPr>
          <a:xfrm>
            <a:off x="6350" y="4202113"/>
            <a:ext cx="9102725" cy="1311275"/>
          </a:xfrm>
          <a:prstGeom prst="rect">
            <a:avLst/>
          </a:prstGeom>
          <a:solidFill>
            <a:srgbClr val="D9D9D9">
              <a:alpha val="50195"/>
            </a:srgbClr>
          </a:solidFill>
          <a:ln w="9525">
            <a:noFill/>
          </a:ln>
        </p:spPr>
        <p:txBody>
          <a:bodyPr>
            <a:spAutoFit/>
          </a:bodyPr>
          <a:p>
            <a:pPr lvl="0" eaLnBrk="1" hangingPunct="1"/>
            <a:endParaRPr lang="zh-CN" altLang="en-US" sz="8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0419" name="标题 1"/>
          <p:cNvSpPr>
            <a:spLocks noGrp="1"/>
          </p:cNvSpPr>
          <p:nvPr>
            <p:ph type="ctrTitle"/>
          </p:nvPr>
        </p:nvSpPr>
        <p:spPr>
          <a:xfrm>
            <a:off x="2581275" y="4202113"/>
            <a:ext cx="3981450" cy="717550"/>
          </a:xfrm>
          <a:ln/>
        </p:spPr>
        <p:txBody>
          <a:bodyPr anchor="ctr"/>
          <a:lstStyle>
            <a:lvl1pPr lvl="0">
              <a:defRPr kern="1200"/>
            </a:lvl1pPr>
          </a:lstStyle>
          <a:p>
            <a:pPr lvl="0"/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山水画的意境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2787650" y="4919663"/>
            <a:ext cx="35687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42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09675" y="544513"/>
            <a:ext cx="6726238" cy="3776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9634" name="文本框 6147"/>
          <p:cNvSpPr txBox="1"/>
          <p:nvPr/>
        </p:nvSpPr>
        <p:spPr>
          <a:xfrm>
            <a:off x="365125" y="5816600"/>
            <a:ext cx="1835150" cy="582613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buClr>
                <a:srgbClr val="00CCFF"/>
              </a:buClr>
              <a:buFont typeface="Wingdings" panose="05000000000000000000" pitchFamily="2" charset="2"/>
            </a:pPr>
            <a:r>
              <a:rPr lang="zh-CN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摄影作品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9635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3875" y="1006475"/>
            <a:ext cx="7858125" cy="9217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0658" name="文本框 6147"/>
          <p:cNvSpPr txBox="1"/>
          <p:nvPr/>
        </p:nvSpPr>
        <p:spPr>
          <a:xfrm>
            <a:off x="1000125" y="973138"/>
            <a:ext cx="6583363" cy="42465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0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山水画不仅是地理、自然环境的说明和图解，更重要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的是其中包含着</a:t>
            </a:r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人对自然的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认知和情感</a:t>
            </a:r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，景与情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是相融合的</a:t>
            </a:r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而摄影往往是从实用性和视觉美感出发的，</a:t>
            </a:r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这也就意味着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山水画不会被</a:t>
            </a:r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摄影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作品</a:t>
            </a:r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所取代。</a:t>
            </a:r>
            <a:endParaRPr lang="zh-CN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682" name="文本框 6147"/>
          <p:cNvSpPr txBox="1"/>
          <p:nvPr/>
        </p:nvSpPr>
        <p:spPr>
          <a:xfrm>
            <a:off x="760413" y="546100"/>
            <a:ext cx="7059612" cy="1127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探究：</a:t>
            </a:r>
            <a:r>
              <a:rPr lang="en-US" altLang="zh-CN" sz="3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zh-CN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作者要说的是山水画的意境，为什么大篇幅分析诗歌的意境？</a:t>
            </a:r>
            <a:endParaRPr lang="zh-CN" altLang="zh-CN" sz="3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92163" y="1695450"/>
            <a:ext cx="7426325" cy="417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诗歌在描绘景色的时候，往往将情感含蓄的寄托其中，使人能够根据具体的情景感受到无限的情感与意蕴。</a:t>
            </a:r>
            <a:endParaRPr kumimoji="0" lang="en-US" altLang="zh-CN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720090" algn="l" defTabSz="914400" rtl="0" eaLnBrk="1" fontAlgn="base" latinLnBrk="0" hangingPunct="1">
              <a:lnSpc>
                <a:spcPct val="120000"/>
              </a:lnSpc>
              <a:spcBef>
                <a:spcPts val="18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作者大篇幅的分析诗歌的意境，是因为二者是相通的，是想更直接的让人体会到</a:t>
            </a:r>
            <a:r>
              <a:rPr kumimoji="0" lang="zh-CN" altLang="zh-CN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“意境就是景与情的结合”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，从而更好的领会山水画的意境之美。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2706" name="文本框 6147"/>
          <p:cNvSpPr txBox="1"/>
          <p:nvPr/>
        </p:nvSpPr>
        <p:spPr>
          <a:xfrm>
            <a:off x="568325" y="1042988"/>
            <a:ext cx="4564063" cy="444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探究：</a:t>
            </a:r>
            <a:r>
              <a:rPr lang="en-US" altLang="zh-CN" sz="3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zh-CN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“意境的产生，有赖于思想感情，而思想感情的产生，又与对客观事物认识的深度有关。”作者是如何论述此观点的？你认为这个观点正确吗？请结合你的个人经历简要说明。</a:t>
            </a:r>
            <a:endParaRPr lang="zh-CN" altLang="zh-CN" sz="3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2707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81600" y="920750"/>
            <a:ext cx="3571875" cy="4400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3730" name="文本框 6147"/>
          <p:cNvSpPr txBox="1"/>
          <p:nvPr/>
        </p:nvSpPr>
        <p:spPr>
          <a:xfrm>
            <a:off x="403225" y="777875"/>
            <a:ext cx="4900613" cy="51323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作者以白石老人画虾为例来论证他的观点。</a:t>
            </a:r>
            <a:endParaRPr lang="en-US" altLang="zh-CN" sz="28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lnSpc>
                <a:spcPct val="13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这个观点正确，如我们知道松树的耐寒可以象征它的坚韧，而当我们在雪地里认真观察，会发现只有松树傲然长青，松针贯穿积雪依然向上，此刻，我们会真正感受到这种坚韧的品质是那样真实。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3731" name="AutoShape 3" descr="http://img01.taopic.com/161118/240421-16111Q3324378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3732" name="AutoShape 5" descr="http://img01.taopic.com/161118/240421-16111Q3324378.jpg"/>
          <p:cNvSpPr>
            <a:spLocks noChangeAspect="1"/>
          </p:cNvSpPr>
          <p:nvPr/>
        </p:nvSpPr>
        <p:spPr>
          <a:xfrm>
            <a:off x="155575" y="-144462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3733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00650" y="1023938"/>
            <a:ext cx="3529013" cy="47069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4754" name="文本框 6147"/>
          <p:cNvSpPr txBox="1"/>
          <p:nvPr/>
        </p:nvSpPr>
        <p:spPr>
          <a:xfrm>
            <a:off x="501650" y="561975"/>
            <a:ext cx="7583488" cy="1681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3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探究：</a:t>
            </a:r>
            <a:r>
              <a:rPr lang="en-US" altLang="zh-CN" sz="3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zh-CN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请你理解“无论写诗、作画，都要求站得高于现实，这样来观察、认识现实，才可能全面深入”一句的深刻含义。</a:t>
            </a:r>
            <a:endParaRPr lang="zh-CN" altLang="zh-CN" sz="3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6147"/>
          <p:cNvSpPr txBox="1"/>
          <p:nvPr/>
        </p:nvSpPr>
        <p:spPr>
          <a:xfrm>
            <a:off x="785813" y="2409825"/>
            <a:ext cx="7292975" cy="31257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写诗，写的是生活；绘画，绘的是风景。它们都基于现实，以现实为原材料。然而，它们融合了写作者与绘画者自身的情感以及体悟，因此，它们又必然高于现实。这就是说，不论是高明的诗还是绘画，最终都会成为客观的景物与主观情感相融合的意境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0" name=" 220"/>
          <p:cNvSpPr/>
          <p:nvPr/>
        </p:nvSpPr>
        <p:spPr>
          <a:xfrm>
            <a:off x="331788" y="741363"/>
            <a:ext cx="1525588" cy="631825"/>
          </a:xfrm>
          <a:prstGeom prst="homePlat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欣赏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7577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0200" y="1819275"/>
            <a:ext cx="8482013" cy="4203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5780" name="文本框 1"/>
          <p:cNvSpPr txBox="1"/>
          <p:nvPr/>
        </p:nvSpPr>
        <p:spPr>
          <a:xfrm>
            <a:off x="2654300" y="1069975"/>
            <a:ext cx="3835400" cy="5619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lvl="0" eaLnBrk="1" hangingPunct="1">
              <a:spcBef>
                <a:spcPts val="18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李可染《万山红遍》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6802" name="文本框 6147"/>
          <p:cNvSpPr txBox="1"/>
          <p:nvPr/>
        </p:nvSpPr>
        <p:spPr>
          <a:xfrm>
            <a:off x="1160463" y="846138"/>
            <a:ext cx="6596062" cy="45735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“看万山红遍、层林尽染”是毛泽东词作《沁园春·长沙》中的名句，描述了深秋时分，湘江之滨的岳麓山漫山古树皆红的壮丽奇景。</a:t>
            </a: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万山红遍”这一题材其实很少有画家敢尝试。一方面，“万山”之意境颇为辽阔深远，极大地考验着画家的空间驾驭能力，若非胸有千山万壑，则根本无法表现“万山”；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7826" name="文本框 6147"/>
          <p:cNvSpPr txBox="1"/>
          <p:nvPr/>
        </p:nvSpPr>
        <p:spPr>
          <a:xfrm>
            <a:off x="1139825" y="1209675"/>
            <a:ext cx="6616700" cy="39703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另一方面，“红遍”给中国传统山水画出了个大难题：历来山水多以水墨描绘，仅作为点缀的红色在使用上可谓慎之又慎。然而李可染先生却迎难而上，开始大胆尝试创作“万山红遍”。其时，李可染先生恰好占据了天时地利人和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8850" name="文本框 6147"/>
          <p:cNvSpPr txBox="1"/>
          <p:nvPr/>
        </p:nvSpPr>
        <p:spPr>
          <a:xfrm>
            <a:off x="863600" y="866775"/>
            <a:ext cx="7280275" cy="45735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30000"/>
              </a:lnSpc>
              <a:buClr>
                <a:srgbClr val="00CCFF"/>
              </a:buClr>
              <a:buFont typeface="Wingdings" panose="05000000000000000000" pitchFamily="2" charset="2"/>
            </a:pPr>
            <a:r>
              <a:rPr lang="en-US" altLang="zh-CN" sz="2800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1954年李可染踏上写生之旅，从江南到桂林，从中国到欧洲，可谓千山万水走过；1960年先生重回画室时，已然是胸中有丘壑。这时，他动笔作出此画，而“红遍”的问题也在此间解决了。他采取了大面积使用朱砂来表现秋色的方法，红为主调，以墨作底，既强调了“遍”字，同时也使秋色更红火、更热烈，更带有丰收后喜悦的气氛。</a:t>
            </a:r>
            <a:endParaRPr lang="zh-CN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1442" name="文本框 4"/>
          <p:cNvSpPr txBox="1"/>
          <p:nvPr/>
        </p:nvSpPr>
        <p:spPr>
          <a:xfrm>
            <a:off x="482600" y="1506538"/>
            <a:ext cx="8348663" cy="14239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lvl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en-US" altLang="zh-CN" sz="3000" b="1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能够把握文章内容，了解作者观点。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 eaLnBrk="1" hangingPunct="1">
              <a:lnSpc>
                <a:spcPct val="130000"/>
              </a:lnSpc>
              <a:spcBef>
                <a:spcPts val="1200"/>
              </a:spcBef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2.能够体会“意境”的本质，提升传统审美情趣。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1443" name="Group 19"/>
          <p:cNvGrpSpPr/>
          <p:nvPr/>
        </p:nvGrpSpPr>
        <p:grpSpPr>
          <a:xfrm>
            <a:off x="381000" y="601663"/>
            <a:ext cx="2319338" cy="700087"/>
            <a:chOff x="138" y="461"/>
            <a:chExt cx="1461" cy="441"/>
          </a:xfrm>
        </p:grpSpPr>
        <p:pic>
          <p:nvPicPr>
            <p:cNvPr id="61446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447" name="文本框 2"/>
            <p:cNvSpPr txBox="1"/>
            <p:nvPr/>
          </p:nvSpPr>
          <p:spPr>
            <a:xfrm>
              <a:off x="476" y="509"/>
              <a:ext cx="1080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学习目标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1444" name="AutoShape 14" descr="u=659003504,3790867401&amp;fm=214&amp;gp=0"/>
          <p:cNvSpPr>
            <a:spLocks noChangeAspect="1"/>
          </p:cNvSpPr>
          <p:nvPr/>
        </p:nvSpPr>
        <p:spPr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61445" name="Picture 7" descr="http://pic2.ooopic.com/11/73/96/39bOOOPIC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713" y="3344863"/>
            <a:ext cx="6191250" cy="23812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6018" name="文本框 1"/>
          <p:cNvSpPr txBox="1"/>
          <p:nvPr/>
        </p:nvSpPr>
        <p:spPr>
          <a:xfrm>
            <a:off x="361950" y="2347913"/>
            <a:ext cx="990600" cy="15446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lvl="0" eaLnBrk="1" hangingPunct="1">
              <a:spcBef>
                <a:spcPts val="18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山水画的意境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9875" name="Group 19"/>
          <p:cNvGrpSpPr/>
          <p:nvPr/>
        </p:nvGrpSpPr>
        <p:grpSpPr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79881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9882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板书设计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595438" y="2003425"/>
            <a:ext cx="5057775" cy="5302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lvl="0" eaLnBrk="1" hangingPunct="1">
              <a:spcBef>
                <a:spcPts val="1800"/>
              </a:spcBef>
            </a:pP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概念定义：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景与情的结合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1333500" y="2184400"/>
            <a:ext cx="344488" cy="1946275"/>
          </a:xfrm>
          <a:prstGeom prst="leftBrace">
            <a:avLst>
              <a:gd name="adj1" fmla="val 30208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95438" y="3252788"/>
            <a:ext cx="969962" cy="99218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lvl="0" eaLnBrk="1" hangingPunct="1">
              <a:spcBef>
                <a:spcPts val="1800"/>
              </a:spcBef>
            </a:pP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获得方法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92425" y="2814638"/>
            <a:ext cx="5657850" cy="191452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p>
            <a:pPr lvl="0" eaLnBrk="1" hangingPunct="1">
              <a:spcBef>
                <a:spcPts val="1800"/>
              </a:spcBef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深刻认识对象，产生思想感情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spcBef>
                <a:spcPts val="1800"/>
              </a:spcBef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写景时写情，源于现实超越现实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eaLnBrk="1" hangingPunct="1">
              <a:spcBef>
                <a:spcPts val="1800"/>
              </a:spcBef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苦心经营（意匠）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2511425" y="2938463"/>
            <a:ext cx="403225" cy="1704975"/>
          </a:xfrm>
          <a:prstGeom prst="leftBrace">
            <a:avLst>
              <a:gd name="adj1" fmla="val 37645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  <p:bldP spid="3" grpId="0"/>
      <p:bldP spid="8" grpId="0" bldLvl="0" animBg="1"/>
      <p:bldP spid="2" grpId="0"/>
      <p:bldP spid="5" grpId="0"/>
      <p:bldP spid="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62466" name="Group 19"/>
          <p:cNvGrpSpPr/>
          <p:nvPr/>
        </p:nvGrpSpPr>
        <p:grpSpPr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62469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2470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新课导入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62467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513" y="1755775"/>
            <a:ext cx="7229475" cy="8169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468" name="TextBox 9"/>
          <p:cNvSpPr txBox="1"/>
          <p:nvPr/>
        </p:nvSpPr>
        <p:spPr>
          <a:xfrm>
            <a:off x="763588" y="1193800"/>
            <a:ext cx="6718300" cy="554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欣赏下面这幅山水画，谈谈你的感受。</a:t>
            </a:r>
            <a:endParaRPr lang="zh-CN" altLang="en-US" sz="3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63490" name="Group 19"/>
          <p:cNvGrpSpPr/>
          <p:nvPr/>
        </p:nvGrpSpPr>
        <p:grpSpPr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63493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3494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走近作者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3491" name="Rectangle 5"/>
          <p:cNvSpPr/>
          <p:nvPr/>
        </p:nvSpPr>
        <p:spPr>
          <a:xfrm>
            <a:off x="461963" y="1287463"/>
            <a:ext cx="4622800" cy="4524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719455" eaLnBrk="1" hangingPunct="1">
              <a:lnSpc>
                <a:spcPct val="120000"/>
              </a:lnSpc>
            </a:pPr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【李可染】（1907</a:t>
            </a:r>
            <a:r>
              <a:rPr lang="en-US" altLang="zh-CN" sz="3000" b="1">
                <a:latin typeface="宋体" panose="02010600030101010101" pitchFamily="2" charset="-122"/>
                <a:ea typeface="宋体" panose="02010600030101010101" pitchFamily="2" charset="-122"/>
              </a:rPr>
              <a:t>—1989</a:t>
            </a:r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），江苏徐州人。中国近代杰出的画家、诗人，画家齐白石的弟子。72岁任中国美术家协会副主席、中国画研究院院长。晚年用笔趋于老辣。擅长画山水、人物，尤其擅长画牛。</a:t>
            </a:r>
            <a:endParaRPr lang="zh-CN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3492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7325" y="1749425"/>
            <a:ext cx="2706688" cy="69865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64514" name="Picture 8" descr="http://pic.baike.soso.com/p/20131119/20131119153020-127735497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025" y="592138"/>
            <a:ext cx="3114675" cy="5648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5" name="Picture 10" descr="http://ww2.sinaimg.cn/large/ec5c62d5gw1eo61dlxd2vj20j509mte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763" y="596900"/>
            <a:ext cx="5121275" cy="2759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6" name="Picture 12" descr="http://file07.zk71.com/File/CorpProductImages/2014/03/13/0_guwan_1812_201403131409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6638" y="3463925"/>
            <a:ext cx="5148262" cy="2800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65538" name="Group 19"/>
          <p:cNvGrpSpPr/>
          <p:nvPr/>
        </p:nvGrpSpPr>
        <p:grpSpPr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65543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5544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整体感知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" name="Rectangle 5"/>
          <p:cNvSpPr/>
          <p:nvPr/>
        </p:nvSpPr>
        <p:spPr>
          <a:xfrm>
            <a:off x="598488" y="1228725"/>
            <a:ext cx="6651625" cy="554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zh-CN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阅读课文，说说什么是“意境”。</a:t>
            </a:r>
            <a:endParaRPr lang="zh-CN" altLang="zh-CN" sz="3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6563" name="文本框 1"/>
          <p:cNvSpPr txBox="1"/>
          <p:nvPr/>
        </p:nvSpPr>
        <p:spPr>
          <a:xfrm>
            <a:off x="673100" y="1871663"/>
            <a:ext cx="7478713" cy="552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30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意境就是景与情的结合；写景就是写情。</a:t>
            </a:r>
            <a:endParaRPr kumimoji="0" lang="zh-CN" altLang="zh-CN" sz="30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644525" y="2686050"/>
            <a:ext cx="7989888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20000"/>
              </a:lnSpc>
            </a:pPr>
            <a:r>
              <a:rPr lang="zh-CN" altLang="zh-CN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要怎样才能获得意境？结合全文</a:t>
            </a: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进行</a:t>
            </a:r>
            <a:r>
              <a:rPr lang="zh-CN" altLang="zh-CN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概括。</a:t>
            </a:r>
            <a:endParaRPr lang="zh-CN" altLang="zh-CN" sz="3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2"/>
          <p:cNvSpPr txBox="1">
            <a:spLocks noChangeArrowheads="1"/>
          </p:cNvSpPr>
          <p:nvPr/>
        </p:nvSpPr>
        <p:spPr bwMode="auto">
          <a:xfrm>
            <a:off x="652463" y="3360738"/>
            <a:ext cx="7477125" cy="24923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首先，要仔细观察对象，深刻认识对象，从而产生强烈、真挚的思想感情。然后感情与画作结合在一起，将对象的精神实质表现出来，从而形成意境。</a:t>
            </a:r>
            <a:endParaRPr kumimoji="0" lang="zh-CN" altLang="zh-CN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6563" grpId="0" animBg="1"/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83970" name="Rectangle 5"/>
          <p:cNvSpPr/>
          <p:nvPr/>
        </p:nvSpPr>
        <p:spPr>
          <a:xfrm>
            <a:off x="661988" y="412750"/>
            <a:ext cx="7180262" cy="1131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719455" eaLnBrk="1" hangingPunct="1">
              <a:lnSpc>
                <a:spcPct val="130000"/>
              </a:lnSpc>
            </a:pPr>
            <a:r>
              <a:rPr lang="en-US" altLang="zh-CN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zh-CN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是否只要把握了“意境”便能创作出好的山水画作品来？请结合最后两段说说。</a:t>
            </a:r>
            <a:endParaRPr lang="zh-CN" altLang="zh-CN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09625" y="1498600"/>
            <a:ext cx="7218363" cy="1939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719455" eaLnBrk="1" hangingPunct="1"/>
            <a:r>
              <a:rPr lang="zh-CN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作者认为除了意境之外，还需要有意匠。意匠即表现方法、表现手段的设计，简单地说，就是加工手段。有了意境，没有意匠，意境也就落了空。</a:t>
            </a:r>
            <a:endParaRPr lang="zh-CN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6564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8113" y="3438525"/>
            <a:ext cx="5919787" cy="5546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2705" name="Rectangle 5"/>
          <p:cNvSpPr/>
          <p:nvPr/>
        </p:nvSpPr>
        <p:spPr>
          <a:xfrm>
            <a:off x="688975" y="1809750"/>
            <a:ext cx="4538663" cy="27543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indent="719455" eaLnBrk="1" hangingPunct="1">
              <a:lnSpc>
                <a:spcPct val="150000"/>
              </a:lnSpc>
            </a:pPr>
            <a:r>
              <a:rPr lang="zh-CN" altLang="zh-CN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探究：</a:t>
            </a:r>
            <a:r>
              <a:rPr lang="en-US" altLang="zh-CN" sz="3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zh-CN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在摄影技术如此发达的今天，山水画是否会被取代？请结合</a:t>
            </a: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本文观点</a:t>
            </a:r>
            <a:r>
              <a:rPr lang="zh-CN" altLang="zh-CN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简要分析。</a:t>
            </a:r>
            <a:endParaRPr lang="zh-CN" altLang="zh-CN" sz="3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7587" name="Group 19"/>
          <p:cNvGrpSpPr/>
          <p:nvPr/>
        </p:nvGrpSpPr>
        <p:grpSpPr>
          <a:xfrm>
            <a:off x="317500" y="547688"/>
            <a:ext cx="2319338" cy="700087"/>
            <a:chOff x="138" y="461"/>
            <a:chExt cx="1461" cy="441"/>
          </a:xfrm>
        </p:grpSpPr>
        <p:pic>
          <p:nvPicPr>
            <p:cNvPr id="67589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7590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细读感悟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88072" name="Picture 8" descr="http://p5.so.qhimgs1.com/bdr/_240_/t010c0d4cd274cdb5d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738" y="1828800"/>
            <a:ext cx="2714625" cy="28876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2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8610" name="文本框 6147"/>
          <p:cNvSpPr txBox="1"/>
          <p:nvPr/>
        </p:nvSpPr>
        <p:spPr>
          <a:xfrm>
            <a:off x="365125" y="5816600"/>
            <a:ext cx="1420813" cy="582613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>
            <a:spAutoFit/>
          </a:bodyPr>
          <a:p>
            <a:pPr lvl="0" eaLnBrk="1" hangingPunct="1">
              <a:buClr>
                <a:srgbClr val="00CCFF"/>
              </a:buClr>
              <a:buFont typeface="Wingdings" panose="05000000000000000000" pitchFamily="2" charset="2"/>
            </a:pPr>
            <a:r>
              <a:rPr lang="zh-CN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山水画</a:t>
            </a:r>
            <a:endParaRPr lang="zh-CN" altLang="zh-CN" sz="32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8611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8150" y="1133475"/>
            <a:ext cx="8139113" cy="9010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自定义设计方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母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1533</Words>
  <Application>WPS 演示</Application>
  <PresentationFormat>在屏幕上显示</PresentationFormat>
  <Paragraphs>75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7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Calibri</vt:lpstr>
      <vt:lpstr>Times New Roman</vt:lpstr>
      <vt:lpstr>方正大黑_GBK</vt:lpstr>
      <vt:lpstr>黑体</vt:lpstr>
      <vt:lpstr>微软雅黑</vt:lpstr>
      <vt:lpstr>自定义设计方案</vt:lpstr>
      <vt:lpstr>6_Office 主题</vt:lpstr>
      <vt:lpstr>1_自定义设计方案</vt:lpstr>
      <vt:lpstr>2_Office 主题</vt:lpstr>
      <vt:lpstr>4_Office 主题</vt:lpstr>
      <vt:lpstr>5_Office 主题</vt:lpstr>
      <vt:lpstr>母版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  </dc:creator>
  <cp:category>  </cp:category>
  <cp:lastModifiedBy>Administrator</cp:lastModifiedBy>
  <cp:revision>240</cp:revision>
  <dcterms:created xsi:type="dcterms:W3CDTF">2016-01-14T05:53:56Z</dcterms:created>
  <dcterms:modified xsi:type="dcterms:W3CDTF">2018-11-16T03:08:16Z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