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png" ContentType="image/png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ags/tag5.xml" ContentType="application/vnd.openxmlformats-officedocument.presentationml.tags+xml"/>
  <Override PartName="/ppt/slides/slide3.xml" ContentType="application/vnd.openxmlformats-officedocument.presentationml.slide+xml"/>
  <Override PartName="/ppt/tags/tag6.xml" ContentType="application/vnd.openxmlformats-officedocument.presentationml.tags+xml"/>
  <Override PartName="/ppt/slides/slide4.xml" ContentType="application/vnd.openxmlformats-officedocument.presentationml.slide+xml"/>
  <Override PartName="/ppt/tags/tag7.xml" ContentType="application/vnd.openxmlformats-officedocument.presentationml.tag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798" r:id="rId1"/>
  </p:sldMasterIdLst>
  <p:notesMasterIdLst>
    <p:notesMasterId r:id="rId2"/>
  </p:notesMasterIdLst>
  <p:sldIdLst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05" r:id="rId20"/>
    <p:sldId id="306" r:id="rId21"/>
    <p:sldId id="307" r:id="rId22"/>
  </p:sldIdLst>
  <p:sldSz type="screen16x9" cy="6858000" cx="12192000"/>
  <p:notesSz cx="7103745" cy="10234295"/>
  <p:defaultTextStyle>
    <a:defPPr>
      <a:defRPr lang="zh-CN"/>
    </a:defPPr>
    <a:lvl1pPr algn="l" defTabSz="914400" eaLnBrk="1" hangingPunct="1" latinLnBrk="0" marL="0" rtl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r="http://schemas.openxmlformats.org/officeDocument/2006/relationships" xmlns:a="http://schemas.openxmlformats.org/drawing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rgbClr val="000000"/>
        </a:fontRef>
        <a:srgbClr val="000000"/>
      </a:tcTxStyle>
      <a:tcStyle>
        <a:tcBdr>
          <a:left>
            <a:ln w="12700" cmpd="sng">
              <a:solidFill>
                <a:srgbClr val="000000"/>
              </a:solidFill>
            </a:ln>
          </a:left>
          <a:right>
            <a:ln w="12700" cmpd="sng">
              <a:solidFill>
                <a:srgbClr val="000000"/>
              </a:solidFill>
            </a:ln>
          </a:right>
          <a:top>
            <a:ln w="12700" cmpd="sng">
              <a:solidFill>
                <a:srgbClr val="000000"/>
              </a:solidFill>
            </a:ln>
          </a:top>
          <a:bottom>
            <a:ln w="12700" cmpd="sng">
              <a:solidFill>
                <a:srgbClr val="000000"/>
              </a:solidFill>
            </a:ln>
          </a:bottom>
          <a:insideH>
            <a:ln w="12700" cmpd="sng">
              <a:solidFill>
                <a:srgbClr val="000000"/>
              </a:solidFill>
            </a:ln>
          </a:insideH>
          <a:insideV>
            <a:ln w="12700" cmpd="sng">
              <a:solidFill>
                <a:srgbClr val="000000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p="http://schemas.openxmlformats.org/presentationml/2006/main" xmlns:r="http://schemas.openxmlformats.org/officeDocument/2006/relationships" xmlns:a="http://schemas.openxmlformats.org/drawing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tableStyles" Target="tableStyle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/Relationships>
</file>

<file path=ppt/notesMasters/_rels/notesMaster1.xml.rels><?xml version="1.0" encoding="UTF-8" standalone="yes"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6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8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/>
        </p:spPr>
        <p:txBody>
          <a:bodyPr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729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/>
        </p:spPr>
        <p:txBody>
          <a:bodyPr bIns="45720" lIns="91440" rIns="91440" rtlCol="0" tIns="45720" vert="horz"/>
          <a:lstStyle>
            <a:lvl1pPr algn="r">
              <a:defRPr sz="1200"/>
            </a:lvl1pPr>
          </a:lstStyle>
          <a:p>
            <a:fld id="{D2A48B96-639E-45A3-A0BA-2464DFDB1FAA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30" name="幻灯片图像占位符 3"/>
          <p:cNvSpPr>
            <a:spLocks noChangeAspect="1" noRot="1" noGrp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/>
          <a:noFill/>
          <a:ln w="12700">
            <a:solidFill>
              <a:prstClr val="black"/>
            </a:solidFill>
          </a:ln>
        </p:spPr>
        <p:txBody>
          <a:bodyPr anchor="ctr" bIns="45720" lIns="91440" rIns="91440" rtlCol="0" tIns="45720" vert="horz"/>
          <a:p>
            <a:endParaRPr altLang="en-US" lang="zh-CN"/>
          </a:p>
        </p:txBody>
      </p:sp>
      <p:sp>
        <p:nvSpPr>
          <p:cNvPr id="1048731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/>
        </p:spPr>
        <p:txBody>
          <a:bodyPr bIns="45720" lIns="91440" rIns="91440" rtlCol="0" tIns="45720" vert="horz"/>
          <a:p>
            <a:pPr lvl="0"/>
            <a:r>
              <a:rPr altLang="en-US" lang="zh-CN" smtClean="0"/>
              <a:t>单击此处编辑母版文本样式</a:t>
            </a:r>
            <a:endParaRPr altLang="en-US" lang="zh-CN" smtClean="0"/>
          </a:p>
          <a:p>
            <a:pPr lvl="1"/>
            <a:r>
              <a:rPr altLang="en-US" lang="zh-CN" smtClean="0"/>
              <a:t>第二级</a:t>
            </a:r>
            <a:endParaRPr altLang="en-US" lang="zh-CN" smtClean="0"/>
          </a:p>
          <a:p>
            <a:pPr lvl="2"/>
            <a:r>
              <a:rPr altLang="en-US" lang="zh-CN" smtClean="0"/>
              <a:t>第三级</a:t>
            </a:r>
            <a:endParaRPr altLang="en-US" lang="zh-CN" smtClean="0"/>
          </a:p>
          <a:p>
            <a:pPr lvl="3"/>
            <a:r>
              <a:rPr altLang="en-US" lang="zh-CN" smtClean="0"/>
              <a:t>第四级</a:t>
            </a:r>
            <a:endParaRPr altLang="en-US" lang="zh-CN" smtClean="0"/>
          </a:p>
          <a:p>
            <a:pPr lvl="4"/>
            <a:r>
              <a:rPr altLang="en-US" lang="zh-CN" smtClean="0"/>
              <a:t>第五级</a:t>
            </a:r>
            <a:endParaRPr altLang="en-US" lang="zh-CN"/>
          </a:p>
        </p:txBody>
      </p:sp>
      <p:sp>
        <p:nvSpPr>
          <p:cNvPr id="1048732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/>
        </p:spPr>
        <p:txBody>
          <a:bodyPr anchor="b" bIns="45720" lIns="91440" rIns="91440" rtlCol="0" tIns="45720" vert="horz"/>
          <a:lstStyle>
            <a:lvl1pPr algn="l">
              <a:defRPr sz="1200"/>
            </a:lvl1pPr>
          </a:lstStyle>
          <a:p>
            <a:endParaRPr altLang="en-US" lang="zh-CN"/>
          </a:p>
        </p:txBody>
      </p:sp>
      <p:sp>
        <p:nvSpPr>
          <p:cNvPr id="1048733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/>
        </p:spPr>
        <p:txBody>
          <a:bodyPr anchor="b" bIns="45720" lIns="91440" rIns="91440" rtlCol="0" tIns="45720" vert="horz"/>
          <a:lstStyle>
            <a:lvl1pPr algn="r">
              <a:defRPr sz="1200"/>
            </a:lvl1pPr>
          </a:lstStyle>
          <a:p>
            <a:fld id="{A6837353-30EB-4A48-80EB-173D804AEFBD}" type="slidenum">
              <a:rPr altLang="en-US" lang="zh-CN" smtClean="0"/>
            </a:fld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notesStyle>
    <a:lvl1pPr algn="l" defTabSz="914400" eaLnBrk="1" hangingPunct="1" latinLnBrk="0" marL="0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6" name=""/>
        <p:cNvGrpSpPr/>
        <p:nvPr/>
      </p:nvGrpSpPr>
      <p:grpSpPr>
        <a:xfrm/>
      </p:grpSpPr>
      <p:sp>
        <p:nvSpPr>
          <p:cNvPr id="1048589" name="幻灯片图像占位符 1"/>
          <p:cNvSpPr/>
          <p:nvPr>
            <p:ph type="sldImg" idx="2"/>
          </p:nvPr>
        </p:nvSpPr>
        <p:spPr/>
      </p:sp>
      <p:sp>
        <p:nvSpPr>
          <p:cNvPr id="1048590" name="文本占位符 2"/>
          <p:cNvSpPr/>
          <p:nvPr>
            <p:ph type="body" idx="3"/>
          </p:nvPr>
        </p:nvSpPr>
        <p:spPr/>
        <p:txBody>
          <a:bodyPr/>
          <a:p>
            <a:endParaRPr altLang="en-US" 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itle">
  <p:cSld name="标题幻灯片">
    <p:spTree>
      <p:nvGrpSpPr>
        <p:cNvPr id="2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2" name="标题 1"/>
          <p:cNvSpPr>
            <a:spLocks noGrp="1"/>
          </p:cNvSpPr>
          <p:nvPr>
            <p:ph type="ctrTitle" hasCustomPrompt="1"/>
          </p:nvPr>
        </p:nvSpPr>
        <p:spPr>
          <a:xfrm>
            <a:off x="838200" y="1943099"/>
            <a:ext cx="9829799" cy="1475219"/>
          </a:xfrm>
        </p:spPr>
        <p:txBody>
          <a:bodyPr anchor="b">
            <a:normAutofit/>
          </a:bodyPr>
          <a:lstStyle>
            <a:lvl1pPr algn="ctr">
              <a:defRPr b="1" sz="5400">
                <a:solidFill>
                  <a:schemeClr val="bg1"/>
                </a:solidFill>
              </a:defRPr>
            </a:lvl1pPr>
          </a:lstStyle>
          <a:p>
            <a:r>
              <a:rPr altLang="en-US" dirty="0" lang="zh-CN"/>
              <a:t>编辑标题</a:t>
            </a:r>
            <a:endParaRPr altLang="en-US" dirty="0" lang="zh-CN"/>
          </a:p>
        </p:txBody>
      </p:sp>
      <p:sp>
        <p:nvSpPr>
          <p:cNvPr id="104858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838200" y="3586594"/>
            <a:ext cx="9829799" cy="1252106"/>
          </a:xfrm>
        </p:spPr>
        <p:txBody>
          <a:bodyPr>
            <a:normAutofit/>
          </a:bodyPr>
          <a:lstStyle>
            <a:lvl1pPr algn="ctr" indent="0" marL="0">
              <a:buNone/>
              <a:defRPr sz="3600">
                <a:solidFill>
                  <a:schemeClr val="bg1"/>
                </a:solidFill>
              </a:defRPr>
            </a:lvl1pPr>
            <a:lvl2pPr algn="ctr" indent="0" marL="457200">
              <a:buNone/>
              <a:defRPr sz="2000"/>
            </a:lvl2pPr>
            <a:lvl3pPr algn="ctr" indent="0" marL="914400">
              <a:buNone/>
              <a:defRPr sz="1800"/>
            </a:lvl3pPr>
            <a:lvl4pPr algn="ctr" indent="0" marL="1371600">
              <a:buNone/>
              <a:defRPr sz="1600"/>
            </a:lvl4pPr>
            <a:lvl5pPr algn="ctr" indent="0" marL="1828800">
              <a:buNone/>
              <a:defRPr sz="1600"/>
            </a:lvl5pPr>
            <a:lvl6pPr algn="ctr" indent="0" marL="2286000">
              <a:buNone/>
              <a:defRPr sz="1600"/>
            </a:lvl6pPr>
            <a:lvl7pPr algn="ctr" indent="0" marL="2743200">
              <a:buNone/>
              <a:defRPr sz="1600"/>
            </a:lvl7pPr>
            <a:lvl8pPr algn="ctr" indent="0" marL="3200400">
              <a:buNone/>
              <a:defRPr sz="1600"/>
            </a:lvl8pPr>
            <a:lvl9pPr algn="ctr" indent="0" marL="3657600">
              <a:buNone/>
              <a:defRPr sz="1600"/>
            </a:lvl9pPr>
          </a:lstStyle>
          <a:p>
            <a:r>
              <a:rPr altLang="en-US" dirty="0" lang="zh-CN"/>
              <a:t>单击以编辑副标题</a:t>
            </a:r>
            <a:endParaRPr altLang="en-US" dirty="0" lang="zh-CN"/>
          </a:p>
        </p:txBody>
      </p:sp>
      <p:sp>
        <p:nvSpPr>
          <p:cNvPr id="104858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58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8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6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8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19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7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  <p:sp>
        <p:nvSpPr>
          <p:cNvPr id="1048721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838200" y="271463"/>
            <a:ext cx="10515599" cy="59439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altLang="en-US" dirty="0" lang="zh-CN"/>
              <a:t>编辑文本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标题和内容">
    <p:spTree>
      <p:nvGrpSpPr>
        <p:cNvPr id="5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lang="zh-CN"/>
              <a:t>单击此处编辑母版标题样式</a:t>
            </a:r>
            <a:endParaRPr altLang="en-US" lang="zh-CN"/>
          </a:p>
        </p:txBody>
      </p:sp>
      <p:sp>
        <p:nvSpPr>
          <p:cNvPr id="1048699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p>
            <a:pPr lvl="0"/>
            <a:r>
              <a:rPr altLang="en-US" dirty="0" lang="zh-CN"/>
              <a:t>编辑文本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70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0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70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6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3" name="标题 1"/>
          <p:cNvSpPr>
            <a:spLocks noGrp="1"/>
          </p:cNvSpPr>
          <p:nvPr>
            <p:ph type="title"/>
          </p:nvPr>
        </p:nvSpPr>
        <p:spPr>
          <a:xfrm>
            <a:off x="831850" y="2183632"/>
            <a:ext cx="10515600" cy="146983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altLang="en-US" lang="zh-CN"/>
              <a:t>单击此处编辑母版标题样式</a:t>
            </a:r>
            <a:endParaRPr altLang="en-US" lang="zh-CN"/>
          </a:p>
        </p:txBody>
      </p:sp>
      <p:sp>
        <p:nvSpPr>
          <p:cNvPr id="1048714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3680458"/>
            <a:ext cx="10515600" cy="1007693"/>
          </a:xfrm>
        </p:spPr>
        <p:txBody>
          <a:bodyPr/>
          <a:lstStyle>
            <a:lvl1pPr indent="0" marL="0">
              <a:buNone/>
              <a:defRPr sz="2400">
                <a:solidFill>
                  <a:schemeClr val="bg1"/>
                </a:solidFill>
              </a:defRPr>
            </a:lvl1pPr>
            <a:lvl2pPr indent="0" marL="45720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marL="9144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indent="0" marL="1371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marL="18288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 marL="22860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 marL="27432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 marL="3200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 marL="36576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altLang="en-US" dirty="0" lang="zh-CN"/>
              <a:t>编辑文本</a:t>
            </a:r>
            <a:endParaRPr altLang="en-US" dirty="0" lang="zh-CN"/>
          </a:p>
        </p:txBody>
      </p:sp>
      <p:sp>
        <p:nvSpPr>
          <p:cNvPr id="104871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1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71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Obj">
  <p:cSld name="两栏内容">
    <p:spTree>
      <p:nvGrpSpPr>
        <p:cNvPr id="5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4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altLang="en-US" lang="zh-CN"/>
              <a:t>单击此处编辑母版标题样式</a:t>
            </a:r>
            <a:endParaRPr altLang="en-US" lang="zh-CN"/>
          </a:p>
        </p:txBody>
      </p:sp>
      <p:sp>
        <p:nvSpPr>
          <p:cNvPr id="1048685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p>
            <a:pPr lvl="0"/>
            <a:r>
              <a:rPr altLang="en-US" dirty="0" lang="zh-CN"/>
              <a:t>编辑文本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686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p>
            <a:pPr lvl="0"/>
            <a:r>
              <a:rPr altLang="en-US" dirty="0" lang="zh-CN"/>
              <a:t>编辑文本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68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8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8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twoTxTwoObj">
  <p:cSld name="比较">
    <p:spTree>
      <p:nvGrpSpPr>
        <p:cNvPr id="5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p>
            <a:r>
              <a:rPr altLang="en-US" lang="zh-CN"/>
              <a:t>单击此处编辑母版标题样式</a:t>
            </a:r>
            <a:endParaRPr altLang="en-US" lang="zh-CN"/>
          </a:p>
        </p:txBody>
      </p:sp>
      <p:sp>
        <p:nvSpPr>
          <p:cNvPr id="1048691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757365"/>
            <a:ext cx="5157787" cy="901167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en-US" dirty="0" lang="zh-CN"/>
              <a:t>编辑文本</a:t>
            </a:r>
            <a:endParaRPr altLang="en-US" dirty="0" lang="zh-CN"/>
          </a:p>
        </p:txBody>
      </p:sp>
      <p:sp>
        <p:nvSpPr>
          <p:cNvPr id="1048692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728685"/>
            <a:ext cx="5157787" cy="3460977"/>
          </a:xfrm>
        </p:spPr>
        <p:txBody>
          <a:bodyPr/>
          <a:p>
            <a:pPr lvl="0"/>
            <a:r>
              <a:rPr altLang="en-US" dirty="0" lang="zh-CN"/>
              <a:t>编辑文本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693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757365"/>
            <a:ext cx="5183188" cy="901167"/>
          </a:xfrm>
        </p:spPr>
        <p:txBody>
          <a:bodyPr anchor="b"/>
          <a:lstStyle>
            <a:lvl1pPr indent="0" marL="0">
              <a:buNone/>
              <a:defRPr b="1" sz="2400"/>
            </a:lvl1pPr>
            <a:lvl2pPr indent="0" marL="457200">
              <a:buNone/>
              <a:defRPr b="1" sz="2000"/>
            </a:lvl2pPr>
            <a:lvl3pPr indent="0" marL="914400">
              <a:buNone/>
              <a:defRPr b="1" sz="1800"/>
            </a:lvl3pPr>
            <a:lvl4pPr indent="0" marL="1371600">
              <a:buNone/>
              <a:defRPr b="1" sz="1600"/>
            </a:lvl4pPr>
            <a:lvl5pPr indent="0" marL="1828800">
              <a:buNone/>
              <a:defRPr b="1" sz="1600"/>
            </a:lvl5pPr>
            <a:lvl6pPr indent="0" marL="2286000">
              <a:buNone/>
              <a:defRPr b="1" sz="1600"/>
            </a:lvl6pPr>
            <a:lvl7pPr indent="0" marL="2743200">
              <a:buNone/>
              <a:defRPr b="1" sz="1600"/>
            </a:lvl7pPr>
            <a:lvl8pPr indent="0" marL="3200400">
              <a:buNone/>
              <a:defRPr b="1" sz="1600"/>
            </a:lvl8pPr>
            <a:lvl9pPr indent="0" marL="3657600">
              <a:buNone/>
              <a:defRPr b="1" sz="1600"/>
            </a:lvl9pPr>
          </a:lstStyle>
          <a:p>
            <a:pPr lvl="0"/>
            <a:r>
              <a:rPr altLang="en-US" dirty="0" lang="zh-CN"/>
              <a:t>编辑文本</a:t>
            </a:r>
            <a:endParaRPr altLang="en-US" dirty="0" lang="zh-CN"/>
          </a:p>
        </p:txBody>
      </p:sp>
      <p:sp>
        <p:nvSpPr>
          <p:cNvPr id="1048694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728685"/>
            <a:ext cx="5183188" cy="3460977"/>
          </a:xfrm>
        </p:spPr>
        <p:txBody>
          <a:bodyPr/>
          <a:p>
            <a:pPr lvl="0"/>
            <a:r>
              <a:rPr altLang="en-US" dirty="0" lang="zh-CN"/>
              <a:t>编辑文本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695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696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697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6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1871663"/>
            <a:ext cx="10374271" cy="2162969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altLang="en-US" dirty="0" lang="zh-CN"/>
              <a:t>编辑标题</a:t>
            </a:r>
            <a:endParaRPr altLang="en-US" dirty="0" lang="zh-CN"/>
          </a:p>
        </p:txBody>
      </p:sp>
      <p:sp>
        <p:nvSpPr>
          <p:cNvPr id="104870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0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70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  <p:sp>
        <p:nvSpPr>
          <p:cNvPr id="104870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838200" y="4150180"/>
            <a:ext cx="10374271" cy="1484313"/>
          </a:xfrm>
        </p:spPr>
        <p:txBody>
          <a:bodyPr>
            <a:normAutofit/>
          </a:bodyPr>
          <a:lstStyle>
            <a:lvl1pPr indent="0" marL="0"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altLang="en-US" dirty="0" lang="zh-CN"/>
              <a:t>编辑文本</a:t>
            </a:r>
            <a:endParaRPr altLang="en-US" dirty="0"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blank">
  <p:cSld name="空白">
    <p:spTree>
      <p:nvGrpSpPr>
        <p:cNvPr id="3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1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592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593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picTx">
  <p:cSld name="图片与标题">
    <p:spTree>
      <p:nvGrpSpPr>
        <p:cNvPr id="6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标题 1"/>
          <p:cNvSpPr>
            <a:spLocks noGrp="1"/>
          </p:cNvSpPr>
          <p:nvPr>
            <p:ph type="title"/>
          </p:nvPr>
        </p:nvSpPr>
        <p:spPr>
          <a:xfrm>
            <a:off x="839787" y="749808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altLang="en-US" dirty="0" lang="zh-CN"/>
              <a:t>单击此处编辑母版标题样式</a:t>
            </a:r>
            <a:endParaRPr altLang="en-US" dirty="0" lang="zh-CN"/>
          </a:p>
        </p:txBody>
      </p:sp>
      <p:sp>
        <p:nvSpPr>
          <p:cNvPr id="1048723" name="图片占位符 2"/>
          <p:cNvSpPr>
            <a:spLocks noChangeAspect="1" noGrp="1"/>
          </p:cNvSpPr>
          <p:nvPr>
            <p:ph type="pic" idx="1"/>
          </p:nvPr>
        </p:nvSpPr>
        <p:spPr>
          <a:xfrm>
            <a:off x="5184000" y="749808"/>
            <a:ext cx="6170400" cy="5403600"/>
          </a:xfrm>
        </p:spPr>
        <p:txBody>
          <a:bodyPr/>
          <a:lstStyle>
            <a:lvl1pPr indent="0" marL="0">
              <a:buNone/>
              <a:defRPr sz="3200"/>
            </a:lvl1pPr>
            <a:lvl2pPr indent="0" marL="457200">
              <a:buNone/>
              <a:defRPr sz="2800"/>
            </a:lvl2pPr>
            <a:lvl3pPr indent="0" marL="914400">
              <a:buNone/>
              <a:defRPr sz="2400"/>
            </a:lvl3pPr>
            <a:lvl4pPr indent="0" marL="1371600">
              <a:buNone/>
              <a:defRPr sz="2000"/>
            </a:lvl4pPr>
            <a:lvl5pPr indent="0" marL="1828800">
              <a:buNone/>
              <a:defRPr sz="2000"/>
            </a:lvl5pPr>
            <a:lvl6pPr indent="0" marL="2286000">
              <a:buNone/>
              <a:defRPr sz="2000"/>
            </a:lvl6pPr>
            <a:lvl7pPr indent="0" marL="2743200">
              <a:buNone/>
              <a:defRPr sz="2000"/>
            </a:lvl7pPr>
            <a:lvl8pPr indent="0" marL="3200400">
              <a:buNone/>
              <a:defRPr sz="2000"/>
            </a:lvl8pPr>
            <a:lvl9pPr indent="0" marL="3657600">
              <a:buNone/>
              <a:defRPr sz="2000"/>
            </a:lvl9pPr>
          </a:lstStyle>
          <a:p>
            <a:endParaRPr altLang="en-US" dirty="0" lang="zh-CN"/>
          </a:p>
        </p:txBody>
      </p:sp>
      <p:sp>
        <p:nvSpPr>
          <p:cNvPr id="104872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350008"/>
            <a:ext cx="4165200" cy="3811588"/>
          </a:xfrm>
        </p:spPr>
        <p:txBody>
          <a:bodyPr>
            <a:normAutofit/>
          </a:bodyPr>
          <a:lstStyle>
            <a:lvl1pPr indent="0" marL="0">
              <a:buNone/>
              <a:defRPr sz="2000"/>
            </a:lvl1pPr>
            <a:lvl2pPr indent="0" marL="457200">
              <a:buNone/>
              <a:defRPr sz="1400"/>
            </a:lvl2pPr>
            <a:lvl3pPr indent="0" marL="914400">
              <a:buNone/>
              <a:defRPr sz="1200"/>
            </a:lvl3pPr>
            <a:lvl4pPr indent="0" marL="1371600">
              <a:buNone/>
              <a:defRPr sz="1000"/>
            </a:lvl4pPr>
            <a:lvl5pPr indent="0" marL="1828800">
              <a:buNone/>
              <a:defRPr sz="1000"/>
            </a:lvl5pPr>
            <a:lvl6pPr indent="0" marL="2286000">
              <a:buNone/>
              <a:defRPr sz="1000"/>
            </a:lvl6pPr>
            <a:lvl7pPr indent="0" marL="2743200">
              <a:buNone/>
              <a:defRPr sz="1000"/>
            </a:lvl7pPr>
            <a:lvl8pPr indent="0" marL="3200400">
              <a:buNone/>
              <a:defRPr sz="1000"/>
            </a:lvl8pPr>
            <a:lvl9pPr indent="0" marL="3657600">
              <a:buNone/>
              <a:defRPr sz="1000"/>
            </a:lvl9pPr>
          </a:lstStyle>
          <a:p>
            <a:pPr lvl="0"/>
            <a:r>
              <a:rPr altLang="en-US" dirty="0" lang="zh-CN"/>
              <a:t>单击此处编辑母版文本样式</a:t>
            </a:r>
            <a:endParaRPr altLang="en-US" dirty="0" lang="zh-CN"/>
          </a:p>
        </p:txBody>
      </p:sp>
      <p:sp>
        <p:nvSpPr>
          <p:cNvPr id="104872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altLang="en-US" lang="zh-CN" smtClean="0"/>
            </a:fld>
            <a:endParaRPr altLang="en-US" dirty="0" lang="zh-CN"/>
          </a:p>
        </p:txBody>
      </p:sp>
      <p:sp>
        <p:nvSpPr>
          <p:cNvPr id="104872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dirty="0" lang="zh-CN"/>
          </a:p>
        </p:txBody>
      </p:sp>
      <p:sp>
        <p:nvSpPr>
          <p:cNvPr id="104872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vertTitleAndTx">
  <p:cSld name="垂直排列标题与 文本">
    <p:spTree>
      <p:nvGrpSpPr>
        <p:cNvPr id="6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8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098156" y="365125"/>
            <a:ext cx="1255643" cy="5811838"/>
          </a:xfrm>
        </p:spPr>
        <p:txBody>
          <a:bodyPr vert="eaVert"/>
          <a:p>
            <a:r>
              <a:rPr altLang="en-US" dirty="0" lang="zh-CN"/>
              <a:t>单击此处编辑标题</a:t>
            </a:r>
            <a:endParaRPr altLang="en-US" dirty="0" lang="zh-CN"/>
          </a:p>
        </p:txBody>
      </p:sp>
      <p:sp>
        <p:nvSpPr>
          <p:cNvPr id="1048709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090991" cy="5811838"/>
          </a:xfrm>
        </p:spPr>
        <p:txBody>
          <a:bodyPr vert="eaVert"/>
          <a:p>
            <a:pPr lvl="0"/>
            <a:r>
              <a:rPr altLang="en-US" lang="zh-CN"/>
              <a:t>单击此处编辑母版文本样式</a:t>
            </a:r>
            <a:endParaRPr altLang="en-US" lang="zh-CN"/>
          </a:p>
          <a:p>
            <a:pPr lvl="1"/>
            <a:r>
              <a:rPr altLang="en-US" lang="zh-CN"/>
              <a:t>第二级</a:t>
            </a:r>
            <a:endParaRPr altLang="en-US" lang="zh-CN"/>
          </a:p>
          <a:p>
            <a:pPr lvl="2"/>
            <a:r>
              <a:rPr altLang="en-US" lang="zh-CN"/>
              <a:t>第三级</a:t>
            </a:r>
            <a:endParaRPr altLang="en-US" lang="zh-CN"/>
          </a:p>
          <a:p>
            <a:pPr lvl="3"/>
            <a:r>
              <a:rPr altLang="en-US" lang="zh-CN"/>
              <a:t>第四级</a:t>
            </a:r>
            <a:endParaRPr altLang="en-US" lang="zh-CN"/>
          </a:p>
          <a:p>
            <a:pPr lvl="4"/>
            <a:r>
              <a:rPr altLang="en-US" lang="zh-CN"/>
              <a:t>第五级</a:t>
            </a:r>
            <a:endParaRPr altLang="en-US" lang="zh-CN"/>
          </a:p>
        </p:txBody>
      </p:sp>
      <p:sp>
        <p:nvSpPr>
          <p:cNvPr id="10487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7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altLang="en-US" lang="zh-CN"/>
          </a:p>
        </p:txBody>
      </p:sp>
      <p:sp>
        <p:nvSpPr>
          <p:cNvPr id="10487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altLang="en-US" lang="zh-CN" smtClean="0"/>
            </a:fld>
            <a:endParaRPr altLang="en-US"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image" Target="../media/image1.jpeg"/><Relationship Id="rId12" Type="http://schemas.openxmlformats.org/officeDocument/2006/relationships/tags" Target="../tags/tag1.xml"/><Relationship Id="rId13" Type="http://schemas.openxmlformats.org/officeDocument/2006/relationships/tags" Target="../tags/tag2.xml"/><Relationship Id="rId14" Type="http://schemas.openxmlformats.org/officeDocument/2006/relationships/tags" Target="../tags/tag3.xml"/><Relationship Id="rId1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xmlns:r="http://schemas.openxmlformats.org/officeDocument/2006/relationships" r:embed="rId11"/>
          <a:stretch>
            <a:fillRect/>
          </a:stretch>
        </a:blipFill>
      </p:bgPr>
    </p:bg>
    <p:spTree>
      <p:nvGrpSpPr>
        <p:cNvPr id="1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/>
        </p:spPr>
        <p:txBody>
          <a:bodyPr anchor="ctr" bIns="45720" lIns="91440" rIns="91440" rtlCol="0" tIns="45720" vert="horz">
            <a:normAutofit/>
          </a:bodyPr>
          <a:p>
            <a:r>
              <a:rPr altLang="en-US" dirty="0" lang="zh-CN"/>
              <a:t>单击此处编辑母版标题样式</a:t>
            </a:r>
            <a:endParaRPr altLang="en-US" dirty="0" lang="zh-CN"/>
          </a:p>
        </p:txBody>
      </p:sp>
      <p:sp>
        <p:nvSpPr>
          <p:cNvPr id="1048577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/>
        </p:spPr>
        <p:txBody>
          <a:bodyPr bIns="45720" lIns="91440" rIns="91440" rtlCol="0" tIns="45720" vert="horz">
            <a:normAutofit/>
          </a:bodyPr>
          <a:p>
            <a:pPr lvl="0"/>
            <a:r>
              <a:rPr altLang="en-US" dirty="0" lang="zh-CN"/>
              <a:t>编辑母版文本样式</a:t>
            </a:r>
            <a:endParaRPr altLang="en-US" dirty="0" lang="zh-CN"/>
          </a:p>
          <a:p>
            <a:pPr lvl="1"/>
            <a:r>
              <a:rPr altLang="en-US" dirty="0" lang="zh-CN"/>
              <a:t>第二级</a:t>
            </a:r>
            <a:endParaRPr altLang="en-US" dirty="0" lang="zh-CN"/>
          </a:p>
          <a:p>
            <a:pPr lvl="2"/>
            <a:r>
              <a:rPr altLang="en-US" dirty="0" lang="zh-CN"/>
              <a:t>第三级</a:t>
            </a:r>
            <a:endParaRPr altLang="en-US" dirty="0" lang="zh-CN"/>
          </a:p>
          <a:p>
            <a:pPr lvl="3"/>
            <a:r>
              <a:rPr altLang="en-US" dirty="0" lang="zh-CN"/>
              <a:t>第四级</a:t>
            </a:r>
            <a:endParaRPr altLang="en-US" dirty="0" lang="zh-CN"/>
          </a:p>
          <a:p>
            <a:pPr lvl="4"/>
            <a:r>
              <a:rPr altLang="en-US" dirty="0" lang="zh-CN"/>
              <a:t>第五级</a:t>
            </a:r>
            <a:endParaRPr altLang="en-US" dirty="0" lang="zh-CN"/>
          </a:p>
        </p:txBody>
      </p:sp>
      <p:sp>
        <p:nvSpPr>
          <p:cNvPr id="1048578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/>
        </p:spPr>
        <p:txBody>
          <a:bodyPr anchor="ctr" bIns="45720" lIns="91440" rIns="91440" rtlCol="0" tIns="45720" vert="horz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D7636-5BE1-44BC-BB5F-15739D9E18E1}" type="datetimeFigureOut">
              <a:rPr altLang="en-US" lang="zh-CN" smtClean="0"/>
            </a:fld>
            <a:endParaRPr altLang="en-US" lang="zh-CN"/>
          </a:p>
        </p:txBody>
      </p:sp>
      <p:sp>
        <p:nvSpPr>
          <p:cNvPr id="1048579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/>
        </p:spPr>
        <p:txBody>
          <a:bodyPr anchor="ctr" bIns="45720" lIns="91440" rIns="91440" rtlCol="0" tIns="45720" vert="horz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altLang="en-US" lang="zh-CN"/>
          </a:p>
        </p:txBody>
      </p:sp>
      <p:sp>
        <p:nvSpPr>
          <p:cNvPr id="104858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/>
        </p:spPr>
        <p:txBody>
          <a:bodyPr anchor="ctr" bIns="45720" lIns="91440" rIns="91440" rtlCol="0" tIns="45720" vert="horz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C0E1D-24C4-406F-9615-DBDA8D2D1F93}" type="slidenum">
              <a:rPr altLang="en-US" lang="zh-CN" smtClean="0"/>
            </a:fld>
            <a:endParaRPr altLang="en-US" lang="zh-CN"/>
          </a:p>
        </p:txBody>
      </p:sp>
      <p:sp>
        <p:nvSpPr>
          <p:cNvPr id="1048581" name="KSO_TEMPLATE" hidden="1"/>
          <p:cNvSpPr/>
          <p:nvPr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p>
            <a:pPr algn="ctr"/>
            <a:endParaRPr altLang="en-US" lang="zh-CN"/>
          </a:p>
        </p:txBody>
      </p:sp>
    </p:spTree>
  </p:cSld>
  <p:clrMap accent1="accent1" accent2="accent2" accent3="accent3" accent4="accent4" accent5="accent5" accent6="accent6" bg1="lt1" bg2="lt2" tx1="dk1" tx2="dk2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</p:sldLayoutIdLst>
  <p:txStyles>
    <p:titleStyle>
      <a:lvl1pPr algn="l" defTabSz="914400" eaLnBrk="1" hangingPunct="1" latinLnBrk="0" rtl="0">
        <a:lnSpc>
          <a:spcPct val="90000"/>
        </a:lnSpc>
        <a:spcBef>
          <a:spcPct val="0"/>
        </a:spcBef>
        <a:buNone/>
        <a:defRPr sz="4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228600" latinLnBrk="0" marL="228600" rtl="0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1pPr>
      <a:lvl2pPr algn="l" defTabSz="914400" eaLnBrk="1" hangingPunct="1" indent="-228600" latinLnBrk="0" marL="685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85000"/>
            </a:schemeClr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algn="l" defTabSz="914400" eaLnBrk="1" hangingPunct="1" latinLnBrk="0" marL="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tags" Target="../tags/tag4.xml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7.xml"/></Relationships>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7.xml"/></Relationships>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tags" Target="../tags/tag6.xml"/><Relationship Id="rId3" Type="http://schemas.openxmlformats.org/officeDocument/2006/relationships/slideLayout" Target="../slideLayouts/slideLayout7.xml"/></Relationships>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xmlns:r="http://schemas.openxmlformats.org/officeDocument/2006/relationships" r:embed="rId1"/>
          <a:stretch>
            <a:fillRect/>
          </a:stretch>
        </a:blipFill>
      </p:bgPr>
    </p:bg>
    <p:spTree>
      <p:nvGrpSpPr>
        <p:cNvPr id="24" name=""/>
        <p:cNvGrpSpPr/>
        <p:nvPr/>
      </p:nvGrpSpPr>
      <p:grpSpPr>
        <a:xfrm/>
      </p:grpSpPr>
      <p:sp>
        <p:nvSpPr>
          <p:cNvPr id="1048587" name="标题 1"/>
          <p:cNvSpPr>
            <a:spLocks noGrp="1"/>
          </p:cNvSpPr>
          <p:nvPr>
            <p:ph type="ctrTitle"/>
          </p:nvPr>
        </p:nvSpPr>
        <p:spPr>
          <a:xfrm>
            <a:off x="838200" y="1650364"/>
            <a:ext cx="9829799" cy="1475219"/>
          </a:xfrm>
        </p:spPr>
        <p:txBody>
          <a:bodyPr>
            <a:scene3d>
              <a:camera prst="orthographicFront"/>
              <a:lightRig dir="t" rig="threePt"/>
            </a:scene3d>
          </a:bodyPr>
          <a:p>
            <a:r>
              <a:rPr altLang="en-US" lang="zh-CN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锐字工房云字库行楷GBK" panose="02010604000000000000" charset="-122"/>
                <a:ea typeface="锐字工房云字库行楷GBK" panose="02010604000000000000" charset="-122"/>
              </a:rPr>
              <a:t>山水画的意境</a:t>
            </a:r>
            <a:endParaRPr altLang="en-US" lang="zh-CN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锐字工房云字库行楷GBK" panose="02010604000000000000" charset="-122"/>
              <a:ea typeface="锐字工房云字库行楷GBK" panose="02010604000000000000" charset="-122"/>
            </a:endParaRPr>
          </a:p>
        </p:txBody>
      </p:sp>
      <p:sp>
        <p:nvSpPr>
          <p:cNvPr id="1048588" name="副标题 2"/>
          <p:cNvSpPr>
            <a:spLocks noGrp="1"/>
          </p:cNvSpPr>
          <p:nvPr>
            <p:ph type="subTitle" idx="1"/>
          </p:nvPr>
        </p:nvSpPr>
        <p:spPr>
          <a:xfrm>
            <a:off x="838200" y="3295015"/>
            <a:ext cx="9765665" cy="1543685"/>
          </a:xfrm>
        </p:spPr>
        <p:txBody>
          <a:bodyPr/>
          <a:p>
            <a:r>
              <a:rPr altLang="en-US" lang="zh-CN">
                <a:solidFill>
                  <a:schemeClr val="tx1"/>
                </a:solidFill>
              </a:rPr>
              <a:t>李可染</a:t>
            </a:r>
            <a:endParaRPr altLang="en-US" lang="zh-CN">
              <a:solidFill>
                <a:schemeClr val="tx1"/>
              </a:solidFill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6" name="文本框 1048626"/>
          <p:cNvSpPr txBox="1"/>
          <p:nvPr/>
        </p:nvSpPr>
        <p:spPr>
          <a:xfrm>
            <a:off x="708393" y="257875"/>
            <a:ext cx="1077521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说说</a:t>
            </a:r>
            <a:r>
              <a:rPr altLang="zh-CN" b="1" sz="3100" lang="en-US">
                <a:solidFill>
                  <a:srgbClr val="000000"/>
                </a:solidFill>
              </a:rPr>
              <a:t>1</a:t>
            </a:r>
            <a:r>
              <a:rPr altLang="zh-CN" b="1" sz="3100" lang="en-US">
                <a:solidFill>
                  <a:srgbClr val="000000"/>
                </a:solidFill>
              </a:rPr>
              <a:t>~</a:t>
            </a:r>
            <a:r>
              <a:rPr altLang="zh-CN" b="1" sz="3100" lang="en-US">
                <a:solidFill>
                  <a:srgbClr val="000000"/>
                </a:solidFill>
              </a:rPr>
              <a:t>4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的</a:t>
            </a:r>
            <a:r>
              <a:rPr altLang="zh-CN" b="1" sz="3100" lang="zh-CN">
                <a:solidFill>
                  <a:srgbClr val="000000"/>
                </a:solidFill>
              </a:rPr>
              <a:t>论证思路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47" name=""/>
          <p:cNvSpPr/>
          <p:nvPr/>
        </p:nvSpPr>
        <p:spPr>
          <a:xfrm>
            <a:off x="635770" y="1247040"/>
            <a:ext cx="4260010" cy="988543"/>
          </a:xfrm>
          <a:prstGeom prst="rec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sz="3200" lang="zh-CN"/>
              <a:t>由画山水引出</a:t>
            </a:r>
            <a:r>
              <a:rPr sz="3200" lang="zh-CN"/>
              <a:t>“</a:t>
            </a:r>
            <a:r>
              <a:rPr sz="3200" lang="zh-CN"/>
              <a:t>意境</a:t>
            </a:r>
            <a:r>
              <a:rPr sz="3200" lang="zh-CN"/>
              <a:t>”</a:t>
            </a:r>
            <a:endParaRPr sz="3200" lang="zh-CN"/>
          </a:p>
        </p:txBody>
      </p:sp>
      <p:sp>
        <p:nvSpPr>
          <p:cNvPr id="1048648" name=""/>
          <p:cNvSpPr/>
          <p:nvPr/>
        </p:nvSpPr>
        <p:spPr>
          <a:xfrm>
            <a:off x="5298201" y="1555740"/>
            <a:ext cx="891535" cy="475946"/>
          </a:xfrm>
          <a:prstGeom prst="rightArrow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zh-CN"/>
          </a:p>
        </p:txBody>
      </p:sp>
      <p:sp>
        <p:nvSpPr>
          <p:cNvPr id="1048649" name=""/>
          <p:cNvSpPr/>
          <p:nvPr/>
        </p:nvSpPr>
        <p:spPr>
          <a:xfrm>
            <a:off x="6347655" y="1247040"/>
            <a:ext cx="4260010" cy="988543"/>
          </a:xfrm>
          <a:prstGeom prst="rec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sz="3200" lang="zh-CN"/>
              <a:t>阐释什么是意境</a:t>
            </a:r>
            <a:endParaRPr sz="3200" lang="zh-CN"/>
          </a:p>
        </p:txBody>
      </p:sp>
      <p:sp>
        <p:nvSpPr>
          <p:cNvPr id="1048650" name=""/>
          <p:cNvSpPr/>
          <p:nvPr/>
        </p:nvSpPr>
        <p:spPr>
          <a:xfrm rot="5400000">
            <a:off x="8031893" y="2745260"/>
            <a:ext cx="891535" cy="475946"/>
          </a:xfrm>
          <a:prstGeom prst="rightArrow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zh-CN"/>
          </a:p>
        </p:txBody>
      </p:sp>
      <p:sp>
        <p:nvSpPr>
          <p:cNvPr id="1048651" name=""/>
          <p:cNvSpPr/>
          <p:nvPr/>
        </p:nvSpPr>
        <p:spPr>
          <a:xfrm>
            <a:off x="6347656" y="3622472"/>
            <a:ext cx="4260010" cy="988543"/>
          </a:xfrm>
          <a:prstGeom prst="rec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sz="2300" lang="zh-CN"/>
              <a:t>表</a:t>
            </a:r>
            <a:r>
              <a:rPr sz="2300" lang="zh-CN"/>
              <a:t>明</a:t>
            </a:r>
            <a:r>
              <a:rPr sz="2300" lang="zh-CN"/>
              <a:t>山水画</a:t>
            </a:r>
            <a:r>
              <a:rPr sz="2300" lang="zh-CN"/>
              <a:t>与</a:t>
            </a:r>
            <a:r>
              <a:rPr sz="2300" lang="zh-CN"/>
              <a:t>“</a:t>
            </a:r>
            <a:r>
              <a:rPr sz="2300" lang="zh-CN"/>
              <a:t>地理，自然环境的说明和图解。</a:t>
            </a:r>
            <a:r>
              <a:rPr sz="2300" lang="zh-CN"/>
              <a:t>”</a:t>
            </a:r>
            <a:r>
              <a:rPr sz="2300" lang="zh-CN"/>
              <a:t>不同</a:t>
            </a:r>
            <a:r>
              <a:rPr sz="2300" lang="zh-CN"/>
              <a:t>。</a:t>
            </a:r>
            <a:endParaRPr sz="2300" lang="zh-CN"/>
          </a:p>
        </p:txBody>
      </p:sp>
      <p:sp>
        <p:nvSpPr>
          <p:cNvPr id="1048652" name=""/>
          <p:cNvSpPr/>
          <p:nvPr/>
        </p:nvSpPr>
        <p:spPr>
          <a:xfrm rot="10800000">
            <a:off x="5298200" y="3878769"/>
            <a:ext cx="891535" cy="475946"/>
          </a:xfrm>
          <a:prstGeom prst="rightArrow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zh-CN"/>
          </a:p>
        </p:txBody>
      </p:sp>
      <p:sp>
        <p:nvSpPr>
          <p:cNvPr id="1048653" name=""/>
          <p:cNvSpPr/>
          <p:nvPr/>
        </p:nvSpPr>
        <p:spPr>
          <a:xfrm>
            <a:off x="635769" y="3622471"/>
            <a:ext cx="4260010" cy="988543"/>
          </a:xfrm>
          <a:prstGeom prst="rec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sz="1900" lang="zh-CN"/>
              <a:t>列举</a:t>
            </a:r>
            <a:r>
              <a:rPr sz="1900" lang="zh-CN"/>
              <a:t>李白</a:t>
            </a:r>
            <a:r>
              <a:rPr sz="1900" lang="zh-CN"/>
              <a:t>和毛泽东的诗</a:t>
            </a:r>
            <a:r>
              <a:rPr sz="1900" lang="zh-CN"/>
              <a:t>，</a:t>
            </a:r>
            <a:r>
              <a:rPr sz="1900" lang="zh-CN"/>
              <a:t>分别说明了</a:t>
            </a:r>
            <a:r>
              <a:rPr altLang="zh-CN" sz="1900" lang="en-US"/>
              <a:t>x</a:t>
            </a:r>
            <a:r>
              <a:rPr altLang="zh-CN" sz="1900" lang="en-US"/>
              <a:t>x</a:t>
            </a:r>
            <a:r>
              <a:rPr altLang="zh-CN" sz="1900" lang="en-US"/>
              <a:t>x</a:t>
            </a:r>
            <a:r>
              <a:rPr altLang="zh-CN" sz="1900" lang="en-US"/>
              <a:t>x</a:t>
            </a:r>
            <a:r>
              <a:rPr altLang="zh-CN" sz="1900" lang="en-US"/>
              <a:t>x</a:t>
            </a:r>
            <a:endParaRPr sz="1900" lang="zh-CN"/>
          </a:p>
        </p:txBody>
      </p:sp>
      <p:sp>
        <p:nvSpPr>
          <p:cNvPr id="1048654" name=""/>
          <p:cNvSpPr txBox="1"/>
          <p:nvPr/>
        </p:nvSpPr>
        <p:spPr>
          <a:xfrm rot="20713990">
            <a:off x="6969563" y="5398307"/>
            <a:ext cx="4000000" cy="459742"/>
          </a:xfrm>
          <a:prstGeom prst="rect"/>
        </p:spPr>
        <p:txBody>
          <a:bodyPr rtlCol="0" wrap="square">
            <a:spAutoFit/>
          </a:bodyPr>
          <a:p>
            <a:r>
              <a:rPr sz="2800" lang="zh-CN">
                <a:solidFill>
                  <a:srgbClr val="FF0000"/>
                </a:solidFill>
              </a:rPr>
              <a:t>自己组织语言</a:t>
            </a:r>
            <a:r>
              <a:rPr sz="2800" lang="zh-CN">
                <a:solidFill>
                  <a:srgbClr val="FF0000"/>
                </a:solidFill>
              </a:rPr>
              <a:t>说一说吧</a:t>
            </a:r>
            <a:r>
              <a:rPr sz="2800" lang="zh-CN">
                <a:solidFill>
                  <a:srgbClr val="FF0000"/>
                </a:solidFill>
              </a:rPr>
              <a:t>！</a:t>
            </a:r>
            <a:endParaRPr sz="28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7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5" name="文本框 1048619"/>
          <p:cNvSpPr txBox="1"/>
          <p:nvPr/>
        </p:nvSpPr>
        <p:spPr>
          <a:xfrm>
            <a:off x="1147703" y="1159510"/>
            <a:ext cx="8170312" cy="675640"/>
          </a:xfrm>
          <a:prstGeom prst="rect"/>
        </p:spPr>
        <p:txBody>
          <a:bodyPr rtlCol="0" wrap="square">
            <a:spAutoFit/>
          </a:bodyPr>
          <a:p>
            <a:r>
              <a:rPr b="1" sz="4400" lang="zh-CN">
                <a:solidFill>
                  <a:srgbClr val="000000"/>
                </a:solidFill>
              </a:rPr>
              <a:t>阅读</a:t>
            </a:r>
            <a:r>
              <a:rPr altLang="zh-CN" b="1" sz="4400" lang="en-US">
                <a:solidFill>
                  <a:srgbClr val="000000"/>
                </a:solidFill>
              </a:rPr>
              <a:t>5</a:t>
            </a:r>
            <a:r>
              <a:rPr altLang="zh-CN" b="1" sz="4400" lang="en-US">
                <a:solidFill>
                  <a:srgbClr val="000000"/>
                </a:solidFill>
              </a:rPr>
              <a:t>~</a:t>
            </a:r>
            <a:r>
              <a:rPr altLang="zh-CN" b="1" sz="4400" lang="en-US">
                <a:solidFill>
                  <a:srgbClr val="000000"/>
                </a:solidFill>
              </a:rPr>
              <a:t>1</a:t>
            </a:r>
            <a:r>
              <a:rPr altLang="zh-CN" b="1" sz="4400" lang="en-US">
                <a:solidFill>
                  <a:srgbClr val="000000"/>
                </a:solidFill>
              </a:rPr>
              <a:t>0</a:t>
            </a:r>
            <a:r>
              <a:rPr altLang="zh-CN" b="1" sz="4400" lang="zh-CN">
                <a:solidFill>
                  <a:srgbClr val="000000"/>
                </a:solidFill>
              </a:rPr>
              <a:t>段</a:t>
            </a:r>
            <a:r>
              <a:rPr altLang="zh-CN" b="1" sz="4400" lang="zh-CN">
                <a:solidFill>
                  <a:srgbClr val="000000"/>
                </a:solidFill>
              </a:rPr>
              <a:t>，</a:t>
            </a:r>
            <a:r>
              <a:rPr altLang="zh-CN" b="1" sz="4400" lang="zh-CN">
                <a:solidFill>
                  <a:srgbClr val="000000"/>
                </a:solidFill>
              </a:rPr>
              <a:t>回答下列问题</a:t>
            </a:r>
            <a:endParaRPr b="1" sz="4400" lang="zh-CN">
              <a:solidFill>
                <a:srgbClr val="000000"/>
              </a:solidFill>
            </a:endParaRPr>
          </a:p>
        </p:txBody>
      </p:sp>
      <p:sp>
        <p:nvSpPr>
          <p:cNvPr id="1048656" name="文本框 1048626"/>
          <p:cNvSpPr txBox="1"/>
          <p:nvPr/>
        </p:nvSpPr>
        <p:spPr>
          <a:xfrm>
            <a:off x="708394" y="2210651"/>
            <a:ext cx="10775213" cy="29362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1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文章第五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有什么作用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endParaRPr b="1" sz="3100" lang="zh-CN">
              <a:solidFill>
                <a:srgbClr val="000000"/>
              </a:solidFill>
            </a:endParaRPr>
          </a:p>
          <a:p>
            <a:endParaRPr b="1" sz="3100" lang="zh-CN">
              <a:solidFill>
                <a:srgbClr val="000000"/>
              </a:solidFill>
            </a:endParaRPr>
          </a:p>
          <a:p>
            <a:r>
              <a:rPr altLang="zh-CN" b="1" sz="3100" lang="en-US">
                <a:solidFill>
                  <a:srgbClr val="000000"/>
                </a:solidFill>
              </a:rPr>
              <a:t>2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第</a:t>
            </a:r>
            <a:r>
              <a:rPr altLang="zh-CN" b="1" sz="3100" lang="zh-CN">
                <a:solidFill>
                  <a:srgbClr val="000000"/>
                </a:solidFill>
              </a:rPr>
              <a:t>六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运用了哪种</a:t>
            </a:r>
            <a:r>
              <a:rPr altLang="zh-CN" b="1" sz="3100" lang="zh-CN">
                <a:solidFill>
                  <a:srgbClr val="000000"/>
                </a:solidFill>
              </a:rPr>
              <a:t>论证方法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r>
              <a:rPr altLang="zh-CN" b="1" sz="3100" lang="zh-CN">
                <a:solidFill>
                  <a:srgbClr val="000000"/>
                </a:solidFill>
              </a:rPr>
              <a:t>有什么作用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endParaRPr b="1" sz="3100" lang="zh-CN">
              <a:solidFill>
                <a:srgbClr val="000000"/>
              </a:solidFill>
            </a:endParaRPr>
          </a:p>
          <a:p>
            <a:endParaRPr b="1" sz="3100" lang="zh-CN">
              <a:solidFill>
                <a:srgbClr val="000000"/>
              </a:solidFill>
            </a:endParaRPr>
          </a:p>
          <a:p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概括</a:t>
            </a:r>
            <a:r>
              <a:rPr altLang="zh-CN" b="1" sz="3100" lang="zh-CN">
                <a:solidFill>
                  <a:srgbClr val="000000"/>
                </a:solidFill>
              </a:rPr>
              <a:t>第</a:t>
            </a:r>
            <a:r>
              <a:rPr altLang="zh-CN" b="1" sz="3100" lang="zh-CN">
                <a:solidFill>
                  <a:srgbClr val="000000"/>
                </a:solidFill>
              </a:rPr>
              <a:t>八段的</a:t>
            </a:r>
            <a:r>
              <a:rPr altLang="zh-CN" b="1" sz="3100" lang="zh-CN">
                <a:solidFill>
                  <a:srgbClr val="000000"/>
                </a:solidFill>
              </a:rPr>
              <a:t>主要内容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1" sz="3100" lang="zh-CN">
              <a:solidFill>
                <a:srgbClr val="000000"/>
              </a:solidFill>
            </a:endParaRPr>
          </a:p>
          <a:p>
            <a:endParaRPr b="1" sz="3100" lang="zh-CN">
              <a:solidFill>
                <a:srgbClr val="000000"/>
              </a:solidFill>
            </a:endParaRPr>
          </a:p>
          <a:p>
            <a:r>
              <a:rPr altLang="zh-CN" b="1" sz="3100" lang="en-US">
                <a:solidFill>
                  <a:srgbClr val="000000"/>
                </a:solidFill>
              </a:rPr>
              <a:t>4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依据课文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说说意境与意匠有什么关系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1" sz="3100" lang="zh-CN">
              <a:solidFill>
                <a:srgbClr val="000000"/>
              </a:solidFill>
            </a:endParaRPr>
          </a:p>
        </p:txBody>
      </p:sp>
      <p:pic>
        <p:nvPicPr>
          <p:cNvPr id="2097154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 flipH="1">
            <a:off x="8904212" y="3527748"/>
            <a:ext cx="1286153" cy="3238286"/>
          </a:xfrm>
          <a:prstGeom prst="rect"/>
        </p:spPr>
      </p:pic>
      <p:pic>
        <p:nvPicPr>
          <p:cNvPr id="2097155" name=""/>
          <p:cNvPicPr>
            <a:picLocks/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 rot="0">
            <a:off x="10413941" y="5146891"/>
            <a:ext cx="1033539" cy="1488458"/>
          </a:xfrm>
          <a:prstGeom prst="rect"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8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7" name=""/>
          <p:cNvSpPr txBox="1"/>
          <p:nvPr/>
        </p:nvSpPr>
        <p:spPr>
          <a:xfrm>
            <a:off x="824990" y="1508396"/>
            <a:ext cx="4572000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1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文章第五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有什么作用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58" name="文本框 1048621"/>
          <p:cNvSpPr txBox="1"/>
          <p:nvPr/>
        </p:nvSpPr>
        <p:spPr>
          <a:xfrm>
            <a:off x="824991" y="2221957"/>
            <a:ext cx="10354007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一问一答</a:t>
            </a:r>
            <a:r>
              <a:rPr sz="3200" lang="zh-CN">
                <a:solidFill>
                  <a:srgbClr val="FF0000"/>
                </a:solidFill>
              </a:rPr>
              <a:t>，</a:t>
            </a:r>
            <a:r>
              <a:rPr sz="3200" lang="zh-CN">
                <a:solidFill>
                  <a:srgbClr val="FF0000"/>
                </a:solidFill>
              </a:rPr>
              <a:t>自然过渡</a:t>
            </a:r>
            <a:r>
              <a:rPr sz="3200" lang="zh-CN">
                <a:solidFill>
                  <a:srgbClr val="FF0000"/>
                </a:solidFill>
              </a:rPr>
              <a:t>。</a:t>
            </a:r>
            <a:r>
              <a:rPr sz="3200" lang="zh-CN">
                <a:solidFill>
                  <a:srgbClr val="FF0000"/>
                </a:solidFill>
              </a:rPr>
              <a:t>引出</a:t>
            </a:r>
            <a:r>
              <a:rPr sz="3200" lang="zh-CN">
                <a:solidFill>
                  <a:srgbClr val="FF0000"/>
                </a:solidFill>
              </a:rPr>
              <a:t>对</a:t>
            </a:r>
            <a:r>
              <a:rPr sz="3200" lang="zh-CN">
                <a:solidFill>
                  <a:srgbClr val="FF0000"/>
                </a:solidFill>
              </a:rPr>
              <a:t>“</a:t>
            </a:r>
            <a:r>
              <a:rPr sz="3200" lang="zh-CN">
                <a:solidFill>
                  <a:srgbClr val="FF0000"/>
                </a:solidFill>
              </a:rPr>
              <a:t>意境</a:t>
            </a:r>
            <a:r>
              <a:rPr sz="3200" lang="zh-CN">
                <a:solidFill>
                  <a:srgbClr val="FF0000"/>
                </a:solidFill>
              </a:rPr>
              <a:t>”</a:t>
            </a:r>
            <a:r>
              <a:rPr sz="3200" lang="zh-CN">
                <a:solidFill>
                  <a:srgbClr val="FF0000"/>
                </a:solidFill>
              </a:rPr>
              <a:t>产生原因的论述</a:t>
            </a:r>
            <a:r>
              <a:rPr sz="3200" lang="zh-CN">
                <a:solidFill>
                  <a:srgbClr val="FF0000"/>
                </a:solidFill>
              </a:rPr>
              <a:t>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59" name=""/>
          <p:cNvSpPr txBox="1"/>
          <p:nvPr/>
        </p:nvSpPr>
        <p:spPr>
          <a:xfrm>
            <a:off x="824990" y="3122157"/>
            <a:ext cx="8734376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2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第</a:t>
            </a:r>
            <a:r>
              <a:rPr altLang="zh-CN" b="1" sz="3100" lang="zh-CN">
                <a:solidFill>
                  <a:srgbClr val="000000"/>
                </a:solidFill>
              </a:rPr>
              <a:t>六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运用了哪种</a:t>
            </a:r>
            <a:r>
              <a:rPr altLang="zh-CN" b="1" sz="3100" lang="zh-CN">
                <a:solidFill>
                  <a:srgbClr val="000000"/>
                </a:solidFill>
              </a:rPr>
              <a:t>论证方法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r>
              <a:rPr altLang="zh-CN" b="1" sz="3100" lang="zh-CN">
                <a:solidFill>
                  <a:srgbClr val="000000"/>
                </a:solidFill>
              </a:rPr>
              <a:t>有什么作用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60" name="文本框 1048621"/>
          <p:cNvSpPr txBox="1"/>
          <p:nvPr/>
        </p:nvSpPr>
        <p:spPr>
          <a:xfrm>
            <a:off x="824991" y="3996957"/>
            <a:ext cx="10354007" cy="18186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举例论证</a:t>
            </a:r>
            <a:r>
              <a:rPr sz="3200" lang="zh-CN">
                <a:solidFill>
                  <a:srgbClr val="FF0000"/>
                </a:solidFill>
              </a:rPr>
              <a:t>。</a:t>
            </a:r>
            <a:r>
              <a:rPr sz="3200" lang="zh-CN">
                <a:solidFill>
                  <a:srgbClr val="FF0000"/>
                </a:solidFill>
              </a:rPr>
              <a:t>作者列举齐白石画虾的例子，</a:t>
            </a:r>
            <a:r>
              <a:rPr sz="3200" lang="zh-CN">
                <a:solidFill>
                  <a:srgbClr val="FF0000"/>
                </a:solidFill>
              </a:rPr>
              <a:t>其目的是为了说明意境的产生有</a:t>
            </a:r>
            <a:r>
              <a:rPr sz="3200" lang="zh-CN">
                <a:solidFill>
                  <a:srgbClr val="FF0000"/>
                </a:solidFill>
              </a:rPr>
              <a:t>赖于思想感情，而思想感情则有赖</a:t>
            </a:r>
            <a:r>
              <a:rPr sz="3200" lang="zh-CN">
                <a:solidFill>
                  <a:srgbClr val="FF0000"/>
                </a:solidFill>
              </a:rPr>
              <a:t>于长期的观察；证明只有身临</a:t>
            </a:r>
            <a:r>
              <a:rPr sz="3200" lang="zh-CN">
                <a:solidFill>
                  <a:srgbClr val="FF0000"/>
                </a:solidFill>
              </a:rPr>
              <a:t>其</a:t>
            </a:r>
            <a:r>
              <a:rPr sz="3200" lang="zh-CN">
                <a:solidFill>
                  <a:srgbClr val="FF0000"/>
                </a:solidFill>
              </a:rPr>
              <a:t>境，长期观察，才会对事物有深刻</a:t>
            </a:r>
            <a:r>
              <a:rPr sz="3200" lang="zh-CN">
                <a:solidFill>
                  <a:srgbClr val="FF0000"/>
                </a:solidFill>
              </a:rPr>
              <a:t>的认识。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9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1" name=""/>
          <p:cNvSpPr txBox="1"/>
          <p:nvPr/>
        </p:nvSpPr>
        <p:spPr>
          <a:xfrm>
            <a:off x="969739" y="634488"/>
            <a:ext cx="4572000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概括</a:t>
            </a:r>
            <a:r>
              <a:rPr altLang="zh-CN" b="1" sz="3100" lang="zh-CN">
                <a:solidFill>
                  <a:srgbClr val="000000"/>
                </a:solidFill>
              </a:rPr>
              <a:t>第</a:t>
            </a:r>
            <a:r>
              <a:rPr altLang="zh-CN" b="1" sz="3100" lang="zh-CN">
                <a:solidFill>
                  <a:srgbClr val="000000"/>
                </a:solidFill>
              </a:rPr>
              <a:t>八段的</a:t>
            </a:r>
            <a:r>
              <a:rPr altLang="zh-CN" b="1" sz="3100" lang="zh-CN">
                <a:solidFill>
                  <a:srgbClr val="000000"/>
                </a:solidFill>
              </a:rPr>
              <a:t>主要内容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62" name="文本框 1048621"/>
          <p:cNvSpPr txBox="1"/>
          <p:nvPr/>
        </p:nvSpPr>
        <p:spPr>
          <a:xfrm>
            <a:off x="969739" y="1438999"/>
            <a:ext cx="10354007" cy="13868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第</a:t>
            </a:r>
            <a:r>
              <a:rPr sz="3200" lang="zh-CN">
                <a:solidFill>
                  <a:srgbClr val="FF0000"/>
                </a:solidFill>
              </a:rPr>
              <a:t>八</a:t>
            </a:r>
            <a:r>
              <a:rPr sz="3200" lang="zh-CN">
                <a:solidFill>
                  <a:srgbClr val="FF0000"/>
                </a:solidFill>
              </a:rPr>
              <a:t>段主要通过列举画松树</a:t>
            </a:r>
            <a:r>
              <a:rPr sz="3200" lang="zh-CN">
                <a:solidFill>
                  <a:srgbClr val="FF0000"/>
                </a:solidFill>
              </a:rPr>
              <a:t>和苏州四棵古老的柏树的例子，论</a:t>
            </a:r>
            <a:r>
              <a:rPr sz="3200" lang="zh-CN">
                <a:solidFill>
                  <a:srgbClr val="FF0000"/>
                </a:solidFill>
              </a:rPr>
              <a:t>述了山水画的意境是靠长期观察，</a:t>
            </a:r>
            <a:r>
              <a:rPr sz="3200" lang="zh-CN">
                <a:solidFill>
                  <a:srgbClr val="FF0000"/>
                </a:solidFill>
              </a:rPr>
              <a:t>并经过画家思想感情的渲染而最</a:t>
            </a:r>
            <a:r>
              <a:rPr sz="3200" lang="zh-CN">
                <a:solidFill>
                  <a:srgbClr val="FF0000"/>
                </a:solidFill>
              </a:rPr>
              <a:t>终创造出来的。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63" name=""/>
          <p:cNvSpPr txBox="1"/>
          <p:nvPr/>
        </p:nvSpPr>
        <p:spPr>
          <a:xfrm>
            <a:off x="969738" y="2976879"/>
            <a:ext cx="1083692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4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依据课文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说说意境与意匠有什么关系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sz="2800" lang="zh-CN">
              <a:solidFill>
                <a:srgbClr val="000000"/>
              </a:solidFill>
            </a:endParaRPr>
          </a:p>
        </p:txBody>
      </p:sp>
      <p:sp>
        <p:nvSpPr>
          <p:cNvPr id="1048664" name="文本框 1048621"/>
          <p:cNvSpPr txBox="1"/>
          <p:nvPr/>
        </p:nvSpPr>
        <p:spPr>
          <a:xfrm>
            <a:off x="969739" y="3726147"/>
            <a:ext cx="10354007" cy="1818641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“意境”是绘画的内涵，“意匠”</a:t>
            </a:r>
            <a:r>
              <a:rPr sz="3200" lang="zh-CN">
                <a:solidFill>
                  <a:srgbClr val="FF0000"/>
                </a:solidFill>
              </a:rPr>
              <a:t>则是绘画的表现方法、表现手段的</a:t>
            </a:r>
            <a:r>
              <a:rPr sz="3200" lang="zh-CN">
                <a:solidFill>
                  <a:srgbClr val="FF0000"/>
                </a:solidFill>
              </a:rPr>
              <a:t>设计。意境和意匠是山水画的两</a:t>
            </a:r>
            <a:r>
              <a:rPr sz="3200" lang="zh-CN">
                <a:solidFill>
                  <a:srgbClr val="FF0000"/>
                </a:solidFill>
              </a:rPr>
              <a:t>个关键，有了意境，没有意匠，意境</a:t>
            </a:r>
            <a:r>
              <a:rPr sz="3200" lang="zh-CN">
                <a:solidFill>
                  <a:srgbClr val="FF0000"/>
                </a:solidFill>
              </a:rPr>
              <a:t>也就落了空。由此可见，二者是相</a:t>
            </a:r>
            <a:endParaRPr sz="3200" lang="zh-CN">
              <a:solidFill>
                <a:srgbClr val="FF0000"/>
              </a:solidFill>
            </a:endParaRPr>
          </a:p>
          <a:p>
            <a:r>
              <a:rPr sz="3200" lang="zh-CN">
                <a:solidFill>
                  <a:srgbClr val="FF0000"/>
                </a:solidFill>
              </a:rPr>
              <a:t>辅相成的关系。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5" name="矩形 1"/>
          <p:cNvSpPr/>
          <p:nvPr/>
        </p:nvSpPr>
        <p:spPr>
          <a:xfrm>
            <a:off x="0" y="0"/>
            <a:ext cx="3840480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深入思考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66" name=""/>
          <p:cNvSpPr txBox="1"/>
          <p:nvPr/>
        </p:nvSpPr>
        <p:spPr>
          <a:xfrm>
            <a:off x="872015" y="1705533"/>
            <a:ext cx="10641626" cy="904240"/>
          </a:xfrm>
          <a:prstGeom prst="rect"/>
        </p:spPr>
        <p:txBody>
          <a:bodyPr rtlCol="0" wrap="square">
            <a:spAutoFit/>
          </a:bodyPr>
          <a:p>
            <a:r>
              <a:rPr b="1" sz="3100" i="0" lang="zh-CN" u="none">
                <a:solidFill>
                  <a:srgbClr val="000000"/>
                </a:solidFill>
              </a:rPr>
              <a:t>思考</a:t>
            </a:r>
            <a:r>
              <a:rPr altLang="zh-CN" b="1" sz="3100" i="0" lang="en-US" u="none">
                <a:solidFill>
                  <a:srgbClr val="000000"/>
                </a:solidFill>
              </a:rPr>
              <a:t>1</a:t>
            </a:r>
            <a:r>
              <a:rPr altLang="zh-CN" b="1" sz="3100" i="0" lang="en-US" u="none">
                <a:solidFill>
                  <a:srgbClr val="000000"/>
                </a:solidFill>
              </a:rPr>
              <a:t>:</a:t>
            </a:r>
            <a:r>
              <a:rPr b="1" sz="3100" lang="zh-CN">
                <a:solidFill>
                  <a:srgbClr val="000000"/>
                </a:solidFill>
              </a:rPr>
              <a:t>在摄影技术如此发达的今天，山水画是否会被取代？请结合本文观点简要分析。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67" name="文本框 1048621"/>
          <p:cNvSpPr txBox="1"/>
          <p:nvPr/>
        </p:nvSpPr>
        <p:spPr>
          <a:xfrm>
            <a:off x="918997" y="2960845"/>
            <a:ext cx="10354007" cy="18186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山水画不仅是地理、自然环境的说明和图解，更重要的是其中包含着人对自然的认知和情感，景与情是相融合的。而摄影往往是从实用性和视觉美感出发的，这也就意味着山水画不会被摄影作品所取代。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8" name=""/>
          <p:cNvSpPr txBox="1"/>
          <p:nvPr/>
        </p:nvSpPr>
        <p:spPr>
          <a:xfrm>
            <a:off x="351237" y="1063231"/>
            <a:ext cx="11489523" cy="1310641"/>
          </a:xfrm>
          <a:prstGeom prst="rect"/>
        </p:spPr>
        <p:txBody>
          <a:bodyPr rtlCol="0" wrap="square">
            <a:spAutoFit/>
          </a:bodyPr>
          <a:p>
            <a:r>
              <a:rPr b="1" sz="3100" lang="zh-CN">
                <a:solidFill>
                  <a:srgbClr val="000000"/>
                </a:solidFill>
              </a:rPr>
              <a:t>思考</a:t>
            </a:r>
            <a:r>
              <a:rPr altLang="zh-CN" b="1" sz="3100" lang="en-US">
                <a:solidFill>
                  <a:srgbClr val="000000"/>
                </a:solidFill>
              </a:rPr>
              <a:t>2</a:t>
            </a:r>
            <a:r>
              <a:rPr altLang="zh-CN" b="1" sz="3100" lang="en-US">
                <a:solidFill>
                  <a:srgbClr val="000000"/>
                </a:solidFill>
              </a:rPr>
              <a:t>:</a:t>
            </a:r>
            <a:r>
              <a:rPr b="1" sz="3100" lang="zh-CN">
                <a:solidFill>
                  <a:srgbClr val="000000"/>
                </a:solidFill>
              </a:rPr>
              <a:t>“意境的产生，有赖于思想感情，而思想感情的产生，又与对客观事物认识的深度有关。”作者是如何论述此观点的？你认为这个观点正确吗？请结合你的个人经历简要说明。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69" name=""/>
          <p:cNvSpPr txBox="1"/>
          <p:nvPr/>
        </p:nvSpPr>
        <p:spPr>
          <a:xfrm>
            <a:off x="351237" y="2923024"/>
            <a:ext cx="11072737" cy="22504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作者以</a:t>
            </a:r>
            <a:r>
              <a:rPr sz="3200" lang="zh-CN">
                <a:solidFill>
                  <a:srgbClr val="FF0000"/>
                </a:solidFill>
              </a:rPr>
              <a:t>齐</a:t>
            </a:r>
            <a:r>
              <a:rPr sz="3200" lang="zh-CN">
                <a:solidFill>
                  <a:srgbClr val="FF0000"/>
                </a:solidFill>
              </a:rPr>
              <a:t>白石老人画虾为例来论证他的观点。 
这个观点正确，如我们知道松树的耐寒可以象征它的坚韧，而当我们在雪地里认真观察，会发现只有松树傲然长青，松针贯穿积雪依然向上，此刻，我们会真正感受到这种坚韧的品质是那样真实。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0" name=""/>
          <p:cNvSpPr txBox="1"/>
          <p:nvPr/>
        </p:nvSpPr>
        <p:spPr>
          <a:xfrm>
            <a:off x="1" y="0"/>
            <a:ext cx="11919235" cy="904240"/>
          </a:xfrm>
          <a:prstGeom prst="rect"/>
        </p:spPr>
        <p:txBody>
          <a:bodyPr rtlCol="0" wrap="square">
            <a:spAutoFit/>
          </a:bodyPr>
          <a:p>
            <a:r>
              <a:rPr b="1" sz="3100" lang="zh-CN">
                <a:solidFill>
                  <a:srgbClr val="000000"/>
                </a:solidFill>
              </a:rPr>
              <a:t>思考</a:t>
            </a:r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zh-CN" b="1" sz="3100" lang="en-US">
                <a:solidFill>
                  <a:srgbClr val="000000"/>
                </a:solidFill>
              </a:rPr>
              <a:t>:</a:t>
            </a:r>
            <a:r>
              <a:rPr b="1" sz="3100" lang="zh-CN">
                <a:solidFill>
                  <a:srgbClr val="000000"/>
                </a:solidFill>
              </a:rPr>
              <a:t>本文在阐述“意境是山水画的灵魂”时引用了大量</a:t>
            </a:r>
            <a:r>
              <a:rPr b="1" sz="3100" i="1" lang="zh-CN" u="none">
                <a:solidFill>
                  <a:srgbClr val="000000"/>
                </a:solidFill>
              </a:rPr>
              <a:t>古诗词</a:t>
            </a:r>
            <a:r>
              <a:rPr b="1" sz="3100" lang="zh-CN">
                <a:solidFill>
                  <a:srgbClr val="000000"/>
                </a:solidFill>
              </a:rPr>
              <a:t>，你认为这样合适吗？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71" name=""/>
          <p:cNvSpPr txBox="1"/>
          <p:nvPr/>
        </p:nvSpPr>
        <p:spPr>
          <a:xfrm>
            <a:off x="-1" y="904240"/>
            <a:ext cx="12161466" cy="3545841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探究①：</a:t>
            </a:r>
            <a:r>
              <a:rPr b="1" sz="3200" lang="zh-CN">
                <a:solidFill>
                  <a:srgbClr val="FF0000"/>
                </a:solidFill>
              </a:rPr>
              <a:t>我认为合适</a:t>
            </a:r>
            <a:r>
              <a:rPr sz="3200" lang="zh-CN">
                <a:solidFill>
                  <a:srgbClr val="FF0000"/>
                </a:solidFill>
              </a:rPr>
              <a:t>。因为诗与画的意境是相同的，在诗中可以称为风景如画，反</a:t>
            </a:r>
            <a:r>
              <a:rPr sz="3200" lang="zh-CN">
                <a:solidFill>
                  <a:srgbClr val="FF0000"/>
                </a:solidFill>
              </a:rPr>
              <a:t>映在绘画中可称为诗意，意境能体现作者的兴趣、性格、修养等，形成“诗中有画，画中</a:t>
            </a:r>
            <a:r>
              <a:rPr sz="3200" lang="zh-CN">
                <a:solidFill>
                  <a:srgbClr val="FF0000"/>
                </a:solidFill>
              </a:rPr>
              <a:t>有诗”的格局。最根本的原因是它们的性质是一样的，有着内在审美的相互渗透。简单来</a:t>
            </a:r>
            <a:r>
              <a:rPr sz="3200" lang="zh-CN">
                <a:solidFill>
                  <a:srgbClr val="FF0000"/>
                </a:solidFill>
              </a:rPr>
              <a:t>说，诗歌的描述是一种抽象的、带有个人色彩的感情流露，这种感情的流露往往与山水画</a:t>
            </a:r>
            <a:r>
              <a:rPr sz="3200" lang="zh-CN">
                <a:solidFill>
                  <a:srgbClr val="FF0000"/>
                </a:solidFill>
              </a:rPr>
              <a:t>中的意境契合，使得诗歌所表现出来的感情具体化，可以通过山水画直接表达出来。因此</a:t>
            </a:r>
            <a:r>
              <a:rPr sz="3200" lang="zh-CN">
                <a:solidFill>
                  <a:srgbClr val="FF0000"/>
                </a:solidFill>
              </a:rPr>
              <a:t>，我们可以说山水画是诗歌的映像，而诗歌是山水画内在感情的载体。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72" name=""/>
          <p:cNvSpPr txBox="1"/>
          <p:nvPr/>
        </p:nvSpPr>
        <p:spPr>
          <a:xfrm>
            <a:off x="0" y="4450081"/>
            <a:ext cx="11924202" cy="22504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探究②：</a:t>
            </a:r>
            <a:r>
              <a:rPr b="1" sz="3200" lang="zh-CN">
                <a:solidFill>
                  <a:srgbClr val="FF0000"/>
                </a:solidFill>
              </a:rPr>
              <a:t>我认为不合适</a:t>
            </a:r>
            <a:r>
              <a:rPr sz="3200" lang="zh-CN">
                <a:solidFill>
                  <a:srgbClr val="FF0000"/>
                </a:solidFill>
              </a:rPr>
              <a:t>。画和诗虽然是融合的关系，但是由于使用的工具材料不同</a:t>
            </a:r>
            <a:r>
              <a:rPr sz="3200" lang="zh-CN">
                <a:solidFill>
                  <a:srgbClr val="FF0000"/>
                </a:solidFill>
              </a:rPr>
              <a:t>，因此就各具特色，各有限制。我们说王维的诗“诗中有画，画中有诗”仅是指他的作品</a:t>
            </a:r>
            <a:r>
              <a:rPr sz="3200" lang="zh-CN">
                <a:solidFill>
                  <a:srgbClr val="FF0000"/>
                </a:solidFill>
              </a:rPr>
              <a:t>的艺术特点，两者还是有区别的。所以说以古诗词为例来说明山水画的意境是不合适的。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6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5343711" y="1656078"/>
            <a:ext cx="6577792" cy="7285442"/>
          </a:xfrm>
          <a:prstGeom prst="rect"/>
        </p:spPr>
      </p:pic>
      <p:sp>
        <p:nvSpPr>
          <p:cNvPr id="1048673" name="矩形 1"/>
          <p:cNvSpPr/>
          <p:nvPr/>
        </p:nvSpPr>
        <p:spPr>
          <a:xfrm>
            <a:off x="0" y="0"/>
            <a:ext cx="3840480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主旨归纳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74" name="文本框 1048621"/>
          <p:cNvSpPr txBox="1"/>
          <p:nvPr/>
        </p:nvSpPr>
        <p:spPr>
          <a:xfrm>
            <a:off x="707304" y="1907868"/>
            <a:ext cx="4636406" cy="35458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本文运用了引用论证、举例论证和正反对比论证的论证方法，论述了意境是山水画的</a:t>
            </a:r>
            <a:r>
              <a:rPr sz="3200" lang="zh-CN">
                <a:solidFill>
                  <a:srgbClr val="FF0000"/>
                </a:solidFill>
              </a:rPr>
              <a:t>灵魂的观点，并且论述了获得意境的途径是深刻认识对象，有强烈、真挚的思想感情。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5" name="矩形 1"/>
          <p:cNvSpPr/>
          <p:nvPr/>
        </p:nvSpPr>
        <p:spPr>
          <a:xfrm>
            <a:off x="0" y="0"/>
            <a:ext cx="3840480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板书设计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76" name=""/>
          <p:cNvSpPr/>
          <p:nvPr/>
        </p:nvSpPr>
        <p:spPr>
          <a:xfrm>
            <a:off x="1003373" y="1904999"/>
            <a:ext cx="916866" cy="3048000"/>
          </a:xfrm>
          <a:prstGeom prst="roundRec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r>
              <a:rPr b="1" sz="3600" lang="zh-CN"/>
              <a:t>山水画</a:t>
            </a:r>
            <a:r>
              <a:rPr b="1" sz="3600" lang="zh-CN"/>
              <a:t>的</a:t>
            </a:r>
            <a:r>
              <a:rPr b="1" sz="3600" lang="zh-CN"/>
              <a:t>意境</a:t>
            </a:r>
            <a:endParaRPr b="1" sz="3600" lang="zh-CN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77" name="矩形 1"/>
          <p:cNvSpPr/>
          <p:nvPr/>
        </p:nvSpPr>
        <p:spPr>
          <a:xfrm>
            <a:off x="0" y="0"/>
            <a:ext cx="3840480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拓展延伸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78" name=""/>
          <p:cNvSpPr txBox="1"/>
          <p:nvPr/>
        </p:nvSpPr>
        <p:spPr>
          <a:xfrm>
            <a:off x="1402295" y="1043939"/>
            <a:ext cx="8105212" cy="599440"/>
          </a:xfrm>
          <a:prstGeom prst="rect"/>
        </p:spPr>
        <p:txBody>
          <a:bodyPr rtlCol="0" wrap="square">
            <a:spAutoFit/>
          </a:bodyPr>
          <a:p>
            <a:r>
              <a:rPr b="1" sz="3800" lang="zh-CN">
                <a:solidFill>
                  <a:srgbClr val="000000"/>
                </a:solidFill>
              </a:rPr>
              <a:t>赏析</a:t>
            </a:r>
            <a:r>
              <a:rPr b="1" sz="3800" lang="zh-CN">
                <a:solidFill>
                  <a:srgbClr val="000000"/>
                </a:solidFill>
              </a:rPr>
              <a:t>毛主席</a:t>
            </a:r>
            <a:r>
              <a:rPr b="1" sz="3800" lang="zh-CN">
                <a:solidFill>
                  <a:srgbClr val="000000"/>
                </a:solidFill>
              </a:rPr>
              <a:t>的</a:t>
            </a:r>
            <a:r>
              <a:rPr b="1" sz="3800" lang="zh-CN">
                <a:solidFill>
                  <a:srgbClr val="000000"/>
                </a:solidFill>
              </a:rPr>
              <a:t>《</a:t>
            </a:r>
            <a:r>
              <a:rPr b="1" sz="3800" lang="zh-CN">
                <a:solidFill>
                  <a:srgbClr val="000000"/>
                </a:solidFill>
              </a:rPr>
              <a:t>十六字令三首</a:t>
            </a:r>
            <a:r>
              <a:rPr b="1" sz="3800" lang="zh-CN">
                <a:solidFill>
                  <a:srgbClr val="000000"/>
                </a:solidFill>
              </a:rPr>
              <a:t>》</a:t>
            </a:r>
            <a:endParaRPr b="1" sz="3800" lang="zh-CN">
              <a:solidFill>
                <a:srgbClr val="000000"/>
              </a:solidFill>
            </a:endParaRPr>
          </a:p>
        </p:txBody>
      </p:sp>
      <p:sp>
        <p:nvSpPr>
          <p:cNvPr id="1048679" name=""/>
          <p:cNvSpPr txBox="1"/>
          <p:nvPr/>
        </p:nvSpPr>
        <p:spPr>
          <a:xfrm>
            <a:off x="272765" y="2323210"/>
            <a:ext cx="11919235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(</a:t>
            </a:r>
            <a:r>
              <a:rPr altLang="zh-CN" b="1" sz="3100" lang="zh-CN">
                <a:solidFill>
                  <a:srgbClr val="000000"/>
                </a:solidFill>
              </a:rPr>
              <a:t>其一</a:t>
            </a:r>
            <a:r>
              <a:rPr altLang="zh-CN" b="1" sz="3100" lang="en-US">
                <a:solidFill>
                  <a:srgbClr val="000000"/>
                </a:solidFill>
              </a:rPr>
              <a:t>)</a:t>
            </a:r>
            <a:r>
              <a:rPr altLang="zh-CN" b="1" sz="3100" lang="en-US">
                <a:solidFill>
                  <a:srgbClr val="000000"/>
                </a:solidFill>
              </a:rPr>
              <a:t> </a:t>
            </a:r>
            <a:r>
              <a:rPr altLang="zh-CN" b="1" sz="3100" lang="en-US">
                <a:solidFill>
                  <a:srgbClr val="000000"/>
                </a:solidFill>
              </a:rPr>
              <a:t> </a:t>
            </a:r>
            <a:r>
              <a:rPr b="1" sz="3100" lang="zh-CN">
                <a:solidFill>
                  <a:srgbClr val="000000"/>
                </a:solidFill>
              </a:rPr>
              <a:t>山</a:t>
            </a:r>
            <a:r>
              <a:rPr b="1" sz="3100" lang="zh-CN">
                <a:solidFill>
                  <a:srgbClr val="000000"/>
                </a:solidFill>
              </a:rPr>
              <a:t>，</a:t>
            </a:r>
            <a:r>
              <a:rPr b="1" sz="3100" lang="zh-CN">
                <a:solidFill>
                  <a:srgbClr val="000000"/>
                </a:solidFill>
              </a:rPr>
              <a:t>快马加鞭未下鞍</a:t>
            </a:r>
            <a:r>
              <a:rPr b="1" sz="3100" lang="zh-CN">
                <a:solidFill>
                  <a:srgbClr val="000000"/>
                </a:solidFill>
              </a:rPr>
              <a:t>。</a:t>
            </a:r>
            <a:r>
              <a:rPr b="1" sz="3100" lang="zh-CN">
                <a:solidFill>
                  <a:srgbClr val="000000"/>
                </a:solidFill>
              </a:rPr>
              <a:t>惊回首</a:t>
            </a:r>
            <a:r>
              <a:rPr b="1" sz="3100" lang="zh-CN">
                <a:solidFill>
                  <a:srgbClr val="000000"/>
                </a:solidFill>
              </a:rPr>
              <a:t>，</a:t>
            </a:r>
            <a:r>
              <a:rPr b="1" sz="3100" lang="zh-CN">
                <a:solidFill>
                  <a:srgbClr val="000000"/>
                </a:solidFill>
              </a:rPr>
              <a:t>离天三尺三</a:t>
            </a:r>
            <a:r>
              <a:rPr b="1" sz="3100" lang="zh-CN">
                <a:solidFill>
                  <a:srgbClr val="000000"/>
                </a:solidFill>
              </a:rPr>
              <a:t>。</a:t>
            </a:r>
            <a:endParaRPr b="0" sz="3100" lang="zh-CN">
              <a:solidFill>
                <a:srgbClr val="000000"/>
              </a:solidFill>
            </a:endParaRPr>
          </a:p>
        </p:txBody>
      </p:sp>
      <p:sp>
        <p:nvSpPr>
          <p:cNvPr id="1048680" name=""/>
          <p:cNvSpPr txBox="1"/>
          <p:nvPr/>
        </p:nvSpPr>
        <p:spPr>
          <a:xfrm>
            <a:off x="272765" y="3180080"/>
            <a:ext cx="11919235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(</a:t>
            </a:r>
            <a:r>
              <a:rPr altLang="zh-CN" b="1" sz="3100" lang="zh-CN">
                <a:solidFill>
                  <a:srgbClr val="000000"/>
                </a:solidFill>
              </a:rPr>
              <a:t>其二</a:t>
            </a:r>
            <a:r>
              <a:rPr altLang="zh-CN" b="1" sz="3100" lang="en-US">
                <a:solidFill>
                  <a:srgbClr val="000000"/>
                </a:solidFill>
              </a:rPr>
              <a:t>)</a:t>
            </a:r>
            <a:r>
              <a:rPr altLang="zh-CN" b="1" sz="3100" lang="en-US">
                <a:solidFill>
                  <a:srgbClr val="000000"/>
                </a:solidFill>
              </a:rPr>
              <a:t> </a:t>
            </a:r>
            <a:r>
              <a:rPr altLang="zh-CN" b="1" sz="3100" lang="en-US">
                <a:solidFill>
                  <a:srgbClr val="000000"/>
                </a:solidFill>
              </a:rPr>
              <a:t> </a:t>
            </a:r>
            <a:r>
              <a:rPr altLang="zh-CN" b="1" sz="3100" lang="zh-CN">
                <a:solidFill>
                  <a:srgbClr val="000000"/>
                </a:solidFill>
              </a:rPr>
              <a:t>山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倒海翻江卷巨澜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r>
              <a:rPr altLang="zh-CN" b="1" sz="3100" lang="zh-CN">
                <a:solidFill>
                  <a:srgbClr val="000000"/>
                </a:solidFill>
              </a:rPr>
              <a:t>奔腾急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万马战犹酣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0" sz="3100" lang="zh-CN">
              <a:solidFill>
                <a:srgbClr val="000000"/>
              </a:solidFill>
            </a:endParaRPr>
          </a:p>
        </p:txBody>
      </p:sp>
      <p:sp>
        <p:nvSpPr>
          <p:cNvPr id="1048681" name=""/>
          <p:cNvSpPr txBox="1"/>
          <p:nvPr/>
        </p:nvSpPr>
        <p:spPr>
          <a:xfrm>
            <a:off x="272764" y="4036949"/>
            <a:ext cx="11919235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(</a:t>
            </a:r>
            <a:r>
              <a:rPr altLang="zh-CN" b="1" sz="3100" lang="zh-CN">
                <a:solidFill>
                  <a:srgbClr val="000000"/>
                </a:solidFill>
              </a:rPr>
              <a:t>其三</a:t>
            </a:r>
            <a:r>
              <a:rPr altLang="zh-CN" b="1" sz="3100" lang="en-US">
                <a:solidFill>
                  <a:srgbClr val="000000"/>
                </a:solidFill>
              </a:rPr>
              <a:t>)</a:t>
            </a:r>
            <a:r>
              <a:rPr altLang="zh-CN" b="1" sz="3100" lang="en-US">
                <a:solidFill>
                  <a:srgbClr val="000000"/>
                </a:solidFill>
              </a:rPr>
              <a:t> </a:t>
            </a:r>
            <a:r>
              <a:rPr altLang="zh-CN" b="1" sz="3100" lang="en-US">
                <a:solidFill>
                  <a:srgbClr val="000000"/>
                </a:solidFill>
              </a:rPr>
              <a:t> </a:t>
            </a:r>
            <a:r>
              <a:rPr altLang="zh-CN" b="1" sz="3100" lang="zh-CN">
                <a:solidFill>
                  <a:srgbClr val="000000"/>
                </a:solidFill>
              </a:rPr>
              <a:t>山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刺破青天锷未残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r>
              <a:rPr altLang="zh-CN" b="1" sz="3100" lang="zh-CN">
                <a:solidFill>
                  <a:srgbClr val="000000"/>
                </a:solidFill>
              </a:rPr>
              <a:t>天欲坠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赖以拄其间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0" sz="3100" lang="zh-CN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8" name=""/>
        <p:cNvGrpSpPr/>
        <p:nvPr/>
      </p:nvGrpSpPr>
      <p:grpSpPr>
        <a:xfrm/>
      </p:grpSpPr>
      <p:sp>
        <p:nvSpPr>
          <p:cNvPr id="1048594" name="文本框 1"/>
          <p:cNvSpPr txBox="1"/>
          <p:nvPr/>
        </p:nvSpPr>
        <p:spPr>
          <a:xfrm>
            <a:off x="1353185" y="502285"/>
            <a:ext cx="6146800" cy="726440"/>
          </a:xfrm>
          <a:prstGeom prst="rect"/>
          <a:noFill/>
          <a:effectLst>
            <a:glow rad="127000">
              <a:schemeClr val="accent5"/>
            </a:glow>
            <a:softEdge rad="127000"/>
          </a:effectLst>
          <a:scene3d>
            <a:camera prst="orthographicFront"/>
            <a:lightRig dir="t" rig="threePt"/>
          </a:scene3d>
          <a:sp3d extrusionH="76200">
            <a:extrusionClr>
              <a:srgbClr val="FFC000"/>
            </a:extrusionClr>
          </a:sp3d>
        </p:spPr>
        <p:txBody>
          <a:bodyPr rtlCol="0" wrap="square">
            <a:spAutoFit/>
            <a:scene3d>
              <a:camera prst="orthographicFront"/>
              <a:lightRig dir="t" rig="threePt"/>
            </a:scene3d>
          </a:bodyPr>
          <a:p>
            <a:r>
              <a:rPr altLang="en-US" sz="4800" lang="zh-CN">
                <a:solidFill>
                  <a:schemeClr val="accent1"/>
                </a:solidFill>
                <a:effectLst>
                  <a:outerShdw algn="t" blurRad="50800" dir="5400000" dist="38100" rotWithShape="0" sx="104000" sy="104000">
                    <a:prstClr val="black">
                      <a:alpha val="100000"/>
                    </a:prstClr>
                  </a:outerShdw>
                </a:effectLst>
              </a:rPr>
              <a:t>目标明确</a:t>
            </a:r>
            <a:endParaRPr altLang="en-US" sz="4800" lang="zh-CN">
              <a:solidFill>
                <a:schemeClr val="accent1"/>
              </a:solidFill>
              <a:effectLst>
                <a:outerShdw algn="t" blurRad="50800" dir="5400000" dist="38100" rotWithShape="0" sx="104000" sy="104000">
                  <a:prstClr val="black">
                    <a:alpha val="100000"/>
                  </a:prstClr>
                </a:outerShdw>
              </a:effectLst>
            </a:endParaRPr>
          </a:p>
        </p:txBody>
      </p:sp>
      <p:sp>
        <p:nvSpPr>
          <p:cNvPr id="1048595" name="文本框 2"/>
          <p:cNvSpPr txBox="1"/>
          <p:nvPr/>
        </p:nvSpPr>
        <p:spPr>
          <a:xfrm>
            <a:off x="1600835" y="1595755"/>
            <a:ext cx="9067800" cy="3012441"/>
          </a:xfrm>
          <a:prstGeom prst="rect"/>
          <a:noFill/>
        </p:spPr>
        <p:txBody>
          <a:bodyPr rtlCol="0" wrap="square">
            <a:spAutoFit/>
          </a:bodyPr>
          <a:p>
            <a:r>
              <a:rPr altLang="zh-CN" sz="4400" lang="en-US">
                <a:solidFill>
                  <a:srgbClr val="FF0000"/>
                </a:solidFill>
              </a:rPr>
              <a:t>1.</a:t>
            </a:r>
            <a:r>
              <a:rPr altLang="en-US" sz="4400" lang="zh-CN">
                <a:solidFill>
                  <a:srgbClr val="FF0000"/>
                </a:solidFill>
              </a:rPr>
              <a:t>通读课文，了解什么是意境。理清意境与意匠的关系。</a:t>
            </a:r>
            <a:endParaRPr altLang="en-US" sz="4400" lang="zh-CN">
              <a:solidFill>
                <a:srgbClr val="FF0000"/>
              </a:solidFill>
            </a:endParaRPr>
          </a:p>
          <a:p>
            <a:r>
              <a:rPr altLang="zh-CN" sz="4400" lang="en-US">
                <a:solidFill>
                  <a:srgbClr val="FF0000"/>
                </a:solidFill>
              </a:rPr>
              <a:t>2.</a:t>
            </a:r>
            <a:r>
              <a:rPr altLang="en-US" sz="4400" lang="zh-CN">
                <a:solidFill>
                  <a:srgbClr val="FF0000"/>
                </a:solidFill>
              </a:rPr>
              <a:t>理清文章论证思路，学习层层深入的论证方式。</a:t>
            </a:r>
            <a:endParaRPr altLang="en-US" sz="4400" lang="zh-CN">
              <a:solidFill>
                <a:srgbClr val="FF0000"/>
              </a:solidFill>
            </a:endParaRPr>
          </a:p>
          <a:p>
            <a:r>
              <a:rPr altLang="zh-CN" sz="4400" lang="en-US">
                <a:solidFill>
                  <a:srgbClr val="FF0000"/>
                </a:solidFill>
              </a:rPr>
              <a:t>3.</a:t>
            </a:r>
            <a:r>
              <a:rPr altLang="en-US" sz="4400" lang="zh-CN">
                <a:solidFill>
                  <a:srgbClr val="FF0000"/>
                </a:solidFill>
              </a:rPr>
              <a:t>提高自己艺术鉴赏的能力。</a:t>
            </a:r>
            <a:endParaRPr altLang="en-US" sz="4400" lang="zh-CN">
              <a:solidFill>
                <a:srgbClr val="FF0000"/>
              </a:solidFill>
            </a:endParaRPr>
          </a:p>
        </p:txBody>
      </p:sp>
      <p:sp>
        <p:nvSpPr>
          <p:cNvPr id="1048596" name="文本框 3"/>
          <p:cNvSpPr txBox="1"/>
          <p:nvPr/>
        </p:nvSpPr>
        <p:spPr>
          <a:xfrm>
            <a:off x="6518275" y="2441575"/>
            <a:ext cx="1753870" cy="408941"/>
          </a:xfrm>
          <a:prstGeom prst="rect"/>
          <a:noFill/>
        </p:spPr>
        <p:txBody>
          <a:bodyPr rtlCol="0" wrap="square">
            <a:spAutoFit/>
            <a:scene3d>
              <a:camera prst="orthographicFront"/>
              <a:lightRig dir="t" rig="threePt"/>
            </a:scene3d>
          </a:bodyPr>
          <a:p>
            <a:r>
              <a:rPr altLang="en-US" sz="2400" lang="zh-CN"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（重点）</a:t>
            </a:r>
            <a:endParaRPr altLang="en-US" sz="2400" lang="zh-CN"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48597" name="文本框 4"/>
          <p:cNvSpPr txBox="1"/>
          <p:nvPr/>
        </p:nvSpPr>
        <p:spPr>
          <a:xfrm>
            <a:off x="4623435" y="3818255"/>
            <a:ext cx="1289685" cy="408940"/>
          </a:xfrm>
          <a:prstGeom prst="rect"/>
          <a:noFill/>
        </p:spPr>
        <p:txBody>
          <a:bodyPr rtlCol="0" wrap="square">
            <a:spAutoFit/>
            <a:scene3d>
              <a:camera prst="orthographicFront"/>
              <a:lightRig dir="t" rig="threePt"/>
            </a:scene3d>
          </a:bodyPr>
          <a:p>
            <a:r>
              <a:rPr altLang="en-US" sz="2400" lang="zh-CN">
                <a:solidFill>
                  <a:schemeClr val="tx1"/>
                </a:solidFill>
                <a:effectLst>
                  <a:outerShdw algn="tl" blurRad="38100" dir="2700000" dist="19050" rotWithShape="0">
                    <a:schemeClr val="dk1">
                      <a:alpha val="40000"/>
                    </a:schemeClr>
                  </a:outerShdw>
                </a:effectLst>
              </a:rPr>
              <a:t>（重点）</a:t>
            </a:r>
            <a:endParaRPr altLang="en-US" sz="2400" lang="zh-CN">
              <a:solidFill>
                <a:schemeClr val="tx1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ransition spd="slow">
    <p:circl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10485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">
                      <p:stCondLst>
                        <p:cond delay="indefinite"/>
                      </p:stCondLst>
                      <p:childTnLst>
                        <p:par>
                          <p:cTn fill="hold" id="1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1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4"/>
                                        <p:tgtEl>
                                          <p:spTgt spid="1048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6" grpId="0"/>
      <p:bldP spid="10485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56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7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1622328" y="4850403"/>
            <a:ext cx="2102495" cy="2007597"/>
          </a:xfrm>
          <a:prstGeom prst="rect"/>
        </p:spPr>
      </p:pic>
      <p:sp>
        <p:nvSpPr>
          <p:cNvPr id="1048682" name=""/>
          <p:cNvSpPr/>
          <p:nvPr/>
        </p:nvSpPr>
        <p:spPr>
          <a:xfrm>
            <a:off x="221663" y="1528"/>
            <a:ext cx="11669334" cy="4529893"/>
          </a:xfrm>
          <a:prstGeom prst="wedgeRoundRectCallout"/>
          <a:solidFill>
            <a:srgbClr val="FFFFFF"/>
          </a:solidFill>
          <a:ln w="25400">
            <a:solidFill>
              <a:srgbClr val="666666"/>
            </a:solidFill>
          </a:ln>
        </p:spPr>
        <p:txBody>
          <a:bodyPr anchor="ctr"/>
          <a:p>
            <a:pPr algn="ctr"/>
            <a:endParaRPr lang="zh-CN"/>
          </a:p>
        </p:txBody>
      </p:sp>
      <p:sp>
        <p:nvSpPr>
          <p:cNvPr id="1048683" name=""/>
          <p:cNvSpPr txBox="1"/>
          <p:nvPr/>
        </p:nvSpPr>
        <p:spPr>
          <a:xfrm>
            <a:off x="519962" y="157394"/>
            <a:ext cx="11072737" cy="44094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这三首小令都以山为题材，它</a:t>
            </a:r>
            <a:r>
              <a:rPr sz="3200" lang="zh-CN">
                <a:solidFill>
                  <a:srgbClr val="FF0000"/>
                </a:solidFill>
              </a:rPr>
              <a:t>们虽然没有像其他词那样标明词</a:t>
            </a:r>
            <a:r>
              <a:rPr sz="3200" lang="zh-CN">
                <a:solidFill>
                  <a:srgbClr val="FF0000"/>
                </a:solidFill>
              </a:rPr>
              <a:t>题，但每首的头一个字“山”，可以</a:t>
            </a:r>
            <a:r>
              <a:rPr sz="3200" lang="zh-CN">
                <a:solidFill>
                  <a:srgbClr val="FF0000"/>
                </a:solidFill>
              </a:rPr>
              <a:t>说即代表着各自的题目。</a:t>
            </a:r>
            <a:r>
              <a:rPr sz="3200" lang="zh-CN">
                <a:solidFill>
                  <a:srgbClr val="FF0000"/>
                </a:solidFill>
              </a:rPr>
              <a:t>这三首小令所写重点不同，合</a:t>
            </a:r>
            <a:r>
              <a:rPr sz="3200" lang="zh-CN">
                <a:solidFill>
                  <a:srgbClr val="FF0000"/>
                </a:solidFill>
              </a:rPr>
              <a:t>起来却是完整的组诗。它们共</a:t>
            </a:r>
            <a:r>
              <a:rPr sz="3200" lang="zh-CN">
                <a:solidFill>
                  <a:srgbClr val="FF0000"/>
                </a:solidFill>
              </a:rPr>
              <a:t>同</a:t>
            </a:r>
            <a:r>
              <a:rPr sz="3200" lang="zh-CN">
                <a:solidFill>
                  <a:srgbClr val="FF0000"/>
                </a:solidFill>
              </a:rPr>
              <a:t>的显著特点在于运用了整体象征</a:t>
            </a:r>
            <a:r>
              <a:rPr sz="3200" lang="zh-CN">
                <a:solidFill>
                  <a:srgbClr val="FF0000"/>
                </a:solidFill>
              </a:rPr>
              <a:t>的创作方法。作者用山的形象来</a:t>
            </a:r>
            <a:r>
              <a:rPr sz="3200" lang="zh-CN">
                <a:solidFill>
                  <a:srgbClr val="FF0000"/>
                </a:solidFill>
              </a:rPr>
              <a:t>象征红军形象，通过精巧的艺术构</a:t>
            </a:r>
            <a:r>
              <a:rPr sz="3200" lang="zh-CN">
                <a:solidFill>
                  <a:srgbClr val="FF0000"/>
                </a:solidFill>
              </a:rPr>
              <a:t>思，让象征者与被象征者在气势、</a:t>
            </a:r>
            <a:r>
              <a:rPr sz="3200" lang="zh-CN">
                <a:solidFill>
                  <a:srgbClr val="FF0000"/>
                </a:solidFill>
              </a:rPr>
              <a:t>气概、精神、气质诸方面，获得了内</a:t>
            </a:r>
            <a:r>
              <a:rPr sz="3200" lang="zh-CN">
                <a:solidFill>
                  <a:srgbClr val="FF0000"/>
                </a:solidFill>
              </a:rPr>
              <a:t>在联系。它们既都是写山，同时又</a:t>
            </a:r>
            <a:r>
              <a:rPr sz="3200" lang="zh-CN">
                <a:solidFill>
                  <a:srgbClr val="FF0000"/>
                </a:solidFill>
              </a:rPr>
              <a:t>都是写红军，既是咏山曲，又是歌</a:t>
            </a:r>
            <a:r>
              <a:rPr sz="3200" lang="zh-CN">
                <a:solidFill>
                  <a:srgbClr val="FF0000"/>
                </a:solidFill>
              </a:rPr>
              <a:t>颂英雄红军的乐章。三首各写出</a:t>
            </a:r>
            <a:r>
              <a:rPr sz="3200" lang="zh-CN">
                <a:solidFill>
                  <a:srgbClr val="FF0000"/>
                </a:solidFill>
              </a:rPr>
              <a:t>一个侧面、一个特点，表面上处处</a:t>
            </a:r>
            <a:r>
              <a:rPr sz="3200" lang="zh-CN">
                <a:solidFill>
                  <a:srgbClr val="FF0000"/>
                </a:solidFill>
              </a:rPr>
              <a:t>写山，写山峦姿态、山野情趣、翻山</a:t>
            </a:r>
            <a:r>
              <a:rPr sz="3200" lang="zh-CN">
                <a:solidFill>
                  <a:srgbClr val="FF0000"/>
                </a:solidFill>
              </a:rPr>
              <a:t>滋味，实际上处处借山象征红军，</a:t>
            </a:r>
            <a:r>
              <a:rPr sz="3200" lang="zh-CN">
                <a:solidFill>
                  <a:srgbClr val="FF0000"/>
                </a:solidFill>
              </a:rPr>
              <a:t>通过咏山来歌颂红军。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39" name=""/>
        <p:cNvGrpSpPr/>
        <p:nvPr/>
      </p:nvGrpSpPr>
      <p:grpSpPr>
        <a:xfrm/>
      </p:grpSpPr>
      <p:sp>
        <p:nvSpPr>
          <p:cNvPr id="1048598" name="矩形 1"/>
          <p:cNvSpPr/>
          <p:nvPr/>
        </p:nvSpPr>
        <p:spPr>
          <a:xfrm>
            <a:off x="141605" y="-1270"/>
            <a:ext cx="3840481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25400">
                  <a:solidFill>
                    <a:srgbClr val="861E1D">
                      <a:alpha val="94000"/>
                    </a:srgbClr>
                  </a:solidFill>
                  <a:prstDash val="solid"/>
                </a:ln>
                <a:gradFill>
                  <a:gsLst>
                    <a:gs pos="0">
                      <a:srgbClr val="FFF9BB"/>
                    </a:gs>
                    <a:gs pos="64000">
                      <a:srgbClr val="FCE95F"/>
                    </a:gs>
                    <a:gs pos="100000">
                      <a:srgbClr val="F8AD1C"/>
                    </a:gs>
                  </a:gsLst>
                  <a:lin ang="5400000"/>
                </a:gradFill>
                <a:effectLst>
                  <a:outerShdw algn="bl" blurRad="177800" dir="10200000" dist="12700" rotWithShape="0" sx="102000" sy="102000">
                    <a:srgbClr val="480F08"/>
                  </a:outerShdw>
                </a:effectLst>
              </a:rPr>
              <a:t>了解作者</a:t>
            </a:r>
            <a:endParaRPr altLang="en-US" b="1" sz="7200" lang="zh-CN">
              <a:ln w="25400">
                <a:solidFill>
                  <a:srgbClr val="861E1D">
                    <a:alpha val="94000"/>
                  </a:srgbClr>
                </a:solidFill>
                <a:prstDash val="solid"/>
              </a:ln>
              <a:gradFill>
                <a:gsLst>
                  <a:gs pos="0">
                    <a:srgbClr val="FFF9BB"/>
                  </a:gs>
                  <a:gs pos="64000">
                    <a:srgbClr val="FCE95F"/>
                  </a:gs>
                  <a:gs pos="100000">
                    <a:srgbClr val="F8AD1C"/>
                  </a:gs>
                </a:gsLst>
                <a:lin ang="5400000"/>
              </a:gradFill>
              <a:effectLst>
                <a:outerShdw algn="bl" blurRad="177800" dir="10200000" dist="12700" rotWithShape="0" sx="102000" sy="102000">
                  <a:srgbClr val="480F08"/>
                </a:outerShdw>
              </a:effectLst>
            </a:endParaRPr>
          </a:p>
        </p:txBody>
      </p:sp>
      <p:sp>
        <p:nvSpPr>
          <p:cNvPr id="1048599" name="文本框 3"/>
          <p:cNvSpPr txBox="1"/>
          <p:nvPr/>
        </p:nvSpPr>
        <p:spPr>
          <a:xfrm>
            <a:off x="630555" y="1210310"/>
            <a:ext cx="5504180" cy="4218940"/>
          </a:xfrm>
          <a:prstGeom prst="rect"/>
          <a:noFill/>
        </p:spPr>
        <p:txBody>
          <a:bodyPr rtlCol="0" wrap="square">
            <a:spAutoFit/>
          </a:bodyPr>
          <a:p>
            <a:r>
              <a:rPr altLang="en-US" sz="2400" lang="zh-CN"/>
              <a:t>李可染(1907年3月26日-1989年12月5日)，江苏徐州人。中国近代杰出的画家、诗人，画家齐白石的弟子。李可染自幼即喜绘画，13岁时学画山水。43岁任中央美术学院教授，49岁为变革山水画，行程数万里旅行写生。72岁任中国美术家协会副主席、中国画研究院院长。晚年用笔趋于老辣。</a:t>
            </a:r>
            <a:r>
              <a:rPr altLang="en-US" sz="2400" lang="zh-CN">
                <a:solidFill>
                  <a:srgbClr val="FF0000"/>
                </a:solidFill>
              </a:rPr>
              <a:t>擅长画山水</a:t>
            </a:r>
            <a:r>
              <a:rPr altLang="en-US" sz="2400" lang="zh-CN"/>
              <a:t>、人物，尤其擅长画牛。</a:t>
            </a:r>
            <a:endParaRPr altLang="en-US" sz="2400" lang="zh-CN"/>
          </a:p>
          <a:p>
            <a:r>
              <a:rPr altLang="en-US" sz="2400" lang="zh-CN"/>
              <a:t>代表画作有《漓江胜境图》、《万山红遍》、《井冈山》等。代表画集有《李可染水墨写生画集》、《李可染中国画集》、《李可染画牛》等。</a:t>
            </a:r>
            <a:endParaRPr altLang="en-US" sz="2400" lang="zh-CN"/>
          </a:p>
        </p:txBody>
      </p:sp>
      <p:pic>
        <p:nvPicPr>
          <p:cNvPr id="2097152" name="图片 4" descr="t01017e27f3ad2fdd97"/>
          <p:cNvPicPr>
            <a:picLocks noChangeAspect="1"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>
            <a:off x="6457950" y="1048385"/>
            <a:ext cx="5091430" cy="4545965"/>
          </a:xfrm>
          <a:prstGeom prst="rect"/>
        </p:spPr>
      </p:pic>
      <p:sp>
        <p:nvSpPr>
          <p:cNvPr id="1048600" name="文本框 1048599"/>
          <p:cNvSpPr txBox="1"/>
          <p:nvPr/>
        </p:nvSpPr>
        <p:spPr>
          <a:xfrm>
            <a:off x="7839772" y="5594350"/>
            <a:ext cx="2327786" cy="637540"/>
          </a:xfrm>
          <a:prstGeom prst="rect"/>
        </p:spPr>
        <p:txBody>
          <a:bodyPr rtlCol="0" wrap="square">
            <a:spAutoFit/>
          </a:bodyPr>
          <a:p>
            <a:r>
              <a:rPr sz="2800" lang="zh-CN">
                <a:solidFill>
                  <a:srgbClr val="000000"/>
                </a:solidFill>
                <a:latin typeface="bbk"/>
                <a:ea typeface="bbk"/>
                <a:cs typeface="bbk"/>
              </a:rPr>
              <a:t>李可染在作画</a:t>
            </a:r>
            <a:endParaRPr sz="2800" lang="zh-CN">
              <a:solidFill>
                <a:srgbClr val="000000"/>
              </a:solidFill>
              <a:latin typeface="bbk"/>
              <a:ea typeface="bbk"/>
              <a:cs typeface="bbk"/>
            </a:endParaRPr>
          </a:p>
        </p:txBody>
      </p:sp>
    </p:spTree>
    <p:custDataLst>
      <p:tags r:id="rId2"/>
    </p:custDataLst>
  </p:cSld>
  <p:clrMapOvr>
    <a:masterClrMapping/>
  </p:clrMapOvr>
  <p:transition spd="slow">
    <p:wip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00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100" id="7"/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100" id="8"/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00" id="9"/>
                                        <p:tgtEl>
                                          <p:spTgt spid="1048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5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0" name=""/>
        <p:cNvGrpSpPr/>
        <p:nvPr/>
      </p:nvGrpSpPr>
      <p:grpSpPr>
        <a:xfrm/>
      </p:grpSpPr>
      <p:sp>
        <p:nvSpPr>
          <p:cNvPr id="1048601" name="矩形 1"/>
          <p:cNvSpPr/>
          <p:nvPr/>
        </p:nvSpPr>
        <p:spPr>
          <a:xfrm>
            <a:off x="73660" y="115570"/>
            <a:ext cx="3840481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课前预习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02" name="文本框 2"/>
          <p:cNvSpPr txBox="1"/>
          <p:nvPr/>
        </p:nvSpPr>
        <p:spPr>
          <a:xfrm>
            <a:off x="574675" y="1314450"/>
            <a:ext cx="2473960" cy="459740"/>
          </a:xfrm>
          <a:prstGeom prst="rect"/>
          <a:noFill/>
        </p:spPr>
        <p:txBody>
          <a:bodyPr rtlCol="0" wrap="square">
            <a:spAutoFit/>
          </a:bodyPr>
          <a:p>
            <a:r>
              <a:rPr altLang="en-US" sz="2800" lang="zh-CN"/>
              <a:t>一、重点词语</a:t>
            </a:r>
            <a:endParaRPr altLang="en-US" lang="zh-CN">
              <a:solidFill>
                <a:schemeClr val="accent1"/>
              </a:solidFill>
            </a:endParaRPr>
          </a:p>
        </p:txBody>
      </p:sp>
      <p:sp>
        <p:nvSpPr>
          <p:cNvPr id="1048603" name="文本框 3"/>
          <p:cNvSpPr txBox="1"/>
          <p:nvPr/>
        </p:nvSpPr>
        <p:spPr>
          <a:xfrm>
            <a:off x="632460" y="2146300"/>
            <a:ext cx="11179810" cy="358141"/>
          </a:xfrm>
          <a:prstGeom prst="rect"/>
          <a:noFill/>
        </p:spPr>
        <p:txBody>
          <a:bodyPr rtlCol="0" wrap="square">
            <a:spAutoFit/>
          </a:bodyPr>
          <a:p>
            <a:r>
              <a:rPr sz="2000" lang="en-US"/>
              <a:t>1.</a:t>
            </a:r>
            <a:r>
              <a:rPr altLang="en-US" sz="2000" lang="zh-CN">
                <a:solidFill>
                  <a:srgbClr val="FF0000"/>
                </a:solidFill>
              </a:rPr>
              <a:t>意境</a:t>
            </a:r>
            <a:r>
              <a:rPr altLang="en-US" sz="2000" lang="zh-CN"/>
              <a:t>：</a:t>
            </a:r>
            <a:r>
              <a:rPr sz="2000"/>
              <a:t>指抒情性作品中呈现的那种情景交融、虚实相生、活跃着生命律动的韵味无穷的诗意空间。</a:t>
            </a:r>
            <a:endParaRPr altLang="en-US" sz="2000" lang="zh-CN"/>
          </a:p>
        </p:txBody>
      </p:sp>
      <p:sp>
        <p:nvSpPr>
          <p:cNvPr id="1048604" name="文本框 4"/>
          <p:cNvSpPr txBox="1"/>
          <p:nvPr/>
        </p:nvSpPr>
        <p:spPr>
          <a:xfrm>
            <a:off x="633095" y="2692400"/>
            <a:ext cx="11362690" cy="358140"/>
          </a:xfrm>
          <a:prstGeom prst="rect"/>
          <a:noFill/>
        </p:spPr>
        <p:txBody>
          <a:bodyPr rtlCol="0" wrap="square">
            <a:spAutoFit/>
          </a:bodyPr>
          <a:p>
            <a:r>
              <a:rPr sz="2000" lang="en-US"/>
              <a:t>2.</a:t>
            </a:r>
            <a:r>
              <a:rPr altLang="en-US" sz="2000" lang="zh-CN">
                <a:solidFill>
                  <a:srgbClr val="FF0000"/>
                </a:solidFill>
              </a:rPr>
              <a:t>惆怅</a:t>
            </a:r>
            <a:r>
              <a:rPr altLang="en-US" sz="2000" lang="zh-CN"/>
              <a:t>：</a:t>
            </a:r>
            <a:r>
              <a:rPr sz="2000"/>
              <a:t>犹豫不决或指有些不知所措，大多用来形容很无奈的意思。</a:t>
            </a:r>
            <a:endParaRPr altLang="en-US" sz="2000" lang="zh-CN"/>
          </a:p>
        </p:txBody>
      </p:sp>
      <p:sp>
        <p:nvSpPr>
          <p:cNvPr id="1048605" name="文本框 5"/>
          <p:cNvSpPr txBox="1"/>
          <p:nvPr/>
        </p:nvSpPr>
        <p:spPr>
          <a:xfrm>
            <a:off x="633095" y="3244850"/>
            <a:ext cx="8613775" cy="332740"/>
          </a:xfrm>
          <a:prstGeom prst="rect"/>
          <a:noFill/>
        </p:spPr>
        <p:txBody>
          <a:bodyPr rtlCol="0" wrap="square">
            <a:spAutoFit/>
          </a:bodyPr>
          <a:p>
            <a:r>
              <a:rPr altLang="zh-CN" sz="2000" lang="en-US"/>
              <a:t>3.</a:t>
            </a:r>
            <a:r>
              <a:rPr altLang="en-US" sz="2000" lang="zh-CN">
                <a:solidFill>
                  <a:srgbClr val="FF0000"/>
                </a:solidFill>
              </a:rPr>
              <a:t>真挚</a:t>
            </a:r>
            <a:r>
              <a:rPr altLang="en-US" sz="2000" lang="zh-CN"/>
              <a:t>：真诚恳切，多指朋友之间的感情。</a:t>
            </a:r>
            <a:endParaRPr altLang="en-US" sz="2000" lang="zh-CN"/>
          </a:p>
        </p:txBody>
      </p:sp>
      <p:sp>
        <p:nvSpPr>
          <p:cNvPr id="1048606" name="文本框 5"/>
          <p:cNvSpPr txBox="1"/>
          <p:nvPr/>
        </p:nvSpPr>
        <p:spPr>
          <a:xfrm>
            <a:off x="632460" y="3806190"/>
            <a:ext cx="8613775" cy="358140"/>
          </a:xfrm>
          <a:prstGeom prst="rect"/>
          <a:noFill/>
        </p:spPr>
        <p:txBody>
          <a:bodyPr rtlCol="0" wrap="square">
            <a:spAutoFit/>
          </a:bodyPr>
          <a:p>
            <a:r>
              <a:rPr altLang="zh-CN" sz="2000" lang="en-US"/>
              <a:t>4.</a:t>
            </a:r>
            <a:r>
              <a:rPr altLang="zh-CN" sz="2000" lang="zh-CN">
                <a:solidFill>
                  <a:srgbClr val="FF0000"/>
                </a:solidFill>
              </a:rPr>
              <a:t>渲染</a:t>
            </a:r>
            <a:r>
              <a:rPr altLang="zh-CN" sz="2000" lang="en-US"/>
              <a:t>:画国画时用水墨或淡色涂抹画面以加强艺术效果</a:t>
            </a:r>
            <a:r>
              <a:rPr altLang="en-US" sz="2000" lang="zh-CN"/>
              <a:t>；比喻夸大的形容</a:t>
            </a:r>
            <a:endParaRPr altLang="en-US" sz="2000" lang="zh-CN"/>
          </a:p>
        </p:txBody>
      </p:sp>
      <p:sp>
        <p:nvSpPr>
          <p:cNvPr id="1048607" name="文本框 0"/>
          <p:cNvSpPr txBox="1"/>
          <p:nvPr/>
        </p:nvSpPr>
        <p:spPr>
          <a:xfrm>
            <a:off x="633095" y="4348480"/>
            <a:ext cx="8143240" cy="332740"/>
          </a:xfrm>
          <a:prstGeom prst="rect"/>
          <a:noFill/>
        </p:spPr>
        <p:txBody>
          <a:bodyPr rtlCol="0" wrap="square">
            <a:spAutoFit/>
          </a:bodyPr>
          <a:p>
            <a:r>
              <a:rPr altLang="zh-CN" sz="2000" lang="en-US"/>
              <a:t>5.</a:t>
            </a:r>
            <a:r>
              <a:rPr altLang="zh-CN" sz="2000" lang="zh-CN">
                <a:solidFill>
                  <a:srgbClr val="FF0000"/>
                </a:solidFill>
              </a:rPr>
              <a:t>身临其境</a:t>
            </a:r>
            <a:r>
              <a:rPr altLang="zh-CN" sz="2000" lang="zh-CN"/>
              <a:t>：形容自己仿佛亲自到了那个境地中去了。</a:t>
            </a:r>
            <a:endParaRPr altLang="zh-CN" sz="2000" lang="zh-CN"/>
          </a:p>
        </p:txBody>
      </p:sp>
      <p:sp>
        <p:nvSpPr>
          <p:cNvPr id="1048608" name="文本框 1"/>
          <p:cNvSpPr txBox="1"/>
          <p:nvPr/>
        </p:nvSpPr>
        <p:spPr>
          <a:xfrm>
            <a:off x="632460" y="4895215"/>
            <a:ext cx="10345074" cy="358141"/>
          </a:xfrm>
          <a:prstGeom prst="rect"/>
          <a:noFill/>
        </p:spPr>
        <p:txBody>
          <a:bodyPr rtlCol="0" wrap="square">
            <a:spAutoFit/>
          </a:bodyPr>
          <a:p>
            <a:r>
              <a:rPr altLang="zh-CN" sz="2000" lang="en-US"/>
              <a:t>6.</a:t>
            </a:r>
            <a:r>
              <a:rPr altLang="en-US" sz="2000" lang="zh-CN">
                <a:solidFill>
                  <a:srgbClr val="FF0000"/>
                </a:solidFill>
              </a:rPr>
              <a:t>胸有成竹</a:t>
            </a:r>
            <a:r>
              <a:rPr altLang="en-US" sz="2000" lang="zh-CN"/>
              <a:t>：原指画竹子要在心里有一幅竹子的形象。 后比喻在做事之前已经拿定主意。</a:t>
            </a:r>
            <a:endParaRPr altLang="en-US" sz="2000" lang="zh-CN"/>
          </a:p>
        </p:txBody>
      </p:sp>
      <p:sp>
        <p:nvSpPr>
          <p:cNvPr id="1048609" name="文本框 2"/>
          <p:cNvSpPr txBox="1"/>
          <p:nvPr/>
        </p:nvSpPr>
        <p:spPr>
          <a:xfrm>
            <a:off x="633095" y="5441315"/>
            <a:ext cx="8682990" cy="358140"/>
          </a:xfrm>
          <a:prstGeom prst="rect"/>
          <a:noFill/>
        </p:spPr>
        <p:txBody>
          <a:bodyPr rtlCol="0" wrap="square">
            <a:spAutoFit/>
          </a:bodyPr>
          <a:p>
            <a:r>
              <a:rPr altLang="zh-CN" sz="2000" lang="en-US"/>
              <a:t>7.</a:t>
            </a:r>
            <a:r>
              <a:rPr altLang="en-US" sz="2000" lang="zh-CN">
                <a:solidFill>
                  <a:srgbClr val="FF0000"/>
                </a:solidFill>
              </a:rPr>
              <a:t>朝朝暮暮：</a:t>
            </a:r>
            <a:r>
              <a:rPr altLang="en-US" sz="2000" lang="zh-CN">
                <a:solidFill>
                  <a:schemeClr val="tx1"/>
                </a:solidFill>
              </a:rPr>
              <a:t>每天的早晨和黄昏，指短暂的时间。</a:t>
            </a:r>
            <a:endParaRPr altLang="en-US" sz="2000" lang="zh-CN">
              <a:solidFill>
                <a:schemeClr val="tx1"/>
              </a:solidFill>
            </a:endParaRPr>
          </a:p>
        </p:txBody>
      </p:sp>
      <p:sp>
        <p:nvSpPr>
          <p:cNvPr id="1048610" name="文本框 3"/>
          <p:cNvSpPr txBox="1"/>
          <p:nvPr/>
        </p:nvSpPr>
        <p:spPr>
          <a:xfrm>
            <a:off x="632460" y="6004560"/>
            <a:ext cx="11179810" cy="624840"/>
          </a:xfrm>
          <a:prstGeom prst="rect"/>
          <a:noFill/>
        </p:spPr>
        <p:txBody>
          <a:bodyPr rtlCol="0" wrap="square">
            <a:spAutoFit/>
          </a:bodyPr>
          <a:p>
            <a:r>
              <a:rPr sz="2000" lang="en-US"/>
              <a:t>8.</a:t>
            </a:r>
            <a:r>
              <a:rPr altLang="en-US" sz="2000" lang="zh-CN">
                <a:solidFill>
                  <a:srgbClr val="FF0000"/>
                </a:solidFill>
              </a:rPr>
              <a:t>浮光掠影</a:t>
            </a:r>
            <a:r>
              <a:rPr altLang="en-US" sz="2000" lang="zh-CN"/>
              <a:t>：</a:t>
            </a:r>
            <a:r>
              <a:rPr sz="2000"/>
              <a:t>比喻观察不细致或印象很不深刻，像水上的反光和一闪而过的影子，一晃就过去了。也比喻景物景象飘忽不定，难以捉摸。</a:t>
            </a:r>
            <a:endParaRPr altLang="en-US" sz="2000" lang="zh-CN"/>
          </a:p>
        </p:txBody>
      </p:sp>
    </p:spTree>
    <p:custDataLst>
      <p:tags r:id="rId1"/>
    </p:custDataLst>
  </p:cSld>
  <p:clrMapOvr>
    <a:masterClrMapping/>
  </p:clrMapOvr>
  <p:transition spd="slow">
    <p:circl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7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8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9"/>
                                        <p:tgtEl>
                                          <p:spTgt spid="1048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">
                      <p:stCondLst>
                        <p:cond delay="indefinite"/>
                      </p:stCondLst>
                      <p:childTnLst>
                        <p:par>
                          <p:cTn fill="hold" id="1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2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14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15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16"/>
                                        <p:tgtEl>
                                          <p:spTgt spid="10486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">
                      <p:stCondLst>
                        <p:cond delay="indefinite"/>
                      </p:stCondLst>
                      <p:childTnLst>
                        <p:par>
                          <p:cTn fill="hold" id="18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9" nodeType="clickEffect" presetClass="entr" presetID="27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dur="80" id="21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dur="80" id="22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80" id="23"/>
                                        <p:tgtEl>
                                          <p:spTgt spid="10486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8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9"/>
                                        <p:tgtEl>
                                          <p:spTgt spid="1048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">
                      <p:stCondLst>
                        <p:cond delay="indefinite"/>
                      </p:stCondLst>
                      <p:childTnLst>
                        <p:par>
                          <p:cTn fill="hold" id="3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4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5"/>
                                        <p:tgtEl>
                                          <p:spTgt spid="1048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6">
                      <p:stCondLst>
                        <p:cond delay="indefinite"/>
                      </p:stCondLst>
                      <p:childTnLst>
                        <p:par>
                          <p:cTn fill="hold" id="3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0"/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1"/>
                                        <p:tgtEl>
                                          <p:spTgt spid="1048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2">
                      <p:stCondLst>
                        <p:cond delay="indefinite"/>
                      </p:stCondLst>
                      <p:childTnLst>
                        <p:par>
                          <p:cTn fill="hold" id="43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4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6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7"/>
                                        <p:tgtEl>
                                          <p:spTgt spid="1048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8">
                      <p:stCondLst>
                        <p:cond delay="indefinite"/>
                      </p:stCondLst>
                      <p:childTnLst>
                        <p:par>
                          <p:cTn fill="hold" id="4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52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53"/>
                                        <p:tgtEl>
                                          <p:spTgt spid="1048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04" grpId="0"/>
      <p:bldP spid="1048605" grpId="0"/>
      <p:bldP spid="1048606" grpId="0"/>
      <p:bldP spid="1048607" grpId="0"/>
      <p:bldP spid="1048608" grpId="0"/>
      <p:bldP spid="1048609" grpId="0"/>
      <p:bldP spid="10486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文本框 2"/>
          <p:cNvSpPr txBox="1"/>
          <p:nvPr/>
        </p:nvSpPr>
        <p:spPr>
          <a:xfrm>
            <a:off x="485917" y="420198"/>
            <a:ext cx="2473960" cy="459739"/>
          </a:xfrm>
          <a:prstGeom prst="rect"/>
          <a:noFill/>
        </p:spPr>
        <p:txBody>
          <a:bodyPr rtlCol="0" wrap="square">
            <a:spAutoFit/>
          </a:bodyPr>
          <a:p>
            <a:r>
              <a:rPr altLang="en-US" sz="2800" lang="zh-CN">
                <a:solidFill>
                  <a:srgbClr val="000000"/>
                </a:solidFill>
              </a:rPr>
              <a:t>二、字音字形</a:t>
            </a:r>
            <a:endParaRPr altLang="en-US" lang="zh-CN">
              <a:solidFill>
                <a:srgbClr val="000000"/>
              </a:solidFill>
            </a:endParaRPr>
          </a:p>
        </p:txBody>
      </p:sp>
      <p:sp>
        <p:nvSpPr>
          <p:cNvPr id="1048612" name="文本框 1048611"/>
          <p:cNvSpPr txBox="1"/>
          <p:nvPr/>
        </p:nvSpPr>
        <p:spPr>
          <a:xfrm>
            <a:off x="1040565" y="2092504"/>
            <a:ext cx="10681051" cy="561339"/>
          </a:xfrm>
          <a:prstGeom prst="rect"/>
        </p:spPr>
        <p:txBody>
          <a:bodyPr rtlCol="0" wrap="square">
            <a:spAutoFit/>
          </a:bodyPr>
          <a:p>
            <a:r>
              <a:rPr b="1" sz="3600" lang="zh-CN">
                <a:solidFill>
                  <a:srgbClr val="000000"/>
                </a:solidFill>
              </a:rPr>
              <a:t>惆怅</a:t>
            </a:r>
            <a:r>
              <a:rPr altLang="zh-CN" sz="3600" lang="en-US">
                <a:solidFill>
                  <a:srgbClr val="000000"/>
                </a:solidFill>
              </a:rPr>
              <a:t>           </a:t>
            </a:r>
            <a:r>
              <a:rPr altLang="zh-CN" sz="3600" lang="zh-CN">
                <a:solidFill>
                  <a:srgbClr val="000000"/>
                </a:solidFill>
              </a:rPr>
              <a:t>真</a:t>
            </a:r>
            <a:r>
              <a:rPr altLang="zh-CN" b="1" sz="3600" lang="zh-CN">
                <a:solidFill>
                  <a:srgbClr val="000000"/>
                </a:solidFill>
              </a:rPr>
              <a:t>挚</a:t>
            </a:r>
            <a:r>
              <a:rPr altLang="zh-CN" b="1" sz="3600" lang="en-US">
                <a:solidFill>
                  <a:srgbClr val="000000"/>
                </a:solidFill>
              </a:rPr>
              <a:t>        </a:t>
            </a:r>
            <a:r>
              <a:rPr altLang="zh-CN" b="0" sz="3600" lang="zh-CN">
                <a:solidFill>
                  <a:srgbClr val="000000"/>
                </a:solidFill>
              </a:rPr>
              <a:t>暮</a:t>
            </a:r>
            <a:r>
              <a:rPr altLang="zh-CN" b="1" sz="3600" lang="zh-CN">
                <a:solidFill>
                  <a:srgbClr val="000000"/>
                </a:solidFill>
              </a:rPr>
              <a:t>霭</a:t>
            </a:r>
            <a:endParaRPr b="1" sz="3600" lang="zh-CN">
              <a:solidFill>
                <a:srgbClr val="000000"/>
              </a:solidFill>
            </a:endParaRPr>
          </a:p>
        </p:txBody>
      </p:sp>
      <p:sp>
        <p:nvSpPr>
          <p:cNvPr id="1048613" name="文本框 1048612"/>
          <p:cNvSpPr txBox="1"/>
          <p:nvPr/>
        </p:nvSpPr>
        <p:spPr>
          <a:xfrm>
            <a:off x="610603" y="1632763"/>
            <a:ext cx="3298283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en-US">
                <a:solidFill>
                  <a:srgbClr val="FF0000"/>
                </a:solidFill>
              </a:rPr>
              <a:t>ch</a:t>
            </a:r>
            <a:r>
              <a:rPr altLang="en-US" sz="2800" lang="zh-CN">
                <a:solidFill>
                  <a:srgbClr val="FF0000"/>
                </a:solidFill>
              </a:rPr>
              <a:t>ó</a:t>
            </a:r>
            <a:r>
              <a:rPr altLang="zh-CN" sz="2800" lang="en-US">
                <a:solidFill>
                  <a:srgbClr val="FF0000"/>
                </a:solidFill>
              </a:rPr>
              <a:t>u ch</a:t>
            </a:r>
            <a:r>
              <a:rPr altLang="en-US" sz="2800" lang="zh-CN">
                <a:solidFill>
                  <a:srgbClr val="FF0000"/>
                </a:solidFill>
              </a:rPr>
              <a:t>à</a:t>
            </a:r>
            <a:r>
              <a:rPr altLang="zh-CN" sz="2800" lang="en-US">
                <a:solidFill>
                  <a:srgbClr val="FF0000"/>
                </a:solidFill>
              </a:rPr>
              <a:t>ng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14" name="文本框 1048613"/>
          <p:cNvSpPr txBox="1"/>
          <p:nvPr/>
        </p:nvSpPr>
        <p:spPr>
          <a:xfrm>
            <a:off x="3909033" y="1632763"/>
            <a:ext cx="772775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en-US">
                <a:solidFill>
                  <a:srgbClr val="FF0000"/>
                </a:solidFill>
              </a:rPr>
              <a:t>zh</a:t>
            </a:r>
            <a:r>
              <a:rPr altLang="en-US" sz="2800" lang="zh-CN">
                <a:solidFill>
                  <a:srgbClr val="FF0000"/>
                </a:solidFill>
              </a:rPr>
              <a:t>ì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15" name="文本框 1048614"/>
          <p:cNvSpPr txBox="1"/>
          <p:nvPr/>
        </p:nvSpPr>
        <p:spPr>
          <a:xfrm>
            <a:off x="5832486" y="1632762"/>
            <a:ext cx="883588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zh-CN">
                <a:solidFill>
                  <a:srgbClr val="FF0000"/>
                </a:solidFill>
              </a:rPr>
              <a:t>ǎ</a:t>
            </a:r>
            <a:r>
              <a:rPr altLang="zh-CN" sz="2800" lang="en-US">
                <a:solidFill>
                  <a:srgbClr val="FF0000"/>
                </a:solidFill>
              </a:rPr>
              <a:t>i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16" name="文本框 1048615"/>
          <p:cNvSpPr txBox="1"/>
          <p:nvPr/>
        </p:nvSpPr>
        <p:spPr>
          <a:xfrm>
            <a:off x="1040565" y="3333657"/>
            <a:ext cx="10681051" cy="561339"/>
          </a:xfrm>
          <a:prstGeom prst="rect"/>
        </p:spPr>
        <p:txBody>
          <a:bodyPr rtlCol="0" wrap="square">
            <a:spAutoFit/>
          </a:bodyPr>
          <a:p>
            <a:r>
              <a:rPr b="1" sz="3600" lang="zh-CN">
                <a:solidFill>
                  <a:srgbClr val="000000"/>
                </a:solidFill>
              </a:rPr>
              <a:t>朝</a:t>
            </a:r>
            <a:r>
              <a:rPr b="0" sz="3600" lang="zh-CN">
                <a:solidFill>
                  <a:srgbClr val="000000"/>
                </a:solidFill>
              </a:rPr>
              <a:t>朝暮暮</a:t>
            </a:r>
            <a:r>
              <a:rPr altLang="zh-CN" b="0" sz="3600" lang="en-US">
                <a:solidFill>
                  <a:srgbClr val="000000"/>
                </a:solidFill>
              </a:rPr>
              <a:t>       </a:t>
            </a:r>
            <a:r>
              <a:rPr altLang="zh-CN" b="0" sz="3600" lang="zh-CN">
                <a:solidFill>
                  <a:srgbClr val="000000"/>
                </a:solidFill>
              </a:rPr>
              <a:t>浮光</a:t>
            </a:r>
            <a:r>
              <a:rPr altLang="zh-CN" b="1" sz="3600" lang="zh-CN">
                <a:solidFill>
                  <a:srgbClr val="000000"/>
                </a:solidFill>
              </a:rPr>
              <a:t>掠</a:t>
            </a:r>
            <a:r>
              <a:rPr altLang="zh-CN" b="0" sz="3600" lang="zh-CN">
                <a:solidFill>
                  <a:srgbClr val="000000"/>
                </a:solidFill>
              </a:rPr>
              <a:t>影</a:t>
            </a:r>
            <a:r>
              <a:rPr altLang="zh-CN" b="0" sz="3600" lang="en-US">
                <a:solidFill>
                  <a:srgbClr val="000000"/>
                </a:solidFill>
              </a:rPr>
              <a:t>    </a:t>
            </a:r>
            <a:r>
              <a:rPr altLang="zh-CN" b="1" sz="3600" lang="zh-CN">
                <a:solidFill>
                  <a:srgbClr val="000000"/>
                </a:solidFill>
              </a:rPr>
              <a:t>渲</a:t>
            </a:r>
            <a:r>
              <a:rPr altLang="zh-CN" b="0" sz="3600" lang="zh-CN">
                <a:solidFill>
                  <a:srgbClr val="000000"/>
                </a:solidFill>
              </a:rPr>
              <a:t>染</a:t>
            </a:r>
            <a:endParaRPr b="0" sz="3600" lang="zh-CN">
              <a:solidFill>
                <a:srgbClr val="000000"/>
              </a:solidFill>
            </a:endParaRPr>
          </a:p>
        </p:txBody>
      </p:sp>
      <p:sp>
        <p:nvSpPr>
          <p:cNvPr id="1048617" name="文本框 1048616"/>
          <p:cNvSpPr txBox="1"/>
          <p:nvPr/>
        </p:nvSpPr>
        <p:spPr>
          <a:xfrm>
            <a:off x="764570" y="2845329"/>
            <a:ext cx="1052830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en-US">
                <a:solidFill>
                  <a:srgbClr val="FF0000"/>
                </a:solidFill>
              </a:rPr>
              <a:t>zh</a:t>
            </a:r>
            <a:r>
              <a:rPr altLang="en-US" sz="2800" lang="zh-CN">
                <a:solidFill>
                  <a:srgbClr val="FF0000"/>
                </a:solidFill>
              </a:rPr>
              <a:t>ā</a:t>
            </a:r>
            <a:r>
              <a:rPr altLang="zh-CN" sz="2800" lang="en-US">
                <a:solidFill>
                  <a:srgbClr val="FF0000"/>
                </a:solidFill>
              </a:rPr>
              <a:t>o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18" name="文本框 1048683"/>
          <p:cNvSpPr txBox="1"/>
          <p:nvPr/>
        </p:nvSpPr>
        <p:spPr>
          <a:xfrm>
            <a:off x="4558322" y="2969259"/>
            <a:ext cx="1052830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en-US">
                <a:solidFill>
                  <a:srgbClr val="FF0000"/>
                </a:solidFill>
              </a:rPr>
              <a:t>l</a:t>
            </a:r>
            <a:r>
              <a:rPr altLang="en-US" sz="2800" lang="zh-CN">
                <a:solidFill>
                  <a:srgbClr val="FF0000"/>
                </a:solidFill>
              </a:rPr>
              <a:t>üè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19" name="文本框 1048684"/>
          <p:cNvSpPr txBox="1"/>
          <p:nvPr/>
        </p:nvSpPr>
        <p:spPr>
          <a:xfrm>
            <a:off x="6553044" y="2969258"/>
            <a:ext cx="1052830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en-US">
                <a:solidFill>
                  <a:srgbClr val="FF0000"/>
                </a:solidFill>
              </a:rPr>
              <a:t>xu</a:t>
            </a:r>
            <a:r>
              <a:rPr altLang="en-US" sz="2800" lang="zh-CN">
                <a:solidFill>
                  <a:srgbClr val="FF0000"/>
                </a:solidFill>
              </a:rPr>
              <a:t>à</a:t>
            </a:r>
            <a:r>
              <a:rPr altLang="zh-CN" sz="2800" lang="en-US">
                <a:solidFill>
                  <a:srgbClr val="FF0000"/>
                </a:solidFill>
              </a:rPr>
              <a:t>n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20" name="文本框 1048687"/>
          <p:cNvSpPr txBox="1"/>
          <p:nvPr/>
        </p:nvSpPr>
        <p:spPr>
          <a:xfrm>
            <a:off x="1040564" y="4445738"/>
            <a:ext cx="10681051" cy="561339"/>
          </a:xfrm>
          <a:prstGeom prst="rect"/>
        </p:spPr>
        <p:txBody>
          <a:bodyPr rtlCol="0" wrap="square">
            <a:spAutoFit/>
          </a:bodyPr>
          <a:p>
            <a:r>
              <a:rPr b="1" sz="3600" lang="zh-CN">
                <a:solidFill>
                  <a:srgbClr val="000000"/>
                </a:solidFill>
              </a:rPr>
              <a:t>夔</a:t>
            </a:r>
            <a:r>
              <a:rPr b="0" sz="3600" lang="zh-CN">
                <a:solidFill>
                  <a:srgbClr val="000000"/>
                </a:solidFill>
              </a:rPr>
              <a:t>门</a:t>
            </a:r>
            <a:endParaRPr b="0" sz="3600" lang="zh-CN">
              <a:solidFill>
                <a:srgbClr val="000000"/>
              </a:solidFill>
            </a:endParaRPr>
          </a:p>
        </p:txBody>
      </p:sp>
      <p:sp>
        <p:nvSpPr>
          <p:cNvPr id="1048621" name="文本框 1048688"/>
          <p:cNvSpPr txBox="1"/>
          <p:nvPr/>
        </p:nvSpPr>
        <p:spPr>
          <a:xfrm>
            <a:off x="1040564" y="3985997"/>
            <a:ext cx="1052830" cy="459740"/>
          </a:xfrm>
          <a:prstGeom prst="rect"/>
        </p:spPr>
        <p:txBody>
          <a:bodyPr rtlCol="0" wrap="square">
            <a:spAutoFit/>
          </a:bodyPr>
          <a:p>
            <a:r>
              <a:rPr altLang="zh-CN" sz="2800" lang="en-US">
                <a:solidFill>
                  <a:srgbClr val="FF0000"/>
                </a:solidFill>
              </a:rPr>
              <a:t>ku</a:t>
            </a:r>
            <a:r>
              <a:rPr altLang="en-US" sz="2800" lang="zh-CN">
                <a:solidFill>
                  <a:srgbClr val="FF0000"/>
                </a:solidFill>
              </a:rPr>
              <a:t>í</a:t>
            </a:r>
            <a:endParaRPr sz="2800" lang="zh-CN">
              <a:solidFill>
                <a:srgbClr val="FF0000"/>
              </a:solidFill>
            </a:endParaRPr>
          </a:p>
        </p:txBody>
      </p:sp>
      <p:sp>
        <p:nvSpPr>
          <p:cNvPr id="1048622" name="文本框 1048689"/>
          <p:cNvSpPr txBox="1"/>
          <p:nvPr/>
        </p:nvSpPr>
        <p:spPr>
          <a:xfrm>
            <a:off x="7715270" y="4445738"/>
            <a:ext cx="1449328" cy="1678941"/>
          </a:xfrm>
          <a:prstGeom prst="rect"/>
        </p:spPr>
        <p:txBody>
          <a:bodyPr rtlCol="0" wrap="square">
            <a:spAutoFit/>
          </a:bodyPr>
          <a:p>
            <a:r>
              <a:rPr sz="12000" lang="zh-CN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汉仪长宋简"/>
              </a:rPr>
              <a:t>夔</a:t>
            </a:r>
            <a:endParaRPr sz="12000" lang="zh-CN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汉仪长宋简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12"/>
                                        <p:tgtEl>
                                          <p:spTgt spid="104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17"/>
                                        <p:tgtEl>
                                          <p:spTgt spid="1048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22"/>
                                        <p:tgtEl>
                                          <p:spTgt spid="104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27"/>
                                        <p:tgtEl>
                                          <p:spTgt spid="1048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32"/>
                                        <p:tgtEl>
                                          <p:spTgt spid="1048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37"/>
                                        <p:tgtEl>
                                          <p:spTgt spid="1048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42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43"/>
                                        <p:tgtEl>
                                          <p:spTgt spid="1048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44">
                      <p:stCondLst>
                        <p:cond delay="indefinite"/>
                      </p:stCondLst>
                      <p:childTnLst>
                        <p:par>
                          <p:cTn fill="hold" id="45">
                            <p:stCondLst>
                              <p:cond delay="0"/>
                            </p:stCondLst>
                            <p:childTnLst>
                              <p:par>
                                <p:cTn fill="hold" grpId="1" id="46" nodeType="clickEffect" presetClass="emph" presetID="6" presetSubtype="0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dur="2000" fill="hold" id="47"/>
                                        <p:tgtEl>
                                          <p:spTgt spid="10486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13" grpId="0"/>
      <p:bldP spid="1048614" grpId="0"/>
      <p:bldP spid="1048615" grpId="0"/>
      <p:bldP spid="1048617" grpId="0"/>
      <p:bldP spid="1048618" grpId="0"/>
      <p:bldP spid="1048619" grpId="0"/>
      <p:bldP spid="1048621" grpId="0"/>
      <p:bldP spid="1048622" grpId="0"/>
      <p:bldP spid="104862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3" name="矩形 1"/>
          <p:cNvSpPr/>
          <p:nvPr/>
        </p:nvSpPr>
        <p:spPr>
          <a:xfrm>
            <a:off x="73660" y="115570"/>
            <a:ext cx="3840480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整体感知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24" name="文本框 1048618"/>
          <p:cNvSpPr txBox="1"/>
          <p:nvPr/>
        </p:nvSpPr>
        <p:spPr>
          <a:xfrm>
            <a:off x="847172" y="2664965"/>
            <a:ext cx="8549701" cy="561339"/>
          </a:xfrm>
          <a:prstGeom prst="rect"/>
        </p:spPr>
        <p:txBody>
          <a:bodyPr rtlCol="0" wrap="square">
            <a:spAutoFit/>
          </a:bodyPr>
          <a:p>
            <a:r>
              <a:rPr altLang="zh-CN" b="1" sz="3600" lang="en-US">
                <a:solidFill>
                  <a:srgbClr val="000000"/>
                </a:solidFill>
              </a:rPr>
              <a:t>2.</a:t>
            </a:r>
            <a:r>
              <a:rPr altLang="zh-CN" b="1" sz="3600" lang="zh-CN">
                <a:solidFill>
                  <a:srgbClr val="000000"/>
                </a:solidFill>
              </a:rPr>
              <a:t>什么是意境</a:t>
            </a:r>
            <a:r>
              <a:rPr altLang="zh-CN" b="1" sz="3600" lang="en-US">
                <a:solidFill>
                  <a:srgbClr val="000000"/>
                </a:solidFill>
              </a:rPr>
              <a:t>? </a:t>
            </a:r>
            <a:r>
              <a:rPr altLang="zh-CN" b="1" sz="3600" lang="zh-CN">
                <a:solidFill>
                  <a:srgbClr val="000000"/>
                </a:solidFill>
              </a:rPr>
              <a:t>怎样获得意境</a:t>
            </a:r>
            <a:r>
              <a:rPr altLang="zh-CN" b="1" sz="3600" lang="en-US">
                <a:solidFill>
                  <a:srgbClr val="000000"/>
                </a:solidFill>
              </a:rPr>
              <a:t>?</a:t>
            </a:r>
            <a:endParaRPr b="1" sz="3600" lang="zh-CN">
              <a:solidFill>
                <a:srgbClr val="000000"/>
              </a:solidFill>
            </a:endParaRPr>
          </a:p>
        </p:txBody>
      </p:sp>
      <p:sp>
        <p:nvSpPr>
          <p:cNvPr id="1048625" name="文本框 1048619"/>
          <p:cNvSpPr txBox="1"/>
          <p:nvPr/>
        </p:nvSpPr>
        <p:spPr>
          <a:xfrm>
            <a:off x="858918" y="1226602"/>
            <a:ext cx="5735176" cy="561339"/>
          </a:xfrm>
          <a:prstGeom prst="rect"/>
        </p:spPr>
        <p:txBody>
          <a:bodyPr rtlCol="0" wrap="square">
            <a:spAutoFit/>
          </a:bodyPr>
          <a:p>
            <a:r>
              <a:rPr altLang="zh-CN" b="1" sz="3600" lang="en-US">
                <a:solidFill>
                  <a:srgbClr val="000000"/>
                </a:solidFill>
              </a:rPr>
              <a:t>1.</a:t>
            </a:r>
            <a:r>
              <a:rPr altLang="zh-CN" b="1" sz="3600" lang="zh-CN">
                <a:solidFill>
                  <a:srgbClr val="000000"/>
                </a:solidFill>
              </a:rPr>
              <a:t>找出本文中心论点。</a:t>
            </a:r>
            <a:endParaRPr b="1" sz="3600" lang="zh-CN">
              <a:solidFill>
                <a:srgbClr val="000000"/>
              </a:solidFill>
            </a:endParaRPr>
          </a:p>
        </p:txBody>
      </p:sp>
      <p:sp>
        <p:nvSpPr>
          <p:cNvPr id="1048626" name="文本框 1048620"/>
          <p:cNvSpPr txBox="1"/>
          <p:nvPr/>
        </p:nvSpPr>
        <p:spPr>
          <a:xfrm>
            <a:off x="847171" y="1855032"/>
            <a:ext cx="10497657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画山水，最重要的问题是“意境”，意境是山水画的灵魂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27" name="文本框 1048621"/>
          <p:cNvSpPr txBox="1"/>
          <p:nvPr/>
        </p:nvSpPr>
        <p:spPr>
          <a:xfrm>
            <a:off x="858917" y="3429000"/>
            <a:ext cx="7317732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意境就是景与情的结合，写景就是写情。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28" name="文本框 1048622"/>
          <p:cNvSpPr txBox="1"/>
          <p:nvPr/>
        </p:nvSpPr>
        <p:spPr>
          <a:xfrm>
            <a:off x="847171" y="3952240"/>
            <a:ext cx="10706222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要深刻认识对象；要有强烈、真挚的思想感情。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29" name="文本框 1048623"/>
          <p:cNvSpPr txBox="1"/>
          <p:nvPr/>
        </p:nvSpPr>
        <p:spPr>
          <a:xfrm>
            <a:off x="847172" y="4475479"/>
            <a:ext cx="8549701" cy="561339"/>
          </a:xfrm>
          <a:prstGeom prst="rect"/>
        </p:spPr>
        <p:txBody>
          <a:bodyPr rtlCol="0" wrap="square">
            <a:spAutoFit/>
          </a:bodyPr>
          <a:p>
            <a:r>
              <a:rPr altLang="zh-CN" b="1" sz="3600" lang="en-US">
                <a:solidFill>
                  <a:srgbClr val="000000"/>
                </a:solidFill>
              </a:rPr>
              <a:t>3.</a:t>
            </a:r>
            <a:r>
              <a:rPr altLang="zh-CN" b="1" sz="3600" lang="zh-CN">
                <a:solidFill>
                  <a:srgbClr val="000000"/>
                </a:solidFill>
              </a:rPr>
              <a:t>什么是意匠</a:t>
            </a:r>
            <a:r>
              <a:rPr altLang="zh-CN" b="1" sz="3600" lang="en-US">
                <a:solidFill>
                  <a:srgbClr val="000000"/>
                </a:solidFill>
              </a:rPr>
              <a:t>?</a:t>
            </a:r>
            <a:endParaRPr b="1" sz="3600" lang="zh-CN">
              <a:solidFill>
                <a:srgbClr val="000000"/>
              </a:solidFill>
            </a:endParaRPr>
          </a:p>
        </p:txBody>
      </p:sp>
      <p:sp>
        <p:nvSpPr>
          <p:cNvPr id="1048630" name="文本框 1048624"/>
          <p:cNvSpPr txBox="1"/>
          <p:nvPr/>
        </p:nvSpPr>
        <p:spPr>
          <a:xfrm>
            <a:off x="847171" y="5201416"/>
            <a:ext cx="11235476" cy="523241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意匠即表现方法、表现手段的设计，简单的说，就是加工工程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3"/>
                                        <p:tgtEl>
                                          <p:spTgt spid="1048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6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8"/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9"/>
                                        <p:tgtEl>
                                          <p:spTgt spid="1048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">
                      <p:stCondLst>
                        <p:cond delay="indefinite"/>
                      </p:stCondLst>
                      <p:childTnLst>
                        <p:par>
                          <p:cTn fill="hold" id="21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2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24"/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25"/>
                                        <p:tgtEl>
                                          <p:spTgt spid="1048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8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30"/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31"/>
                                        <p:tgtEl>
                                          <p:spTgt spid="1048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23" grpId="0"/>
      <p:bldP spid="1048626" grpId="0"/>
      <p:bldP spid="1048627" grpId="0"/>
      <p:bldP spid="1048628" grpId="0"/>
      <p:bldP spid="10486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3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1" name="文本框 1048626"/>
          <p:cNvSpPr txBox="1"/>
          <p:nvPr/>
        </p:nvSpPr>
        <p:spPr>
          <a:xfrm>
            <a:off x="689469" y="940069"/>
            <a:ext cx="5735176" cy="561339"/>
          </a:xfrm>
          <a:prstGeom prst="rect"/>
        </p:spPr>
        <p:txBody>
          <a:bodyPr rtlCol="0" wrap="square">
            <a:spAutoFit/>
          </a:bodyPr>
          <a:p>
            <a:r>
              <a:rPr altLang="zh-CN" b="1" sz="3600" lang="en-US">
                <a:solidFill>
                  <a:srgbClr val="000000"/>
                </a:solidFill>
              </a:rPr>
              <a:t>4.</a:t>
            </a:r>
            <a:r>
              <a:rPr altLang="zh-CN" b="1" sz="3600" lang="zh-CN">
                <a:solidFill>
                  <a:srgbClr val="000000"/>
                </a:solidFill>
              </a:rPr>
              <a:t>为本文划分合适的层次。</a:t>
            </a:r>
            <a:endParaRPr b="1" sz="3600" lang="zh-CN">
              <a:solidFill>
                <a:srgbClr val="000000"/>
              </a:solidFill>
            </a:endParaRPr>
          </a:p>
        </p:txBody>
      </p:sp>
      <p:sp>
        <p:nvSpPr>
          <p:cNvPr id="1048632" name="文本框 1048680"/>
          <p:cNvSpPr txBox="1"/>
          <p:nvPr/>
        </p:nvSpPr>
        <p:spPr>
          <a:xfrm>
            <a:off x="689470" y="2103545"/>
            <a:ext cx="10497657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第一部分（</a:t>
            </a:r>
            <a:r>
              <a:rPr altLang="zh-CN" sz="3200" lang="en-US">
                <a:solidFill>
                  <a:srgbClr val="FF0000"/>
                </a:solidFill>
              </a:rPr>
              <a:t>1~4</a:t>
            </a:r>
            <a:r>
              <a:rPr sz="3200" lang="zh-CN">
                <a:solidFill>
                  <a:srgbClr val="FF0000"/>
                </a:solidFill>
              </a:rPr>
              <a:t>）</a:t>
            </a:r>
            <a:r>
              <a:rPr altLang="zh-CN" sz="3200" lang="en-US">
                <a:solidFill>
                  <a:srgbClr val="FF0000"/>
                </a:solidFill>
              </a:rPr>
              <a:t>:</a:t>
            </a:r>
            <a:r>
              <a:rPr altLang="zh-CN" sz="3200" lang="zh-CN">
                <a:solidFill>
                  <a:srgbClr val="FF0000"/>
                </a:solidFill>
              </a:rPr>
              <a:t>阐明什么是山水画的意境。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33" name="文本框 1048681"/>
          <p:cNvSpPr txBox="1"/>
          <p:nvPr/>
        </p:nvSpPr>
        <p:spPr>
          <a:xfrm>
            <a:off x="689469" y="2905760"/>
            <a:ext cx="11014493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第二部分（</a:t>
            </a:r>
            <a:r>
              <a:rPr altLang="zh-CN" sz="3200" lang="en-US">
                <a:solidFill>
                  <a:srgbClr val="FF0000"/>
                </a:solidFill>
              </a:rPr>
              <a:t>5~8</a:t>
            </a:r>
            <a:r>
              <a:rPr sz="3200" lang="zh-CN">
                <a:solidFill>
                  <a:srgbClr val="FF0000"/>
                </a:solidFill>
              </a:rPr>
              <a:t>）</a:t>
            </a:r>
            <a:r>
              <a:rPr altLang="zh-CN" sz="3200" lang="en-US">
                <a:solidFill>
                  <a:srgbClr val="FF0000"/>
                </a:solidFill>
              </a:rPr>
              <a:t>:</a:t>
            </a:r>
            <a:r>
              <a:rPr altLang="zh-CN" sz="3200" lang="zh-CN">
                <a:solidFill>
                  <a:srgbClr val="FF0000"/>
                </a:solidFill>
              </a:rPr>
              <a:t>论述意境的产生必须身临其境，长期观察。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34" name="文本框 1048682"/>
          <p:cNvSpPr txBox="1"/>
          <p:nvPr/>
        </p:nvSpPr>
        <p:spPr>
          <a:xfrm>
            <a:off x="689469" y="3848233"/>
            <a:ext cx="11014493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第三部分（</a:t>
            </a:r>
            <a:r>
              <a:rPr altLang="zh-CN" sz="3200" lang="en-US">
                <a:solidFill>
                  <a:srgbClr val="FF0000"/>
                </a:solidFill>
              </a:rPr>
              <a:t>9~10</a:t>
            </a:r>
            <a:r>
              <a:rPr sz="3200" lang="zh-CN">
                <a:solidFill>
                  <a:srgbClr val="FF0000"/>
                </a:solidFill>
              </a:rPr>
              <a:t>）</a:t>
            </a:r>
            <a:r>
              <a:rPr altLang="zh-CN" sz="3200" lang="en-US">
                <a:solidFill>
                  <a:srgbClr val="FF0000"/>
                </a:solidFill>
              </a:rPr>
              <a:t>:</a:t>
            </a:r>
            <a:r>
              <a:rPr altLang="zh-CN" sz="3200" lang="zh-CN">
                <a:solidFill>
                  <a:srgbClr val="FF0000"/>
                </a:solidFill>
              </a:rPr>
              <a:t>论述山水画是意境和意匠紧密结合的产物。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7"/>
                                        <p:tgtEl>
                                          <p:spTgt spid="1048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12"/>
                                        <p:tgtEl>
                                          <p:spTgt spid="1048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500" id="17"/>
                                        <p:tgtEl>
                                          <p:spTgt spid="1048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8632" grpId="0"/>
      <p:bldP spid="1048633" grpId="0"/>
      <p:bldP spid="10486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4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5" name="矩形 1"/>
          <p:cNvSpPr/>
          <p:nvPr/>
        </p:nvSpPr>
        <p:spPr>
          <a:xfrm>
            <a:off x="73660" y="115570"/>
            <a:ext cx="3840480" cy="1043940"/>
          </a:xfrm>
          <a:prstGeom prst="rect"/>
          <a:noFill/>
          <a:ln>
            <a:noFill/>
          </a:ln>
        </p:spPr>
        <p:txBody>
          <a:bodyPr anchor="t" rtlCol="0" wrap="none">
            <a:spAutoFit/>
          </a:bodyPr>
          <a:p>
            <a:pPr algn="ctr"/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合作</a:t>
            </a:r>
            <a:r>
              <a:rPr altLang="en-US" b="1" sz="7200" lang="zh-CN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algn="tl" blurRad="38100" dir="5400000" dist="22860" rotWithShape="0">
                    <a:srgbClr val="000000">
                      <a:alpha val="30000"/>
                    </a:srgbClr>
                  </a:outerShdw>
                </a:effectLst>
              </a:rPr>
              <a:t>探究</a:t>
            </a:r>
            <a:endParaRPr altLang="en-US" b="1" sz="7200" lang="zh-CN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algn="tl" blurRad="38100" dir="5400000" dist="22860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048636" name="文本框 1048619"/>
          <p:cNvSpPr txBox="1"/>
          <p:nvPr/>
        </p:nvSpPr>
        <p:spPr>
          <a:xfrm>
            <a:off x="1042402" y="1394153"/>
            <a:ext cx="9675866" cy="675640"/>
          </a:xfrm>
          <a:prstGeom prst="rect"/>
        </p:spPr>
        <p:txBody>
          <a:bodyPr rtlCol="0" wrap="square">
            <a:spAutoFit/>
          </a:bodyPr>
          <a:p>
            <a:r>
              <a:rPr b="1" sz="4400" lang="zh-CN">
                <a:solidFill>
                  <a:srgbClr val="000000"/>
                </a:solidFill>
              </a:rPr>
              <a:t>阅读</a:t>
            </a:r>
            <a:r>
              <a:rPr altLang="zh-CN" b="1" sz="4400" lang="en-US">
                <a:solidFill>
                  <a:srgbClr val="000000"/>
                </a:solidFill>
              </a:rPr>
              <a:t>1</a:t>
            </a:r>
            <a:r>
              <a:rPr altLang="zh-CN" b="1" sz="4400" lang="en-US">
                <a:solidFill>
                  <a:srgbClr val="000000"/>
                </a:solidFill>
              </a:rPr>
              <a:t>~</a:t>
            </a:r>
            <a:r>
              <a:rPr altLang="zh-CN" b="1" sz="4400" lang="en-US">
                <a:solidFill>
                  <a:srgbClr val="000000"/>
                </a:solidFill>
              </a:rPr>
              <a:t>4</a:t>
            </a:r>
            <a:r>
              <a:rPr altLang="zh-CN" b="1" sz="4400" lang="zh-CN">
                <a:solidFill>
                  <a:srgbClr val="000000"/>
                </a:solidFill>
              </a:rPr>
              <a:t>段</a:t>
            </a:r>
            <a:r>
              <a:rPr altLang="zh-CN" b="1" sz="4400" lang="zh-CN">
                <a:solidFill>
                  <a:srgbClr val="000000"/>
                </a:solidFill>
              </a:rPr>
              <a:t>，</a:t>
            </a:r>
            <a:r>
              <a:rPr altLang="zh-CN" b="1" sz="4400" lang="zh-CN">
                <a:solidFill>
                  <a:srgbClr val="000000"/>
                </a:solidFill>
              </a:rPr>
              <a:t>回答下列问题</a:t>
            </a:r>
            <a:endParaRPr b="1" sz="4400" lang="zh-CN">
              <a:solidFill>
                <a:srgbClr val="000000"/>
              </a:solidFill>
            </a:endParaRPr>
          </a:p>
        </p:txBody>
      </p:sp>
      <p:sp>
        <p:nvSpPr>
          <p:cNvPr id="1048637" name="文本框 1048626"/>
          <p:cNvSpPr txBox="1"/>
          <p:nvPr/>
        </p:nvSpPr>
        <p:spPr>
          <a:xfrm>
            <a:off x="708394" y="2304439"/>
            <a:ext cx="1077521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1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作者认为</a:t>
            </a:r>
            <a:r>
              <a:rPr altLang="zh-CN" b="1" sz="3100" lang="zh-CN">
                <a:solidFill>
                  <a:srgbClr val="000000"/>
                </a:solidFill>
              </a:rPr>
              <a:t>“</a:t>
            </a:r>
            <a:r>
              <a:rPr altLang="zh-CN" b="1" sz="3100" lang="zh-CN">
                <a:solidFill>
                  <a:srgbClr val="000000"/>
                </a:solidFill>
              </a:rPr>
              <a:t>意境</a:t>
            </a:r>
            <a:r>
              <a:rPr altLang="zh-CN" b="1" sz="3100" lang="zh-CN">
                <a:solidFill>
                  <a:srgbClr val="000000"/>
                </a:solidFill>
              </a:rPr>
              <a:t>”</a:t>
            </a:r>
            <a:r>
              <a:rPr altLang="zh-CN" b="1" sz="3100" lang="zh-CN">
                <a:solidFill>
                  <a:srgbClr val="000000"/>
                </a:solidFill>
              </a:rPr>
              <a:t>是什么</a:t>
            </a:r>
            <a:r>
              <a:rPr altLang="zh-CN" b="1" sz="3100" lang="zh-CN">
                <a:solidFill>
                  <a:srgbClr val="000000"/>
                </a:solidFill>
              </a:rPr>
              <a:t>？</a:t>
            </a:r>
            <a:r>
              <a:rPr altLang="zh-CN" b="1" sz="3100" lang="zh-CN">
                <a:solidFill>
                  <a:srgbClr val="000000"/>
                </a:solidFill>
              </a:rPr>
              <a:t>作者</a:t>
            </a:r>
            <a:r>
              <a:rPr altLang="zh-CN" b="1" sz="3100" lang="zh-CN">
                <a:solidFill>
                  <a:srgbClr val="000000"/>
                </a:solidFill>
              </a:rPr>
              <a:t>是怎样阐释</a:t>
            </a:r>
            <a:r>
              <a:rPr altLang="zh-CN" b="1" sz="3100" lang="zh-CN">
                <a:solidFill>
                  <a:srgbClr val="000000"/>
                </a:solidFill>
              </a:rPr>
              <a:t>的</a:t>
            </a:r>
            <a:r>
              <a:rPr altLang="zh-CN" b="1" sz="3100" lang="zh-CN">
                <a:solidFill>
                  <a:srgbClr val="000000"/>
                </a:solidFill>
              </a:rPr>
              <a:t>意境的概念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38" name="文本框 1048626"/>
          <p:cNvSpPr txBox="1"/>
          <p:nvPr/>
        </p:nvSpPr>
        <p:spPr>
          <a:xfrm>
            <a:off x="708393" y="3010448"/>
            <a:ext cx="1077521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2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第</a:t>
            </a:r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en-US" b="1" sz="3100" lang="zh-CN">
                <a:solidFill>
                  <a:srgbClr val="000000"/>
                </a:solidFill>
              </a:rPr>
              <a:t>、</a:t>
            </a:r>
            <a:r>
              <a:rPr altLang="zh-CN" b="1" sz="3100" lang="en-US">
                <a:solidFill>
                  <a:srgbClr val="000000"/>
                </a:solidFill>
              </a:rPr>
              <a:t>4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作者列举的李白和毛泽东的诗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其目的是什么？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39" name="文本框 1048626"/>
          <p:cNvSpPr txBox="1"/>
          <p:nvPr/>
        </p:nvSpPr>
        <p:spPr>
          <a:xfrm>
            <a:off x="708394" y="3716457"/>
            <a:ext cx="1077521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说说</a:t>
            </a:r>
            <a:r>
              <a:rPr altLang="zh-CN" b="1" sz="3100" lang="en-US">
                <a:solidFill>
                  <a:srgbClr val="000000"/>
                </a:solidFill>
              </a:rPr>
              <a:t>1</a:t>
            </a:r>
            <a:r>
              <a:rPr altLang="zh-CN" b="1" sz="3100" lang="en-US">
                <a:solidFill>
                  <a:srgbClr val="000000"/>
                </a:solidFill>
              </a:rPr>
              <a:t>~</a:t>
            </a:r>
            <a:r>
              <a:rPr altLang="zh-CN" b="1" sz="3100" lang="en-US">
                <a:solidFill>
                  <a:srgbClr val="000000"/>
                </a:solidFill>
              </a:rPr>
              <a:t>4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的</a:t>
            </a:r>
            <a:r>
              <a:rPr altLang="zh-CN" b="1" sz="3100" lang="zh-CN">
                <a:solidFill>
                  <a:srgbClr val="000000"/>
                </a:solidFill>
              </a:rPr>
              <a:t>论证思路</a:t>
            </a:r>
            <a:r>
              <a:rPr altLang="zh-CN" b="1" sz="3100" lang="zh-CN">
                <a:solidFill>
                  <a:srgbClr val="000000"/>
                </a:solidFill>
              </a:rPr>
              <a:t>。</a:t>
            </a:r>
            <a:endParaRPr b="1" sz="3100" lang="zh-CN">
              <a:solidFill>
                <a:srgbClr val="000000"/>
              </a:solidFill>
            </a:endParaRPr>
          </a:p>
        </p:txBody>
      </p:sp>
      <p:pic>
        <p:nvPicPr>
          <p:cNvPr id="2097153" name=""/>
          <p:cNvPicPr>
            <a:picLocks/>
          </p:cNvPicPr>
          <p:nvPr/>
        </p:nvPicPr>
        <p:blipFill>
          <a:blip xmlns:r="http://schemas.openxmlformats.org/officeDocument/2006/relationships" r:embed="rId1"/>
          <a:stretch>
            <a:fillRect/>
          </a:stretch>
        </p:blipFill>
        <p:spPr>
          <a:xfrm rot="0">
            <a:off x="8779672" y="3788015"/>
            <a:ext cx="1448809" cy="2519728"/>
          </a:xfrm>
          <a:prstGeom prst="rect"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45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0" name="文本框 1048626"/>
          <p:cNvSpPr txBox="1"/>
          <p:nvPr/>
        </p:nvSpPr>
        <p:spPr>
          <a:xfrm>
            <a:off x="708394" y="307994"/>
            <a:ext cx="1077521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1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作者认为</a:t>
            </a:r>
            <a:r>
              <a:rPr altLang="zh-CN" b="1" sz="3100" lang="zh-CN">
                <a:solidFill>
                  <a:srgbClr val="000000"/>
                </a:solidFill>
              </a:rPr>
              <a:t>“</a:t>
            </a:r>
            <a:r>
              <a:rPr altLang="zh-CN" b="1" sz="3100" lang="zh-CN">
                <a:solidFill>
                  <a:srgbClr val="000000"/>
                </a:solidFill>
              </a:rPr>
              <a:t>意境</a:t>
            </a:r>
            <a:r>
              <a:rPr altLang="zh-CN" b="1" sz="3100" lang="zh-CN">
                <a:solidFill>
                  <a:srgbClr val="000000"/>
                </a:solidFill>
              </a:rPr>
              <a:t>”</a:t>
            </a:r>
            <a:r>
              <a:rPr altLang="zh-CN" b="1" sz="3100" lang="zh-CN">
                <a:solidFill>
                  <a:srgbClr val="000000"/>
                </a:solidFill>
              </a:rPr>
              <a:t>是什么</a:t>
            </a:r>
            <a:r>
              <a:rPr altLang="zh-CN" b="1" sz="3100" lang="zh-CN">
                <a:solidFill>
                  <a:srgbClr val="000000"/>
                </a:solidFill>
              </a:rPr>
              <a:t>？</a:t>
            </a:r>
            <a:r>
              <a:rPr altLang="zh-CN" b="1" sz="3100" lang="zh-CN">
                <a:solidFill>
                  <a:srgbClr val="000000"/>
                </a:solidFill>
              </a:rPr>
              <a:t>作者</a:t>
            </a:r>
            <a:r>
              <a:rPr altLang="zh-CN" b="1" sz="3100" lang="zh-CN">
                <a:solidFill>
                  <a:srgbClr val="000000"/>
                </a:solidFill>
              </a:rPr>
              <a:t>是怎样阐释</a:t>
            </a:r>
            <a:r>
              <a:rPr altLang="zh-CN" b="1" sz="3100" lang="zh-CN">
                <a:solidFill>
                  <a:srgbClr val="000000"/>
                </a:solidFill>
              </a:rPr>
              <a:t>的</a:t>
            </a:r>
            <a:r>
              <a:rPr altLang="zh-CN" b="1" sz="3100" lang="zh-CN">
                <a:solidFill>
                  <a:srgbClr val="000000"/>
                </a:solidFill>
              </a:rPr>
              <a:t>意境的概念</a:t>
            </a:r>
            <a:r>
              <a:rPr altLang="zh-CN" b="1" sz="3100" lang="en-US">
                <a:solidFill>
                  <a:srgbClr val="000000"/>
                </a:solidFill>
              </a:rPr>
              <a:t>?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41" name="文本框 1048621"/>
          <p:cNvSpPr txBox="1"/>
          <p:nvPr/>
        </p:nvSpPr>
        <p:spPr>
          <a:xfrm>
            <a:off x="708395" y="1084084"/>
            <a:ext cx="10354007" cy="5232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作者认为</a:t>
            </a:r>
            <a:r>
              <a:rPr sz="3200" lang="zh-CN">
                <a:solidFill>
                  <a:srgbClr val="FF0000"/>
                </a:solidFill>
              </a:rPr>
              <a:t>“</a:t>
            </a:r>
            <a:r>
              <a:rPr sz="3200" lang="zh-CN">
                <a:solidFill>
                  <a:srgbClr val="FF0000"/>
                </a:solidFill>
              </a:rPr>
              <a:t>意境就是景与情的结合，写景就是写情。</a:t>
            </a:r>
            <a:r>
              <a:rPr sz="3200" lang="zh-CN">
                <a:solidFill>
                  <a:srgbClr val="FF0000"/>
                </a:solidFill>
              </a:rPr>
              <a:t>”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42" name="文本框 1048621"/>
          <p:cNvSpPr txBox="1"/>
          <p:nvPr/>
        </p:nvSpPr>
        <p:spPr>
          <a:xfrm>
            <a:off x="708394" y="1804128"/>
            <a:ext cx="11172695" cy="955039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作者通过列举山水画和</a:t>
            </a:r>
            <a:r>
              <a:rPr sz="3200" lang="zh-CN">
                <a:solidFill>
                  <a:srgbClr val="FF0000"/>
                </a:solidFill>
              </a:rPr>
              <a:t>“</a:t>
            </a:r>
            <a:r>
              <a:rPr sz="3200" lang="zh-CN">
                <a:solidFill>
                  <a:srgbClr val="FF0000"/>
                </a:solidFill>
              </a:rPr>
              <a:t>地理，自然环境的说明和图解。</a:t>
            </a:r>
            <a:r>
              <a:rPr sz="3200" lang="zh-CN">
                <a:solidFill>
                  <a:srgbClr val="FF0000"/>
                </a:solidFill>
              </a:rPr>
              <a:t>”</a:t>
            </a:r>
            <a:r>
              <a:rPr sz="3200" lang="zh-CN">
                <a:solidFill>
                  <a:srgbClr val="FF0000"/>
                </a:solidFill>
              </a:rPr>
              <a:t>的区别</a:t>
            </a:r>
            <a:r>
              <a:rPr sz="3200" lang="zh-CN">
                <a:solidFill>
                  <a:srgbClr val="FF0000"/>
                </a:solidFill>
              </a:rPr>
              <a:t>，</a:t>
            </a:r>
            <a:r>
              <a:rPr sz="3200" lang="zh-CN">
                <a:solidFill>
                  <a:srgbClr val="FF0000"/>
                </a:solidFill>
              </a:rPr>
              <a:t>阐释山水画的意境。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43" name="文本框 1048626"/>
          <p:cNvSpPr txBox="1"/>
          <p:nvPr/>
        </p:nvSpPr>
        <p:spPr>
          <a:xfrm>
            <a:off x="708394" y="2931159"/>
            <a:ext cx="10775213" cy="497840"/>
          </a:xfrm>
          <a:prstGeom prst="rect"/>
        </p:spPr>
        <p:txBody>
          <a:bodyPr rtlCol="0" wrap="square">
            <a:spAutoFit/>
          </a:bodyPr>
          <a:p>
            <a:r>
              <a:rPr altLang="zh-CN" b="1" sz="3100" lang="en-US">
                <a:solidFill>
                  <a:srgbClr val="000000"/>
                </a:solidFill>
              </a:rPr>
              <a:t>2</a:t>
            </a:r>
            <a:r>
              <a:rPr altLang="zh-CN" b="1" sz="3100" lang="en-US">
                <a:solidFill>
                  <a:srgbClr val="000000"/>
                </a:solidFill>
              </a:rPr>
              <a:t>.</a:t>
            </a:r>
            <a:r>
              <a:rPr altLang="zh-CN" b="1" sz="3100" lang="zh-CN">
                <a:solidFill>
                  <a:srgbClr val="000000"/>
                </a:solidFill>
              </a:rPr>
              <a:t>第</a:t>
            </a:r>
            <a:r>
              <a:rPr altLang="zh-CN" b="1" sz="3100" lang="en-US">
                <a:solidFill>
                  <a:srgbClr val="000000"/>
                </a:solidFill>
              </a:rPr>
              <a:t>3</a:t>
            </a:r>
            <a:r>
              <a:rPr altLang="en-US" b="1" sz="3100" lang="zh-CN">
                <a:solidFill>
                  <a:srgbClr val="000000"/>
                </a:solidFill>
              </a:rPr>
              <a:t>、</a:t>
            </a:r>
            <a:r>
              <a:rPr altLang="zh-CN" b="1" sz="3100" lang="en-US">
                <a:solidFill>
                  <a:srgbClr val="000000"/>
                </a:solidFill>
              </a:rPr>
              <a:t>4</a:t>
            </a:r>
            <a:r>
              <a:rPr altLang="zh-CN" b="1" sz="3100" lang="zh-CN">
                <a:solidFill>
                  <a:srgbClr val="000000"/>
                </a:solidFill>
              </a:rPr>
              <a:t>段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作者列举的李白和毛泽东的诗</a:t>
            </a:r>
            <a:r>
              <a:rPr altLang="zh-CN" b="1" sz="3100" lang="zh-CN">
                <a:solidFill>
                  <a:srgbClr val="000000"/>
                </a:solidFill>
              </a:rPr>
              <a:t>，</a:t>
            </a:r>
            <a:r>
              <a:rPr altLang="zh-CN" b="1" sz="3100" lang="zh-CN">
                <a:solidFill>
                  <a:srgbClr val="000000"/>
                </a:solidFill>
              </a:rPr>
              <a:t>其目的是什么？</a:t>
            </a:r>
            <a:endParaRPr b="1" sz="3100" lang="zh-CN">
              <a:solidFill>
                <a:srgbClr val="000000"/>
              </a:solidFill>
            </a:endParaRPr>
          </a:p>
        </p:txBody>
      </p:sp>
      <p:sp>
        <p:nvSpPr>
          <p:cNvPr id="1048644" name="文本框 1048621"/>
          <p:cNvSpPr txBox="1"/>
          <p:nvPr/>
        </p:nvSpPr>
        <p:spPr>
          <a:xfrm>
            <a:off x="708393" y="3600991"/>
            <a:ext cx="11172695" cy="9550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列举</a:t>
            </a:r>
            <a:r>
              <a:rPr sz="3200" lang="zh-CN">
                <a:solidFill>
                  <a:srgbClr val="FF0000"/>
                </a:solidFill>
              </a:rPr>
              <a:t>《</a:t>
            </a:r>
            <a:r>
              <a:rPr sz="3200" lang="zh-CN">
                <a:solidFill>
                  <a:srgbClr val="FF0000"/>
                </a:solidFill>
              </a:rPr>
              <a:t>送</a:t>
            </a:r>
            <a:r>
              <a:rPr sz="3200" lang="zh-CN">
                <a:solidFill>
                  <a:srgbClr val="FF0000"/>
                </a:solidFill>
              </a:rPr>
              <a:t>孟浩然之广</a:t>
            </a:r>
            <a:r>
              <a:rPr sz="3200" lang="zh-CN">
                <a:solidFill>
                  <a:srgbClr val="FF0000"/>
                </a:solidFill>
              </a:rPr>
              <a:t>陵</a:t>
            </a:r>
            <a:r>
              <a:rPr sz="3200" lang="zh-CN">
                <a:solidFill>
                  <a:srgbClr val="FF0000"/>
                </a:solidFill>
              </a:rPr>
              <a:t>》</a:t>
            </a:r>
            <a:r>
              <a:rPr sz="3200" lang="zh-CN">
                <a:solidFill>
                  <a:srgbClr val="FF0000"/>
                </a:solidFill>
              </a:rPr>
              <a:t>中的</a:t>
            </a:r>
            <a:r>
              <a:rPr sz="3200" lang="zh-CN">
                <a:solidFill>
                  <a:srgbClr val="FF0000"/>
                </a:solidFill>
              </a:rPr>
              <a:t>诗句</a:t>
            </a:r>
            <a:r>
              <a:rPr sz="3200" lang="zh-CN">
                <a:solidFill>
                  <a:srgbClr val="FF0000"/>
                </a:solidFill>
              </a:rPr>
              <a:t>。说明诗歌的意境是怎样融入到自然环境中去的。</a:t>
            </a:r>
            <a:endParaRPr sz="3200" lang="zh-CN">
              <a:solidFill>
                <a:srgbClr val="FF0000"/>
              </a:solidFill>
            </a:endParaRPr>
          </a:p>
        </p:txBody>
      </p:sp>
      <p:sp>
        <p:nvSpPr>
          <p:cNvPr id="1048645" name="文本框 1048621"/>
          <p:cNvSpPr txBox="1"/>
          <p:nvPr/>
        </p:nvSpPr>
        <p:spPr>
          <a:xfrm>
            <a:off x="708394" y="4556030"/>
            <a:ext cx="11172695" cy="955040"/>
          </a:xfrm>
          <a:prstGeom prst="rect"/>
        </p:spPr>
        <p:txBody>
          <a:bodyPr rtlCol="0" wrap="square">
            <a:spAutoFit/>
          </a:bodyPr>
          <a:p>
            <a:r>
              <a:rPr sz="3200" lang="zh-CN">
                <a:solidFill>
                  <a:srgbClr val="FF0000"/>
                </a:solidFill>
              </a:rPr>
              <a:t>列举毛泽东的</a:t>
            </a:r>
            <a:r>
              <a:rPr sz="3200" lang="zh-CN">
                <a:solidFill>
                  <a:srgbClr val="FF0000"/>
                </a:solidFill>
              </a:rPr>
              <a:t>《</a:t>
            </a:r>
            <a:r>
              <a:rPr sz="3200" lang="zh-CN">
                <a:solidFill>
                  <a:srgbClr val="FF0000"/>
                </a:solidFill>
              </a:rPr>
              <a:t>十六</a:t>
            </a:r>
            <a:r>
              <a:rPr sz="3200" lang="zh-CN">
                <a:solidFill>
                  <a:srgbClr val="FF0000"/>
                </a:solidFill>
              </a:rPr>
              <a:t>字令三首</a:t>
            </a:r>
            <a:r>
              <a:rPr sz="3200" lang="zh-CN">
                <a:solidFill>
                  <a:srgbClr val="FF0000"/>
                </a:solidFill>
              </a:rPr>
              <a:t>》</a:t>
            </a:r>
            <a:r>
              <a:rPr sz="3200" lang="zh-CN">
                <a:solidFill>
                  <a:srgbClr val="FF0000"/>
                </a:solidFill>
              </a:rPr>
              <a:t>，进一步说明了</a:t>
            </a:r>
            <a:r>
              <a:rPr sz="3200" lang="zh-CN">
                <a:solidFill>
                  <a:srgbClr val="FF0000"/>
                </a:solidFill>
              </a:rPr>
              <a:t>“</a:t>
            </a:r>
            <a:r>
              <a:rPr sz="3200" lang="zh-CN">
                <a:solidFill>
                  <a:srgbClr val="FF0000"/>
                </a:solidFill>
              </a:rPr>
              <a:t>写景就是写情，</a:t>
            </a:r>
            <a:r>
              <a:rPr sz="3200" lang="zh-CN">
                <a:solidFill>
                  <a:srgbClr val="FF0000"/>
                </a:solidFill>
              </a:rPr>
              <a:t>诗画有了意境</a:t>
            </a:r>
            <a:r>
              <a:rPr sz="3200" lang="zh-CN">
                <a:solidFill>
                  <a:srgbClr val="FF0000"/>
                </a:solidFill>
              </a:rPr>
              <a:t>，</a:t>
            </a:r>
            <a:r>
              <a:rPr sz="3200" lang="zh-CN">
                <a:solidFill>
                  <a:srgbClr val="FF0000"/>
                </a:solidFill>
              </a:rPr>
              <a:t>就有了</a:t>
            </a:r>
            <a:r>
              <a:rPr sz="3200" lang="zh-CN">
                <a:solidFill>
                  <a:srgbClr val="FF0000"/>
                </a:solidFill>
              </a:rPr>
              <a:t>灵魂。</a:t>
            </a:r>
            <a:endParaRPr sz="3200" lang="zh-CN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64414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64414"/>
</p:tagLst>
</file>

<file path=ppt/tags/tag3.xml><?xml version="1.0" encoding="utf-8"?>
<p:tagLst xmlns:p="http://schemas.openxmlformats.org/presentationml/2006/main">
  <p:tag name="KSO_WM_TEMPLATE_CATEGORY" val="custom"/>
  <p:tag name="KSO_WM_TEMPLATE_INDEX" val="20164414"/>
  <p:tag name="KSO_WM_TAG_VERSION" val="1.0"/>
  <p:tag name="KSO_WM_BEAUTIFY_FLAG" val="#wm#"/>
  <p:tag name="KSO_WM_TEMPLATE_THUMBS_INDEX" val="1、2、3、4、5、6、7、8、9、10、11"/>
</p:tagLst>
</file>

<file path=ppt/tags/tag4.xml><?xml version="1.0" encoding="utf-8"?>
<p:tagLst xmlns:p="http://schemas.openxmlformats.org/presentationml/2006/main">
  <p:tag name="KSO_WM_TEMPLATE_CATEGORY" val="custom"/>
  <p:tag name="KSO_WM_TEMPLATE_INDEX" val="20164414"/>
</p:tagLst>
</file>

<file path=ppt/tags/tag5.xml><?xml version="1.0" encoding="utf-8"?>
<p:tagLst xmlns:p="http://schemas.openxmlformats.org/presentationml/2006/main">
  <p:tag name="KSO_WM_TEMPLATE_CATEGORY" val="custom"/>
  <p:tag name="KSO_WM_TEMPLATE_INDEX" val="20164414"/>
</p:tagLst>
</file>

<file path=ppt/tags/tag6.xml><?xml version="1.0" encoding="utf-8"?>
<p:tagLst xmlns:p="http://schemas.openxmlformats.org/presentationml/2006/main">
  <p:tag name="KSO_WM_TEMPLATE_CATEGORY" val="custom"/>
  <p:tag name="KSO_WM_TEMPLATE_INDEX" val="20164414"/>
</p:tagLst>
</file>

<file path=ppt/tags/tag7.xml><?xml version="1.0" encoding="utf-8"?>
<p:tagLst xmlns:p="http://schemas.openxmlformats.org/presentationml/2006/main">
  <p:tag name="KSO_WM_TEMPLATE_CATEGORY" val="custom"/>
  <p:tag name="KSO_WM_TEMPLATE_INDEX" val="20164414"/>
</p:tagLst>
</file>

<file path=ppt/theme/theme1.xml><?xml version="1.0" encoding="utf-8"?>
<a:theme xmlns:a="http://schemas.openxmlformats.org/drawingml/2006/main" name="自定义设计方案">
  <a:themeElements>
    <a:clrScheme name="自定义 27">
      <a:dk1>
        <a:srgbClr val="000000"/>
      </a:dk1>
      <a:lt1>
        <a:srgbClr val="FFFFFF"/>
      </a:lt1>
      <a:dk2>
        <a:srgbClr val="131C21"/>
      </a:dk2>
      <a:lt2>
        <a:srgbClr val="44546A"/>
      </a:lt2>
      <a:accent1>
        <a:srgbClr val="00B0F0"/>
      </a:accent1>
      <a:accent2>
        <a:srgbClr val="8865DB"/>
      </a:accent2>
      <a:accent3>
        <a:srgbClr val="F56A4A"/>
      </a:accent3>
      <a:accent4>
        <a:srgbClr val="2F729B"/>
      </a:accent4>
      <a:accent5>
        <a:srgbClr val="CB3416"/>
      </a:accent5>
      <a:accent6>
        <a:srgbClr val="203864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a="http://schemas.openxmlformats.org/drawingml/2006/main" name="Office 主题">
  <a:themeElements>
    <a:clrScheme name="Office">
      <a:dk1>
        <a:sysClr lastClr="000000" val="windowText"/>
      </a:dk1>
      <a:lt1>
        <a:sysClr lastClr="FFFFFF" val="window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algn="ctr" blurRad="57150" dir="5400000" dist="19050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>
  <Application>WPS 演示</Application>
  <ScaleCrop>0</ScaleCrop>
  <LinksUpToDate>0</LinksUpToDate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:title>山水画的意境</dc:title>
  <dc:creator>Administrator</dc:creator>
  <cp:lastModifiedBy>✔Heart breaker</cp:lastModifiedBy>
  <dcterms:created xsi:type="dcterms:W3CDTF">2018-12-31T17:04:15Z</dcterms:created>
  <dcterms:modified xsi:type="dcterms:W3CDTF">2019-03-17T21:22:04Z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