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78" r:id="rId4"/>
    <p:sldId id="258" r:id="rId5"/>
    <p:sldId id="259" r:id="rId6"/>
    <p:sldId id="27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9" r:id="rId15"/>
    <p:sldId id="267" r:id="rId16"/>
    <p:sldId id="268" r:id="rId17"/>
    <p:sldId id="269" r:id="rId18"/>
    <p:sldId id="271" r:id="rId19"/>
    <p:sldId id="270" r:id="rId20"/>
    <p:sldId id="272" r:id="rId21"/>
    <p:sldId id="273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GIF"/><Relationship Id="rId3" Type="http://schemas.openxmlformats.org/officeDocument/2006/relationships/image" Target="../media/image5.png"/><Relationship Id="rId2" Type="http://schemas.microsoft.com/office/2007/relationships/media" Target="file:///C:\Users\Administrator\Desktop\25.&#35799;&#35789;&#26354;&#20116;&#39318;\&#23665;&#22369;&#32650;.&#28540;&#20851;&#24576;&#21476;\&#23665;&#22369;&#32650;.&#28540;&#20851;&#24576;&#21476;&#26391;&#35835;.mp3" TargetMode="External"/><Relationship Id="rId1" Type="http://schemas.openxmlformats.org/officeDocument/2006/relationships/audio" Target="file:///C:\Users\Administrator\Desktop\25.&#35799;&#35789;&#26354;&#20116;&#39318;\&#23665;&#22369;&#32650;.&#28540;&#20851;&#24576;&#21476;\&#23665;&#22369;&#32650;.&#28540;&#20851;&#24576;&#21476;&#26391;&#35835;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标题 307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导入新课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0" name="文本占位符 3074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        《</a:t>
            </a:r>
            <a:r>
              <a:rPr lang="zh-CN" altLang="en-US" sz="4000" b="1" dirty="0"/>
              <a:t>潼关怀古</a:t>
            </a:r>
            <a:r>
              <a:rPr lang="en-US" altLang="zh-CN" sz="4000" b="1" dirty="0"/>
              <a:t>》</a:t>
            </a:r>
            <a:r>
              <a:rPr lang="zh-CN" altLang="en-US" sz="4000" b="1" dirty="0"/>
              <a:t>是张养浩晚年的代表作，也是元散曲中思想性、艺术性完美结合的名作。当时关中大旱，饥民相食，灾情十分严峻。经历过宦海浮沉的张养浩本已厌倦官场生活，弃官归养；但得知关中百姓处境危困，毅然受命，出任陕西行台中丞，赈济灾民，因此途经潼关。后因积劳成疾，客死任所。张养浩对百姓充满深切的同情，有着强烈的忧患意识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 </a:t>
            </a:r>
            <a:endParaRPr lang="zh-CN" altLang="en-US" dirty="0"/>
          </a:p>
        </p:txBody>
      </p:sp>
      <p:pic>
        <p:nvPicPr>
          <p:cNvPr id="2051" name="图片 3075" descr="t0151c150d037a7e9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03350" cy="134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3076" descr="t0151c150d037a7e9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0" y="5805488"/>
            <a:ext cx="1835150" cy="908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024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翻译曲句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1266" name="文本占位符 10242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550545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000" b="1" dirty="0"/>
              <a:t>群峰众峦像是在这里汇聚，大浪巨涛像是在这里发怒，（潼关）外有黄河，内有华山，潼关地势坚固。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遥望古都长安，思绪此起彼伏。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令人伤心的是途中所见的秦汉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宫殿遗址，万间宫殿早已化作了尘土。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一朝兴盛，百姓受苦；一朝灭亡，百姓依旧受苦。</a:t>
            </a:r>
            <a:endParaRPr lang="zh-CN" altLang="en-US" sz="4000" b="1" dirty="0"/>
          </a:p>
        </p:txBody>
      </p:sp>
      <p:pic>
        <p:nvPicPr>
          <p:cNvPr id="11267" name="图片 10243" descr="w028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331913" cy="98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126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分析结构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2290" name="文本占位符 11266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  <a:ln/>
        </p:spPr>
        <p:txBody>
          <a:bodyPr anchor="t"/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4400" b="1" dirty="0"/>
              <a:t>          </a:t>
            </a:r>
            <a:r>
              <a:rPr lang="zh-CN" altLang="en-US" sz="4400" b="1" dirty="0"/>
              <a:t>第一层，前三句，写潼关的雄伟气势。</a:t>
            </a:r>
            <a:endParaRPr lang="zh-CN" altLang="en-US" sz="4400" b="1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4400" b="1" dirty="0"/>
              <a:t>          第二层，中间四句，写作者途径潼关时的所见所感。</a:t>
            </a:r>
            <a:endParaRPr lang="zh-CN" altLang="en-US" sz="4400" b="1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4400" b="1" dirty="0"/>
              <a:t>         第三层，后两句，总写作者的感慨。</a:t>
            </a:r>
            <a:endParaRPr lang="zh-CN" altLang="en-US" sz="4400" b="1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endParaRPr lang="zh-CN" altLang="en-US" sz="4400" b="1" dirty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12291" name="图片 11267" descr="zao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7313" y="4437063"/>
            <a:ext cx="6516687" cy="2420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228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问题探究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2291" name="内容占位符 12290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en-US" altLang="zh-CN" sz="4000" b="1" dirty="0"/>
              <a:t>           </a:t>
            </a:r>
            <a:r>
              <a:rPr lang="en-US" altLang="zh-CN" sz="4400" b="1" dirty="0"/>
              <a:t>1</a:t>
            </a:r>
            <a:r>
              <a:rPr lang="zh-CN" altLang="en-US" sz="4400" b="1" dirty="0"/>
              <a:t>、“如聚”“如怒”描写了怎样的情景？</a:t>
            </a:r>
            <a:endParaRPr lang="zh-CN" altLang="en-US" sz="4400" b="1" dirty="0"/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“如聚”形容潼关在重重山峦的包围之中。“如怒”形容黄河之水奔腾澎湃。从视觉、听觉写出了潼关的险要。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             </a:t>
            </a:r>
            <a:endParaRPr lang="zh-CN" altLang="en-US" b="1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             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13315" name="图片 12291" descr="t01c350bd54c0a893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6600" y="4581525"/>
            <a:ext cx="5867400" cy="2276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charRg st="31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256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5603" name="内容占位符 2560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b="1" dirty="0"/>
              <a:t>              </a:t>
            </a:r>
            <a:r>
              <a:rPr lang="en-US" altLang="zh-CN" sz="4400" b="1" dirty="0"/>
              <a:t>2</a:t>
            </a:r>
            <a:r>
              <a:rPr lang="zh-CN" altLang="en-US" sz="4400" b="1" dirty="0"/>
              <a:t>、“望西都，意踌躇”描写了怎样的情景？</a:t>
            </a:r>
            <a:endParaRPr lang="zh-CN" altLang="en-US" sz="4400" b="1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4400" b="1" dirty="0"/>
              <a:t>          </a:t>
            </a:r>
            <a:r>
              <a:rPr lang="zh-CN" altLang="en-US" sz="4400" b="1" dirty="0">
                <a:solidFill>
                  <a:srgbClr val="FF0000"/>
                </a:solidFill>
              </a:rPr>
              <a:t>写作者远望长安，往日辉煌的西都，如今却是一片荒凉，顿生悲哀伤感之情。</a:t>
            </a:r>
            <a:r>
              <a:rPr lang="zh-CN" altLang="en-US" sz="4400" dirty="0">
                <a:solidFill>
                  <a:srgbClr val="FF0000"/>
                </a:solidFill>
              </a:rPr>
              <a:t> </a:t>
            </a:r>
            <a:endParaRPr lang="zh-CN" altLang="en-US" sz="44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4400" dirty="0"/>
              <a:t>           </a:t>
            </a:r>
            <a:endParaRPr lang="zh-CN" altLang="en-US" sz="4400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4400" dirty="0"/>
              <a:t>           </a:t>
            </a:r>
            <a:r>
              <a:rPr lang="en-US" altLang="zh-CN" sz="4400" b="1" dirty="0"/>
              <a:t>3</a:t>
            </a:r>
            <a:r>
              <a:rPr lang="zh-CN" altLang="en-US" sz="4400" b="1" dirty="0"/>
              <a:t>、怎样理解“宫阙万间都做了土”？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 这是国家由盛而衰的写照。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400" b="1" dirty="0"/>
          </a:p>
          <a:p>
            <a:pPr>
              <a:spcBef>
                <a:spcPct val="0"/>
              </a:spcBef>
              <a:buClr>
                <a:srgbClr val="000000"/>
              </a:buClr>
              <a:buNone/>
            </a:pPr>
            <a:endParaRPr lang="zh-CN" altLang="en-US" b="1" dirty="0"/>
          </a:p>
          <a:p>
            <a:endParaRPr lang="zh-CN" altLang="en-US" dirty="0"/>
          </a:p>
        </p:txBody>
      </p:sp>
      <p:pic>
        <p:nvPicPr>
          <p:cNvPr id="14339" name="图片 25603" descr="风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2924175"/>
            <a:ext cx="4572000" cy="1128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35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charRg st="35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12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charRg st="122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33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3315" name="内容占位符 1331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4</a:t>
            </a:r>
            <a:r>
              <a:rPr lang="zh-CN" altLang="en-US" sz="4000" b="1" dirty="0"/>
              <a:t>、为什么说“兴，百姓苦；亡，百姓苦”？表现了作者怎样的思想感情？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</a:t>
            </a:r>
            <a:r>
              <a:rPr lang="en-US" altLang="zh-CN" sz="4400" b="1" dirty="0">
                <a:solidFill>
                  <a:srgbClr val="FF0000"/>
                </a:solidFill>
              </a:rPr>
              <a:t>①</a:t>
            </a:r>
            <a:r>
              <a:rPr lang="en-US" altLang="zh-CN" sz="4400" b="1" dirty="0"/>
              <a:t> </a:t>
            </a:r>
            <a:r>
              <a:rPr lang="zh-CN" altLang="en-US" sz="4400" b="1" dirty="0">
                <a:solidFill>
                  <a:srgbClr val="FF0000"/>
                </a:solidFill>
              </a:rPr>
              <a:t>一个朝代兴起，必定大兴土木，修建豪华的宫殿，从而给百姓带来巨大的灾难；一代朝代灭亡，在战争中遭殃的也是百姓。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 </a:t>
            </a:r>
            <a:r>
              <a:rPr lang="en-US" altLang="zh-CN" sz="4400" b="1" dirty="0">
                <a:solidFill>
                  <a:srgbClr val="FF0000"/>
                </a:solidFill>
              </a:rPr>
              <a:t>②</a:t>
            </a:r>
            <a:r>
              <a:rPr lang="zh-CN" altLang="en-US" sz="4400" b="1" dirty="0">
                <a:solidFill>
                  <a:srgbClr val="FF0000"/>
                </a:solidFill>
              </a:rPr>
              <a:t>表现了作者忧虑国计民生的思想感情。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000" b="1" dirty="0"/>
          </a:p>
          <a:p>
            <a:pPr>
              <a:buNone/>
            </a:pPr>
            <a:endParaRPr lang="zh-CN" altLang="en-US" sz="4000" b="1" dirty="0"/>
          </a:p>
        </p:txBody>
      </p:sp>
      <p:pic>
        <p:nvPicPr>
          <p:cNvPr id="15363" name="图片 13315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5949950"/>
            <a:ext cx="5508625" cy="1052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1331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0" y="1341438"/>
            <a:ext cx="7308850" cy="503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44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charRg st="44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11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charRg st="111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43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4339" name="内容占位符 1433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dirty="0"/>
              <a:t>            </a:t>
            </a:r>
            <a:r>
              <a:rPr lang="en-US" altLang="zh-CN" sz="4000" b="1" dirty="0"/>
              <a:t>5</a:t>
            </a:r>
            <a:r>
              <a:rPr lang="zh-CN" altLang="en-US" sz="4000" b="1" dirty="0"/>
              <a:t>、</a:t>
            </a:r>
            <a:r>
              <a:rPr lang="en-US" altLang="zh-CN" sz="4000" b="1" dirty="0"/>
              <a:t>《</a:t>
            </a:r>
            <a:r>
              <a:rPr lang="zh-CN" altLang="en-US" sz="4000" b="1" dirty="0"/>
              <a:t>山坡羊</a:t>
            </a:r>
            <a:r>
              <a:rPr lang="en-US" altLang="zh-CN" sz="4000" b="1" dirty="0"/>
              <a:t>·</a:t>
            </a:r>
            <a:r>
              <a:rPr lang="zh-CN" altLang="en-US" sz="4000" b="1" dirty="0"/>
              <a:t>潼关怀古</a:t>
            </a:r>
            <a:r>
              <a:rPr lang="en-US" altLang="zh-CN" sz="4000" b="1" dirty="0"/>
              <a:t>》</a:t>
            </a:r>
            <a:r>
              <a:rPr lang="zh-CN" altLang="en-US" sz="4000" b="1" dirty="0"/>
              <a:t>中</a:t>
            </a:r>
            <a:r>
              <a:rPr lang="zh-CN" altLang="en-US" sz="4000" b="1" dirty="0">
                <a:solidFill>
                  <a:srgbClr val="FF0000"/>
                </a:solidFill>
              </a:rPr>
              <a:t>以动写静</a:t>
            </a:r>
            <a:r>
              <a:rPr lang="zh-CN" altLang="en-US" sz="4000" b="1" dirty="0"/>
              <a:t>的句子是哪两句？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 </a:t>
            </a:r>
            <a:r>
              <a:rPr lang="zh-CN" altLang="en-US" sz="4000" b="1" dirty="0">
                <a:solidFill>
                  <a:srgbClr val="FF0000"/>
                </a:solidFill>
              </a:rPr>
              <a:t>峰峦如聚，波涛如怒。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/>
              <a:t>          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</a:t>
            </a:r>
            <a:r>
              <a:rPr lang="en-US" altLang="zh-CN" sz="4000" b="1" dirty="0"/>
              <a:t>6</a:t>
            </a:r>
            <a:r>
              <a:rPr lang="zh-CN" altLang="en-US" sz="4000" b="1" dirty="0"/>
              <a:t>、山坡羊</a:t>
            </a:r>
            <a:r>
              <a:rPr lang="en-US" altLang="zh-CN" sz="4000" b="1" dirty="0"/>
              <a:t>·</a:t>
            </a:r>
            <a:r>
              <a:rPr lang="zh-CN" altLang="en-US" sz="4000" b="1" dirty="0"/>
              <a:t>潼关怀古</a:t>
            </a:r>
            <a:r>
              <a:rPr lang="en-US" altLang="zh-CN" sz="4000" b="1" dirty="0"/>
              <a:t>》</a:t>
            </a:r>
            <a:r>
              <a:rPr lang="zh-CN" altLang="en-US" sz="4000" b="1" dirty="0"/>
              <a:t>中描写潼关的</a:t>
            </a:r>
            <a:r>
              <a:rPr lang="zh-CN" altLang="en-US" sz="4000" b="1" dirty="0">
                <a:solidFill>
                  <a:srgbClr val="FF0000"/>
                </a:solidFill>
              </a:rPr>
              <a:t>险要地势</a:t>
            </a:r>
            <a:r>
              <a:rPr lang="zh-CN" altLang="en-US" sz="4000" b="1" dirty="0"/>
              <a:t>的句子是哪几句？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 </a:t>
            </a:r>
            <a:r>
              <a:rPr lang="zh-CN" altLang="en-US" sz="4000" b="1" dirty="0">
                <a:solidFill>
                  <a:srgbClr val="FF0000"/>
                </a:solidFill>
              </a:rPr>
              <a:t>峰峦如聚，波涛如怒，山河表里潼关路。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6387" name="图片 14339" descr="t015d221d98550161c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5084763"/>
            <a:ext cx="5148262" cy="1773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38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charRg st="38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114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charRg st="114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536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5363" name="内容占位符 1536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 7</a:t>
            </a:r>
            <a:r>
              <a:rPr lang="zh-CN" altLang="en-US" sz="4000" b="1" dirty="0"/>
              <a:t>、</a:t>
            </a:r>
            <a:r>
              <a:rPr lang="en-US" altLang="zh-CN" sz="4000" b="1" dirty="0"/>
              <a:t>《</a:t>
            </a:r>
            <a:r>
              <a:rPr lang="zh-CN" altLang="en-US" sz="4000" b="1" dirty="0"/>
              <a:t>山坡羊</a:t>
            </a:r>
            <a:r>
              <a:rPr lang="en-US" altLang="zh-CN" sz="4000" b="1" dirty="0"/>
              <a:t>·</a:t>
            </a:r>
            <a:r>
              <a:rPr lang="zh-CN" altLang="en-US" sz="4000" b="1" dirty="0"/>
              <a:t>潼关怀古</a:t>
            </a:r>
            <a:r>
              <a:rPr lang="en-US" altLang="zh-CN" sz="4000" b="1" dirty="0"/>
              <a:t>》</a:t>
            </a:r>
            <a:r>
              <a:rPr lang="zh-CN" altLang="en-US" sz="4000" b="1" dirty="0">
                <a:solidFill>
                  <a:srgbClr val="FF0000"/>
                </a:solidFill>
              </a:rPr>
              <a:t>中心句</a:t>
            </a:r>
            <a:r>
              <a:rPr lang="zh-CN" altLang="en-US" sz="4000" b="1" dirty="0"/>
              <a:t>是哪句？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 </a:t>
            </a:r>
            <a:r>
              <a:rPr lang="zh-CN" altLang="en-US" sz="4400" b="1" dirty="0">
                <a:solidFill>
                  <a:srgbClr val="FF0000"/>
                </a:solidFill>
              </a:rPr>
              <a:t>兴，百姓苦；亡，百姓苦。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   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>
                <a:solidFill>
                  <a:srgbClr val="FF0000"/>
                </a:solidFill>
              </a:rPr>
              <a:t>           </a:t>
            </a:r>
            <a:r>
              <a:rPr lang="en-US" altLang="zh-CN" sz="4000" b="1" dirty="0"/>
              <a:t>8</a:t>
            </a:r>
            <a:r>
              <a:rPr lang="zh-CN" altLang="en-US" sz="4000" b="1" dirty="0">
                <a:solidFill>
                  <a:srgbClr val="FF0000"/>
                </a:solidFill>
              </a:rPr>
              <a:t>点题“怀古  ”</a:t>
            </a:r>
            <a:r>
              <a:rPr lang="zh-CN" altLang="en-US" sz="4000" b="1" dirty="0"/>
              <a:t>，并表现作者</a:t>
            </a:r>
            <a:r>
              <a:rPr lang="zh-CN" altLang="en-US" sz="4000" b="1" dirty="0">
                <a:solidFill>
                  <a:srgbClr val="FF0000"/>
                </a:solidFill>
              </a:rPr>
              <a:t>无限伤感</a:t>
            </a:r>
            <a:r>
              <a:rPr lang="zh-CN" altLang="en-US" sz="4000" b="1" dirty="0"/>
              <a:t>原因的句子是哪句？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  </a:t>
            </a:r>
            <a:r>
              <a:rPr lang="zh-CN" altLang="en-US" sz="4400" b="1" dirty="0">
                <a:solidFill>
                  <a:srgbClr val="FF0000"/>
                </a:solidFill>
              </a:rPr>
              <a:t>伤心秦汉经行处，宫阙万间都做了土。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17411" name="图片 15364" descr="天地之间找一个属于自己的地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20938"/>
            <a:ext cx="9144000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3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charRg st="31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07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charRg st="107" end="1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740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名句赏析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8434" name="文本占位符 17410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>
                <a:solidFill>
                  <a:srgbClr val="FF0000"/>
                </a:solidFill>
              </a:rPr>
              <a:t>兴，百姓苦；亡，百姓苦。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</a:t>
            </a:r>
            <a:r>
              <a:rPr lang="zh-CN" altLang="en-US" sz="4400" b="1" dirty="0"/>
              <a:t>这两句诗直抒胸臆，写了一朝兴起，老百姓受苦，一朝衰亡，老百姓仍受苦。表现了作者对百姓的同情和对统治者的批判。</a:t>
            </a:r>
            <a:endParaRPr lang="zh-CN" altLang="en-US" sz="4400" b="1" dirty="0"/>
          </a:p>
          <a:p>
            <a:pPr>
              <a:buNone/>
            </a:pP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18435" name="图片 17411" descr="t0193d63e65beb3b6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941888"/>
            <a:ext cx="9144000" cy="1916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638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艺术特色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9458" name="文本占位符 16386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876925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en-US" altLang="zh-CN" sz="4000" b="1" dirty="0"/>
              <a:t>1</a:t>
            </a:r>
            <a:r>
              <a:rPr lang="zh-CN" altLang="en-US" sz="4000" b="1" dirty="0"/>
              <a:t>、</a:t>
            </a:r>
            <a:r>
              <a:rPr lang="zh-CN" altLang="en-US" sz="4000" b="1" dirty="0">
                <a:solidFill>
                  <a:srgbClr val="FF0000"/>
                </a:solidFill>
              </a:rPr>
              <a:t>以动写静。</a:t>
            </a:r>
            <a:r>
              <a:rPr lang="zh-CN" altLang="en-US" sz="4000" b="1" dirty="0"/>
              <a:t>赋予景物以波涛汹涌的气势；采用了拟人的修辞手法，把本来静态的山写动了，本来无情的水写得心潮翻滚。</a:t>
            </a:r>
            <a:endParaRPr lang="zh-CN" altLang="en-US" sz="4000" b="1" dirty="0"/>
          </a:p>
          <a:p>
            <a:pPr>
              <a:spcBef>
                <a:spcPct val="0"/>
              </a:spcBef>
              <a:buNone/>
            </a:pPr>
            <a:r>
              <a:rPr lang="zh-CN" altLang="en-US" sz="4000" b="1" dirty="0"/>
              <a:t>          </a:t>
            </a:r>
            <a:r>
              <a:rPr lang="en-US" altLang="zh-CN" sz="4000" b="1" dirty="0"/>
              <a:t>2</a:t>
            </a:r>
            <a:r>
              <a:rPr lang="zh-CN" altLang="en-US" sz="4000" b="1" dirty="0"/>
              <a:t>、</a:t>
            </a:r>
            <a:r>
              <a:rPr lang="zh-CN" altLang="en-US" sz="4000" b="1" dirty="0">
                <a:solidFill>
                  <a:srgbClr val="FF0000"/>
                </a:solidFill>
              </a:rPr>
              <a:t>情景交融，情由景生。</a:t>
            </a:r>
            <a:r>
              <a:rPr lang="zh-CN" altLang="en-US" sz="4000" b="1" dirty="0"/>
              <a:t> 小令结构严谨，层次清楚，形象鲜明，气势雄浑，立意深远。读罢小令仿佛使人看到诗人遥望长安，凭古吊今，关心人民疾苦的形象。</a:t>
            </a:r>
            <a:r>
              <a:rPr lang="zh-CN" altLang="en-US" sz="4000" dirty="0"/>
              <a:t> </a:t>
            </a:r>
            <a:endParaRPr lang="zh-CN" altLang="en-US" sz="4000" dirty="0"/>
          </a:p>
        </p:txBody>
      </p:sp>
      <p:pic>
        <p:nvPicPr>
          <p:cNvPr id="19459" name="图片 16387" descr="t01a18ba43a5faea4d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63713" cy="1052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843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小结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482" name="文本占位符 18434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/>
              <a:t>本篇在写法上层层深入，由写景而怀古，再而议论。意蕴深邃，感情沉郁，</a:t>
            </a:r>
            <a:r>
              <a:rPr lang="zh-CN" altLang="en-US" sz="4400" b="1" dirty="0">
                <a:solidFill>
                  <a:srgbClr val="FF0000"/>
                </a:solidFill>
              </a:rPr>
              <a:t>雄浑苍茫的景色</a:t>
            </a:r>
            <a:r>
              <a:rPr lang="zh-CN" altLang="en-US" sz="4400" b="1" dirty="0"/>
              <a:t>、</a:t>
            </a:r>
            <a:r>
              <a:rPr lang="zh-CN" altLang="en-US" sz="4400" b="1" dirty="0">
                <a:solidFill>
                  <a:srgbClr val="FF0000"/>
                </a:solidFill>
              </a:rPr>
              <a:t>真挚深沉的情感</a:t>
            </a:r>
            <a:r>
              <a:rPr lang="zh-CN" altLang="en-US" sz="4400" b="1" dirty="0"/>
              <a:t>和</a:t>
            </a:r>
            <a:r>
              <a:rPr lang="zh-CN" altLang="en-US" sz="4400" b="1" dirty="0">
                <a:solidFill>
                  <a:srgbClr val="FF0000"/>
                </a:solidFill>
              </a:rPr>
              <a:t>精辟的议论</a:t>
            </a:r>
            <a:r>
              <a:rPr lang="zh-CN" altLang="en-US" sz="4400" b="1" dirty="0"/>
              <a:t>三者完美结合，使得全曲具有强烈的艺术感染力。这首散曲字里行间充溢着历史的沧桑感和时代感，既突现了怀古诗的特色，又别具沉郁风格。</a:t>
            </a:r>
            <a:endParaRPr lang="zh-CN" altLang="en-US" sz="4400" b="1" dirty="0"/>
          </a:p>
        </p:txBody>
      </p:sp>
      <p:pic>
        <p:nvPicPr>
          <p:cNvPr id="20483" name="图片 18435" descr="t01e990f569039858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76375" cy="126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24577" descr="gucheng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28600"/>
            <a:ext cx="9144000" cy="708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文本框 24578"/>
          <p:cNvSpPr txBox="1"/>
          <p:nvPr/>
        </p:nvSpPr>
        <p:spPr>
          <a:xfrm>
            <a:off x="1371600" y="1371600"/>
            <a:ext cx="7239000" cy="32591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buClr>
                <a:srgbClr val="000000"/>
              </a:buClr>
            </a:pP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山坡羊  </a:t>
            </a: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潼关怀古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buClr>
                <a:srgbClr val="000000"/>
              </a:buClr>
            </a:pPr>
            <a:r>
              <a:rPr lang="zh-CN" altLang="en-US" sz="4400" b="1" dirty="0">
                <a:solidFill>
                  <a:srgbClr val="66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</a:t>
            </a:r>
            <a:endParaRPr lang="zh-CN" altLang="en-US" sz="4400" b="1" dirty="0">
              <a:solidFill>
                <a:srgbClr val="66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buClr>
                <a:srgbClr val="000000"/>
              </a:buClr>
            </a:pPr>
            <a:r>
              <a:rPr lang="zh-CN" altLang="en-US" sz="4400" b="1" dirty="0">
                <a:solidFill>
                  <a:srgbClr val="66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张养浩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buClr>
                <a:srgbClr val="000000"/>
              </a:buClr>
            </a:pP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0">
              <a:buClr>
                <a:srgbClr val="000000"/>
              </a:buClr>
            </a:pPr>
            <a:r>
              <a:rPr lang="zh-CN" altLang="en-US" sz="3200" b="1" dirty="0">
                <a:solidFill>
                  <a:srgbClr val="66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zh-CN" altLang="en-US" sz="3200" b="1" dirty="0">
              <a:solidFill>
                <a:srgbClr val="66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1945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主题思想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1506" name="文本占位符 19458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 </a:t>
            </a:r>
            <a:r>
              <a:rPr lang="zh-CN" altLang="en-US" sz="4400" b="1" dirty="0"/>
              <a:t>本散曲由潼关而怀古，表达了对广大人民的同情。“</a:t>
            </a:r>
            <a:r>
              <a:rPr lang="zh-CN" altLang="en-US" sz="4400" b="1" dirty="0">
                <a:solidFill>
                  <a:srgbClr val="FF0000"/>
                </a:solidFill>
              </a:rPr>
              <a:t>兴，百姓苦：，亡，百姓苦</a:t>
            </a:r>
            <a:r>
              <a:rPr lang="zh-CN" altLang="en-US" sz="4400" b="1" dirty="0"/>
              <a:t>”一句道出了全文的主旨，揭示了统治者压迫人民的本质。 </a:t>
            </a:r>
            <a:endParaRPr lang="zh-CN" altLang="en-US" sz="4400" b="1" dirty="0"/>
          </a:p>
        </p:txBody>
      </p:sp>
      <p:pic>
        <p:nvPicPr>
          <p:cNvPr id="21507" name="图片 19459" descr="t016df399cd074841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508500"/>
            <a:ext cx="9144000" cy="2349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409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学习目标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098" name="文本占位符 4098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 1</a:t>
            </a:r>
            <a:r>
              <a:rPr lang="zh-CN" altLang="en-US" sz="4400" b="1" dirty="0"/>
              <a:t>、积累有关张养浩的文学常识和文言词汇；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/>
              <a:t>2</a:t>
            </a:r>
            <a:r>
              <a:rPr lang="zh-CN" altLang="en-US" sz="4400" b="1" dirty="0"/>
              <a:t>、领会每句曲的含义；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/>
              <a:t>3</a:t>
            </a:r>
            <a:r>
              <a:rPr lang="zh-CN" altLang="en-US" sz="4400" b="1" dirty="0"/>
              <a:t>、领会曲的主题思想；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/>
              <a:t>4</a:t>
            </a:r>
            <a:r>
              <a:rPr lang="zh-CN" altLang="en-US" sz="4400" b="1" dirty="0"/>
              <a:t>、深入体会作者所抒发的情感；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/>
              <a:t>5</a:t>
            </a:r>
            <a:r>
              <a:rPr lang="zh-CN" altLang="en-US" sz="4400" b="1" dirty="0"/>
              <a:t>、背诵并默写本曲。</a:t>
            </a:r>
            <a:endParaRPr lang="zh-CN" altLang="en-US" sz="4400" b="1" dirty="0"/>
          </a:p>
        </p:txBody>
      </p:sp>
      <p:pic>
        <p:nvPicPr>
          <p:cNvPr id="4099" name="图片 4100" descr="t01f66f6cbcbf3bb6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950" y="4581525"/>
            <a:ext cx="2051050" cy="2276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5121"/>
          <p:cNvSpPr>
            <a:spLocks noGrp="1"/>
          </p:cNvSpPr>
          <p:nvPr>
            <p:ph type="title"/>
          </p:nvPr>
        </p:nvSpPr>
        <p:spPr>
          <a:xfrm>
            <a:off x="0" y="0"/>
            <a:ext cx="2916238" cy="765175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作者简介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5124" name="内容占位符 5123" descr="zhangyanghao"/>
          <p:cNvPicPr>
            <a:picLocks noGrp="1" noChangeAspect="1"/>
          </p:cNvPicPr>
          <p:nvPr>
            <p:ph idx="1"/>
          </p:nvPr>
        </p:nvPicPr>
        <p:blipFill>
          <a:blip r:embed="rId1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65175"/>
            <a:ext cx="2843213" cy="6092825"/>
          </a:xfrm>
          <a:ln/>
        </p:spPr>
      </p:pic>
      <p:sp>
        <p:nvSpPr>
          <p:cNvPr id="5123" name="文本框 5124"/>
          <p:cNvSpPr txBox="1"/>
          <p:nvPr/>
        </p:nvSpPr>
        <p:spPr>
          <a:xfrm>
            <a:off x="2700338" y="0"/>
            <a:ext cx="6443662" cy="6791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张养浩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1270--1329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） 元散曲家。字希孟，号云庄，济南（今属山东）人。其散曲多描写弃官后田园隐逸生活，对官场黑暗时流露不满。又能诗，有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云庄休居自适小乐府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云庄类稿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。他的作品题材广泛，风格清逸而豪放。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225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6146" name="文本占位符 22530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</a:t>
            </a:r>
            <a:r>
              <a:rPr lang="zh-CN" altLang="en-US" sz="4400" b="1" dirty="0"/>
              <a:t>山坡羊  </a:t>
            </a:r>
            <a:r>
              <a:rPr lang="en-US" altLang="zh-CN" sz="4400" b="1" dirty="0"/>
              <a:t>. </a:t>
            </a:r>
            <a:r>
              <a:rPr lang="zh-CN" altLang="en-US" sz="4400" b="1" dirty="0"/>
              <a:t>潼关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怀古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                        张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养浩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峰峦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如聚，波涛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如怒，山河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表里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潼关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路。望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西都，意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踌躇。伤心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秦汉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经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行处，宫阙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万间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都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做了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土。兴，百姓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苦；亡，百姓</a:t>
            </a:r>
            <a:r>
              <a:rPr lang="en-US" altLang="zh-CN" sz="4400" b="1" dirty="0">
                <a:solidFill>
                  <a:srgbClr val="FF0000"/>
                </a:solidFill>
              </a:rPr>
              <a:t>∕</a:t>
            </a:r>
            <a:r>
              <a:rPr lang="zh-CN" altLang="en-US" sz="4400" b="1" dirty="0"/>
              <a:t>苦。</a:t>
            </a:r>
            <a:endParaRPr lang="zh-CN" altLang="en-US" sz="4400" b="1" dirty="0"/>
          </a:p>
        </p:txBody>
      </p:sp>
      <p:pic>
        <p:nvPicPr>
          <p:cNvPr id="22532" name="山坡羊.潼关怀古朗读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850" y="765175"/>
            <a:ext cx="431800" cy="719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22532" descr="t01cdc273d754d75dd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57788"/>
            <a:ext cx="9144000" cy="1700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997" fill="hold"/>
                                        <p:tgtEl>
                                          <p:spTgt spid="22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614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读准字音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0" name="文本占位符 6146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876925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4000" b="1" dirty="0">
                <a:solidFill>
                  <a:srgbClr val="FF3300"/>
                </a:solidFill>
              </a:rPr>
              <a:t>             </a:t>
            </a:r>
            <a:r>
              <a:rPr lang="zh-CN" altLang="en-US" sz="4400" b="1" dirty="0"/>
              <a:t>峰峦</a:t>
            </a:r>
            <a:r>
              <a:rPr lang="en-US" altLang="zh-CN" sz="4400" b="1" dirty="0">
                <a:solidFill>
                  <a:srgbClr val="FF0000"/>
                </a:solidFill>
              </a:rPr>
              <a:t>luán</a:t>
            </a:r>
            <a:r>
              <a:rPr lang="en-US" altLang="zh-CN" sz="4400" dirty="0">
                <a:solidFill>
                  <a:srgbClr val="FF0000"/>
                </a:solidFill>
              </a:rPr>
              <a:t>        </a:t>
            </a:r>
            <a:endParaRPr lang="en-US" altLang="zh-CN" sz="4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400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/>
              <a:t>如聚</a:t>
            </a:r>
            <a:r>
              <a:rPr lang="en-US" altLang="zh-CN" sz="4400" b="1" dirty="0">
                <a:solidFill>
                  <a:srgbClr val="FF0000"/>
                </a:solidFill>
              </a:rPr>
              <a:t>jù</a:t>
            </a:r>
            <a:endParaRPr lang="en-US" altLang="zh-CN" sz="4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/>
              <a:t>潼</a:t>
            </a:r>
            <a:r>
              <a:rPr lang="en-US" altLang="zh-CN" sz="4400" b="1" dirty="0">
                <a:solidFill>
                  <a:srgbClr val="FF0000"/>
                </a:solidFill>
              </a:rPr>
              <a:t>t</a:t>
            </a:r>
            <a:r>
              <a:rPr lang="en-US" altLang="en-US" sz="4400" b="1" dirty="0">
                <a:solidFill>
                  <a:srgbClr val="FF0000"/>
                </a:solidFill>
              </a:rPr>
              <a:t>ó</a:t>
            </a:r>
            <a:r>
              <a:rPr lang="en-US" altLang="zh-CN" sz="4400" b="1" dirty="0">
                <a:solidFill>
                  <a:srgbClr val="FF0000"/>
                </a:solidFill>
              </a:rPr>
              <a:t>ng</a:t>
            </a:r>
            <a:r>
              <a:rPr lang="zh-CN" altLang="en-US" sz="4400" b="1" dirty="0"/>
              <a:t>关路     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/>
              <a:t>            意踌</a:t>
            </a:r>
            <a:r>
              <a:rPr lang="en-US" altLang="zh-CN" sz="4400" b="1" dirty="0">
                <a:solidFill>
                  <a:srgbClr val="FF0000"/>
                </a:solidFill>
              </a:rPr>
              <a:t>ch</a:t>
            </a:r>
            <a:r>
              <a:rPr lang="en-US" altLang="en-US" sz="4400" b="1" dirty="0">
                <a:solidFill>
                  <a:srgbClr val="FF0000"/>
                </a:solidFill>
              </a:rPr>
              <a:t>ó</a:t>
            </a:r>
            <a:r>
              <a:rPr lang="en-US" altLang="zh-CN" sz="4400" b="1" dirty="0">
                <a:solidFill>
                  <a:srgbClr val="FF0000"/>
                </a:solidFill>
              </a:rPr>
              <a:t>u</a:t>
            </a:r>
            <a:r>
              <a:rPr lang="zh-CN" altLang="en-US" sz="4400" b="1" dirty="0"/>
              <a:t>躇</a:t>
            </a:r>
            <a:r>
              <a:rPr lang="en-US" altLang="zh-CN" sz="4400" b="1" dirty="0">
                <a:solidFill>
                  <a:srgbClr val="FF0000"/>
                </a:solidFill>
              </a:rPr>
              <a:t>chú</a:t>
            </a:r>
            <a:endParaRPr lang="en-US" altLang="zh-CN" sz="4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/>
              <a:t>伤心秦汉经行</a:t>
            </a:r>
            <a:r>
              <a:rPr lang="en-US" altLang="zh-CN" sz="4400" b="1" dirty="0">
                <a:solidFill>
                  <a:srgbClr val="FF0000"/>
                </a:solidFill>
              </a:rPr>
              <a:t>xíng</a:t>
            </a:r>
            <a:r>
              <a:rPr lang="zh-CN" altLang="en-US" sz="4400" b="1" dirty="0"/>
              <a:t>处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/>
              <a:t>宫阙</a:t>
            </a:r>
            <a:r>
              <a:rPr lang="en-US" altLang="zh-CN" sz="4400" b="1" dirty="0">
                <a:solidFill>
                  <a:srgbClr val="FF0000"/>
                </a:solidFill>
              </a:rPr>
              <a:t>què</a:t>
            </a:r>
            <a:endParaRPr lang="en-US" altLang="zh-CN" sz="4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   </a:t>
            </a:r>
            <a:r>
              <a:rPr lang="zh-CN" altLang="en-US" sz="4400" b="1" dirty="0"/>
              <a:t>兴</a:t>
            </a:r>
            <a:r>
              <a:rPr lang="en-US" altLang="zh-CN" sz="4400" b="1" dirty="0">
                <a:solidFill>
                  <a:srgbClr val="FF0000"/>
                </a:solidFill>
              </a:rPr>
              <a:t>xīng</a:t>
            </a:r>
            <a:r>
              <a:rPr lang="zh-CN" altLang="en-US" sz="4400" b="1" dirty="0"/>
              <a:t>，百姓苦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7171" name="图片 6147" descr="t019e9970c2280cf60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61925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716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重点字词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8194" name="文本占位符 7170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4000" b="1" dirty="0"/>
              <a:t>          </a:t>
            </a:r>
            <a:r>
              <a:rPr lang="en-US" altLang="zh-CN" sz="4000" b="1" dirty="0">
                <a:solidFill>
                  <a:srgbClr val="FF0000"/>
                </a:solidFill>
              </a:rPr>
              <a:t>① </a:t>
            </a:r>
            <a:r>
              <a:rPr lang="zh-CN" altLang="en-US" sz="4000" b="1" dirty="0">
                <a:solidFill>
                  <a:srgbClr val="FF0000"/>
                </a:solidFill>
              </a:rPr>
              <a:t>山坡羊：</a:t>
            </a:r>
            <a:r>
              <a:rPr lang="zh-CN" altLang="en-US" sz="4000" b="1" dirty="0"/>
              <a:t>词牌名，是这首散曲的格式；“潼关怀古”才是标题。本文选自</a:t>
            </a:r>
            <a:r>
              <a:rPr lang="en-US" altLang="zh-CN" sz="4000" b="1" dirty="0"/>
              <a:t>《</a:t>
            </a:r>
            <a:r>
              <a:rPr lang="zh-CN" altLang="en-US" sz="4000" b="1" dirty="0"/>
              <a:t>全元散曲</a:t>
            </a:r>
            <a:r>
              <a:rPr lang="en-US" altLang="zh-CN" sz="4000" b="1" dirty="0"/>
              <a:t>》</a:t>
            </a:r>
            <a:r>
              <a:rPr lang="zh-CN" altLang="en-US" sz="4000" b="1" dirty="0"/>
              <a:t>（中华书局</a:t>
            </a:r>
            <a:r>
              <a:rPr lang="en-US" altLang="zh-CN" sz="4000" b="1" dirty="0"/>
              <a:t>1986</a:t>
            </a:r>
            <a:r>
              <a:rPr lang="zh-CN" altLang="en-US" sz="4000" b="1" dirty="0"/>
              <a:t>年版。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    </a:t>
            </a:r>
            <a:r>
              <a:rPr lang="en-US" altLang="zh-CN" sz="4000" b="1" dirty="0">
                <a:solidFill>
                  <a:srgbClr val="FF0000"/>
                </a:solidFill>
              </a:rPr>
              <a:t>②</a:t>
            </a:r>
            <a:r>
              <a:rPr lang="zh-CN" altLang="en-US" sz="4000" b="1" dirty="0">
                <a:solidFill>
                  <a:srgbClr val="FF0000"/>
                </a:solidFill>
              </a:rPr>
              <a:t>潼关：</a:t>
            </a:r>
            <a:r>
              <a:rPr lang="zh-CN" altLang="en-US" sz="4000" b="1" dirty="0"/>
              <a:t>古关口名，现属陕西省潼关县，关城建在华山山腰，下临黄河，非常险要。</a:t>
            </a:r>
            <a:endParaRPr lang="zh-CN" altLang="en-US" sz="40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    </a:t>
            </a:r>
            <a:r>
              <a:rPr lang="en-US" altLang="zh-CN" sz="4000" b="1" dirty="0">
                <a:solidFill>
                  <a:srgbClr val="FF0000"/>
                </a:solidFill>
              </a:rPr>
              <a:t>③</a:t>
            </a:r>
            <a:r>
              <a:rPr lang="zh-CN" altLang="en-US" sz="4000" b="1" dirty="0">
                <a:solidFill>
                  <a:srgbClr val="FF0000"/>
                </a:solidFill>
              </a:rPr>
              <a:t>山河表里：</a:t>
            </a:r>
            <a:r>
              <a:rPr lang="zh-CN" altLang="en-US" sz="4000" b="1" dirty="0"/>
              <a:t>外面是山，里面是河，形容潼关一带地势险要。具体指潼关外有黄河，内有华山。</a:t>
            </a:r>
            <a:endParaRPr lang="zh-CN" altLang="en-US" sz="4000" b="1" dirty="0"/>
          </a:p>
        </p:txBody>
      </p:sp>
      <p:pic>
        <p:nvPicPr>
          <p:cNvPr id="8195" name="图片 7171" descr="t015350c405857f21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58888" cy="1125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819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9218" name="文本占位符 819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en-US" altLang="zh-CN" sz="4400" b="1" dirty="0">
                <a:solidFill>
                  <a:srgbClr val="FF0000"/>
                </a:solidFill>
              </a:rPr>
              <a:t>④</a:t>
            </a:r>
            <a:r>
              <a:rPr lang="zh-CN" altLang="en-US" sz="4400" b="1" dirty="0">
                <a:solidFill>
                  <a:srgbClr val="FF0000"/>
                </a:solidFill>
              </a:rPr>
              <a:t>西都：</a:t>
            </a:r>
            <a:r>
              <a:rPr lang="zh-CN" altLang="en-US" sz="4400" b="1" dirty="0"/>
              <a:t>指长安（今陕西西安）这是泛指秦汉以来在长安附近所建的都城。古称长安为西都，洛阳为东都。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en-US" altLang="zh-CN" sz="4400" b="1" dirty="0">
                <a:solidFill>
                  <a:srgbClr val="FF0000"/>
                </a:solidFill>
              </a:rPr>
              <a:t>⑤</a:t>
            </a:r>
            <a:r>
              <a:rPr lang="zh-CN" altLang="en-US" sz="4400" b="1" dirty="0">
                <a:solidFill>
                  <a:srgbClr val="FF0000"/>
                </a:solidFill>
              </a:rPr>
              <a:t>踌躇：</a:t>
            </a:r>
            <a:r>
              <a:rPr lang="zh-CN" altLang="en-US" sz="4400" b="1" dirty="0"/>
              <a:t>犹豫、徘徊不定，心事重重，此处形容思潮起伏，陷入沉思。表示心里不平静。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>
                <a:solidFill>
                  <a:srgbClr val="FF0000"/>
                </a:solidFill>
              </a:rPr>
              <a:t>⑥</a:t>
            </a:r>
            <a:r>
              <a:rPr lang="zh-CN" altLang="en-US" sz="4400" b="1" dirty="0">
                <a:solidFill>
                  <a:srgbClr val="FF0000"/>
                </a:solidFill>
              </a:rPr>
              <a:t>伤心：</a:t>
            </a:r>
            <a:r>
              <a:rPr lang="zh-CN" altLang="en-US" sz="4400" b="1" dirty="0"/>
              <a:t>令人伤心的是， 形容词作动词。</a:t>
            </a:r>
            <a:endParaRPr lang="zh-CN" altLang="en-US" sz="4400" b="1" dirty="0"/>
          </a:p>
        </p:txBody>
      </p:sp>
      <p:pic>
        <p:nvPicPr>
          <p:cNvPr id="9219" name="图片 8195" descr="t015f5d9ed4b50c0b7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5805488"/>
            <a:ext cx="4824412" cy="1052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92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0242" name="文本占位符 921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en-US" altLang="zh-CN" sz="4400" b="1" dirty="0">
                <a:solidFill>
                  <a:srgbClr val="FF0000"/>
                </a:solidFill>
              </a:rPr>
              <a:t>⑦</a:t>
            </a:r>
            <a:r>
              <a:rPr lang="zh-CN" altLang="en-US" sz="4400" b="1" dirty="0">
                <a:solidFill>
                  <a:srgbClr val="FF0000"/>
                </a:solidFill>
              </a:rPr>
              <a:t>秦汉经行处：</a:t>
            </a:r>
            <a:r>
              <a:rPr lang="zh-CN" altLang="en-US" sz="4400" b="1" dirty="0"/>
              <a:t>秦朝（前</a:t>
            </a:r>
            <a:r>
              <a:rPr lang="en-US" altLang="zh-CN" sz="4400" b="1" dirty="0"/>
              <a:t>221</a:t>
            </a:r>
            <a:r>
              <a:rPr lang="zh-CN" altLang="en-US" sz="4400" b="1" dirty="0"/>
              <a:t>年</a:t>
            </a:r>
            <a:r>
              <a:rPr lang="en-US" altLang="zh-CN" sz="4400" b="1" dirty="0"/>
              <a:t>~</a:t>
            </a:r>
            <a:r>
              <a:rPr lang="zh-CN" altLang="en-US" sz="4400" b="1" dirty="0"/>
              <a:t>前</a:t>
            </a:r>
            <a:r>
              <a:rPr lang="en-US" altLang="zh-CN" sz="4400" b="1" dirty="0"/>
              <a:t>206</a:t>
            </a:r>
            <a:r>
              <a:rPr lang="zh-CN" altLang="en-US" sz="4400" b="1" dirty="0"/>
              <a:t>年）都城咸阳和西汉（前</a:t>
            </a:r>
            <a:r>
              <a:rPr lang="en-US" altLang="zh-CN" sz="4400" b="1" dirty="0"/>
              <a:t>208~8</a:t>
            </a:r>
            <a:r>
              <a:rPr lang="zh-CN" altLang="en-US" sz="4400" b="1" dirty="0"/>
              <a:t>）的都城长安都在陕西省境内潼关的西面。经行处，经过的地方。指秦汉故都遗址。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en-US" altLang="zh-CN" sz="4400" b="1" dirty="0">
                <a:solidFill>
                  <a:srgbClr val="FF0000"/>
                </a:solidFill>
              </a:rPr>
              <a:t>⑧</a:t>
            </a:r>
            <a:r>
              <a:rPr lang="zh-CN" altLang="en-US" sz="4400" b="1" dirty="0">
                <a:solidFill>
                  <a:srgbClr val="FF0000"/>
                </a:solidFill>
              </a:rPr>
              <a:t>宫阙：</a:t>
            </a:r>
            <a:r>
              <a:rPr lang="zh-CN" altLang="en-US" sz="4400" b="1" dirty="0"/>
              <a:t>宫室。阙，皇门前面两边的楼观。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en-US" altLang="zh-CN" sz="4400" b="1" dirty="0">
                <a:solidFill>
                  <a:srgbClr val="FF0000"/>
                </a:solidFill>
              </a:rPr>
              <a:t>⑨</a:t>
            </a:r>
            <a:r>
              <a:rPr lang="zh-CN" altLang="en-US" sz="4400" b="1" dirty="0">
                <a:solidFill>
                  <a:srgbClr val="FF0000"/>
                </a:solidFill>
              </a:rPr>
              <a:t>兴：</a:t>
            </a:r>
            <a:r>
              <a:rPr lang="zh-CN" altLang="en-US" sz="4400" b="1" dirty="0"/>
              <a:t>指政权的统治稳固。</a:t>
            </a:r>
            <a:endParaRPr lang="zh-CN" altLang="en-US" sz="4400" b="1" dirty="0"/>
          </a:p>
        </p:txBody>
      </p:sp>
      <p:pic>
        <p:nvPicPr>
          <p:cNvPr id="10243" name="图片 9219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165850"/>
            <a:ext cx="9144000" cy="69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2591</Words>
  <Application>WPS 演示</Application>
  <PresentationFormat>在屏幕上显示</PresentationFormat>
  <Paragraphs>137</Paragraphs>
  <Slides>20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未知用户</dc:creator>
  <cp:lastModifiedBy>Administrator</cp:lastModifiedBy>
  <cp:revision>7</cp:revision>
  <dcterms:created xsi:type="dcterms:W3CDTF">2015-03-28T13:46:14Z</dcterms:created>
  <dcterms:modified xsi:type="dcterms:W3CDTF">2018-12-03T05:52:12Z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