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9" r:id="rId2"/>
    <p:sldId id="285" r:id="rId3"/>
    <p:sldId id="287" r:id="rId4"/>
    <p:sldId id="276" r:id="rId5"/>
    <p:sldId id="277" r:id="rId6"/>
    <p:sldId id="279" r:id="rId7"/>
    <p:sldId id="280" r:id="rId8"/>
    <p:sldId id="282" r:id="rId9"/>
    <p:sldId id="288" r:id="rId10"/>
    <p:sldId id="294" r:id="rId11"/>
    <p:sldId id="296" r:id="rId12"/>
    <p:sldId id="295" r:id="rId13"/>
    <p:sldId id="297" r:id="rId14"/>
    <p:sldId id="275" r:id="rId15"/>
    <p:sldId id="274" r:id="rId16"/>
    <p:sldId id="258" r:id="rId17"/>
    <p:sldId id="259" r:id="rId18"/>
    <p:sldId id="284" r:id="rId19"/>
    <p:sldId id="261" r:id="rId20"/>
    <p:sldId id="262" r:id="rId21"/>
    <p:sldId id="263" r:id="rId22"/>
    <p:sldId id="264" r:id="rId23"/>
    <p:sldId id="273" r:id="rId24"/>
    <p:sldId id="265" r:id="rId25"/>
    <p:sldId id="266" r:id="rId26"/>
    <p:sldId id="267" r:id="rId27"/>
    <p:sldId id="269" r:id="rId28"/>
    <p:sldId id="290" r:id="rId29"/>
    <p:sldId id="291" r:id="rId30"/>
    <p:sldId id="292" r:id="rId31"/>
    <p:sldId id="293" r:id="rId32"/>
    <p:sldId id="298" r:id="rId3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2000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00"/>
    <a:srgbClr val="996600"/>
    <a:srgbClr val="00CC00"/>
    <a:srgbClr val="FFFF66"/>
    <a:srgbClr val="FF0066"/>
    <a:srgbClr val="FF66CC"/>
    <a:srgbClr val="0000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/>
    <p:restoredTop sz="94603"/>
  </p:normalViewPr>
  <p:slideViewPr>
    <p:cSldViewPr showGuides="1">
      <p:cViewPr>
        <p:scale>
          <a:sx n="50" d="100"/>
          <a:sy n="50" d="100"/>
        </p:scale>
        <p:origin x="-1920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>
  <p:cSld name="标题幻灯片"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标题 72705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2707" name="副标题 72706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</a:p>
        </p:txBody>
      </p:sp>
      <p:sp>
        <p:nvSpPr>
          <p:cNvPr id="72708" name="日期占位符 72707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buClrTx/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2709" name="页脚占位符 7270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buClrTx/>
            </a:pPr>
            <a:endParaRPr lang="zh-CN" dirty="0">
              <a:latin typeface="Arial" panose="020B0604020202020204" pitchFamily="34" charset="0"/>
            </a:endParaRPr>
          </a:p>
        </p:txBody>
      </p:sp>
      <p:sp>
        <p:nvSpPr>
          <p:cNvPr id="72710" name="灯片编号占位符 7270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buClrTx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fld id="{BB962C8B-B14F-4D97-AF65-F5344CB8AC3E}" type="datetime1">
              <a:rPr lang="zh-CN" altLang="en-US" dirty="0"/>
              <a:t>2018/3/30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Tx/>
            </a:pP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Tx/>
            </a:pPr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71681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683" name="文本占位符 71682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1684" name="日期占位符 71683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lvl="0">
              <a:buClrTx/>
            </a:pPr>
            <a:fld id="{BB962C8B-B14F-4D97-AF65-F5344CB8AC3E}" type="datetime1">
              <a:rPr lang="zh-CN" altLang="en-US" dirty="0"/>
              <a:t>2018/3/30</a:t>
            </a:fld>
            <a:endParaRPr lang="zh-CN" altLang="en-US" dirty="0"/>
          </a:p>
        </p:txBody>
      </p:sp>
      <p:sp>
        <p:nvSpPr>
          <p:cNvPr id="71685" name="页脚占位符 7168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lvl="0">
              <a:buClrTx/>
            </a:pPr>
            <a:endParaRPr lang="zh-CN" dirty="0"/>
          </a:p>
        </p:txBody>
      </p:sp>
      <p:sp>
        <p:nvSpPr>
          <p:cNvPr id="71686" name="灯片编号占位符 7168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>
              <a:buClrTx/>
            </a:pPr>
            <a:fld id="{9A0DB2DC-4C9A-4742-B13C-FB6460FD3503}" type="slidenum">
              <a:rPr lang="en-US" altLang="zh-CN" dirty="0"/>
              <a:t>‹#›</a:t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None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E:\&#25105;&#30340;&#38899;&#20048;\&#22238;&#23478;.mp3" TargetMode="External"/><Relationship Id="rId1" Type="http://schemas.microsoft.com/office/2007/relationships/media" Target="file:///E:\&#25105;&#30340;&#38899;&#20048;\&#22238;&#23478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14300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C00000"/>
                </a:solidFill>
              </a:rPr>
              <a:t>时间都去哪儿了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-1476672" y="1455417"/>
            <a:ext cx="6400800" cy="5301208"/>
          </a:xfrm>
        </p:spPr>
        <p:txBody>
          <a:bodyPr/>
          <a:lstStyle/>
          <a:p>
            <a:r>
              <a:rPr lang="zh-CN" altLang="en-US" b="1" dirty="0">
                <a:solidFill>
                  <a:srgbClr val="0000CC"/>
                </a:solidFill>
              </a:rPr>
              <a:t>门前老树长新芽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院里枯木又开花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半生存了好多话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藏进了满头白发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 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记忆中的小脚丫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肉嘟嘟的小嘴巴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一生把爱交给他</a:t>
            </a:r>
          </a:p>
          <a:p>
            <a:r>
              <a:rPr lang="zh-CN" altLang="en-US" b="1" dirty="0">
                <a:solidFill>
                  <a:srgbClr val="0000CC"/>
                </a:solidFill>
              </a:rPr>
              <a:t>只为那一声爸妈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5936" y="1412776"/>
            <a:ext cx="5517857" cy="5312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时间都去哪儿了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还没好好感受年轻就老了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生儿养女一辈子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满脑子都是孩子哭了笑了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 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时间都去哪儿了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还没好好看看你眼睛就花了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柴米油盐半辈子</a:t>
            </a:r>
          </a:p>
          <a:p>
            <a:r>
              <a:rPr lang="zh-CN" altLang="en-US" b="1" dirty="0">
                <a:solidFill>
                  <a:srgbClr val="FF0000"/>
                </a:solidFill>
              </a:rPr>
              <a:t>转眼就只剩下满脸的皱纹</a:t>
            </a:r>
            <a:r>
              <a:rPr lang="zh-CN" altLang="en-US" b="1" dirty="0" smtClean="0">
                <a:solidFill>
                  <a:srgbClr val="FF0000"/>
                </a:solidFill>
              </a:rPr>
              <a:t>了</a:t>
            </a:r>
            <a:r>
              <a:rPr lang="en-US" altLang="zh-CN" b="1" dirty="0" smtClean="0">
                <a:solidFill>
                  <a:srgbClr val="FF0000"/>
                </a:solidFill>
              </a:rPr>
              <a:t>---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41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矩形 101377"/>
          <p:cNvSpPr/>
          <p:nvPr/>
        </p:nvSpPr>
        <p:spPr>
          <a:xfrm rot="5400000">
            <a:off x="-1325997" y="2414230"/>
            <a:ext cx="5479505" cy="2036440"/>
          </a:xfrm>
          <a:prstGeom prst="rect">
            <a:avLst/>
          </a:prstGeom>
        </p:spPr>
        <p:txBody>
          <a:bodyPr vert="eaVert"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时间的脚印</a:t>
            </a:r>
          </a:p>
        </p:txBody>
      </p:sp>
      <p:sp>
        <p:nvSpPr>
          <p:cNvPr id="101379" name="文本框 101378"/>
          <p:cNvSpPr txBox="1"/>
          <p:nvPr/>
        </p:nvSpPr>
        <p:spPr>
          <a:xfrm>
            <a:off x="3492500" y="1773238"/>
            <a:ext cx="2971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 dirty="0">
                <a:solidFill>
                  <a:srgbClr val="9999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40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1380" name="回家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34400" y="6172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382" name="文本占位符 101381"/>
          <p:cNvSpPr>
            <a:spLocks noGrp="1" noRot="1"/>
          </p:cNvSpPr>
          <p:nvPr>
            <p:ph type="body" sz="half" idx="1"/>
          </p:nvPr>
        </p:nvSpPr>
        <p:spPr>
          <a:xfrm>
            <a:off x="301625" y="1905000"/>
            <a:ext cx="4191000" cy="4194175"/>
          </a:xfrm>
          <a:ln/>
        </p:spPr>
        <p:txBody>
          <a:bodyPr vert="horz"/>
          <a:lstStyle/>
          <a:p>
            <a:r>
              <a:rPr lang="en-US" altLang="zh-CN" sz="2800" dirty="0"/>
              <a:t>	</a:t>
            </a:r>
          </a:p>
        </p:txBody>
      </p:sp>
      <p:sp>
        <p:nvSpPr>
          <p:cNvPr id="101383" name="文本占位符 101382"/>
          <p:cNvSpPr>
            <a:spLocks noGrp="1" noRot="1"/>
          </p:cNvSpPr>
          <p:nvPr>
            <p:ph type="body" sz="half" idx="2"/>
          </p:nvPr>
        </p:nvSpPr>
        <p:spPr>
          <a:xfrm>
            <a:off x="4651375" y="1905000"/>
            <a:ext cx="4191000" cy="4194175"/>
          </a:xfrm>
          <a:ln/>
        </p:spPr>
        <p:txBody>
          <a:bodyPr/>
          <a:lstStyle/>
          <a:p>
            <a:endParaRPr lang="en-US" altLang="zh-CN" sz="2800" dirty="0"/>
          </a:p>
        </p:txBody>
      </p:sp>
      <p:sp>
        <p:nvSpPr>
          <p:cNvPr id="101384" name="文本框 101383"/>
          <p:cNvSpPr txBox="1"/>
          <p:nvPr/>
        </p:nvSpPr>
        <p:spPr>
          <a:xfrm>
            <a:off x="6345238" y="3213100"/>
            <a:ext cx="458787" cy="216058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lvl="0">
              <a:spcBef>
                <a:spcPct val="50000"/>
              </a:spcBef>
              <a:buClrTx/>
            </a:pPr>
            <a:endParaRPr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651621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13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138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标题 103425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教学目标</a:t>
            </a:r>
          </a:p>
        </p:txBody>
      </p:sp>
      <p:sp>
        <p:nvSpPr>
          <p:cNvPr id="103427" name="文本占位符 103426"/>
          <p:cNvSpPr>
            <a:spLocks noGrp="1" noRot="1"/>
          </p:cNvSpPr>
          <p:nvPr>
            <p:ph type="body" idx="1"/>
          </p:nvPr>
        </p:nvSpPr>
        <p:spPr>
          <a:xfrm>
            <a:off x="323528" y="1772816"/>
            <a:ext cx="8540750" cy="4194175"/>
          </a:xfrm>
          <a:ln/>
        </p:spPr>
        <p:txBody>
          <a:bodyPr/>
          <a:lstStyle/>
          <a:p>
            <a:r>
              <a:rPr lang="en-US" altLang="zh-CN" dirty="0"/>
              <a:t> </a:t>
            </a:r>
            <a:r>
              <a:rPr lang="en-US" altLang="zh-CN" sz="3600" b="1" dirty="0"/>
              <a:t>1  </a:t>
            </a:r>
            <a:r>
              <a:rPr lang="zh-CN" altLang="en-US" sz="3600" b="1" dirty="0"/>
              <a:t>知识点：掌握说明顺序中逻辑顺序。</a:t>
            </a:r>
            <a:br>
              <a:rPr lang="zh-CN" altLang="en-US" sz="3600" b="1" dirty="0"/>
            </a:br>
            <a:r>
              <a:rPr lang="en-US" altLang="zh-CN" sz="3600" b="1" dirty="0"/>
              <a:t> 2  </a:t>
            </a:r>
            <a:r>
              <a:rPr lang="zh-CN" altLang="en-US" sz="3600" b="1" dirty="0"/>
              <a:t>能力点：明确说明对象，理清文章思路 </a:t>
            </a:r>
            <a:r>
              <a:rPr lang="zh-CN" altLang="en-US" sz="3600" b="1" dirty="0" smtClean="0"/>
              <a:t>。 </a:t>
            </a:r>
            <a:r>
              <a:rPr lang="zh-CN" altLang="en-US" sz="3600" b="1" dirty="0"/>
              <a:t>体会本文生动有趣的语言。</a:t>
            </a:r>
          </a:p>
          <a:p>
            <a:r>
              <a:rPr lang="en-US" altLang="zh-CN" sz="3600" b="1" dirty="0"/>
              <a:t>3  </a:t>
            </a:r>
            <a:r>
              <a:rPr lang="zh-CN" altLang="en-US" sz="3600" b="1" dirty="0"/>
              <a:t>德育点 ：认识岩石记录时间的功能。</a:t>
            </a:r>
          </a:p>
          <a:p>
            <a:r>
              <a:rPr lang="zh-CN" altLang="en-US" sz="3600" b="1" dirty="0"/>
              <a:t>   </a:t>
            </a:r>
            <a:r>
              <a:rPr lang="zh-CN" altLang="en-US" sz="3600" b="1" dirty="0" smtClean="0"/>
              <a:t>培养</a:t>
            </a:r>
            <a:r>
              <a:rPr lang="zh-CN" altLang="en-US" sz="3600" b="1" dirty="0"/>
              <a:t>学生的探索意识和科学精神。</a:t>
            </a:r>
          </a:p>
          <a:p>
            <a:endParaRPr lang="zh-CN" altLang="en-US" sz="3600" dirty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标题 102401"/>
          <p:cNvSpPr>
            <a:spLocks noGrp="1" noRot="1"/>
          </p:cNvSpPr>
          <p:nvPr>
            <p:ph type="title"/>
          </p:nvPr>
        </p:nvSpPr>
        <p:spPr>
          <a:xfrm>
            <a:off x="-541337" y="260350"/>
            <a:ext cx="9685337" cy="1462088"/>
          </a:xfrm>
          <a:ln/>
        </p:spPr>
        <p:txBody>
          <a:bodyPr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学习课文步骤</a:t>
            </a:r>
          </a:p>
        </p:txBody>
      </p:sp>
      <p:sp>
        <p:nvSpPr>
          <p:cNvPr id="102403" name="文本占位符 102402"/>
          <p:cNvSpPr>
            <a:spLocks noGrp="1" noRot="1"/>
          </p:cNvSpPr>
          <p:nvPr>
            <p:ph type="body" idx="1"/>
          </p:nvPr>
        </p:nvSpPr>
        <p:spPr>
          <a:xfrm>
            <a:off x="395536" y="1628800"/>
            <a:ext cx="8540750" cy="4194175"/>
          </a:xfrm>
          <a:ln/>
        </p:spPr>
        <p:txBody>
          <a:bodyPr/>
          <a:lstStyle/>
          <a:p>
            <a:r>
              <a:rPr lang="en-US" altLang="zh-CN" dirty="0"/>
              <a:t>       </a:t>
            </a:r>
          </a:p>
          <a:p>
            <a:r>
              <a:rPr lang="en-US" altLang="zh-CN" dirty="0"/>
              <a:t>              </a:t>
            </a:r>
            <a:r>
              <a:rPr lang="zh-CN" altLang="en-US" sz="3600" b="1" dirty="0"/>
              <a:t>一    整  体  感  知</a:t>
            </a:r>
          </a:p>
          <a:p>
            <a:endParaRPr lang="zh-CN" altLang="en-US" sz="3600" b="1" dirty="0"/>
          </a:p>
          <a:p>
            <a:r>
              <a:rPr lang="zh-CN" altLang="en-US" sz="3600" b="1" dirty="0"/>
              <a:t>             二    重  点  讨  论</a:t>
            </a:r>
          </a:p>
          <a:p>
            <a:endParaRPr lang="zh-CN" altLang="en-US" sz="3600" b="1" dirty="0"/>
          </a:p>
          <a:p>
            <a:r>
              <a:rPr lang="zh-CN" altLang="en-US" sz="3600" b="1" dirty="0"/>
              <a:t>             三    交  际  训  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文本占位符 104450"/>
          <p:cNvSpPr>
            <a:spLocks noGrp="1" noRot="1"/>
          </p:cNvSpPr>
          <p:nvPr>
            <p:ph type="body" idx="1"/>
          </p:nvPr>
        </p:nvSpPr>
        <p:spPr>
          <a:xfrm>
            <a:off x="323528" y="548680"/>
            <a:ext cx="8569325" cy="5634038"/>
          </a:xfrm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800" dirty="0">
                <a:solidFill>
                  <a:srgbClr val="000000"/>
                </a:solidFill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</a:rPr>
              <a:t>教学重点</a:t>
            </a:r>
            <a:r>
              <a:rPr lang="zh-CN" altLang="en-US" sz="2800" dirty="0">
                <a:solidFill>
                  <a:srgbClr val="000000"/>
                </a:solidFill>
              </a:rPr>
              <a:t>】</a:t>
            </a:r>
          </a:p>
          <a:p>
            <a:pPr>
              <a:lnSpc>
                <a:spcPct val="90000"/>
              </a:lnSpc>
            </a:pPr>
            <a:endParaRPr lang="zh-CN" altLang="en-US" sz="2800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 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</a:rPr>
              <a:t>1  </a:t>
            </a:r>
            <a:r>
              <a:rPr lang="zh-CN" altLang="en-US" sz="2800" b="1" dirty="0">
                <a:solidFill>
                  <a:srgbClr val="000000"/>
                </a:solidFill>
              </a:rPr>
              <a:t>真正理解用岩石的破坏和新生来记录时间   的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含义</a:t>
            </a:r>
            <a:r>
              <a:rPr lang="zh-CN" altLang="en-US" sz="2800" b="1" dirty="0">
                <a:solidFill>
                  <a:srgbClr val="000000"/>
                </a:solidFill>
              </a:rPr>
              <a:t>。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 </a:t>
            </a:r>
            <a:endParaRPr lang="zh-CN" altLang="en-US" sz="2800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</a:rPr>
              <a:t> 2  </a:t>
            </a:r>
            <a:r>
              <a:rPr lang="zh-CN" altLang="en-US" sz="2800" b="1" dirty="0">
                <a:solidFill>
                  <a:srgbClr val="000000"/>
                </a:solidFill>
              </a:rPr>
              <a:t>学习本文生动有趣的语言；掌握说明顺序。</a:t>
            </a:r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 </a:t>
            </a:r>
            <a:r>
              <a:rPr lang="zh-CN" altLang="en-US" sz="2800" dirty="0">
                <a:solidFill>
                  <a:srgbClr val="000000"/>
                </a:solidFill>
              </a:rPr>
              <a:t/>
            </a:r>
            <a:br>
              <a:rPr lang="zh-CN" altLang="en-US" sz="2800" dirty="0">
                <a:solidFill>
                  <a:srgbClr val="000000"/>
                </a:solidFill>
              </a:rPr>
            </a:br>
            <a:r>
              <a:rPr lang="en-US" altLang="zh-CN" sz="2800" dirty="0">
                <a:solidFill>
                  <a:srgbClr val="000000"/>
                </a:solidFill>
              </a:rPr>
              <a:t> </a:t>
            </a:r>
            <a:r>
              <a:rPr lang="zh-CN" altLang="en-US" sz="2800" dirty="0">
                <a:solidFill>
                  <a:srgbClr val="000000"/>
                </a:solidFill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</a:rPr>
              <a:t>教学难点</a:t>
            </a:r>
            <a:r>
              <a:rPr lang="zh-CN" altLang="en-US" sz="2800" dirty="0">
                <a:solidFill>
                  <a:srgbClr val="000000"/>
                </a:solidFill>
              </a:rPr>
              <a:t>】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solidFill>
                  <a:srgbClr val="000000"/>
                </a:solidFill>
              </a:rPr>
              <a:t/>
            </a:r>
            <a:br>
              <a:rPr lang="zh-CN" altLang="en-US" sz="2800" dirty="0">
                <a:solidFill>
                  <a:srgbClr val="000000"/>
                </a:solidFill>
              </a:rPr>
            </a:br>
            <a:r>
              <a:rPr lang="en-US" altLang="zh-CN" sz="2800" dirty="0">
                <a:solidFill>
                  <a:srgbClr val="000000"/>
                </a:solidFill>
              </a:rPr>
              <a:t>  </a:t>
            </a:r>
            <a:r>
              <a:rPr lang="en-US" altLang="zh-CN" sz="2800" b="1" dirty="0" smtClean="0">
                <a:solidFill>
                  <a:srgbClr val="000000"/>
                </a:solidFill>
              </a:rPr>
              <a:t>1 </a:t>
            </a:r>
            <a:r>
              <a:rPr lang="zh-CN" altLang="en-US" sz="2800" b="1" dirty="0">
                <a:solidFill>
                  <a:srgbClr val="000000"/>
                </a:solidFill>
              </a:rPr>
              <a:t>帮助学生理清文章的思路，弄清说明的层次。</a:t>
            </a:r>
          </a:p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  </a:t>
            </a:r>
            <a:r>
              <a:rPr lang="en-US" altLang="zh-CN" sz="2800" b="1" dirty="0" smtClean="0">
                <a:solidFill>
                  <a:srgbClr val="000000"/>
                </a:solidFill>
              </a:rPr>
              <a:t>2 </a:t>
            </a:r>
            <a:r>
              <a:rPr lang="zh-CN" altLang="en-US" sz="2800" b="1" dirty="0">
                <a:solidFill>
                  <a:srgbClr val="000000"/>
                </a:solidFill>
              </a:rPr>
              <a:t>认识岩石记录时间的奇特功能和重要</a:t>
            </a:r>
            <a:r>
              <a:rPr lang="zh-CN" altLang="en-US" sz="2800" b="1" dirty="0" smtClean="0">
                <a:solidFill>
                  <a:srgbClr val="000000"/>
                </a:solidFill>
              </a:rPr>
              <a:t>意义。</a:t>
            </a:r>
            <a:r>
              <a:rPr lang="zh-CN" altLang="en-US" sz="2800" b="1" dirty="0">
                <a:solidFill>
                  <a:srgbClr val="000000"/>
                </a:solidFill>
              </a:rPr>
              <a:t/>
            </a:r>
            <a:br>
              <a:rPr lang="zh-CN" altLang="en-US" sz="2800" b="1" dirty="0">
                <a:solidFill>
                  <a:srgbClr val="000000"/>
                </a:solidFill>
              </a:rPr>
            </a:br>
            <a:r>
              <a:rPr lang="zh-CN" altLang="en-US" sz="2800" dirty="0"/>
              <a:t/>
            </a:r>
            <a:br>
              <a:rPr lang="zh-CN" altLang="en-US" sz="2800" dirty="0"/>
            </a:b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77825"/>
          <p:cNvSpPr>
            <a:spLocks noGrp="1" noRot="1"/>
          </p:cNvSpPr>
          <p:nvPr>
            <p:ph type="title"/>
          </p:nvPr>
        </p:nvSpPr>
        <p:spPr>
          <a:xfrm>
            <a:off x="179512" y="404664"/>
            <a:ext cx="8540750" cy="1143000"/>
          </a:xfrm>
          <a:ln/>
        </p:spPr>
        <p:txBody>
          <a:bodyPr anchor="ctr"/>
          <a:lstStyle/>
          <a:p>
            <a:r>
              <a:rPr lang="zh-CN" altLang="en-US" b="1" dirty="0"/>
              <a:t>给下列加点的字注音</a:t>
            </a:r>
          </a:p>
        </p:txBody>
      </p:sp>
      <p:sp>
        <p:nvSpPr>
          <p:cNvPr id="77827" name="文本占位符 77826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zh-CN" b="1" dirty="0"/>
              <a:t> </a:t>
            </a:r>
            <a:r>
              <a:rPr lang="zh-CN" altLang="en-US" b="1" dirty="0"/>
              <a:t>腐</a:t>
            </a:r>
            <a:r>
              <a:rPr lang="zh-CN" altLang="en-US" b="1" u="sng" dirty="0"/>
              <a:t>蚀</a:t>
            </a:r>
            <a:r>
              <a:rPr lang="zh-CN" altLang="en-US" b="1" dirty="0"/>
              <a:t>      浑</a:t>
            </a:r>
            <a:r>
              <a:rPr lang="zh-CN" altLang="en-US" b="1" u="sng" dirty="0"/>
              <a:t>浊</a:t>
            </a:r>
            <a:r>
              <a:rPr lang="zh-CN" altLang="en-US" b="1" dirty="0"/>
              <a:t>      山</a:t>
            </a:r>
            <a:r>
              <a:rPr lang="zh-CN" altLang="en-US" b="1" u="sng" dirty="0"/>
              <a:t>麓</a:t>
            </a:r>
            <a:r>
              <a:rPr lang="zh-CN" altLang="en-US" b="1" dirty="0"/>
              <a:t>         海</a:t>
            </a:r>
            <a:r>
              <a:rPr lang="zh-CN" altLang="en-US" b="1" u="sng" dirty="0"/>
              <a:t>枯</a:t>
            </a:r>
            <a:r>
              <a:rPr lang="zh-CN" altLang="en-US" b="1" dirty="0"/>
              <a:t>石烂</a:t>
            </a:r>
          </a:p>
          <a:p>
            <a:r>
              <a:rPr lang="zh-CN" altLang="en-US" b="1" dirty="0"/>
              <a:t>  </a:t>
            </a:r>
            <a:r>
              <a:rPr lang="en-US" altLang="zh-CN" b="1" dirty="0" err="1">
                <a:solidFill>
                  <a:srgbClr val="FF0066"/>
                </a:solidFill>
              </a:rPr>
              <a:t>shí</a:t>
            </a:r>
            <a:r>
              <a:rPr lang="en-US" altLang="zh-CN" b="1" dirty="0">
                <a:solidFill>
                  <a:srgbClr val="FF0066"/>
                </a:solidFill>
              </a:rPr>
              <a:t>       </a:t>
            </a:r>
            <a:r>
              <a:rPr lang="en-US" altLang="zh-CN" b="1" dirty="0" err="1">
                <a:solidFill>
                  <a:srgbClr val="FF0066"/>
                </a:solidFill>
              </a:rPr>
              <a:t>zhuó</a:t>
            </a:r>
            <a:r>
              <a:rPr lang="en-US" altLang="zh-CN" b="1" dirty="0">
                <a:solidFill>
                  <a:srgbClr val="FF0066"/>
                </a:solidFill>
              </a:rPr>
              <a:t>          </a:t>
            </a:r>
            <a:r>
              <a:rPr lang="en-US" altLang="zh-CN" b="1" dirty="0" err="1">
                <a:solidFill>
                  <a:srgbClr val="FF0066"/>
                </a:solidFill>
              </a:rPr>
              <a:t>lù</a:t>
            </a:r>
            <a:r>
              <a:rPr lang="en-US" altLang="zh-CN" b="1" dirty="0">
                <a:solidFill>
                  <a:srgbClr val="FF0066"/>
                </a:solidFill>
              </a:rPr>
              <a:t>             </a:t>
            </a:r>
            <a:r>
              <a:rPr lang="en-US" altLang="zh-CN" b="1" dirty="0" err="1">
                <a:solidFill>
                  <a:srgbClr val="FF0066"/>
                </a:solidFill>
              </a:rPr>
              <a:t>kū</a:t>
            </a:r>
            <a:r>
              <a:rPr lang="en-US" altLang="zh-CN" b="1" dirty="0"/>
              <a:t> </a:t>
            </a:r>
          </a:p>
          <a:p>
            <a:endParaRPr lang="en-US" altLang="zh-CN" b="1" dirty="0"/>
          </a:p>
          <a:p>
            <a:r>
              <a:rPr lang="zh-CN" altLang="en-US" b="1" dirty="0"/>
              <a:t>粗</a:t>
            </a:r>
            <a:r>
              <a:rPr lang="zh-CN" altLang="en-US" b="1" u="sng" dirty="0"/>
              <a:t>糙 </a:t>
            </a:r>
            <a:r>
              <a:rPr lang="zh-CN" altLang="en-US" b="1" dirty="0"/>
              <a:t>           </a:t>
            </a:r>
            <a:r>
              <a:rPr lang="zh-CN" altLang="en-US" b="1" u="sng" dirty="0"/>
              <a:t>刨</a:t>
            </a:r>
            <a:r>
              <a:rPr lang="zh-CN" altLang="en-US" b="1" dirty="0"/>
              <a:t>刮               </a:t>
            </a:r>
            <a:r>
              <a:rPr lang="zh-CN" altLang="en-US" b="1" u="sng" dirty="0"/>
              <a:t>楔</a:t>
            </a:r>
            <a:r>
              <a:rPr lang="zh-CN" altLang="en-US" b="1" dirty="0"/>
              <a:t>形文字</a:t>
            </a:r>
          </a:p>
          <a:p>
            <a:r>
              <a:rPr lang="zh-CN" altLang="en-US" b="1" dirty="0"/>
              <a:t>   </a:t>
            </a:r>
            <a:r>
              <a:rPr lang="en-US" altLang="zh-CN" b="1" dirty="0" err="1">
                <a:solidFill>
                  <a:srgbClr val="FF0066"/>
                </a:solidFill>
              </a:rPr>
              <a:t>cāo</a:t>
            </a:r>
            <a:r>
              <a:rPr lang="en-US" altLang="zh-CN" b="1" dirty="0">
                <a:solidFill>
                  <a:srgbClr val="FF0066"/>
                </a:solidFill>
              </a:rPr>
              <a:t>          </a:t>
            </a:r>
            <a:r>
              <a:rPr lang="en-US" altLang="zh-CN" b="1" dirty="0" err="1">
                <a:solidFill>
                  <a:srgbClr val="FF0066"/>
                </a:solidFill>
              </a:rPr>
              <a:t>bào</a:t>
            </a:r>
            <a:r>
              <a:rPr lang="en-US" altLang="zh-CN" b="1" dirty="0">
                <a:solidFill>
                  <a:srgbClr val="FF0066"/>
                </a:solidFill>
              </a:rPr>
              <a:t>                 </a:t>
            </a:r>
            <a:r>
              <a:rPr lang="en-US" altLang="zh-CN" b="1" dirty="0" err="1">
                <a:solidFill>
                  <a:srgbClr val="FF0066"/>
                </a:solidFill>
              </a:rPr>
              <a:t>xiē</a:t>
            </a:r>
            <a:r>
              <a:rPr lang="en-US" altLang="zh-CN" b="1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标题 76801"/>
          <p:cNvSpPr>
            <a:spLocks noGrp="1" noRot="1"/>
          </p:cNvSpPr>
          <p:nvPr>
            <p:ph type="title"/>
          </p:nvPr>
        </p:nvSpPr>
        <p:spPr>
          <a:xfrm>
            <a:off x="323528" y="260648"/>
            <a:ext cx="8540750" cy="1143000"/>
          </a:xfrm>
          <a:ln/>
        </p:spPr>
        <p:txBody>
          <a:bodyPr anchor="ctr"/>
          <a:lstStyle/>
          <a:p>
            <a:r>
              <a:rPr lang="zh-CN" altLang="en-US" b="1" dirty="0"/>
              <a:t>整体感知课文</a:t>
            </a:r>
          </a:p>
        </p:txBody>
      </p:sp>
      <p:sp>
        <p:nvSpPr>
          <p:cNvPr id="76803" name="文本占位符 76802"/>
          <p:cNvSpPr>
            <a:spLocks noGrp="1" noRot="1"/>
          </p:cNvSpPr>
          <p:nvPr>
            <p:ph type="body" idx="1"/>
          </p:nvPr>
        </p:nvSpPr>
        <p:spPr>
          <a:xfrm>
            <a:off x="251520" y="1556792"/>
            <a:ext cx="8540750" cy="4194175"/>
          </a:xfrm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.</a:t>
            </a:r>
            <a:r>
              <a:rPr lang="zh-CN" altLang="en-US" sz="3600" b="1" dirty="0">
                <a:solidFill>
                  <a:srgbClr val="000000"/>
                </a:solidFill>
              </a:rPr>
              <a:t>抢答：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zh-CN" altLang="en-US" b="1" dirty="0"/>
              <a:t> </a:t>
            </a:r>
            <a:r>
              <a:rPr lang="zh-CN" altLang="en-US" b="1" dirty="0" smtClean="0"/>
              <a:t>  </a:t>
            </a:r>
            <a:r>
              <a:rPr lang="en-US" altLang="zh-CN" b="1" dirty="0" smtClean="0"/>
              <a:t>1</a:t>
            </a:r>
            <a:r>
              <a:rPr lang="en-US" altLang="zh-CN" b="1" dirty="0"/>
              <a:t>. </a:t>
            </a:r>
            <a:r>
              <a:rPr lang="zh-CN" altLang="en-US" b="1" dirty="0"/>
              <a:t>看哪一组同学最先标出全文的段号 </a:t>
            </a:r>
            <a:r>
              <a:rPr lang="en-US" altLang="zh-CN" b="1" dirty="0"/>
              <a:t>?                                                                                   </a:t>
            </a:r>
          </a:p>
          <a:p>
            <a:pPr>
              <a:lnSpc>
                <a:spcPct val="90000"/>
              </a:lnSpc>
            </a:pPr>
            <a:r>
              <a:rPr lang="en-US" altLang="zh-CN" b="1" dirty="0"/>
              <a:t>         </a:t>
            </a:r>
            <a:r>
              <a:rPr lang="zh-CN" altLang="en-US" b="1" dirty="0"/>
              <a:t>并回答共几段？</a:t>
            </a:r>
          </a:p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rgbClr val="FF0066"/>
                </a:solidFill>
              </a:rPr>
              <a:t>         共 </a:t>
            </a:r>
            <a:r>
              <a:rPr lang="en-US" altLang="zh-CN" b="1" dirty="0" smtClean="0">
                <a:solidFill>
                  <a:srgbClr val="FF0066"/>
                </a:solidFill>
              </a:rPr>
              <a:t>32</a:t>
            </a:r>
            <a:r>
              <a:rPr lang="zh-CN" altLang="en-US" b="1" dirty="0" smtClean="0">
                <a:solidFill>
                  <a:srgbClr val="FF0066"/>
                </a:solidFill>
              </a:rPr>
              <a:t>段</a:t>
            </a:r>
            <a:endParaRPr lang="zh-CN" altLang="en-US" b="1" dirty="0">
              <a:solidFill>
                <a:srgbClr val="FF0066"/>
              </a:solidFill>
            </a:endParaRPr>
          </a:p>
          <a:p>
            <a:pPr>
              <a:lnSpc>
                <a:spcPct val="90000"/>
              </a:lnSpc>
            </a:pPr>
            <a:endParaRPr lang="zh-CN" altLang="en-US" b="1" dirty="0"/>
          </a:p>
          <a:p>
            <a:pPr>
              <a:lnSpc>
                <a:spcPct val="90000"/>
              </a:lnSpc>
            </a:pPr>
            <a:r>
              <a:rPr lang="en-US" altLang="zh-CN" b="1" dirty="0"/>
              <a:t>2  </a:t>
            </a:r>
            <a:r>
              <a:rPr lang="zh-CN" altLang="en-US" b="1" dirty="0"/>
              <a:t>看哪一组同学最先全文的独句段？共几</a:t>
            </a:r>
          </a:p>
          <a:p>
            <a:pPr>
              <a:lnSpc>
                <a:spcPct val="90000"/>
              </a:lnSpc>
            </a:pPr>
            <a:r>
              <a:rPr lang="zh-CN" altLang="en-US" b="1" dirty="0"/>
              <a:t>        段？分别是哪些？</a:t>
            </a:r>
          </a:p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rgbClr val="FF0066"/>
                </a:solidFill>
              </a:rPr>
              <a:t> </a:t>
            </a:r>
            <a:r>
              <a:rPr lang="zh-CN" altLang="en-US" b="1" dirty="0" smtClean="0">
                <a:solidFill>
                  <a:srgbClr val="FF0066"/>
                </a:solidFill>
              </a:rPr>
              <a:t>（</a:t>
            </a:r>
            <a:r>
              <a:rPr lang="en-US" altLang="zh-CN" b="1" dirty="0">
                <a:solidFill>
                  <a:srgbClr val="FF0066"/>
                </a:solidFill>
              </a:rPr>
              <a:t>2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6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8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12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14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19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23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25</a:t>
            </a:r>
            <a:r>
              <a:rPr lang="zh-CN" altLang="en-US" b="1" dirty="0">
                <a:solidFill>
                  <a:srgbClr val="FF0066"/>
                </a:solidFill>
              </a:rPr>
              <a:t>、</a:t>
            </a:r>
            <a:r>
              <a:rPr lang="en-US" altLang="zh-CN" b="1" dirty="0">
                <a:solidFill>
                  <a:srgbClr val="FF0066"/>
                </a:solidFill>
              </a:rPr>
              <a:t>28</a:t>
            </a:r>
            <a:r>
              <a:rPr lang="zh-CN" altLang="en-US" b="1" dirty="0">
                <a:solidFill>
                  <a:srgbClr val="FF0066"/>
                </a:solidFill>
              </a:rPr>
              <a:t>）</a:t>
            </a:r>
            <a:endParaRPr lang="zh-CN" altLang="en-US" b="1" dirty="0"/>
          </a:p>
          <a:p>
            <a:pPr>
              <a:lnSpc>
                <a:spcPct val="90000"/>
              </a:lnSpc>
            </a:pPr>
            <a:r>
              <a:rPr lang="zh-CN" altLang="en-US" dirty="0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文本框 4101"/>
          <p:cNvSpPr txBox="1"/>
          <p:nvPr/>
        </p:nvSpPr>
        <p:spPr>
          <a:xfrm>
            <a:off x="381000" y="457200"/>
            <a:ext cx="8382000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 ·  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以上所说的独句段中，有哪些起到了承上启下的作用？</a:t>
            </a:r>
          </a:p>
        </p:txBody>
      </p:sp>
      <p:sp>
        <p:nvSpPr>
          <p:cNvPr id="4103" name="文本框 4102"/>
          <p:cNvSpPr txBox="1"/>
          <p:nvPr/>
        </p:nvSpPr>
        <p:spPr>
          <a:xfrm>
            <a:off x="125760" y="1844824"/>
            <a:ext cx="8892480" cy="36933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</a:rPr>
              <a:t>1</a:t>
            </a:r>
            <a:r>
              <a:rPr lang="zh-CN" altLang="en-US" sz="3600" b="1" dirty="0">
                <a:solidFill>
                  <a:srgbClr val="0000FF"/>
                </a:solidFill>
              </a:rPr>
              <a:t>、“岩石是怎样记下时间的呢？”（</a:t>
            </a:r>
            <a:r>
              <a:rPr lang="en-US" altLang="zh-CN" sz="3600" b="1" dirty="0">
                <a:solidFill>
                  <a:srgbClr val="0000FF"/>
                </a:solidFill>
              </a:rPr>
              <a:t>6</a:t>
            </a:r>
            <a:r>
              <a:rPr lang="zh-CN" altLang="en-US" sz="3600" b="1" dirty="0">
                <a:solidFill>
                  <a:srgbClr val="0000FF"/>
                </a:solidFill>
              </a:rPr>
              <a:t>）</a:t>
            </a:r>
          </a:p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</a:rPr>
              <a:t>2</a:t>
            </a:r>
            <a:r>
              <a:rPr lang="zh-CN" altLang="en-US" sz="3600" b="1" dirty="0">
                <a:solidFill>
                  <a:srgbClr val="0000FF"/>
                </a:solidFill>
              </a:rPr>
              <a:t>、“真的有‘海枯石烂’的时候。”（</a:t>
            </a:r>
            <a:r>
              <a:rPr lang="en-US" altLang="zh-CN" sz="3600" b="1" dirty="0">
                <a:solidFill>
                  <a:srgbClr val="0000FF"/>
                </a:solidFill>
              </a:rPr>
              <a:t>8</a:t>
            </a:r>
            <a:r>
              <a:rPr lang="zh-CN" altLang="en-US" sz="3600" b="1" dirty="0" smtClean="0">
                <a:solidFill>
                  <a:srgbClr val="0000FF"/>
                </a:solidFill>
              </a:rPr>
              <a:t>）</a:t>
            </a:r>
            <a:endParaRPr lang="en-US" altLang="zh-CN" sz="3600" b="1" dirty="0" smtClean="0">
              <a:solidFill>
                <a:srgbClr val="0000FF"/>
              </a:solidFill>
            </a:endParaRPr>
          </a:p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</a:rPr>
              <a:t>3</a:t>
            </a:r>
            <a:r>
              <a:rPr lang="zh-CN" altLang="en-US" sz="3600" b="1" dirty="0">
                <a:solidFill>
                  <a:srgbClr val="0000FF"/>
                </a:solidFill>
              </a:rPr>
              <a:t>、“经过长期的重压和胶结，那些碎石和泥沙重新形成了岩石。”（</a:t>
            </a:r>
            <a:r>
              <a:rPr lang="en-US" altLang="zh-CN" sz="3600" b="1" dirty="0">
                <a:solidFill>
                  <a:srgbClr val="0000FF"/>
                </a:solidFill>
              </a:rPr>
              <a:t>19</a:t>
            </a:r>
            <a:r>
              <a:rPr lang="zh-CN" altLang="en-US" sz="3600" b="1" dirty="0">
                <a:solidFill>
                  <a:srgbClr val="0000FF"/>
                </a:solidFill>
              </a:rPr>
              <a:t>）</a:t>
            </a:r>
          </a:p>
          <a:p>
            <a:pPr lvl="0">
              <a:spcBef>
                <a:spcPct val="50000"/>
              </a:spcBef>
            </a:pPr>
            <a:endParaRPr lang="zh-CN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5121"/>
          <p:cNvSpPr txBox="1"/>
          <p:nvPr/>
        </p:nvSpPr>
        <p:spPr>
          <a:xfrm>
            <a:off x="683568" y="1196752"/>
            <a:ext cx="8064896" cy="39703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、“岩石保存了远比上面所说的多得多的历史痕    迹。”（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</a:p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、“从‘死’的石头上我们看到了地壳的活动。”（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</a:p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、“化石是历史的证人，它帮助我们认识地球历史的发展过程。”（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标题 8704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理清课文结构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7043" name="文本占位符 87042"/>
          <p:cNvSpPr>
            <a:spLocks noGrp="1" noRot="1"/>
          </p:cNvSpPr>
          <p:nvPr>
            <p:ph type="body" idx="1"/>
          </p:nvPr>
        </p:nvSpPr>
        <p:spPr>
          <a:xfrm>
            <a:off x="250825" y="1844675"/>
            <a:ext cx="8540750" cy="4194175"/>
          </a:xfrm>
          <a:ln/>
        </p:spPr>
        <p:txBody>
          <a:bodyPr/>
          <a:lstStyle/>
          <a:p>
            <a:r>
              <a:rPr lang="zh-CN" altLang="en-US" b="1" dirty="0" smtClean="0">
                <a:solidFill>
                  <a:srgbClr val="000000"/>
                </a:solidFill>
              </a:rPr>
              <a:t>第一部分：</a:t>
            </a:r>
            <a:r>
              <a:rPr lang="zh-CN" altLang="en-US" b="1" dirty="0">
                <a:solidFill>
                  <a:srgbClr val="000000"/>
                </a:solidFill>
              </a:rPr>
              <a:t>（</a:t>
            </a:r>
            <a:r>
              <a:rPr lang="en-US" altLang="zh-CN" b="1" dirty="0">
                <a:solidFill>
                  <a:srgbClr val="000000"/>
                </a:solidFill>
              </a:rPr>
              <a:t>1—5</a:t>
            </a:r>
            <a:r>
              <a:rPr lang="zh-CN" altLang="en-US" b="1" dirty="0">
                <a:solidFill>
                  <a:srgbClr val="000000"/>
                </a:solidFill>
              </a:rPr>
              <a:t>）讲述了生活中和大自然中保留着许多时间的记录。</a:t>
            </a:r>
          </a:p>
          <a:p>
            <a:r>
              <a:rPr lang="zh-CN" altLang="en-US" b="1" dirty="0" smtClean="0">
                <a:solidFill>
                  <a:srgbClr val="000000"/>
                </a:solidFill>
              </a:rPr>
              <a:t>第二部分：</a:t>
            </a:r>
            <a:r>
              <a:rPr lang="zh-CN" altLang="en-US" b="1" dirty="0">
                <a:solidFill>
                  <a:srgbClr val="000000"/>
                </a:solidFill>
              </a:rPr>
              <a:t>（</a:t>
            </a:r>
            <a:r>
              <a:rPr lang="en-US" altLang="zh-CN" b="1" dirty="0">
                <a:solidFill>
                  <a:srgbClr val="000000"/>
                </a:solidFill>
              </a:rPr>
              <a:t>6—30</a:t>
            </a:r>
            <a:r>
              <a:rPr lang="zh-CN" altLang="en-US" b="1" dirty="0">
                <a:solidFill>
                  <a:srgbClr val="000000"/>
                </a:solidFill>
              </a:rPr>
              <a:t>）详细讲解岩石是怎样记录时间的。</a:t>
            </a:r>
          </a:p>
          <a:p>
            <a:r>
              <a:rPr lang="zh-CN" altLang="en-US" b="1" dirty="0" smtClean="0">
                <a:solidFill>
                  <a:srgbClr val="000000"/>
                </a:solidFill>
              </a:rPr>
              <a:t>第三部分：</a:t>
            </a:r>
            <a:r>
              <a:rPr lang="zh-CN" altLang="en-US" b="1" dirty="0">
                <a:solidFill>
                  <a:srgbClr val="000000"/>
                </a:solidFill>
              </a:rPr>
              <a:t>（</a:t>
            </a:r>
            <a:r>
              <a:rPr lang="en-US" altLang="zh-CN" b="1" dirty="0">
                <a:solidFill>
                  <a:srgbClr val="000000"/>
                </a:solidFill>
              </a:rPr>
              <a:t>31—32</a:t>
            </a:r>
            <a:r>
              <a:rPr lang="zh-CN" altLang="en-US" b="1" dirty="0">
                <a:solidFill>
                  <a:srgbClr val="000000"/>
                </a:solidFill>
              </a:rPr>
              <a:t>）读懂大自然，造福人类。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椭圆形标注 8194"/>
          <p:cNvSpPr/>
          <p:nvPr/>
        </p:nvSpPr>
        <p:spPr>
          <a:xfrm>
            <a:off x="5334000" y="381000"/>
            <a:ext cx="3276600" cy="1371600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lvl="0" algn="ctr">
              <a:spcBef>
                <a:spcPct val="0"/>
              </a:spcBef>
            </a:pPr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6" name="矩形 8195"/>
          <p:cNvSpPr/>
          <p:nvPr/>
        </p:nvSpPr>
        <p:spPr>
          <a:xfrm>
            <a:off x="5867400" y="609600"/>
            <a:ext cx="2209800" cy="914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>
                <a:ln w="19050" cap="flat" cmpd="sng">
                  <a:solidFill>
                    <a:srgbClr val="FF66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>
                    <a:alpha val="50000"/>
                  </a:srgbClr>
                </a:solidFill>
                <a:effectLst>
                  <a:outerShdw dist="35921" dir="2699999" sy="50000" rotWithShape="0">
                    <a:srgbClr val="875B0D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重点研习</a:t>
            </a:r>
          </a:p>
        </p:txBody>
      </p:sp>
      <p:sp>
        <p:nvSpPr>
          <p:cNvPr id="8197" name="文本框 8196"/>
          <p:cNvSpPr txBox="1"/>
          <p:nvPr/>
        </p:nvSpPr>
        <p:spPr>
          <a:xfrm>
            <a:off x="381000" y="381000"/>
            <a:ext cx="4191000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一、你能根据书上的有关内容概述“石烂”到“新生”的过程吗？</a:t>
            </a:r>
          </a:p>
        </p:txBody>
      </p:sp>
      <p:sp>
        <p:nvSpPr>
          <p:cNvPr id="8198" name="文本框 8197"/>
          <p:cNvSpPr txBox="1"/>
          <p:nvPr/>
        </p:nvSpPr>
        <p:spPr>
          <a:xfrm>
            <a:off x="381000" y="2057400"/>
            <a:ext cx="8458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提示一：读第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8—19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自然段。</a:t>
            </a:r>
          </a:p>
        </p:txBody>
      </p:sp>
      <p:sp>
        <p:nvSpPr>
          <p:cNvPr id="8199" name="文本框 8198"/>
          <p:cNvSpPr txBox="1"/>
          <p:nvPr/>
        </p:nvSpPr>
        <p:spPr>
          <a:xfrm>
            <a:off x="381000" y="2743200"/>
            <a:ext cx="8382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提示二：岩石经受着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阳光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霜雪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风沙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空气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水流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生物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和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人类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的“攻击”。</a:t>
            </a:r>
            <a:endParaRPr lang="zh-CN" altLang="en-US" sz="3200" b="1" u="sng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200" name="文本框 8199"/>
          <p:cNvSpPr txBox="1"/>
          <p:nvPr/>
        </p:nvSpPr>
        <p:spPr>
          <a:xfrm>
            <a:off x="381000" y="4038600"/>
            <a:ext cx="8305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山崖裂缝</a:t>
            </a:r>
            <a:r>
              <a:rPr lang="en-US" altLang="zh-CN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</a:p>
        </p:txBody>
      </p:sp>
      <p:sp>
        <p:nvSpPr>
          <p:cNvPr id="75779" name="矩形 75778"/>
          <p:cNvSpPr/>
          <p:nvPr/>
        </p:nvSpPr>
        <p:spPr>
          <a:xfrm>
            <a:off x="2987675" y="4076700"/>
            <a:ext cx="19431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崩落</a:t>
            </a:r>
          </a:p>
        </p:txBody>
      </p:sp>
      <p:sp>
        <p:nvSpPr>
          <p:cNvPr id="75783" name="文本框 75782"/>
          <p:cNvSpPr txBox="1"/>
          <p:nvPr/>
        </p:nvSpPr>
        <p:spPr>
          <a:xfrm>
            <a:off x="3976737" y="4095750"/>
            <a:ext cx="51847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（碎石，沙砾，泥土）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</a:p>
        </p:txBody>
      </p:sp>
      <p:sp>
        <p:nvSpPr>
          <p:cNvPr id="75787" name="文本框 75786"/>
          <p:cNvSpPr txBox="1"/>
          <p:nvPr/>
        </p:nvSpPr>
        <p:spPr>
          <a:xfrm>
            <a:off x="539750" y="4941888"/>
            <a:ext cx="17287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旅行</a:t>
            </a:r>
            <a:r>
              <a:rPr lang="en-US" altLang="zh-CN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-----</a:t>
            </a:r>
          </a:p>
        </p:txBody>
      </p:sp>
      <p:sp>
        <p:nvSpPr>
          <p:cNvPr id="75788" name="文本框 75787"/>
          <p:cNvSpPr txBox="1"/>
          <p:nvPr/>
        </p:nvSpPr>
        <p:spPr>
          <a:xfrm>
            <a:off x="2124075" y="4941888"/>
            <a:ext cx="23050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沉积</a:t>
            </a:r>
            <a:r>
              <a:rPr lang="en-US" altLang="zh-CN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</a:p>
        </p:txBody>
      </p:sp>
      <p:sp>
        <p:nvSpPr>
          <p:cNvPr id="75791" name="文本框 75790"/>
          <p:cNvSpPr txBox="1"/>
          <p:nvPr/>
        </p:nvSpPr>
        <p:spPr>
          <a:xfrm>
            <a:off x="4140200" y="4941888"/>
            <a:ext cx="45354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堆压形成新的岩石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5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7" grpId="0"/>
      <p:bldP spid="8198" grpId="0"/>
      <p:bldP spid="8199" grpId="0"/>
      <p:bldP spid="75788" grpId="0"/>
      <p:bldP spid="757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88065"/>
          <p:cNvSpPr>
            <a:spLocks noGrp="1" noRot="1"/>
          </p:cNvSpPr>
          <p:nvPr>
            <p:ph type="title"/>
          </p:nvPr>
        </p:nvSpPr>
        <p:spPr>
          <a:xfrm>
            <a:off x="251520" y="0"/>
            <a:ext cx="8540750" cy="1143000"/>
          </a:xfrm>
          <a:ln/>
        </p:spPr>
        <p:txBody>
          <a:bodyPr anchor="ctr"/>
          <a:lstStyle/>
          <a:p>
            <a:r>
              <a:rPr lang="zh-CN" altLang="en-US" b="1" dirty="0"/>
              <a:t>岩石</a:t>
            </a:r>
          </a:p>
        </p:txBody>
      </p:sp>
      <p:pic>
        <p:nvPicPr>
          <p:cNvPr id="88068" name="文本占位符 88067" descr="010j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5877272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217"/>
          <p:cNvSpPr txBox="1"/>
          <p:nvPr/>
        </p:nvSpPr>
        <p:spPr>
          <a:xfrm>
            <a:off x="457200" y="381000"/>
            <a:ext cx="8305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二、人类是怎样根据岩石来判断时间的？</a:t>
            </a:r>
          </a:p>
        </p:txBody>
      </p:sp>
      <p:sp>
        <p:nvSpPr>
          <p:cNvPr id="9219" name="文本框 9218"/>
          <p:cNvSpPr txBox="1"/>
          <p:nvPr/>
        </p:nvSpPr>
        <p:spPr>
          <a:xfrm>
            <a:off x="838200" y="1219200"/>
            <a:ext cx="7772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提示一：读第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20—22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自然段。</a:t>
            </a:r>
          </a:p>
        </p:txBody>
      </p:sp>
      <p:sp>
        <p:nvSpPr>
          <p:cNvPr id="9220" name="文本框 9219"/>
          <p:cNvSpPr txBox="1"/>
          <p:nvPr/>
        </p:nvSpPr>
        <p:spPr>
          <a:xfrm>
            <a:off x="838200" y="2133600"/>
            <a:ext cx="77724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提示二：可从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岩层厚度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排列顺序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地壳  运动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等方面去思考。</a:t>
            </a:r>
          </a:p>
        </p:txBody>
      </p:sp>
      <p:sp>
        <p:nvSpPr>
          <p:cNvPr id="9221" name="文本框 9220"/>
          <p:cNvSpPr txBox="1"/>
          <p:nvPr/>
        </p:nvSpPr>
        <p:spPr>
          <a:xfrm>
            <a:off x="647700" y="3886200"/>
            <a:ext cx="7848600" cy="2043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岩层厚度：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米厚（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3000—10000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年）</a:t>
            </a:r>
          </a:p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排列顺序：最早形成的躺在最下面</a:t>
            </a:r>
          </a:p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地壳运动：平卧的岩层变得歪斜甚至直立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9222" name="图片 9221" descr="q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0" y="381000"/>
            <a:ext cx="857250" cy="152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  <p:bldP spid="9220" grpId="0"/>
      <p:bldP spid="92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0241"/>
          <p:cNvSpPr txBox="1"/>
          <p:nvPr/>
        </p:nvSpPr>
        <p:spPr>
          <a:xfrm>
            <a:off x="1676400" y="304800"/>
            <a:ext cx="6096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三、岩石是怎样保存历史痕迹的</a:t>
            </a:r>
            <a:endParaRPr lang="zh-CN" altLang="en-US" sz="3200" b="1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243" name="图片 10242" descr="ques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"/>
            <a:ext cx="993775" cy="312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文本框 10243"/>
          <p:cNvSpPr txBox="1"/>
          <p:nvPr/>
        </p:nvSpPr>
        <p:spPr>
          <a:xfrm>
            <a:off x="1676400" y="1219200"/>
            <a:ext cx="6858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提示一：读第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23—27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自然段。</a:t>
            </a:r>
          </a:p>
        </p:txBody>
      </p:sp>
      <p:sp>
        <p:nvSpPr>
          <p:cNvPr id="10245" name="文本框 10244"/>
          <p:cNvSpPr txBox="1"/>
          <p:nvPr/>
        </p:nvSpPr>
        <p:spPr>
          <a:xfrm>
            <a:off x="1676400" y="1905000"/>
            <a:ext cx="70866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提示二：可从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岩石结构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石头颜色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生物化石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等方面去考虑。</a:t>
            </a:r>
          </a:p>
        </p:txBody>
      </p:sp>
      <p:sp>
        <p:nvSpPr>
          <p:cNvPr id="10246" name="文本框 10245"/>
          <p:cNvSpPr txBox="1"/>
          <p:nvPr/>
        </p:nvSpPr>
        <p:spPr>
          <a:xfrm>
            <a:off x="1447800" y="3810000"/>
            <a:ext cx="6248400" cy="2043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岩石结构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反映地壳的活动</a:t>
            </a:r>
          </a:p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石头颜色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反映远古的气候</a:t>
            </a:r>
          </a:p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生物化石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反映历史的发展</a:t>
            </a:r>
            <a:endParaRPr lang="zh-CN" altLang="en-US" sz="3200" b="1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4" grpId="0"/>
      <p:bldP spid="10245" grpId="0"/>
      <p:bldP spid="102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11265"/>
          <p:cNvSpPr txBox="1"/>
          <p:nvPr/>
        </p:nvSpPr>
        <p:spPr>
          <a:xfrm>
            <a:off x="533400" y="304800"/>
            <a:ext cx="76962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四、人类是怎样根据岩石来认识地球的发展历史的</a:t>
            </a:r>
            <a:endParaRPr lang="zh-CN" altLang="en-US" sz="3200" b="1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1268" name="图片 11267" descr="q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838200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文本框 11268"/>
          <p:cNvSpPr txBox="1"/>
          <p:nvPr/>
        </p:nvSpPr>
        <p:spPr>
          <a:xfrm>
            <a:off x="609600" y="1600200"/>
            <a:ext cx="7467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提示一：读第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28—30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自然段。</a:t>
            </a:r>
          </a:p>
        </p:txBody>
      </p:sp>
      <p:sp>
        <p:nvSpPr>
          <p:cNvPr id="11270" name="文本框 11269"/>
          <p:cNvSpPr txBox="1"/>
          <p:nvPr/>
        </p:nvSpPr>
        <p:spPr>
          <a:xfrm>
            <a:off x="609600" y="2362200"/>
            <a:ext cx="8001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提示二：根据不同类型的化石去思考。</a:t>
            </a:r>
          </a:p>
        </p:txBody>
      </p:sp>
      <p:sp>
        <p:nvSpPr>
          <p:cNvPr id="11271" name="文本框 11270"/>
          <p:cNvSpPr txBox="1"/>
          <p:nvPr/>
        </p:nvSpPr>
        <p:spPr>
          <a:xfrm>
            <a:off x="762000" y="3810000"/>
            <a:ext cx="8077200" cy="2043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三叶虫化石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——“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寒武纪”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海洋宽广</a:t>
            </a:r>
          </a:p>
          <a:p>
            <a:pPr lvl="0">
              <a:spcBef>
                <a:spcPct val="50000"/>
              </a:spcBef>
            </a:pPr>
            <a:endParaRPr lang="zh-CN" altLang="en-US" sz="32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endParaRPr lang="zh-CN" altLang="en-US" sz="3200" b="1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2" name="矩形 11271"/>
          <p:cNvSpPr/>
          <p:nvPr/>
        </p:nvSpPr>
        <p:spPr>
          <a:xfrm>
            <a:off x="685800" y="4724400"/>
            <a:ext cx="71120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大树木化石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——“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石炭纪”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温暖潮湿</a:t>
            </a:r>
          </a:p>
        </p:txBody>
      </p:sp>
      <p:sp>
        <p:nvSpPr>
          <p:cNvPr id="11273" name="矩形 11272"/>
          <p:cNvSpPr/>
          <p:nvPr/>
        </p:nvSpPr>
        <p:spPr>
          <a:xfrm>
            <a:off x="685800" y="5715000"/>
            <a:ext cx="71120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长毛兽化石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——“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第四纪”</a:t>
            </a:r>
            <a:r>
              <a:rPr lang="en-US" altLang="zh-CN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气候寒冷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9" grpId="0"/>
      <p:bldP spid="11270" grpId="0"/>
      <p:bldP spid="11271" grpId="0"/>
      <p:bldP spid="11272" grpId="0"/>
      <p:bldP spid="112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2867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r>
              <a:rPr lang="zh-CN" altLang="en-US" b="1" dirty="0">
                <a:solidFill>
                  <a:srgbClr val="FF0000"/>
                </a:solidFill>
              </a:rPr>
              <a:t>小  结</a:t>
            </a:r>
          </a:p>
        </p:txBody>
      </p:sp>
      <p:sp>
        <p:nvSpPr>
          <p:cNvPr id="28675" name="文本占位符 28674"/>
          <p:cNvSpPr>
            <a:spLocks noGrp="1" noRot="1"/>
          </p:cNvSpPr>
          <p:nvPr>
            <p:ph type="body" idx="1"/>
          </p:nvPr>
        </p:nvSpPr>
        <p:spPr>
          <a:xfrm>
            <a:off x="467544" y="1844824"/>
            <a:ext cx="8229600" cy="4525962"/>
          </a:xfrm>
          <a:ln/>
        </p:spPr>
        <p:txBody>
          <a:bodyPr/>
          <a:lstStyle/>
          <a:p>
            <a:r>
              <a:rPr lang="zh-CN" altLang="en-US" b="1" dirty="0">
                <a:solidFill>
                  <a:srgbClr val="0000FF"/>
                </a:solidFill>
              </a:rPr>
              <a:t>通过岩石我们看到了地壳的活动、说明了</a:t>
            </a:r>
          </a:p>
          <a:p>
            <a:pPr>
              <a:buNone/>
            </a:pPr>
            <a:endParaRPr lang="zh-CN" altLang="en-US" b="1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FF"/>
                </a:solidFill>
              </a:rPr>
              <a:t>气候的变化、记录了古生物的状况及上亿年</a:t>
            </a:r>
          </a:p>
          <a:p>
            <a:pPr>
              <a:buNone/>
            </a:pPr>
            <a:endParaRPr lang="zh-CN" altLang="en-US" b="1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FF"/>
                </a:solidFill>
              </a:rPr>
              <a:t>的时间的痕迹，留下了自然界某些转眼就消</a:t>
            </a:r>
          </a:p>
          <a:p>
            <a:pPr>
              <a:buNone/>
            </a:pPr>
            <a:endParaRPr lang="zh-CN" altLang="en-US" b="1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FF"/>
                </a:solidFill>
              </a:rPr>
              <a:t>失</a:t>
            </a:r>
            <a:r>
              <a:rPr lang="zh-CN" altLang="en-US" b="1" dirty="0" smtClean="0">
                <a:solidFill>
                  <a:srgbClr val="0000FF"/>
                </a:solidFill>
              </a:rPr>
              <a:t>的“脚印”。</a:t>
            </a:r>
            <a:endParaRPr lang="zh-CN" altLang="en-US" b="1" dirty="0">
              <a:solidFill>
                <a:srgbClr val="0000FF"/>
              </a:solidFill>
            </a:endParaRPr>
          </a:p>
          <a:p>
            <a:pPr>
              <a:buNone/>
            </a:pPr>
            <a:endParaRPr lang="zh-CN" altLang="en-US" dirty="0">
              <a:solidFill>
                <a:srgbClr val="0000FF"/>
              </a:solidFill>
            </a:endParaRPr>
          </a:p>
          <a:p>
            <a:pPr>
              <a:buNone/>
            </a:pPr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图片 12294" descr="slmk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文本框 12289"/>
          <p:cNvSpPr txBox="1"/>
          <p:nvPr/>
        </p:nvSpPr>
        <p:spPr>
          <a:xfrm>
            <a:off x="533400" y="533400"/>
            <a:ext cx="7010400" cy="5794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五、人类了解岩石的变化有什么好处</a:t>
            </a:r>
            <a:endParaRPr lang="zh-CN" altLang="en-US" sz="3200" b="1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2291" name="图片 12290" descr="anniu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533400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文本框 12291"/>
          <p:cNvSpPr txBox="1"/>
          <p:nvPr/>
        </p:nvSpPr>
        <p:spPr>
          <a:xfrm>
            <a:off x="1066800" y="1447800"/>
            <a:ext cx="4953000" cy="57943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提示：读第</a:t>
            </a:r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31—32</a:t>
            </a:r>
            <a:r>
              <a:rPr lang="zh-CN" altLang="en-US" sz="32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自然段。</a:t>
            </a:r>
            <a:endParaRPr lang="zh-CN" altLang="en-US" sz="3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1447800" y="2362200"/>
            <a:ext cx="1981200" cy="13112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增加知识</a:t>
            </a:r>
          </a:p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找寻宝藏</a:t>
            </a:r>
            <a:endParaRPr lang="zh-CN" altLang="en-US" sz="3200" b="1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2296" name="图片 12295" descr="0005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5867400"/>
            <a:ext cx="365125" cy="365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2" grpId="0" animBg="1"/>
      <p:bldP spid="1229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云形标注 13315"/>
          <p:cNvSpPr/>
          <p:nvPr/>
        </p:nvSpPr>
        <p:spPr>
          <a:xfrm>
            <a:off x="6172200" y="304800"/>
            <a:ext cx="2362200" cy="1066800"/>
          </a:xfrm>
          <a:prstGeom prst="cloudCallout">
            <a:avLst>
              <a:gd name="adj1" fmla="val -40727"/>
              <a:gd name="adj2" fmla="val 10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 algn="ctr">
              <a:spcBef>
                <a:spcPct val="0"/>
              </a:spcBef>
            </a:pPr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6400800" y="457200"/>
            <a:ext cx="2133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b="1" u="sng" dirty="0">
                <a:solidFill>
                  <a:srgbClr val="FF0066"/>
                </a:solidFill>
                <a:latin typeface="Times New Roman" panose="02020603050405020304" pitchFamily="18" charset="0"/>
                <a:ea typeface="隶书" pitchFamily="49" charset="-122"/>
              </a:rPr>
              <a:t>小结重点</a:t>
            </a:r>
            <a:endParaRPr lang="zh-CN" altLang="en-US" sz="3600" b="1" u="sng">
              <a:solidFill>
                <a:srgbClr val="FF0066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395288" y="333375"/>
            <a:ext cx="571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 u="sng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分析第</a:t>
            </a:r>
            <a:r>
              <a:rPr lang="en-US" altLang="zh-CN" sz="3200" b="1" u="sng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6—22</a:t>
            </a:r>
            <a:r>
              <a:rPr lang="zh-CN" altLang="en-US" sz="3200" b="1" u="sng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自然段的说明顺序</a:t>
            </a:r>
            <a:endParaRPr lang="zh-CN" altLang="en-US" sz="3200" b="1" u="sng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21" name="文本框 13320"/>
          <p:cNvSpPr txBox="1"/>
          <p:nvPr/>
        </p:nvSpPr>
        <p:spPr>
          <a:xfrm>
            <a:off x="741884" y="2204864"/>
            <a:ext cx="7560518" cy="258532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提示</a:t>
            </a:r>
            <a:r>
              <a:rPr lang="zh-CN" altLang="en-US" sz="3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endParaRPr lang="zh-CN" altLang="en-US" sz="3600" b="1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解题思路：简括各自然段意思</a:t>
            </a:r>
            <a:r>
              <a:rPr lang="en-US" altLang="zh-CN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合并相关段落</a:t>
            </a:r>
            <a:r>
              <a:rPr lang="en-US" altLang="zh-CN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36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对照顺序类型进行发现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8" grpId="0"/>
      <p:bldP spid="13319" grpId="0"/>
      <p:bldP spid="133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4337"/>
          <p:cNvSpPr txBox="1"/>
          <p:nvPr/>
        </p:nvSpPr>
        <p:spPr>
          <a:xfrm>
            <a:off x="342900" y="304800"/>
            <a:ext cx="8458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endParaRPr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0" name="文本框 14339"/>
          <p:cNvSpPr txBox="1"/>
          <p:nvPr/>
        </p:nvSpPr>
        <p:spPr>
          <a:xfrm>
            <a:off x="304800" y="266700"/>
            <a:ext cx="549275" cy="6324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lvl="0">
              <a:spcBef>
                <a:spcPct val="50000"/>
              </a:spcBef>
            </a:pPr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1" name="文本框 14340"/>
          <p:cNvSpPr txBox="1"/>
          <p:nvPr/>
        </p:nvSpPr>
        <p:spPr>
          <a:xfrm>
            <a:off x="381000" y="228600"/>
            <a:ext cx="1524000" cy="593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16—18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</a:p>
          <a:p>
            <a:pPr lvl="0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19—22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endParaRPr lang="zh-CN" altLang="en-US" sz="24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1905000" y="228600"/>
            <a:ext cx="3962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3" name="文本框 14342"/>
          <p:cNvSpPr txBox="1"/>
          <p:nvPr/>
        </p:nvSpPr>
        <p:spPr>
          <a:xfrm>
            <a:off x="1905000" y="228600"/>
            <a:ext cx="3733800" cy="60016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总提下文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自然界中岩石的各种现象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过渡，引起下文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岩石毁灭所呈现的现象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概说呈此现象的原因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空气和水中酸的作用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雨水的作用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生物的作用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人的作用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岩石生存的原因</a:t>
            </a:r>
          </a:p>
          <a:p>
            <a:pPr lvl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岩石生存的结果</a:t>
            </a:r>
          </a:p>
        </p:txBody>
      </p:sp>
      <p:sp>
        <p:nvSpPr>
          <p:cNvPr id="14344" name="文本框 14343"/>
          <p:cNvSpPr txBox="1"/>
          <p:nvPr/>
        </p:nvSpPr>
        <p:spPr>
          <a:xfrm>
            <a:off x="5410200" y="2438400"/>
            <a:ext cx="1066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概括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5" name="文本框 14344"/>
          <p:cNvSpPr txBox="1"/>
          <p:nvPr/>
        </p:nvSpPr>
        <p:spPr>
          <a:xfrm>
            <a:off x="5486400" y="37338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具体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6" name="直接连接符 14345"/>
          <p:cNvSpPr/>
          <p:nvPr/>
        </p:nvSpPr>
        <p:spPr>
          <a:xfrm>
            <a:off x="5867400" y="2971800"/>
            <a:ext cx="0" cy="7239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47" name="直接连接符 14346"/>
          <p:cNvSpPr/>
          <p:nvPr/>
        </p:nvSpPr>
        <p:spPr>
          <a:xfrm>
            <a:off x="4800600" y="2667000"/>
            <a:ext cx="609600" cy="0"/>
          </a:xfrm>
          <a:prstGeom prst="line">
            <a:avLst/>
          </a:prstGeom>
          <a:ln w="9525" cap="rnd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49" name="文本框 14348"/>
          <p:cNvSpPr txBox="1"/>
          <p:nvPr/>
        </p:nvSpPr>
        <p:spPr>
          <a:xfrm>
            <a:off x="6705600" y="1828800"/>
            <a:ext cx="1066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结果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0" name="右大括号 14349"/>
          <p:cNvSpPr/>
          <p:nvPr/>
        </p:nvSpPr>
        <p:spPr>
          <a:xfrm>
            <a:off x="6553200" y="26670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1" name="文本框 14350"/>
          <p:cNvSpPr txBox="1"/>
          <p:nvPr/>
        </p:nvSpPr>
        <p:spPr>
          <a:xfrm>
            <a:off x="6705600" y="3429000"/>
            <a:ext cx="1143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原因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2" name="直接连接符 14351"/>
          <p:cNvSpPr/>
          <p:nvPr/>
        </p:nvSpPr>
        <p:spPr>
          <a:xfrm>
            <a:off x="7086600" y="2362200"/>
            <a:ext cx="0" cy="10668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54" name="右大括号 14353"/>
          <p:cNvSpPr/>
          <p:nvPr/>
        </p:nvSpPr>
        <p:spPr>
          <a:xfrm>
            <a:off x="5029200" y="3200400"/>
            <a:ext cx="76200" cy="1219200"/>
          </a:xfrm>
          <a:prstGeom prst="rightBrace">
            <a:avLst>
              <a:gd name="adj1" fmla="val 133333"/>
              <a:gd name="adj2" fmla="val 50000"/>
            </a:avLst>
          </a:prstGeo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6" name="直接连接符 14355"/>
          <p:cNvSpPr/>
          <p:nvPr/>
        </p:nvSpPr>
        <p:spPr>
          <a:xfrm>
            <a:off x="4191000" y="5410200"/>
            <a:ext cx="2438400" cy="0"/>
          </a:xfrm>
          <a:prstGeom prst="line">
            <a:avLst/>
          </a:prstGeom>
          <a:ln w="9525" cap="rnd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57" name="直接连接符 14356"/>
          <p:cNvSpPr/>
          <p:nvPr/>
        </p:nvSpPr>
        <p:spPr>
          <a:xfrm>
            <a:off x="4191000" y="5943600"/>
            <a:ext cx="2514600" cy="0"/>
          </a:xfrm>
          <a:prstGeom prst="line">
            <a:avLst/>
          </a:prstGeom>
          <a:ln w="9525" cap="rnd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58" name="文本框 14357"/>
          <p:cNvSpPr txBox="1"/>
          <p:nvPr/>
        </p:nvSpPr>
        <p:spPr>
          <a:xfrm>
            <a:off x="6934200" y="5029200"/>
            <a:ext cx="990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原因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9" name="文本框 14358"/>
          <p:cNvSpPr txBox="1"/>
          <p:nvPr/>
        </p:nvSpPr>
        <p:spPr>
          <a:xfrm>
            <a:off x="6934200" y="5867400"/>
            <a:ext cx="838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结果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60" name="直接连接符 14359"/>
          <p:cNvSpPr/>
          <p:nvPr/>
        </p:nvSpPr>
        <p:spPr>
          <a:xfrm>
            <a:off x="7315200" y="5410200"/>
            <a:ext cx="0" cy="5334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61" name="直接连接符 14360"/>
          <p:cNvSpPr/>
          <p:nvPr/>
        </p:nvSpPr>
        <p:spPr>
          <a:xfrm>
            <a:off x="4572000" y="1524000"/>
            <a:ext cx="3276600" cy="0"/>
          </a:xfrm>
          <a:prstGeom prst="line">
            <a:avLst/>
          </a:prstGeom>
          <a:ln w="9525" cap="rnd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62" name="直接连接符 14361"/>
          <p:cNvSpPr/>
          <p:nvPr/>
        </p:nvSpPr>
        <p:spPr>
          <a:xfrm>
            <a:off x="3581400" y="457200"/>
            <a:ext cx="4267200" cy="0"/>
          </a:xfrm>
          <a:prstGeom prst="line">
            <a:avLst/>
          </a:prstGeom>
          <a:ln w="9525" cap="rnd" cmpd="sng">
            <a:solidFill>
              <a:srgbClr val="0000FF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4363" name="右大括号 14362"/>
          <p:cNvSpPr/>
          <p:nvPr/>
        </p:nvSpPr>
        <p:spPr>
          <a:xfrm>
            <a:off x="7924800" y="457200"/>
            <a:ext cx="76200" cy="1066800"/>
          </a:xfrm>
          <a:prstGeom prst="rightBrace">
            <a:avLst>
              <a:gd name="adj1" fmla="val 116666"/>
              <a:gd name="adj2" fmla="val 50000"/>
            </a:avLst>
          </a:prstGeo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4" name="右大括号 14363"/>
          <p:cNvSpPr/>
          <p:nvPr/>
        </p:nvSpPr>
        <p:spPr>
          <a:xfrm>
            <a:off x="7848600" y="2057400"/>
            <a:ext cx="152400" cy="4038600"/>
          </a:xfrm>
          <a:prstGeom prst="rightBrace">
            <a:avLst>
              <a:gd name="adj1" fmla="val 220833"/>
              <a:gd name="adj2" fmla="val 50000"/>
            </a:avLst>
          </a:prstGeo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5" name="文本框 14364"/>
          <p:cNvSpPr txBox="1"/>
          <p:nvPr/>
        </p:nvSpPr>
        <p:spPr>
          <a:xfrm>
            <a:off x="8229600" y="838200"/>
            <a:ext cx="609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宋体" panose="02010600030101010101" pitchFamily="2" charset="-122"/>
              </a:rPr>
              <a:t>总</a:t>
            </a:r>
          </a:p>
        </p:txBody>
      </p:sp>
      <p:sp>
        <p:nvSpPr>
          <p:cNvPr id="14366" name="文本框 14365"/>
          <p:cNvSpPr txBox="1"/>
          <p:nvPr/>
        </p:nvSpPr>
        <p:spPr>
          <a:xfrm>
            <a:off x="8229600" y="3810000"/>
            <a:ext cx="609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宋体" panose="02010600030101010101" pitchFamily="2" charset="-122"/>
              </a:rPr>
              <a:t>分</a:t>
            </a:r>
          </a:p>
        </p:txBody>
      </p:sp>
      <p:sp>
        <p:nvSpPr>
          <p:cNvPr id="14367" name="直接连接符 14366"/>
          <p:cNvSpPr/>
          <p:nvPr/>
        </p:nvSpPr>
        <p:spPr>
          <a:xfrm>
            <a:off x="8534400" y="1524000"/>
            <a:ext cx="0" cy="22098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4368" name="直接连接符 14367"/>
          <p:cNvSpPr/>
          <p:nvPr/>
        </p:nvSpPr>
        <p:spPr>
          <a:xfrm>
            <a:off x="5105400" y="2133600"/>
            <a:ext cx="1524000" cy="0"/>
          </a:xfrm>
          <a:prstGeom prst="line">
            <a:avLst/>
          </a:prstGeom>
          <a:ln w="38100" cap="rnd" cmpd="sng">
            <a:solidFill>
              <a:srgbClr val="0000FF"/>
            </a:solidFill>
            <a:prstDash val="sysDot"/>
            <a:headEnd type="none" w="med" len="med"/>
            <a:tailEnd type="triangle" w="med" len="med"/>
          </a:ln>
        </p:spPr>
      </p:sp>
      <p:sp>
        <p:nvSpPr>
          <p:cNvPr id="2" name="TextBox 1"/>
          <p:cNvSpPr txBox="1"/>
          <p:nvPr/>
        </p:nvSpPr>
        <p:spPr>
          <a:xfrm>
            <a:off x="7670221" y="4704106"/>
            <a:ext cx="1728358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（逻辑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   顺序</a:t>
            </a:r>
            <a:r>
              <a:rPr lang="zh-CN" altLang="en-US" b="1" dirty="0">
                <a:solidFill>
                  <a:srgbClr val="FF0000"/>
                </a:solidFill>
              </a:rPr>
              <a:t>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  <p:bldP spid="14344" grpId="0"/>
      <p:bldP spid="14345" grpId="0"/>
      <p:bldP spid="14349" grpId="0"/>
      <p:bldP spid="14351" grpId="0"/>
      <p:bldP spid="14358" grpId="0"/>
      <p:bldP spid="14359" grpId="0"/>
      <p:bldP spid="14365" grpId="0"/>
      <p:bldP spid="1436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云形标注 17409"/>
          <p:cNvSpPr/>
          <p:nvPr/>
        </p:nvSpPr>
        <p:spPr>
          <a:xfrm>
            <a:off x="5029200" y="457200"/>
            <a:ext cx="3429000" cy="13716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9999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 algn="ctr">
              <a:spcBef>
                <a:spcPct val="0"/>
              </a:spcBef>
            </a:pPr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1" name="文本框 17410"/>
          <p:cNvSpPr txBox="1"/>
          <p:nvPr/>
        </p:nvSpPr>
        <p:spPr>
          <a:xfrm>
            <a:off x="5410200" y="685800"/>
            <a:ext cx="2819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FFFF66"/>
                </a:solidFill>
                <a:latin typeface="Times New Roman" panose="02020603050405020304" pitchFamily="18" charset="0"/>
                <a:ea typeface="方正舒体" pitchFamily="2" charset="-122"/>
              </a:rPr>
              <a:t>巩固练习</a:t>
            </a:r>
            <a:endParaRPr lang="zh-CN" altLang="en-US" sz="4000" b="1">
              <a:solidFill>
                <a:srgbClr val="FFFF66"/>
              </a:solidFill>
              <a:latin typeface="Times New Roman" panose="02020603050405020304" pitchFamily="18" charset="0"/>
              <a:ea typeface="方正舒体" pitchFamily="2" charset="-122"/>
            </a:endParaRPr>
          </a:p>
        </p:txBody>
      </p:sp>
      <p:sp>
        <p:nvSpPr>
          <p:cNvPr id="17412" name="文本框 17411"/>
          <p:cNvSpPr txBox="1"/>
          <p:nvPr/>
        </p:nvSpPr>
        <p:spPr>
          <a:xfrm>
            <a:off x="457200" y="457200"/>
            <a:ext cx="4114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endParaRPr sz="2800" dirty="0">
              <a:solidFill>
                <a:srgbClr val="FF0066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7413" name="图片 17412" descr="0039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0" y="6248400"/>
            <a:ext cx="365125" cy="36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文本框 17413"/>
          <p:cNvSpPr txBox="1"/>
          <p:nvPr/>
        </p:nvSpPr>
        <p:spPr>
          <a:xfrm>
            <a:off x="518616" y="2348880"/>
            <a:ext cx="8229600" cy="2225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000" dirty="0"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r>
              <a:rPr lang="zh-CN" altLang="en-US" sz="40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交际训练</a:t>
            </a:r>
          </a:p>
          <a:p>
            <a:pPr lvl="0">
              <a:spcBef>
                <a:spcPct val="50000"/>
              </a:spcBef>
            </a:pPr>
            <a:r>
              <a:rPr lang="zh-CN" altLang="en-US" sz="4000" b="1" dirty="0">
                <a:solidFill>
                  <a:srgbClr val="FF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请大家说说自己知道的有关珍惜时间的格言、谚语。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/>
      <p:bldP spid="174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0" name="标题 93189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dirty="0"/>
          </a:p>
        </p:txBody>
      </p:sp>
      <p:pic>
        <p:nvPicPr>
          <p:cNvPr id="93193" name="内容占位符 93192" descr="48bOOOPICc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916832" y="0"/>
            <a:ext cx="15193688" cy="685800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标题 9523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dirty="0"/>
          </a:p>
        </p:txBody>
      </p:sp>
      <p:sp>
        <p:nvSpPr>
          <p:cNvPr id="95235" name="文本占位符 95234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dirty="0"/>
          </a:p>
        </p:txBody>
      </p:sp>
      <p:pic>
        <p:nvPicPr>
          <p:cNvPr id="95236" name="图片 95235" descr="2590344_113715099206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00608" y="-459432"/>
            <a:ext cx="10801200" cy="79208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标题 9011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dirty="0"/>
          </a:p>
        </p:txBody>
      </p:sp>
      <p:pic>
        <p:nvPicPr>
          <p:cNvPr id="90116" name="文本占位符 90115" descr="OOOPIC_anna1226_20091202225f0224fe32b57c"/>
          <p:cNvPicPr>
            <a:picLocks noGrp="1" noChangeAspect="1"/>
          </p:cNvPicPr>
          <p:nvPr>
            <p:ph type="body" idx="1"/>
          </p:nvPr>
        </p:nvPicPr>
        <p:blipFill>
          <a:blip r:embed="rId2">
            <a:lum bright="-16000" contrast="-12000"/>
          </a:blip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标题 96257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dirty="0"/>
          </a:p>
        </p:txBody>
      </p:sp>
      <p:sp>
        <p:nvSpPr>
          <p:cNvPr id="96259" name="文本占位符 96258"/>
          <p:cNvSpPr>
            <a:spLocks noGrp="1" noRot="1"/>
          </p:cNvSpPr>
          <p:nvPr>
            <p:ph type="body" idx="1"/>
          </p:nvPr>
        </p:nvSpPr>
        <p:spPr>
          <a:xfrm>
            <a:off x="0" y="3861048"/>
            <a:ext cx="8842375" cy="2238127"/>
          </a:xfrm>
          <a:ln/>
        </p:spPr>
        <p:txBody>
          <a:bodyPr/>
          <a:lstStyle/>
          <a:p>
            <a:endParaRPr dirty="0"/>
          </a:p>
        </p:txBody>
      </p:sp>
      <p:pic>
        <p:nvPicPr>
          <p:cNvPr id="96260" name="图片 96259" descr="5426136_174856164000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2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标题 9728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dirty="0"/>
          </a:p>
        </p:txBody>
      </p:sp>
      <p:sp>
        <p:nvSpPr>
          <p:cNvPr id="97283" name="文本占位符 97282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dirty="0"/>
          </a:p>
        </p:txBody>
      </p:sp>
      <p:pic>
        <p:nvPicPr>
          <p:cNvPr id="97284" name="图片 97283" descr="7192923_153325728355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800" b="1" dirty="0" smtClean="0"/>
              <a:t>齐读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《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时间伯伯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》</a:t>
            </a:r>
            <a:r>
              <a:rPr lang="en-US" altLang="zh-CN" sz="4800" dirty="0" smtClean="0">
                <a:solidFill>
                  <a:srgbClr val="FF0000"/>
                </a:solidFill>
              </a:rPr>
              <a:t>——</a:t>
            </a:r>
            <a:r>
              <a:rPr lang="zh-CN" altLang="en-US" b="1" dirty="0" smtClean="0">
                <a:solidFill>
                  <a:srgbClr val="0000CC"/>
                </a:solidFill>
              </a:rPr>
              <a:t>高士其</a:t>
            </a:r>
            <a:endParaRPr lang="zh-CN" altLang="en-US" b="1" dirty="0">
              <a:solidFill>
                <a:srgbClr val="0000CC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 b="1" dirty="0" smtClean="0">
                <a:solidFill>
                  <a:srgbClr val="0000CC"/>
                </a:solidFill>
              </a:rPr>
              <a:t>时间伯伯，</a:t>
            </a:r>
            <a:endParaRPr lang="en-US" altLang="zh-CN" sz="4000" b="1" dirty="0" smtClean="0">
              <a:solidFill>
                <a:srgbClr val="0000CC"/>
              </a:solidFill>
            </a:endParaRPr>
          </a:p>
          <a:p>
            <a:r>
              <a:rPr lang="zh-CN" altLang="en-US" sz="4000" b="1" dirty="0" smtClean="0">
                <a:solidFill>
                  <a:srgbClr val="0000CC"/>
                </a:solidFill>
              </a:rPr>
              <a:t>你是最伟大的旅行家，</a:t>
            </a:r>
            <a:endParaRPr lang="en-US" altLang="zh-CN" sz="4000" b="1" dirty="0" smtClean="0">
              <a:solidFill>
                <a:srgbClr val="0000CC"/>
              </a:solidFill>
            </a:endParaRPr>
          </a:p>
          <a:p>
            <a:r>
              <a:rPr lang="zh-CN" altLang="en-US" sz="4000" b="1" dirty="0" smtClean="0">
                <a:solidFill>
                  <a:srgbClr val="0000CC"/>
                </a:solidFill>
              </a:rPr>
              <a:t>你从不犹豫你的脚步，</a:t>
            </a:r>
            <a:endParaRPr lang="en-US" altLang="zh-CN" sz="4000" b="1" dirty="0" smtClean="0">
              <a:solidFill>
                <a:srgbClr val="0000CC"/>
              </a:solidFill>
            </a:endParaRPr>
          </a:p>
          <a:p>
            <a:r>
              <a:rPr lang="zh-CN" altLang="en-US" sz="4000" b="1" dirty="0" smtClean="0">
                <a:solidFill>
                  <a:srgbClr val="0000CC"/>
                </a:solidFill>
              </a:rPr>
              <a:t>走过历史的每一个时代。</a:t>
            </a:r>
            <a:endParaRPr lang="zh-CN" altLang="en-US" sz="40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8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标题 78849"/>
          <p:cNvSpPr>
            <a:spLocks noGrp="1" noRot="1"/>
          </p:cNvSpPr>
          <p:nvPr>
            <p:ph type="title"/>
          </p:nvPr>
        </p:nvSpPr>
        <p:spPr>
          <a:xfrm>
            <a:off x="251520" y="15280"/>
            <a:ext cx="8540750" cy="1143000"/>
          </a:xfrm>
          <a:ln/>
        </p:spPr>
        <p:txBody>
          <a:bodyPr anchor="ctr"/>
          <a:lstStyle/>
          <a:p>
            <a:r>
              <a:rPr lang="zh-CN" altLang="en-US" b="1" dirty="0">
                <a:solidFill>
                  <a:srgbClr val="0000CC"/>
                </a:solidFill>
              </a:rPr>
              <a:t>恐龙化石</a:t>
            </a:r>
          </a:p>
        </p:txBody>
      </p:sp>
      <p:pic>
        <p:nvPicPr>
          <p:cNvPr id="78852" name="文本占位符 78851" descr="u=3041751355,1783996975&amp;fm=52&amp;gp=0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5877271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标题 7987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dirty="0"/>
          </a:p>
        </p:txBody>
      </p:sp>
      <p:pic>
        <p:nvPicPr>
          <p:cNvPr id="79876" name="文本占位符 79875" descr="u=3583194023,355441117&amp;fm=51&amp;gp=0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标题 8192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dirty="0"/>
          </a:p>
        </p:txBody>
      </p:sp>
      <p:pic>
        <p:nvPicPr>
          <p:cNvPr id="81924" name="文本占位符 81923" descr="u=2170556120,2495473255&amp;fm=51&amp;gp=0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323850" y="620713"/>
            <a:ext cx="8424863" cy="5761037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标题 82945"/>
          <p:cNvSpPr>
            <a:spLocks noGrp="1" noRot="1"/>
          </p:cNvSpPr>
          <p:nvPr>
            <p:ph type="title"/>
          </p:nvPr>
        </p:nvSpPr>
        <p:spPr>
          <a:xfrm>
            <a:off x="251520" y="11088"/>
            <a:ext cx="8540750" cy="1143000"/>
          </a:xfrm>
          <a:ln/>
        </p:spPr>
        <p:txBody>
          <a:bodyPr anchor="ctr"/>
          <a:lstStyle/>
          <a:p>
            <a:r>
              <a:rPr lang="zh-CN" altLang="en-US" b="1" dirty="0"/>
              <a:t>三叶虫化石</a:t>
            </a:r>
          </a:p>
        </p:txBody>
      </p:sp>
      <p:pic>
        <p:nvPicPr>
          <p:cNvPr id="82948" name="文本占位符 82947" descr="u=3624074234,3334726978&amp;fm=52&amp;gp=0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0" y="908720"/>
            <a:ext cx="9144000" cy="5949279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标题 84993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r>
              <a:rPr lang="zh-CN" altLang="en-US" dirty="0"/>
              <a:t>长毛象</a:t>
            </a:r>
          </a:p>
        </p:txBody>
      </p:sp>
      <p:pic>
        <p:nvPicPr>
          <p:cNvPr id="84996" name="文本占位符 84995" descr="01300000287245124822559284270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1042988" y="1557338"/>
            <a:ext cx="7416800" cy="4727575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标题 91137"/>
          <p:cNvSpPr>
            <a:spLocks noGrp="1" noRot="1"/>
          </p:cNvSpPr>
          <p:nvPr>
            <p:ph type="title"/>
          </p:nvPr>
        </p:nvSpPr>
        <p:spPr>
          <a:xfrm>
            <a:off x="251520" y="30138"/>
            <a:ext cx="8540750" cy="874713"/>
          </a:xfrm>
          <a:ln/>
        </p:spPr>
        <p:txBody>
          <a:bodyPr anchor="ctr"/>
          <a:lstStyle/>
          <a:p>
            <a:r>
              <a:rPr lang="zh-CN" altLang="en-US" b="1" dirty="0"/>
              <a:t>琥珀</a:t>
            </a:r>
          </a:p>
        </p:txBody>
      </p:sp>
      <p:pic>
        <p:nvPicPr>
          <p:cNvPr id="91140" name="文本占位符 91139" descr="01300000670172126033588978243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107504" y="836712"/>
            <a:ext cx="9036496" cy="6021288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866"/>
        </a:accent4>
        <a:accent5>
          <a:srgbClr val="F3FAFF"/>
        </a:accent5>
        <a:accent6>
          <a:srgbClr val="2D5BE5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1A3"/>
        </a:accent4>
        <a:accent5>
          <a:srgbClr val="F2FAFF"/>
        </a:accent5>
        <a:accent6>
          <a:srgbClr val="DE84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9F2EB"/>
        </a:accent3>
        <a:accent4>
          <a:srgbClr val="4F4F77"/>
        </a:accent4>
        <a:accent5>
          <a:srgbClr val="FFFFEB"/>
        </a:accent5>
        <a:accent6>
          <a:srgbClr val="2D89E5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757"/>
        </a:accent4>
        <a:accent5>
          <a:srgbClr val="FFFFE2"/>
        </a:accent5>
        <a:accent6>
          <a:srgbClr val="E55B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F"/>
        </a:accent4>
        <a:accent5>
          <a:srgbClr val="E6EFEA"/>
        </a:accent5>
        <a:accent6>
          <a:srgbClr val="2D5BE5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783"/>
        </a:accent4>
        <a:accent5>
          <a:srgbClr val="EFEFEF"/>
        </a:accent5>
        <a:accent6>
          <a:srgbClr val="2D89E5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EFEFFF"/>
        </a:accent3>
        <a:accent4>
          <a:srgbClr val="AF2A00"/>
        </a:accent4>
        <a:accent5>
          <a:srgbClr val="F0EFF4"/>
        </a:accent5>
        <a:accent6>
          <a:srgbClr val="005BB7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E"/>
        </a:accent3>
        <a:accent4>
          <a:srgbClr val="000083"/>
        </a:accent4>
        <a:accent5>
          <a:srgbClr val="F2F2F2"/>
        </a:accent5>
        <a:accent6>
          <a:srgbClr val="9F62A1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50</TotalTime>
  <Words>903</Words>
  <Application>Microsoft Office PowerPoint</Application>
  <PresentationFormat>全屏显示(4:3)</PresentationFormat>
  <Paragraphs>156</Paragraphs>
  <Slides>32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诗情画意</vt:lpstr>
      <vt:lpstr>时间都去哪儿了</vt:lpstr>
      <vt:lpstr>岩石</vt:lpstr>
      <vt:lpstr>PowerPoint 演示文稿</vt:lpstr>
      <vt:lpstr>恐龙化石</vt:lpstr>
      <vt:lpstr>PowerPoint 演示文稿</vt:lpstr>
      <vt:lpstr>PowerPoint 演示文稿</vt:lpstr>
      <vt:lpstr>三叶虫化石</vt:lpstr>
      <vt:lpstr>长毛象</vt:lpstr>
      <vt:lpstr>琥珀</vt:lpstr>
      <vt:lpstr>PowerPoint 演示文稿</vt:lpstr>
      <vt:lpstr>教学目标</vt:lpstr>
      <vt:lpstr>学习课文步骤</vt:lpstr>
      <vt:lpstr>PowerPoint 演示文稿</vt:lpstr>
      <vt:lpstr>给下列加点的字注音</vt:lpstr>
      <vt:lpstr>整体感知课文</vt:lpstr>
      <vt:lpstr>PowerPoint 演示文稿</vt:lpstr>
      <vt:lpstr>PowerPoint 演示文稿</vt:lpstr>
      <vt:lpstr>理清课文结构</vt:lpstr>
      <vt:lpstr>PowerPoint 演示文稿</vt:lpstr>
      <vt:lpstr>PowerPoint 演示文稿</vt:lpstr>
      <vt:lpstr>PowerPoint 演示文稿</vt:lpstr>
      <vt:lpstr>PowerPoint 演示文稿</vt:lpstr>
      <vt:lpstr>小  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齐读《时间伯伯》——高士其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</dc:creator>
  <cp:lastModifiedBy>lx</cp:lastModifiedBy>
  <cp:revision>59</cp:revision>
  <dcterms:created xsi:type="dcterms:W3CDTF">2004-05-21T08:43:16Z</dcterms:created>
  <dcterms:modified xsi:type="dcterms:W3CDTF">2018-03-30T11:31:09Z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2052-10.1.0.6382</vt:lpwstr>
  </property>
</Properties>
</file>