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8DE23-B869-4F3D-8FC9-1F0F95E92D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B5C49-EC87-40E9-9710-262FFB83E1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B5C49-EC87-40E9-9710-262FFB83E1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3C770-E830-4AEC-B046-205172CE230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0C701-B0BC-4CEC-8083-336131C4C74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6F20C-D739-433D-BF3B-5AD4E49D044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014F6-06ED-4DE0-9045-951CAD185663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F4182-0244-451E-99AF-CCAE71125FB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05E6E-DC5E-4422-834D-BFEC8FB5B20C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144A5-44E4-449F-BC1E-B93B50F5C58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5393A-23D6-4AE4-B8C5-A39A6CA223FB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1990F-11D2-498A-A80C-D62115FAEB65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198A5-DB5D-495D-8B01-18EC93709D84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604EE-FD27-47C0-B3D2-029BBA3BF611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008A3-E1D9-4010-9FFB-D7994F461BC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07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07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072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28ED2F-1232-44CE-98A8-1711EABFC3E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14657" y="1196752"/>
            <a:ext cx="6984776" cy="1296144"/>
          </a:xfrm>
        </p:spPr>
        <p:txBody>
          <a:bodyPr/>
          <a:lstStyle/>
          <a:p>
            <a:pPr marL="609600" indent="-609600">
              <a:spcBef>
                <a:spcPct val="0"/>
              </a:spcBef>
            </a:pPr>
            <a:r>
              <a:rPr lang="en-US" altLang="zh-CN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12 </a:t>
            </a:r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秋</a:t>
            </a: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天的怀念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  <a:p>
            <a:pPr marL="609600" indent="-609600">
              <a:spcBef>
                <a:spcPct val="0"/>
              </a:spcBef>
            </a:pPr>
            <a:endParaRPr lang="en-US" altLang="zh-CN" sz="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709" y="1093564"/>
            <a:ext cx="8229600" cy="3199383"/>
          </a:xfrm>
        </p:spPr>
        <p:txBody>
          <a:bodyPr/>
          <a:lstStyle/>
          <a:p>
            <a:r>
              <a:rPr lang="en-US" altLang="zh-CN" dirty="0"/>
              <a:t>(2)</a:t>
            </a:r>
            <a:r>
              <a:rPr lang="zh-CN" altLang="en-US" dirty="0"/>
              <a:t>那天我又独自坐在屋里，看着窗外的树叶“刷刷拉拉”地飘落。母亲进来了，挡在窗前：“北海的菊花开了，我推着你去看看吧。”她憔悴的脸现出央求般的神色。</a:t>
            </a:r>
            <a:endParaRPr lang="zh-CN" altLang="en-US" dirty="0"/>
          </a:p>
          <a:p>
            <a:r>
              <a:rPr lang="zh-CN" altLang="en-US" dirty="0"/>
              <a:t>母亲为什么“挡在窗前”？你从“她憔悴的脸现出央求般的神色”体会到了什么？</a:t>
            </a:r>
            <a:endParaRPr lang="zh-CN" altLang="en-US" dirty="0"/>
          </a:p>
        </p:txBody>
      </p:sp>
      <p:sp>
        <p:nvSpPr>
          <p:cNvPr id="547844" name="Text Box 4"/>
          <p:cNvSpPr txBox="1">
            <a:spLocks noChangeArrowheads="1"/>
          </p:cNvSpPr>
          <p:nvPr/>
        </p:nvSpPr>
        <p:spPr bwMode="auto">
          <a:xfrm>
            <a:off x="2159497" y="2489547"/>
            <a:ext cx="973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.   .  </a:t>
            </a:r>
            <a:endParaRPr lang="en-US" altLang="zh-CN" sz="3200" b="1">
              <a:solidFill>
                <a:srgbClr val="000000"/>
              </a:solidFill>
            </a:endParaRP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7220447" y="1484659"/>
            <a:ext cx="1311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.   .  .  </a:t>
            </a:r>
            <a:endParaRPr lang="en-US" altLang="zh-CN" sz="3200" b="1">
              <a:solidFill>
                <a:srgbClr val="000000"/>
              </a:solidFill>
            </a:endParaRP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840284" y="1986309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.   </a:t>
            </a:r>
            <a:endParaRPr lang="en-US" altLang="zh-CN" sz="3200" b="1">
              <a:solidFill>
                <a:srgbClr val="000000"/>
              </a:solidFill>
            </a:endParaRPr>
          </a:p>
        </p:txBody>
      </p:sp>
      <p:sp>
        <p:nvSpPr>
          <p:cNvPr id="547847" name="Rectangle 7"/>
          <p:cNvSpPr>
            <a:spLocks noChangeArrowheads="1"/>
          </p:cNvSpPr>
          <p:nvPr/>
        </p:nvSpPr>
        <p:spPr bwMode="auto">
          <a:xfrm>
            <a:off x="756147" y="4292947"/>
            <a:ext cx="7777162" cy="163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FF0000"/>
                </a:solidFill>
                <a:ea typeface="楷体_GB2312" pitchFamily="49" charset="-122"/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  <a:ea typeface="楷体_GB2312" pitchFamily="49" charset="-122"/>
              </a:rPr>
              <a:t>母亲不忍心儿子看见萧瑟的秋景影响他的心情，尽管母亲由于疾病和操心相当疲惫，可她还是不愿看到儿子伤心。</a:t>
            </a:r>
            <a:endParaRPr lang="zh-CN" altLang="en-US" sz="28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7848" name="Text Box 8"/>
          <p:cNvSpPr txBox="1">
            <a:spLocks noChangeArrowheads="1"/>
          </p:cNvSpPr>
          <p:nvPr/>
        </p:nvSpPr>
        <p:spPr bwMode="auto">
          <a:xfrm>
            <a:off x="860922" y="4797772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547849" name="Text Box 9"/>
          <p:cNvSpPr txBox="1">
            <a:spLocks noChangeArrowheads="1"/>
          </p:cNvSpPr>
          <p:nvPr/>
        </p:nvSpPr>
        <p:spPr bwMode="auto">
          <a:xfrm>
            <a:off x="860922" y="5374034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547850" name="Text Box 10"/>
          <p:cNvSpPr txBox="1">
            <a:spLocks noChangeArrowheads="1"/>
          </p:cNvSpPr>
          <p:nvPr/>
        </p:nvSpPr>
        <p:spPr bwMode="auto">
          <a:xfrm>
            <a:off x="827584" y="5877272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7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7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1053009"/>
            <a:ext cx="8229600" cy="3888159"/>
          </a:xfrm>
        </p:spPr>
        <p:txBody>
          <a:bodyPr/>
          <a:lstStyle/>
          <a:p>
            <a:r>
              <a:rPr lang="en-US" altLang="zh-CN" sz="2500" dirty="0"/>
              <a:t>3</a:t>
            </a:r>
            <a:r>
              <a:rPr lang="zh-CN" altLang="en-US" sz="2500" dirty="0"/>
              <a:t>．为什么“我”答应去看花会让母亲“喜出望外”、坐立不安、“赶紧准备</a:t>
            </a:r>
            <a:r>
              <a:rPr lang="zh-CN" altLang="en-US" sz="2500" dirty="0" smtClean="0"/>
              <a:t>”？</a:t>
            </a:r>
            <a:endParaRPr lang="en-US" altLang="zh-CN" sz="2500" dirty="0" smtClean="0"/>
          </a:p>
          <a:p>
            <a:pPr marL="0" indent="0">
              <a:buNone/>
            </a:pPr>
            <a:endParaRPr lang="zh-CN" altLang="en-US" sz="2500" dirty="0"/>
          </a:p>
          <a:p>
            <a:r>
              <a:rPr lang="en-US" altLang="zh-CN" sz="2500" dirty="0"/>
              <a:t>4</a:t>
            </a:r>
            <a:r>
              <a:rPr lang="zh-CN" altLang="en-US" sz="2500" dirty="0"/>
              <a:t>．为什么母亲对于“跑”和“踩”一类的字比“我”还敏感？</a:t>
            </a:r>
            <a:endParaRPr lang="zh-CN" altLang="en-US" sz="2500" dirty="0"/>
          </a:p>
          <a:p>
            <a:pPr marL="0" indent="0">
              <a:buNone/>
            </a:pPr>
            <a:endParaRPr lang="zh-CN" altLang="en-US" sz="2500" dirty="0"/>
          </a:p>
          <a:p>
            <a:r>
              <a:rPr lang="en-US" altLang="zh-CN" sz="2500" dirty="0"/>
              <a:t>5</a:t>
            </a:r>
            <a:r>
              <a:rPr lang="zh-CN" altLang="en-US" sz="2500" dirty="0"/>
              <a:t>．母亲昏迷前的最后一句话说的是什么？请用横线在文中把它画出来，深情地读一读，再谈谈你从母亲这没有说完的话中懂得了什么。</a:t>
            </a:r>
            <a:endParaRPr lang="zh-CN" altLang="en-US" sz="2500" dirty="0"/>
          </a:p>
        </p:txBody>
      </p:sp>
      <p:sp>
        <p:nvSpPr>
          <p:cNvPr id="548868" name="Rectangle 4"/>
          <p:cNvSpPr>
            <a:spLocks noChangeArrowheads="1"/>
          </p:cNvSpPr>
          <p:nvPr/>
        </p:nvSpPr>
        <p:spPr bwMode="auto">
          <a:xfrm>
            <a:off x="827584" y="1772816"/>
            <a:ext cx="8064500" cy="49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ea typeface="楷体_GB2312" pitchFamily="49" charset="-122"/>
              </a:rPr>
              <a:t>我”很长时间心情不好，能答应去看花让母亲意外惊喜。</a:t>
            </a:r>
            <a:endParaRPr lang="zh-CN" altLang="en-US" sz="24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8869" name="Text Box 5"/>
          <p:cNvSpPr txBox="1">
            <a:spLocks noChangeArrowheads="1"/>
          </p:cNvSpPr>
          <p:nvPr/>
        </p:nvSpPr>
        <p:spPr bwMode="auto">
          <a:xfrm>
            <a:off x="827584" y="2204616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 dirty="0">
              <a:solidFill>
                <a:srgbClr val="000000"/>
              </a:solidFill>
            </a:endParaRPr>
          </a:p>
        </p:txBody>
      </p:sp>
      <p:sp>
        <p:nvSpPr>
          <p:cNvPr id="548870" name="Rectangle 6"/>
          <p:cNvSpPr>
            <a:spLocks noChangeArrowheads="1"/>
          </p:cNvSpPr>
          <p:nvPr/>
        </p:nvSpPr>
        <p:spPr bwMode="auto">
          <a:xfrm>
            <a:off x="971550" y="3068960"/>
            <a:ext cx="763270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0000"/>
                </a:solidFill>
                <a:ea typeface="楷体_GB2312" pitchFamily="49" charset="-122"/>
              </a:rPr>
              <a:t>母亲不愿有任何刺激儿子的事情发生，所以相当敏感。</a:t>
            </a:r>
            <a:endParaRPr lang="zh-CN" altLang="en-US" sz="24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8871" name="Rectangle 7"/>
          <p:cNvSpPr>
            <a:spLocks noChangeArrowheads="1"/>
          </p:cNvSpPr>
          <p:nvPr/>
        </p:nvSpPr>
        <p:spPr bwMode="auto">
          <a:xfrm>
            <a:off x="900113" y="5623967"/>
            <a:ext cx="7488237" cy="49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0000"/>
                </a:solidFill>
                <a:ea typeface="楷体_GB2312" pitchFamily="49" charset="-122"/>
              </a:rPr>
              <a:t>母亲临终前最放不下的是她的两个孩子。</a:t>
            </a:r>
            <a:endParaRPr lang="zh-CN" altLang="en-US" sz="24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8872" name="Rectangle 8"/>
          <p:cNvSpPr>
            <a:spLocks noChangeArrowheads="1"/>
          </p:cNvSpPr>
          <p:nvPr/>
        </p:nvSpPr>
        <p:spPr bwMode="auto">
          <a:xfrm>
            <a:off x="900113" y="4801642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a typeface="楷体_GB2312" pitchFamily="49" charset="-122"/>
              </a:rPr>
              <a:t>      </a:t>
            </a:r>
            <a:r>
              <a:rPr lang="zh-CN" altLang="en-US" sz="2400" dirty="0">
                <a:solidFill>
                  <a:srgbClr val="FF0000"/>
                </a:solidFill>
                <a:ea typeface="楷体_GB2312" pitchFamily="49" charset="-122"/>
              </a:rPr>
              <a:t>她昏迷前的最后一句话是：“我那个有病的儿子和我那个还未成年的女儿</a:t>
            </a:r>
            <a:r>
              <a:rPr lang="en-US" altLang="zh-CN" sz="2400" dirty="0">
                <a:solidFill>
                  <a:srgbClr val="FF0000"/>
                </a:solidFill>
                <a:ea typeface="楷体_GB2312" pitchFamily="49" charset="-122"/>
              </a:rPr>
              <a:t>……”</a:t>
            </a:r>
            <a:endParaRPr lang="en-US" altLang="zh-CN" sz="24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8873" name="Text Box 9"/>
          <p:cNvSpPr txBox="1">
            <a:spLocks noChangeArrowheads="1"/>
          </p:cNvSpPr>
          <p:nvPr/>
        </p:nvSpPr>
        <p:spPr bwMode="auto">
          <a:xfrm>
            <a:off x="900113" y="3466864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 dirty="0">
              <a:solidFill>
                <a:srgbClr val="000000"/>
              </a:solidFill>
            </a:endParaRPr>
          </a:p>
        </p:txBody>
      </p:sp>
      <p:sp>
        <p:nvSpPr>
          <p:cNvPr id="548874" name="Text Box 10"/>
          <p:cNvSpPr txBox="1">
            <a:spLocks noChangeArrowheads="1"/>
          </p:cNvSpPr>
          <p:nvPr/>
        </p:nvSpPr>
        <p:spPr bwMode="auto">
          <a:xfrm>
            <a:off x="900113" y="5157242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 dirty="0">
              <a:solidFill>
                <a:srgbClr val="000000"/>
              </a:solidFill>
            </a:endParaRPr>
          </a:p>
        </p:txBody>
      </p:sp>
      <p:sp>
        <p:nvSpPr>
          <p:cNvPr id="548875" name="Text Box 11"/>
          <p:cNvSpPr txBox="1">
            <a:spLocks noChangeArrowheads="1"/>
          </p:cNvSpPr>
          <p:nvPr/>
        </p:nvSpPr>
        <p:spPr bwMode="auto">
          <a:xfrm>
            <a:off x="900113" y="5481092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548876" name="Text Box 12"/>
          <p:cNvSpPr txBox="1">
            <a:spLocks noChangeArrowheads="1"/>
          </p:cNvSpPr>
          <p:nvPr/>
        </p:nvSpPr>
        <p:spPr bwMode="auto">
          <a:xfrm>
            <a:off x="900113" y="6057354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8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8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8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8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4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68" grpId="0"/>
      <p:bldP spid="548870" grpId="0"/>
      <p:bldP spid="548871" grpId="0"/>
      <p:bldP spid="5488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0728"/>
            <a:ext cx="8229600" cy="864096"/>
          </a:xfrm>
        </p:spPr>
        <p:txBody>
          <a:bodyPr/>
          <a:lstStyle/>
          <a:p>
            <a:pPr algn="l"/>
            <a:r>
              <a:rPr lang="zh-CN" altLang="en-US" dirty="0"/>
              <a:t>课后巩固</a:t>
            </a:r>
            <a:endParaRPr lang="zh-CN" altLang="en-US" dirty="0"/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477"/>
            <a:ext cx="8229600" cy="1080467"/>
          </a:xfrm>
        </p:spPr>
        <p:txBody>
          <a:bodyPr/>
          <a:lstStyle/>
          <a:p>
            <a:r>
              <a:rPr lang="zh-CN" altLang="en-US" dirty="0"/>
              <a:t>朗诵冰心的</a:t>
            </a:r>
            <a:r>
              <a:rPr lang="en-US" altLang="zh-CN" dirty="0"/>
              <a:t>《</a:t>
            </a:r>
            <a:r>
              <a:rPr lang="zh-CN" altLang="en-US" dirty="0"/>
              <a:t>纸船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寄</a:t>
            </a:r>
            <a:r>
              <a:rPr lang="zh-CN" altLang="en-US" dirty="0"/>
              <a:t>母亲</a:t>
            </a:r>
            <a:r>
              <a:rPr lang="en-US" altLang="zh-CN" dirty="0"/>
              <a:t>》</a:t>
            </a:r>
            <a:r>
              <a:rPr lang="zh-CN" altLang="en-US" dirty="0"/>
              <a:t>，把你对母亲的心里话写在下面的心意卡上。</a:t>
            </a:r>
            <a:endParaRPr lang="zh-CN" altLang="en-US" dirty="0"/>
          </a:p>
        </p:txBody>
      </p:sp>
      <p:sp>
        <p:nvSpPr>
          <p:cNvPr id="549892" name="AutoShape 4"/>
          <p:cNvSpPr>
            <a:spLocks noChangeArrowheads="1"/>
          </p:cNvSpPr>
          <p:nvPr/>
        </p:nvSpPr>
        <p:spPr bwMode="auto">
          <a:xfrm>
            <a:off x="468313" y="2924944"/>
            <a:ext cx="8243887" cy="324090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827088" y="3068960"/>
            <a:ext cx="7632700" cy="297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0000"/>
                </a:solidFill>
                <a:ea typeface="楷体_GB2312" pitchFamily="49" charset="-122"/>
              </a:rPr>
              <a:t>       </a:t>
            </a:r>
            <a:r>
              <a:rPr lang="zh-CN" altLang="en-US" sz="2400" dirty="0">
                <a:solidFill>
                  <a:srgbClr val="FF0000"/>
                </a:solidFill>
                <a:ea typeface="楷体_GB2312" pitchFamily="49" charset="-122"/>
              </a:rPr>
              <a:t>妈妈，我非常感谢您，我亲爱的妈妈！感谢您在我的童年里撒下欢声和笑语，每时每刻都在为我着想。感谢您为我所作的一切，让我健康快乐的成长。而我真正为您做的却微乎其微。我现在能为妈妈做的事就是活得好好的，好好学习，有空多陪陪您，让您少一份担心，少一份牵挂，让您也因为有我，感到幸福。 </a:t>
            </a:r>
            <a:endParaRPr lang="zh-CN" altLang="en-US" sz="2400" dirty="0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9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8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782960"/>
          </a:xfrm>
        </p:spPr>
        <p:txBody>
          <a:bodyPr/>
          <a:lstStyle/>
          <a:p>
            <a:pPr algn="l"/>
            <a:r>
              <a:rPr lang="zh-CN" altLang="en-US" dirty="0"/>
              <a:t>课前预习</a:t>
            </a:r>
            <a:endParaRPr lang="zh-CN" altLang="en-US" dirty="0"/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．小资料。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史铁生，当代作家。他用残缺的身体，表达了健全而丰满的思想。</a:t>
            </a: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  <a:p>
            <a:r>
              <a:rPr lang="zh-CN" altLang="en-US" dirty="0"/>
              <a:t>仿膳（</a:t>
            </a:r>
            <a:r>
              <a:rPr lang="en-US" altLang="zh-CN" dirty="0" err="1"/>
              <a:t>shàn</a:t>
            </a:r>
            <a:r>
              <a:rPr lang="zh-CN" altLang="en-US" dirty="0"/>
              <a:t>），位于北京北海公园内，是以经营宫廷风味菜点而驰名中外的老字号饭庄，至今已有</a:t>
            </a:r>
            <a:r>
              <a:rPr lang="en-US" altLang="zh-CN" dirty="0"/>
              <a:t>80</a:t>
            </a:r>
            <a:r>
              <a:rPr lang="zh-CN" altLang="en-US" dirty="0"/>
              <a:t>多年的历史。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43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43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09302"/>
            <a:ext cx="8229600" cy="1143000"/>
          </a:xfrm>
        </p:spPr>
        <p:txBody>
          <a:bodyPr/>
          <a:lstStyle/>
          <a:p>
            <a:pPr algn="l"/>
            <a:r>
              <a:rPr lang="en-US" altLang="zh-CN" dirty="0"/>
              <a:t>2</a:t>
            </a:r>
            <a:r>
              <a:rPr lang="zh-CN" altLang="en-US" dirty="0"/>
              <a:t>．预习生字，读课文。</a:t>
            </a:r>
            <a:endParaRPr lang="zh-CN" altLang="en-US" dirty="0"/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34865"/>
            <a:ext cx="8229600" cy="3484984"/>
          </a:xfrm>
        </p:spPr>
        <p:txBody>
          <a:bodyPr/>
          <a:lstStyle/>
          <a:p>
            <a:r>
              <a:rPr lang="en-US" altLang="zh-CN" dirty="0"/>
              <a:t>(1)</a:t>
            </a:r>
            <a:r>
              <a:rPr lang="zh-CN" altLang="en-US" dirty="0"/>
              <a:t>查字典，按要求填空。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pPr>
              <a:buFontTx/>
              <a:buNone/>
            </a:pPr>
            <a:endParaRPr lang="zh-CN" altLang="en-US" dirty="0"/>
          </a:p>
          <a:p>
            <a:r>
              <a:rPr lang="en-US" altLang="zh-CN" dirty="0"/>
              <a:t>(2)</a:t>
            </a:r>
            <a:r>
              <a:rPr lang="zh-CN" altLang="en-US" dirty="0"/>
              <a:t>读课文，读准生字，再想想作者在秋天里怀念什么。</a:t>
            </a:r>
            <a:endParaRPr lang="zh-CN" altLang="en-US" dirty="0"/>
          </a:p>
        </p:txBody>
      </p:sp>
      <p:graphicFrame>
        <p:nvGraphicFramePr>
          <p:cNvPr id="399440" name="Group 80"/>
          <p:cNvGraphicFramePr>
            <a:graphicFrameLocks noGrp="1"/>
          </p:cNvGraphicFramePr>
          <p:nvPr/>
        </p:nvGraphicFramePr>
        <p:xfrm>
          <a:off x="1056507" y="3184164"/>
          <a:ext cx="7126287" cy="1368363"/>
        </p:xfrm>
        <a:graphic>
          <a:graphicData uri="http://schemas.openxmlformats.org/drawingml/2006/table">
            <a:tbl>
              <a:tblPr/>
              <a:tblGrid>
                <a:gridCol w="688975"/>
                <a:gridCol w="688975"/>
                <a:gridCol w="1285875"/>
                <a:gridCol w="688975"/>
                <a:gridCol w="1196975"/>
                <a:gridCol w="2576512"/>
              </a:tblGrid>
              <a:tr h="484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生字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音序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音节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部首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除部首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再查几画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</a:rPr>
                        <a:t>在文中的意思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絮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413" name="Text Box 53"/>
          <p:cNvSpPr txBox="1">
            <a:spLocks noChangeArrowheads="1"/>
          </p:cNvSpPr>
          <p:nvPr/>
        </p:nvSpPr>
        <p:spPr bwMode="auto">
          <a:xfrm>
            <a:off x="1845494" y="3758839"/>
            <a:ext cx="523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400" dirty="0">
                <a:solidFill>
                  <a:srgbClr val="FF0000"/>
                </a:solidFill>
              </a:rPr>
              <a:t>x</a:t>
            </a:r>
            <a:endParaRPr lang="en-US" altLang="zh-CN" sz="4400" dirty="0">
              <a:solidFill>
                <a:srgbClr val="FF0000"/>
              </a:solidFill>
            </a:endParaRPr>
          </a:p>
        </p:txBody>
      </p:sp>
      <p:sp>
        <p:nvSpPr>
          <p:cNvPr id="399414" name="Text Box 54"/>
          <p:cNvSpPr txBox="1">
            <a:spLocks noChangeArrowheads="1"/>
          </p:cNvSpPr>
          <p:nvPr/>
        </p:nvSpPr>
        <p:spPr bwMode="auto">
          <a:xfrm>
            <a:off x="2710682" y="3831864"/>
            <a:ext cx="1657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>
                <a:solidFill>
                  <a:srgbClr val="FF0000"/>
                </a:solidFill>
              </a:rPr>
              <a:t>xù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399415" name="Text Box 55"/>
          <p:cNvSpPr txBox="1">
            <a:spLocks noChangeArrowheads="1"/>
          </p:cNvSpPr>
          <p:nvPr/>
        </p:nvSpPr>
        <p:spPr bwMode="auto">
          <a:xfrm>
            <a:off x="3718744" y="3871552"/>
            <a:ext cx="719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</a:rPr>
              <a:t>糸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99416" name="Text Box 56"/>
          <p:cNvSpPr txBox="1">
            <a:spLocks noChangeArrowheads="1"/>
          </p:cNvSpPr>
          <p:nvPr/>
        </p:nvSpPr>
        <p:spPr bwMode="auto">
          <a:xfrm>
            <a:off x="4798244" y="3873139"/>
            <a:ext cx="523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>
                <a:solidFill>
                  <a:srgbClr val="FF0000"/>
                </a:solidFill>
              </a:rPr>
              <a:t>6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99417" name="Text Box 57"/>
          <p:cNvSpPr txBox="1">
            <a:spLocks noChangeArrowheads="1"/>
          </p:cNvSpPr>
          <p:nvPr/>
        </p:nvSpPr>
        <p:spPr bwMode="auto">
          <a:xfrm>
            <a:off x="6454007" y="3903302"/>
            <a:ext cx="14398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啰嗦</a:t>
            </a:r>
            <a:endParaRPr lang="zh-CN" altLang="en-US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3" grpId="0"/>
      <p:bldP spid="399414" grpId="0"/>
      <p:bldP spid="399415" grpId="0"/>
      <p:bldP spid="399416" grpId="0"/>
      <p:bldP spid="3994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23318"/>
            <a:ext cx="8229600" cy="1143000"/>
          </a:xfrm>
        </p:spPr>
        <p:txBody>
          <a:bodyPr/>
          <a:lstStyle/>
          <a:p>
            <a:pPr algn="l"/>
            <a:r>
              <a:rPr lang="zh-CN" altLang="en-US" dirty="0"/>
              <a:t>一、轻松学习字和词。</a:t>
            </a:r>
            <a:endParaRPr lang="zh-CN" altLang="en-US" dirty="0"/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48880"/>
            <a:ext cx="8229600" cy="36099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/>
              <a:t>1</a:t>
            </a:r>
            <a:r>
              <a:rPr lang="zh-CN" altLang="en-US" dirty="0"/>
              <a:t>．认认真真读拼音，端端正正写汉字。</a:t>
            </a:r>
            <a:endParaRPr lang="zh-CN" altLang="en-US" dirty="0"/>
          </a:p>
          <a:p>
            <a:pPr>
              <a:buFontTx/>
              <a:buNone/>
            </a:pPr>
            <a:r>
              <a:rPr lang="zh-CN" altLang="en-US" dirty="0"/>
              <a:t>      </a:t>
            </a:r>
            <a:r>
              <a:rPr lang="en-US" altLang="zh-CN" dirty="0" err="1"/>
              <a:t>tān</a:t>
            </a:r>
            <a:r>
              <a:rPr lang="en-US" altLang="zh-CN" dirty="0"/>
              <a:t> </a:t>
            </a:r>
            <a:r>
              <a:rPr lang="en-US" altLang="zh-CN" dirty="0" err="1"/>
              <a:t>huàn</a:t>
            </a:r>
            <a:r>
              <a:rPr lang="en-US" altLang="zh-CN" dirty="0"/>
              <a:t>        </a:t>
            </a:r>
            <a:r>
              <a:rPr lang="en-US" altLang="zh-CN" dirty="0" err="1"/>
              <a:t>dà</a:t>
            </a:r>
            <a:r>
              <a:rPr lang="en-US" altLang="zh-CN" dirty="0"/>
              <a:t> </a:t>
            </a:r>
            <a:r>
              <a:rPr lang="en-US" altLang="zh-CN" dirty="0" err="1"/>
              <a:t>yàn</a:t>
            </a:r>
            <a:r>
              <a:rPr lang="en-US" altLang="zh-CN" dirty="0"/>
              <a:t>        </a:t>
            </a:r>
            <a:r>
              <a:rPr lang="en-US" altLang="zh-CN" dirty="0" err="1"/>
              <a:t>shì</a:t>
            </a:r>
            <a:r>
              <a:rPr lang="en-US" altLang="zh-CN" dirty="0"/>
              <a:t> </a:t>
            </a:r>
            <a:r>
              <a:rPr lang="en-US" altLang="zh-CN" dirty="0" err="1"/>
              <a:t>nòng</a:t>
            </a:r>
            <a:r>
              <a:rPr lang="en-US" altLang="zh-CN" dirty="0"/>
              <a:t>    </a:t>
            </a:r>
            <a:endParaRPr lang="en-US" altLang="zh-CN" dirty="0"/>
          </a:p>
          <a:p>
            <a:pPr>
              <a:buFontTx/>
              <a:buNone/>
            </a:pPr>
            <a:r>
              <a:rPr lang="en-US" altLang="zh-CN" dirty="0"/>
              <a:t>      (           )        (         )        (           )</a:t>
            </a:r>
            <a:endParaRPr lang="en-US" altLang="zh-CN" dirty="0"/>
          </a:p>
          <a:p>
            <a:endParaRPr lang="en-US" altLang="zh-CN" dirty="0"/>
          </a:p>
          <a:p>
            <a:pPr>
              <a:buFontTx/>
              <a:buNone/>
            </a:pPr>
            <a:r>
              <a:rPr lang="en-US" altLang="zh-CN" dirty="0"/>
              <a:t>      </a:t>
            </a:r>
            <a:r>
              <a:rPr lang="en-US" altLang="zh-CN" dirty="0" err="1"/>
              <a:t>chuí</a:t>
            </a:r>
            <a:r>
              <a:rPr lang="en-US" altLang="zh-CN" dirty="0"/>
              <a:t> </a:t>
            </a:r>
            <a:r>
              <a:rPr lang="en-US" altLang="zh-CN" dirty="0" err="1"/>
              <a:t>tuǐ</a:t>
            </a:r>
            <a:r>
              <a:rPr lang="en-US" altLang="zh-CN" dirty="0"/>
              <a:t>         </a:t>
            </a:r>
            <a:r>
              <a:rPr lang="en-US" altLang="zh-CN" dirty="0" err="1"/>
              <a:t>wān</a:t>
            </a:r>
            <a:r>
              <a:rPr lang="en-US" altLang="zh-CN" dirty="0"/>
              <a:t> </a:t>
            </a:r>
            <a:r>
              <a:rPr lang="en-US" altLang="zh-CN" dirty="0" err="1"/>
              <a:t>dòu</a:t>
            </a:r>
            <a:endParaRPr lang="en-US" altLang="zh-CN" dirty="0"/>
          </a:p>
          <a:p>
            <a:pPr>
              <a:buFontTx/>
              <a:buNone/>
            </a:pPr>
            <a:r>
              <a:rPr lang="en-US" altLang="zh-CN" dirty="0"/>
              <a:t>      (           )        (           )</a:t>
            </a:r>
            <a:endParaRPr lang="en-US" altLang="zh-CN" dirty="0"/>
          </a:p>
        </p:txBody>
      </p:sp>
      <p:sp>
        <p:nvSpPr>
          <p:cNvPr id="541700" name="Text Box 4"/>
          <p:cNvSpPr txBox="1">
            <a:spLocks noChangeArrowheads="1"/>
          </p:cNvSpPr>
          <p:nvPr/>
        </p:nvSpPr>
        <p:spPr bwMode="auto">
          <a:xfrm>
            <a:off x="1341686" y="3476005"/>
            <a:ext cx="12969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ea typeface="楷体_GB2312" pitchFamily="49" charset="-122"/>
              </a:rPr>
              <a:t>瘫痪 </a:t>
            </a:r>
            <a:endParaRPr lang="zh-CN" altLang="en-US" sz="40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3645149" y="3476005"/>
            <a:ext cx="1296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ea typeface="楷体_GB2312" pitchFamily="49" charset="-122"/>
              </a:rPr>
              <a:t>大雁 </a:t>
            </a:r>
            <a:endParaRPr lang="zh-CN" altLang="en-US" sz="40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1702" name="Text Box 6"/>
          <p:cNvSpPr txBox="1">
            <a:spLocks noChangeArrowheads="1"/>
          </p:cNvSpPr>
          <p:nvPr/>
        </p:nvSpPr>
        <p:spPr bwMode="auto">
          <a:xfrm>
            <a:off x="5950199" y="3456955"/>
            <a:ext cx="1296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ea typeface="楷体_GB2312" pitchFamily="49" charset="-122"/>
              </a:rPr>
              <a:t>侍弄 </a:t>
            </a:r>
            <a:endParaRPr lang="zh-CN" altLang="en-US" sz="40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1703" name="Text Box 7"/>
          <p:cNvSpPr txBox="1">
            <a:spLocks noChangeArrowheads="1"/>
          </p:cNvSpPr>
          <p:nvPr/>
        </p:nvSpPr>
        <p:spPr bwMode="auto">
          <a:xfrm>
            <a:off x="1270249" y="5257180"/>
            <a:ext cx="1296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ea typeface="楷体_GB2312" pitchFamily="49" charset="-122"/>
              </a:rPr>
              <a:t>捶腿 </a:t>
            </a:r>
            <a:endParaRPr lang="zh-CN" altLang="en-US" sz="40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1704" name="Text Box 8"/>
          <p:cNvSpPr txBox="1">
            <a:spLocks noChangeArrowheads="1"/>
          </p:cNvSpPr>
          <p:nvPr/>
        </p:nvSpPr>
        <p:spPr bwMode="auto">
          <a:xfrm>
            <a:off x="3718174" y="5257180"/>
            <a:ext cx="1296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ea typeface="楷体_GB2312" pitchFamily="49" charset="-122"/>
              </a:rPr>
              <a:t>豌豆 </a:t>
            </a:r>
            <a:endParaRPr lang="zh-CN" altLang="en-US" sz="4000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1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1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1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1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1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1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700" grpId="0"/>
      <p:bldP spid="541701" grpId="0"/>
      <p:bldP spid="541702" grpId="0"/>
      <p:bldP spid="541703" grpId="0"/>
      <p:bldP spid="5417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860032" y="268763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3813" y="1117600"/>
            <a:ext cx="8229600" cy="1143000"/>
          </a:xfrm>
        </p:spPr>
        <p:txBody>
          <a:bodyPr/>
          <a:lstStyle/>
          <a:p>
            <a:pPr algn="l"/>
            <a:r>
              <a:rPr lang="en-US" altLang="zh-CN" dirty="0"/>
              <a:t>2</a:t>
            </a:r>
            <a:r>
              <a:rPr lang="zh-CN" altLang="en-US" dirty="0"/>
              <a:t>．给下面的多音字组词。</a:t>
            </a:r>
            <a:endParaRPr lang="zh-CN" altLang="en-US" dirty="0"/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3813" y="2443162"/>
            <a:ext cx="8686800" cy="19716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/>
              <a:t>     </a:t>
            </a:r>
            <a:r>
              <a:rPr lang="en-US" altLang="zh-CN" dirty="0" err="1"/>
              <a:t>xiǔ</a:t>
            </a:r>
            <a:r>
              <a:rPr lang="en-US" altLang="zh-CN" dirty="0"/>
              <a:t>(         )         </a:t>
            </a:r>
            <a:r>
              <a:rPr lang="en-US" altLang="zh-CN" dirty="0" err="1"/>
              <a:t>qiǎo</a:t>
            </a:r>
            <a:r>
              <a:rPr lang="en-US" altLang="zh-CN" dirty="0"/>
              <a:t>(        )        </a:t>
            </a:r>
            <a:r>
              <a:rPr lang="en-US" altLang="zh-CN" dirty="0" err="1"/>
              <a:t>xiān</a:t>
            </a:r>
            <a:r>
              <a:rPr lang="en-US" altLang="zh-CN" dirty="0"/>
              <a:t>(        )</a:t>
            </a:r>
            <a:endParaRPr lang="en-US" altLang="zh-CN" dirty="0"/>
          </a:p>
          <a:p>
            <a:pPr>
              <a:buFontTx/>
              <a:buNone/>
            </a:pPr>
            <a:r>
              <a:rPr lang="zh-CN" altLang="en-US" dirty="0"/>
              <a:t>宿                    悄                      鲜</a:t>
            </a:r>
            <a:endParaRPr lang="zh-CN" altLang="en-US" dirty="0"/>
          </a:p>
          <a:p>
            <a:pPr>
              <a:buFontTx/>
              <a:buNone/>
            </a:pPr>
            <a:r>
              <a:rPr lang="zh-CN" altLang="en-US" dirty="0"/>
              <a:t>     </a:t>
            </a:r>
            <a:r>
              <a:rPr lang="en-US" altLang="zh-CN" dirty="0" err="1"/>
              <a:t>sù</a:t>
            </a:r>
            <a:r>
              <a:rPr lang="en-US" altLang="zh-CN" dirty="0"/>
              <a:t>(         )          </a:t>
            </a:r>
            <a:r>
              <a:rPr lang="en-US" altLang="zh-CN" dirty="0" err="1"/>
              <a:t>qiāo</a:t>
            </a:r>
            <a:r>
              <a:rPr lang="en-US" altLang="zh-CN" dirty="0"/>
              <a:t>(        )        </a:t>
            </a:r>
            <a:r>
              <a:rPr lang="en-US" altLang="zh-CN" dirty="0" err="1"/>
              <a:t>xiǎn</a:t>
            </a:r>
            <a:r>
              <a:rPr lang="en-US" altLang="zh-CN" dirty="0"/>
              <a:t>(        )</a:t>
            </a:r>
            <a:endParaRPr lang="en-US" altLang="zh-CN" dirty="0"/>
          </a:p>
        </p:txBody>
      </p:sp>
      <p:sp>
        <p:nvSpPr>
          <p:cNvPr id="542724" name="WordArt 4"/>
          <p:cNvSpPr>
            <a:spLocks noChangeArrowheads="1" noChangeShapeType="1" noTextEdit="1"/>
          </p:cNvSpPr>
          <p:nvPr/>
        </p:nvSpPr>
        <p:spPr bwMode="auto">
          <a:xfrm>
            <a:off x="886726" y="2687637"/>
            <a:ext cx="2159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{</a:t>
            </a:r>
            <a:endParaRPr lang="zh-CN" altLang="en-US" sz="3600" kern="10" dirty="0">
              <a:ln w="9525">
                <a:solidFill>
                  <a:srgbClr val="000000"/>
                </a:solidFill>
                <a:round/>
              </a:ln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542726" name="WordArt 6"/>
          <p:cNvSpPr>
            <a:spLocks noChangeArrowheads="1" noChangeShapeType="1" noTextEdit="1"/>
          </p:cNvSpPr>
          <p:nvPr/>
        </p:nvSpPr>
        <p:spPr bwMode="auto">
          <a:xfrm>
            <a:off x="3621988" y="2759075"/>
            <a:ext cx="2159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{</a:t>
            </a:r>
            <a:endParaRPr lang="zh-CN" altLang="en-US" sz="3600" kern="10">
              <a:ln w="9525">
                <a:solidFill>
                  <a:srgbClr val="000000"/>
                </a:solidFill>
                <a:round/>
              </a:ln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542727" name="WordArt 7"/>
          <p:cNvSpPr>
            <a:spLocks noChangeArrowheads="1" noChangeShapeType="1" noTextEdit="1"/>
          </p:cNvSpPr>
          <p:nvPr/>
        </p:nvSpPr>
        <p:spPr bwMode="auto">
          <a:xfrm>
            <a:off x="6503301" y="2687637"/>
            <a:ext cx="2159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{</a:t>
            </a:r>
            <a:endParaRPr lang="zh-CN" altLang="en-US" sz="3600" kern="10">
              <a:ln w="9525">
                <a:solidFill>
                  <a:srgbClr val="000000"/>
                </a:solidFill>
                <a:round/>
              </a:ln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542730" name="Text Box 10"/>
          <p:cNvSpPr txBox="1">
            <a:spLocks noChangeArrowheads="1"/>
          </p:cNvSpPr>
          <p:nvPr/>
        </p:nvSpPr>
        <p:spPr bwMode="auto">
          <a:xfrm>
            <a:off x="1605863" y="2471737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整宿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2731" name="Text Box 11"/>
          <p:cNvSpPr txBox="1">
            <a:spLocks noChangeArrowheads="1"/>
          </p:cNvSpPr>
          <p:nvPr/>
        </p:nvSpPr>
        <p:spPr bwMode="auto">
          <a:xfrm>
            <a:off x="1605863" y="3622675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宿舍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2735" name="Text Box 15"/>
          <p:cNvSpPr txBox="1">
            <a:spLocks noChangeArrowheads="1"/>
          </p:cNvSpPr>
          <p:nvPr/>
        </p:nvSpPr>
        <p:spPr bwMode="auto">
          <a:xfrm>
            <a:off x="4701488" y="2479675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悄然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2736" name="Text Box 16"/>
          <p:cNvSpPr txBox="1">
            <a:spLocks noChangeArrowheads="1"/>
          </p:cNvSpPr>
          <p:nvPr/>
        </p:nvSpPr>
        <p:spPr bwMode="auto">
          <a:xfrm>
            <a:off x="4701488" y="3630612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悄悄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2737" name="Text Box 17"/>
          <p:cNvSpPr txBox="1">
            <a:spLocks noChangeArrowheads="1"/>
          </p:cNvSpPr>
          <p:nvPr/>
        </p:nvSpPr>
        <p:spPr bwMode="auto">
          <a:xfrm>
            <a:off x="7438338" y="2479675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鲜花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2738" name="Text Box 18"/>
          <p:cNvSpPr txBox="1">
            <a:spLocks noChangeArrowheads="1"/>
          </p:cNvSpPr>
          <p:nvPr/>
        </p:nvSpPr>
        <p:spPr bwMode="auto">
          <a:xfrm>
            <a:off x="7509776" y="3630612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鲜有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30" grpId="0"/>
      <p:bldP spid="542731" grpId="0"/>
      <p:bldP spid="542735" grpId="0"/>
      <p:bldP spid="542736" grpId="0"/>
      <p:bldP spid="542737" grpId="0"/>
      <p:bldP spid="5427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200151"/>
            <a:ext cx="8229600" cy="1143000"/>
          </a:xfrm>
        </p:spPr>
        <p:txBody>
          <a:bodyPr/>
          <a:lstStyle/>
          <a:p>
            <a:pPr algn="l"/>
            <a:r>
              <a:rPr lang="en-US" altLang="zh-CN" dirty="0"/>
              <a:t>3</a:t>
            </a:r>
            <a:r>
              <a:rPr lang="zh-CN" altLang="en-US" dirty="0"/>
              <a:t>．比一比，再组词。</a:t>
            </a:r>
            <a:endParaRPr lang="zh-CN" altLang="en-US" dirty="0"/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525713"/>
            <a:ext cx="8229600" cy="162401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/>
              <a:t>   </a:t>
            </a:r>
            <a:r>
              <a:rPr lang="zh-CN" altLang="en-US" dirty="0"/>
              <a:t>豌</a:t>
            </a:r>
            <a:r>
              <a:rPr lang="en-US" altLang="zh-CN" dirty="0"/>
              <a:t>(        )    </a:t>
            </a:r>
            <a:r>
              <a:rPr lang="zh-CN" altLang="en-US" dirty="0"/>
              <a:t>捶</a:t>
            </a:r>
            <a:r>
              <a:rPr lang="en-US" altLang="zh-CN" dirty="0"/>
              <a:t>(        )    </a:t>
            </a:r>
            <a:r>
              <a:rPr lang="zh-CN" altLang="en-US" dirty="0"/>
              <a:t>侍</a:t>
            </a:r>
            <a:r>
              <a:rPr lang="en-US" altLang="zh-CN" dirty="0"/>
              <a:t>(        )    </a:t>
            </a:r>
            <a:r>
              <a:rPr lang="zh-CN" altLang="en-US" dirty="0"/>
              <a:t>絮</a:t>
            </a:r>
            <a:r>
              <a:rPr lang="en-US" altLang="zh-CN" dirty="0"/>
              <a:t>(        )</a:t>
            </a:r>
            <a:endParaRPr lang="en-US" altLang="zh-CN" dirty="0"/>
          </a:p>
          <a:p>
            <a:pPr>
              <a:buFontTx/>
              <a:buNone/>
            </a:pPr>
            <a:r>
              <a:rPr lang="en-US" altLang="zh-CN" dirty="0"/>
              <a:t>   </a:t>
            </a:r>
            <a:r>
              <a:rPr lang="zh-CN" altLang="en-US" dirty="0"/>
              <a:t>蜿</a:t>
            </a:r>
            <a:r>
              <a:rPr lang="en-US" altLang="zh-CN" dirty="0"/>
              <a:t>(        )    </a:t>
            </a:r>
            <a:r>
              <a:rPr lang="zh-CN" altLang="en-US" dirty="0"/>
              <a:t>垂</a:t>
            </a:r>
            <a:r>
              <a:rPr lang="en-US" altLang="zh-CN" dirty="0"/>
              <a:t>(        )    </a:t>
            </a:r>
            <a:r>
              <a:rPr lang="zh-CN" altLang="en-US" dirty="0"/>
              <a:t>待</a:t>
            </a:r>
            <a:r>
              <a:rPr lang="en-US" altLang="zh-CN" dirty="0"/>
              <a:t>(        )    </a:t>
            </a:r>
            <a:r>
              <a:rPr lang="zh-CN" altLang="en-US" dirty="0"/>
              <a:t>系</a:t>
            </a:r>
            <a:r>
              <a:rPr lang="en-US" altLang="zh-CN" dirty="0"/>
              <a:t>(        )</a:t>
            </a:r>
            <a:endParaRPr lang="en-US" altLang="zh-CN" dirty="0"/>
          </a:p>
        </p:txBody>
      </p:sp>
      <p:sp>
        <p:nvSpPr>
          <p:cNvPr id="543748" name="Text Box 4"/>
          <p:cNvSpPr txBox="1">
            <a:spLocks noChangeArrowheads="1"/>
          </p:cNvSpPr>
          <p:nvPr/>
        </p:nvSpPr>
        <p:spPr bwMode="auto">
          <a:xfrm>
            <a:off x="1126233" y="2482851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FF0000"/>
                </a:solidFill>
                <a:ea typeface="楷体_GB2312" pitchFamily="49" charset="-122"/>
              </a:rPr>
              <a:t>豌豆 </a:t>
            </a:r>
            <a:endParaRPr lang="zh-CN" altLang="en-US" sz="36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49" name="Text Box 5"/>
          <p:cNvSpPr txBox="1">
            <a:spLocks noChangeArrowheads="1"/>
          </p:cNvSpPr>
          <p:nvPr/>
        </p:nvSpPr>
        <p:spPr bwMode="auto">
          <a:xfrm>
            <a:off x="1124645" y="3136901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FF0000"/>
                </a:solidFill>
                <a:ea typeface="楷体_GB2312" pitchFamily="49" charset="-122"/>
              </a:rPr>
              <a:t>蜿蜒 </a:t>
            </a:r>
            <a:endParaRPr lang="zh-CN" altLang="en-US" sz="36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0" name="Text Box 6"/>
          <p:cNvSpPr txBox="1">
            <a:spLocks noChangeArrowheads="1"/>
          </p:cNvSpPr>
          <p:nvPr/>
        </p:nvSpPr>
        <p:spPr bwMode="auto">
          <a:xfrm>
            <a:off x="3140770" y="2482851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捶背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1" name="Text Box 7"/>
          <p:cNvSpPr txBox="1">
            <a:spLocks noChangeArrowheads="1"/>
          </p:cNvSpPr>
          <p:nvPr/>
        </p:nvSpPr>
        <p:spPr bwMode="auto">
          <a:xfrm>
            <a:off x="3139183" y="3136901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垂直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2" name="Text Box 8"/>
          <p:cNvSpPr txBox="1">
            <a:spLocks noChangeArrowheads="1"/>
          </p:cNvSpPr>
          <p:nvPr/>
        </p:nvSpPr>
        <p:spPr bwMode="auto">
          <a:xfrm>
            <a:off x="5156895" y="2482851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侍候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3" name="Text Box 9"/>
          <p:cNvSpPr txBox="1">
            <a:spLocks noChangeArrowheads="1"/>
          </p:cNvSpPr>
          <p:nvPr/>
        </p:nvSpPr>
        <p:spPr bwMode="auto">
          <a:xfrm>
            <a:off x="5155308" y="3136901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等待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4" name="Text Box 10"/>
          <p:cNvSpPr txBox="1">
            <a:spLocks noChangeArrowheads="1"/>
          </p:cNvSpPr>
          <p:nvPr/>
        </p:nvSpPr>
        <p:spPr bwMode="auto">
          <a:xfrm>
            <a:off x="7176195" y="2547938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棉絮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3755" name="Text Box 11"/>
          <p:cNvSpPr txBox="1">
            <a:spLocks noChangeArrowheads="1"/>
          </p:cNvSpPr>
          <p:nvPr/>
        </p:nvSpPr>
        <p:spPr bwMode="auto">
          <a:xfrm>
            <a:off x="7174608" y="3130551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srgbClr val="FF0000"/>
                </a:solidFill>
                <a:ea typeface="楷体_GB2312" pitchFamily="49" charset="-122"/>
              </a:rPr>
              <a:t>系列 </a:t>
            </a:r>
            <a:endParaRPr lang="zh-CN" altLang="en-US" sz="3600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3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3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3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3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3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3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3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3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3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3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8" grpId="0"/>
      <p:bldP spid="543749" grpId="0"/>
      <p:bldP spid="543750" grpId="0"/>
      <p:bldP spid="543751" grpId="0"/>
      <p:bldP spid="543752" grpId="0"/>
      <p:bldP spid="543753" grpId="0"/>
      <p:bldP spid="543754" grpId="0"/>
      <p:bldP spid="5437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38213"/>
            <a:ext cx="8229600" cy="1143000"/>
          </a:xfrm>
        </p:spPr>
        <p:txBody>
          <a:bodyPr/>
          <a:lstStyle/>
          <a:p>
            <a:pPr algn="l"/>
            <a:r>
              <a:rPr lang="en-US" altLang="zh-CN" sz="4000"/>
              <a:t>4</a:t>
            </a:r>
            <a:r>
              <a:rPr lang="zh-CN" altLang="en-US" sz="4000"/>
              <a:t>．读句子，解释带点词语的意思。</a:t>
            </a:r>
            <a:endParaRPr lang="zh-CN" altLang="en-US" sz="4000"/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63775"/>
            <a:ext cx="8229600" cy="27844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我却一直都不知道，她的病已经到了那步田地。</a:t>
            </a:r>
            <a:endParaRPr lang="zh-CN" altLang="en-US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/>
              <a:t>   “那步田地”的意思是：</a:t>
            </a:r>
            <a:endParaRPr lang="zh-CN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/>
              <a:t>   </a:t>
            </a:r>
            <a:endParaRPr lang="zh-CN" altLang="en-US"/>
          </a:p>
        </p:txBody>
      </p:sp>
      <p:sp>
        <p:nvSpPr>
          <p:cNvPr id="544774" name="Text Box 6"/>
          <p:cNvSpPr txBox="1">
            <a:spLocks noChangeArrowheads="1"/>
          </p:cNvSpPr>
          <p:nvPr/>
        </p:nvSpPr>
        <p:spPr bwMode="auto">
          <a:xfrm>
            <a:off x="957263" y="3140050"/>
            <a:ext cx="1536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.   .  .   .</a:t>
            </a:r>
            <a:endParaRPr lang="en-US" altLang="zh-CN" sz="3200" b="1">
              <a:solidFill>
                <a:srgbClr val="000000"/>
              </a:solidFill>
            </a:endParaRPr>
          </a:p>
        </p:txBody>
      </p:sp>
      <p:sp>
        <p:nvSpPr>
          <p:cNvPr id="544775" name="Rectangle 7"/>
          <p:cNvSpPr>
            <a:spLocks noChangeArrowheads="1"/>
          </p:cNvSpPr>
          <p:nvPr/>
        </p:nvSpPr>
        <p:spPr bwMode="auto">
          <a:xfrm>
            <a:off x="889000" y="4652938"/>
            <a:ext cx="7499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FF0000"/>
                </a:solidFill>
                <a:ea typeface="楷体_GB2312" pitchFamily="49" charset="-122"/>
              </a:rPr>
              <a:t>常常肝疼得整宿整宿翻来覆去睡不了觉。</a:t>
            </a:r>
            <a:endParaRPr lang="zh-CN" altLang="en-US" sz="32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788988" y="5229200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4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4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7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7098"/>
            <a:ext cx="8229600" cy="1143000"/>
          </a:xfrm>
        </p:spPr>
        <p:txBody>
          <a:bodyPr/>
          <a:lstStyle/>
          <a:p>
            <a:pPr algn="l"/>
            <a:r>
              <a:rPr lang="zh-CN" altLang="en-US" dirty="0"/>
              <a:t>二、品读到位助理解。</a:t>
            </a:r>
            <a:endParaRPr lang="zh-CN" altLang="en-US" dirty="0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92660"/>
            <a:ext cx="8229600" cy="1766888"/>
          </a:xfrm>
        </p:spPr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．母亲为什么总是在“我”暴怒之后说“听说北海的花儿都开了，我推着你去走走”这句话？</a:t>
            </a:r>
            <a:endParaRPr lang="zh-CN" altLang="en-US" dirty="0"/>
          </a:p>
        </p:txBody>
      </p:sp>
      <p:sp>
        <p:nvSpPr>
          <p:cNvPr id="545796" name="Rectangle 4"/>
          <p:cNvSpPr>
            <a:spLocks noChangeArrowheads="1"/>
          </p:cNvSpPr>
          <p:nvPr/>
        </p:nvSpPr>
        <p:spPr bwMode="auto">
          <a:xfrm>
            <a:off x="827088" y="4365923"/>
            <a:ext cx="7561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ea typeface="楷体_GB2312" pitchFamily="49" charset="-122"/>
              </a:rPr>
              <a:t>母亲想方设法宽慰因生病而脾气暴躁的儿子。</a:t>
            </a:r>
            <a:endParaRPr lang="zh-CN" altLang="en-US" sz="28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5798" name="Text Box 6"/>
          <p:cNvSpPr txBox="1">
            <a:spLocks noChangeArrowheads="1"/>
          </p:cNvSpPr>
          <p:nvPr/>
        </p:nvSpPr>
        <p:spPr bwMode="auto">
          <a:xfrm>
            <a:off x="788988" y="4869160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30635"/>
            <a:ext cx="8229600" cy="1143000"/>
          </a:xfrm>
        </p:spPr>
        <p:txBody>
          <a:bodyPr/>
          <a:lstStyle/>
          <a:p>
            <a:pPr algn="l"/>
            <a:r>
              <a:rPr lang="en-US" altLang="zh-CN" sz="3200" dirty="0"/>
              <a:t>2</a:t>
            </a:r>
            <a:r>
              <a:rPr lang="zh-CN" altLang="en-US" sz="3200" dirty="0"/>
              <a:t>．读句子，回答问题，注意带点的词语。</a:t>
            </a:r>
            <a:endParaRPr lang="zh-CN" altLang="en-US" sz="3200" dirty="0"/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56198"/>
            <a:ext cx="8229600" cy="2332856"/>
          </a:xfrm>
        </p:spPr>
        <p:txBody>
          <a:bodyPr/>
          <a:lstStyle/>
          <a:p>
            <a:r>
              <a:rPr lang="en-US" altLang="zh-CN" dirty="0"/>
              <a:t>(1)</a:t>
            </a:r>
            <a:r>
              <a:rPr lang="zh-CN" altLang="en-US" dirty="0"/>
              <a:t>母亲扑过来抓住我的手，忍住哭声说：“咱娘儿俩在一块儿，好好儿活，好好儿活</a:t>
            </a:r>
            <a:r>
              <a:rPr lang="en-US" altLang="zh-CN" dirty="0"/>
              <a:t>……”</a:t>
            </a:r>
            <a:endParaRPr lang="en-US" altLang="zh-CN" dirty="0"/>
          </a:p>
          <a:p>
            <a:r>
              <a:rPr lang="zh-CN" altLang="en-US" dirty="0"/>
              <a:t>你从带点的词语体会到了什么？</a:t>
            </a:r>
            <a:endParaRPr lang="zh-CN" altLang="en-US" dirty="0"/>
          </a:p>
        </p:txBody>
      </p:sp>
      <p:sp>
        <p:nvSpPr>
          <p:cNvPr id="546820" name="Text Box 4"/>
          <p:cNvSpPr txBox="1">
            <a:spLocks noChangeArrowheads="1"/>
          </p:cNvSpPr>
          <p:nvPr/>
        </p:nvSpPr>
        <p:spPr bwMode="auto">
          <a:xfrm>
            <a:off x="5867400" y="2456210"/>
            <a:ext cx="9731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000000"/>
                </a:solidFill>
              </a:rPr>
              <a:t>.   .  </a:t>
            </a:r>
            <a:endParaRPr lang="en-US" altLang="zh-CN" sz="3200" b="1">
              <a:solidFill>
                <a:srgbClr val="000000"/>
              </a:solidFill>
            </a:endParaRPr>
          </a:p>
        </p:txBody>
      </p:sp>
      <p:sp>
        <p:nvSpPr>
          <p:cNvPr id="546821" name="Rectangle 5"/>
          <p:cNvSpPr>
            <a:spLocks noChangeArrowheads="1"/>
          </p:cNvSpPr>
          <p:nvPr/>
        </p:nvSpPr>
        <p:spPr bwMode="auto">
          <a:xfrm>
            <a:off x="900113" y="4832697"/>
            <a:ext cx="73437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FF0000"/>
                </a:solidFill>
                <a:ea typeface="楷体_GB2312" pitchFamily="49" charset="-122"/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  <a:ea typeface="楷体_GB2312" pitchFamily="49" charset="-122"/>
              </a:rPr>
              <a:t>母亲心疼生病的儿子，心里很伤心，但又不想让自已的悲伤情绪影响儿子。</a:t>
            </a:r>
            <a:endParaRPr lang="zh-CN" altLang="en-US" sz="28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546822" name="Text Box 6"/>
          <p:cNvSpPr txBox="1">
            <a:spLocks noChangeArrowheads="1"/>
          </p:cNvSpPr>
          <p:nvPr/>
        </p:nvSpPr>
        <p:spPr bwMode="auto">
          <a:xfrm>
            <a:off x="788988" y="5301010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546823" name="Text Box 7"/>
          <p:cNvSpPr txBox="1">
            <a:spLocks noChangeArrowheads="1"/>
          </p:cNvSpPr>
          <p:nvPr/>
        </p:nvSpPr>
        <p:spPr bwMode="auto">
          <a:xfrm>
            <a:off x="788988" y="5877272"/>
            <a:ext cx="7454900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手机：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13978517744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课件制作：广西北流市平政镇中心小学 李巨华 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QQ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：</a:t>
            </a:r>
            <a:r>
              <a:rPr lang="en-US" altLang="zh-CN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52989548   </a:t>
            </a:r>
            <a:r>
              <a:rPr lang="zh-CN" altLang="en-US" sz="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手</a:t>
            </a:r>
            <a:endParaRPr lang="zh-CN" altLang="en-US" sz="1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6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6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821" grpId="0"/>
    </p:bldLst>
  </p:timing>
</p:sld>
</file>

<file path=ppt/theme/theme1.xml><?xml version="1.0" encoding="utf-8"?>
<a:theme xmlns:a="http://schemas.openxmlformats.org/drawingml/2006/main" name="glzy.com">
  <a:themeElements>
    <a:clrScheme name="www.7cxk.com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ww.7cxk.com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11917</Words>
  <Application>WPS 演示</Application>
  <PresentationFormat>全屏显示(4:3)</PresentationFormat>
  <Paragraphs>201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汉仪大宋简</vt:lpstr>
      <vt:lpstr>黑体</vt:lpstr>
      <vt:lpstr>楷体_GB2312</vt:lpstr>
      <vt:lpstr>新宋体</vt:lpstr>
      <vt:lpstr>Calibri</vt:lpstr>
      <vt:lpstr>微软雅黑</vt:lpstr>
      <vt:lpstr>Arial Unicode MS</vt:lpstr>
      <vt:lpstr>glzy.com</vt:lpstr>
      <vt:lpstr>PowerPoint 演示文稿</vt:lpstr>
      <vt:lpstr>课前预习</vt:lpstr>
      <vt:lpstr>2．预习生字，读课文。</vt:lpstr>
      <vt:lpstr>一、轻松学习字和词。</vt:lpstr>
      <vt:lpstr>2．给下面的多音字组词。</vt:lpstr>
      <vt:lpstr>3．比一比，再组词。</vt:lpstr>
      <vt:lpstr>4．读句子，解释带点词语的意思。</vt:lpstr>
      <vt:lpstr>二、品读到位助理解。</vt:lpstr>
      <vt:lpstr>2．读句子，回答问题，注意带点的词语。</vt:lpstr>
      <vt:lpstr>PowerPoint 演示文稿</vt:lpstr>
      <vt:lpstr>PowerPoint 演示文稿</vt:lpstr>
      <vt:lpstr>课后巩固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</cp:lastModifiedBy>
  <cp:revision>3</cp:revision>
  <dcterms:created xsi:type="dcterms:W3CDTF">2017-04-28T06:01:00Z</dcterms:created>
  <dcterms:modified xsi:type="dcterms:W3CDTF">2019-04-30T09:05:55Z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