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7" r:id="rId3"/>
    <p:sldId id="258" r:id="rId4"/>
    <p:sldId id="259" r:id="rId5"/>
    <p:sldId id="260" r:id="rId6"/>
    <p:sldId id="261" r:id="rId7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16868-159F-4473-9BC3-BD1EBC81C7B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A5872-0649-4864-AA88-7A497DE71E1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EA5ADB-147B-40F4-8F5A-021DE0B10471}" type="slidenum">
              <a:rPr lang="zh-CN" altLang="en-US">
                <a:solidFill>
                  <a:prstClr val="black"/>
                </a:solidFill>
              </a:rPr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F707A-74E7-4158-B1FC-B4B27D49A4BB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50A602-4358-4AC6-90C2-548F66C60494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67F97-A3E8-4D60-A648-9FECB0F7E9CE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2DFE36-E934-40D0-8A3C-3B7C9B98C74C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8DD19A-ABE3-4A86-822B-F378B60D8263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011CB-540A-47E0-A9ED-537C273A900D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660A9-F1C2-4FD6-AF53-7D288C303521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F86CFB-57D4-4793-8D5F-B1BC7555D378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C77000-D925-468B-AFC5-A3FAB692FF68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23BAD-B169-433C-BFC9-D33FE114467D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CDE404-DCEC-42BE-8042-09930D18634B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824B41-F7C4-461A-9EFD-6108C02647D7}" type="slidenum">
              <a:rPr lang="zh-CN" altLang="en-US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jpeg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jpeg"/><Relationship Id="rId1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300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206" y="1723201"/>
            <a:ext cx="723309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96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汉仪大黑简" pitchFamily="49" charset="-122"/>
                <a:ea typeface="汉仪大黑简" pitchFamily="49" charset="-122"/>
              </a:rPr>
              <a:t>秋天的怀念</a:t>
            </a:r>
            <a:endParaRPr lang="zh-CN" altLang="en-US" sz="96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汉仪大黑简" pitchFamily="49" charset="-122"/>
              <a:ea typeface="汉仪大黑简" pitchFamily="49" charset="-122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-7584" y="628744"/>
            <a:ext cx="72438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206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语文</a:t>
            </a:r>
            <a:r>
              <a:rPr lang="en-US" altLang="zh-CN" sz="2800" b="1" dirty="0">
                <a:solidFill>
                  <a:srgbClr val="00206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</a:t>
            </a:r>
            <a:r>
              <a:rPr lang="zh-CN" altLang="en-US" sz="2800" b="1" dirty="0">
                <a:solidFill>
                  <a:srgbClr val="00206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版 六年级 语文  上册 第三单元</a:t>
            </a:r>
            <a:endParaRPr lang="zh-CN" altLang="en-US" sz="2800" b="1" dirty="0">
              <a:solidFill>
                <a:srgbClr val="00206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1507" name="Picture 3" descr="PM_00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242888" y="-88900"/>
            <a:ext cx="9515476" cy="721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447800" y="2940050"/>
            <a:ext cx="5867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zh-CN" altLang="en-US" sz="9600" b="1">
              <a:solidFill>
                <a:srgbClr val="FF3300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</p:txBody>
      </p:sp>
      <p:pic>
        <p:nvPicPr>
          <p:cNvPr id="21509" name="Picture 5" descr="细读感悟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692150"/>
            <a:ext cx="215900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468313" y="1485900"/>
            <a:ext cx="58324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      </a:t>
            </a:r>
            <a:r>
              <a:rPr lang="zh-CN" altLang="en-US" sz="3600" b="1" dirty="0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别人告诉我，她昏迷前的最后一句话是：“我那个有病的儿子和那个还未成年的女儿</a:t>
            </a:r>
            <a:r>
              <a:rPr lang="en-US" altLang="zh-CN" sz="3600" b="1" dirty="0">
                <a:solidFill>
                  <a:srgbClr val="008000"/>
                </a:solidFill>
                <a:latin typeface="宋体" panose="02010600030101010101" pitchFamily="2" charset="-122"/>
              </a:rPr>
              <a:t>……</a:t>
            </a:r>
            <a:r>
              <a:rPr lang="en-US" altLang="zh-CN" sz="3600" b="1" dirty="0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”</a:t>
            </a:r>
            <a:endParaRPr lang="en-US" altLang="zh-CN" sz="3600" b="1" dirty="0">
              <a:solidFill>
                <a:srgbClr val="008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539750" y="4005263"/>
            <a:ext cx="5976938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母亲的话没有说完，你能想象一下母亲还有哪些话要说吗？</a:t>
            </a:r>
            <a:r>
              <a:rPr lang="zh-CN" altLang="en-US" sz="3600" b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3600" b="1" dirty="0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autoUpdateAnimBg="0"/>
      <p:bldP spid="2151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细读感悟"/>
          <p:cNvPicPr>
            <a:picLocks noChangeAspect="1" noChangeArrowheads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701675" y="3367088"/>
            <a:ext cx="3549650" cy="9921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31" name="Rectangle 3"/>
          <p:cNvSpPr>
            <a:spLocks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2532" name="Picture 4" descr="PM_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00" cy="722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447800" y="2940050"/>
            <a:ext cx="5867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zh-CN" altLang="en-US" sz="9600" b="1">
              <a:solidFill>
                <a:srgbClr val="FF3300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692275" y="1557338"/>
            <a:ext cx="5327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学习最后一自然段 </a:t>
            </a:r>
            <a:endParaRPr lang="zh-CN" altLang="en-US" sz="2800" b="1" dirty="0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1049131" y="2276475"/>
            <a:ext cx="5111750" cy="179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       “那黄色的花淡雅，白色的花高洁，紫红色的花热烈而深沉，泼泼洒洒，在秋风中正开得烂漫。”</a:t>
            </a:r>
            <a:endParaRPr lang="zh-CN" altLang="en-US" sz="2800" b="1" dirty="0">
              <a:solidFill>
                <a:srgbClr val="008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1044575" y="4292600"/>
            <a:ext cx="5903913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       思考：读一读句子，想一想从盛开的菊花中你感受到了什么？“我”懂得了究竟应该怎样好好活了吗？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22537" name="Picture 9" descr="细读感悟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11188" y="692150"/>
            <a:ext cx="215900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autoUpdateAnimBg="0"/>
      <p:bldP spid="2253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SCF130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323850" y="3789363"/>
            <a:ext cx="3816350" cy="170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zh-CN" altLang="en-US" sz="10600" b="1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260475" y="5373688"/>
            <a:ext cx="727233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8000" b="1">
                <a:solidFill>
                  <a:srgbClr val="CCFF66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黄色的花淡雅</a:t>
            </a:r>
            <a:endParaRPr lang="zh-CN" altLang="en-US" sz="8000" b="1">
              <a:solidFill>
                <a:srgbClr val="CCFF66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菊花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23813"/>
            <a:ext cx="9144000" cy="726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476375" y="2924175"/>
            <a:ext cx="64087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828675" y="5373688"/>
            <a:ext cx="7920038" cy="1554162"/>
          </a:xfrm>
          <a:prstGeom prst="rect">
            <a:avLst/>
          </a:prstGeom>
          <a:noFill/>
          <a:ln>
            <a:noFill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96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白色的花高洁</a:t>
            </a:r>
            <a:endParaRPr lang="zh-CN" altLang="en-US" sz="9600" b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图片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547813" y="2636838"/>
            <a:ext cx="6840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07950" y="5302250"/>
            <a:ext cx="8856663" cy="1096963"/>
          </a:xfrm>
          <a:prstGeom prst="rect">
            <a:avLst/>
          </a:prstGeom>
          <a:noFill/>
          <a:ln>
            <a:noFill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6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紫红色的花热烈而深沉</a:t>
            </a:r>
            <a:endParaRPr lang="zh-CN" altLang="en-US" sz="66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细读感悟"/>
          <p:cNvPicPr>
            <a:picLocks noChangeAspect="1" noChangeArrowheads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701675" y="3367088"/>
            <a:ext cx="3549650" cy="9921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27" name="Rectangle 3"/>
          <p:cNvSpPr>
            <a:spLocks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6628" name="Picture 4" descr="PM_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1450" y="-161925"/>
            <a:ext cx="9515475" cy="721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447800" y="2940050"/>
            <a:ext cx="5867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zh-CN" altLang="en-US" sz="9600" b="1">
              <a:solidFill>
                <a:srgbClr val="FF3300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323528" y="1408066"/>
            <a:ext cx="5761037" cy="393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          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盛开的菊花</a:t>
            </a:r>
            <a:r>
              <a:rPr lang="zh-CN" altLang="en-US" sz="3600" b="1" dirty="0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犹如坚强勇敢地活过来的“我”，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艳丽的色彩</a:t>
            </a:r>
            <a:r>
              <a:rPr lang="zh-CN" altLang="en-US" sz="3600" b="1" dirty="0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是对“我”成功人生的描绘，我最终懂得了母亲“好好儿活”的真正含义，而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菊花</a:t>
            </a:r>
            <a:r>
              <a:rPr lang="zh-CN" altLang="en-US" sz="3600" b="1" dirty="0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却成为了我怀念母亲永远的寄托。</a:t>
            </a:r>
            <a:endParaRPr lang="zh-CN" altLang="en-US" sz="3600" b="1" dirty="0">
              <a:solidFill>
                <a:srgbClr val="008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 bwMode="auto">
      <p:bgPr>
        <a:blipFill dpi="0" rotWithShape="0">
          <a:blip r:embed="rId1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2"/>
          <p:cNvSpPr>
            <a:spLocks noChangeArrowheads="1" noChangeShapeType="1"/>
          </p:cNvSpPr>
          <p:nvPr/>
        </p:nvSpPr>
        <p:spPr bwMode="auto">
          <a:xfrm>
            <a:off x="323850" y="188913"/>
            <a:ext cx="3857625" cy="12255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Bottom">
              <a:avLst>
                <a:gd name="adj" fmla="val 53125"/>
              </a:avLst>
            </a:prstTxWarp>
            <a:scene3d>
              <a:camera prst="legacyPerspectiveRight">
                <a:rot lat="600000" lon="21299999" rev="0"/>
              </a:camera>
              <a:lightRig rig="legacyFlat1" dir="r"/>
            </a:scene3d>
            <a:sp3d extrusionH="430200" prstMaterial="legacyPlastic">
              <a:extrusionClr>
                <a:schemeClr val="tx1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>
                <a:ln w="9525">
                  <a:rou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华文行楷" panose="02010800040101010101" charset="-122"/>
                <a:ea typeface="华文行楷" panose="02010800040101010101" charset="-122"/>
              </a:rPr>
              <a:t>每课一言：</a:t>
            </a:r>
            <a:endParaRPr lang="zh-CN" altLang="en-US" sz="6000" b="1">
              <a:ln w="9525">
                <a:rou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0" y="1268413"/>
            <a:ext cx="9144000" cy="44211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40161" dir="9693903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楷体_GB2312" pitchFamily="49" charset="-122"/>
              </a:rPr>
              <a:t>感激伤害你的人，因为他磨练了你的心态；感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楷体_GB2312" pitchFamily="49" charset="-122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楷体_GB2312" pitchFamily="49" charset="-122"/>
              </a:rPr>
              <a:t>激绊倒你的人，因为他强化了你的双腿；感激欺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楷体_GB2312" pitchFamily="49" charset="-122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楷体_GB2312" pitchFamily="49" charset="-122"/>
              </a:rPr>
              <a:t>骗你的人，因为他增进了你的智慧；感激蔑视你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楷体_GB2312" pitchFamily="49" charset="-122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楷体_GB2312" pitchFamily="49" charset="-122"/>
              </a:rPr>
              <a:t>的人，因为他觉醒了你的自尊；感激遗弃你的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楷体_GB2312" pitchFamily="49" charset="-122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楷体_GB2312" pitchFamily="49" charset="-122"/>
              </a:rPr>
              <a:t>人，因为他教会了你独立；凡事感激，学会感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楷体_GB2312" pitchFamily="49" charset="-122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楷体_GB2312" pitchFamily="49" charset="-122"/>
              </a:rPr>
              <a:t>激，感激一切使你成长的人。 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1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WordArt 5"/>
          <p:cNvSpPr>
            <a:spLocks noChangeArrowheads="1" noChangeShapeType="1" noTextEdit="1"/>
          </p:cNvSpPr>
          <p:nvPr/>
        </p:nvSpPr>
        <p:spPr bwMode="auto">
          <a:xfrm>
            <a:off x="2916238" y="2636838"/>
            <a:ext cx="3581400" cy="1682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kern="1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华文行楷" panose="02010800040101010101" charset="-122"/>
                <a:ea typeface="华文行楷" panose="02010800040101010101" charset="-122"/>
              </a:rPr>
              <a:t>再见！</a:t>
            </a:r>
            <a:endParaRPr lang="zh-CN" altLang="en-US" sz="3600" b="1" kern="10">
              <a:ln w="12700">
                <a:solidFill>
                  <a:srgbClr val="EAEAEA"/>
                </a:solidFill>
                <a:rou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华文行楷" panose="02010800040101010101" charset="-122"/>
              <a:ea typeface="华文行楷" panose="020108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447800" y="2940050"/>
            <a:ext cx="5867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zh-CN" altLang="en-US" sz="9600" b="1">
              <a:solidFill>
                <a:srgbClr val="FF3300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50825" y="1484313"/>
            <a:ext cx="8677275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朗读下面这段话，说一说你从中读到了些什么。</a:t>
            </a:r>
            <a:endParaRPr lang="zh-CN" altLang="en-US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我坐在小公园安静的树林里，闭上眼睛，想，上</a:t>
            </a:r>
            <a:endParaRPr lang="en-US" altLang="zh-CN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帝为什么早早地召母亲回去呢？很久很久，迷迷糊糊的我听见了回答：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/>
                <a:ea typeface="楷体_GB2312" pitchFamily="49" charset="-122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她心里太苦了，上帝看她受不住了，就召她回去。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/>
                <a:ea typeface="楷体_GB2312" pitchFamily="49" charset="-122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我似乎得了一点安慰，睁开眼睛，看见风正从树林里穿过。</a:t>
            </a:r>
            <a:endParaRPr lang="zh-CN" altLang="en-US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                        </a:t>
            </a:r>
            <a:endParaRPr lang="zh-CN" altLang="en-US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      </a:t>
            </a:r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/>
                <a:ea typeface="楷体_GB2312" pitchFamily="49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史铁生</a:t>
            </a:r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合欢树</a:t>
            </a:r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》</a:t>
            </a:r>
            <a:endParaRPr lang="en-US" altLang="zh-CN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447800" y="2940050"/>
            <a:ext cx="5867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zh-CN" altLang="en-US" sz="9600" b="1">
              <a:solidFill>
                <a:srgbClr val="FF3300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</p:txBody>
      </p:sp>
      <p:pic>
        <p:nvPicPr>
          <p:cNvPr id="14341" name="Picture 5" descr="初读感知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908050"/>
            <a:ext cx="2079625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119004" y="1844824"/>
            <a:ext cx="65532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中宋简" pitchFamily="49" charset="-122"/>
                <a:ea typeface="汉仪中宋简" pitchFamily="49" charset="-122"/>
              </a:rPr>
              <a:t>阅读思考：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中宋简" pitchFamily="49" charset="-122"/>
              <a:ea typeface="汉仪中宋简" pitchFamily="49" charset="-122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中宋简" pitchFamily="49" charset="-122"/>
                <a:ea typeface="汉仪中宋简" pitchFamily="49" charset="-122"/>
              </a:rPr>
              <a:t>    课文围绕着“我”和母亲写了几件事？你从中感受到了什么？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中宋简" pitchFamily="49" charset="-122"/>
              <a:ea typeface="汉仪中宋简" pitchFamily="49" charset="-122"/>
            </a:endParaRPr>
          </a:p>
        </p:txBody>
      </p:sp>
      <p:pic>
        <p:nvPicPr>
          <p:cNvPr id="14343" name="Picture 7" descr="小女孩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2924175"/>
            <a:ext cx="1966912" cy="327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2001101916194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9388" y="333375"/>
            <a:ext cx="8353425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8001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2573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7145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1717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 pitchFamily="49" charset="-122"/>
              </a:rPr>
              <a:t>    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 pitchFamily="49" charset="-122"/>
              </a:rPr>
              <a:t>课文写了四件事：</a:t>
            </a:r>
            <a:endParaRPr lang="zh-CN" alt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 pitchFamily="49" charset="-122"/>
              </a:rPr>
              <a:t>我发脾气时，母亲抚慰“我”。</a:t>
            </a:r>
            <a:endParaRPr lang="zh-CN" alt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 pitchFamily="49" charset="-122"/>
              </a:rPr>
              <a:t>母亲为了 “我” 隐瞒病情 。</a:t>
            </a:r>
            <a:endParaRPr lang="zh-CN" alt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 pitchFamily="49" charset="-122"/>
              </a:rPr>
              <a:t>母亲央求 “我” 去看花。</a:t>
            </a:r>
            <a:endParaRPr lang="zh-CN" alt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 pitchFamily="49" charset="-122"/>
              </a:rPr>
              <a:t>母亲的临终嘱托。</a:t>
            </a:r>
            <a:endParaRPr lang="zh-CN" alt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_GB2312" pitchFamily="49" charset="-122"/>
            </a:endParaRPr>
          </a:p>
        </p:txBody>
      </p:sp>
      <p:sp>
        <p:nvSpPr>
          <p:cNvPr id="15364" name="AutoShape 4"/>
          <p:cNvSpPr/>
          <p:nvPr/>
        </p:nvSpPr>
        <p:spPr bwMode="auto">
          <a:xfrm>
            <a:off x="6261148" y="1341438"/>
            <a:ext cx="142875" cy="2014537"/>
          </a:xfrm>
          <a:prstGeom prst="rightBrace">
            <a:avLst>
              <a:gd name="adj1" fmla="val 117500"/>
              <a:gd name="adj2" fmla="val 50000"/>
            </a:avLst>
          </a:prstGeom>
          <a:noFill/>
          <a:ln w="31750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332586" y="1662112"/>
            <a:ext cx="2808287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母亲对儿子的关爱以及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/>
                <a:ea typeface="楷体_GB2312" pitchFamily="49" charset="-122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我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/>
                <a:ea typeface="楷体_GB2312" pitchFamily="49" charset="-122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对母亲的怀念。 </a:t>
            </a:r>
            <a:endParaRPr lang="zh-CN" altLang="en-US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  <p:bldP spid="1536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576519" y="2041253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www.1ppt.com/sucai/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www.1ppt.com/tubiao/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www.1ppt.com/powerpoint/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www.1ppt.com/fanwen/       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www.1ppt.com/jiaoan/         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www.1ppt.com/kejian/shuxue/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www.1ppt.com/kejian/meishu/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www.1ppt.com/kejian/wuli/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www.1ppt.com/kejian/shengwu/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www.1ppt.com/kejian/lishi/  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16386" name="Rectangle 2"/>
          <p:cNvSpPr>
            <a:spLocks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6387" name="Picture 3" descr="PM_00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242888" y="-88900"/>
            <a:ext cx="9515476" cy="721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447800" y="2940050"/>
            <a:ext cx="5867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zh-CN" altLang="en-US" sz="9600" b="1">
              <a:solidFill>
                <a:srgbClr val="FF3300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</p:txBody>
      </p:sp>
      <p:pic>
        <p:nvPicPr>
          <p:cNvPr id="16389" name="Picture 5" descr="细读感悟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692150"/>
            <a:ext cx="215900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95288" y="1412875"/>
            <a:ext cx="5832475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       </a:t>
            </a:r>
            <a:r>
              <a:rPr lang="zh-CN" altLang="en-US" sz="3200" b="1" dirty="0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你觉得文中的母亲是一个怎样的人？你是从那些地方感受到的？</a:t>
            </a:r>
            <a:endParaRPr lang="zh-CN" altLang="en-US" sz="3200" b="1" dirty="0">
              <a:solidFill>
                <a:srgbClr val="008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要求：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      </a:t>
            </a:r>
            <a:r>
              <a:rPr lang="zh-CN" altLang="en-US" sz="3200" b="1" dirty="0">
                <a:solidFill>
                  <a:srgbClr val="800000"/>
                </a:solidFill>
                <a:latin typeface="Times New Roman" panose="02020603050405020304" pitchFamily="18" charset="0"/>
                <a:ea typeface="楷体_GB2312" pitchFamily="49" charset="-122"/>
              </a:rPr>
              <a:t>从文中找出相关语句，勾画出来，再多读几遍，并在旁边写出自己的理解。</a:t>
            </a:r>
            <a:endParaRPr lang="zh-CN" altLang="en-US" sz="3200" b="1" dirty="0">
              <a:solidFill>
                <a:srgbClr val="8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774422" y="4581128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0" name="Rectangle 2"/>
          <p:cNvSpPr>
            <a:spLocks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7411" name="Picture 3" descr="PM_00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246063" y="0"/>
            <a:ext cx="9515476" cy="721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447800" y="2940050"/>
            <a:ext cx="5867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zh-CN" altLang="en-US" sz="9600" b="1">
              <a:solidFill>
                <a:srgbClr val="FF3300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</p:txBody>
      </p:sp>
      <p:pic>
        <p:nvPicPr>
          <p:cNvPr id="17413" name="Picture 5" descr="细读感悟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765175"/>
            <a:ext cx="215900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684213" y="1557338"/>
            <a:ext cx="5688012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        母亲这时就悄悄地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躲</a:t>
            </a: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 出去，在我看不见的地方偷偷地听着我的动静”。</a:t>
            </a:r>
            <a:b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</a:b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        当一切恢复沉寂后，她又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悄悄地</a:t>
            </a: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进来，眼圈红红的，看着我”。</a:t>
            </a:r>
            <a:endParaRPr lang="zh-CN" altLang="en-US" sz="2800" b="1" dirty="0">
              <a:solidFill>
                <a:srgbClr val="008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828675" y="4437063"/>
            <a:ext cx="611981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母亲面对脾气暴躁无常的“我”，非常小心谨慎。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utoUpdateAnimBg="0"/>
      <p:bldP spid="1741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8435" name="Picture 3" descr="PM_00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01600" y="-309563"/>
            <a:ext cx="9513888" cy="7213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 descr="细读感悟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620713"/>
            <a:ext cx="215900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611188" y="1412875"/>
            <a:ext cx="5761037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      母亲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扑</a:t>
            </a:r>
            <a:r>
              <a:rPr lang="zh-CN" altLang="en-US" sz="2800" b="1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过来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抓住</a:t>
            </a:r>
            <a:r>
              <a:rPr lang="zh-CN" altLang="en-US" sz="2800" b="1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我的手，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忍</a:t>
            </a:r>
            <a:r>
              <a:rPr lang="zh-CN" altLang="en-US" sz="2800" b="1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住哭声说：“咱们娘俩儿在一块，好好儿活，好好儿活</a:t>
            </a:r>
            <a:r>
              <a:rPr lang="en-US" altLang="zh-CN" sz="2800" b="1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……”</a:t>
            </a:r>
            <a:endParaRPr lang="en-US" altLang="zh-CN" sz="2800" b="1">
              <a:solidFill>
                <a:srgbClr val="008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66725" y="2924175"/>
            <a:ext cx="5976938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   </a:t>
            </a:r>
            <a:r>
              <a:rPr lang="zh-CN" altLang="en-US" sz="2800" b="1" dirty="0">
                <a:solidFill>
                  <a:srgbClr val="333399"/>
                </a:solidFill>
                <a:latin typeface="Times New Roman" panose="02020603050405020304" pitchFamily="18" charset="0"/>
                <a:ea typeface="楷体_GB2312" pitchFamily="49" charset="-122"/>
              </a:rPr>
              <a:t>    母亲非常在意“我”的内心感受，害怕儿子禁不住打击，失去生活的勇气。</a:t>
            </a:r>
            <a:endParaRPr lang="zh-CN" altLang="en-US" sz="2800" b="1" dirty="0">
              <a:solidFill>
                <a:srgbClr val="333399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539750" y="4652963"/>
            <a:ext cx="6985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儿子当时懂母亲“好好儿活”的意思吗？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utoUpdateAnimBg="0"/>
      <p:bldP spid="1843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447800" y="2940050"/>
            <a:ext cx="5867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zh-CN" altLang="en-US" sz="9600" b="1">
              <a:solidFill>
                <a:srgbClr val="FF3300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</p:txBody>
      </p:sp>
      <p:pic>
        <p:nvPicPr>
          <p:cNvPr id="19461" name="Picture 5" descr="细读感悟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84213" y="620713"/>
            <a:ext cx="215900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970756" y="1393233"/>
            <a:ext cx="64087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当时母亲的情况怎样呢？</a:t>
            </a:r>
            <a:endParaRPr lang="zh-CN" altLang="en-US" sz="2800" b="1" dirty="0">
              <a:solidFill>
                <a:srgbClr val="008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970756" y="2133600"/>
            <a:ext cx="7345660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      “母亲常常肝疼得整宿整宿翻来覆去地睡不了觉”。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       </a:t>
            </a:r>
            <a:b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</a:b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     </a:t>
            </a: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可以看出母亲是一个怎样的人？</a:t>
            </a:r>
            <a:endParaRPr lang="zh-CN" altLang="en-US" sz="2800" b="1" dirty="0">
              <a:solidFill>
                <a:srgbClr val="008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9464" name="WordArt 8"/>
          <p:cNvSpPr>
            <a:spLocks noChangeArrowheads="1" noChangeShapeType="1"/>
          </p:cNvSpPr>
          <p:nvPr/>
        </p:nvSpPr>
        <p:spPr bwMode="auto">
          <a:xfrm>
            <a:off x="1701787" y="4654550"/>
            <a:ext cx="1524000" cy="8683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361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>
                <a:ln w="9525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坚强</a:t>
            </a:r>
            <a:endParaRPr lang="zh-CN" altLang="en-US" sz="6000" b="1">
              <a:ln w="9525">
                <a:solidFill>
                  <a:srgbClr val="CC99FF"/>
                </a:solidFill>
                <a:rou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65" name="WordArt 9"/>
          <p:cNvSpPr>
            <a:spLocks noChangeArrowheads="1" noChangeShapeType="1"/>
          </p:cNvSpPr>
          <p:nvPr/>
        </p:nvSpPr>
        <p:spPr bwMode="auto">
          <a:xfrm>
            <a:off x="3790937" y="4725988"/>
            <a:ext cx="1524000" cy="868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kern="1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无私</a:t>
            </a:r>
            <a:endParaRPr lang="zh-CN" altLang="en-US" sz="6000" b="1" kern="1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66" name="WordArt 10"/>
          <p:cNvSpPr>
            <a:spLocks noChangeArrowheads="1" noChangeShapeType="1"/>
          </p:cNvSpPr>
          <p:nvPr/>
        </p:nvSpPr>
        <p:spPr bwMode="auto">
          <a:xfrm>
            <a:off x="5662600" y="4654550"/>
            <a:ext cx="1524000" cy="868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kern="10" dirty="0">
                <a:ln w="19050">
                  <a:solidFill>
                    <a:srgbClr val="99CCFF"/>
                  </a:solidFill>
                  <a:rou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伟大</a:t>
            </a:r>
            <a:endParaRPr lang="zh-CN" altLang="en-US" sz="6000" b="1" kern="10" dirty="0">
              <a:ln w="19050">
                <a:solidFill>
                  <a:srgbClr val="99CCFF"/>
                </a:solidFill>
                <a:rou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 animBg="1"/>
      <p:bldP spid="19465" grpId="0" animBg="1"/>
      <p:bldP spid="1946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483" name="Picture 3" descr="PM_00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242888" y="-88900"/>
            <a:ext cx="9515476" cy="721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447800" y="2940050"/>
            <a:ext cx="5867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zh-CN" altLang="en-US" sz="9600" b="1">
              <a:solidFill>
                <a:srgbClr val="FF3300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</p:txBody>
      </p:sp>
      <p:pic>
        <p:nvPicPr>
          <p:cNvPr id="20485" name="Picture 5" descr="细读感悟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692150"/>
            <a:ext cx="215900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611188" y="1628775"/>
            <a:ext cx="5618162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      默读课文第三自然段，找出母亲情感变化的词语。</a:t>
            </a:r>
            <a:endParaRPr lang="zh-CN" altLang="en-US" sz="2800" b="1">
              <a:solidFill>
                <a:srgbClr val="008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044575" y="3213100"/>
            <a:ext cx="6192838" cy="244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8000"/>
                </a:solidFill>
                <a:latin typeface="Times New Roman" panose="02020603050405020304"/>
                <a:ea typeface="楷体_GB2312" pitchFamily="49" charset="-122"/>
              </a:rPr>
              <a:t>“</a:t>
            </a:r>
            <a:r>
              <a:rPr lang="zh-CN" altLang="en-US" sz="2800" b="1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挡</a:t>
            </a:r>
            <a:r>
              <a:rPr lang="zh-CN" altLang="en-US" sz="2800" b="1">
                <a:solidFill>
                  <a:srgbClr val="008000"/>
                </a:solidFill>
                <a:latin typeface="Times New Roman" panose="02020603050405020304"/>
                <a:ea typeface="楷体_GB2312" pitchFamily="49" charset="-122"/>
              </a:rPr>
              <a:t>”</a:t>
            </a:r>
            <a:r>
              <a:rPr lang="zh-CN" altLang="en-US" sz="2800" b="1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2800" b="1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8000"/>
                </a:solidFill>
                <a:latin typeface="Times New Roman" panose="02020603050405020304"/>
                <a:ea typeface="楷体_GB2312" pitchFamily="49" charset="-122"/>
              </a:rPr>
              <a:t>“</a:t>
            </a:r>
            <a:r>
              <a:rPr lang="zh-CN" altLang="en-US" sz="2800" b="1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一会儿坐下，一会儿站起</a:t>
            </a:r>
            <a:r>
              <a:rPr lang="zh-CN" altLang="en-US" sz="2800" b="1">
                <a:solidFill>
                  <a:srgbClr val="008000"/>
                </a:solidFill>
                <a:latin typeface="Times New Roman" panose="02020603050405020304"/>
                <a:ea typeface="楷体_GB2312" pitchFamily="49" charset="-122"/>
              </a:rPr>
              <a:t>”</a:t>
            </a:r>
            <a:endParaRPr lang="zh-CN" altLang="en-US" sz="2800" b="1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8000"/>
                </a:solidFill>
                <a:latin typeface="Times New Roman" panose="02020603050405020304"/>
                <a:ea typeface="楷体_GB2312" pitchFamily="49" charset="-122"/>
              </a:rPr>
              <a:t>“</a:t>
            </a:r>
            <a:r>
              <a:rPr lang="zh-CN" altLang="en-US" sz="2800" b="1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絮絮叨叨</a:t>
            </a:r>
            <a:r>
              <a:rPr lang="zh-CN" altLang="en-US" sz="2800" b="1">
                <a:solidFill>
                  <a:srgbClr val="008000"/>
                </a:solidFill>
                <a:latin typeface="Times New Roman" panose="02020603050405020304"/>
                <a:ea typeface="楷体_GB2312" pitchFamily="49" charset="-122"/>
              </a:rPr>
              <a:t>”</a:t>
            </a:r>
            <a:endParaRPr lang="zh-CN" altLang="en-US" sz="2800" b="1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8000"/>
                </a:solidFill>
                <a:latin typeface="Times New Roman" panose="02020603050405020304"/>
                <a:ea typeface="楷体_GB2312" pitchFamily="49" charset="-122"/>
              </a:rPr>
              <a:t>“</a:t>
            </a:r>
            <a:r>
              <a:rPr lang="zh-CN" altLang="en-US" sz="2800" b="1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敏感</a:t>
            </a:r>
            <a:r>
              <a:rPr lang="zh-CN" altLang="en-US" sz="2800" b="1">
                <a:solidFill>
                  <a:srgbClr val="008000"/>
                </a:solidFill>
                <a:latin typeface="Times New Roman" panose="02020603050405020304"/>
                <a:ea typeface="楷体_GB2312" pitchFamily="49" charset="-122"/>
              </a:rPr>
              <a:t>”</a:t>
            </a:r>
            <a:r>
              <a:rPr lang="zh-CN" altLang="en-US" sz="2800" b="1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2800" b="1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04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utoUpdateAnimBg="0"/>
    </p:bldLst>
  </p:timing>
</p:sld>
</file>

<file path=ppt/theme/theme1.xml><?xml version="1.0" encoding="utf-8"?>
<a:theme xmlns:a="http://schemas.openxmlformats.org/drawingml/2006/main" name="glzy.com">
  <a:themeElements>
    <a:clrScheme name="www.7cxk.com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ww.7cxk.com0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www.7cxk.com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2816</Words>
  <Application>WPS 演示</Application>
  <PresentationFormat>全屏显示(4:3)</PresentationFormat>
  <Paragraphs>108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5" baseType="lpstr">
      <vt:lpstr>Arial</vt:lpstr>
      <vt:lpstr>宋体</vt:lpstr>
      <vt:lpstr>Wingdings</vt:lpstr>
      <vt:lpstr>汉仪大黑简</vt:lpstr>
      <vt:lpstr>华文中宋</vt:lpstr>
      <vt:lpstr>微软雅黑</vt:lpstr>
      <vt:lpstr>Times New Roman</vt:lpstr>
      <vt:lpstr>华文彩云</vt:lpstr>
      <vt:lpstr>楷体_GB2312</vt:lpstr>
      <vt:lpstr>Times New Roman</vt:lpstr>
      <vt:lpstr>汉仪中宋简</vt:lpstr>
      <vt:lpstr>Calibri</vt:lpstr>
      <vt:lpstr>黑体</vt:lpstr>
      <vt:lpstr>华文行楷</vt:lpstr>
      <vt:lpstr>Arial</vt:lpstr>
      <vt:lpstr>Arial Unicode MS</vt:lpstr>
      <vt:lpstr>新宋体</vt:lpstr>
      <vt:lpstr>glzy.com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</dc:description>
  <dc:subject>第一PPT模板网-WWW.1PPT.COM</dc:subject>
  <cp:category>第一PPT模板网-WWW.1PPT.COM</cp:category>
  <cp:lastModifiedBy>Administrator</cp:lastModifiedBy>
  <cp:revision>2</cp:revision>
  <dcterms:created xsi:type="dcterms:W3CDTF">2017-04-28T05:36:00Z</dcterms:created>
  <dcterms:modified xsi:type="dcterms:W3CDTF">2017-08-12T06:25:31Z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