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gif" ContentType="image/gi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318" r:id="rId4"/>
    <p:sldId id="258" r:id="rId5"/>
    <p:sldId id="372" r:id="rId6"/>
    <p:sldId id="373" r:id="rId7"/>
    <p:sldId id="374" r:id="rId8"/>
    <p:sldId id="375" r:id="rId9"/>
    <p:sldId id="376" r:id="rId10"/>
    <p:sldId id="377" r:id="rId11"/>
    <p:sldId id="309" r:id="rId12"/>
    <p:sldId id="303" r:id="rId13"/>
    <p:sldId id="260" r:id="rId14"/>
    <p:sldId id="304" r:id="rId15"/>
    <p:sldId id="261" r:id="rId16"/>
    <p:sldId id="305" r:id="rId17"/>
    <p:sldId id="262" r:id="rId18"/>
    <p:sldId id="306" r:id="rId19"/>
    <p:sldId id="263" r:id="rId20"/>
    <p:sldId id="264" r:id="rId21"/>
    <p:sldId id="265" r:id="rId22"/>
    <p:sldId id="307" r:id="rId23"/>
    <p:sldId id="379" r:id="rId24"/>
    <p:sldId id="378" r:id="rId25"/>
    <p:sldId id="380" r:id="rId26"/>
    <p:sldId id="381" r:id="rId27"/>
    <p:sldId id="382" r:id="rId28"/>
    <p:sldId id="383" r:id="rId29"/>
    <p:sldId id="274" r:id="rId30"/>
    <p:sldId id="277" r:id="rId31"/>
    <p:sldId id="278" r:id="rId32"/>
    <p:sldId id="279" r:id="rId33"/>
    <p:sldId id="280" r:id="rId34"/>
    <p:sldId id="281" r:id="rId35"/>
    <p:sldId id="282" r:id="rId36"/>
    <p:sldId id="283" r:id="rId37"/>
    <p:sldId id="284" r:id="rId38"/>
    <p:sldId id="285" r:id="rId39"/>
    <p:sldId id="286" r:id="rId40"/>
    <p:sldId id="287" r:id="rId41"/>
    <p:sldId id="288" r:id="rId42"/>
    <p:sldId id="289" r:id="rId43"/>
    <p:sldId id="290" r:id="rId44"/>
    <p:sldId id="291" r:id="rId45"/>
    <p:sldId id="292" r:id="rId46"/>
    <p:sldId id="311" r:id="rId47"/>
    <p:sldId id="312" r:id="rId48"/>
    <p:sldId id="315" r:id="rId49"/>
    <p:sldId id="317" r:id="rId50"/>
    <p:sldId id="313" r:id="rId51"/>
    <p:sldId id="314" r:id="rId52"/>
    <p:sldId id="293" r:id="rId53"/>
    <p:sldId id="295" r:id="rId54"/>
    <p:sldId id="297" r:id="rId55"/>
    <p:sldId id="299" r:id="rId56"/>
    <p:sldId id="300" r:id="rId57"/>
    <p:sldId id="301" r:id="rId58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-97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1" Type="http://schemas.openxmlformats.org/officeDocument/2006/relationships/tableStyles" Target="tableStyles.xml"/><Relationship Id="rId60" Type="http://schemas.openxmlformats.org/officeDocument/2006/relationships/viewProps" Target="viewProps.xml"/><Relationship Id="rId6" Type="http://schemas.openxmlformats.org/officeDocument/2006/relationships/slide" Target="slides/slide4.xml"/><Relationship Id="rId59" Type="http://schemas.openxmlformats.org/officeDocument/2006/relationships/presProps" Target="presProps.xml"/><Relationship Id="rId58" Type="http://schemas.openxmlformats.org/officeDocument/2006/relationships/slide" Target="slides/slide56.xml"/><Relationship Id="rId57" Type="http://schemas.openxmlformats.org/officeDocument/2006/relationships/slide" Target="slides/slide55.xml"/><Relationship Id="rId56" Type="http://schemas.openxmlformats.org/officeDocument/2006/relationships/slide" Target="slides/slide54.xml"/><Relationship Id="rId55" Type="http://schemas.openxmlformats.org/officeDocument/2006/relationships/slide" Target="slides/slide53.xml"/><Relationship Id="rId54" Type="http://schemas.openxmlformats.org/officeDocument/2006/relationships/slide" Target="slides/slide52.xml"/><Relationship Id="rId53" Type="http://schemas.openxmlformats.org/officeDocument/2006/relationships/slide" Target="slides/slide51.xml"/><Relationship Id="rId52" Type="http://schemas.openxmlformats.org/officeDocument/2006/relationships/slide" Target="slides/slide50.xml"/><Relationship Id="rId51" Type="http://schemas.openxmlformats.org/officeDocument/2006/relationships/slide" Target="slides/slide49.xml"/><Relationship Id="rId50" Type="http://schemas.openxmlformats.org/officeDocument/2006/relationships/slide" Target="slides/slide48.xml"/><Relationship Id="rId5" Type="http://schemas.openxmlformats.org/officeDocument/2006/relationships/slide" Target="slides/slide3.xml"/><Relationship Id="rId49" Type="http://schemas.openxmlformats.org/officeDocument/2006/relationships/slide" Target="slides/slide47.xml"/><Relationship Id="rId48" Type="http://schemas.openxmlformats.org/officeDocument/2006/relationships/slide" Target="slides/slide46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  <p:pic>
        <p:nvPicPr>
          <p:cNvPr id="7" name="图片 6" descr="图片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43815" y="-34290"/>
            <a:ext cx="9231630" cy="69265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  <p:pic>
        <p:nvPicPr>
          <p:cNvPr id="8" name="图片 7" descr="图片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43815" y="-34290"/>
            <a:ext cx="9231630" cy="69265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  <p:pic>
        <p:nvPicPr>
          <p:cNvPr id="8" name="图片 7" descr="图片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43815" y="-34290"/>
            <a:ext cx="9231630" cy="69265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  <p:pic>
        <p:nvPicPr>
          <p:cNvPr id="8" name="图片 7" descr="图片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43815" y="-34290"/>
            <a:ext cx="9231630" cy="69265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  <p:pic>
        <p:nvPicPr>
          <p:cNvPr id="7" name="图片 6" descr="图片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43815" y="-34290"/>
            <a:ext cx="9231630" cy="69265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  <p:pic>
        <p:nvPicPr>
          <p:cNvPr id="10" name="图片 9" descr="图片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43815" y="-34290"/>
            <a:ext cx="9231630" cy="69265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  <p:pic>
        <p:nvPicPr>
          <p:cNvPr id="6" name="图片 5" descr="图片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43815" y="-34290"/>
            <a:ext cx="9231630" cy="69265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  <p:pic>
        <p:nvPicPr>
          <p:cNvPr id="9" name="图片 8" descr="图片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43815" y="-34290"/>
            <a:ext cx="9231630" cy="69265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  <p:pic>
        <p:nvPicPr>
          <p:cNvPr id="9" name="图片 8" descr="图片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43815" y="-34290"/>
            <a:ext cx="9231630" cy="69265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  <p:pic>
        <p:nvPicPr>
          <p:cNvPr id="9" name="图片 8" descr="图片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43815" y="-34290"/>
            <a:ext cx="9231630" cy="69265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8.jpe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7.jpe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8.jpe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" Target="slide30.xml"/><Relationship Id="rId1" Type="http://schemas.openxmlformats.org/officeDocument/2006/relationships/image" Target="../media/image12.jpe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14.GIF"/><Relationship Id="rId2" Type="http://schemas.openxmlformats.org/officeDocument/2006/relationships/slide" Target="slide1.xml"/><Relationship Id="rId1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image" Target="../media/image8.jpeg"/></Relationships>
</file>

<file path=ppt/slides/_rels/slide3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audio" Target="../media/audio1.wav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image" Target="../media/image7.jpe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image" Target="../media/image15.jpe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image" Target="../media/image15.jpe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image" Target="../media/image15.jpe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image" Target="../media/image15.jpeg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image" Target="../media/image15.jpe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image" Target="../media/image15.jpeg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image" Target="../media/image15.jpeg"/></Relationships>
</file>

<file path=ppt/slides/_rels/slide4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image" Target="../media/image15.jpeg"/></Relationships>
</file>

<file path=ppt/slides/_rels/slide4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Relationship Id="rId3" Type="http://schemas.openxmlformats.org/officeDocument/2006/relationships/image" Target="../media/image18.GIF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1" Type="http://schemas.openxmlformats.org/officeDocument/2006/relationships/image" Target="../media/image22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jpeg"/></Relationships>
</file>

<file path=ppt/slides/_rels/slide5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GIF"/><Relationship Id="rId2" Type="http://schemas.openxmlformats.org/officeDocument/2006/relationships/slide" Target="slide1.xml"/><Relationship Id="rId1" Type="http://schemas.openxmlformats.org/officeDocument/2006/relationships/image" Target="../media/image25.jpeg"/></Relationships>
</file>

<file path=ppt/slides/_rels/slide5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7.GIF"/><Relationship Id="rId2" Type="http://schemas.openxmlformats.org/officeDocument/2006/relationships/slide" Target="slide1.xml"/><Relationship Id="rId1" Type="http://schemas.openxmlformats.org/officeDocument/2006/relationships/image" Target="../media/image26.jpeg"/></Relationships>
</file>

<file path=ppt/slides/_rels/slide5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9.png"/><Relationship Id="rId2" Type="http://schemas.openxmlformats.org/officeDocument/2006/relationships/slide" Target="slide1.xml"/><Relationship Id="rId1" Type="http://schemas.openxmlformats.org/officeDocument/2006/relationships/image" Target="../media/image28.jpeg"/></Relationships>
</file>

<file path=ppt/slides/_rels/slide5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1.wmf"/><Relationship Id="rId2" Type="http://schemas.openxmlformats.org/officeDocument/2006/relationships/slide" Target="slide1.xml"/><Relationship Id="rId1" Type="http://schemas.openxmlformats.org/officeDocument/2006/relationships/image" Target="../media/image30.jpeg"/></Relationships>
</file>

<file path=ppt/slides/_rels/slide5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3.png"/><Relationship Id="rId3" Type="http://schemas.microsoft.com/office/2007/relationships/media" Target="file:///H:\27\&#26032;&#24314;&#25991;&#20214;&#22841;\&#27605;&#19994;&#29983;.mp3" TargetMode="External"/><Relationship Id="rId2" Type="http://schemas.openxmlformats.org/officeDocument/2006/relationships/audio" Target="file:///H:\27\&#26032;&#24314;&#25991;&#20214;&#22841;\&#27605;&#19994;&#29983;.mp3" TargetMode="External"/><Relationship Id="rId1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microsoft.com/office/2007/relationships/media" Target="file:///C:\Users\admin\Desktop\&#26032;&#24314;&#25991;&#20214;&#22841;\&#19971;&#35821;&#19978;-25-&#12298;&#27827;&#20013;&#30707;&#20861;&#12299;-&#35768;&#25305;.f4v" TargetMode="External"/><Relationship Id="rId1" Type="http://schemas.openxmlformats.org/officeDocument/2006/relationships/video" Target="file:///C:\Users\admin\Desktop\&#26032;&#24314;&#25991;&#20214;&#22841;\&#19971;&#35821;&#19978;-25-&#12298;&#27827;&#20013;&#30707;&#20861;&#12299;-&#35768;&#25305;.f4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sp>
        <p:nvSpPr>
          <p:cNvPr id="4099" name="Rectangle 3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/>
          <a:p>
            <a:pPr eaLnBrk="1" hangingPunct="1"/>
            <a:endParaRPr lang="zh-CN" altLang="zh-CN" dirty="0"/>
          </a:p>
        </p:txBody>
      </p:sp>
      <p:pic>
        <p:nvPicPr>
          <p:cNvPr id="4100" name="Picture 4" descr="p_large_7uOH_34133m01606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1" name="WordArt 5"/>
          <p:cNvSpPr>
            <a:spLocks noTextEdit="1"/>
          </p:cNvSpPr>
          <p:nvPr/>
        </p:nvSpPr>
        <p:spPr>
          <a:xfrm rot="5400000">
            <a:off x="-952500" y="2781300"/>
            <a:ext cx="5257800" cy="1371600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河中石兽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102" name="WordArt 6"/>
          <p:cNvSpPr>
            <a:spLocks noTextEdit="1"/>
          </p:cNvSpPr>
          <p:nvPr/>
        </p:nvSpPr>
        <p:spPr>
          <a:xfrm rot="5400000">
            <a:off x="2095500" y="5676900"/>
            <a:ext cx="1143000" cy="457200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纪 昀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5" name="Rectangle 2"/>
          <p:cNvSpPr>
            <a:spLocks noGrp="1" noRot="1"/>
          </p:cNvSpPr>
          <p:nvPr>
            <p:ph idx="1"/>
          </p:nvPr>
        </p:nvSpPr>
        <p:spPr>
          <a:xfrm>
            <a:off x="533400" y="838200"/>
            <a:ext cx="8229600" cy="4724400"/>
          </a:xfrm>
        </p:spPr>
        <p:txBody>
          <a:bodyPr vert="horz" wrap="square" lIns="91440" tIns="45720" rIns="91440" bIns="45720" anchor="t"/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 b="1" i="1" dirty="0">
                <a:solidFill>
                  <a:srgbClr val="000000"/>
                </a:solidFill>
                <a:latin typeface="宋体" panose="02010600030101010101" pitchFamily="2" charset="-122"/>
              </a:rPr>
              <a:t>纪昀</a:t>
            </a:r>
            <a:r>
              <a:rPr lang="en-US" altLang="zh-CN" b="1" i="1" dirty="0">
                <a:solidFill>
                  <a:srgbClr val="000000"/>
                </a:solidFill>
                <a:latin typeface="宋体" panose="02010600030101010101" pitchFamily="2" charset="-122"/>
              </a:rPr>
              <a:t>(       )</a:t>
            </a:r>
            <a:endParaRPr lang="en-US" altLang="zh-CN" b="1" i="1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河</a:t>
            </a:r>
            <a:r>
              <a:rPr lang="zh-CN" altLang="en-US" sz="3600" b="1" i="1" dirty="0">
                <a:solidFill>
                  <a:srgbClr val="000000"/>
                </a:solidFill>
                <a:latin typeface="宋体" panose="02010600030101010101" pitchFamily="2" charset="-122"/>
              </a:rPr>
              <a:t>干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（    ）   </a:t>
            </a:r>
            <a:r>
              <a:rPr lang="zh-CN" altLang="en-US" sz="3600" b="1" i="1" dirty="0">
                <a:solidFill>
                  <a:srgbClr val="000000"/>
                </a:solidFill>
                <a:latin typeface="宋体" panose="02010600030101010101" pitchFamily="2" charset="-122"/>
              </a:rPr>
              <a:t>圮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（    ）</a:t>
            </a:r>
            <a:endParaRPr lang="zh-CN" altLang="en-US" sz="3600" b="1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 sz="3600" b="1" i="1" dirty="0">
                <a:solidFill>
                  <a:srgbClr val="000000"/>
                </a:solidFill>
                <a:latin typeface="宋体" panose="02010600030101010101" pitchFamily="2" charset="-122"/>
              </a:rPr>
              <a:t>棹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(       )     </a:t>
            </a:r>
            <a:r>
              <a:rPr lang="zh-CN" altLang="en-US" sz="3600" b="1" i="1" dirty="0">
                <a:solidFill>
                  <a:srgbClr val="000000"/>
                </a:solidFill>
                <a:latin typeface="宋体" panose="02010600030101010101" pitchFamily="2" charset="-122"/>
              </a:rPr>
              <a:t>曳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(     )  </a:t>
            </a:r>
            <a:endParaRPr lang="zh-CN" altLang="en-US" sz="3600" b="1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铁</a:t>
            </a:r>
            <a:r>
              <a:rPr lang="en-US" altLang="zh-CN" sz="3600" b="1" i="1" dirty="0">
                <a:solidFill>
                  <a:srgbClr val="000000"/>
                </a:solidFill>
                <a:latin typeface="宋体" panose="02010600030101010101" pitchFamily="2" charset="-122"/>
              </a:rPr>
              <a:t>钯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（    ）   木</a:t>
            </a:r>
            <a:r>
              <a:rPr lang="zh-CN" altLang="en-US" sz="3600" b="1" i="1" dirty="0">
                <a:solidFill>
                  <a:srgbClr val="000000"/>
                </a:solidFill>
                <a:latin typeface="宋体" panose="02010600030101010101" pitchFamily="2" charset="-122"/>
              </a:rPr>
              <a:t>杮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（    ）</a:t>
            </a:r>
            <a:endParaRPr lang="zh-CN" altLang="en-US" sz="3600" b="1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 sz="3600" b="1" i="1" dirty="0">
                <a:solidFill>
                  <a:srgbClr val="000000"/>
                </a:solidFill>
                <a:latin typeface="宋体" panose="02010600030101010101" pitchFamily="2" charset="-122"/>
              </a:rPr>
              <a:t>湮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 (     )     </a:t>
            </a:r>
            <a:r>
              <a:rPr lang="zh-CN" altLang="en-US" sz="3600" b="1" i="1" dirty="0">
                <a:solidFill>
                  <a:srgbClr val="000000"/>
                </a:solidFill>
                <a:latin typeface="宋体" panose="02010600030101010101" pitchFamily="2" charset="-122"/>
              </a:rPr>
              <a:t>啮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(     </a:t>
            </a:r>
            <a:endParaRPr lang="zh-CN" altLang="en-US" sz="3600" b="1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 sz="3600" b="1" i="1" dirty="0">
                <a:solidFill>
                  <a:srgbClr val="000000"/>
                </a:solidFill>
                <a:latin typeface="宋体" panose="02010600030101010101" pitchFamily="2" charset="-122"/>
              </a:rPr>
              <a:t>溯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(    )   </a:t>
            </a:r>
            <a:r>
              <a:rPr lang="en-US" altLang="zh-CN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3600" b="1" i="1" dirty="0">
                <a:solidFill>
                  <a:srgbClr val="000000"/>
                </a:solidFill>
                <a:latin typeface="宋体" panose="02010600030101010101" pitchFamily="2" charset="-122"/>
              </a:rPr>
              <a:t>臆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(     )      </a:t>
            </a:r>
            <a:endParaRPr lang="zh-CN" altLang="en-US" sz="3600" b="1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 sz="3600" b="1" i="1" dirty="0">
                <a:solidFill>
                  <a:srgbClr val="000000"/>
                </a:solidFill>
                <a:latin typeface="宋体" panose="02010600030101010101" pitchFamily="2" charset="-122"/>
              </a:rPr>
              <a:t>欤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（   </a:t>
            </a:r>
            <a:r>
              <a:rPr lang="zh-CN" altLang="en-US" sz="3600" b="1" dirty="0"/>
              <a:t>）</a:t>
            </a:r>
            <a:r>
              <a:rPr lang="en-US" altLang="zh-CN" sz="3600" b="1" dirty="0"/>
              <a:t>         </a:t>
            </a:r>
            <a:r>
              <a:rPr lang="zh-CN" altLang="en-US" b="1" dirty="0">
                <a:solidFill>
                  <a:srgbClr val="000000"/>
                </a:solidFill>
                <a:sym typeface="Arial" panose="020B0604020202020204" pitchFamily="34" charset="0"/>
              </a:rPr>
              <a:t>坎</a:t>
            </a:r>
            <a:r>
              <a:rPr lang="zh-CN" altLang="en-US" b="1" i="1" dirty="0">
                <a:solidFill>
                  <a:srgbClr val="000000"/>
                </a:solidFill>
                <a:sym typeface="Arial" panose="020B0604020202020204" pitchFamily="34" charset="0"/>
              </a:rPr>
              <a:t>穴</a:t>
            </a:r>
            <a:r>
              <a:rPr lang="zh-CN" altLang="en-US" b="1" dirty="0">
                <a:solidFill>
                  <a:srgbClr val="000000"/>
                </a:solidFill>
                <a:sym typeface="Arial" panose="020B0604020202020204" pitchFamily="34" charset="0"/>
              </a:rPr>
              <a:t>（        ）</a:t>
            </a:r>
            <a:endParaRPr lang="en-US" altLang="zh-CN" b="1" dirty="0">
              <a:solidFill>
                <a:srgbClr val="000000"/>
              </a:solidFill>
              <a:sym typeface="Arial" panose="020B0604020202020204" pitchFamily="34" charset="0"/>
            </a:endParaRP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 b="1" i="1" dirty="0">
                <a:solidFill>
                  <a:srgbClr val="000000"/>
                </a:solidFill>
                <a:sym typeface="Arial" panose="020B0604020202020204" pitchFamily="34" charset="0"/>
              </a:rPr>
              <a:t>掷</a:t>
            </a:r>
            <a:r>
              <a:rPr lang="zh-CN" altLang="en-US" b="1" dirty="0">
                <a:solidFill>
                  <a:srgbClr val="000000"/>
                </a:solidFill>
                <a:sym typeface="Arial" panose="020B0604020202020204" pitchFamily="34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sym typeface="Arial" panose="020B0604020202020204" pitchFamily="34" charset="0"/>
              </a:rPr>
              <a:t> </a:t>
            </a:r>
            <a:r>
              <a:rPr lang="zh-CN" altLang="en-US" b="1" dirty="0">
                <a:solidFill>
                  <a:srgbClr val="000000"/>
                </a:solidFill>
                <a:sym typeface="Arial" panose="020B0604020202020204" pitchFamily="34" charset="0"/>
              </a:rPr>
              <a:t>（        ）</a:t>
            </a:r>
            <a:endParaRPr lang="zh-CN" altLang="en-US" b="1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00200" y="762000"/>
            <a:ext cx="1517650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jǐ</a:t>
            </a:r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yún</a:t>
            </a:r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133600" y="1295400"/>
            <a:ext cx="906463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g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ā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105400" y="1295400"/>
            <a:ext cx="546100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ǐ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52600" y="1981200"/>
            <a:ext cx="1138238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zh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à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o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181600" y="1981200"/>
            <a:ext cx="673100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è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33600" y="2514600"/>
            <a:ext cx="673100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</a:t>
            </a: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á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486400" y="2514600"/>
            <a:ext cx="906463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f</a:t>
            </a: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è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i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676400" y="3200400"/>
            <a:ext cx="12954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ā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876800" y="3124200"/>
            <a:ext cx="1138238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ni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è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447800" y="3657600"/>
            <a:ext cx="698500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ù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953000" y="3657600"/>
            <a:ext cx="546100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ì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524000" y="4267200"/>
            <a:ext cx="698500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ú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29200" y="4267200"/>
            <a:ext cx="979488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xué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52600" y="4953000"/>
            <a:ext cx="825500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600" b="1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zhì</a:t>
            </a:r>
            <a:endParaRPr lang="zh-CN" altLang="en-US" sz="3600" b="1" dirty="0">
              <a:solidFill>
                <a:srgbClr val="C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Rectangle 2"/>
          <p:cNvSpPr/>
          <p:nvPr/>
        </p:nvSpPr>
        <p:spPr>
          <a:xfrm>
            <a:off x="-50800" y="381000"/>
            <a:ext cx="9220200" cy="66751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eaLnBrk="1" hangingPunct="1"/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沧州南一寺   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临  </a:t>
            </a:r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河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干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，山门</a:t>
            </a:r>
            <a:r>
              <a:rPr lang="zh-CN" altLang="en-US" sz="3600" b="1" i="1" u="sng" dirty="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圮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于河，二石 </a:t>
            </a:r>
            <a:endParaRPr lang="zh-CN" altLang="en-US" sz="36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endParaRPr lang="zh-CN" altLang="en-US" sz="40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endParaRPr lang="zh-CN" altLang="en-US" sz="44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兽</a:t>
            </a:r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并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沉</a:t>
            </a:r>
            <a:r>
              <a:rPr lang="zh-CN" altLang="en-US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焉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。</a:t>
            </a:r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阅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十余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岁</a:t>
            </a:r>
            <a:r>
              <a:rPr lang="zh-CN" altLang="en-US" sz="3600" b="1" i="1" u="sng" dirty="0"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僧 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募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金重修， 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求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二</a:t>
            </a:r>
            <a:endParaRPr lang="zh-CN" altLang="en-US" sz="36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endParaRPr lang="zh-CN" altLang="en-US" sz="40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endParaRPr lang="zh-CN" altLang="en-US" sz="44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石兽于水中， 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竟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不可得，以为顺流下矣，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棹</a:t>
            </a:r>
            <a:endParaRPr lang="zh-CN" altLang="en-US" sz="3600" b="1" i="1" u="sng" dirty="0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endParaRPr lang="zh-CN" altLang="en-US" sz="4000" b="1" i="1" u="sng" dirty="0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endParaRPr lang="zh-CN" altLang="en-US" sz="4400" b="1" i="1" u="sng" dirty="0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数小舟，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曳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铁钯，寻十余里无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迹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。</a:t>
            </a: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0" hangingPunct="0"/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5235" name="Text Box 3"/>
          <p:cNvSpPr txBox="1"/>
          <p:nvPr/>
        </p:nvSpPr>
        <p:spPr>
          <a:xfrm>
            <a:off x="2667000" y="914400"/>
            <a:ext cx="12192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靠近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5236" name="Text Box 4"/>
          <p:cNvSpPr txBox="1"/>
          <p:nvPr/>
        </p:nvSpPr>
        <p:spPr>
          <a:xfrm>
            <a:off x="3868738" y="900113"/>
            <a:ext cx="1363662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河岸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5237" name="Text Box 5"/>
          <p:cNvSpPr txBox="1"/>
          <p:nvPr/>
        </p:nvSpPr>
        <p:spPr>
          <a:xfrm>
            <a:off x="5791200" y="228600"/>
            <a:ext cx="6096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600" dirty="0">
                <a:solidFill>
                  <a:srgbClr val="CC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r>
              <a:rPr lang="en-US" altLang="zh-CN" sz="3600" dirty="0">
                <a:solidFill>
                  <a:srgbClr val="CC009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ĭ</a:t>
            </a:r>
            <a:endParaRPr lang="en-US" altLang="zh-CN" sz="3600" dirty="0">
              <a:solidFill>
                <a:srgbClr val="CC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5238" name="Text Box 6"/>
          <p:cNvSpPr txBox="1"/>
          <p:nvPr/>
        </p:nvSpPr>
        <p:spPr>
          <a:xfrm>
            <a:off x="6042025" y="900113"/>
            <a:ext cx="19050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倒塌</a:t>
            </a:r>
            <a:r>
              <a:rPr lang="zh-CN" altLang="en-US" sz="3600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3600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5239" name="Text Box 7"/>
          <p:cNvSpPr txBox="1"/>
          <p:nvPr/>
        </p:nvSpPr>
        <p:spPr>
          <a:xfrm>
            <a:off x="63500" y="2730500"/>
            <a:ext cx="11430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一起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5240" name="Text Box 8"/>
          <p:cNvSpPr txBox="1"/>
          <p:nvPr/>
        </p:nvSpPr>
        <p:spPr>
          <a:xfrm>
            <a:off x="2286000" y="2743200"/>
            <a:ext cx="12192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经历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5241" name="Text Box 9"/>
          <p:cNvSpPr txBox="1"/>
          <p:nvPr/>
        </p:nvSpPr>
        <p:spPr>
          <a:xfrm>
            <a:off x="3869055" y="2743200"/>
            <a:ext cx="9906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年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5242" name="Text Box 10"/>
          <p:cNvSpPr txBox="1"/>
          <p:nvPr/>
        </p:nvSpPr>
        <p:spPr>
          <a:xfrm>
            <a:off x="5105400" y="2667000"/>
            <a:ext cx="12192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募集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5243" name="Text Box 11"/>
          <p:cNvSpPr txBox="1"/>
          <p:nvPr/>
        </p:nvSpPr>
        <p:spPr>
          <a:xfrm>
            <a:off x="7543800" y="2667000"/>
            <a:ext cx="14478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寻找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5244" name="Text Box 12"/>
          <p:cNvSpPr txBox="1"/>
          <p:nvPr/>
        </p:nvSpPr>
        <p:spPr>
          <a:xfrm>
            <a:off x="2743200" y="4495800"/>
            <a:ext cx="13716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终于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5245" name="Text Box 13"/>
          <p:cNvSpPr txBox="1"/>
          <p:nvPr/>
        </p:nvSpPr>
        <p:spPr>
          <a:xfrm>
            <a:off x="7848600" y="3474085"/>
            <a:ext cx="11430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rgbClr val="CC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zhào</a:t>
            </a:r>
            <a:endParaRPr lang="en-US" altLang="zh-CN" sz="3600" b="1" dirty="0">
              <a:solidFill>
                <a:srgbClr val="CC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5246" name="Text Box 14"/>
          <p:cNvSpPr txBox="1"/>
          <p:nvPr/>
        </p:nvSpPr>
        <p:spPr>
          <a:xfrm>
            <a:off x="6821488" y="4572000"/>
            <a:ext cx="2259012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船桨，这里指划（船）</a:t>
            </a:r>
            <a:endParaRPr lang="zh-CN" altLang="en-US" sz="32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5247" name="Text Box 15"/>
          <p:cNvSpPr txBox="1"/>
          <p:nvPr/>
        </p:nvSpPr>
        <p:spPr>
          <a:xfrm>
            <a:off x="1905000" y="4845050"/>
            <a:ext cx="7620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rgbClr val="CC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yè</a:t>
            </a:r>
            <a:endParaRPr lang="en-US" altLang="zh-CN" sz="2400" dirty="0">
              <a:solidFill>
                <a:srgbClr val="CC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5248" name="Text Box 16"/>
          <p:cNvSpPr txBox="1"/>
          <p:nvPr/>
        </p:nvSpPr>
        <p:spPr>
          <a:xfrm>
            <a:off x="1905000" y="5410200"/>
            <a:ext cx="12192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拖着</a:t>
            </a: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5249" name="Text Box 17"/>
          <p:cNvSpPr txBox="1"/>
          <p:nvPr/>
        </p:nvSpPr>
        <p:spPr>
          <a:xfrm>
            <a:off x="5486400" y="5410200"/>
            <a:ext cx="11430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踪迹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" name="Text Box 7"/>
          <p:cNvSpPr txBox="1"/>
          <p:nvPr/>
        </p:nvSpPr>
        <p:spPr>
          <a:xfrm>
            <a:off x="856615" y="1687195"/>
            <a:ext cx="3620770" cy="640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于此。在这里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95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95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95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95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95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" dur="500"/>
                                        <p:tgtEl>
                                          <p:spTgt spid="95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" dur="500"/>
                                        <p:tgtEl>
                                          <p:spTgt spid="95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7" dur="500"/>
                                        <p:tgtEl>
                                          <p:spTgt spid="95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2" dur="500"/>
                                        <p:tgtEl>
                                          <p:spTgt spid="95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7" dur="500"/>
                                        <p:tgtEl>
                                          <p:spTgt spid="95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95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7" dur="500"/>
                                        <p:tgtEl>
                                          <p:spTgt spid="95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95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7" dur="500"/>
                                        <p:tgtEl>
                                          <p:spTgt spid="95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2" dur="500"/>
                                        <p:tgtEl>
                                          <p:spTgt spid="95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5" grpId="0"/>
      <p:bldP spid="95236" grpId="0"/>
      <p:bldP spid="95237" grpId="0"/>
      <p:bldP spid="95238" grpId="0"/>
      <p:bldP spid="95239" grpId="0"/>
      <p:bldP spid="95240" grpId="0"/>
      <p:bldP spid="95241" grpId="0"/>
      <p:bldP spid="95242" grpId="0"/>
      <p:bldP spid="95243" grpId="0"/>
      <p:bldP spid="95244" grpId="0"/>
      <p:bldP spid="95245" grpId="0"/>
      <p:bldP spid="95246" grpId="0"/>
      <p:bldP spid="95247" grpId="0"/>
      <p:bldP spid="95248" grpId="0"/>
      <p:bldP spid="95249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Picture 8" descr="p_large_rr63_04a6000191a32d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00"/>
            <a:ext cx="9671685" cy="7226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Rectangle 2"/>
          <p:cNvSpPr>
            <a:spLocks noGrp="1"/>
          </p:cNvSpPr>
          <p:nvPr>
            <p:ph idx="1"/>
          </p:nvPr>
        </p:nvSpPr>
        <p:spPr>
          <a:xfrm>
            <a:off x="506730" y="36195"/>
            <a:ext cx="7614285" cy="1160780"/>
          </a:xfrm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zh-CN" altLang="en-US" b="1" u="sng" dirty="0">
                <a:solidFill>
                  <a:srgbClr val="FF3300"/>
                </a:solidFill>
              </a:rPr>
              <a:t>沧州南一寺临河干，山门 圮（</a:t>
            </a:r>
            <a:r>
              <a:rPr lang="en-US" altLang="zh-CN" b="1" u="sng" dirty="0">
                <a:solidFill>
                  <a:srgbClr val="FF3300"/>
                </a:solidFill>
              </a:rPr>
              <a:t>pǐ</a:t>
            </a:r>
            <a:r>
              <a:rPr lang="zh-CN" altLang="en-US" b="1" u="sng" dirty="0">
                <a:solidFill>
                  <a:srgbClr val="FF3300"/>
                </a:solidFill>
              </a:rPr>
              <a:t>）于河，二石兽并沉焉。</a:t>
            </a:r>
            <a:endParaRPr lang="zh-CN" altLang="en-US" b="1" u="sng" dirty="0">
              <a:solidFill>
                <a:srgbClr val="FF3300"/>
              </a:solidFill>
            </a:endParaRPr>
          </a:p>
        </p:txBody>
      </p:sp>
      <p:sp>
        <p:nvSpPr>
          <p:cNvPr id="10244" name="Rectangle 3"/>
          <p:cNvSpPr/>
          <p:nvPr/>
        </p:nvSpPr>
        <p:spPr>
          <a:xfrm>
            <a:off x="171450" y="1057275"/>
            <a:ext cx="8836025" cy="116078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eaLnBrk="1" hangingPunct="1">
              <a:spcBef>
                <a:spcPct val="20000"/>
              </a:spcBef>
              <a:buChar char="•"/>
            </a:pP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沧州南边有一座寺庙就在河岸上，寺院的大门倒塌在河中，（门前）两只石兽一起陷入水中。</a:t>
            </a:r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5" name="Rectangle 4"/>
          <p:cNvSpPr/>
          <p:nvPr/>
        </p:nvSpPr>
        <p:spPr>
          <a:xfrm>
            <a:off x="532130" y="1981200"/>
            <a:ext cx="7616190" cy="116078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eaLnBrk="1" hangingPunct="1">
              <a:spcBef>
                <a:spcPct val="20000"/>
              </a:spcBef>
            </a:pPr>
            <a:r>
              <a:rPr lang="zh-CN" altLang="en-US" sz="3200" b="1" u="sng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阅十余岁，僧募金重修，求二石兽于水中，竟不可得，以为顺流下矣。</a:t>
            </a:r>
            <a:endParaRPr lang="zh-CN" altLang="en-US" sz="3200" b="1" u="sng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6" name="Rectangle 5"/>
          <p:cNvSpPr/>
          <p:nvPr/>
        </p:nvSpPr>
        <p:spPr>
          <a:xfrm>
            <a:off x="323850" y="3068955"/>
            <a:ext cx="8301355" cy="187134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eaLnBrk="1" hangingPunct="1">
              <a:spcBef>
                <a:spcPct val="20000"/>
              </a:spcBef>
              <a:buChar char="•"/>
            </a:pP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过了十多年，僧人募集资金重新修缮寺庙，在水中寻找石兽，最后还是无法找到，</a:t>
            </a:r>
            <a:endParaRPr lang="zh-CN" altLang="en-US" sz="32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marL="342900" lvl="0" indent="-342900" eaLnBrk="1" hangingPunct="1">
              <a:spcBef>
                <a:spcPct val="20000"/>
              </a:spcBef>
              <a:buChar char="•"/>
            </a:pP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就认为石兽顺着河水流到下游去了。</a:t>
            </a:r>
            <a:endParaRPr lang="zh-CN" altLang="en-US" sz="32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0247" name="Rectangle 6"/>
          <p:cNvSpPr/>
          <p:nvPr/>
        </p:nvSpPr>
        <p:spPr>
          <a:xfrm>
            <a:off x="603250" y="4660900"/>
            <a:ext cx="7929245" cy="116078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eaLnBrk="1" hangingPunct="1">
              <a:spcBef>
                <a:spcPct val="20000"/>
              </a:spcBef>
            </a:pPr>
            <a:r>
              <a:rPr lang="zh-CN" altLang="en-US" sz="3200" b="1" u="sng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棹（</a:t>
            </a:r>
            <a:r>
              <a:rPr lang="en-US" altLang="zh-CN" sz="3200" b="1" u="sng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zhào</a:t>
            </a:r>
            <a:r>
              <a:rPr lang="zh-CN" altLang="en-US" sz="3200" b="1" u="sng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）数小舟，曳（</a:t>
            </a:r>
            <a:r>
              <a:rPr lang="en-US" altLang="zh-CN" sz="3200" b="1" u="sng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yè</a:t>
            </a:r>
            <a:r>
              <a:rPr lang="zh-CN" altLang="en-US" sz="3200" b="1" u="sng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）铁钯，寻十余里无迹。</a:t>
            </a:r>
            <a:endParaRPr lang="zh-CN" altLang="en-US" sz="3200" b="1" u="sng" dirty="0">
              <a:solidFill>
                <a:srgbClr val="FF33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248" name="Rectangle 7"/>
          <p:cNvSpPr/>
          <p:nvPr/>
        </p:nvSpPr>
        <p:spPr>
          <a:xfrm>
            <a:off x="611505" y="5673725"/>
            <a:ext cx="7920355" cy="116078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eaLnBrk="1" hangingPunct="1">
              <a:spcBef>
                <a:spcPct val="20000"/>
              </a:spcBef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划着几只小船，拖着铁耙，往下游找了十几里地，不见石兽的踪迹。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2"/>
          <p:cNvSpPr/>
          <p:nvPr/>
        </p:nvSpPr>
        <p:spPr>
          <a:xfrm>
            <a:off x="228600" y="228600"/>
            <a:ext cx="9448800" cy="61264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一讲学家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设账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寺中，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闻  之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笑曰：“   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尔辈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不 </a:t>
            </a:r>
            <a:endParaRPr lang="zh-CN" altLang="en-US" sz="36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endParaRPr lang="zh-CN" altLang="en-US" sz="36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endParaRPr lang="zh-CN" altLang="en-US" sz="36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能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究   物理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，          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是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非 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木杮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岂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能 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为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暴涨</a:t>
            </a:r>
            <a:endParaRPr lang="zh-CN" altLang="en-US" sz="36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endParaRPr lang="zh-CN" altLang="en-US" sz="36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携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之去？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乃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石性</a:t>
            </a:r>
            <a:r>
              <a:rPr lang="zh-CN" altLang="en-US" sz="3600" b="1" i="1" u="sng" dirty="0">
                <a:solidFill>
                  <a:srgbClr val="CC0099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坚重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，             沙性</a:t>
            </a:r>
            <a:r>
              <a:rPr lang="zh-CN" altLang="en-US" sz="3600" b="1" i="1" u="sng" dirty="0">
                <a:solidFill>
                  <a:srgbClr val="CC0099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松浮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endParaRPr lang="zh-CN" altLang="en-US" sz="36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endParaRPr lang="zh-CN" altLang="en-US" sz="36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   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湮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于沙上，渐沉渐深耳。   </a:t>
            </a:r>
            <a:r>
              <a:rPr lang="zh-CN" altLang="en-US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沿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河求之，</a:t>
            </a:r>
            <a:endParaRPr lang="zh-CN" altLang="en-US" sz="36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endParaRPr lang="zh-CN" altLang="en-US" sz="36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不亦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颠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乎？”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众服为确论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。</a:t>
            </a: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0" hangingPunct="0"/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6259" name="Text Box 3"/>
          <p:cNvSpPr txBox="1"/>
          <p:nvPr/>
        </p:nvSpPr>
        <p:spPr>
          <a:xfrm>
            <a:off x="685800" y="685800"/>
            <a:ext cx="305435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设馆授徒，即教书</a:t>
            </a:r>
            <a:endParaRPr lang="zh-CN" altLang="en-US" sz="32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6260" name="Text Box 4"/>
          <p:cNvSpPr txBox="1"/>
          <p:nvPr/>
        </p:nvSpPr>
        <p:spPr>
          <a:xfrm>
            <a:off x="3886200" y="609600"/>
            <a:ext cx="11430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听说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6261" name="Text Box 5"/>
          <p:cNvSpPr txBox="1"/>
          <p:nvPr/>
        </p:nvSpPr>
        <p:spPr>
          <a:xfrm>
            <a:off x="4876800" y="609600"/>
            <a:ext cx="2590800" cy="11887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顺流打捞石兽这件事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6262" name="Text Box 6"/>
          <p:cNvSpPr txBox="1"/>
          <p:nvPr/>
        </p:nvSpPr>
        <p:spPr>
          <a:xfrm>
            <a:off x="7467600" y="609600"/>
            <a:ext cx="1676400" cy="11887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你们这些人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6263" name="Text Box 7"/>
          <p:cNvSpPr txBox="1"/>
          <p:nvPr/>
        </p:nvSpPr>
        <p:spPr>
          <a:xfrm>
            <a:off x="228600" y="2286000"/>
            <a:ext cx="11430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推究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6264" name="Text Box 8"/>
          <p:cNvSpPr txBox="1"/>
          <p:nvPr/>
        </p:nvSpPr>
        <p:spPr>
          <a:xfrm>
            <a:off x="1584960" y="1447800"/>
            <a:ext cx="27432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事物的道理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6265" name="Text Box 9"/>
          <p:cNvSpPr txBox="1"/>
          <p:nvPr/>
        </p:nvSpPr>
        <p:spPr>
          <a:xfrm>
            <a:off x="3962400" y="2286000"/>
            <a:ext cx="6096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这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6266" name="Text Box 10"/>
          <p:cNvSpPr txBox="1"/>
          <p:nvPr/>
        </p:nvSpPr>
        <p:spPr>
          <a:xfrm>
            <a:off x="5410200" y="1524000"/>
            <a:ext cx="7620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rgbClr val="8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fèi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6267" name="Text Box 11"/>
          <p:cNvSpPr txBox="1"/>
          <p:nvPr/>
        </p:nvSpPr>
        <p:spPr>
          <a:xfrm>
            <a:off x="5105400" y="2286000"/>
            <a:ext cx="12192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木片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6268" name="Text Box 12"/>
          <p:cNvSpPr txBox="1"/>
          <p:nvPr/>
        </p:nvSpPr>
        <p:spPr>
          <a:xfrm>
            <a:off x="6172200" y="2286000"/>
            <a:ext cx="12954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怎么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6269" name="Text Box 13"/>
          <p:cNvSpPr txBox="1"/>
          <p:nvPr/>
        </p:nvSpPr>
        <p:spPr>
          <a:xfrm>
            <a:off x="7391400" y="2286000"/>
            <a:ext cx="6858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被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6270" name="Text Box 14"/>
          <p:cNvSpPr txBox="1"/>
          <p:nvPr/>
        </p:nvSpPr>
        <p:spPr>
          <a:xfrm>
            <a:off x="228600" y="3429000"/>
            <a:ext cx="6096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带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6271" name="Text Box 15"/>
          <p:cNvSpPr txBox="1"/>
          <p:nvPr/>
        </p:nvSpPr>
        <p:spPr>
          <a:xfrm>
            <a:off x="1981200" y="3429000"/>
            <a:ext cx="6096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是</a:t>
            </a:r>
            <a:endParaRPr lang="zh-CN" altLang="en-US" sz="3600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6272" name="Text Box 16"/>
          <p:cNvSpPr txBox="1"/>
          <p:nvPr/>
        </p:nvSpPr>
        <p:spPr>
          <a:xfrm>
            <a:off x="3124200" y="3429000"/>
            <a:ext cx="24384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坚硬沉重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6273" name="Text Box 17"/>
          <p:cNvSpPr txBox="1"/>
          <p:nvPr/>
        </p:nvSpPr>
        <p:spPr>
          <a:xfrm>
            <a:off x="6705600" y="3505200"/>
            <a:ext cx="21336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松散轻浮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6274" name="Text Box 18"/>
          <p:cNvSpPr txBox="1"/>
          <p:nvPr/>
        </p:nvSpPr>
        <p:spPr>
          <a:xfrm>
            <a:off x="838200" y="3657600"/>
            <a:ext cx="11430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rgbClr val="CC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en-US" altLang="zh-CN" sz="3600" b="1" dirty="0">
                <a:solidFill>
                  <a:srgbClr val="CC009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ā</a:t>
            </a:r>
            <a:r>
              <a:rPr lang="en-US" altLang="zh-CN" sz="3600" b="1" dirty="0">
                <a:solidFill>
                  <a:srgbClr val="CC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</a:t>
            </a:r>
            <a:endParaRPr lang="en-US" altLang="zh-CN" sz="3600" b="1" dirty="0">
              <a:solidFill>
                <a:srgbClr val="CC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6275" name="Text Box 19"/>
          <p:cNvSpPr txBox="1"/>
          <p:nvPr/>
        </p:nvSpPr>
        <p:spPr>
          <a:xfrm>
            <a:off x="609600" y="4495800"/>
            <a:ext cx="11430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埋没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6276" name="Text Box 20"/>
          <p:cNvSpPr txBox="1"/>
          <p:nvPr/>
        </p:nvSpPr>
        <p:spPr>
          <a:xfrm>
            <a:off x="36830" y="5638800"/>
            <a:ext cx="2588260" cy="640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颠倒，错乱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6277" name="Text Box 21"/>
          <p:cNvSpPr txBox="1"/>
          <p:nvPr/>
        </p:nvSpPr>
        <p:spPr>
          <a:xfrm>
            <a:off x="2514600" y="5667375"/>
            <a:ext cx="5586413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众人信服他的话，认为是精当的言论。</a:t>
            </a:r>
            <a:endParaRPr lang="zh-CN" altLang="en-US" sz="32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Text Box 20"/>
          <p:cNvSpPr txBox="1"/>
          <p:nvPr/>
        </p:nvSpPr>
        <p:spPr>
          <a:xfrm>
            <a:off x="6107430" y="4546600"/>
            <a:ext cx="2588260" cy="640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顺着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96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96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96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96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96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" dur="500"/>
                                        <p:tgtEl>
                                          <p:spTgt spid="96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96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7" dur="500"/>
                                        <p:tgtEl>
                                          <p:spTgt spid="96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2" dur="500"/>
                                        <p:tgtEl>
                                          <p:spTgt spid="96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7" dur="500"/>
                                        <p:tgtEl>
                                          <p:spTgt spid="96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2" dur="500"/>
                                        <p:tgtEl>
                                          <p:spTgt spid="96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7" dur="500"/>
                                        <p:tgtEl>
                                          <p:spTgt spid="96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2" dur="500"/>
                                        <p:tgtEl>
                                          <p:spTgt spid="96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7" dur="500"/>
                                        <p:tgtEl>
                                          <p:spTgt spid="96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2" dur="500"/>
                                        <p:tgtEl>
                                          <p:spTgt spid="96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7" dur="500"/>
                                        <p:tgtEl>
                                          <p:spTgt spid="96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7" dur="500"/>
                                        <p:tgtEl>
                                          <p:spTgt spid="96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2" dur="500"/>
                                        <p:tgtEl>
                                          <p:spTgt spid="96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9" grpId="0"/>
      <p:bldP spid="96260" grpId="0"/>
      <p:bldP spid="96261" grpId="0"/>
      <p:bldP spid="96262" grpId="0"/>
      <p:bldP spid="96263" grpId="0"/>
      <p:bldP spid="96264" grpId="0"/>
      <p:bldP spid="96265" grpId="0"/>
      <p:bldP spid="96266" grpId="0"/>
      <p:bldP spid="96267" grpId="0"/>
      <p:bldP spid="96268" grpId="0"/>
      <p:bldP spid="96269" grpId="0"/>
      <p:bldP spid="96270" grpId="0"/>
      <p:bldP spid="96271" grpId="0"/>
      <p:bldP spid="96272" grpId="0"/>
      <p:bldP spid="96273" grpId="0"/>
      <p:bldP spid="96274" grpId="0"/>
      <p:bldP spid="96275" grpId="0"/>
      <p:bldP spid="96276" grpId="0"/>
      <p:bldP spid="96277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8" descr="p_large_rr63_04a6000191a32d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269095" cy="7162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Rectangle 2"/>
          <p:cNvSpPr>
            <a:spLocks noGrp="1"/>
          </p:cNvSpPr>
          <p:nvPr>
            <p:ph idx="1"/>
          </p:nvPr>
        </p:nvSpPr>
        <p:spPr>
          <a:xfrm>
            <a:off x="684530" y="28575"/>
            <a:ext cx="7297420" cy="1160780"/>
          </a:xfrm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zh-CN" altLang="en-US" b="1" u="sng" dirty="0">
                <a:solidFill>
                  <a:srgbClr val="FF3300"/>
                </a:solidFill>
              </a:rPr>
              <a:t>一讲学家设帐寺中，闻之笑曰：“尔辈不能究 物理。是非木杮（</a:t>
            </a:r>
            <a:r>
              <a:rPr lang="en-US" altLang="zh-CN" b="1" u="sng" dirty="0">
                <a:solidFill>
                  <a:srgbClr val="FF3300"/>
                </a:solidFill>
              </a:rPr>
              <a:t>fèi</a:t>
            </a:r>
            <a:r>
              <a:rPr lang="zh-CN" altLang="en-US" b="1" u="sng" dirty="0">
                <a:solidFill>
                  <a:srgbClr val="FF3300"/>
                </a:solidFill>
              </a:rPr>
              <a:t>），</a:t>
            </a:r>
            <a:endParaRPr lang="zh-CN" altLang="en-US" b="1" u="sng" dirty="0">
              <a:solidFill>
                <a:srgbClr val="FF3300"/>
              </a:solidFill>
            </a:endParaRPr>
          </a:p>
        </p:txBody>
      </p:sp>
      <p:sp>
        <p:nvSpPr>
          <p:cNvPr id="12292" name="Rectangle 3"/>
          <p:cNvSpPr/>
          <p:nvPr/>
        </p:nvSpPr>
        <p:spPr>
          <a:xfrm>
            <a:off x="316230" y="1113155"/>
            <a:ext cx="8467090" cy="116014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eaLnBrk="1" hangingPunct="1">
              <a:spcBef>
                <a:spcPct val="20000"/>
              </a:spcBef>
              <a:buChar char="•"/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一位教书先生在寺中开设学馆教学，听了这件事笑着说： </a:t>
            </a: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“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你们这些人不能推究客观事物的道理。这两尊石兽不是木片，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2293" name="Rectangle 4"/>
          <p:cNvSpPr/>
          <p:nvPr/>
        </p:nvSpPr>
        <p:spPr>
          <a:xfrm>
            <a:off x="935355" y="2628900"/>
            <a:ext cx="8320405" cy="116078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eaLnBrk="1" hangingPunct="1">
              <a:spcBef>
                <a:spcPct val="20000"/>
              </a:spcBef>
            </a:pPr>
            <a:r>
              <a:rPr lang="zh-CN" altLang="en-US" sz="3200" b="1" u="sng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岂能为暴涨携之去</a:t>
            </a:r>
            <a:r>
              <a:rPr lang="en-US" altLang="zh-CN" sz="3200" b="1" u="sng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? </a:t>
            </a:r>
            <a:r>
              <a:rPr lang="zh-CN" altLang="en-US" sz="3200" b="1" u="sng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乃石性坚重，沙性松浮，</a:t>
            </a:r>
            <a:endParaRPr lang="zh-CN" altLang="en-US" sz="3200" b="1" u="sng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4" name="Rectangle 5"/>
          <p:cNvSpPr/>
          <p:nvPr/>
        </p:nvSpPr>
        <p:spPr>
          <a:xfrm>
            <a:off x="468630" y="3284855"/>
            <a:ext cx="7955915" cy="172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algn="just" eaLnBrk="1" hangingPunct="1">
              <a:spcBef>
                <a:spcPct val="20000"/>
              </a:spcBef>
              <a:buChar char="•"/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怎么能够被洪水携带走呢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? 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只不过石头的性质坚硬沉重，沙子的性质疏松漂浮，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2295" name="Rectangle 6"/>
          <p:cNvSpPr/>
          <p:nvPr/>
        </p:nvSpPr>
        <p:spPr>
          <a:xfrm>
            <a:off x="539750" y="4292600"/>
            <a:ext cx="8028305" cy="116078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eaLnBrk="1" hangingPunct="1">
              <a:spcBef>
                <a:spcPct val="20000"/>
              </a:spcBef>
              <a:buChar char="•"/>
            </a:pPr>
            <a:r>
              <a:rPr lang="zh-CN" altLang="en-US" sz="3200" b="1" u="sng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湮（</a:t>
            </a:r>
            <a:r>
              <a:rPr lang="en-US" altLang="zh-CN" sz="3200" b="1" u="sng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yān</a:t>
            </a:r>
            <a:r>
              <a:rPr lang="zh-CN" altLang="en-US" sz="3200" b="1" u="sng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）于沙上，渐沉渐深耳。沿河求之，不亦颠乎</a:t>
            </a:r>
            <a:r>
              <a:rPr lang="en-US" altLang="zh-CN" sz="3200" b="1" u="sng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?” </a:t>
            </a:r>
            <a:r>
              <a:rPr lang="zh-CN" altLang="en-US" sz="3200" b="1" u="sng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众服为确论。</a:t>
            </a:r>
            <a:endParaRPr lang="zh-CN" altLang="en-US" sz="3200" b="1" u="sng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6" name="Rectangle 7"/>
          <p:cNvSpPr/>
          <p:nvPr/>
        </p:nvSpPr>
        <p:spPr>
          <a:xfrm>
            <a:off x="827405" y="5305425"/>
            <a:ext cx="7590155" cy="116078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eaLnBrk="1" hangingPunct="1">
              <a:spcBef>
                <a:spcPct val="20000"/>
              </a:spcBef>
              <a:buChar char="•"/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石兽埋没在沙中，逐渐沉到深处罢了。顺着河水寻找它们，不是弄颠倒了吗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?</a:t>
            </a:r>
            <a:r>
              <a:rPr lang="en-US" altLang="zh-CN" sz="3200" b="1" dirty="0">
                <a:latin typeface="Arial" panose="020B0604020202020204" pitchFamily="34" charset="0"/>
                <a:ea typeface="楷体_GB2312" pitchFamily="49" charset="-122"/>
              </a:rPr>
              <a:t>”</a:t>
            </a:r>
            <a:endParaRPr lang="en-US" altLang="zh-CN" sz="36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marL="342900" lvl="0" indent="-342900" eaLnBrk="1" hangingPunct="1">
              <a:spcBef>
                <a:spcPct val="20000"/>
              </a:spcBef>
              <a:buChar char="•"/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大家信服，认为是他的话是精当确切的。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Rectangle 2"/>
          <p:cNvSpPr/>
          <p:nvPr/>
        </p:nvSpPr>
        <p:spPr>
          <a:xfrm>
            <a:off x="457200" y="381000"/>
            <a:ext cx="8915400" cy="5029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一老河兵闻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之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，又笑曰：“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凡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河中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失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石，</a:t>
            </a:r>
            <a:endParaRPr lang="zh-CN" altLang="en-US" sz="36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endParaRPr lang="zh-CN" altLang="en-US" sz="36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当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求之于上游。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盖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石性坚重，沙性松浮，</a:t>
            </a:r>
            <a:endParaRPr lang="zh-CN" altLang="en-US" sz="36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endParaRPr lang="zh-CN" altLang="en-US" sz="36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水不能冲石，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其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反激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之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力，必于石下迎</a:t>
            </a:r>
            <a:endParaRPr lang="zh-CN" altLang="en-US" sz="36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endParaRPr lang="zh-CN" altLang="en-US" sz="36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水处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啮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沙 </a:t>
            </a:r>
            <a:r>
              <a:rPr lang="zh-CN" altLang="en-US" sz="3600" b="1" i="1" u="sng" dirty="0">
                <a:latin typeface="Times New Roman" panose="02020603050405020304" pitchFamily="18" charset="0"/>
                <a:ea typeface="黑体" panose="02010609060101010101" pitchFamily="49" charset="-122"/>
              </a:rPr>
              <a:t>  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为</a:t>
            </a:r>
            <a:r>
              <a:rPr lang="zh-CN" altLang="en-US" sz="3600" b="1" i="1" u="sng" dirty="0">
                <a:latin typeface="Times New Roman" panose="02020603050405020304" pitchFamily="18" charset="0"/>
                <a:ea typeface="黑体" panose="02010609060101010101" pitchFamily="49" charset="-122"/>
              </a:rPr>
              <a:t>    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坎穴</a:t>
            </a:r>
            <a:r>
              <a:rPr lang="zh-CN" altLang="en-US" sz="3600" b="1" i="1" u="sng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，渐激渐深，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至</a:t>
            </a:r>
            <a:endParaRPr lang="zh-CN" altLang="en-US" sz="3600" b="1" i="1" u="sng" dirty="0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endParaRPr lang="zh-CN" altLang="en-US" sz="3600" b="1" dirty="0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石之半，石必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倒掷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坎穴中。</a:t>
            </a:r>
            <a:endParaRPr lang="zh-CN" altLang="en-US" sz="36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97283" name="Text Box 3"/>
          <p:cNvSpPr txBox="1"/>
          <p:nvPr/>
        </p:nvSpPr>
        <p:spPr>
          <a:xfrm>
            <a:off x="1676400" y="838200"/>
            <a:ext cx="25908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讲学家的话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7284" name="Text Box 4"/>
          <p:cNvSpPr txBox="1"/>
          <p:nvPr/>
        </p:nvSpPr>
        <p:spPr>
          <a:xfrm>
            <a:off x="5562600" y="914400"/>
            <a:ext cx="13716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凡是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7285" name="Text Box 5"/>
          <p:cNvSpPr txBox="1"/>
          <p:nvPr/>
        </p:nvSpPr>
        <p:spPr>
          <a:xfrm>
            <a:off x="7010400" y="914400"/>
            <a:ext cx="11430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失落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7286" name="Text Box 6"/>
          <p:cNvSpPr txBox="1"/>
          <p:nvPr/>
        </p:nvSpPr>
        <p:spPr>
          <a:xfrm>
            <a:off x="457200" y="2057400"/>
            <a:ext cx="12192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应当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7287" name="Text Box 7"/>
          <p:cNvSpPr txBox="1"/>
          <p:nvPr/>
        </p:nvSpPr>
        <p:spPr>
          <a:xfrm>
            <a:off x="3276600" y="2057400"/>
            <a:ext cx="3887788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上下句之间表原因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7288" name="Text Box 8"/>
          <p:cNvSpPr txBox="1"/>
          <p:nvPr/>
        </p:nvSpPr>
        <p:spPr>
          <a:xfrm>
            <a:off x="3276600" y="3124200"/>
            <a:ext cx="6858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水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7289" name="Text Box 9"/>
          <p:cNvSpPr txBox="1"/>
          <p:nvPr/>
        </p:nvSpPr>
        <p:spPr>
          <a:xfrm>
            <a:off x="4648200" y="3124200"/>
            <a:ext cx="8382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的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7291" name="Text Box 11"/>
          <p:cNvSpPr txBox="1"/>
          <p:nvPr/>
        </p:nvSpPr>
        <p:spPr>
          <a:xfrm>
            <a:off x="2590800" y="4267200"/>
            <a:ext cx="12954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形成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7292" name="Text Box 12"/>
          <p:cNvSpPr txBox="1"/>
          <p:nvPr/>
        </p:nvSpPr>
        <p:spPr>
          <a:xfrm>
            <a:off x="3810000" y="4267200"/>
            <a:ext cx="12192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坑穴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7293" name="Text Box 13"/>
          <p:cNvSpPr txBox="1"/>
          <p:nvPr/>
        </p:nvSpPr>
        <p:spPr>
          <a:xfrm>
            <a:off x="7315200" y="4267200"/>
            <a:ext cx="11430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等到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7294" name="Text Box 14"/>
          <p:cNvSpPr txBox="1"/>
          <p:nvPr/>
        </p:nvSpPr>
        <p:spPr>
          <a:xfrm>
            <a:off x="3352800" y="5410200"/>
            <a:ext cx="12192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倾倒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" name="Text Box 14"/>
          <p:cNvSpPr txBox="1"/>
          <p:nvPr/>
        </p:nvSpPr>
        <p:spPr>
          <a:xfrm>
            <a:off x="1052195" y="4267200"/>
            <a:ext cx="12192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冲刷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97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97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97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97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97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97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" dur="500"/>
                                        <p:tgtEl>
                                          <p:spTgt spid="97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7" dur="500"/>
                                        <p:tgtEl>
                                          <p:spTgt spid="97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2" dur="500"/>
                                        <p:tgtEl>
                                          <p:spTgt spid="97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7" dur="500"/>
                                        <p:tgtEl>
                                          <p:spTgt spid="97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2" dur="500"/>
                                        <p:tgtEl>
                                          <p:spTgt spid="97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/>
      <p:bldP spid="97284" grpId="0"/>
      <p:bldP spid="97285" grpId="0"/>
      <p:bldP spid="97286" grpId="0"/>
      <p:bldP spid="97287" grpId="0"/>
      <p:bldP spid="97288" grpId="0"/>
      <p:bldP spid="97289" grpId="0"/>
      <p:bldP spid="97291" grpId="0"/>
      <p:bldP spid="97292" grpId="0"/>
      <p:bldP spid="97293" grpId="0"/>
      <p:bldP spid="97294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Picture 6" descr="p_large_rr63_04a6000191a32d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335135" cy="7162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Rectangle 2"/>
          <p:cNvSpPr>
            <a:spLocks noGrp="1"/>
          </p:cNvSpPr>
          <p:nvPr>
            <p:ph idx="1"/>
          </p:nvPr>
        </p:nvSpPr>
        <p:spPr>
          <a:xfrm>
            <a:off x="684530" y="28575"/>
            <a:ext cx="7987030" cy="1160780"/>
          </a:xfrm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zh-CN" altLang="en-US" b="1" u="sng" dirty="0">
                <a:solidFill>
                  <a:srgbClr val="FF3300"/>
                </a:solidFill>
              </a:rPr>
              <a:t>一老河兵闻之，又笑曰：“凡河中失石，当求之于上流。</a:t>
            </a:r>
            <a:endParaRPr lang="zh-CN" altLang="en-US" b="1" u="sng" dirty="0">
              <a:solidFill>
                <a:srgbClr val="FF3300"/>
              </a:solidFill>
            </a:endParaRPr>
          </a:p>
        </p:txBody>
      </p:sp>
      <p:sp>
        <p:nvSpPr>
          <p:cNvPr id="14340" name="Rectangle 3"/>
          <p:cNvSpPr/>
          <p:nvPr/>
        </p:nvSpPr>
        <p:spPr>
          <a:xfrm>
            <a:off x="457200" y="990600"/>
            <a:ext cx="9267825" cy="116078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eaLnBrk="1" hangingPunct="1">
              <a:spcBef>
                <a:spcPct val="20000"/>
              </a:spcBef>
              <a:buChar char="•"/>
            </a:pP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一位镇守河防的老兵听到了这件事，又笑着说：“凡是河水中丢失的石头，应当到上游去寻找。”</a:t>
            </a:r>
            <a:endParaRPr lang="zh-CN" altLang="en-US" sz="32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4341" name="Rectangle 4"/>
          <p:cNvSpPr/>
          <p:nvPr/>
        </p:nvSpPr>
        <p:spPr>
          <a:xfrm>
            <a:off x="457200" y="1981200"/>
            <a:ext cx="9299575" cy="1600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eaLnBrk="1" hangingPunct="1">
              <a:spcBef>
                <a:spcPct val="20000"/>
              </a:spcBef>
            </a:pPr>
            <a:r>
              <a:rPr lang="zh-CN" altLang="en-US" sz="3200" b="1" u="sng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盖石性坚重，沙性松浮，水不能冲石，</a:t>
            </a:r>
            <a:endParaRPr lang="zh-CN" altLang="en-US" sz="3200" b="1" u="sng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spcBef>
                <a:spcPct val="20000"/>
              </a:spcBef>
            </a:pPr>
            <a:r>
              <a:rPr lang="zh-CN" altLang="en-US" sz="3600" b="1" u="sng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其反激之力，必于石下迎水处啮沙为坎穴</a:t>
            </a:r>
            <a:endParaRPr lang="zh-CN" altLang="en-US" sz="3600" b="1" u="sng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spcBef>
                <a:spcPct val="20000"/>
              </a:spcBef>
            </a:pPr>
            <a:r>
              <a:rPr lang="zh-CN" altLang="en-US" sz="3200" b="1" u="sng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渐激渐深，至石之半，石必倒掷坎穴中。</a:t>
            </a:r>
            <a:endParaRPr lang="zh-CN" altLang="en-US" sz="3200" b="1" u="sng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spcBef>
                <a:spcPct val="20000"/>
              </a:spcBef>
            </a:pPr>
            <a:endParaRPr lang="zh-CN" altLang="en-US" sz="3200" b="1" u="sng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2" name="Rectangle 5"/>
          <p:cNvSpPr/>
          <p:nvPr/>
        </p:nvSpPr>
        <p:spPr>
          <a:xfrm>
            <a:off x="457200" y="3733800"/>
            <a:ext cx="8877300" cy="3124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eaLnBrk="1" hangingPunct="1">
              <a:lnSpc>
                <a:spcPct val="85000"/>
              </a:lnSpc>
              <a:spcBef>
                <a:spcPct val="20000"/>
              </a:spcBef>
              <a:buChar char="•"/>
            </a:pP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正因为石头的性质坚硬沉重，沙子的性质疏松漂浮，（所以）河水不能冲走石头，</a:t>
            </a:r>
            <a:endParaRPr lang="zh-CN" altLang="en-US" sz="32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marL="342900" lvl="0" indent="-342900" eaLnBrk="1" hangingPunct="1">
              <a:lnSpc>
                <a:spcPct val="85000"/>
              </a:lnSpc>
              <a:spcBef>
                <a:spcPct val="20000"/>
              </a:spcBef>
              <a:buChar char="•"/>
            </a:pP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它相反的冲刷力量，一定在石头下面迎水的地方冲走沙子形成陷坑。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marL="342900" lvl="0" indent="-342900" eaLnBrk="1" hangingPunct="1">
              <a:lnSpc>
                <a:spcPct val="85000"/>
              </a:lnSpc>
              <a:spcBef>
                <a:spcPts val="20"/>
              </a:spcBef>
              <a:spcAft>
                <a:spcPts val="0"/>
              </a:spcAft>
              <a:buChar char="•"/>
            </a:pP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越冲刷坑越深，到了石头的一半那么深，石头</a:t>
            </a:r>
            <a:endParaRPr lang="zh-CN" altLang="en-US" sz="32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marL="342900" lvl="0" indent="-342900" eaLnBrk="1" hangingPunct="1">
              <a:lnSpc>
                <a:spcPct val="85000"/>
              </a:lnSpc>
              <a:spcBef>
                <a:spcPct val="20000"/>
              </a:spcBef>
              <a:buChar char="•"/>
            </a:pP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一定倒转栽倒在洞坑中。</a:t>
            </a:r>
            <a:endParaRPr lang="zh-CN" altLang="en-US" sz="32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marL="342900" lvl="0" indent="-342900" eaLnBrk="1" hangingPunct="1">
              <a:spcBef>
                <a:spcPct val="20000"/>
              </a:spcBef>
              <a:buChar char="•"/>
            </a:pPr>
            <a:endParaRPr lang="zh-CN" altLang="en-US" sz="32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Rectangle 2"/>
          <p:cNvSpPr/>
          <p:nvPr/>
        </p:nvSpPr>
        <p:spPr>
          <a:xfrm>
            <a:off x="457200" y="533400"/>
            <a:ext cx="8153400" cy="61264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如是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再啮，石又再转，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转转</a:t>
            </a:r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 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不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已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endParaRPr lang="zh-CN" altLang="en-US" sz="36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endParaRPr lang="zh-CN" altLang="en-US" sz="36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遂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反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溯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流逆上矣。求之下流，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固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颠；</a:t>
            </a:r>
            <a:endParaRPr lang="zh-CN" altLang="en-US" sz="36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endParaRPr lang="zh-CN" altLang="en-US" sz="36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求之地中，不更颠乎？”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如   其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言，果</a:t>
            </a:r>
            <a:endParaRPr lang="zh-CN" altLang="en-US" sz="36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endParaRPr lang="zh-CN" altLang="en-US" sz="36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得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于数里外。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然则</a:t>
            </a:r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 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天下之事，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但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知其</a:t>
            </a:r>
            <a:endParaRPr lang="zh-CN" altLang="en-US" sz="36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endParaRPr lang="zh-CN" altLang="en-US" sz="36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一，不知其二者多矣，可据理</a:t>
            </a:r>
            <a:r>
              <a:rPr lang="zh-CN" altLang="en-US" sz="3600" b="1" i="1" u="sng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臆断    欤</a:t>
            </a: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？</a:t>
            </a:r>
            <a:r>
              <a:rPr lang="zh-CN" altLang="en-US" sz="3600" b="1" i="1" dirty="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endParaRPr lang="zh-CN" altLang="en-US" sz="3600" b="1" i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endParaRPr lang="en-US" altLang="zh-CN" sz="3600" b="1" i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98307" name="Text Box 3"/>
          <p:cNvSpPr txBox="1"/>
          <p:nvPr/>
        </p:nvSpPr>
        <p:spPr>
          <a:xfrm>
            <a:off x="228600" y="990600"/>
            <a:ext cx="17526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像这样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8308" name="Text Box 4"/>
          <p:cNvSpPr txBox="1"/>
          <p:nvPr/>
        </p:nvSpPr>
        <p:spPr>
          <a:xfrm>
            <a:off x="4495800" y="990600"/>
            <a:ext cx="21336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一再翻转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8309" name="Text Box 5"/>
          <p:cNvSpPr txBox="1"/>
          <p:nvPr/>
        </p:nvSpPr>
        <p:spPr>
          <a:xfrm>
            <a:off x="6705600" y="990600"/>
            <a:ext cx="11430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停止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8310" name="Text Box 6"/>
          <p:cNvSpPr txBox="1"/>
          <p:nvPr/>
        </p:nvSpPr>
        <p:spPr>
          <a:xfrm>
            <a:off x="0" y="2057400"/>
            <a:ext cx="12192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于是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8311" name="Text Box 7"/>
          <p:cNvSpPr txBox="1"/>
          <p:nvPr/>
        </p:nvSpPr>
        <p:spPr>
          <a:xfrm>
            <a:off x="1524000" y="1219200"/>
            <a:ext cx="8382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rgbClr val="CC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en-US" altLang="zh-CN" sz="3600" b="1" dirty="0">
                <a:solidFill>
                  <a:srgbClr val="CC009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ù</a:t>
            </a:r>
            <a:endParaRPr lang="en-US" altLang="zh-CN" sz="3600" b="1" dirty="0">
              <a:solidFill>
                <a:srgbClr val="CC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8312" name="Text Box 8"/>
          <p:cNvSpPr txBox="1"/>
          <p:nvPr/>
        </p:nvSpPr>
        <p:spPr>
          <a:xfrm>
            <a:off x="1219200" y="2057400"/>
            <a:ext cx="21336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逆流而上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8313" name="Text Box 9"/>
          <p:cNvSpPr txBox="1"/>
          <p:nvPr/>
        </p:nvSpPr>
        <p:spPr>
          <a:xfrm>
            <a:off x="6248400" y="2133600"/>
            <a:ext cx="11430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固然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8314" name="Text Box 10"/>
          <p:cNvSpPr txBox="1"/>
          <p:nvPr/>
        </p:nvSpPr>
        <p:spPr>
          <a:xfrm>
            <a:off x="4953000" y="3124200"/>
            <a:ext cx="11430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按照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8315" name="Text Box 11"/>
          <p:cNvSpPr txBox="1"/>
          <p:nvPr/>
        </p:nvSpPr>
        <p:spPr>
          <a:xfrm>
            <a:off x="6019800" y="3200400"/>
            <a:ext cx="2667000" cy="5791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他，指老河工。</a:t>
            </a:r>
            <a:endParaRPr lang="zh-CN" altLang="en-US" sz="32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8316" name="Text Box 12"/>
          <p:cNvSpPr txBox="1"/>
          <p:nvPr/>
        </p:nvSpPr>
        <p:spPr>
          <a:xfrm>
            <a:off x="0" y="4267200"/>
            <a:ext cx="12192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找到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8317" name="Text Box 13"/>
          <p:cNvSpPr txBox="1"/>
          <p:nvPr/>
        </p:nvSpPr>
        <p:spPr>
          <a:xfrm>
            <a:off x="2057400" y="4267200"/>
            <a:ext cx="35052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既然这样，那么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8318" name="Text Box 14"/>
          <p:cNvSpPr txBox="1"/>
          <p:nvPr/>
        </p:nvSpPr>
        <p:spPr>
          <a:xfrm>
            <a:off x="6858000" y="4343400"/>
            <a:ext cx="6858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只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8319" name="Text Box 15"/>
          <p:cNvSpPr txBox="1"/>
          <p:nvPr/>
        </p:nvSpPr>
        <p:spPr>
          <a:xfrm>
            <a:off x="5638800" y="5410200"/>
            <a:ext cx="21336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主观武断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8320" name="Text Box 16"/>
          <p:cNvSpPr txBox="1"/>
          <p:nvPr/>
        </p:nvSpPr>
        <p:spPr>
          <a:xfrm>
            <a:off x="1371600" y="5572125"/>
            <a:ext cx="6858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吗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98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98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98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98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98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98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" dur="500"/>
                                        <p:tgtEl>
                                          <p:spTgt spid="98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" dur="500"/>
                                        <p:tgtEl>
                                          <p:spTgt spid="98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7" dur="500"/>
                                        <p:tgtEl>
                                          <p:spTgt spid="98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2" dur="500"/>
                                        <p:tgtEl>
                                          <p:spTgt spid="98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7" dur="500"/>
                                        <p:tgtEl>
                                          <p:spTgt spid="98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2" dur="500"/>
                                        <p:tgtEl>
                                          <p:spTgt spid="98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7" dur="500"/>
                                        <p:tgtEl>
                                          <p:spTgt spid="98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2" dur="500"/>
                                        <p:tgtEl>
                                          <p:spTgt spid="98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7" grpId="0"/>
      <p:bldP spid="98308" grpId="0"/>
      <p:bldP spid="98309" grpId="0"/>
      <p:bldP spid="98310" grpId="0"/>
      <p:bldP spid="98311" grpId="0"/>
      <p:bldP spid="98312" grpId="0"/>
      <p:bldP spid="98313" grpId="0"/>
      <p:bldP spid="98314" grpId="0"/>
      <p:bldP spid="98315" grpId="0"/>
      <p:bldP spid="98316" grpId="0"/>
      <p:bldP spid="98317" grpId="0"/>
      <p:bldP spid="98318" grpId="0"/>
      <p:bldP spid="98319" grpId="0"/>
      <p:bldP spid="983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Picture 6" descr="p_large_rr63_04a6000191a32d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7162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Rectangle 2"/>
          <p:cNvSpPr>
            <a:spLocks noGrp="1"/>
          </p:cNvSpPr>
          <p:nvPr>
            <p:ph idx="1"/>
          </p:nvPr>
        </p:nvSpPr>
        <p:spPr>
          <a:xfrm>
            <a:off x="684213" y="333375"/>
            <a:ext cx="7199312" cy="1160463"/>
          </a:xfrm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zh-CN" altLang="en-US" sz="3600" b="1" u="sng" dirty="0">
                <a:solidFill>
                  <a:srgbClr val="FF3300"/>
                </a:solidFill>
              </a:rPr>
              <a:t>如是再啮，石又再转。</a:t>
            </a:r>
            <a:endParaRPr lang="zh-CN" altLang="en-US" sz="3600" b="1" u="sng" dirty="0">
              <a:solidFill>
                <a:srgbClr val="FF3300"/>
              </a:solidFill>
            </a:endParaRPr>
          </a:p>
        </p:txBody>
      </p:sp>
      <p:sp>
        <p:nvSpPr>
          <p:cNvPr id="16388" name="Rectangle 3"/>
          <p:cNvSpPr/>
          <p:nvPr/>
        </p:nvSpPr>
        <p:spPr>
          <a:xfrm>
            <a:off x="457200" y="838200"/>
            <a:ext cx="8353425" cy="11604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eaLnBrk="1" hangingPunct="1">
              <a:spcBef>
                <a:spcPct val="20000"/>
              </a:spcBef>
              <a:buChar char="•"/>
            </a:pP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如此这般又一次冲刷，石头又往后翻转一圈</a:t>
            </a:r>
            <a:r>
              <a:rPr lang="zh-CN" altLang="en-US" sz="3600" dirty="0">
                <a:latin typeface="Arial" panose="020B0604020202020204" pitchFamily="34" charset="0"/>
                <a:ea typeface="楷体_GB2312" pitchFamily="49" charset="-122"/>
              </a:rPr>
              <a:t>。</a:t>
            </a:r>
            <a:endParaRPr lang="zh-CN" altLang="en-US" sz="360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6389" name="Rectangle 4"/>
          <p:cNvSpPr/>
          <p:nvPr/>
        </p:nvSpPr>
        <p:spPr>
          <a:xfrm>
            <a:off x="381000" y="2057400"/>
            <a:ext cx="8208963" cy="11604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eaLnBrk="1" hangingPunct="1">
              <a:spcBef>
                <a:spcPct val="20000"/>
              </a:spcBef>
              <a:buChar char="•"/>
            </a:pPr>
            <a:r>
              <a:rPr lang="zh-CN" altLang="en-US" sz="3600" b="1" u="sng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转转不已， 遂反溯（</a:t>
            </a:r>
            <a:r>
              <a:rPr lang="en-US" altLang="zh-CN" sz="3600" b="1" u="sng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sù</a:t>
            </a:r>
            <a:r>
              <a:rPr lang="zh-CN" altLang="en-US" sz="3600" b="1" u="sng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）流逆上矣。</a:t>
            </a:r>
            <a:endParaRPr lang="zh-CN" altLang="en-US" sz="3600" b="1" u="sng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spcBef>
                <a:spcPct val="20000"/>
              </a:spcBef>
              <a:buChar char="•"/>
            </a:pPr>
            <a:r>
              <a:rPr lang="zh-CN" altLang="en-US" sz="3600" b="1" u="sng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求之下流，固颠； 求之地中，不更颠乎</a:t>
            </a:r>
            <a:r>
              <a:rPr lang="en-US" altLang="zh-CN" sz="3600" b="1" u="sng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?”</a:t>
            </a:r>
            <a:r>
              <a:rPr lang="en-US" altLang="zh-CN" sz="36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en-US" altLang="zh-CN" sz="3600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90" name="Rectangle 5"/>
          <p:cNvSpPr/>
          <p:nvPr/>
        </p:nvSpPr>
        <p:spPr>
          <a:xfrm>
            <a:off x="381000" y="3962400"/>
            <a:ext cx="8114665" cy="172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algn="just" eaLnBrk="1" hangingPunct="1">
              <a:spcBef>
                <a:spcPct val="20000"/>
              </a:spcBef>
              <a:buChar char="•"/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翻来翻去停不下来，石头于是反而逆着河水朝相反的方向移到上游去了。</a:t>
            </a:r>
            <a:endParaRPr lang="zh-CN" altLang="en-US" sz="3600" b="1" dirty="0">
              <a:latin typeface="楷体_GB2312" pitchFamily="49" charset="-122"/>
              <a:ea typeface="楷体_GB2312" pitchFamily="49" charset="-122"/>
            </a:endParaRPr>
          </a:p>
          <a:p>
            <a:pPr marL="342900" lvl="0" indent="-342900" algn="just" eaLnBrk="1" hangingPunct="1">
              <a:spcBef>
                <a:spcPct val="20000"/>
              </a:spcBef>
              <a:buChar char="•"/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到下游寻找石头，固然颠倒了；在河底寻找，不更加颠倒吗？</a:t>
            </a:r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3600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Picture 6" descr="p_large_rr63_04a6000191a32d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7162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Rectangle 2"/>
          <p:cNvSpPr>
            <a:spLocks noGrp="1"/>
          </p:cNvSpPr>
          <p:nvPr>
            <p:ph idx="1"/>
          </p:nvPr>
        </p:nvSpPr>
        <p:spPr>
          <a:xfrm>
            <a:off x="755650" y="608013"/>
            <a:ext cx="7199313" cy="1160462"/>
          </a:xfrm>
        </p:spPr>
        <p:txBody>
          <a:bodyPr vert="horz" wrap="square" lIns="91440" tIns="45720" rIns="91440" bIns="45720" anchor="t"/>
          <a:p>
            <a:pPr algn="just" eaLnBrk="1" hangingPunct="1">
              <a:buNone/>
            </a:pPr>
            <a:r>
              <a:rPr lang="en-US" altLang="zh-CN" sz="4000" dirty="0"/>
              <a:t> </a:t>
            </a:r>
            <a:r>
              <a:rPr lang="zh-CN" altLang="en-US" sz="3600" b="1" u="sng" dirty="0">
                <a:solidFill>
                  <a:srgbClr val="FF3300"/>
                </a:solidFill>
              </a:rPr>
              <a:t>如其言， 果得于数里外。</a:t>
            </a:r>
            <a:endParaRPr lang="zh-CN" altLang="en-US" sz="3600" b="1" u="sng" dirty="0">
              <a:solidFill>
                <a:srgbClr val="FF3300"/>
              </a:solidFill>
            </a:endParaRPr>
          </a:p>
        </p:txBody>
      </p:sp>
      <p:sp>
        <p:nvSpPr>
          <p:cNvPr id="17412" name="Rectangle 3"/>
          <p:cNvSpPr/>
          <p:nvPr/>
        </p:nvSpPr>
        <p:spPr>
          <a:xfrm>
            <a:off x="468630" y="1332230"/>
            <a:ext cx="8674735" cy="116014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algn="just" eaLnBrk="1" hangingPunct="1">
              <a:spcBef>
                <a:spcPct val="20000"/>
              </a:spcBef>
              <a:buChar char="•"/>
            </a:pP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按照他说的那样去找，果然在上游几里外找到了石兽。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7413" name="Rectangle 4"/>
          <p:cNvSpPr/>
          <p:nvPr/>
        </p:nvSpPr>
        <p:spPr>
          <a:xfrm>
            <a:off x="539750" y="2552700"/>
            <a:ext cx="8208963" cy="11604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algn="just" eaLnBrk="1" hangingPunct="1">
              <a:spcBef>
                <a:spcPct val="20000"/>
              </a:spcBef>
              <a:buChar char="•"/>
            </a:pPr>
            <a:r>
              <a:rPr lang="zh-CN" altLang="en-US" sz="3600" b="1" u="sng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然则天下之事，但知其一，不知其二者多矣，可据理臆断欤</a:t>
            </a:r>
            <a:r>
              <a:rPr lang="en-US" altLang="zh-CN" sz="3600" b="1" u="sng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?</a:t>
            </a:r>
            <a:endParaRPr lang="en-US" altLang="zh-CN" sz="3600" b="1" u="sng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4" name="Rectangle 5"/>
          <p:cNvSpPr/>
          <p:nvPr/>
        </p:nvSpPr>
        <p:spPr>
          <a:xfrm>
            <a:off x="468313" y="3924300"/>
            <a:ext cx="7848600" cy="172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eaLnBrk="1" hangingPunct="1">
              <a:spcBef>
                <a:spcPct val="20000"/>
              </a:spcBef>
              <a:buChar char="•"/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既然这样，那么天下的事，只知道其中一点、不知其中第二点的多了，</a:t>
            </a:r>
            <a:endParaRPr lang="zh-CN" altLang="en-US" sz="3600" b="1" dirty="0">
              <a:latin typeface="楷体_GB2312" pitchFamily="49" charset="-122"/>
              <a:ea typeface="楷体_GB2312" pitchFamily="49" charset="-122"/>
            </a:endParaRPr>
          </a:p>
          <a:p>
            <a:pPr marL="342900" lvl="0" indent="-342900" eaLnBrk="1" hangingPunct="1">
              <a:spcBef>
                <a:spcPct val="20000"/>
              </a:spcBef>
              <a:buChar char="•"/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可以凭据常理主观地推断吗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?</a:t>
            </a:r>
            <a:endParaRPr lang="en-US" altLang="zh-CN" sz="36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pPr eaLnBrk="1" hangingPunct="1"/>
            <a:r>
              <a:rPr lang="zh-CN" altLang="en-US" sz="4800" b="1" dirty="0">
                <a:solidFill>
                  <a:srgbClr val="CC0099"/>
                </a:solidFill>
                <a:ea typeface="华文彩云" pitchFamily="2" charset="-122"/>
              </a:rPr>
              <a:t>作者简介</a:t>
            </a:r>
            <a:endParaRPr lang="zh-CN" altLang="en-US" sz="4800" b="1" dirty="0">
              <a:solidFill>
                <a:srgbClr val="CC0099"/>
              </a:solidFill>
              <a:ea typeface="华文彩云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00063" y="1357313"/>
            <a:ext cx="5429250" cy="5212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solidFill>
                  <a:schemeClr val="folHlin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800" dirty="0">
                <a:latin typeface="仿宋_GB2312" pitchFamily="49" charset="-122"/>
                <a:ea typeface="仿宋_GB2312" pitchFamily="49" charset="-122"/>
              </a:rPr>
              <a:t>纪昀（</a:t>
            </a:r>
            <a:r>
              <a:rPr lang="en-US" altLang="zh-CN" sz="2800" dirty="0">
                <a:latin typeface="仿宋_GB2312" pitchFamily="49" charset="-122"/>
                <a:ea typeface="仿宋_GB2312" pitchFamily="49" charset="-122"/>
              </a:rPr>
              <a:t>1724-1805</a:t>
            </a:r>
            <a:r>
              <a:rPr lang="zh-CN" altLang="en-US" sz="2800" dirty="0">
                <a:latin typeface="仿宋_GB2312" pitchFamily="49" charset="-122"/>
                <a:ea typeface="仿宋_GB2312" pitchFamily="49" charset="-122"/>
              </a:rPr>
              <a:t>），</a:t>
            </a:r>
            <a:r>
              <a:rPr lang="zh-CN" altLang="en-US" sz="2800" b="1" dirty="0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清代</a:t>
            </a:r>
            <a:r>
              <a:rPr lang="zh-CN" altLang="en-US" sz="2800" dirty="0">
                <a:latin typeface="仿宋_GB2312" pitchFamily="49" charset="-122"/>
                <a:ea typeface="仿宋_GB2312" pitchFamily="49" charset="-122"/>
              </a:rPr>
              <a:t>学者、文学家。清代有名的才子，学识渊博，自幼聪慧过人，再加之后来对人情事故之通达，</a:t>
            </a:r>
            <a:r>
              <a:rPr lang="en-US" altLang="zh-CN" sz="2800" dirty="0">
                <a:latin typeface="仿宋_GB2312" pitchFamily="49" charset="-122"/>
                <a:ea typeface="仿宋_GB2312" pitchFamily="49" charset="-122"/>
              </a:rPr>
              <a:t>24</a:t>
            </a:r>
            <a:r>
              <a:rPr lang="zh-CN" altLang="en-US" sz="2800" dirty="0">
                <a:latin typeface="仿宋_GB2312" pitchFamily="49" charset="-122"/>
                <a:ea typeface="仿宋_GB2312" pitchFamily="49" charset="-122"/>
              </a:rPr>
              <a:t>岁便中进士，</a:t>
            </a:r>
            <a:r>
              <a:rPr lang="en-US" altLang="zh-CN" sz="2800" dirty="0">
                <a:latin typeface="仿宋_GB2312" pitchFamily="49" charset="-122"/>
                <a:ea typeface="仿宋_GB2312" pitchFamily="49" charset="-122"/>
              </a:rPr>
              <a:t>31</a:t>
            </a:r>
            <a:r>
              <a:rPr lang="zh-CN" altLang="en-US" sz="2800" dirty="0">
                <a:latin typeface="仿宋_GB2312" pitchFamily="49" charset="-122"/>
                <a:ea typeface="仿宋_GB2312" pitchFamily="49" charset="-122"/>
              </a:rPr>
              <a:t>岁成为翰林院大学士。他为人为官刚直不阿，机智善辩，其渊博学识和管理才能深受乾隆帝赏识，成为卷帙浩繁的四库全书的总纂官，其作品涉猎文学、历史、哲学、政治、经济、地理等各个领域。撰有</a:t>
            </a:r>
            <a:r>
              <a:rPr lang="en-US" altLang="zh-CN" sz="2800" dirty="0">
                <a:latin typeface="仿宋_GB2312" pitchFamily="49" charset="-122"/>
                <a:ea typeface="仿宋_GB2312" pitchFamily="49" charset="-122"/>
              </a:rPr>
              <a:t>《</a:t>
            </a:r>
            <a:r>
              <a:rPr lang="zh-CN" altLang="en-US" sz="2800" dirty="0">
                <a:latin typeface="仿宋_GB2312" pitchFamily="49" charset="-122"/>
                <a:ea typeface="仿宋_GB2312" pitchFamily="49" charset="-122"/>
              </a:rPr>
              <a:t>阅微草堂笔记</a:t>
            </a:r>
            <a:r>
              <a:rPr lang="en-US" altLang="zh-CN" sz="2800" dirty="0">
                <a:latin typeface="仿宋_GB2312" pitchFamily="49" charset="-122"/>
                <a:ea typeface="仿宋_GB2312" pitchFamily="49" charset="-122"/>
              </a:rPr>
              <a:t>》</a:t>
            </a:r>
            <a:r>
              <a:rPr lang="zh-CN" altLang="en-US" sz="2800" dirty="0">
                <a:latin typeface="仿宋_GB2312" pitchFamily="49" charset="-122"/>
                <a:ea typeface="仿宋_GB2312" pitchFamily="49" charset="-122"/>
              </a:rPr>
              <a:t>等。</a:t>
            </a:r>
            <a:endParaRPr lang="zh-CN" altLang="en-US" sz="2800" dirty="0">
              <a:latin typeface="仿宋_GB2312" pitchFamily="49" charset="-122"/>
              <a:ea typeface="仿宋_GB2312" pitchFamily="49" charset="-122"/>
            </a:endParaRPr>
          </a:p>
        </p:txBody>
      </p:sp>
      <p:pic>
        <p:nvPicPr>
          <p:cNvPr id="5124" name="图片 16" descr="3009129744303170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15063" y="1071563"/>
            <a:ext cx="2571750" cy="53768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Picture 21" descr="p_large_rr63_04a6000191a32d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38100"/>
            <a:ext cx="9144000" cy="7162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Text Box 2"/>
          <p:cNvSpPr txBox="1"/>
          <p:nvPr/>
        </p:nvSpPr>
        <p:spPr>
          <a:xfrm>
            <a:off x="2971800" y="152400"/>
            <a:ext cx="20574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一词多义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315" name="Text Box 3"/>
          <p:cNvSpPr txBox="1"/>
          <p:nvPr/>
        </p:nvSpPr>
        <p:spPr>
          <a:xfrm>
            <a:off x="381000" y="3124200"/>
            <a:ext cx="6858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之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316" name="AutoShape 4"/>
          <p:cNvSpPr/>
          <p:nvPr/>
        </p:nvSpPr>
        <p:spPr>
          <a:xfrm>
            <a:off x="838200" y="990600"/>
            <a:ext cx="381000" cy="5105400"/>
          </a:xfrm>
          <a:prstGeom prst="leftBrace">
            <a:avLst>
              <a:gd name="adj1" fmla="val 111666"/>
              <a:gd name="adj2" fmla="val 50000"/>
            </a:avLst>
          </a:prstGeom>
          <a:noFill/>
          <a:ln w="412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17" name="Text Box 5"/>
          <p:cNvSpPr txBox="1"/>
          <p:nvPr/>
        </p:nvSpPr>
        <p:spPr>
          <a:xfrm>
            <a:off x="1143000" y="685800"/>
            <a:ext cx="2286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闻</a:t>
            </a:r>
            <a:r>
              <a:rPr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之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笑曰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318" name="Text Box 6"/>
          <p:cNvSpPr txBox="1"/>
          <p:nvPr/>
        </p:nvSpPr>
        <p:spPr>
          <a:xfrm>
            <a:off x="3733800" y="762000"/>
            <a:ext cx="38862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代词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代顺流而下寻找石兽这件事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319" name="Text Box 7"/>
          <p:cNvSpPr txBox="1"/>
          <p:nvPr/>
        </p:nvSpPr>
        <p:spPr>
          <a:xfrm>
            <a:off x="1143000" y="1752600"/>
            <a:ext cx="20574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沿河求</a:t>
            </a:r>
            <a:r>
              <a:rPr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之</a:t>
            </a:r>
            <a:endParaRPr lang="zh-CN" altLang="en-US" sz="3200" b="1" dirty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320" name="Text Box 8"/>
          <p:cNvSpPr txBox="1"/>
          <p:nvPr/>
        </p:nvSpPr>
        <p:spPr>
          <a:xfrm>
            <a:off x="3733800" y="1752600"/>
            <a:ext cx="3048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代词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代石兽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321" name="Text Box 9"/>
          <p:cNvSpPr txBox="1"/>
          <p:nvPr/>
        </p:nvSpPr>
        <p:spPr>
          <a:xfrm>
            <a:off x="990600" y="2286000"/>
            <a:ext cx="27432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一老河兵闻</a:t>
            </a:r>
            <a:r>
              <a:rPr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之</a:t>
            </a:r>
            <a:endParaRPr lang="zh-CN" altLang="en-US" sz="3200" b="1" dirty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322" name="Text Box 10"/>
          <p:cNvSpPr txBox="1"/>
          <p:nvPr/>
        </p:nvSpPr>
        <p:spPr>
          <a:xfrm>
            <a:off x="3733800" y="2286000"/>
            <a:ext cx="35814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代词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代讲学家的话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323" name="Text Box 11"/>
          <p:cNvSpPr txBox="1"/>
          <p:nvPr/>
        </p:nvSpPr>
        <p:spPr>
          <a:xfrm>
            <a:off x="990600" y="2819400"/>
            <a:ext cx="28194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当求</a:t>
            </a:r>
            <a:r>
              <a:rPr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之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于上流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324" name="Text Box 12"/>
          <p:cNvSpPr txBox="1"/>
          <p:nvPr/>
        </p:nvSpPr>
        <p:spPr>
          <a:xfrm>
            <a:off x="3733800" y="2819400"/>
            <a:ext cx="32766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代词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代石头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325" name="Text Box 13"/>
          <p:cNvSpPr txBox="1"/>
          <p:nvPr/>
        </p:nvSpPr>
        <p:spPr>
          <a:xfrm>
            <a:off x="1066800" y="3352800"/>
            <a:ext cx="25146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其反激</a:t>
            </a:r>
            <a:r>
              <a:rPr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之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力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326" name="Text Box 14"/>
          <p:cNvSpPr txBox="1"/>
          <p:nvPr/>
        </p:nvSpPr>
        <p:spPr>
          <a:xfrm>
            <a:off x="3810000" y="3352800"/>
            <a:ext cx="6096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CC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的</a:t>
            </a:r>
            <a:endParaRPr lang="zh-CN" altLang="en-US" sz="3200" b="1" dirty="0">
              <a:solidFill>
                <a:srgbClr val="CC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327" name="Text Box 15"/>
          <p:cNvSpPr txBox="1"/>
          <p:nvPr/>
        </p:nvSpPr>
        <p:spPr>
          <a:xfrm>
            <a:off x="1066800" y="3962400"/>
            <a:ext cx="24384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至石</a:t>
            </a:r>
            <a:r>
              <a:rPr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之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半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328" name="Text Box 16"/>
          <p:cNvSpPr txBox="1"/>
          <p:nvPr/>
        </p:nvSpPr>
        <p:spPr>
          <a:xfrm>
            <a:off x="3810000" y="3886200"/>
            <a:ext cx="70167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solidFill>
                  <a:srgbClr val="CC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的</a:t>
            </a:r>
            <a:endParaRPr lang="zh-CN" altLang="en-US" sz="3200" b="1" dirty="0">
              <a:solidFill>
                <a:srgbClr val="CC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329" name="Text Box 17"/>
          <p:cNvSpPr txBox="1"/>
          <p:nvPr/>
        </p:nvSpPr>
        <p:spPr>
          <a:xfrm>
            <a:off x="990600" y="4495800"/>
            <a:ext cx="20574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求</a:t>
            </a:r>
            <a:r>
              <a:rPr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之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下流、求</a:t>
            </a:r>
            <a:r>
              <a:rPr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之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地中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330" name="Text Box 18"/>
          <p:cNvSpPr txBox="1"/>
          <p:nvPr/>
        </p:nvSpPr>
        <p:spPr>
          <a:xfrm>
            <a:off x="3657600" y="4724400"/>
            <a:ext cx="28194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代词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代石兽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331" name="Text Box 19"/>
          <p:cNvSpPr txBox="1"/>
          <p:nvPr/>
        </p:nvSpPr>
        <p:spPr>
          <a:xfrm>
            <a:off x="1066800" y="5562600"/>
            <a:ext cx="31242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然则天下</a:t>
            </a:r>
            <a:r>
              <a:rPr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之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事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332" name="Text Box 20"/>
          <p:cNvSpPr txBox="1"/>
          <p:nvPr/>
        </p:nvSpPr>
        <p:spPr>
          <a:xfrm>
            <a:off x="3810000" y="5562600"/>
            <a:ext cx="685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CC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的 </a:t>
            </a:r>
            <a:endParaRPr lang="zh-CN" altLang="en-US" sz="3200" b="1" dirty="0">
              <a:solidFill>
                <a:srgbClr val="CC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13316" grpId="0" animBg="1"/>
      <p:bldP spid="13317" grpId="0"/>
      <p:bldP spid="13318" grpId="0"/>
      <p:bldP spid="13319" grpId="0"/>
      <p:bldP spid="13320" grpId="0"/>
      <p:bldP spid="13321" grpId="0"/>
      <p:bldP spid="13322" grpId="0"/>
      <p:bldP spid="13323" grpId="0"/>
      <p:bldP spid="13324" grpId="0"/>
      <p:bldP spid="13325" grpId="0"/>
      <p:bldP spid="13326" grpId="0"/>
      <p:bldP spid="13327" grpId="0"/>
      <p:bldP spid="13328" grpId="0"/>
      <p:bldP spid="13329" grpId="0"/>
      <p:bldP spid="13330" grpId="0"/>
      <p:bldP spid="13331" grpId="0"/>
      <p:bldP spid="1333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Picture 21" descr="p_large_rr63_04a6000191a32d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38100"/>
            <a:ext cx="9144000" cy="7162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8" name="Text Box 2"/>
          <p:cNvSpPr txBox="1"/>
          <p:nvPr/>
        </p:nvSpPr>
        <p:spPr>
          <a:xfrm>
            <a:off x="3124200" y="381000"/>
            <a:ext cx="3376295" cy="7620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4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古今异义</a:t>
            </a:r>
            <a:endParaRPr lang="zh-CN" altLang="en-US" sz="4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59" name="Text Box 3"/>
          <p:cNvSpPr txBox="1"/>
          <p:nvPr/>
        </p:nvSpPr>
        <p:spPr>
          <a:xfrm>
            <a:off x="1528763" y="1300163"/>
            <a:ext cx="6858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古</a:t>
            </a: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endParaRPr lang="zh-CN" altLang="en-US" sz="3600" b="1" dirty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60" name="Text Box 4"/>
          <p:cNvSpPr txBox="1"/>
          <p:nvPr/>
        </p:nvSpPr>
        <p:spPr>
          <a:xfrm>
            <a:off x="1528763" y="2014538"/>
            <a:ext cx="6858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今</a:t>
            </a:r>
            <a:r>
              <a:rPr lang="en-US" altLang="zh-CN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61" name="Text Box 5"/>
          <p:cNvSpPr txBox="1"/>
          <p:nvPr/>
        </p:nvSpPr>
        <p:spPr>
          <a:xfrm>
            <a:off x="600075" y="1443038"/>
            <a:ext cx="6858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干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06" name="Text Box 6"/>
          <p:cNvSpPr txBox="1"/>
          <p:nvPr/>
        </p:nvSpPr>
        <p:spPr>
          <a:xfrm>
            <a:off x="2314575" y="1300163"/>
            <a:ext cx="9906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岸</a:t>
            </a:r>
            <a:endParaRPr lang="zh-CN" altLang="en-US" sz="3600" b="1" dirty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07" name="Text Box 7"/>
          <p:cNvSpPr txBox="1"/>
          <p:nvPr/>
        </p:nvSpPr>
        <p:spPr>
          <a:xfrm>
            <a:off x="2243138" y="1943100"/>
            <a:ext cx="16764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不潮湿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64" name="Text Box 8"/>
          <p:cNvSpPr txBox="1"/>
          <p:nvPr/>
        </p:nvSpPr>
        <p:spPr>
          <a:xfrm>
            <a:off x="628650" y="3552825"/>
            <a:ext cx="7620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阅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09" name="Text Box 9"/>
          <p:cNvSpPr txBox="1"/>
          <p:nvPr/>
        </p:nvSpPr>
        <p:spPr>
          <a:xfrm>
            <a:off x="2557463" y="3267075"/>
            <a:ext cx="12192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经历</a:t>
            </a:r>
            <a:endParaRPr lang="zh-CN" altLang="en-US" sz="3600" b="1" dirty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10" name="Text Box 10"/>
          <p:cNvSpPr txBox="1"/>
          <p:nvPr/>
        </p:nvSpPr>
        <p:spPr>
          <a:xfrm>
            <a:off x="2771775" y="3910013"/>
            <a:ext cx="7620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看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67" name="Text Box 11"/>
          <p:cNvSpPr txBox="1"/>
          <p:nvPr/>
        </p:nvSpPr>
        <p:spPr>
          <a:xfrm>
            <a:off x="4391025" y="3319463"/>
            <a:ext cx="12192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物理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12" name="Text Box 12"/>
          <p:cNvSpPr txBox="1"/>
          <p:nvPr/>
        </p:nvSpPr>
        <p:spPr>
          <a:xfrm>
            <a:off x="6462713" y="3105150"/>
            <a:ext cx="25908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事物的道理</a:t>
            </a:r>
            <a:endParaRPr lang="zh-CN" altLang="en-US" sz="3600" b="1" dirty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13" name="Text Box 13"/>
          <p:cNvSpPr txBox="1"/>
          <p:nvPr/>
        </p:nvSpPr>
        <p:spPr>
          <a:xfrm>
            <a:off x="6605588" y="3819525"/>
            <a:ext cx="22860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一门学科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70" name="Text Box 14"/>
          <p:cNvSpPr txBox="1"/>
          <p:nvPr/>
        </p:nvSpPr>
        <p:spPr>
          <a:xfrm>
            <a:off x="4629150" y="1285875"/>
            <a:ext cx="8382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是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15" name="Text Box 15"/>
          <p:cNvSpPr txBox="1"/>
          <p:nvPr/>
        </p:nvSpPr>
        <p:spPr>
          <a:xfrm>
            <a:off x="6486525" y="1143000"/>
            <a:ext cx="7620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这</a:t>
            </a:r>
            <a:endParaRPr lang="zh-CN" altLang="en-US" sz="3600" b="1" dirty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16" name="Text Box 16"/>
          <p:cNvSpPr txBox="1"/>
          <p:nvPr/>
        </p:nvSpPr>
        <p:spPr>
          <a:xfrm>
            <a:off x="5943600" y="1857375"/>
            <a:ext cx="29718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表判断的动词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73" name="Text Box 17"/>
          <p:cNvSpPr txBox="1"/>
          <p:nvPr/>
        </p:nvSpPr>
        <p:spPr>
          <a:xfrm>
            <a:off x="623888" y="5429250"/>
            <a:ext cx="7620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已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18" name="Text Box 18"/>
          <p:cNvSpPr txBox="1"/>
          <p:nvPr/>
        </p:nvSpPr>
        <p:spPr>
          <a:xfrm>
            <a:off x="2481263" y="5072063"/>
            <a:ext cx="11430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停止</a:t>
            </a:r>
            <a:endParaRPr lang="zh-CN" altLang="en-US" sz="3600" b="1" dirty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19" name="Text Box 19"/>
          <p:cNvSpPr txBox="1"/>
          <p:nvPr/>
        </p:nvSpPr>
        <p:spPr>
          <a:xfrm>
            <a:off x="2481263" y="5786438"/>
            <a:ext cx="12192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已经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76" name="Text Box 3"/>
          <p:cNvSpPr txBox="1"/>
          <p:nvPr/>
        </p:nvSpPr>
        <p:spPr>
          <a:xfrm>
            <a:off x="1557338" y="3267075"/>
            <a:ext cx="6858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古</a:t>
            </a: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endParaRPr lang="zh-CN" altLang="en-US" sz="3600" b="1" dirty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77" name="Text Box 3"/>
          <p:cNvSpPr txBox="1"/>
          <p:nvPr/>
        </p:nvSpPr>
        <p:spPr>
          <a:xfrm>
            <a:off x="5748338" y="3105150"/>
            <a:ext cx="6858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古</a:t>
            </a: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endParaRPr lang="zh-CN" altLang="en-US" sz="3600" b="1" dirty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78" name="Text Box 3"/>
          <p:cNvSpPr txBox="1"/>
          <p:nvPr/>
        </p:nvSpPr>
        <p:spPr>
          <a:xfrm>
            <a:off x="5486400" y="1143000"/>
            <a:ext cx="6858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古</a:t>
            </a: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endParaRPr lang="zh-CN" altLang="en-US" sz="3600" b="1" dirty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79" name="Text Box 3"/>
          <p:cNvSpPr txBox="1"/>
          <p:nvPr/>
        </p:nvSpPr>
        <p:spPr>
          <a:xfrm>
            <a:off x="1624013" y="5000625"/>
            <a:ext cx="6858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古</a:t>
            </a: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endParaRPr lang="zh-CN" altLang="en-US" sz="3600" b="1" dirty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80" name="Text Box 4"/>
          <p:cNvSpPr txBox="1"/>
          <p:nvPr/>
        </p:nvSpPr>
        <p:spPr>
          <a:xfrm>
            <a:off x="1628775" y="3910013"/>
            <a:ext cx="6858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今</a:t>
            </a:r>
            <a:r>
              <a:rPr lang="en-US" altLang="zh-CN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81" name="Text Box 4"/>
          <p:cNvSpPr txBox="1"/>
          <p:nvPr/>
        </p:nvSpPr>
        <p:spPr>
          <a:xfrm>
            <a:off x="5676900" y="3676650"/>
            <a:ext cx="6858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今</a:t>
            </a:r>
            <a:r>
              <a:rPr lang="en-US" altLang="zh-CN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82" name="Text Box 4"/>
          <p:cNvSpPr txBox="1"/>
          <p:nvPr/>
        </p:nvSpPr>
        <p:spPr>
          <a:xfrm>
            <a:off x="1624013" y="5786438"/>
            <a:ext cx="6858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今</a:t>
            </a:r>
            <a:r>
              <a:rPr lang="en-US" altLang="zh-CN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83" name="Text Box 4"/>
          <p:cNvSpPr txBox="1"/>
          <p:nvPr/>
        </p:nvSpPr>
        <p:spPr>
          <a:xfrm>
            <a:off x="5414963" y="1857375"/>
            <a:ext cx="6858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今</a:t>
            </a:r>
            <a:r>
              <a:rPr lang="en-US" altLang="zh-CN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9" name="左大括号 28"/>
          <p:cNvSpPr/>
          <p:nvPr/>
        </p:nvSpPr>
        <p:spPr>
          <a:xfrm>
            <a:off x="1457325" y="1443038"/>
            <a:ext cx="155575" cy="914400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左大括号 29"/>
          <p:cNvSpPr/>
          <p:nvPr/>
        </p:nvSpPr>
        <p:spPr>
          <a:xfrm>
            <a:off x="5343525" y="1357313"/>
            <a:ext cx="155575" cy="914400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左大括号 30"/>
          <p:cNvSpPr/>
          <p:nvPr/>
        </p:nvSpPr>
        <p:spPr>
          <a:xfrm>
            <a:off x="1343025" y="3409950"/>
            <a:ext cx="214313" cy="1057275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左大括号 31"/>
          <p:cNvSpPr/>
          <p:nvPr/>
        </p:nvSpPr>
        <p:spPr>
          <a:xfrm>
            <a:off x="5605463" y="3319463"/>
            <a:ext cx="155575" cy="914400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左大括号 32"/>
          <p:cNvSpPr/>
          <p:nvPr/>
        </p:nvSpPr>
        <p:spPr>
          <a:xfrm>
            <a:off x="1481138" y="5214938"/>
            <a:ext cx="155575" cy="914400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2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2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2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2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6" grpId="0"/>
      <p:bldP spid="102407" grpId="0"/>
      <p:bldP spid="102409" grpId="0"/>
      <p:bldP spid="102410" grpId="0"/>
      <p:bldP spid="102412" grpId="0"/>
      <p:bldP spid="102413" grpId="0"/>
      <p:bldP spid="102415" grpId="0"/>
      <p:bldP spid="102416" grpId="0"/>
      <p:bldP spid="102418" grpId="0"/>
      <p:bldP spid="1024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Text Box 2"/>
          <p:cNvSpPr txBox="1"/>
          <p:nvPr/>
        </p:nvSpPr>
        <p:spPr>
          <a:xfrm>
            <a:off x="395288" y="1052513"/>
            <a:ext cx="8459787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、细读课文，概括四种寻找石兽的方法。</a:t>
            </a:r>
            <a:endParaRPr lang="zh-CN" altLang="en-US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27" name="Text Box 3"/>
          <p:cNvSpPr txBox="1"/>
          <p:nvPr/>
        </p:nvSpPr>
        <p:spPr>
          <a:xfrm>
            <a:off x="5257800" y="1739900"/>
            <a:ext cx="18288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26628" name="表格 26627"/>
          <p:cNvGraphicFramePr/>
          <p:nvPr/>
        </p:nvGraphicFramePr>
        <p:xfrm>
          <a:off x="250825" y="1773238"/>
          <a:ext cx="8642350" cy="4800600"/>
        </p:xfrm>
        <a:graphic>
          <a:graphicData uri="http://schemas.openxmlformats.org/drawingml/2006/table">
            <a:tbl>
              <a:tblPr/>
              <a:tblGrid>
                <a:gridCol w="2347913"/>
                <a:gridCol w="1789112"/>
                <a:gridCol w="2489200"/>
                <a:gridCol w="2016125"/>
              </a:tblGrid>
              <a:tr h="1228725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zh-CN" altLang="en-US" sz="3600" b="1" dirty="0">
                          <a:solidFill>
                            <a:srgbClr val="000000"/>
                          </a:solidFill>
                        </a:rPr>
                        <a:t>寻找经过</a:t>
                      </a:r>
                      <a:endParaRPr lang="zh-CN" altLang="en-US" sz="3600" b="1" dirty="0">
                        <a:solidFill>
                          <a:srgbClr val="000000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zh-CN" altLang="en-US" sz="3600" b="1" dirty="0">
                          <a:solidFill>
                            <a:srgbClr val="000000"/>
                          </a:solidFill>
                        </a:rPr>
                        <a:t>人物</a:t>
                      </a:r>
                      <a:endParaRPr lang="zh-CN" altLang="en-US" sz="3600" b="1" dirty="0">
                        <a:solidFill>
                          <a:srgbClr val="000000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r>
                        <a:rPr lang="zh-CN" altLang="en-US" sz="3600" b="1" dirty="0">
                          <a:solidFill>
                            <a:srgbClr val="000000"/>
                          </a:solidFill>
                        </a:rPr>
                        <a:t>寻找的地点</a:t>
                      </a:r>
                      <a:endParaRPr lang="zh-CN" altLang="en-US" sz="3600" b="1" dirty="0">
                        <a:solidFill>
                          <a:srgbClr val="000000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zh-CN" altLang="en-US" sz="3600" b="1" dirty="0">
                          <a:solidFill>
                            <a:srgbClr val="000000"/>
                          </a:solidFill>
                        </a:rPr>
                        <a:t>结果</a:t>
                      </a:r>
                      <a:endParaRPr lang="zh-CN" altLang="en-US" sz="3600" b="1" dirty="0">
                        <a:solidFill>
                          <a:srgbClr val="000000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9788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r>
                        <a:rPr lang="zh-CN" altLang="en-US" sz="3600" b="1" dirty="0">
                          <a:solidFill>
                            <a:srgbClr val="000000"/>
                          </a:solidFill>
                        </a:rPr>
                        <a:t>第一种</a:t>
                      </a:r>
                      <a:endParaRPr lang="zh-CN" altLang="en-US" sz="3600" b="1" dirty="0">
                        <a:solidFill>
                          <a:srgbClr val="000000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3200" b="1" dirty="0">
                        <a:solidFill>
                          <a:srgbClr val="000000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3600" b="1" dirty="0">
                        <a:solidFill>
                          <a:srgbClr val="000000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3600" b="1" dirty="0">
                        <a:solidFill>
                          <a:srgbClr val="000000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4387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r>
                        <a:rPr lang="zh-CN" altLang="en-US" sz="3600" b="1" dirty="0">
                          <a:solidFill>
                            <a:srgbClr val="000000"/>
                          </a:solidFill>
                        </a:rPr>
                        <a:t>第二种</a:t>
                      </a:r>
                      <a:endParaRPr lang="zh-CN" altLang="en-US" sz="3600" b="1" dirty="0">
                        <a:solidFill>
                          <a:srgbClr val="000000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3600" b="1" dirty="0">
                        <a:solidFill>
                          <a:srgbClr val="000000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9788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r>
                        <a:rPr lang="zh-CN" altLang="en-US" sz="3600" b="1" dirty="0">
                          <a:solidFill>
                            <a:srgbClr val="000000"/>
                          </a:solidFill>
                        </a:rPr>
                        <a:t>第三种</a:t>
                      </a:r>
                      <a:endParaRPr lang="zh-CN" altLang="en-US" sz="3600" b="1" dirty="0">
                        <a:solidFill>
                          <a:srgbClr val="000000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7912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r>
                        <a:rPr lang="zh-CN" altLang="en-US" sz="3600" b="1" dirty="0">
                          <a:solidFill>
                            <a:srgbClr val="000000"/>
                          </a:solidFill>
                        </a:rPr>
                        <a:t>第四种</a:t>
                      </a:r>
                      <a:endParaRPr lang="zh-CN" altLang="en-US" sz="3600" b="1" dirty="0">
                        <a:solidFill>
                          <a:srgbClr val="000000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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Char char="v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66" name="Text Box 38"/>
          <p:cNvSpPr txBox="1"/>
          <p:nvPr/>
        </p:nvSpPr>
        <p:spPr>
          <a:xfrm>
            <a:off x="3132138" y="3152775"/>
            <a:ext cx="9906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僧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2567" name="Text Box 39"/>
          <p:cNvSpPr txBox="1"/>
          <p:nvPr/>
        </p:nvSpPr>
        <p:spPr>
          <a:xfrm>
            <a:off x="3203575" y="4016375"/>
            <a:ext cx="7620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僧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2568" name="Text Box 40"/>
          <p:cNvSpPr txBox="1"/>
          <p:nvPr/>
        </p:nvSpPr>
        <p:spPr>
          <a:xfrm>
            <a:off x="4530725" y="4016375"/>
            <a:ext cx="20574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顺流而下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2569" name="Text Box 41"/>
          <p:cNvSpPr txBox="1"/>
          <p:nvPr/>
        </p:nvSpPr>
        <p:spPr>
          <a:xfrm>
            <a:off x="2773363" y="4808538"/>
            <a:ext cx="16002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讲学家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2570" name="Text Box 42"/>
          <p:cNvSpPr txBox="1"/>
          <p:nvPr/>
        </p:nvSpPr>
        <p:spPr>
          <a:xfrm>
            <a:off x="4602163" y="4808538"/>
            <a:ext cx="20574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原地沙下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2571" name="Text Box 43"/>
          <p:cNvSpPr txBox="1"/>
          <p:nvPr/>
        </p:nvSpPr>
        <p:spPr>
          <a:xfrm>
            <a:off x="2700338" y="5672138"/>
            <a:ext cx="16002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老河兵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2572" name="Text Box 44"/>
          <p:cNvSpPr txBox="1"/>
          <p:nvPr/>
        </p:nvSpPr>
        <p:spPr>
          <a:xfrm>
            <a:off x="4427538" y="5745163"/>
            <a:ext cx="2478405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求之于上流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2573" name="Text Box 45"/>
          <p:cNvSpPr txBox="1"/>
          <p:nvPr/>
        </p:nvSpPr>
        <p:spPr>
          <a:xfrm>
            <a:off x="7152005" y="5453380"/>
            <a:ext cx="183896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果得于数里外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2574" name="Text Box 46"/>
          <p:cNvSpPr txBox="1"/>
          <p:nvPr/>
        </p:nvSpPr>
        <p:spPr>
          <a:xfrm>
            <a:off x="7151688" y="4808538"/>
            <a:ext cx="13716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失败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2575" name="Text Box 47"/>
          <p:cNvSpPr txBox="1"/>
          <p:nvPr/>
        </p:nvSpPr>
        <p:spPr>
          <a:xfrm>
            <a:off x="4602163" y="3068638"/>
            <a:ext cx="2019300" cy="6400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原地水中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2576" name="Text Box 48"/>
          <p:cNvSpPr txBox="1"/>
          <p:nvPr/>
        </p:nvSpPr>
        <p:spPr>
          <a:xfrm>
            <a:off x="7072313" y="3068638"/>
            <a:ext cx="16764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2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不可得</a:t>
            </a:r>
            <a:endParaRPr lang="zh-CN" altLang="en-US" sz="2400" dirty="0">
              <a:solidFill>
                <a:srgbClr val="0000FF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2577" name="Text Box 49"/>
          <p:cNvSpPr txBox="1"/>
          <p:nvPr/>
        </p:nvSpPr>
        <p:spPr>
          <a:xfrm>
            <a:off x="7224713" y="3944938"/>
            <a:ext cx="15240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无迹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6672" name="Text Box 21"/>
          <p:cNvSpPr/>
          <p:nvPr/>
        </p:nvSpPr>
        <p:spPr>
          <a:xfrm>
            <a:off x="457200" y="-100012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eaLnBrk="1" hangingPunct="1"/>
            <a:r>
              <a:rPr lang="zh-CN" altLang="en-US" sz="6000" b="1" i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合作探究</a:t>
            </a:r>
            <a:endParaRPr lang="zh-CN" altLang="en-US" sz="6000" b="1" i="1" dirty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2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2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2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2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66" grpId="0"/>
      <p:bldP spid="22567" grpId="0"/>
      <p:bldP spid="22568" grpId="0"/>
      <p:bldP spid="22569" grpId="0"/>
      <p:bldP spid="22570" grpId="0"/>
      <p:bldP spid="22571" grpId="0"/>
      <p:bldP spid="22572" grpId="0"/>
      <p:bldP spid="22573" grpId="0"/>
      <p:bldP spid="22574" grpId="0"/>
      <p:bldP spid="22575" grpId="0"/>
      <p:bldP spid="22576" grpId="0"/>
      <p:bldP spid="2257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43" name="矩形 18"/>
          <p:cNvSpPr/>
          <p:nvPr/>
        </p:nvSpPr>
        <p:spPr>
          <a:xfrm>
            <a:off x="546100" y="1930400"/>
            <a:ext cx="7315200" cy="14325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4400" b="1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4400" b="1" dirty="0">
                <a:latin typeface="楷体_GB2312" pitchFamily="49" charset="-122"/>
                <a:ea typeface="楷体_GB2312" pitchFamily="49" charset="-122"/>
              </a:rPr>
              <a:t>、在文中找出他们寻找石兽的理由有什么不同？</a:t>
            </a:r>
            <a:endParaRPr lang="zh-CN" altLang="en-US" sz="44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Text Box 2"/>
          <p:cNvSpPr txBox="1"/>
          <p:nvPr/>
        </p:nvSpPr>
        <p:spPr>
          <a:xfrm>
            <a:off x="0" y="2819400"/>
            <a:ext cx="9144000" cy="366713"/>
          </a:xfrm>
          <a:prstGeom prst="rect">
            <a:avLst/>
          </a:prstGeom>
          <a:solidFill>
            <a:srgbClr val="99CCFF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699" name="Line 3"/>
          <p:cNvSpPr/>
          <p:nvPr/>
        </p:nvSpPr>
        <p:spPr>
          <a:xfrm>
            <a:off x="0" y="5105400"/>
            <a:ext cx="9144000" cy="0"/>
          </a:xfrm>
          <a:prstGeom prst="line">
            <a:avLst/>
          </a:prstGeom>
          <a:ln w="952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9700" name="Text Box 7"/>
          <p:cNvSpPr txBox="1"/>
          <p:nvPr/>
        </p:nvSpPr>
        <p:spPr>
          <a:xfrm>
            <a:off x="0" y="5105400"/>
            <a:ext cx="9144000" cy="779463"/>
          </a:xfrm>
          <a:prstGeom prst="rect">
            <a:avLst/>
          </a:prstGeom>
          <a:solidFill>
            <a:srgbClr val="996633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1" name="Text Box 8"/>
          <p:cNvSpPr txBox="1"/>
          <p:nvPr/>
        </p:nvSpPr>
        <p:spPr>
          <a:xfrm>
            <a:off x="0" y="5791200"/>
            <a:ext cx="9144000" cy="1190625"/>
          </a:xfrm>
          <a:prstGeom prst="rect">
            <a:avLst/>
          </a:prstGeom>
          <a:solidFill>
            <a:srgbClr val="663300"/>
          </a:solidFill>
          <a:ln w="9525">
            <a:noFill/>
          </a:ln>
        </p:spPr>
        <p:txBody>
          <a:bodyPr>
            <a:spAutoFit/>
          </a:bodyPr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2" name="Oval 9"/>
          <p:cNvSpPr/>
          <p:nvPr/>
        </p:nvSpPr>
        <p:spPr>
          <a:xfrm>
            <a:off x="6781800" y="4800600"/>
            <a:ext cx="2057400" cy="9144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13676" name="Picture 12" descr="9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-1129329">
            <a:off x="6172200" y="3514725"/>
            <a:ext cx="923925" cy="1714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04" name="Oval 13"/>
          <p:cNvSpPr/>
          <p:nvPr/>
        </p:nvSpPr>
        <p:spPr>
          <a:xfrm rot="-5400000">
            <a:off x="5410200" y="5943600"/>
            <a:ext cx="1143000" cy="685800"/>
          </a:xfrm>
          <a:prstGeom prst="ellipse">
            <a:avLst/>
          </a:prstGeom>
          <a:solidFill>
            <a:srgbClr val="663300"/>
          </a:solidFill>
          <a:ln w="9525" cap="flat" cmpd="sng">
            <a:solidFill>
              <a:srgbClr val="6633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5" name="Oval 14"/>
          <p:cNvSpPr/>
          <p:nvPr/>
        </p:nvSpPr>
        <p:spPr>
          <a:xfrm>
            <a:off x="6858000" y="5715000"/>
            <a:ext cx="609600" cy="609600"/>
          </a:xfrm>
          <a:prstGeom prst="ellipse">
            <a:avLst/>
          </a:prstGeom>
          <a:solidFill>
            <a:srgbClr val="663300"/>
          </a:solidFill>
          <a:ln w="9525" cap="flat" cmpd="sng">
            <a:solidFill>
              <a:srgbClr val="6633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6" name="Oval 15"/>
          <p:cNvSpPr/>
          <p:nvPr/>
        </p:nvSpPr>
        <p:spPr>
          <a:xfrm rot="-5578887">
            <a:off x="5562600" y="4724400"/>
            <a:ext cx="609600" cy="9144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7" name="Oval 16"/>
          <p:cNvSpPr/>
          <p:nvPr/>
        </p:nvSpPr>
        <p:spPr>
          <a:xfrm>
            <a:off x="6019800" y="5562600"/>
            <a:ext cx="228600" cy="2286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9708" name="Picture 17" descr="u=4054640601,1650306011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85800"/>
            <a:ext cx="1524000" cy="1619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9" name="Picture 18" descr="u=1981761599,2222145136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1900" y="152400"/>
            <a:ext cx="3124200" cy="2767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10" name="Text Box 21"/>
          <p:cNvSpPr txBox="1"/>
          <p:nvPr/>
        </p:nvSpPr>
        <p:spPr>
          <a:xfrm>
            <a:off x="1516063" y="177800"/>
            <a:ext cx="1616075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寺僧</a:t>
            </a:r>
            <a:r>
              <a:rPr lang="en-US" altLang="zh-CN" sz="4400" b="1" dirty="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endParaRPr lang="en-US" altLang="zh-CN" sz="4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13686" name="Picture 12" descr="9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-127266">
            <a:off x="7380288" y="1209675"/>
            <a:ext cx="923925" cy="1714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12" name="Text Box 24"/>
          <p:cNvSpPr txBox="1"/>
          <p:nvPr/>
        </p:nvSpPr>
        <p:spPr>
          <a:xfrm>
            <a:off x="1527175" y="1562100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3689" name="Text Box 25"/>
          <p:cNvSpPr txBox="1"/>
          <p:nvPr/>
        </p:nvSpPr>
        <p:spPr>
          <a:xfrm>
            <a:off x="1476375" y="1125538"/>
            <a:ext cx="201930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原地水中</a:t>
            </a:r>
            <a:endParaRPr lang="zh-CN" altLang="en-US" sz="3600" b="1" dirty="0">
              <a:solidFill>
                <a:srgbClr val="FF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136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13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13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3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3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3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3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3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3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8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Text Box 2"/>
          <p:cNvSpPr txBox="1"/>
          <p:nvPr/>
        </p:nvSpPr>
        <p:spPr>
          <a:xfrm>
            <a:off x="0" y="2819400"/>
            <a:ext cx="9144000" cy="366713"/>
          </a:xfrm>
          <a:prstGeom prst="rect">
            <a:avLst/>
          </a:prstGeom>
          <a:solidFill>
            <a:srgbClr val="99CCFF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9459" name="Picture 3" descr="9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-1129329">
            <a:off x="838200" y="3657600"/>
            <a:ext cx="923925" cy="1714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4" name="Line 4"/>
          <p:cNvSpPr/>
          <p:nvPr/>
        </p:nvSpPr>
        <p:spPr>
          <a:xfrm>
            <a:off x="0" y="5105400"/>
            <a:ext cx="9144000" cy="0"/>
          </a:xfrm>
          <a:prstGeom prst="line">
            <a:avLst/>
          </a:prstGeom>
          <a:ln w="952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0725" name="Line 5"/>
          <p:cNvSpPr/>
          <p:nvPr/>
        </p:nvSpPr>
        <p:spPr>
          <a:xfrm>
            <a:off x="1143000" y="4267200"/>
            <a:ext cx="37338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0726" name="Line 6"/>
          <p:cNvSpPr/>
          <p:nvPr/>
        </p:nvSpPr>
        <p:spPr>
          <a:xfrm>
            <a:off x="152400" y="4724400"/>
            <a:ext cx="51054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0727" name="Line 7"/>
          <p:cNvSpPr/>
          <p:nvPr/>
        </p:nvSpPr>
        <p:spPr>
          <a:xfrm>
            <a:off x="914400" y="3810000"/>
            <a:ext cx="49530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0728" name="Text Box 8"/>
          <p:cNvSpPr txBox="1"/>
          <p:nvPr/>
        </p:nvSpPr>
        <p:spPr>
          <a:xfrm>
            <a:off x="0" y="5105400"/>
            <a:ext cx="9144000" cy="779463"/>
          </a:xfrm>
          <a:prstGeom prst="rect">
            <a:avLst/>
          </a:prstGeom>
          <a:solidFill>
            <a:srgbClr val="996633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29" name="Text Box 9"/>
          <p:cNvSpPr txBox="1"/>
          <p:nvPr/>
        </p:nvSpPr>
        <p:spPr>
          <a:xfrm>
            <a:off x="0" y="5791200"/>
            <a:ext cx="9144000" cy="1190625"/>
          </a:xfrm>
          <a:prstGeom prst="rect">
            <a:avLst/>
          </a:prstGeom>
          <a:solidFill>
            <a:srgbClr val="663300"/>
          </a:solidFill>
          <a:ln w="9525">
            <a:noFill/>
          </a:ln>
        </p:spPr>
        <p:txBody>
          <a:bodyPr>
            <a:spAutoFit/>
          </a:bodyPr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30" name="Oval 10"/>
          <p:cNvSpPr/>
          <p:nvPr/>
        </p:nvSpPr>
        <p:spPr>
          <a:xfrm>
            <a:off x="5867400" y="5029200"/>
            <a:ext cx="381000" cy="6858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31" name="Oval 11"/>
          <p:cNvSpPr/>
          <p:nvPr/>
        </p:nvSpPr>
        <p:spPr>
          <a:xfrm>
            <a:off x="6858000" y="4953000"/>
            <a:ext cx="533400" cy="6858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32" name="WordArt 12"/>
          <p:cNvSpPr>
            <a:spLocks noTextEdit="1"/>
          </p:cNvSpPr>
          <p:nvPr/>
        </p:nvSpPr>
        <p:spPr>
          <a:xfrm>
            <a:off x="8001000" y="3810000"/>
            <a:ext cx="914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下游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2" name="Group 13"/>
          <p:cNvGrpSpPr/>
          <p:nvPr/>
        </p:nvGrpSpPr>
        <p:grpSpPr>
          <a:xfrm>
            <a:off x="-2762250" y="1219200"/>
            <a:ext cx="2762250" cy="2411413"/>
            <a:chOff x="2352" y="768"/>
            <a:chExt cx="1740" cy="1519"/>
          </a:xfrm>
        </p:grpSpPr>
        <p:pic>
          <p:nvPicPr>
            <p:cNvPr id="30737" name="Picture 14" descr="7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52" y="1296"/>
              <a:ext cx="1740" cy="58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0738" name="Picture 15" descr="4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80" y="768"/>
              <a:ext cx="509" cy="76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739" name="Line 16"/>
            <p:cNvSpPr/>
            <p:nvPr/>
          </p:nvSpPr>
          <p:spPr>
            <a:xfrm flipH="1">
              <a:off x="2496" y="1200"/>
              <a:ext cx="960" cy="1008"/>
            </a:xfrm>
            <a:prstGeom prst="line">
              <a:avLst/>
            </a:prstGeom>
            <a:ln w="762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0740" name="Rectangle 17"/>
            <p:cNvSpPr/>
            <p:nvPr/>
          </p:nvSpPr>
          <p:spPr>
            <a:xfrm rot="-2791175">
              <a:off x="2454" y="1951"/>
              <a:ext cx="576" cy="96"/>
            </a:xfrm>
            <a:prstGeom prst="rect">
              <a:avLst/>
            </a:prstGeom>
            <a:solidFill>
              <a:srgbClr val="00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30734" name="Picture 18" descr="u=4054640601,1650306011&amp;fm=21&amp;gp=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0" y="0"/>
            <a:ext cx="1524000" cy="1619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35" name="Text Box 19"/>
          <p:cNvSpPr txBox="1"/>
          <p:nvPr/>
        </p:nvSpPr>
        <p:spPr>
          <a:xfrm>
            <a:off x="735013" y="177800"/>
            <a:ext cx="1616075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寺僧</a:t>
            </a:r>
            <a:r>
              <a:rPr lang="en-US" altLang="zh-CN" sz="4400" b="1" dirty="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endParaRPr lang="en-US" altLang="zh-CN" sz="4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0132" name="Text Box 20"/>
          <p:cNvSpPr txBox="1"/>
          <p:nvPr/>
        </p:nvSpPr>
        <p:spPr>
          <a:xfrm>
            <a:off x="1166813" y="1039813"/>
            <a:ext cx="2936875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以为顺流下矣</a:t>
            </a:r>
            <a:endParaRPr lang="zh-CN" altLang="en-US" sz="3600" b="1" dirty="0">
              <a:solidFill>
                <a:srgbClr val="FF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948 0.00834 L 0.92448 0.0083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2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545 0.0507 C 0.21684 0.04815 0.21788 0.04514 0.22014 0.04306 C 0.22222 0.04144 0.225 0.04236 0.22726 0.04121 C 0.23437 0.03773 0.23819 0.03542 0.24618 0.03357 C 0.2592 0.02662 0.27326 0.02547 0.2875 0.02431 C 0.30226 0.02477 0.31736 0.025 0.33212 0.02616 C 0.3559 0.02801 0.3809 0.03704 0.40451 0.04121 C 0.40781 0.04259 0.4118 0.04306 0.41476 0.04514 C 0.42396 0.05093 0.42743 0.06412 0.43732 0.06806 C 0.45035 0.08148 0.47535 0.07037 0.49236 0.06806 C 0.50312 0.06482 0.51423 0.06158 0.52482 0.05834 C 0.53021 0.05463 0.53281 0.05093 0.53871 0.04884 C 0.54045 0.04769 0.54184 0.04607 0.54375 0.04514 C 0.54548 0.04422 0.54774 0.04445 0.54913 0.04306 C 0.55035 0.04236 0.55087 0.03982 0.5526 0.03935 C 0.55868 0.03704 0.57639 0.03472 0.58368 0.03357 C 0.61337 0.03426 0.6434 0.03449 0.67292 0.03565 C 0.68594 0.03611 0.69774 0.04236 0.71076 0.04306 C 0.72569 0.04422 0.7408 0.04445 0.75573 0.04514 C 0.75868 0.04607 0.76684 0.04908 0.77101 0.0507 C 0.77274 0.05139 0.77604 0.05255 0.77604 0.05301 C 0.78489 0.06181 0.79601 0.06482 0.80712 0.06806 C 0.81562 0.07037 0.82239 0.07547 0.83107 0.07755 C 0.84462 0.08102 0.85746 0.08357 0.87101 0.08704 C 0.90764 0.08588 0.93785 0.09097 0.97066 0.0794 C 0.97656 0.07477 0.98264 0.07431 0.98941 0.07153 C 1.0026 0.06204 0.99618 0.06505 1.00851 0.06204 C 1.07726 0.06366 1.07934 0.05579 1.11892 0.06991 C 1.12396 0.07361 1.12882 0.07523 1.13437 0.07755 C 1.14236 0.08634 1.13628 0.08148 1.14826 0.08519 C 1.15173 0.08634 1.15833 0.08889 1.15833 0.08912 C 1.16493 0.0963 1.17691 0.09769 1.18594 0.10047 C 1.20417 0.09908 1.22448 0.09954 1.24253 0.09468 C 1.24896 0.09005 1.25486 0.0875 1.26163 0.08519 C 1.26632 0.0794 1.27239 0.07523 1.27726 0.06991 C 1.28142 0.05533 1.275 0.07269 1.2842 0.06042 C 1.28507 0.0588 1.28455 0.05625 1.28594 0.05463 C 1.28837 0.05093 1.29444 0.04815 1.29774 0.04514 C 1.3125 0.03195 1.32344 0.03172 1.34271 0.03172 " pathEditMode="relative" rAng="0" ptsTypes="ffffffffffffffffffffffffffffffffffffffA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400" y="1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0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3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Text Box 2"/>
          <p:cNvSpPr txBox="1"/>
          <p:nvPr/>
        </p:nvSpPr>
        <p:spPr>
          <a:xfrm>
            <a:off x="0" y="2819400"/>
            <a:ext cx="9144000" cy="366713"/>
          </a:xfrm>
          <a:prstGeom prst="rect">
            <a:avLst/>
          </a:prstGeom>
          <a:solidFill>
            <a:srgbClr val="99CCFF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47" name="Line 3"/>
          <p:cNvSpPr/>
          <p:nvPr/>
        </p:nvSpPr>
        <p:spPr>
          <a:xfrm>
            <a:off x="0" y="5105400"/>
            <a:ext cx="9144000" cy="0"/>
          </a:xfrm>
          <a:prstGeom prst="line">
            <a:avLst/>
          </a:prstGeom>
          <a:ln w="952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1748" name="Text Box 7"/>
          <p:cNvSpPr txBox="1"/>
          <p:nvPr/>
        </p:nvSpPr>
        <p:spPr>
          <a:xfrm>
            <a:off x="0" y="5105400"/>
            <a:ext cx="9144000" cy="779463"/>
          </a:xfrm>
          <a:prstGeom prst="rect">
            <a:avLst/>
          </a:prstGeom>
          <a:solidFill>
            <a:srgbClr val="996633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49" name="Text Box 8"/>
          <p:cNvSpPr txBox="1"/>
          <p:nvPr/>
        </p:nvSpPr>
        <p:spPr>
          <a:xfrm>
            <a:off x="0" y="5791200"/>
            <a:ext cx="9144000" cy="1190625"/>
          </a:xfrm>
          <a:prstGeom prst="rect">
            <a:avLst/>
          </a:prstGeom>
          <a:solidFill>
            <a:srgbClr val="663300"/>
          </a:solidFill>
          <a:ln w="9525">
            <a:noFill/>
          </a:ln>
        </p:spPr>
        <p:txBody>
          <a:bodyPr>
            <a:spAutoFit/>
          </a:bodyPr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50" name="Oval 9"/>
          <p:cNvSpPr/>
          <p:nvPr/>
        </p:nvSpPr>
        <p:spPr>
          <a:xfrm>
            <a:off x="6781800" y="4800600"/>
            <a:ext cx="2057400" cy="9144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91148" name="Picture 12" descr="9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-1129329">
            <a:off x="6172200" y="5562600"/>
            <a:ext cx="923925" cy="1714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52" name="Oval 13"/>
          <p:cNvSpPr/>
          <p:nvPr/>
        </p:nvSpPr>
        <p:spPr>
          <a:xfrm rot="-5400000">
            <a:off x="5410200" y="5943600"/>
            <a:ext cx="1143000" cy="685800"/>
          </a:xfrm>
          <a:prstGeom prst="ellipse">
            <a:avLst/>
          </a:prstGeom>
          <a:solidFill>
            <a:srgbClr val="663300"/>
          </a:solidFill>
          <a:ln w="9525" cap="flat" cmpd="sng">
            <a:solidFill>
              <a:srgbClr val="6633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53" name="Oval 14"/>
          <p:cNvSpPr/>
          <p:nvPr/>
        </p:nvSpPr>
        <p:spPr>
          <a:xfrm>
            <a:off x="6858000" y="5715000"/>
            <a:ext cx="609600" cy="609600"/>
          </a:xfrm>
          <a:prstGeom prst="ellipse">
            <a:avLst/>
          </a:prstGeom>
          <a:solidFill>
            <a:srgbClr val="663300"/>
          </a:solidFill>
          <a:ln w="9525" cap="flat" cmpd="sng">
            <a:solidFill>
              <a:srgbClr val="6633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54" name="Oval 15"/>
          <p:cNvSpPr/>
          <p:nvPr/>
        </p:nvSpPr>
        <p:spPr>
          <a:xfrm rot="-5578887">
            <a:off x="5562600" y="4724400"/>
            <a:ext cx="609600" cy="9144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55" name="Oval 16"/>
          <p:cNvSpPr/>
          <p:nvPr/>
        </p:nvSpPr>
        <p:spPr>
          <a:xfrm>
            <a:off x="6019800" y="5562600"/>
            <a:ext cx="228600" cy="2286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1756" name="Picture 17" descr="u=4054640601,1650306011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85800"/>
            <a:ext cx="1524000" cy="1619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57" name="Picture 18" descr="u=1981761599,2222145136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1900" y="152400"/>
            <a:ext cx="3124200" cy="2767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58" name="Text Box 20"/>
          <p:cNvSpPr txBox="1"/>
          <p:nvPr/>
        </p:nvSpPr>
        <p:spPr>
          <a:xfrm>
            <a:off x="1816100" y="404813"/>
            <a:ext cx="1865313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讲学家</a:t>
            </a:r>
            <a:endParaRPr lang="zh-CN" altLang="en-US" sz="4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91157" name="Picture 12" descr="9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-127266">
            <a:off x="7380288" y="1209675"/>
            <a:ext cx="923925" cy="1714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1158" name="Text Box 22"/>
          <p:cNvSpPr txBox="1"/>
          <p:nvPr/>
        </p:nvSpPr>
        <p:spPr>
          <a:xfrm>
            <a:off x="755650" y="1158875"/>
            <a:ext cx="5184775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石性坚重，沙性松浮，湮于沙上，渐沉渐深耳</a:t>
            </a:r>
            <a:endParaRPr lang="zh-CN" altLang="en-US" sz="3600" b="1" dirty="0">
              <a:solidFill>
                <a:srgbClr val="FF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91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91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91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1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1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1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1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1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5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Text Box 2"/>
          <p:cNvSpPr txBox="1"/>
          <p:nvPr/>
        </p:nvSpPr>
        <p:spPr>
          <a:xfrm>
            <a:off x="0" y="2895600"/>
            <a:ext cx="9144000" cy="366713"/>
          </a:xfrm>
          <a:prstGeom prst="rect">
            <a:avLst/>
          </a:prstGeom>
          <a:solidFill>
            <a:srgbClr val="99CCFF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1507" name="Picture 3" descr="9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-1129329">
            <a:off x="6019800" y="3962400"/>
            <a:ext cx="923925" cy="1714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2" name="Line 4"/>
          <p:cNvSpPr/>
          <p:nvPr/>
        </p:nvSpPr>
        <p:spPr>
          <a:xfrm>
            <a:off x="0" y="5105400"/>
            <a:ext cx="9144000" cy="0"/>
          </a:xfrm>
          <a:prstGeom prst="line">
            <a:avLst/>
          </a:prstGeom>
          <a:ln w="952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2773" name="Line 5"/>
          <p:cNvSpPr/>
          <p:nvPr/>
        </p:nvSpPr>
        <p:spPr>
          <a:xfrm>
            <a:off x="1143000" y="4267200"/>
            <a:ext cx="37338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2774" name="Line 6"/>
          <p:cNvSpPr/>
          <p:nvPr/>
        </p:nvSpPr>
        <p:spPr>
          <a:xfrm>
            <a:off x="152400" y="4724400"/>
            <a:ext cx="51054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2775" name="Line 7"/>
          <p:cNvSpPr/>
          <p:nvPr/>
        </p:nvSpPr>
        <p:spPr>
          <a:xfrm>
            <a:off x="914400" y="3810000"/>
            <a:ext cx="49530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2776" name="Text Box 8"/>
          <p:cNvSpPr txBox="1"/>
          <p:nvPr/>
        </p:nvSpPr>
        <p:spPr>
          <a:xfrm>
            <a:off x="0" y="5105400"/>
            <a:ext cx="9144000" cy="779463"/>
          </a:xfrm>
          <a:prstGeom prst="rect">
            <a:avLst/>
          </a:prstGeom>
          <a:solidFill>
            <a:srgbClr val="996633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7" name="Text Box 9"/>
          <p:cNvSpPr txBox="1"/>
          <p:nvPr/>
        </p:nvSpPr>
        <p:spPr>
          <a:xfrm>
            <a:off x="0" y="5791200"/>
            <a:ext cx="9144000" cy="1190625"/>
          </a:xfrm>
          <a:prstGeom prst="rect">
            <a:avLst/>
          </a:prstGeom>
          <a:solidFill>
            <a:srgbClr val="663300"/>
          </a:solidFill>
          <a:ln w="9525">
            <a:noFill/>
          </a:ln>
        </p:spPr>
        <p:txBody>
          <a:bodyPr>
            <a:spAutoFit/>
          </a:bodyPr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8" name="Oval 10"/>
          <p:cNvSpPr/>
          <p:nvPr/>
        </p:nvSpPr>
        <p:spPr>
          <a:xfrm>
            <a:off x="5867400" y="5029200"/>
            <a:ext cx="381000" cy="6858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9" name="Oval 11"/>
          <p:cNvSpPr/>
          <p:nvPr/>
        </p:nvSpPr>
        <p:spPr>
          <a:xfrm>
            <a:off x="6858000" y="4953000"/>
            <a:ext cx="533400" cy="6858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80" name="WordArt 12"/>
          <p:cNvSpPr>
            <a:spLocks noTextEdit="1"/>
          </p:cNvSpPr>
          <p:nvPr/>
        </p:nvSpPr>
        <p:spPr>
          <a:xfrm>
            <a:off x="228600" y="1981200"/>
            <a:ext cx="914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上游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2781" name="WordArt 13"/>
          <p:cNvSpPr>
            <a:spLocks noTextEdit="1"/>
          </p:cNvSpPr>
          <p:nvPr/>
        </p:nvSpPr>
        <p:spPr>
          <a:xfrm>
            <a:off x="8001000" y="3810000"/>
            <a:ext cx="914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下游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2" name="Group 14"/>
          <p:cNvGrpSpPr/>
          <p:nvPr/>
        </p:nvGrpSpPr>
        <p:grpSpPr>
          <a:xfrm>
            <a:off x="9144000" y="1295400"/>
            <a:ext cx="2762250" cy="2411413"/>
            <a:chOff x="2352" y="768"/>
            <a:chExt cx="1740" cy="1519"/>
          </a:xfrm>
        </p:grpSpPr>
        <p:pic>
          <p:nvPicPr>
            <p:cNvPr id="32786" name="Picture 15" descr="7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52" y="1296"/>
              <a:ext cx="1740" cy="58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2787" name="Picture 16" descr="4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80" y="768"/>
              <a:ext cx="509" cy="76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2788" name="Line 17"/>
            <p:cNvSpPr/>
            <p:nvPr/>
          </p:nvSpPr>
          <p:spPr>
            <a:xfrm flipH="1">
              <a:off x="2496" y="1200"/>
              <a:ext cx="960" cy="1008"/>
            </a:xfrm>
            <a:prstGeom prst="line">
              <a:avLst/>
            </a:prstGeom>
            <a:ln w="762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2789" name="Rectangle 18"/>
            <p:cNvSpPr/>
            <p:nvPr/>
          </p:nvSpPr>
          <p:spPr>
            <a:xfrm rot="-2791175">
              <a:off x="2454" y="1951"/>
              <a:ext cx="576" cy="96"/>
            </a:xfrm>
            <a:prstGeom prst="rect">
              <a:avLst/>
            </a:prstGeom>
            <a:solidFill>
              <a:srgbClr val="00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32783" name="Picture 19" descr="u=4054640601,1650306011&amp;fm=21&amp;gp=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-809625"/>
            <a:ext cx="1524000" cy="1619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84" name="Text Box 20"/>
          <p:cNvSpPr txBox="1"/>
          <p:nvPr/>
        </p:nvSpPr>
        <p:spPr>
          <a:xfrm>
            <a:off x="2051050" y="260350"/>
            <a:ext cx="1865313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老河兵</a:t>
            </a:r>
            <a:endParaRPr lang="zh-CN" altLang="en-US" sz="4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181" name="Text Box 21"/>
          <p:cNvSpPr txBox="1"/>
          <p:nvPr/>
        </p:nvSpPr>
        <p:spPr>
          <a:xfrm>
            <a:off x="4283075" y="260350"/>
            <a:ext cx="4681538" cy="22828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2400" b="1" dirty="0">
                <a:solidFill>
                  <a:srgbClr val="FF0066"/>
                </a:solidFill>
                <a:latin typeface="Arial" panose="020B0604020202020204" pitchFamily="34" charset="0"/>
                <a:ea typeface="楷体_GB2312" pitchFamily="49" charset="-122"/>
              </a:rPr>
              <a:t>石性坚重，沙性松浮，水不能冲石，其反激之力，必于石下迎水处啮沙为坎穴。渐激渐深，至石之半，石必倒掷坎穴中。如是再啮，石又再转。转转不已，遂反溯流逆上矣</a:t>
            </a:r>
            <a:endParaRPr lang="zh-CN" altLang="en-US" sz="2400" b="1" dirty="0">
              <a:solidFill>
                <a:srgbClr val="FF0066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44444E-6 L -0.5 4.4444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833 0.0419 C -0.1184 0.03611 -0.12778 0.02871 -0.13732 0.02269 C -0.13906 0.02176 -0.14045 0.02153 -0.14219 0.02084 C -0.14444 0.01968 -0.14896 0.01713 -0.14896 0.01736 C -0.15382 0.01875 -0.15781 0.02269 -0.16285 0.02454 C -0.17517 0.02917 -0.18732 0.03496 -0.19965 0.03982 C -0.20955 0.03912 -0.21962 0.03959 -0.22969 0.03797 C -0.23212 0.0375 -0.23385 0.02732 -0.23524 0.02454 C -0.23802 0.02014 -0.24462 0.0132 -0.24462 0.01343 C -0.2566 0.01436 -0.26458 0.01412 -0.27569 0.01713 C -0.28125 0.01852 -0.28628 0.02385 -0.29184 0.02454 C -0.30729 0.02639 -0.34496 0.02778 -0.35764 0.02848 C -0.3592 0.02894 -0.36562 0.0301 -0.36805 0.03218 C -0.37031 0.03449 -0.37222 0.03866 -0.375 0.03982 C -0.38073 0.04236 -0.37795 0.04098 -0.38281 0.04375 C -0.40278 0.0426 -0.42014 0.04074 -0.43941 0.03797 C -0.44722 0.03542 -0.45191 0.0301 -0.4592 0.02662 C -0.46059 0.02593 -0.46198 0.02523 -0.46371 0.02454 C -0.46597 0.02338 -0.47066 0.02084 -0.47066 0.02107 C -0.48038 0.02153 -0.48958 0.02153 -0.4993 0.02269 C -0.50486 0.02338 -0.51007 0.0294 -0.51562 0.03033 C -0.52222 0.03148 -0.52934 0.03148 -0.53628 0.03218 C -0.54496 0.03195 -0.58437 0.03519 -0.60087 0.02662 C -0.60399 0.02084 -0.6066 0.01551 -0.61111 0.0132 C -0.61962 -0.00902 -0.63993 0.00371 -0.65382 0.01135 C -0.66076 0.02199 -0.64982 0.00625 -0.66094 0.01898 C -0.66423 0.02315 -0.66736 0.02848 -0.67118 0.03218 C -0.67569 0.03704 -0.68298 0.03959 -0.68819 0.0419 C -0.72361 0.03959 -0.71128 0.03982 -0.73212 0.03426 C -0.74045 0.02894 -0.75312 0.02477 -0.76215 0.02269 C -0.76719 0.02338 -0.77222 0.02315 -0.77708 0.02454 C -0.7809 0.0257 -0.78576 0.03056 -0.78976 0.03218 C -0.7934 0.03843 -0.80312 0.04283 -0.80816 0.04561 C -0.81059 0.04676 -0.8151 0.04931 -0.8151 0.04954 C -0.83993 0.04815 -0.85937 0.04653 -0.88298 0.0419 C -0.93472 0.01852 -1.00677 0.03426 -1.05104 0.03426 " pathEditMode="relative" rAng="0" ptsTypes="fffffffffffffffffffffffffffffffffffA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100" y="-2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2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2" name="Picture 2" descr="图片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9600" y="0"/>
            <a:ext cx="9153525" cy="6867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3" name="Rectangle 3"/>
          <p:cNvSpPr>
            <a:spLocks noGrp="1"/>
          </p:cNvSpPr>
          <p:nvPr>
            <p:ph type="title"/>
          </p:nvPr>
        </p:nvSpPr>
        <p:spPr>
          <a:xfrm>
            <a:off x="8318500" y="914400"/>
            <a:ext cx="607060" cy="981075"/>
          </a:xfrm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5400" b="1" dirty="0">
                <a:solidFill>
                  <a:srgbClr val="00FFFF"/>
                </a:solidFill>
                <a:ea typeface="隶书" pitchFamily="49" charset="-122"/>
                <a:hlinkClick r:id="rId2" action="ppaction://hlinksldjump"/>
              </a:rPr>
              <a:t>比较</a:t>
            </a:r>
            <a:endParaRPr lang="zh-CN" altLang="en-US" sz="5400" b="1" dirty="0">
              <a:solidFill>
                <a:srgbClr val="00FFFF"/>
              </a:solidFill>
              <a:ea typeface="隶书" pitchFamily="49" charset="-122"/>
              <a:hlinkClick r:id="rId2" action="ppaction://hlinksldjump"/>
            </a:endParaRPr>
          </a:p>
        </p:txBody>
      </p:sp>
      <p:graphicFrame>
        <p:nvGraphicFramePr>
          <p:cNvPr id="25604" name="表格占位符 25603"/>
          <p:cNvGraphicFramePr/>
          <p:nvPr>
            <p:ph type="tbl" idx="1"/>
          </p:nvPr>
        </p:nvGraphicFramePr>
        <p:xfrm>
          <a:off x="-164465" y="88900"/>
          <a:ext cx="8239125" cy="6657340"/>
        </p:xfrm>
        <a:graphic>
          <a:graphicData uri="http://schemas.openxmlformats.org/drawingml/2006/table">
            <a:tbl>
              <a:tblPr/>
              <a:tblGrid>
                <a:gridCol w="1299845"/>
                <a:gridCol w="6939280"/>
              </a:tblGrid>
              <a:tr h="688975">
                <a:tc>
                  <a:txBody>
                    <a:bodyPr/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4400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4000" b="1" dirty="0">
                          <a:solidFill>
                            <a:srgbClr val="FF0066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理由</a:t>
                      </a:r>
                      <a:endParaRPr lang="zh-CN" altLang="en-US" sz="4000" b="1" dirty="0">
                        <a:solidFill>
                          <a:srgbClr val="FF0066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751840">
                <a:tc>
                  <a:txBody>
                    <a:bodyPr/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4000" b="1" dirty="0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寺僧</a:t>
                      </a:r>
                      <a:endParaRPr lang="zh-CN" altLang="en-US" sz="4000" b="1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4000" b="1" dirty="0">
                          <a:solidFill>
                            <a:srgbClr val="FF0066"/>
                          </a:solidFill>
                          <a:latin typeface="Arial" panose="020B0604020202020204" pitchFamily="34" charset="0"/>
                          <a:ea typeface="楷体_GB2312" pitchFamily="49" charset="-122"/>
                        </a:rPr>
                        <a:t>石兽于水中；以为顺流下矣</a:t>
                      </a:r>
                      <a:r>
                        <a:rPr lang="zh-CN" altLang="en-US" sz="4000" b="1" dirty="0">
                          <a:solidFill>
                            <a:srgbClr val="FF9999"/>
                          </a:solidFill>
                          <a:latin typeface="Arial" panose="020B0604020202020204" pitchFamily="34" charset="0"/>
                          <a:ea typeface="楷体_GB2312" pitchFamily="49" charset="-122"/>
                        </a:rPr>
                        <a:t> </a:t>
                      </a:r>
                      <a:endParaRPr lang="zh-CN" altLang="en-US" sz="4000" b="1" dirty="0">
                        <a:solidFill>
                          <a:srgbClr val="FF9999"/>
                        </a:solidFill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1394460">
                <a:tc>
                  <a:txBody>
                    <a:bodyPr/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4000" b="1" dirty="0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讲学家</a:t>
                      </a:r>
                      <a:endParaRPr lang="zh-CN" altLang="en-US" sz="4000" b="1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4000" b="1" dirty="0">
                          <a:solidFill>
                            <a:srgbClr val="FF0066"/>
                          </a:solidFill>
                          <a:latin typeface="Arial" panose="020B0604020202020204" pitchFamily="34" charset="0"/>
                          <a:ea typeface="楷体_GB2312" pitchFamily="49" charset="-122"/>
                        </a:rPr>
                        <a:t>石性坚重，沙性松浮，湮于沙上，渐沉渐深耳 </a:t>
                      </a:r>
                      <a:endParaRPr lang="zh-CN" altLang="en-US" sz="4000" b="1" dirty="0">
                        <a:solidFill>
                          <a:srgbClr val="FF0066"/>
                        </a:solidFill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3249295">
                <a:tc>
                  <a:txBody>
                    <a:bodyPr/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4000" b="1" dirty="0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老河兵</a:t>
                      </a:r>
                      <a:endParaRPr lang="zh-CN" altLang="en-US" sz="4000" b="1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4000" b="1" dirty="0">
                          <a:solidFill>
                            <a:srgbClr val="FF0066"/>
                          </a:solidFill>
                          <a:latin typeface="Arial" panose="020B0604020202020204" pitchFamily="34" charset="0"/>
                          <a:ea typeface="楷体_GB2312" pitchFamily="49" charset="-122"/>
                        </a:rPr>
                        <a:t>石性坚重，沙性松浮，水不能冲石，其反激之力，必于石下迎水处啮沙为坎穴。渐激渐深，至石之半，石必倒掷坎穴中。如是再啮，石又再转。转转不已，遂反溯流逆上矣 </a:t>
                      </a:r>
                      <a:endParaRPr lang="zh-CN" altLang="en-US" sz="4000" b="1" dirty="0">
                        <a:solidFill>
                          <a:srgbClr val="FF0066"/>
                        </a:solidFill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5400000" scaled="1"/>
                      <a:tileRect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blinds dir="vert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6" name="Picture 2" descr="p_large_qCjV_4057000a812d2d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7" name="Text Box 3"/>
          <p:cNvSpPr txBox="1"/>
          <p:nvPr/>
        </p:nvSpPr>
        <p:spPr>
          <a:xfrm>
            <a:off x="228600" y="1676400"/>
            <a:ext cx="317023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imes New Roman" panose="02020603050405020304" pitchFamily="18" charset="0"/>
                <a:ea typeface="楷体_GB2312" pitchFamily="49" charset="-122"/>
              </a:rPr>
              <a:t>1</a:t>
            </a:r>
            <a:r>
              <a:rPr lang="zh-CN" alt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ea typeface="楷体_GB2312" pitchFamily="49" charset="-122"/>
              </a:rPr>
              <a:t>、僧：</a:t>
            </a:r>
            <a:endParaRPr lang="zh-CN" altLang="en-US" sz="3200" b="1" dirty="0">
              <a:solidFill>
                <a:schemeClr val="accent2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5604" name="Text Box 4"/>
          <p:cNvSpPr txBox="1"/>
          <p:nvPr/>
        </p:nvSpPr>
        <p:spPr>
          <a:xfrm>
            <a:off x="1981200" y="1676400"/>
            <a:ext cx="67056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楷体_GB2312" pitchFamily="49" charset="-122"/>
              </a:rPr>
              <a:t>没考虑流水、石兽、泥沙的关系</a:t>
            </a:r>
            <a:endParaRPr lang="zh-CN" altLang="en-US" sz="32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6629" name="Text Box 5"/>
          <p:cNvSpPr txBox="1"/>
          <p:nvPr/>
        </p:nvSpPr>
        <p:spPr>
          <a:xfrm>
            <a:off x="228600" y="2362200"/>
            <a:ext cx="302577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imes New Roman" panose="02020603050405020304" pitchFamily="18" charset="0"/>
                <a:ea typeface="楷体_GB2312" pitchFamily="49" charset="-122"/>
              </a:rPr>
              <a:t>2</a:t>
            </a:r>
            <a:r>
              <a:rPr lang="zh-CN" alt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ea typeface="楷体_GB2312" pitchFamily="49" charset="-122"/>
              </a:rPr>
              <a:t>、僧</a:t>
            </a:r>
            <a:r>
              <a:rPr lang="zh-CN" alt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：</a:t>
            </a:r>
            <a:endParaRPr lang="zh-CN" altLang="en-US" sz="32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606" name="Text Box 6"/>
          <p:cNvSpPr txBox="1"/>
          <p:nvPr/>
        </p:nvSpPr>
        <p:spPr>
          <a:xfrm>
            <a:off x="1905000" y="2362200"/>
            <a:ext cx="7239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楷体_GB2312" pitchFamily="49" charset="-122"/>
              </a:rPr>
              <a:t>只考虑了流水，没考虑石兽、泥沙</a:t>
            </a:r>
            <a:endParaRPr lang="zh-CN" altLang="en-US" sz="32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6631" name="Text Box 7"/>
          <p:cNvSpPr txBox="1"/>
          <p:nvPr/>
        </p:nvSpPr>
        <p:spPr>
          <a:xfrm>
            <a:off x="381000" y="2895600"/>
            <a:ext cx="1219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32" name="Text Box 8"/>
          <p:cNvSpPr txBox="1"/>
          <p:nvPr/>
        </p:nvSpPr>
        <p:spPr>
          <a:xfrm>
            <a:off x="228600" y="3124200"/>
            <a:ext cx="41783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imes New Roman" panose="02020603050405020304" pitchFamily="18" charset="0"/>
                <a:ea typeface="楷体_GB2312" pitchFamily="49" charset="-122"/>
              </a:rPr>
              <a:t>3</a:t>
            </a:r>
            <a:r>
              <a:rPr lang="zh-CN" alt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ea typeface="楷体_GB2312" pitchFamily="49" charset="-122"/>
              </a:rPr>
              <a:t>、讲学家</a:t>
            </a:r>
            <a:r>
              <a:rPr lang="en-US" altLang="zh-CN" sz="32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endParaRPr lang="en-US" altLang="zh-CN" sz="32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609" name="Text Box 9"/>
          <p:cNvSpPr txBox="1"/>
          <p:nvPr/>
        </p:nvSpPr>
        <p:spPr>
          <a:xfrm>
            <a:off x="2362200" y="3124200"/>
            <a:ext cx="6567170" cy="10668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楷体_GB2312" pitchFamily="49" charset="-122"/>
              </a:rPr>
              <a:t>考虑了石兽和泥沙的关系，忽略了流水</a:t>
            </a:r>
            <a:endParaRPr lang="zh-CN" altLang="en-US" sz="32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6634" name="Text Box 10"/>
          <p:cNvSpPr txBox="1"/>
          <p:nvPr/>
        </p:nvSpPr>
        <p:spPr>
          <a:xfrm>
            <a:off x="381000" y="4495800"/>
            <a:ext cx="4826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4</a:t>
            </a:r>
            <a:r>
              <a:rPr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、老河兵</a:t>
            </a:r>
            <a:r>
              <a:rPr lang="en-US" altLang="zh-CN" sz="32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endParaRPr lang="en-US" altLang="zh-CN" sz="3200" b="1" dirty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611" name="Text Box 11"/>
          <p:cNvSpPr txBox="1"/>
          <p:nvPr/>
        </p:nvSpPr>
        <p:spPr>
          <a:xfrm>
            <a:off x="2819400" y="4419600"/>
            <a:ext cx="51816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楷体_GB2312" pitchFamily="49" charset="-122"/>
              </a:rPr>
              <a:t>既有理论又有实践，准确把握了三者的性质及相互关系</a:t>
            </a:r>
            <a:endParaRPr lang="zh-CN" altLang="en-US" sz="3200" b="1" dirty="0">
              <a:solidFill>
                <a:srgbClr val="FF0066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26636" name="Picture 12" descr="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7600" y="4572000"/>
            <a:ext cx="1295400" cy="1150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/>
        </p:nvSpPr>
        <p:spPr>
          <a:xfrm>
            <a:off x="591820" y="228600"/>
            <a:ext cx="7711440" cy="118872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r>
              <a:rPr lang="en-US" altLang="zh-CN" sz="3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3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  <a:sym typeface="+mn-ea"/>
              </a:rPr>
              <a:t>为什么前三种方法是错的，只有老河兵的方法是对的？</a:t>
            </a:r>
            <a:endParaRPr lang="zh-CN" altLang="en-US" sz="36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66160" y="3672840"/>
            <a:ext cx="5196840" cy="64008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ea typeface="楷体_GB2312" pitchFamily="49" charset="-122"/>
                <a:sym typeface="+mn-ea"/>
              </a:rPr>
              <a:t>空谈事理，不切合实际</a:t>
            </a:r>
            <a:endParaRPr lang="zh-CN" altLang="en-US" sz="3600" b="1" dirty="0">
              <a:solidFill>
                <a:srgbClr val="FF0000"/>
              </a:solidFill>
              <a:ea typeface="楷体_GB2312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  <p:bldP spid="25606" grpId="0"/>
      <p:bldP spid="25609" grpId="0"/>
      <p:bldP spid="25611" grpId="0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Picture 2" descr="img84683_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8600" y="1600200"/>
            <a:ext cx="2667000" cy="3657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Rectangle 3"/>
          <p:cNvSpPr/>
          <p:nvPr/>
        </p:nvSpPr>
        <p:spPr>
          <a:xfrm>
            <a:off x="1591310" y="457200"/>
            <a:ext cx="6786563" cy="32766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8" name="Rectangle 4"/>
          <p:cNvSpPr/>
          <p:nvPr/>
        </p:nvSpPr>
        <p:spPr>
          <a:xfrm>
            <a:off x="3132138" y="260350"/>
            <a:ext cx="5118100" cy="2209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149" name="Rectangle 5"/>
          <p:cNvSpPr/>
          <p:nvPr/>
        </p:nvSpPr>
        <p:spPr>
          <a:xfrm>
            <a:off x="3189605" y="457200"/>
            <a:ext cx="5920105" cy="37490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eaLnBrk="1" hangingPunct="1"/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     《</a:t>
            </a:r>
            <a:r>
              <a:rPr lang="zh-CN" altLang="en-US" sz="40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阅微草堂笔记</a:t>
            </a:r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》</a:t>
            </a:r>
            <a:r>
              <a:rPr lang="zh-CN" altLang="en-US" sz="40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是纪昀晚年所作的一部</a:t>
            </a:r>
            <a:r>
              <a:rPr lang="zh-CN" altLang="en-US" sz="4000" b="1" dirty="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文言笔记</a:t>
            </a:r>
            <a:r>
              <a:rPr lang="zh-CN" altLang="en-US" sz="40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小说，</a:t>
            </a:r>
            <a:r>
              <a:rPr lang="zh-CN" altLang="en-US" sz="4000" b="1" dirty="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题材以妖怪鬼狐为主</a:t>
            </a:r>
            <a:r>
              <a:rPr lang="zh-CN" altLang="en-US" sz="40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，但于人事异闻、名物典故等也有记述，内容相当广泛。</a:t>
            </a:r>
            <a:endParaRPr lang="zh-CN" altLang="en-US" sz="4000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6150" name="Text Box 6"/>
          <p:cNvSpPr txBox="1"/>
          <p:nvPr/>
        </p:nvSpPr>
        <p:spPr>
          <a:xfrm>
            <a:off x="3133090" y="4191000"/>
            <a:ext cx="5920740" cy="19202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1" dirty="0"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r>
              <a:rPr lang="en-US" altLang="zh-CN" sz="4000" b="1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4000" b="1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四库全书</a:t>
            </a:r>
            <a:r>
              <a:rPr lang="en-US" altLang="zh-CN" sz="4000" b="1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4000" b="1" dirty="0">
                <a:latin typeface="Times New Roman" panose="02020603050405020304" pitchFamily="18" charset="0"/>
                <a:ea typeface="楷体_GB2312" pitchFamily="49" charset="-122"/>
              </a:rPr>
              <a:t>分古今图书为</a:t>
            </a:r>
            <a:r>
              <a:rPr lang="zh-CN" altLang="en-US" sz="4000" b="1" dirty="0">
                <a:solidFill>
                  <a:schemeClr val="accent2"/>
                </a:solidFill>
                <a:latin typeface="Times New Roman" panose="02020603050405020304" pitchFamily="18" charset="0"/>
                <a:ea typeface="楷体_GB2312" pitchFamily="49" charset="-122"/>
              </a:rPr>
              <a:t>经、史、子、集</a:t>
            </a:r>
            <a:r>
              <a:rPr lang="zh-CN" altLang="en-US" sz="4000" b="1" dirty="0">
                <a:latin typeface="Times New Roman" panose="02020603050405020304" pitchFamily="18" charset="0"/>
                <a:ea typeface="楷体_GB2312" pitchFamily="49" charset="-122"/>
              </a:rPr>
              <a:t>四档，总名为“</a:t>
            </a:r>
            <a:r>
              <a:rPr lang="zh-CN" altLang="en-US" sz="4000" b="1" dirty="0">
                <a:solidFill>
                  <a:schemeClr val="accent2"/>
                </a:solidFill>
                <a:latin typeface="Times New Roman" panose="02020603050405020304" pitchFamily="18" charset="0"/>
                <a:ea typeface="楷体_GB2312" pitchFamily="49" charset="-122"/>
              </a:rPr>
              <a:t>四库全书</a:t>
            </a:r>
            <a:r>
              <a:rPr lang="zh-CN" altLang="en-US" sz="4000" b="1" dirty="0">
                <a:latin typeface="Times New Roman" panose="02020603050405020304" pitchFamily="18" charset="0"/>
                <a:ea typeface="楷体_GB2312" pitchFamily="49" charset="-122"/>
              </a:rPr>
              <a:t>”。</a:t>
            </a:r>
            <a:endParaRPr lang="zh-CN" altLang="en-US" sz="40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/>
      <p:bldP spid="615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50" name="Picture 2" descr="u=4054640601,1650306011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0" y="0"/>
            <a:ext cx="1524000" cy="1619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27" name="Picture 3" descr="9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1180896">
            <a:off x="6019800" y="838200"/>
            <a:ext cx="923925" cy="1714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2" name="Text Box 4"/>
          <p:cNvSpPr txBox="1"/>
          <p:nvPr/>
        </p:nvSpPr>
        <p:spPr>
          <a:xfrm>
            <a:off x="0" y="2819400"/>
            <a:ext cx="9144000" cy="365760"/>
          </a:xfrm>
          <a:prstGeom prst="rect">
            <a:avLst/>
          </a:prstGeom>
          <a:solidFill>
            <a:srgbClr val="99CCFF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53" name="Line 5"/>
          <p:cNvSpPr/>
          <p:nvPr/>
        </p:nvSpPr>
        <p:spPr>
          <a:xfrm>
            <a:off x="0" y="5105400"/>
            <a:ext cx="9144000" cy="0"/>
          </a:xfrm>
          <a:prstGeom prst="line">
            <a:avLst/>
          </a:prstGeom>
          <a:ln w="952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7654" name="Text Box 6"/>
          <p:cNvSpPr txBox="1"/>
          <p:nvPr/>
        </p:nvSpPr>
        <p:spPr>
          <a:xfrm>
            <a:off x="0" y="5105400"/>
            <a:ext cx="9144000" cy="777240"/>
          </a:xfrm>
          <a:prstGeom prst="rect">
            <a:avLst/>
          </a:prstGeom>
          <a:solidFill>
            <a:srgbClr val="996633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55" name="Text Box 7"/>
          <p:cNvSpPr txBox="1"/>
          <p:nvPr/>
        </p:nvSpPr>
        <p:spPr>
          <a:xfrm>
            <a:off x="0" y="5791200"/>
            <a:ext cx="9144000" cy="1188720"/>
          </a:xfrm>
          <a:prstGeom prst="rect">
            <a:avLst/>
          </a:prstGeom>
          <a:solidFill>
            <a:srgbClr val="663300"/>
          </a:solidFill>
          <a:ln w="9525">
            <a:noFill/>
          </a:ln>
        </p:spPr>
        <p:txBody>
          <a:bodyPr>
            <a:spAutoFit/>
          </a:bodyPr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2" name="Oval 8"/>
          <p:cNvSpPr/>
          <p:nvPr/>
        </p:nvSpPr>
        <p:spPr>
          <a:xfrm>
            <a:off x="6858000" y="4953000"/>
            <a:ext cx="533400" cy="6858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3" name="Oval 9"/>
          <p:cNvSpPr/>
          <p:nvPr/>
        </p:nvSpPr>
        <p:spPr>
          <a:xfrm>
            <a:off x="5867400" y="5029200"/>
            <a:ext cx="381000" cy="6858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58" name="WordArt 10"/>
          <p:cNvSpPr>
            <a:spLocks noTextEdit="1"/>
          </p:cNvSpPr>
          <p:nvPr/>
        </p:nvSpPr>
        <p:spPr>
          <a:xfrm>
            <a:off x="228600" y="1981200"/>
            <a:ext cx="914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60000"/>
          </a:bodyPr>
          <a:p>
            <a:pPr algn="ctr" eaLnBrk="0" hangingPunct="0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上游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659" name="WordArt 11"/>
          <p:cNvSpPr>
            <a:spLocks noTextEdit="1"/>
          </p:cNvSpPr>
          <p:nvPr/>
        </p:nvSpPr>
        <p:spPr>
          <a:xfrm>
            <a:off x="8001000" y="3810000"/>
            <a:ext cx="914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60000"/>
          </a:bodyPr>
          <a:p>
            <a:pPr algn="ctr" eaLnBrk="0" hangingPunct="0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下游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7660" name="Picture 12" descr="u=1981761599,2222145136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533400"/>
            <a:ext cx="3124200" cy="27670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61" name="Picture 13" descr="u=4054640601,1650306011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524000" cy="1619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8611 L -0.00052 0.4194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2" grpId="0" animBg="1"/>
      <p:bldP spid="2663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Text Box 2"/>
          <p:cNvSpPr txBox="1"/>
          <p:nvPr/>
        </p:nvSpPr>
        <p:spPr>
          <a:xfrm>
            <a:off x="0" y="2819400"/>
            <a:ext cx="9144000" cy="365760"/>
          </a:xfrm>
          <a:prstGeom prst="rect">
            <a:avLst/>
          </a:prstGeom>
          <a:solidFill>
            <a:srgbClr val="99CCFF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8675" name="Picture 3" descr="9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-1129329">
            <a:off x="5867400" y="3886200"/>
            <a:ext cx="923925" cy="1714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6" name="Line 4"/>
          <p:cNvSpPr/>
          <p:nvPr/>
        </p:nvSpPr>
        <p:spPr>
          <a:xfrm>
            <a:off x="0" y="5105400"/>
            <a:ext cx="9144000" cy="0"/>
          </a:xfrm>
          <a:prstGeom prst="line">
            <a:avLst/>
          </a:prstGeom>
          <a:ln w="952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7653" name="Line 5"/>
          <p:cNvSpPr/>
          <p:nvPr/>
        </p:nvSpPr>
        <p:spPr>
          <a:xfrm>
            <a:off x="1143000" y="4267200"/>
            <a:ext cx="37338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27654" name="Line 6"/>
          <p:cNvSpPr/>
          <p:nvPr/>
        </p:nvSpPr>
        <p:spPr>
          <a:xfrm>
            <a:off x="152400" y="4724400"/>
            <a:ext cx="51054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27655" name="Line 7"/>
          <p:cNvSpPr/>
          <p:nvPr/>
        </p:nvSpPr>
        <p:spPr>
          <a:xfrm>
            <a:off x="914400" y="3810000"/>
            <a:ext cx="49530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28680" name="Text Box 8"/>
          <p:cNvSpPr txBox="1"/>
          <p:nvPr/>
        </p:nvSpPr>
        <p:spPr>
          <a:xfrm>
            <a:off x="0" y="5105400"/>
            <a:ext cx="9144000" cy="777240"/>
          </a:xfrm>
          <a:prstGeom prst="rect">
            <a:avLst/>
          </a:prstGeom>
          <a:solidFill>
            <a:srgbClr val="996633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1" name="Text Box 9"/>
          <p:cNvSpPr txBox="1"/>
          <p:nvPr/>
        </p:nvSpPr>
        <p:spPr>
          <a:xfrm>
            <a:off x="0" y="5791200"/>
            <a:ext cx="9144000" cy="1188720"/>
          </a:xfrm>
          <a:prstGeom prst="rect">
            <a:avLst/>
          </a:prstGeom>
          <a:solidFill>
            <a:srgbClr val="663300"/>
          </a:solidFill>
          <a:ln w="9525">
            <a:noFill/>
          </a:ln>
        </p:spPr>
        <p:txBody>
          <a:bodyPr>
            <a:spAutoFit/>
          </a:bodyPr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2" name="Oval 10"/>
          <p:cNvSpPr/>
          <p:nvPr/>
        </p:nvSpPr>
        <p:spPr>
          <a:xfrm>
            <a:off x="5867400" y="5029200"/>
            <a:ext cx="381000" cy="6858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3" name="Oval 11"/>
          <p:cNvSpPr/>
          <p:nvPr/>
        </p:nvSpPr>
        <p:spPr>
          <a:xfrm>
            <a:off x="6858000" y="4953000"/>
            <a:ext cx="533400" cy="6858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4" name="WordArt 12"/>
          <p:cNvSpPr>
            <a:spLocks noTextEdit="1"/>
          </p:cNvSpPr>
          <p:nvPr/>
        </p:nvSpPr>
        <p:spPr>
          <a:xfrm>
            <a:off x="228600" y="1981200"/>
            <a:ext cx="914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60000"/>
          </a:bodyPr>
          <a:p>
            <a:pPr algn="ctr" eaLnBrk="0" hangingPunct="0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上游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8685" name="WordArt 13"/>
          <p:cNvSpPr>
            <a:spLocks noTextEdit="1"/>
          </p:cNvSpPr>
          <p:nvPr/>
        </p:nvSpPr>
        <p:spPr>
          <a:xfrm>
            <a:off x="8001000" y="3810000"/>
            <a:ext cx="914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60000"/>
          </a:bodyPr>
          <a:p>
            <a:pPr algn="ctr" eaLnBrk="0" hangingPunct="0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下游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8686" name="Picture 14" descr="u=4054640601,1650306011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0"/>
            <a:ext cx="1524000" cy="1619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87" name="Picture 15" descr="u=1981761599,2222145136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838200"/>
            <a:ext cx="3124200" cy="27670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88" name="Picture 16" descr="u=4054640601,1650306011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8600" y="0"/>
            <a:ext cx="1524000" cy="1619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ndAc>
      <p:stSnd>
        <p:snd r:embed="rId4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Text Box 2"/>
          <p:cNvSpPr txBox="1"/>
          <p:nvPr/>
        </p:nvSpPr>
        <p:spPr>
          <a:xfrm>
            <a:off x="0" y="2819400"/>
            <a:ext cx="9144000" cy="365760"/>
          </a:xfrm>
          <a:prstGeom prst="rect">
            <a:avLst/>
          </a:prstGeom>
          <a:solidFill>
            <a:srgbClr val="99CCFF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9699" name="Picture 3" descr="9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-1097498">
            <a:off x="6019800" y="3886200"/>
            <a:ext cx="923925" cy="1714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00" name="Line 4"/>
          <p:cNvSpPr/>
          <p:nvPr/>
        </p:nvSpPr>
        <p:spPr>
          <a:xfrm>
            <a:off x="0" y="5105400"/>
            <a:ext cx="9144000" cy="0"/>
          </a:xfrm>
          <a:prstGeom prst="line">
            <a:avLst/>
          </a:prstGeom>
          <a:ln w="952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9701" name="Line 5"/>
          <p:cNvSpPr/>
          <p:nvPr/>
        </p:nvSpPr>
        <p:spPr>
          <a:xfrm>
            <a:off x="1143000" y="4267200"/>
            <a:ext cx="37338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29702" name="Line 6"/>
          <p:cNvSpPr/>
          <p:nvPr/>
        </p:nvSpPr>
        <p:spPr>
          <a:xfrm>
            <a:off x="152400" y="4724400"/>
            <a:ext cx="51054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29703" name="Line 7"/>
          <p:cNvSpPr/>
          <p:nvPr/>
        </p:nvSpPr>
        <p:spPr>
          <a:xfrm>
            <a:off x="914400" y="3810000"/>
            <a:ext cx="49530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29704" name="Text Box 8"/>
          <p:cNvSpPr txBox="1"/>
          <p:nvPr/>
        </p:nvSpPr>
        <p:spPr>
          <a:xfrm>
            <a:off x="0" y="5105400"/>
            <a:ext cx="9144000" cy="777240"/>
          </a:xfrm>
          <a:prstGeom prst="rect">
            <a:avLst/>
          </a:prstGeom>
          <a:solidFill>
            <a:srgbClr val="996633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5" name="Text Box 9"/>
          <p:cNvSpPr txBox="1"/>
          <p:nvPr/>
        </p:nvSpPr>
        <p:spPr>
          <a:xfrm>
            <a:off x="0" y="5791200"/>
            <a:ext cx="9144000" cy="1188720"/>
          </a:xfrm>
          <a:prstGeom prst="rect">
            <a:avLst/>
          </a:prstGeom>
          <a:solidFill>
            <a:srgbClr val="663300"/>
          </a:solidFill>
          <a:ln w="9525">
            <a:noFill/>
          </a:ln>
        </p:spPr>
        <p:txBody>
          <a:bodyPr>
            <a:spAutoFit/>
          </a:bodyPr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6" name="Oval 10"/>
          <p:cNvSpPr/>
          <p:nvPr/>
        </p:nvSpPr>
        <p:spPr>
          <a:xfrm>
            <a:off x="4267200" y="4876800"/>
            <a:ext cx="1905000" cy="457200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7" name="Oval 11"/>
          <p:cNvSpPr/>
          <p:nvPr/>
        </p:nvSpPr>
        <p:spPr>
          <a:xfrm>
            <a:off x="7010400" y="4800600"/>
            <a:ext cx="1219200" cy="6858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8" name="WordArt 12"/>
          <p:cNvSpPr>
            <a:spLocks noTextEdit="1"/>
          </p:cNvSpPr>
          <p:nvPr/>
        </p:nvSpPr>
        <p:spPr>
          <a:xfrm>
            <a:off x="228600" y="1981200"/>
            <a:ext cx="914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60000"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上游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709" name="WordArt 13"/>
          <p:cNvSpPr>
            <a:spLocks noTextEdit="1"/>
          </p:cNvSpPr>
          <p:nvPr/>
        </p:nvSpPr>
        <p:spPr>
          <a:xfrm>
            <a:off x="8001000" y="3810000"/>
            <a:ext cx="914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60000"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下游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9710" name="Picture 14" descr="u=1981761599,2222145136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381000"/>
            <a:ext cx="3124200" cy="27670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11" name="Picture 15" descr="u=4054640601,1650306011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0"/>
            <a:ext cx="1524000" cy="1619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12" name="Picture 16" descr="u=4054640601,1650306011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524000" cy="1619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13" name="Line 17"/>
          <p:cNvSpPr/>
          <p:nvPr/>
        </p:nvSpPr>
        <p:spPr>
          <a:xfrm flipH="1">
            <a:off x="5562600" y="4648200"/>
            <a:ext cx="457200" cy="6096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9714" name="Line 18"/>
          <p:cNvSpPr/>
          <p:nvPr/>
        </p:nvSpPr>
        <p:spPr>
          <a:xfrm flipH="1">
            <a:off x="5486400" y="4267200"/>
            <a:ext cx="457200" cy="6096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Text Box 2"/>
          <p:cNvSpPr txBox="1"/>
          <p:nvPr/>
        </p:nvSpPr>
        <p:spPr>
          <a:xfrm>
            <a:off x="0" y="2819400"/>
            <a:ext cx="9144000" cy="365760"/>
          </a:xfrm>
          <a:prstGeom prst="rect">
            <a:avLst/>
          </a:prstGeom>
          <a:solidFill>
            <a:srgbClr val="99CCFF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23" name="Line 3"/>
          <p:cNvSpPr/>
          <p:nvPr/>
        </p:nvSpPr>
        <p:spPr>
          <a:xfrm>
            <a:off x="0" y="5105400"/>
            <a:ext cx="9144000" cy="0"/>
          </a:xfrm>
          <a:prstGeom prst="line">
            <a:avLst/>
          </a:prstGeom>
          <a:ln w="952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0724" name="Line 4"/>
          <p:cNvSpPr/>
          <p:nvPr/>
        </p:nvSpPr>
        <p:spPr>
          <a:xfrm>
            <a:off x="1143000" y="4267200"/>
            <a:ext cx="37338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0725" name="Line 5"/>
          <p:cNvSpPr/>
          <p:nvPr/>
        </p:nvSpPr>
        <p:spPr>
          <a:xfrm>
            <a:off x="914400" y="3810000"/>
            <a:ext cx="49530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0726" name="Text Box 6"/>
          <p:cNvSpPr txBox="1"/>
          <p:nvPr/>
        </p:nvSpPr>
        <p:spPr>
          <a:xfrm>
            <a:off x="0" y="5105400"/>
            <a:ext cx="9144000" cy="777240"/>
          </a:xfrm>
          <a:prstGeom prst="rect">
            <a:avLst/>
          </a:prstGeom>
          <a:solidFill>
            <a:srgbClr val="996633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27" name="Text Box 7"/>
          <p:cNvSpPr txBox="1"/>
          <p:nvPr/>
        </p:nvSpPr>
        <p:spPr>
          <a:xfrm>
            <a:off x="0" y="5791200"/>
            <a:ext cx="9144000" cy="1188720"/>
          </a:xfrm>
          <a:prstGeom prst="rect">
            <a:avLst/>
          </a:prstGeom>
          <a:solidFill>
            <a:srgbClr val="663300"/>
          </a:solidFill>
          <a:ln w="9525">
            <a:noFill/>
          </a:ln>
        </p:spPr>
        <p:txBody>
          <a:bodyPr>
            <a:spAutoFit/>
          </a:bodyPr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28" name="Oval 8"/>
          <p:cNvSpPr/>
          <p:nvPr/>
        </p:nvSpPr>
        <p:spPr>
          <a:xfrm>
            <a:off x="4267200" y="4953000"/>
            <a:ext cx="1905000" cy="457200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0729" name="Picture 9" descr="9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43400" y="4572000"/>
            <a:ext cx="1714500" cy="923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30" name="Line 10"/>
          <p:cNvSpPr/>
          <p:nvPr/>
        </p:nvSpPr>
        <p:spPr>
          <a:xfrm>
            <a:off x="-1219200" y="4800600"/>
            <a:ext cx="51054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0731" name="Oval 11"/>
          <p:cNvSpPr/>
          <p:nvPr/>
        </p:nvSpPr>
        <p:spPr>
          <a:xfrm rot="-525977">
            <a:off x="6096000" y="4800600"/>
            <a:ext cx="1219200" cy="6858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32" name="Oval 12"/>
          <p:cNvSpPr/>
          <p:nvPr/>
        </p:nvSpPr>
        <p:spPr>
          <a:xfrm rot="-525977">
            <a:off x="3873500" y="5257800"/>
            <a:ext cx="1219200" cy="5334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33" name="Oval 13"/>
          <p:cNvSpPr/>
          <p:nvPr/>
        </p:nvSpPr>
        <p:spPr>
          <a:xfrm rot="1768809">
            <a:off x="6019800" y="4876800"/>
            <a:ext cx="1219200" cy="6858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34" name="WordArt 14"/>
          <p:cNvSpPr>
            <a:spLocks noTextEdit="1"/>
          </p:cNvSpPr>
          <p:nvPr/>
        </p:nvSpPr>
        <p:spPr>
          <a:xfrm>
            <a:off x="228600" y="1981200"/>
            <a:ext cx="914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60000"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上游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0735" name="WordArt 15"/>
          <p:cNvSpPr>
            <a:spLocks noTextEdit="1"/>
          </p:cNvSpPr>
          <p:nvPr/>
        </p:nvSpPr>
        <p:spPr>
          <a:xfrm>
            <a:off x="8001000" y="3810000"/>
            <a:ext cx="914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60000"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下游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0736" name="Picture 16" descr="u=1981761599,2222145136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228600"/>
            <a:ext cx="3124200" cy="27670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37" name="Picture 17" descr="u=4054640601,1650306011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0"/>
            <a:ext cx="1524000" cy="1619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38" name="Picture 18" descr="u=4054640601,1650306011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524000" cy="1619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Text Box 2"/>
          <p:cNvSpPr txBox="1"/>
          <p:nvPr/>
        </p:nvSpPr>
        <p:spPr>
          <a:xfrm>
            <a:off x="0" y="2819400"/>
            <a:ext cx="9144000" cy="365760"/>
          </a:xfrm>
          <a:prstGeom prst="rect">
            <a:avLst/>
          </a:prstGeom>
          <a:solidFill>
            <a:srgbClr val="99CCFF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47" name="Line 3"/>
          <p:cNvSpPr/>
          <p:nvPr/>
        </p:nvSpPr>
        <p:spPr>
          <a:xfrm>
            <a:off x="0" y="5105400"/>
            <a:ext cx="9144000" cy="0"/>
          </a:xfrm>
          <a:prstGeom prst="line">
            <a:avLst/>
          </a:prstGeom>
          <a:ln w="952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1748" name="Line 4"/>
          <p:cNvSpPr/>
          <p:nvPr/>
        </p:nvSpPr>
        <p:spPr>
          <a:xfrm>
            <a:off x="1143000" y="4267200"/>
            <a:ext cx="37338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1749" name="Line 5"/>
          <p:cNvSpPr/>
          <p:nvPr/>
        </p:nvSpPr>
        <p:spPr>
          <a:xfrm>
            <a:off x="914400" y="3810000"/>
            <a:ext cx="49530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1750" name="Text Box 6"/>
          <p:cNvSpPr txBox="1"/>
          <p:nvPr/>
        </p:nvSpPr>
        <p:spPr>
          <a:xfrm>
            <a:off x="0" y="5105400"/>
            <a:ext cx="9144000" cy="777240"/>
          </a:xfrm>
          <a:prstGeom prst="rect">
            <a:avLst/>
          </a:prstGeom>
          <a:solidFill>
            <a:srgbClr val="996633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51" name="Text Box 7"/>
          <p:cNvSpPr txBox="1"/>
          <p:nvPr/>
        </p:nvSpPr>
        <p:spPr>
          <a:xfrm>
            <a:off x="0" y="5791200"/>
            <a:ext cx="9144000" cy="1188720"/>
          </a:xfrm>
          <a:prstGeom prst="rect">
            <a:avLst/>
          </a:prstGeom>
          <a:solidFill>
            <a:srgbClr val="663300"/>
          </a:solidFill>
          <a:ln w="9525">
            <a:noFill/>
          </a:ln>
        </p:spPr>
        <p:txBody>
          <a:bodyPr>
            <a:spAutoFit/>
          </a:bodyPr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52" name="Oval 8"/>
          <p:cNvSpPr/>
          <p:nvPr/>
        </p:nvSpPr>
        <p:spPr>
          <a:xfrm>
            <a:off x="4267200" y="4953000"/>
            <a:ext cx="1905000" cy="457200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1753" name="Picture 9" descr="9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43400" y="4572000"/>
            <a:ext cx="1714500" cy="923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54" name="Oval 10"/>
          <p:cNvSpPr/>
          <p:nvPr/>
        </p:nvSpPr>
        <p:spPr>
          <a:xfrm>
            <a:off x="2971800" y="4495800"/>
            <a:ext cx="1371600" cy="990600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55" name="Oval 11"/>
          <p:cNvSpPr/>
          <p:nvPr/>
        </p:nvSpPr>
        <p:spPr>
          <a:xfrm rot="-866570">
            <a:off x="5715000" y="4648200"/>
            <a:ext cx="1752600" cy="1031875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56" name="Line 12"/>
          <p:cNvSpPr/>
          <p:nvPr/>
        </p:nvSpPr>
        <p:spPr>
          <a:xfrm>
            <a:off x="-1066800" y="4724400"/>
            <a:ext cx="51054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1757" name="Oval 13"/>
          <p:cNvSpPr/>
          <p:nvPr/>
        </p:nvSpPr>
        <p:spPr>
          <a:xfrm>
            <a:off x="3810000" y="5334000"/>
            <a:ext cx="1477963" cy="4572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58" name="WordArt 14"/>
          <p:cNvSpPr>
            <a:spLocks noTextEdit="1"/>
          </p:cNvSpPr>
          <p:nvPr/>
        </p:nvSpPr>
        <p:spPr>
          <a:xfrm>
            <a:off x="228600" y="1981200"/>
            <a:ext cx="914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60000"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上游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1759" name="WordArt 15"/>
          <p:cNvSpPr>
            <a:spLocks noTextEdit="1"/>
          </p:cNvSpPr>
          <p:nvPr/>
        </p:nvSpPr>
        <p:spPr>
          <a:xfrm>
            <a:off x="8001000" y="3810000"/>
            <a:ext cx="914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60000"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下游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1760" name="Picture 16" descr="u=1981761599,2222145136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228600"/>
            <a:ext cx="3124200" cy="27670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61" name="Picture 17" descr="u=4054640601,1650306011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0"/>
            <a:ext cx="1524000" cy="1619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62" name="Picture 18" descr="u=4054640601,1650306011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0"/>
            <a:ext cx="1524000" cy="1619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63" name="Line 19"/>
          <p:cNvSpPr/>
          <p:nvPr/>
        </p:nvSpPr>
        <p:spPr>
          <a:xfrm flipH="1">
            <a:off x="3962400" y="5105400"/>
            <a:ext cx="228600" cy="1524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1764" name="Line 20"/>
          <p:cNvSpPr/>
          <p:nvPr/>
        </p:nvSpPr>
        <p:spPr>
          <a:xfrm flipH="1">
            <a:off x="3581400" y="4800600"/>
            <a:ext cx="609600" cy="3048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Text Box 2"/>
          <p:cNvSpPr txBox="1"/>
          <p:nvPr/>
        </p:nvSpPr>
        <p:spPr>
          <a:xfrm>
            <a:off x="0" y="2819400"/>
            <a:ext cx="9144000" cy="365760"/>
          </a:xfrm>
          <a:prstGeom prst="rect">
            <a:avLst/>
          </a:prstGeom>
          <a:solidFill>
            <a:srgbClr val="99CCFF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1" name="Line 3"/>
          <p:cNvSpPr/>
          <p:nvPr/>
        </p:nvSpPr>
        <p:spPr>
          <a:xfrm>
            <a:off x="0" y="5105400"/>
            <a:ext cx="9144000" cy="0"/>
          </a:xfrm>
          <a:prstGeom prst="line">
            <a:avLst/>
          </a:prstGeom>
          <a:ln w="952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2772" name="Line 4"/>
          <p:cNvSpPr/>
          <p:nvPr/>
        </p:nvSpPr>
        <p:spPr>
          <a:xfrm>
            <a:off x="-609600" y="4267200"/>
            <a:ext cx="37338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2773" name="Line 5"/>
          <p:cNvSpPr/>
          <p:nvPr/>
        </p:nvSpPr>
        <p:spPr>
          <a:xfrm>
            <a:off x="914400" y="3810000"/>
            <a:ext cx="49530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2774" name="Text Box 6"/>
          <p:cNvSpPr txBox="1"/>
          <p:nvPr/>
        </p:nvSpPr>
        <p:spPr>
          <a:xfrm>
            <a:off x="0" y="5105400"/>
            <a:ext cx="9144000" cy="777240"/>
          </a:xfrm>
          <a:prstGeom prst="rect">
            <a:avLst/>
          </a:prstGeom>
          <a:solidFill>
            <a:srgbClr val="996633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5" name="Text Box 7"/>
          <p:cNvSpPr txBox="1"/>
          <p:nvPr/>
        </p:nvSpPr>
        <p:spPr>
          <a:xfrm>
            <a:off x="0" y="5791200"/>
            <a:ext cx="9144000" cy="1188720"/>
          </a:xfrm>
          <a:prstGeom prst="rect">
            <a:avLst/>
          </a:prstGeom>
          <a:solidFill>
            <a:srgbClr val="663300"/>
          </a:solidFill>
          <a:ln w="9525">
            <a:noFill/>
          </a:ln>
        </p:spPr>
        <p:txBody>
          <a:bodyPr>
            <a:spAutoFit/>
          </a:bodyPr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6" name="Oval 8"/>
          <p:cNvSpPr/>
          <p:nvPr/>
        </p:nvSpPr>
        <p:spPr>
          <a:xfrm>
            <a:off x="3048000" y="4572000"/>
            <a:ext cx="1066800" cy="1143000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7" name="Line 9"/>
          <p:cNvSpPr/>
          <p:nvPr/>
        </p:nvSpPr>
        <p:spPr>
          <a:xfrm>
            <a:off x="-2552700" y="4876800"/>
            <a:ext cx="51054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pic>
        <p:nvPicPr>
          <p:cNvPr id="32778" name="Picture 10" descr="9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-4208070">
            <a:off x="2881313" y="4433888"/>
            <a:ext cx="1714500" cy="923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9" name="Oval 11"/>
          <p:cNvSpPr/>
          <p:nvPr/>
        </p:nvSpPr>
        <p:spPr>
          <a:xfrm rot="8533340">
            <a:off x="3581400" y="5029200"/>
            <a:ext cx="1371600" cy="6858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80" name="Oval 12"/>
          <p:cNvSpPr/>
          <p:nvPr/>
        </p:nvSpPr>
        <p:spPr>
          <a:xfrm rot="2296906">
            <a:off x="4572000" y="5181600"/>
            <a:ext cx="762000" cy="4572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81" name="Oval 13"/>
          <p:cNvSpPr/>
          <p:nvPr/>
        </p:nvSpPr>
        <p:spPr>
          <a:xfrm rot="7696906">
            <a:off x="2438400" y="5181600"/>
            <a:ext cx="762000" cy="4572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82" name="Line 14"/>
          <p:cNvSpPr/>
          <p:nvPr/>
        </p:nvSpPr>
        <p:spPr>
          <a:xfrm>
            <a:off x="4800600" y="4343400"/>
            <a:ext cx="38100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2783" name="WordArt 15"/>
          <p:cNvSpPr>
            <a:spLocks noTextEdit="1"/>
          </p:cNvSpPr>
          <p:nvPr/>
        </p:nvSpPr>
        <p:spPr>
          <a:xfrm>
            <a:off x="228600" y="1981200"/>
            <a:ext cx="914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60000"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上游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2784" name="WordArt 16"/>
          <p:cNvSpPr>
            <a:spLocks noTextEdit="1"/>
          </p:cNvSpPr>
          <p:nvPr/>
        </p:nvSpPr>
        <p:spPr>
          <a:xfrm>
            <a:off x="8001000" y="3810000"/>
            <a:ext cx="914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60000"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下游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2785" name="Picture 17" descr="u=1981761599,2222145136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228600"/>
            <a:ext cx="3124200" cy="27670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86" name="Picture 18" descr="u=4054640601,1650306011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0"/>
            <a:ext cx="1524000" cy="1619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87" name="Picture 19" descr="u=4054640601,1650306011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524000" cy="1619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Text Box 2"/>
          <p:cNvSpPr txBox="1"/>
          <p:nvPr/>
        </p:nvSpPr>
        <p:spPr>
          <a:xfrm>
            <a:off x="0" y="2819400"/>
            <a:ext cx="9144000" cy="365760"/>
          </a:xfrm>
          <a:prstGeom prst="rect">
            <a:avLst/>
          </a:prstGeom>
          <a:solidFill>
            <a:srgbClr val="99CCFF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795" name="Line 3"/>
          <p:cNvSpPr/>
          <p:nvPr/>
        </p:nvSpPr>
        <p:spPr>
          <a:xfrm>
            <a:off x="0" y="5105400"/>
            <a:ext cx="9144000" cy="0"/>
          </a:xfrm>
          <a:prstGeom prst="line">
            <a:avLst/>
          </a:prstGeom>
          <a:ln w="952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3796" name="Line 4"/>
          <p:cNvSpPr/>
          <p:nvPr/>
        </p:nvSpPr>
        <p:spPr>
          <a:xfrm>
            <a:off x="-1866900" y="4419600"/>
            <a:ext cx="37338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3797" name="Line 5"/>
          <p:cNvSpPr/>
          <p:nvPr/>
        </p:nvSpPr>
        <p:spPr>
          <a:xfrm>
            <a:off x="914400" y="3810000"/>
            <a:ext cx="49530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3798" name="Text Box 6"/>
          <p:cNvSpPr txBox="1"/>
          <p:nvPr/>
        </p:nvSpPr>
        <p:spPr>
          <a:xfrm>
            <a:off x="0" y="5105400"/>
            <a:ext cx="9144000" cy="777240"/>
          </a:xfrm>
          <a:prstGeom prst="rect">
            <a:avLst/>
          </a:prstGeom>
          <a:solidFill>
            <a:srgbClr val="996633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799" name="Text Box 7"/>
          <p:cNvSpPr txBox="1"/>
          <p:nvPr/>
        </p:nvSpPr>
        <p:spPr>
          <a:xfrm>
            <a:off x="0" y="5791200"/>
            <a:ext cx="9144000" cy="1188720"/>
          </a:xfrm>
          <a:prstGeom prst="rect">
            <a:avLst/>
          </a:prstGeom>
          <a:solidFill>
            <a:srgbClr val="663300"/>
          </a:solidFill>
          <a:ln w="9525">
            <a:noFill/>
          </a:ln>
        </p:spPr>
        <p:txBody>
          <a:bodyPr>
            <a:spAutoFit/>
          </a:bodyPr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00" name="Oval 8"/>
          <p:cNvSpPr/>
          <p:nvPr/>
        </p:nvSpPr>
        <p:spPr>
          <a:xfrm>
            <a:off x="3048000" y="4572000"/>
            <a:ext cx="1066800" cy="1143000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3801" name="Picture 9" descr="9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-6843325">
            <a:off x="2500313" y="4357688"/>
            <a:ext cx="1714500" cy="923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802" name="Oval 10"/>
          <p:cNvSpPr/>
          <p:nvPr/>
        </p:nvSpPr>
        <p:spPr>
          <a:xfrm rot="9360612">
            <a:off x="3702050" y="4883150"/>
            <a:ext cx="1600200" cy="6858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03" name="Oval 11"/>
          <p:cNvSpPr/>
          <p:nvPr/>
        </p:nvSpPr>
        <p:spPr>
          <a:xfrm rot="2296906">
            <a:off x="4572000" y="5181600"/>
            <a:ext cx="762000" cy="4572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04" name="Oval 12"/>
          <p:cNvSpPr/>
          <p:nvPr/>
        </p:nvSpPr>
        <p:spPr>
          <a:xfrm rot="-10064869">
            <a:off x="1516063" y="4867275"/>
            <a:ext cx="1676400" cy="762000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05" name="Oval 13"/>
          <p:cNvSpPr/>
          <p:nvPr/>
        </p:nvSpPr>
        <p:spPr>
          <a:xfrm rot="2296906">
            <a:off x="3657600" y="4953000"/>
            <a:ext cx="1143000" cy="6096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06" name="Line 14"/>
          <p:cNvSpPr/>
          <p:nvPr/>
        </p:nvSpPr>
        <p:spPr>
          <a:xfrm>
            <a:off x="-2971800" y="4876800"/>
            <a:ext cx="51054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3807" name="WordArt 15"/>
          <p:cNvSpPr>
            <a:spLocks noTextEdit="1"/>
          </p:cNvSpPr>
          <p:nvPr/>
        </p:nvSpPr>
        <p:spPr>
          <a:xfrm>
            <a:off x="228600" y="1981200"/>
            <a:ext cx="914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60000"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上游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3808" name="WordArt 16"/>
          <p:cNvSpPr>
            <a:spLocks noTextEdit="1"/>
          </p:cNvSpPr>
          <p:nvPr/>
        </p:nvSpPr>
        <p:spPr>
          <a:xfrm>
            <a:off x="8001000" y="3810000"/>
            <a:ext cx="914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60000"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下游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3809" name="Picture 17" descr="u=1981761599,2222145136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304800"/>
            <a:ext cx="3124200" cy="27670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10" name="Picture 18" descr="u=4054640601,1650306011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524000" cy="1619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11" name="Picture 19" descr="u=4054640601,1650306011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0"/>
            <a:ext cx="1524000" cy="1619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812" name="Line 20"/>
          <p:cNvSpPr/>
          <p:nvPr/>
        </p:nvSpPr>
        <p:spPr>
          <a:xfrm flipH="1">
            <a:off x="2209800" y="5029200"/>
            <a:ext cx="533400" cy="3810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3813" name="Line 21"/>
          <p:cNvSpPr/>
          <p:nvPr/>
        </p:nvSpPr>
        <p:spPr>
          <a:xfrm flipH="1">
            <a:off x="2286000" y="4724400"/>
            <a:ext cx="457200" cy="3810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Text Box 2"/>
          <p:cNvSpPr txBox="1"/>
          <p:nvPr/>
        </p:nvSpPr>
        <p:spPr>
          <a:xfrm>
            <a:off x="0" y="2819400"/>
            <a:ext cx="9144000" cy="365760"/>
          </a:xfrm>
          <a:prstGeom prst="rect">
            <a:avLst/>
          </a:prstGeom>
          <a:solidFill>
            <a:srgbClr val="99CCFF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19" name="Line 3"/>
          <p:cNvSpPr/>
          <p:nvPr/>
        </p:nvSpPr>
        <p:spPr>
          <a:xfrm>
            <a:off x="0" y="5105400"/>
            <a:ext cx="9144000" cy="0"/>
          </a:xfrm>
          <a:prstGeom prst="line">
            <a:avLst/>
          </a:prstGeom>
          <a:ln w="952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4820" name="Line 4"/>
          <p:cNvSpPr/>
          <p:nvPr/>
        </p:nvSpPr>
        <p:spPr>
          <a:xfrm>
            <a:off x="1143000" y="4267200"/>
            <a:ext cx="37338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4821" name="Line 5"/>
          <p:cNvSpPr/>
          <p:nvPr/>
        </p:nvSpPr>
        <p:spPr>
          <a:xfrm>
            <a:off x="914400" y="3810000"/>
            <a:ext cx="49530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4822" name="Text Box 6"/>
          <p:cNvSpPr txBox="1"/>
          <p:nvPr/>
        </p:nvSpPr>
        <p:spPr>
          <a:xfrm>
            <a:off x="0" y="5105400"/>
            <a:ext cx="9144000" cy="777240"/>
          </a:xfrm>
          <a:prstGeom prst="rect">
            <a:avLst/>
          </a:prstGeom>
          <a:solidFill>
            <a:srgbClr val="996633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3" name="Text Box 7"/>
          <p:cNvSpPr txBox="1"/>
          <p:nvPr/>
        </p:nvSpPr>
        <p:spPr>
          <a:xfrm>
            <a:off x="0" y="5791200"/>
            <a:ext cx="9144000" cy="1188720"/>
          </a:xfrm>
          <a:prstGeom prst="rect">
            <a:avLst/>
          </a:prstGeom>
          <a:solidFill>
            <a:srgbClr val="663300"/>
          </a:solidFill>
          <a:ln w="9525">
            <a:noFill/>
          </a:ln>
        </p:spPr>
        <p:txBody>
          <a:bodyPr>
            <a:spAutoFit/>
          </a:bodyPr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4" name="Oval 8"/>
          <p:cNvSpPr/>
          <p:nvPr/>
        </p:nvSpPr>
        <p:spPr>
          <a:xfrm>
            <a:off x="3048000" y="4572000"/>
            <a:ext cx="1066800" cy="1143000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5" name="Line 9"/>
          <p:cNvSpPr/>
          <p:nvPr/>
        </p:nvSpPr>
        <p:spPr>
          <a:xfrm>
            <a:off x="-228600" y="4800600"/>
            <a:ext cx="19812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4826" name="Oval 10"/>
          <p:cNvSpPr/>
          <p:nvPr/>
        </p:nvSpPr>
        <p:spPr>
          <a:xfrm rot="7696906">
            <a:off x="2362200" y="5029200"/>
            <a:ext cx="762000" cy="457200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7" name="Oval 11"/>
          <p:cNvSpPr/>
          <p:nvPr/>
        </p:nvSpPr>
        <p:spPr>
          <a:xfrm rot="-10064869">
            <a:off x="1600200" y="4841875"/>
            <a:ext cx="1035050" cy="762000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4828" name="Picture 12" descr="9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-9945916">
            <a:off x="1828800" y="4724400"/>
            <a:ext cx="1714500" cy="923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29" name="Oval 13"/>
          <p:cNvSpPr/>
          <p:nvPr/>
        </p:nvSpPr>
        <p:spPr>
          <a:xfrm rot="2296906">
            <a:off x="1447800" y="5105400"/>
            <a:ext cx="303213" cy="322263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30" name="Line 14"/>
          <p:cNvSpPr/>
          <p:nvPr/>
        </p:nvSpPr>
        <p:spPr>
          <a:xfrm flipH="1">
            <a:off x="1447800" y="4724400"/>
            <a:ext cx="381000" cy="3048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4831" name="Line 15"/>
          <p:cNvSpPr/>
          <p:nvPr/>
        </p:nvSpPr>
        <p:spPr>
          <a:xfrm flipH="1">
            <a:off x="1066800" y="4572000"/>
            <a:ext cx="609600" cy="5334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4832" name="WordArt 16"/>
          <p:cNvSpPr>
            <a:spLocks noTextEdit="1"/>
          </p:cNvSpPr>
          <p:nvPr/>
        </p:nvSpPr>
        <p:spPr>
          <a:xfrm>
            <a:off x="228600" y="1981200"/>
            <a:ext cx="914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60000"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上游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4833" name="WordArt 17"/>
          <p:cNvSpPr>
            <a:spLocks noTextEdit="1"/>
          </p:cNvSpPr>
          <p:nvPr/>
        </p:nvSpPr>
        <p:spPr>
          <a:xfrm>
            <a:off x="8001000" y="3810000"/>
            <a:ext cx="914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60000"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下游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4834" name="Picture 18" descr="u=1981761599,2222145136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228600"/>
            <a:ext cx="3124200" cy="27670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35" name="Picture 19" descr="u=4054640601,1650306011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0"/>
            <a:ext cx="1524000" cy="1619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36" name="Picture 20" descr="u=4054640601,1650306011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0"/>
            <a:ext cx="1524000" cy="1619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37" name="Rectangle 21"/>
          <p:cNvSpPr/>
          <p:nvPr/>
        </p:nvSpPr>
        <p:spPr>
          <a:xfrm>
            <a:off x="3505200" y="5105400"/>
            <a:ext cx="762000" cy="609600"/>
          </a:xfrm>
          <a:prstGeom prst="rect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38" name="AutoShape 22"/>
          <p:cNvSpPr/>
          <p:nvPr/>
        </p:nvSpPr>
        <p:spPr>
          <a:xfrm>
            <a:off x="3505200" y="4800600"/>
            <a:ext cx="962025" cy="914400"/>
          </a:xfrm>
          <a:prstGeom prst="pentagon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39" name="Oval 23"/>
          <p:cNvSpPr/>
          <p:nvPr/>
        </p:nvSpPr>
        <p:spPr>
          <a:xfrm>
            <a:off x="3657600" y="4724400"/>
            <a:ext cx="1295400" cy="10668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Text Box 2"/>
          <p:cNvSpPr txBox="1"/>
          <p:nvPr/>
        </p:nvSpPr>
        <p:spPr>
          <a:xfrm>
            <a:off x="0" y="2819400"/>
            <a:ext cx="9144000" cy="365760"/>
          </a:xfrm>
          <a:prstGeom prst="rect">
            <a:avLst/>
          </a:prstGeom>
          <a:solidFill>
            <a:srgbClr val="99CCFF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43" name="Line 3"/>
          <p:cNvSpPr/>
          <p:nvPr/>
        </p:nvSpPr>
        <p:spPr>
          <a:xfrm>
            <a:off x="0" y="5105400"/>
            <a:ext cx="9144000" cy="0"/>
          </a:xfrm>
          <a:prstGeom prst="line">
            <a:avLst/>
          </a:prstGeom>
          <a:ln w="952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5844" name="Line 4"/>
          <p:cNvSpPr/>
          <p:nvPr/>
        </p:nvSpPr>
        <p:spPr>
          <a:xfrm>
            <a:off x="3810000" y="4267200"/>
            <a:ext cx="37338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5845" name="Line 5"/>
          <p:cNvSpPr/>
          <p:nvPr/>
        </p:nvSpPr>
        <p:spPr>
          <a:xfrm>
            <a:off x="914400" y="3810000"/>
            <a:ext cx="49530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5846" name="Text Box 6"/>
          <p:cNvSpPr txBox="1"/>
          <p:nvPr/>
        </p:nvSpPr>
        <p:spPr>
          <a:xfrm>
            <a:off x="0" y="5105400"/>
            <a:ext cx="9144000" cy="777240"/>
          </a:xfrm>
          <a:prstGeom prst="rect">
            <a:avLst/>
          </a:prstGeom>
          <a:solidFill>
            <a:srgbClr val="996633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47" name="Text Box 7"/>
          <p:cNvSpPr txBox="1"/>
          <p:nvPr/>
        </p:nvSpPr>
        <p:spPr>
          <a:xfrm>
            <a:off x="0" y="5791200"/>
            <a:ext cx="9144000" cy="1188720"/>
          </a:xfrm>
          <a:prstGeom prst="rect">
            <a:avLst/>
          </a:prstGeom>
          <a:solidFill>
            <a:srgbClr val="663300"/>
          </a:solidFill>
          <a:ln w="9525">
            <a:noFill/>
          </a:ln>
        </p:spPr>
        <p:txBody>
          <a:bodyPr>
            <a:spAutoFit/>
          </a:bodyPr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48" name="Line 8"/>
          <p:cNvSpPr/>
          <p:nvPr/>
        </p:nvSpPr>
        <p:spPr>
          <a:xfrm>
            <a:off x="3657600" y="4648200"/>
            <a:ext cx="51054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5849" name="Oval 9"/>
          <p:cNvSpPr/>
          <p:nvPr/>
        </p:nvSpPr>
        <p:spPr>
          <a:xfrm rot="7696906">
            <a:off x="2362200" y="5029200"/>
            <a:ext cx="762000" cy="457200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50" name="Oval 10"/>
          <p:cNvSpPr/>
          <p:nvPr/>
        </p:nvSpPr>
        <p:spPr>
          <a:xfrm rot="-10064869">
            <a:off x="1600200" y="4841875"/>
            <a:ext cx="1035050" cy="762000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51" name="Oval 11"/>
          <p:cNvSpPr/>
          <p:nvPr/>
        </p:nvSpPr>
        <p:spPr>
          <a:xfrm rot="2296906">
            <a:off x="2478088" y="4635500"/>
            <a:ext cx="968375" cy="10668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5852" name="Picture 12" descr="9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7502714">
            <a:off x="1281113" y="4357688"/>
            <a:ext cx="1714500" cy="923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53" name="Oval 13"/>
          <p:cNvSpPr/>
          <p:nvPr/>
        </p:nvSpPr>
        <p:spPr>
          <a:xfrm rot="2296906">
            <a:off x="2308225" y="4845050"/>
            <a:ext cx="414338" cy="1049338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54" name="Line 14"/>
          <p:cNvSpPr/>
          <p:nvPr/>
        </p:nvSpPr>
        <p:spPr>
          <a:xfrm>
            <a:off x="0" y="4419600"/>
            <a:ext cx="16002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5855" name="Line 15"/>
          <p:cNvSpPr/>
          <p:nvPr/>
        </p:nvSpPr>
        <p:spPr>
          <a:xfrm>
            <a:off x="-304800" y="4876800"/>
            <a:ext cx="16002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5856" name="Line 16"/>
          <p:cNvSpPr/>
          <p:nvPr/>
        </p:nvSpPr>
        <p:spPr>
          <a:xfrm flipH="1">
            <a:off x="838200" y="4572000"/>
            <a:ext cx="762000" cy="3810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5857" name="Line 17"/>
          <p:cNvSpPr/>
          <p:nvPr/>
        </p:nvSpPr>
        <p:spPr>
          <a:xfrm flipH="1">
            <a:off x="838200" y="4800600"/>
            <a:ext cx="533400" cy="2286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5858" name="WordArt 18"/>
          <p:cNvSpPr>
            <a:spLocks noTextEdit="1"/>
          </p:cNvSpPr>
          <p:nvPr/>
        </p:nvSpPr>
        <p:spPr>
          <a:xfrm>
            <a:off x="228600" y="1981200"/>
            <a:ext cx="914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60000"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上游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5859" name="WordArt 19"/>
          <p:cNvSpPr>
            <a:spLocks noTextEdit="1"/>
          </p:cNvSpPr>
          <p:nvPr/>
        </p:nvSpPr>
        <p:spPr>
          <a:xfrm>
            <a:off x="8001000" y="3810000"/>
            <a:ext cx="914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60000"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下游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5860" name="Picture 20" descr="u=1981761599,2222145136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152400"/>
            <a:ext cx="3124200" cy="27670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62" name="Picture 22" descr="u=4054640601,1650306011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524000" cy="1619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61" name="Picture 21" descr="u=4054640601,1650306011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0900" y="0"/>
            <a:ext cx="2273300" cy="1619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Text Box 2"/>
          <p:cNvSpPr txBox="1"/>
          <p:nvPr/>
        </p:nvSpPr>
        <p:spPr>
          <a:xfrm>
            <a:off x="0" y="2819400"/>
            <a:ext cx="9144000" cy="365760"/>
          </a:xfrm>
          <a:prstGeom prst="rect">
            <a:avLst/>
          </a:prstGeom>
          <a:solidFill>
            <a:srgbClr val="99CCFF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67" name="Line 3"/>
          <p:cNvSpPr/>
          <p:nvPr/>
        </p:nvSpPr>
        <p:spPr>
          <a:xfrm>
            <a:off x="0" y="5105400"/>
            <a:ext cx="9144000" cy="0"/>
          </a:xfrm>
          <a:prstGeom prst="line">
            <a:avLst/>
          </a:prstGeom>
          <a:ln w="952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6868" name="Line 4"/>
          <p:cNvSpPr/>
          <p:nvPr/>
        </p:nvSpPr>
        <p:spPr>
          <a:xfrm>
            <a:off x="3810000" y="4191000"/>
            <a:ext cx="37338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6869" name="Line 5"/>
          <p:cNvSpPr/>
          <p:nvPr/>
        </p:nvSpPr>
        <p:spPr>
          <a:xfrm>
            <a:off x="3657600" y="3810000"/>
            <a:ext cx="49530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6870" name="Text Box 6"/>
          <p:cNvSpPr txBox="1"/>
          <p:nvPr/>
        </p:nvSpPr>
        <p:spPr>
          <a:xfrm>
            <a:off x="0" y="5105400"/>
            <a:ext cx="9144000" cy="777240"/>
          </a:xfrm>
          <a:prstGeom prst="rect">
            <a:avLst/>
          </a:prstGeom>
          <a:solidFill>
            <a:srgbClr val="996633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1" name="Text Box 7"/>
          <p:cNvSpPr txBox="1"/>
          <p:nvPr/>
        </p:nvSpPr>
        <p:spPr>
          <a:xfrm>
            <a:off x="0" y="5791200"/>
            <a:ext cx="9144000" cy="1188720"/>
          </a:xfrm>
          <a:prstGeom prst="rect">
            <a:avLst/>
          </a:prstGeom>
          <a:solidFill>
            <a:srgbClr val="663300"/>
          </a:solidFill>
          <a:ln w="9525">
            <a:noFill/>
          </a:ln>
        </p:spPr>
        <p:txBody>
          <a:bodyPr>
            <a:spAutoFit/>
          </a:bodyPr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2" name="Oval 8"/>
          <p:cNvSpPr/>
          <p:nvPr/>
        </p:nvSpPr>
        <p:spPr>
          <a:xfrm>
            <a:off x="1524000" y="4419600"/>
            <a:ext cx="1066800" cy="14478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3" name="Line 9"/>
          <p:cNvSpPr/>
          <p:nvPr/>
        </p:nvSpPr>
        <p:spPr>
          <a:xfrm>
            <a:off x="2133600" y="4572000"/>
            <a:ext cx="51054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6874" name="Oval 10"/>
          <p:cNvSpPr/>
          <p:nvPr/>
        </p:nvSpPr>
        <p:spPr>
          <a:xfrm rot="7696906">
            <a:off x="2133600" y="5029200"/>
            <a:ext cx="762000" cy="4572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5" name="Oval 11"/>
          <p:cNvSpPr/>
          <p:nvPr/>
        </p:nvSpPr>
        <p:spPr>
          <a:xfrm rot="-10064869">
            <a:off x="1600200" y="4841875"/>
            <a:ext cx="1035050" cy="7620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6" name="Oval 12"/>
          <p:cNvSpPr/>
          <p:nvPr/>
        </p:nvSpPr>
        <p:spPr>
          <a:xfrm rot="2296906">
            <a:off x="1371600" y="4953000"/>
            <a:ext cx="1219200" cy="6096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6877" name="Picture 13" descr="9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203907">
            <a:off x="138113" y="4205288"/>
            <a:ext cx="1714500" cy="923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78" name="Line 14"/>
          <p:cNvSpPr/>
          <p:nvPr/>
        </p:nvSpPr>
        <p:spPr>
          <a:xfrm>
            <a:off x="-914400" y="4343400"/>
            <a:ext cx="14478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6879" name="Line 15"/>
          <p:cNvSpPr/>
          <p:nvPr/>
        </p:nvSpPr>
        <p:spPr>
          <a:xfrm>
            <a:off x="-1066800" y="4724400"/>
            <a:ext cx="14478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6880" name="Line 16"/>
          <p:cNvSpPr/>
          <p:nvPr/>
        </p:nvSpPr>
        <p:spPr>
          <a:xfrm flipH="1">
            <a:off x="0" y="4419600"/>
            <a:ext cx="533400" cy="4572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6881" name="Line 17"/>
          <p:cNvSpPr/>
          <p:nvPr/>
        </p:nvSpPr>
        <p:spPr>
          <a:xfrm flipH="1">
            <a:off x="152400" y="4724400"/>
            <a:ext cx="304800" cy="3048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6882" name="WordArt 18"/>
          <p:cNvSpPr>
            <a:spLocks noTextEdit="1"/>
          </p:cNvSpPr>
          <p:nvPr/>
        </p:nvSpPr>
        <p:spPr>
          <a:xfrm>
            <a:off x="228600" y="1981200"/>
            <a:ext cx="914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60000"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上游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6883" name="WordArt 19"/>
          <p:cNvSpPr>
            <a:spLocks noTextEdit="1"/>
          </p:cNvSpPr>
          <p:nvPr/>
        </p:nvSpPr>
        <p:spPr>
          <a:xfrm>
            <a:off x="8001000" y="3810000"/>
            <a:ext cx="914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60000"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下游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6884" name="Picture 20" descr="u=1981761599,2222145136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0"/>
            <a:ext cx="3124200" cy="27670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85" name="Picture 21" descr="u=4054640601,1650306011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0"/>
            <a:ext cx="1524000" cy="1619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86" name="Picture 22" descr="u=4054640601,1650306011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524000" cy="1619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Rectangle 2"/>
          <p:cNvSpPr>
            <a:spLocks noGrp="1" noRot="1"/>
          </p:cNvSpPr>
          <p:nvPr>
            <p:ph idx="1"/>
          </p:nvPr>
        </p:nvSpPr>
        <p:spPr>
          <a:xfrm>
            <a:off x="395288" y="1484313"/>
            <a:ext cx="8215312" cy="4343400"/>
          </a:xfrm>
        </p:spPr>
        <p:txBody>
          <a:bodyPr vert="horz" wrap="square" lIns="91440" tIns="45720" rIns="91440" bIns="45720" anchor="t"/>
          <a:p>
            <a:pPr algn="just" eaLnBrk="1" hangingPunct="1">
              <a:spcBef>
                <a:spcPct val="50000"/>
              </a:spcBef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、</a:t>
            </a:r>
            <a:r>
              <a:rPr lang="en-US" altLang="x-none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读准字音 </a:t>
            </a:r>
            <a:endParaRPr lang="en-US" altLang="x-none" sz="3600" b="1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algn="just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河</a:t>
            </a:r>
            <a:r>
              <a:rPr lang="zh-CN" altLang="en-US" sz="3600" b="1" dirty="0">
                <a:solidFill>
                  <a:srgbClr val="FF0066"/>
                </a:solidFill>
                <a:latin typeface="宋体" panose="02010600030101010101" pitchFamily="2" charset="-122"/>
              </a:rPr>
              <a:t>干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   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）</a:t>
            </a:r>
            <a:r>
              <a:rPr lang="en-US" altLang="zh-CN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 </a:t>
            </a:r>
            <a:r>
              <a:rPr lang="zh-CN" altLang="en-US" sz="3600" b="1" dirty="0">
                <a:solidFill>
                  <a:srgbClr val="FF0066"/>
                </a:solidFill>
                <a:latin typeface="宋体" panose="02010600030101010101" pitchFamily="2" charset="-122"/>
              </a:rPr>
              <a:t>圮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   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）</a:t>
            </a:r>
            <a:r>
              <a:rPr lang="en-US" altLang="zh-CN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   </a:t>
            </a:r>
            <a:r>
              <a:rPr lang="zh-CN" altLang="en-US" sz="3600" b="1" dirty="0">
                <a:solidFill>
                  <a:srgbClr val="FF0066"/>
                </a:solidFill>
                <a:latin typeface="宋体" panose="02010600030101010101" pitchFamily="2" charset="-122"/>
              </a:rPr>
              <a:t>棹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(</a:t>
            </a:r>
            <a:r>
              <a:rPr lang="en-US" altLang="zh-CN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     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)     </a:t>
            </a:r>
            <a:endParaRPr lang="zh-CN" altLang="en-US" sz="3600" b="1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algn="just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0066"/>
                </a:solidFill>
                <a:latin typeface="宋体" panose="02010600030101010101" pitchFamily="2" charset="-122"/>
              </a:rPr>
              <a:t>曳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(</a:t>
            </a:r>
            <a:r>
              <a:rPr lang="en-US" altLang="zh-CN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)  </a:t>
            </a:r>
            <a:r>
              <a:rPr lang="en-US" altLang="zh-CN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铁</a:t>
            </a:r>
            <a:r>
              <a:rPr lang="en-US" altLang="zh-CN" sz="3600" b="1" dirty="0">
                <a:solidFill>
                  <a:srgbClr val="FF0066"/>
                </a:solidFill>
                <a:latin typeface="宋体" panose="02010600030101010101" pitchFamily="2" charset="-122"/>
              </a:rPr>
              <a:t>钯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） </a:t>
            </a:r>
            <a:r>
              <a:rPr lang="en-US" altLang="zh-CN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木</a:t>
            </a:r>
            <a:r>
              <a:rPr lang="zh-CN" altLang="en-US" sz="3600" b="1" dirty="0">
                <a:solidFill>
                  <a:srgbClr val="FF0066"/>
                </a:solidFill>
                <a:latin typeface="宋体" panose="02010600030101010101" pitchFamily="2" charset="-122"/>
              </a:rPr>
              <a:t>杮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   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）</a:t>
            </a:r>
            <a:endParaRPr lang="zh-CN" altLang="en-US" sz="3600" b="1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0066"/>
                </a:solidFill>
                <a:latin typeface="宋体" panose="02010600030101010101" pitchFamily="2" charset="-122"/>
              </a:rPr>
              <a:t>湮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 (</a:t>
            </a:r>
            <a:r>
              <a:rPr lang="en-US" altLang="zh-CN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   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) </a:t>
            </a:r>
            <a:r>
              <a:rPr lang="en-US" altLang="zh-CN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  </a:t>
            </a:r>
            <a:r>
              <a:rPr lang="zh-CN" altLang="en-US" sz="3600" b="1" dirty="0">
                <a:solidFill>
                  <a:srgbClr val="FF0066"/>
                </a:solidFill>
                <a:latin typeface="宋体" panose="02010600030101010101" pitchFamily="2" charset="-122"/>
              </a:rPr>
              <a:t>啮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(</a:t>
            </a:r>
            <a:r>
              <a:rPr lang="en-US" altLang="zh-CN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)</a:t>
            </a:r>
            <a:r>
              <a:rPr lang="en-US" altLang="zh-CN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3600" b="1" dirty="0">
                <a:solidFill>
                  <a:srgbClr val="000000"/>
                </a:solidFill>
                <a:sym typeface="Arial" panose="020B0604020202020204" pitchFamily="34" charset="0"/>
              </a:rPr>
              <a:t>坎</a:t>
            </a:r>
            <a:r>
              <a:rPr lang="zh-CN" altLang="en-US" sz="3600" b="1" dirty="0">
                <a:solidFill>
                  <a:srgbClr val="FF0066"/>
                </a:solidFill>
                <a:sym typeface="Arial" panose="020B0604020202020204" pitchFamily="34" charset="0"/>
              </a:rPr>
              <a:t>穴</a:t>
            </a:r>
            <a:r>
              <a:rPr lang="zh-CN" altLang="en-US" sz="3600" b="1" dirty="0">
                <a:solidFill>
                  <a:srgbClr val="000000"/>
                </a:solidFill>
                <a:sym typeface="Arial" panose="020B0604020202020204" pitchFamily="34" charset="0"/>
              </a:rPr>
              <a:t>（      ）</a:t>
            </a:r>
            <a:endParaRPr lang="zh-CN" altLang="en-US" sz="3600" b="1" dirty="0">
              <a:solidFill>
                <a:srgbClr val="000000"/>
              </a:solidFill>
              <a:sym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0066"/>
                </a:solidFill>
                <a:latin typeface="宋体" panose="02010600030101010101" pitchFamily="2" charset="-122"/>
              </a:rPr>
              <a:t>溯</a:t>
            </a:r>
            <a:r>
              <a:rPr lang="en-US" altLang="zh-CN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流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(</a:t>
            </a:r>
            <a:r>
              <a:rPr lang="en-US" altLang="zh-CN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   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)  </a:t>
            </a:r>
            <a:r>
              <a:rPr lang="zh-CN" altLang="en-US" sz="3600" b="1" dirty="0">
                <a:solidFill>
                  <a:srgbClr val="FF0066"/>
                </a:solidFill>
                <a:latin typeface="宋体" panose="02010600030101010101" pitchFamily="2" charset="-122"/>
              </a:rPr>
              <a:t>臆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(</a:t>
            </a:r>
            <a:r>
              <a:rPr lang="en-US" altLang="zh-CN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   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)</a:t>
            </a:r>
            <a:r>
              <a:rPr lang="en-US" altLang="zh-CN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断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  </a:t>
            </a:r>
            <a:r>
              <a:rPr lang="en-US" altLang="zh-CN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 </a:t>
            </a:r>
            <a:r>
              <a:rPr lang="zh-CN" altLang="en-US" sz="3600" b="1" dirty="0">
                <a:solidFill>
                  <a:srgbClr val="FF0066"/>
                </a:solidFill>
                <a:latin typeface="宋体" panose="02010600030101010101" pitchFamily="2" charset="-122"/>
              </a:rPr>
              <a:t>欤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3600" b="1" dirty="0">
                <a:solidFill>
                  <a:srgbClr val="000000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b="1" dirty="0">
                <a:solidFill>
                  <a:srgbClr val="000000"/>
                </a:solidFill>
              </a:rPr>
              <a:t>）</a:t>
            </a:r>
            <a:endParaRPr lang="zh-CN" altLang="en-US" sz="2800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11267" name="Text Box 3"/>
          <p:cNvSpPr txBox="1"/>
          <p:nvPr/>
        </p:nvSpPr>
        <p:spPr>
          <a:xfrm>
            <a:off x="34925" y="698500"/>
            <a:ext cx="3548063" cy="3667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algn="ctr" eaLnBrk="1" hangingPunct="1"/>
            <a:r>
              <a:rPr lang="zh-CN" altLang="en-US" sz="6000" b="1" dirty="0">
                <a:solidFill>
                  <a:srgbClr val="FF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自主学习</a:t>
            </a:r>
            <a:endParaRPr lang="zh-CN" altLang="en-US" sz="6000" b="1" dirty="0">
              <a:solidFill>
                <a:srgbClr val="FF006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149" name="Text Box 5"/>
          <p:cNvSpPr txBox="1"/>
          <p:nvPr/>
        </p:nvSpPr>
        <p:spPr>
          <a:xfrm>
            <a:off x="1887538" y="2263775"/>
            <a:ext cx="849312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g</a:t>
            </a: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ā</a:t>
            </a: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</a:t>
            </a:r>
            <a:endParaRPr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150" name="Text Box 6"/>
          <p:cNvSpPr txBox="1"/>
          <p:nvPr/>
        </p:nvSpPr>
        <p:spPr>
          <a:xfrm>
            <a:off x="4119563" y="2190750"/>
            <a:ext cx="619125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</a:t>
            </a: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ǐ</a:t>
            </a:r>
            <a:endParaRPr lang="zh-CN" altLang="en-US" sz="3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1" name="Text Box 7"/>
          <p:cNvSpPr txBox="1"/>
          <p:nvPr/>
        </p:nvSpPr>
        <p:spPr>
          <a:xfrm>
            <a:off x="6804025" y="2282825"/>
            <a:ext cx="1100138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zh</a:t>
            </a: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à</a:t>
            </a: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o</a:t>
            </a:r>
            <a:endParaRPr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152" name="Text Box 8"/>
          <p:cNvSpPr txBox="1"/>
          <p:nvPr/>
        </p:nvSpPr>
        <p:spPr>
          <a:xfrm>
            <a:off x="1239838" y="3141663"/>
            <a:ext cx="639762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</a:t>
            </a: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è</a:t>
            </a:r>
            <a:endParaRPr lang="zh-CN" altLang="en-US" sz="3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3" name="Text Box 9"/>
          <p:cNvSpPr txBox="1"/>
          <p:nvPr/>
        </p:nvSpPr>
        <p:spPr>
          <a:xfrm>
            <a:off x="4292600" y="3068638"/>
            <a:ext cx="639763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</a:t>
            </a:r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á</a:t>
            </a:r>
            <a:endParaRPr lang="zh-CN" altLang="en-US" sz="3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4" name="Text Box 10"/>
          <p:cNvSpPr txBox="1"/>
          <p:nvPr/>
        </p:nvSpPr>
        <p:spPr>
          <a:xfrm>
            <a:off x="7086600" y="3141663"/>
            <a:ext cx="8699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f</a:t>
            </a:r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è</a:t>
            </a: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i</a:t>
            </a:r>
            <a:endParaRPr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155" name="Text Box 11"/>
          <p:cNvSpPr txBox="1"/>
          <p:nvPr/>
        </p:nvSpPr>
        <p:spPr>
          <a:xfrm>
            <a:off x="1384300" y="3848100"/>
            <a:ext cx="849313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</a:t>
            </a: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ā</a:t>
            </a: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</a:t>
            </a:r>
            <a:endParaRPr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156" name="Text Box 12"/>
          <p:cNvSpPr txBox="1"/>
          <p:nvPr/>
        </p:nvSpPr>
        <p:spPr>
          <a:xfrm>
            <a:off x="3759200" y="3940175"/>
            <a:ext cx="8699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ni</a:t>
            </a: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è</a:t>
            </a:r>
            <a:endParaRPr lang="zh-CN" altLang="en-US" sz="3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7" name="Text Box 13"/>
          <p:cNvSpPr txBox="1"/>
          <p:nvPr/>
        </p:nvSpPr>
        <p:spPr>
          <a:xfrm>
            <a:off x="7092950" y="3940175"/>
            <a:ext cx="9715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xué</a:t>
            </a:r>
            <a:endParaRPr lang="zh-CN" altLang="en-US" sz="36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8" name="Text Box 14"/>
          <p:cNvSpPr txBox="1"/>
          <p:nvPr/>
        </p:nvSpPr>
        <p:spPr>
          <a:xfrm>
            <a:off x="3759200" y="4732338"/>
            <a:ext cx="5270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</a:t>
            </a: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ì</a:t>
            </a:r>
            <a:endParaRPr lang="zh-CN" altLang="en-US" sz="3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9" name="Text Box 15"/>
          <p:cNvSpPr txBox="1"/>
          <p:nvPr/>
        </p:nvSpPr>
        <p:spPr>
          <a:xfrm>
            <a:off x="6789738" y="4732338"/>
            <a:ext cx="661987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</a:t>
            </a: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ú</a:t>
            </a:r>
            <a:endParaRPr lang="zh-CN" altLang="en-US" sz="3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9" name="Text Box 16"/>
          <p:cNvSpPr txBox="1"/>
          <p:nvPr/>
        </p:nvSpPr>
        <p:spPr>
          <a:xfrm>
            <a:off x="1600200" y="4946650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61" name="Text Box 17"/>
          <p:cNvSpPr txBox="1"/>
          <p:nvPr/>
        </p:nvSpPr>
        <p:spPr>
          <a:xfrm>
            <a:off x="1600200" y="4724400"/>
            <a:ext cx="644525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sù</a:t>
            </a:r>
            <a:endParaRPr lang="en-US" altLang="zh-CN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charRg st="8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>
                                            <p:txEl>
                                              <p:charRg st="8" end="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charRg st="39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46">
                                            <p:txEl>
                                              <p:charRg st="39" end="6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charRg st="65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146">
                                            <p:txEl>
                                              <p:charRg st="65" end="9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charRg st="97" end="1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146">
                                            <p:txEl>
                                              <p:charRg st="97" end="1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  <p:bldP spid="6150" grpId="0"/>
      <p:bldP spid="6151" grpId="0"/>
      <p:bldP spid="6152" grpId="0"/>
      <p:bldP spid="6153" grpId="0"/>
      <p:bldP spid="6154" grpId="0"/>
      <p:bldP spid="6155" grpId="0"/>
      <p:bldP spid="6156" grpId="0"/>
      <p:bldP spid="6157" grpId="0"/>
      <p:bldP spid="6158" grpId="0"/>
      <p:bldP spid="6159" grpId="0"/>
      <p:bldP spid="6161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Text Box 2"/>
          <p:cNvSpPr txBox="1"/>
          <p:nvPr/>
        </p:nvSpPr>
        <p:spPr>
          <a:xfrm>
            <a:off x="0" y="2819400"/>
            <a:ext cx="9144000" cy="365760"/>
          </a:xfrm>
          <a:prstGeom prst="rect">
            <a:avLst/>
          </a:prstGeom>
          <a:solidFill>
            <a:srgbClr val="99CCFF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891" name="Line 3"/>
          <p:cNvSpPr/>
          <p:nvPr/>
        </p:nvSpPr>
        <p:spPr>
          <a:xfrm>
            <a:off x="0" y="5105400"/>
            <a:ext cx="9144000" cy="0"/>
          </a:xfrm>
          <a:prstGeom prst="line">
            <a:avLst/>
          </a:prstGeom>
          <a:ln w="952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7892" name="Line 4"/>
          <p:cNvSpPr/>
          <p:nvPr/>
        </p:nvSpPr>
        <p:spPr>
          <a:xfrm>
            <a:off x="3810000" y="4191000"/>
            <a:ext cx="37338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7893" name="Line 5"/>
          <p:cNvSpPr/>
          <p:nvPr/>
        </p:nvSpPr>
        <p:spPr>
          <a:xfrm>
            <a:off x="3657600" y="3810000"/>
            <a:ext cx="49530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7894" name="Text Box 6"/>
          <p:cNvSpPr txBox="1"/>
          <p:nvPr/>
        </p:nvSpPr>
        <p:spPr>
          <a:xfrm>
            <a:off x="0" y="5105400"/>
            <a:ext cx="9144000" cy="777240"/>
          </a:xfrm>
          <a:prstGeom prst="rect">
            <a:avLst/>
          </a:prstGeom>
          <a:solidFill>
            <a:srgbClr val="996633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895" name="Text Box 7"/>
          <p:cNvSpPr txBox="1"/>
          <p:nvPr/>
        </p:nvSpPr>
        <p:spPr>
          <a:xfrm>
            <a:off x="0" y="5791200"/>
            <a:ext cx="9144000" cy="1188720"/>
          </a:xfrm>
          <a:prstGeom prst="rect">
            <a:avLst/>
          </a:prstGeom>
          <a:solidFill>
            <a:srgbClr val="663300"/>
          </a:solidFill>
          <a:ln w="9525">
            <a:noFill/>
          </a:ln>
        </p:spPr>
        <p:txBody>
          <a:bodyPr>
            <a:spAutoFit/>
          </a:bodyPr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896" name="Line 8"/>
          <p:cNvSpPr/>
          <p:nvPr/>
        </p:nvSpPr>
        <p:spPr>
          <a:xfrm>
            <a:off x="2133600" y="4572000"/>
            <a:ext cx="51054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7897" name="Oval 9"/>
          <p:cNvSpPr/>
          <p:nvPr/>
        </p:nvSpPr>
        <p:spPr>
          <a:xfrm rot="7696906">
            <a:off x="2209800" y="4876800"/>
            <a:ext cx="762000" cy="4572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898" name="Oval 10"/>
          <p:cNvSpPr/>
          <p:nvPr/>
        </p:nvSpPr>
        <p:spPr>
          <a:xfrm rot="-10064869">
            <a:off x="1371600" y="4572000"/>
            <a:ext cx="1035050" cy="7620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899" name="Oval 11"/>
          <p:cNvSpPr/>
          <p:nvPr/>
        </p:nvSpPr>
        <p:spPr>
          <a:xfrm rot="2296906">
            <a:off x="1066800" y="4876800"/>
            <a:ext cx="1219200" cy="6096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00" name="Line 12"/>
          <p:cNvSpPr/>
          <p:nvPr/>
        </p:nvSpPr>
        <p:spPr>
          <a:xfrm>
            <a:off x="-914400" y="4343400"/>
            <a:ext cx="14478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7901" name="Line 13"/>
          <p:cNvSpPr/>
          <p:nvPr/>
        </p:nvSpPr>
        <p:spPr>
          <a:xfrm>
            <a:off x="-1066800" y="4724400"/>
            <a:ext cx="14478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7902" name="Line 14"/>
          <p:cNvSpPr/>
          <p:nvPr/>
        </p:nvSpPr>
        <p:spPr>
          <a:xfrm flipH="1">
            <a:off x="0" y="4419600"/>
            <a:ext cx="533400" cy="4572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7903" name="Line 15"/>
          <p:cNvSpPr/>
          <p:nvPr/>
        </p:nvSpPr>
        <p:spPr>
          <a:xfrm flipH="1">
            <a:off x="152400" y="4724400"/>
            <a:ext cx="304800" cy="3048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7904" name="Oval 16"/>
          <p:cNvSpPr/>
          <p:nvPr/>
        </p:nvSpPr>
        <p:spPr>
          <a:xfrm rot="2296906">
            <a:off x="1295400" y="5257800"/>
            <a:ext cx="609600" cy="5334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05" name="Oval 17"/>
          <p:cNvSpPr/>
          <p:nvPr/>
        </p:nvSpPr>
        <p:spPr>
          <a:xfrm rot="2296906">
            <a:off x="381000" y="5410200"/>
            <a:ext cx="457200" cy="3048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7906" name="Picture 18" descr="9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3631902">
            <a:off x="-395287" y="4205288"/>
            <a:ext cx="1714500" cy="923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907" name="Oval 19"/>
          <p:cNvSpPr/>
          <p:nvPr/>
        </p:nvSpPr>
        <p:spPr>
          <a:xfrm rot="2296906">
            <a:off x="304800" y="5486400"/>
            <a:ext cx="457200" cy="2286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08" name="Oval 20"/>
          <p:cNvSpPr/>
          <p:nvPr/>
        </p:nvSpPr>
        <p:spPr>
          <a:xfrm rot="2296906">
            <a:off x="-214312" y="4984750"/>
            <a:ext cx="533400" cy="304800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09" name="WordArt 21"/>
          <p:cNvSpPr>
            <a:spLocks noTextEdit="1"/>
          </p:cNvSpPr>
          <p:nvPr/>
        </p:nvSpPr>
        <p:spPr>
          <a:xfrm>
            <a:off x="228600" y="1981200"/>
            <a:ext cx="914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60000"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上游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7910" name="WordArt 22"/>
          <p:cNvSpPr>
            <a:spLocks noTextEdit="1"/>
          </p:cNvSpPr>
          <p:nvPr/>
        </p:nvSpPr>
        <p:spPr>
          <a:xfrm>
            <a:off x="8001000" y="3810000"/>
            <a:ext cx="914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60000"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下游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7911" name="Picture 23" descr="u=1981761599,2222145136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228600"/>
            <a:ext cx="3124200" cy="27670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912" name="Picture 24" descr="u=4054640601,1650306011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0"/>
            <a:ext cx="1524000" cy="1619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913" name="Picture 25" descr="u=4054640601,1650306011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524000" cy="1619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Text Box 2"/>
          <p:cNvSpPr txBox="1"/>
          <p:nvPr/>
        </p:nvSpPr>
        <p:spPr>
          <a:xfrm>
            <a:off x="0" y="2819400"/>
            <a:ext cx="9144000" cy="365760"/>
          </a:xfrm>
          <a:prstGeom prst="rect">
            <a:avLst/>
          </a:prstGeom>
          <a:solidFill>
            <a:srgbClr val="99CCFF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15" name="Line 3"/>
          <p:cNvSpPr/>
          <p:nvPr/>
        </p:nvSpPr>
        <p:spPr>
          <a:xfrm>
            <a:off x="0" y="5105400"/>
            <a:ext cx="9144000" cy="0"/>
          </a:xfrm>
          <a:prstGeom prst="line">
            <a:avLst/>
          </a:prstGeom>
          <a:ln w="952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8916" name="Line 4"/>
          <p:cNvSpPr/>
          <p:nvPr/>
        </p:nvSpPr>
        <p:spPr>
          <a:xfrm>
            <a:off x="3810000" y="4191000"/>
            <a:ext cx="37338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8917" name="Line 5"/>
          <p:cNvSpPr/>
          <p:nvPr/>
        </p:nvSpPr>
        <p:spPr>
          <a:xfrm>
            <a:off x="3657600" y="3810000"/>
            <a:ext cx="49530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8918" name="Text Box 6"/>
          <p:cNvSpPr txBox="1"/>
          <p:nvPr/>
        </p:nvSpPr>
        <p:spPr>
          <a:xfrm>
            <a:off x="1219200" y="5105400"/>
            <a:ext cx="8458200" cy="777240"/>
          </a:xfrm>
          <a:prstGeom prst="rect">
            <a:avLst/>
          </a:prstGeom>
          <a:solidFill>
            <a:srgbClr val="996633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19" name="Text Box 7"/>
          <p:cNvSpPr txBox="1"/>
          <p:nvPr/>
        </p:nvSpPr>
        <p:spPr>
          <a:xfrm>
            <a:off x="0" y="5867400"/>
            <a:ext cx="9144000" cy="1188720"/>
          </a:xfrm>
          <a:prstGeom prst="rect">
            <a:avLst/>
          </a:prstGeom>
          <a:solidFill>
            <a:srgbClr val="663300"/>
          </a:solidFill>
          <a:ln w="9525">
            <a:noFill/>
          </a:ln>
        </p:spPr>
        <p:txBody>
          <a:bodyPr>
            <a:spAutoFit/>
          </a:bodyPr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20" name="Line 8"/>
          <p:cNvSpPr/>
          <p:nvPr/>
        </p:nvSpPr>
        <p:spPr>
          <a:xfrm>
            <a:off x="2133600" y="4572000"/>
            <a:ext cx="51054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8921" name="Oval 9"/>
          <p:cNvSpPr/>
          <p:nvPr/>
        </p:nvSpPr>
        <p:spPr>
          <a:xfrm rot="9360612">
            <a:off x="3257550" y="5267325"/>
            <a:ext cx="1228725" cy="3810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22" name="Oval 10"/>
          <p:cNvSpPr/>
          <p:nvPr/>
        </p:nvSpPr>
        <p:spPr>
          <a:xfrm rot="-10064869">
            <a:off x="1371600" y="4953000"/>
            <a:ext cx="1035050" cy="7620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23" name="Oval 11"/>
          <p:cNvSpPr/>
          <p:nvPr/>
        </p:nvSpPr>
        <p:spPr>
          <a:xfrm rot="2296906">
            <a:off x="1425575" y="4584700"/>
            <a:ext cx="1141413" cy="1533525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24" name="Line 12"/>
          <p:cNvSpPr/>
          <p:nvPr/>
        </p:nvSpPr>
        <p:spPr>
          <a:xfrm>
            <a:off x="-914400" y="4343400"/>
            <a:ext cx="14478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8925" name="Line 13"/>
          <p:cNvSpPr/>
          <p:nvPr/>
        </p:nvSpPr>
        <p:spPr>
          <a:xfrm>
            <a:off x="-1066800" y="4724400"/>
            <a:ext cx="1447800" cy="0"/>
          </a:xfrm>
          <a:prstGeom prst="line">
            <a:avLst/>
          </a:prstGeom>
          <a:ln w="38100" cap="flat" cmpd="sng">
            <a:solidFill>
              <a:srgbClr val="66CCFF"/>
            </a:solidFill>
            <a:prstDash val="dash"/>
            <a:headEnd type="none" w="med" len="med"/>
            <a:tailEnd type="arrow" w="med" len="med"/>
          </a:ln>
        </p:spPr>
      </p:sp>
      <p:sp>
        <p:nvSpPr>
          <p:cNvPr id="38926" name="Line 14"/>
          <p:cNvSpPr/>
          <p:nvPr/>
        </p:nvSpPr>
        <p:spPr>
          <a:xfrm flipH="1">
            <a:off x="0" y="4419600"/>
            <a:ext cx="533400" cy="4572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8927" name="Line 15"/>
          <p:cNvSpPr/>
          <p:nvPr/>
        </p:nvSpPr>
        <p:spPr>
          <a:xfrm flipH="1">
            <a:off x="152400" y="4724400"/>
            <a:ext cx="304800" cy="3048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8928" name="Oval 16"/>
          <p:cNvSpPr/>
          <p:nvPr/>
        </p:nvSpPr>
        <p:spPr>
          <a:xfrm rot="2296906">
            <a:off x="633413" y="5389563"/>
            <a:ext cx="609600" cy="5334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29" name="Oval 17"/>
          <p:cNvSpPr/>
          <p:nvPr/>
        </p:nvSpPr>
        <p:spPr>
          <a:xfrm rot="2296906">
            <a:off x="46038" y="5595938"/>
            <a:ext cx="457200" cy="3048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8930" name="Picture 18" descr="9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107400">
            <a:off x="-130175" y="4732338"/>
            <a:ext cx="1641475" cy="885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931" name="Oval 19"/>
          <p:cNvSpPr/>
          <p:nvPr/>
        </p:nvSpPr>
        <p:spPr>
          <a:xfrm rot="2296906">
            <a:off x="403225" y="5603875"/>
            <a:ext cx="457200" cy="228600"/>
          </a:xfrm>
          <a:prstGeom prst="ellipse">
            <a:avLst/>
          </a:prstGeom>
          <a:solidFill>
            <a:srgbClr val="996633"/>
          </a:solidFill>
          <a:ln w="9525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32" name="WordArt 20"/>
          <p:cNvSpPr>
            <a:spLocks noTextEdit="1"/>
          </p:cNvSpPr>
          <p:nvPr/>
        </p:nvSpPr>
        <p:spPr>
          <a:xfrm>
            <a:off x="228600" y="1981200"/>
            <a:ext cx="914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60000"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上游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8933" name="WordArt 21"/>
          <p:cNvSpPr>
            <a:spLocks noTextEdit="1"/>
          </p:cNvSpPr>
          <p:nvPr/>
        </p:nvSpPr>
        <p:spPr>
          <a:xfrm>
            <a:off x="8001000" y="3810000"/>
            <a:ext cx="914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60000"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下游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8934" name="Picture 22" descr="u=1981761599,2222145136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0"/>
            <a:ext cx="3124200" cy="27670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935" name="Picture 23" descr="u=4054640601,1650306011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0"/>
            <a:ext cx="1524000" cy="1619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936" name="Picture 24" descr="u=4054640601,1650306011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524000" cy="1619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1609725" y="308610"/>
            <a:ext cx="6419850" cy="29575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p>
            <a:pPr lvl="0" eaLnBrk="1" hangingPunct="1">
              <a:spcBef>
                <a:spcPct val="20000"/>
              </a:spcBef>
              <a:buChar char="•"/>
            </a:pPr>
            <a:r>
              <a:rPr lang="zh-CN" altLang="en-US" sz="40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成功的原因：</a:t>
            </a:r>
            <a:endParaRPr lang="zh-CN" altLang="en-US" sz="4000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eaLnBrk="1" hangingPunct="1">
              <a:spcBef>
                <a:spcPct val="20000"/>
              </a:spcBef>
            </a:pP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能综合各种现实因素，提出符合实际的结论。</a:t>
            </a:r>
            <a:endParaRPr lang="zh-CN" altLang="en-US" sz="4000" b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zh-CN" altLang="en-US" sz="4000" b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04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charRg st="7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1204">
                                            <p:txEl>
                                              <p:charRg st="7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9938" name="Picture 2" descr="图片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8200" y="533400"/>
            <a:ext cx="1730375" cy="2438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39" name="Picture 3" descr="图片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6220" y="2514600"/>
            <a:ext cx="1871980" cy="21482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916" name="AutoShape 4"/>
          <p:cNvSpPr/>
          <p:nvPr/>
        </p:nvSpPr>
        <p:spPr>
          <a:xfrm>
            <a:off x="3505200" y="1295400"/>
            <a:ext cx="4572000" cy="1330325"/>
          </a:xfrm>
          <a:prstGeom prst="wedgeRectCallout">
            <a:avLst>
              <a:gd name="adj1" fmla="val -71458"/>
              <a:gd name="adj2" fmla="val 51528"/>
            </a:avLst>
          </a:prstGeom>
          <a:solidFill>
            <a:srgbClr val="FFFF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lvl="0" algn="ctr" eaLnBrk="1" hangingPunct="1"/>
            <a:r>
              <a:rPr lang="en-US" altLang="zh-CN" sz="2800" b="1" dirty="0">
                <a:solidFill>
                  <a:srgbClr val="FF0066"/>
                </a:solidFill>
                <a:latin typeface="Arial" panose="020B0604020202020204" pitchFamily="34" charset="0"/>
                <a:ea typeface="仿宋_GB2312" pitchFamily="49" charset="-122"/>
              </a:rPr>
              <a:t>“</a:t>
            </a:r>
            <a:r>
              <a:rPr lang="zh-CN" altLang="en-US" sz="2800" b="1" u="sng" dirty="0">
                <a:solidFill>
                  <a:srgbClr val="FF0066"/>
                </a:solidFill>
                <a:latin typeface="仿宋_GB2312" pitchFamily="49" charset="-122"/>
                <a:ea typeface="仿宋_GB2312" pitchFamily="49" charset="-122"/>
              </a:rPr>
              <a:t>阅十余岁，僧募金重修</a:t>
            </a:r>
            <a:r>
              <a:rPr lang="zh-CN" altLang="en-US" sz="2800" b="1" dirty="0">
                <a:solidFill>
                  <a:srgbClr val="FF0066"/>
                </a:solidFill>
                <a:latin typeface="仿宋_GB2312" pitchFamily="49" charset="-122"/>
                <a:ea typeface="仿宋_GB2312" pitchFamily="49" charset="-122"/>
              </a:rPr>
              <a:t> </a:t>
            </a:r>
            <a:r>
              <a:rPr lang="zh-CN" altLang="en-US" sz="2800" b="1" dirty="0">
                <a:solidFill>
                  <a:srgbClr val="FF0066"/>
                </a:solidFill>
                <a:latin typeface="Arial" panose="020B0604020202020204" pitchFamily="34" charset="0"/>
                <a:ea typeface="仿宋_GB2312" pitchFamily="49" charset="-122"/>
              </a:rPr>
              <a:t>”</a:t>
            </a: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可见其毅力坚定但经验不足且</a:t>
            </a:r>
            <a:r>
              <a:rPr lang="zh-CN" altLang="en-US" sz="2800" b="1" dirty="0">
                <a:solidFill>
                  <a:srgbClr val="FF0000"/>
                </a:solidFill>
                <a:ea typeface="楷体_GB2312" pitchFamily="49" charset="-122"/>
                <a:sym typeface="+mn-ea"/>
              </a:rPr>
              <a:t>不深思熟虑而盲目行动</a:t>
            </a:r>
            <a:endParaRPr lang="zh-CN" altLang="en-US" sz="2800" b="1" dirty="0">
              <a:latin typeface="仿宋_GB2312" pitchFamily="49" charset="-122"/>
              <a:ea typeface="仿宋_GB2312" pitchFamily="49" charset="-122"/>
            </a:endParaRPr>
          </a:p>
        </p:txBody>
      </p:sp>
      <p:pic>
        <p:nvPicPr>
          <p:cNvPr id="39941" name="Picture 5" descr="小花-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34125"/>
            <a:ext cx="1447800" cy="52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918" name="AutoShape 6"/>
          <p:cNvSpPr/>
          <p:nvPr/>
        </p:nvSpPr>
        <p:spPr>
          <a:xfrm>
            <a:off x="610235" y="3048000"/>
            <a:ext cx="4568190" cy="1600200"/>
          </a:xfrm>
          <a:prstGeom prst="wedgeRectCallout">
            <a:avLst>
              <a:gd name="adj1" fmla="val 81981"/>
              <a:gd name="adj2" fmla="val -14583"/>
            </a:avLst>
          </a:prstGeom>
          <a:solidFill>
            <a:srgbClr val="CCFF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lvl="0" algn="ctr" eaLnBrk="1" hangingPunct="1"/>
            <a:r>
              <a:rPr lang="en-US" altLang="zh-CN" sz="2800" b="1" u="sng" dirty="0">
                <a:latin typeface="Arial" panose="020B0604020202020204" pitchFamily="34" charset="0"/>
                <a:ea typeface="仿宋_GB2312" pitchFamily="49" charset="-122"/>
              </a:rPr>
              <a:t>“</a:t>
            </a:r>
            <a:r>
              <a:rPr lang="zh-CN" altLang="en-US" sz="2800" b="1" u="sng" dirty="0">
                <a:latin typeface="Arial" panose="020B0604020202020204" pitchFamily="34" charset="0"/>
                <a:ea typeface="仿宋_GB2312" pitchFamily="49" charset="-122"/>
              </a:rPr>
              <a:t>笑曰”“尔辈不能究物理”</a:t>
            </a:r>
            <a:r>
              <a:rPr lang="zh-CN" altLang="en-US" sz="2800" b="1" dirty="0">
                <a:solidFill>
                  <a:srgbClr val="CC3300"/>
                </a:solidFill>
                <a:latin typeface="Arial" panose="020B0604020202020204" pitchFamily="34" charset="0"/>
                <a:ea typeface="仿宋_GB2312" pitchFamily="49" charset="-122"/>
              </a:rPr>
              <a:t>足显其一知半解而好为人师，自视清高而轻视他人</a:t>
            </a:r>
            <a:endParaRPr lang="zh-CN" altLang="en-US" sz="2800" b="1" dirty="0">
              <a:solidFill>
                <a:srgbClr val="CC3300"/>
              </a:solidFill>
              <a:latin typeface="Arial" panose="020B0604020202020204" pitchFamily="34" charset="0"/>
              <a:ea typeface="仿宋_GB2312" pitchFamily="49" charset="-122"/>
            </a:endParaRPr>
          </a:p>
        </p:txBody>
      </p:sp>
      <p:sp>
        <p:nvSpPr>
          <p:cNvPr id="39943" name="WordArt 7" descr="白色大理石"/>
          <p:cNvSpPr>
            <a:spLocks noTextEdit="1"/>
          </p:cNvSpPr>
          <p:nvPr/>
        </p:nvSpPr>
        <p:spPr>
          <a:xfrm>
            <a:off x="609600" y="5334000"/>
            <a:ext cx="13716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  <a:scene3d>
              <a:camera prst="legacyObliqueRight">
                <a:rot lat="0" lon="0" rev="0"/>
              </a:camera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p>
            <a:pPr algn="ctr" eaLnBrk="0" hangingPunct="0"/>
            <a:r>
              <a:rPr lang="zh-CN" altLang="en-US" sz="3600">
                <a:blipFill rotWithShape="0">
                  <a:blip r:embed="rId4"/>
                </a:blipFill>
                <a:latin typeface="宋体" panose="02010600030101010101" pitchFamily="2" charset="-122"/>
                <a:ea typeface="宋体" panose="02010600030101010101" pitchFamily="2" charset="-122"/>
              </a:rPr>
              <a:t>老河兵</a:t>
            </a:r>
            <a:endParaRPr lang="zh-CN" altLang="en-US" sz="3600">
              <a:blipFill rotWithShape="0">
                <a:blip r:embed="rId4"/>
              </a:blip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8920" name="AutoShape 8"/>
          <p:cNvSpPr/>
          <p:nvPr/>
        </p:nvSpPr>
        <p:spPr>
          <a:xfrm>
            <a:off x="2667000" y="5257800"/>
            <a:ext cx="5791200" cy="838200"/>
          </a:xfrm>
          <a:prstGeom prst="wedgeRectCallout">
            <a:avLst>
              <a:gd name="adj1" fmla="val -61676"/>
              <a:gd name="adj2" fmla="val -7009"/>
            </a:avLst>
          </a:prstGeom>
          <a:solidFill>
            <a:srgbClr val="FFFF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lvl="0" eaLnBrk="1" hangingPunct="1"/>
            <a:r>
              <a:rPr lang="zh-CN" altLang="en-US" sz="4000" b="1" dirty="0">
                <a:solidFill>
                  <a:srgbClr val="FF0066"/>
                </a:solidFill>
                <a:latin typeface="Arial" panose="020B0604020202020204" pitchFamily="34" charset="0"/>
                <a:ea typeface="仿宋_GB2312" pitchFamily="49" charset="-122"/>
              </a:rPr>
              <a:t>有实际经验，自信满满</a:t>
            </a:r>
            <a:endParaRPr lang="zh-CN" altLang="en-US" sz="4000" b="1" dirty="0">
              <a:solidFill>
                <a:srgbClr val="FF0066"/>
              </a:solidFill>
              <a:latin typeface="Arial" panose="020B0604020202020204" pitchFamily="34" charset="0"/>
              <a:ea typeface="仿宋_GB2312" pitchFamily="49" charset="-122"/>
            </a:endParaRPr>
          </a:p>
        </p:txBody>
      </p:sp>
      <p:sp>
        <p:nvSpPr>
          <p:cNvPr id="39945" name="矩形 8"/>
          <p:cNvSpPr/>
          <p:nvPr/>
        </p:nvSpPr>
        <p:spPr>
          <a:xfrm>
            <a:off x="2057400" y="0"/>
            <a:ext cx="6629400" cy="11887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、文章可以反应出每个人什么样的性格特点。</a:t>
            </a:r>
            <a:endParaRPr lang="zh-CN" altLang="en-US" sz="3600" b="1" dirty="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510" y="4765675"/>
            <a:ext cx="1706880" cy="1593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 bldLvl="0" animBg="1"/>
      <p:bldP spid="38918" grpId="0" bldLvl="0" animBg="1"/>
      <p:bldP spid="38920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3010" name="Picture 2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" y="-381000"/>
            <a:ext cx="9144000" cy="7162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011" name="Rectangle 3"/>
          <p:cNvSpPr>
            <a:spLocks noGrp="1"/>
          </p:cNvSpPr>
          <p:nvPr>
            <p:ph idx="1"/>
          </p:nvPr>
        </p:nvSpPr>
        <p:spPr>
          <a:xfrm>
            <a:off x="762000" y="762000"/>
            <a:ext cx="5791200" cy="4525963"/>
          </a:xfrm>
        </p:spPr>
        <p:txBody>
          <a:bodyPr vert="horz" wrap="square" lIns="91440" tIns="45720" rIns="91440" bIns="45720" anchor="t"/>
          <a:p>
            <a:pPr eaLnBrk="1" hangingPunct="1"/>
            <a:r>
              <a:rPr lang="zh-CN" altLang="en-US" b="1" dirty="0">
                <a:solidFill>
                  <a:srgbClr val="FF0066"/>
                </a:solidFill>
              </a:rPr>
              <a:t>问题一</a:t>
            </a:r>
            <a:r>
              <a:rPr lang="en-US" altLang="zh-CN" b="1" dirty="0">
                <a:solidFill>
                  <a:srgbClr val="FF0066"/>
                </a:solidFill>
              </a:rPr>
              <a:t>:</a:t>
            </a:r>
            <a:r>
              <a:rPr lang="zh-CN" altLang="en-US" b="1" dirty="0">
                <a:ea typeface="楷体_GB2312" pitchFamily="49" charset="-122"/>
              </a:rPr>
              <a:t>对同一个现象，产生不同的认识，这在生活中是很常见的。请你举一个例子，并简单说说为什么会有这种不同。</a:t>
            </a:r>
            <a:endParaRPr lang="zh-CN" altLang="en-US" b="1" dirty="0">
              <a:ea typeface="楷体_GB2312" pitchFamily="49" charset="-122"/>
            </a:endParaRPr>
          </a:p>
          <a:p>
            <a:pPr eaLnBrk="1" hangingPunct="1"/>
            <a:endParaRPr lang="zh-CN" altLang="en-US" b="1" dirty="0">
              <a:ea typeface="楷体_GB2312" pitchFamily="49" charset="-122"/>
            </a:endParaRPr>
          </a:p>
          <a:p>
            <a:pPr eaLnBrk="1" hangingPunct="1"/>
            <a:endParaRPr lang="en-US" altLang="zh-CN" b="1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4034" name="Picture 2" descr="p_large_bIFW_22dd00002b452d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035" name="Rectangle 3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3352800"/>
          </a:xfrm>
        </p:spPr>
        <p:txBody>
          <a:bodyPr vert="horz" wrap="square" lIns="91440" tIns="45720" rIns="91440" bIns="45720" anchor="t"/>
          <a:p>
            <a:pPr eaLnBrk="1" hangingPunct="1"/>
            <a:endParaRPr lang="en-US" altLang="zh-CN" b="1" dirty="0"/>
          </a:p>
          <a:p>
            <a:pPr eaLnBrk="1" hangingPunct="1"/>
            <a:r>
              <a:rPr lang="zh-CN" altLang="en-US" b="1" dirty="0">
                <a:solidFill>
                  <a:srgbClr val="FF0066"/>
                </a:solidFill>
              </a:rPr>
              <a:t>问题二：</a:t>
            </a:r>
            <a:r>
              <a:rPr lang="zh-CN" altLang="en-US" b="1" dirty="0"/>
              <a:t>课文是怎样结构的，这个故事说明了一个什么道理？</a:t>
            </a:r>
            <a:endParaRPr lang="zh-CN" altLang="en-US" b="1" dirty="0"/>
          </a:p>
        </p:txBody>
      </p:sp>
      <p:pic>
        <p:nvPicPr>
          <p:cNvPr id="44036" name="Picture 4" descr="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4075" y="5715000"/>
            <a:ext cx="7019925" cy="1143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037" name="WordArt 5"/>
          <p:cNvSpPr>
            <a:spLocks noTextEdit="1"/>
          </p:cNvSpPr>
          <p:nvPr/>
        </p:nvSpPr>
        <p:spPr>
          <a:xfrm>
            <a:off x="533400" y="5257800"/>
            <a:ext cx="13716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ln w="12700" cap="flat" cmpd="sng">
                  <a:solidFill>
                    <a:srgbClr val="3333CC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请思考</a:t>
            </a:r>
            <a:endParaRPr lang="zh-CN" altLang="en-US" sz="3600">
              <a:ln w="12700" cap="flat" cmpd="sng">
                <a:solidFill>
                  <a:srgbClr val="3333CC"/>
                </a:solidFill>
                <a:prstDash val="solid"/>
                <a:headEnd type="none" w="med" len="med"/>
                <a:tailEnd type="none" w="med" len="med"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0966" name="Rectangle 6"/>
          <p:cNvSpPr/>
          <p:nvPr/>
        </p:nvSpPr>
        <p:spPr>
          <a:xfrm>
            <a:off x="457200" y="2209800"/>
            <a:ext cx="8229600" cy="3352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eaLnBrk="1" hangingPunct="1">
              <a:spcBef>
                <a:spcPct val="20000"/>
              </a:spcBef>
            </a:pPr>
            <a:endParaRPr lang="en-US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spcBef>
                <a:spcPct val="20000"/>
              </a:spcBef>
              <a:buChar char="•"/>
            </a:pPr>
            <a:r>
              <a:rPr lang="zh-CN" altLang="en-US" sz="3200" b="1" dirty="0">
                <a:latin typeface="仿宋_GB2312" pitchFamily="49" charset="-122"/>
                <a:ea typeface="宋体" panose="02010600030101010101" pitchFamily="2" charset="-122"/>
              </a:rPr>
              <a:t>课文中所阐述的事理对我们平时的生活、学习有什么启示？</a:t>
            </a:r>
            <a:r>
              <a:rPr lang="zh-CN" altLang="en-US" sz="3200" dirty="0">
                <a:latin typeface="仿宋_GB2312" pitchFamily="49" charset="-122"/>
                <a:ea typeface="宋体" panose="02010600030101010101" pitchFamily="2" charset="-122"/>
              </a:rPr>
              <a:t> </a:t>
            </a:r>
            <a:endParaRPr lang="zh-CN" altLang="en-US" sz="3200" b="1" dirty="0">
              <a:latin typeface="仿宋_GB2312" pitchFamily="49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0" y="762000"/>
            <a:ext cx="9144000" cy="5854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just" eaLnBrk="1" hangingPunct="1">
              <a:lnSpc>
                <a:spcPct val="9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algn="just" eaLnBrk="1" hangingPunct="1">
              <a:lnSpc>
                <a:spcPct val="90000"/>
              </a:lnSpc>
            </a:pPr>
            <a:r>
              <a:rPr lang="zh-CN" altLang="en-US" sz="3200" b="1" dirty="0">
                <a:solidFill>
                  <a:srgbClr val="C00000"/>
                </a:solidFill>
                <a:latin typeface="宋体" panose="02010600030101010101" pitchFamily="2" charset="-122"/>
                <a:ea typeface="楷体_GB2312" pitchFamily="49" charset="-122"/>
              </a:rPr>
              <a:t>    本文围绕寻找河中石兽这一线索，展开戏剧性的情节，在前三段通过寺僧、讲学家、老河兵对寻找石兽的不同见解的叙述，寓理于事，作者在文末</a:t>
            </a:r>
            <a:r>
              <a:rPr lang="zh-CN" altLang="en-US" sz="3200" b="1" dirty="0">
                <a:solidFill>
                  <a:srgbClr val="C00000"/>
                </a:solidFill>
                <a:latin typeface="Arial" panose="020B0604020202020204" pitchFamily="34" charset="0"/>
                <a:ea typeface="楷体_GB2312" pitchFamily="49" charset="-122"/>
              </a:rPr>
              <a:t>以议论的方式</a:t>
            </a:r>
            <a:r>
              <a:rPr lang="zh-CN" altLang="en-US" sz="3200" b="1" dirty="0">
                <a:solidFill>
                  <a:srgbClr val="C00000"/>
                </a:solidFill>
                <a:latin typeface="宋体" panose="02010600030101010101" pitchFamily="2" charset="-122"/>
                <a:ea typeface="楷体_GB2312" pitchFamily="49" charset="-122"/>
              </a:rPr>
              <a:t>点明自己的观点</a:t>
            </a:r>
            <a:r>
              <a:rPr lang="zh-CN" altLang="en-US" sz="3200" b="1" dirty="0">
                <a:solidFill>
                  <a:srgbClr val="00B050"/>
                </a:solidFill>
                <a:latin typeface="宋体" panose="02010600030101010101" pitchFamily="2" charset="-122"/>
                <a:ea typeface="楷体_GB2312" pitchFamily="49" charset="-122"/>
              </a:rPr>
              <a:t>：“</a:t>
            </a:r>
            <a:r>
              <a:rPr lang="zh-CN" altLang="en-US" sz="3200" b="1" i="1" dirty="0">
                <a:solidFill>
                  <a:srgbClr val="00B050"/>
                </a:solidFill>
                <a:latin typeface="Arial" panose="020B0604020202020204" pitchFamily="34" charset="0"/>
                <a:ea typeface="楷体_GB2312" pitchFamily="49" charset="-122"/>
              </a:rPr>
              <a:t>然则天下之事，但知其一，不知其二者多矣，可据理臆断欤？”</a:t>
            </a:r>
            <a:r>
              <a:rPr lang="zh-CN" altLang="en-US" sz="3200" b="1" i="1" dirty="0">
                <a:solidFill>
                  <a:srgbClr val="00B050"/>
                </a:solidFill>
                <a:latin typeface="宋体" panose="02010600030101010101" pitchFamily="2" charset="-122"/>
                <a:ea typeface="楷体_GB2312" pitchFamily="49" charset="-122"/>
              </a:rPr>
              <a:t>这句话，既是对讲学家之类一知半解而又自以为是的人的辛辣嘲讽，</a:t>
            </a:r>
            <a:r>
              <a:rPr lang="zh-CN" altLang="en-US" sz="3200" b="1" u="sng" dirty="0">
                <a:solidFill>
                  <a:srgbClr val="C00000"/>
                </a:solidFill>
                <a:latin typeface="宋体" panose="02010600030101010101" pitchFamily="2" charset="-122"/>
                <a:ea typeface="楷体_GB2312" pitchFamily="49" charset="-122"/>
              </a:rPr>
              <a:t>又指明了认识事物的方法和途径：不能片面地理解，而要全面深入地调查探究事物的特性；更不能主观臆断，而应当遵循客观事物的规律。同时也诠释了生活学习中要注意理论联系实际，不可做空头理论家的哲理</a:t>
            </a:r>
            <a:r>
              <a:rPr lang="zh-CN" altLang="en-US" sz="3200" u="sng" dirty="0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</a:rPr>
              <a:t>。</a:t>
            </a:r>
            <a:endParaRPr lang="zh-CN" altLang="en-US" sz="3200" u="sng" dirty="0">
              <a:solidFill>
                <a:srgbClr val="0000FF"/>
              </a:solidFill>
              <a:latin typeface="宋体" panose="02010600030101010101" pitchFamily="2" charset="-122"/>
              <a:ea typeface="楷体_GB2312" pitchFamily="49" charset="-122"/>
            </a:endParaRPr>
          </a:p>
        </p:txBody>
      </p:sp>
      <p:sp>
        <p:nvSpPr>
          <p:cNvPr id="45060" name="矩形 4"/>
          <p:cNvSpPr/>
          <p:nvPr/>
        </p:nvSpPr>
        <p:spPr>
          <a:xfrm>
            <a:off x="153035" y="0"/>
            <a:ext cx="8533765" cy="1310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eaLnBrk="1" hangingPunct="1"/>
            <a:r>
              <a:rPr lang="zh-CN" altLang="en-US" sz="4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课文是怎样结构的？阐述的事理对我们平时的生活、学习有什么启示？</a:t>
            </a:r>
            <a:endParaRPr lang="zh-CN" altLang="en-US" sz="4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Rectangle 2"/>
          <p:cNvSpPr>
            <a:spLocks noGrp="1" noRot="1"/>
          </p:cNvSpPr>
          <p:nvPr>
            <p:ph idx="1"/>
          </p:nvPr>
        </p:nvSpPr>
        <p:spPr>
          <a:xfrm>
            <a:off x="12700" y="311150"/>
            <a:ext cx="8280400" cy="4899025"/>
          </a:xfrm>
        </p:spPr>
        <p:txBody>
          <a:bodyPr vert="horz" wrap="square" lIns="91440" tIns="45720" rIns="91440" bIns="45720" anchor="t"/>
          <a:p>
            <a:pPr algn="just">
              <a:lnSpc>
                <a:spcPct val="90000"/>
              </a:lnSpc>
            </a:pPr>
            <a:r>
              <a:rPr lang="zh-CN" altLang="en-US" sz="4800" b="1" dirty="0">
                <a:solidFill>
                  <a:srgbClr val="FF0000"/>
                </a:solidFill>
                <a:latin typeface="宋体" panose="02010600030101010101" pitchFamily="2" charset="-122"/>
              </a:rPr>
              <a:t>课文阐述的事理对我们平时的生活、学习有什么启示？</a:t>
            </a:r>
            <a:r>
              <a:rPr lang="zh-CN" altLang="en-US" sz="4400" b="1" dirty="0">
                <a:solidFill>
                  <a:srgbClr val="000000"/>
                </a:solidFill>
                <a:latin typeface="宋体" panose="02010600030101010101" pitchFamily="2" charset="-122"/>
              </a:rPr>
              <a:t> </a:t>
            </a:r>
            <a:endParaRPr lang="zh-CN" altLang="en-US" sz="4000" b="1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algn="just">
              <a:lnSpc>
                <a:spcPct val="90000"/>
              </a:lnSpc>
            </a:pPr>
            <a:r>
              <a:rPr lang="zh-CN" altLang="en-US" sz="4800" b="1" dirty="0">
                <a:solidFill>
                  <a:srgbClr val="000000"/>
                </a:solidFill>
                <a:ea typeface="仿宋_GB2312" pitchFamily="49" charset="-122"/>
              </a:rPr>
              <a:t>不能</a:t>
            </a:r>
            <a:r>
              <a:rPr lang="zh-CN" altLang="en-US" sz="4800" b="1" dirty="0">
                <a:solidFill>
                  <a:srgbClr val="FF0000"/>
                </a:solidFill>
                <a:ea typeface="仿宋_GB2312" pitchFamily="49" charset="-122"/>
              </a:rPr>
              <a:t>片面</a:t>
            </a:r>
            <a:r>
              <a:rPr lang="zh-CN" altLang="en-US" sz="4800" b="1" dirty="0">
                <a:solidFill>
                  <a:srgbClr val="000000"/>
                </a:solidFill>
                <a:ea typeface="仿宋_GB2312" pitchFamily="49" charset="-122"/>
              </a:rPr>
              <a:t>地理解，而要</a:t>
            </a:r>
            <a:r>
              <a:rPr lang="zh-CN" altLang="en-US" sz="4800" b="1" dirty="0">
                <a:solidFill>
                  <a:srgbClr val="FF0000"/>
                </a:solidFill>
                <a:ea typeface="仿宋_GB2312" pitchFamily="49" charset="-122"/>
              </a:rPr>
              <a:t>全面</a:t>
            </a:r>
            <a:r>
              <a:rPr lang="zh-CN" altLang="en-US" sz="4800" b="1" dirty="0">
                <a:solidFill>
                  <a:srgbClr val="000000"/>
                </a:solidFill>
                <a:ea typeface="仿宋_GB2312" pitchFamily="49" charset="-122"/>
              </a:rPr>
              <a:t>深入地调查探究事物的特性；更不能</a:t>
            </a:r>
            <a:r>
              <a:rPr lang="zh-CN" altLang="en-US" sz="4800" b="1" dirty="0">
                <a:solidFill>
                  <a:srgbClr val="FF0000"/>
                </a:solidFill>
                <a:ea typeface="仿宋_GB2312" pitchFamily="49" charset="-122"/>
              </a:rPr>
              <a:t>主观</a:t>
            </a:r>
            <a:r>
              <a:rPr lang="zh-CN" altLang="en-US" sz="4800" b="1" dirty="0">
                <a:solidFill>
                  <a:srgbClr val="000000"/>
                </a:solidFill>
                <a:ea typeface="仿宋_GB2312" pitchFamily="49" charset="-122"/>
              </a:rPr>
              <a:t>臆断，而应当遵循</a:t>
            </a:r>
            <a:r>
              <a:rPr lang="zh-CN" altLang="en-US" sz="4800" b="1" dirty="0">
                <a:solidFill>
                  <a:srgbClr val="FF0000"/>
                </a:solidFill>
                <a:ea typeface="仿宋_GB2312" pitchFamily="49" charset="-122"/>
              </a:rPr>
              <a:t>客观</a:t>
            </a:r>
            <a:r>
              <a:rPr lang="zh-CN" altLang="en-US" sz="4800" b="1" dirty="0">
                <a:solidFill>
                  <a:srgbClr val="000000"/>
                </a:solidFill>
                <a:ea typeface="仿宋_GB2312" pitchFamily="49" charset="-122"/>
              </a:rPr>
              <a:t>事物的规律。同时也诠释了生活学习中要注意</a:t>
            </a:r>
            <a:r>
              <a:rPr lang="zh-CN" altLang="en-US" sz="4800" b="1" dirty="0">
                <a:solidFill>
                  <a:srgbClr val="FF0000"/>
                </a:solidFill>
                <a:ea typeface="仿宋_GB2312" pitchFamily="49" charset="-122"/>
              </a:rPr>
              <a:t>理论</a:t>
            </a:r>
            <a:r>
              <a:rPr lang="zh-CN" altLang="en-US" sz="4800" b="1" dirty="0">
                <a:solidFill>
                  <a:srgbClr val="000000"/>
                </a:solidFill>
                <a:ea typeface="仿宋_GB2312" pitchFamily="49" charset="-122"/>
              </a:rPr>
              <a:t>联系</a:t>
            </a:r>
            <a:r>
              <a:rPr lang="zh-CN" altLang="en-US" sz="4800" b="1" dirty="0">
                <a:solidFill>
                  <a:srgbClr val="FF0000"/>
                </a:solidFill>
                <a:ea typeface="仿宋_GB2312" pitchFamily="49" charset="-122"/>
              </a:rPr>
              <a:t>实际</a:t>
            </a:r>
            <a:r>
              <a:rPr lang="zh-CN" altLang="en-US" sz="4800" b="1" dirty="0">
                <a:solidFill>
                  <a:srgbClr val="000000"/>
                </a:solidFill>
                <a:ea typeface="仿宋_GB2312" pitchFamily="49" charset="-122"/>
              </a:rPr>
              <a:t>，不可做空头理论家的哲理。</a:t>
            </a:r>
            <a:endParaRPr lang="zh-CN" altLang="en-US" sz="4000" b="1" dirty="0">
              <a:solidFill>
                <a:srgbClr val="FF00FF"/>
              </a:solidFill>
              <a:latin typeface="宋体" panose="02010600030101010101" pitchFamily="2" charset="-122"/>
              <a:ea typeface="仿宋_GB2312" pitchFamily="49" charset="-122"/>
            </a:endParaRPr>
          </a:p>
        </p:txBody>
      </p:sp>
    </p:spTree>
  </p:cSld>
  <p:clrMapOvr>
    <a:masterClrMapping/>
  </p:clrMapOvr>
  <p:transition>
    <p:sndAc>
      <p:stSnd>
        <p:snd r:embed="rId1" name="ROOST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2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charRg st="27" end="10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5842">
                                            <p:txEl>
                                              <p:charRg st="27" end="10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106" name="页脚占位符 2"/>
          <p:cNvSpPr txBox="1">
            <a:spLocks noGrp="1"/>
          </p:cNvSpPr>
          <p:nvPr>
            <p:ph type="ftr" sz="quarter" idx="11"/>
          </p:nvPr>
        </p:nvSpPr>
        <p:spPr/>
        <p:txBody>
          <a:bodyPr/>
          <a:p>
            <a:pPr eaLnBrk="1" hangingPunct="1"/>
            <a:r>
              <a:rPr lang="zh-CN" altLang="en-US" dirty="0"/>
              <a:t>http://yugangfa.blog-city.com/</a:t>
            </a:r>
            <a:endParaRPr lang="en-US" altLang="zh-CN" dirty="0"/>
          </a:p>
        </p:txBody>
      </p:sp>
      <p:sp>
        <p:nvSpPr>
          <p:cNvPr id="34818" name="Rectangle 2"/>
          <p:cNvSpPr/>
          <p:nvPr/>
        </p:nvSpPr>
        <p:spPr>
          <a:xfrm>
            <a:off x="1371600" y="2057400"/>
            <a:ext cx="6477000" cy="3387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许多自然现象的发生往往有着复杂的原因，我们不能只知其一，不知其二，仅仅根据自己的一知半解就根据常情主观作出判断。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0" hangingPunct="0"/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7108" name="WordArt 3"/>
          <p:cNvSpPr/>
          <p:nvPr/>
        </p:nvSpPr>
        <p:spPr>
          <a:xfrm>
            <a:off x="3048000" y="685800"/>
            <a:ext cx="2438400" cy="1409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文章主旨</a:t>
            </a:r>
            <a:endParaRPr lang="zh-CN" altLang="en-US" sz="3600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04" name="Rectangle 4"/>
          <p:cNvSpPr>
            <a:spLocks noGrp="1"/>
          </p:cNvSpPr>
          <p:nvPr>
            <p:ph type="title"/>
          </p:nvPr>
        </p:nvSpPr>
        <p:spPr>
          <a:xfrm>
            <a:off x="142875" y="0"/>
            <a:ext cx="9001125" cy="1123950"/>
          </a:xfrm>
        </p:spPr>
        <p:txBody>
          <a:bodyPr vert="horz" wrap="square" lIns="91440" tIns="45720" rIns="91440" bIns="45720" anchor="ctr"/>
          <a:p>
            <a:pPr algn="l" eaLnBrk="1" hangingPunct="1"/>
            <a:r>
              <a:rPr lang="zh-CN" altLang="en-US" sz="4800" b="1" dirty="0">
                <a:solidFill>
                  <a:srgbClr val="CC0099"/>
                </a:solidFill>
                <a:latin typeface="华文彩云" pitchFamily="2" charset="-122"/>
                <a:ea typeface="华文彩云" pitchFamily="2" charset="-122"/>
              </a:rPr>
              <a:t>写法探究：</a:t>
            </a:r>
            <a:endParaRPr lang="zh-CN" altLang="en-US" sz="4800" b="1" dirty="0">
              <a:solidFill>
                <a:srgbClr val="CC0099"/>
              </a:solidFill>
              <a:latin typeface="华文彩云" pitchFamily="2" charset="-122"/>
              <a:ea typeface="华文彩云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09600" y="914400"/>
            <a:ext cx="8072438" cy="5705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8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隶书" pitchFamily="49" charset="-122"/>
              </a:rPr>
              <a:t>1. 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隶书" pitchFamily="49" charset="-122"/>
              </a:rPr>
              <a:t>层层铺垫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隶书" pitchFamily="49" charset="-122"/>
            </a:endParaRPr>
          </a:p>
          <a:p>
            <a:pPr lvl="0" eaLnBrk="1" hangingPunct="1">
              <a:lnSpc>
                <a:spcPct val="80000"/>
              </a:lnSpc>
            </a:pP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        最先以寺僧的做法为讲学家的看法做铺垫，以突出讲学家的看法“众服为确论”，并且通过讲学家对寺僧的评价“颠”来写出讲学家对自己的看法的自信。最后写老河兵，老河兵的一番话，加上“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果得于数里外</a:t>
            </a: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 ”的结果，巧妙地表现自信的讲学“不更颠乎”，极具戏剧性和讽刺性。</a:t>
            </a:r>
            <a:endParaRPr lang="zh-CN" altLang="en-US" sz="2400" dirty="0">
              <a:latin typeface="华文楷体" pitchFamily="2" charset="-122"/>
              <a:ea typeface="华文楷体" pitchFamily="2" charset="-122"/>
            </a:endParaRPr>
          </a:p>
          <a:p>
            <a:pPr lvl="0" eaLnBrk="1" hangingPunct="1">
              <a:lnSpc>
                <a:spcPct val="8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隶书" pitchFamily="49" charset="-122"/>
              </a:rPr>
              <a:t>2. 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隶书" pitchFamily="49" charset="-122"/>
              </a:rPr>
              <a:t>具有较强的思辨色彩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隶书" pitchFamily="49" charset="-122"/>
            </a:endParaRPr>
          </a:p>
          <a:p>
            <a:pPr lvl="0" eaLnBrk="1" hangingPunct="1">
              <a:lnSpc>
                <a:spcPct val="80000"/>
              </a:lnSpc>
            </a:pP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        不管讲学家的观点是否与实际相符，其阐述的道理是能“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究物理</a:t>
            </a: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 ”的，所以人们能信服；老河兵的观点处看上去似乎不合常理，但其分析有着不可辩驳的说服力，事情的结果也验证其看法的科学性和推理的合理性。</a:t>
            </a:r>
            <a:endParaRPr lang="zh-CN" altLang="en-US" sz="2400" dirty="0">
              <a:latin typeface="华文楷体" pitchFamily="2" charset="-122"/>
              <a:ea typeface="华文楷体" pitchFamily="2" charset="-122"/>
            </a:endParaRPr>
          </a:p>
          <a:p>
            <a:pPr lvl="0" eaLnBrk="1" hangingPunct="1">
              <a:lnSpc>
                <a:spcPct val="8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隶书" pitchFamily="49" charset="-122"/>
              </a:rPr>
              <a:t>3. 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隶书" pitchFamily="49" charset="-122"/>
              </a:rPr>
              <a:t>细节描写增加了文采和可读性。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隶书" pitchFamily="49" charset="-122"/>
            </a:endParaRPr>
          </a:p>
          <a:p>
            <a:pPr lvl="0" eaLnBrk="1" hangingPunct="1">
              <a:lnSpc>
                <a:spcPct val="80000"/>
              </a:lnSpc>
            </a:pP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        如讲学家的“笑”</a:t>
            </a:r>
            <a:endParaRPr lang="zh-CN" altLang="en-US" sz="2400" dirty="0">
              <a:latin typeface="华文楷体" pitchFamily="2" charset="-122"/>
              <a:ea typeface="华文楷体" pitchFamily="2" charset="-122"/>
            </a:endParaRPr>
          </a:p>
          <a:p>
            <a:pPr lvl="0" eaLnBrk="1" hangingPunct="1">
              <a:lnSpc>
                <a:spcPct val="80000"/>
              </a:lnSpc>
            </a:pP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（包含了讲学家对寺僧的嘲讽和一种自信，刻画出讲学家自恃博才的心态）</a:t>
            </a:r>
            <a:endParaRPr lang="en-US" altLang="zh-CN" sz="2400" dirty="0">
              <a:latin typeface="华文楷体" pitchFamily="2" charset="-122"/>
              <a:ea typeface="华文楷体" pitchFamily="2" charset="-122"/>
            </a:endParaRPr>
          </a:p>
          <a:p>
            <a:pPr lvl="0" eaLnBrk="1" hangingPunct="1">
              <a:lnSpc>
                <a:spcPct val="80000"/>
              </a:lnSpc>
            </a:pP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        老河兵的“笑”</a:t>
            </a:r>
            <a:endParaRPr lang="zh-CN" altLang="en-US" sz="2400" dirty="0">
              <a:latin typeface="华文楷体" pitchFamily="2" charset="-122"/>
              <a:ea typeface="华文楷体" pitchFamily="2" charset="-122"/>
            </a:endParaRPr>
          </a:p>
          <a:p>
            <a:pPr lvl="0" eaLnBrk="1" hangingPunct="1">
              <a:lnSpc>
                <a:spcPct val="80000"/>
              </a:lnSpc>
            </a:pP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（流露出了老河兵对讲学家自恃博才的一种否定，也表现出老河兵的自信和沾沾自喜）</a:t>
            </a:r>
            <a:endParaRPr lang="zh-CN" altLang="en-US" sz="2400" dirty="0"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8" end="1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charRg st="8" end="14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charRg st="8" end="14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142" end="1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charRg st="142" end="15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charRg st="142" end="15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155" end="2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charRg st="155" end="25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charRg st="155" end="25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259" end="27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charRg st="259" end="27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charRg st="259" end="27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277" end="2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charRg st="277" end="29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charRg st="277" end="29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294" end="3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charRg st="294" end="32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charRg st="294" end="32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328" end="3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charRg st="328" end="34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charRg st="328" end="34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344" end="38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charRg st="344" end="38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charRg st="344" end="38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/>
      <p:bldP spid="51204" grpId="1"/>
      <p:bldP spid="4" grpId="0" build="allAtOnce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4" name="页脚占位符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p>
            <a:pPr eaLnBrk="1" hangingPunct="1"/>
            <a:r>
              <a:rPr lang="zh-CN" altLang="en-US" dirty="0"/>
              <a:t>http://yugangfa.blog-city.com/</a:t>
            </a:r>
            <a:endParaRPr lang="en-US" altLang="zh-CN" dirty="0"/>
          </a:p>
        </p:txBody>
      </p:sp>
      <p:sp>
        <p:nvSpPr>
          <p:cNvPr id="59395" name="Rectangle 3"/>
          <p:cNvSpPr>
            <a:spLocks noGrp="1" noRot="1"/>
          </p:cNvSpPr>
          <p:nvPr>
            <p:ph idx="1"/>
          </p:nvPr>
        </p:nvSpPr>
        <p:spPr/>
        <p:txBody>
          <a:bodyPr vert="horz" wrap="square" lIns="91440" tIns="45720" rIns="91440" bIns="45720" anchor="t"/>
          <a:p>
            <a:r>
              <a:rPr lang="zh-CN" altLang="en-US" sz="4400" b="1" dirty="0">
                <a:solidFill>
                  <a:srgbClr val="000000"/>
                </a:solidFill>
              </a:rPr>
              <a:t>你还知道哪些“但知其一，不知其二”却主观臆断，以致犯下错误或闹出笑话事例？</a:t>
            </a:r>
            <a:endParaRPr lang="zh-CN" altLang="en-US" sz="4400" b="1" dirty="0">
              <a:solidFill>
                <a:srgbClr val="000000"/>
              </a:solidFill>
            </a:endParaRPr>
          </a:p>
        </p:txBody>
      </p:sp>
      <p:sp>
        <p:nvSpPr>
          <p:cNvPr id="49156" name="Rectangle 4"/>
          <p:cNvSpPr>
            <a:spLocks noGrp="1" noRot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charRg st="0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9395">
                                            <p:txEl>
                                              <p:charRg st="0" end="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Rectangle 2"/>
          <p:cNvSpPr>
            <a:spLocks noGrp="1" noRot="1"/>
          </p:cNvSpPr>
          <p:nvPr>
            <p:ph idx="1"/>
          </p:nvPr>
        </p:nvSpPr>
        <p:spPr>
          <a:xfrm>
            <a:off x="323850" y="1773238"/>
            <a:ext cx="8540750" cy="4194175"/>
          </a:xfrm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en-US" altLang="zh-CN" sz="3600" b="1" dirty="0">
                <a:solidFill>
                  <a:srgbClr val="000000"/>
                </a:solidFill>
              </a:rPr>
              <a:t>2</a:t>
            </a:r>
            <a:r>
              <a:rPr lang="zh-CN" altLang="en-US" sz="3600" b="1" dirty="0">
                <a:solidFill>
                  <a:srgbClr val="000000"/>
                </a:solidFill>
              </a:rPr>
              <a:t>、给下列句子划分节奏，只划一处。</a:t>
            </a:r>
            <a:endParaRPr lang="en-US" altLang="zh-CN" sz="3600" b="1" u="sng" dirty="0">
              <a:solidFill>
                <a:srgbClr val="000000"/>
              </a:solidFill>
            </a:endParaRPr>
          </a:p>
          <a:p>
            <a:pPr algn="just" eaLnBrk="1" hangingPunct="1"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沧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州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南  一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寺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临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河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干</a:t>
            </a:r>
            <a:endParaRPr lang="zh-CN" altLang="en-US" sz="36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 eaLnBrk="1" hangingPunct="1"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僧  募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金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重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修</a:t>
            </a:r>
            <a:endParaRPr lang="zh-CN" altLang="en-US" sz="36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 eaLnBrk="1" hangingPunct="1"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求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二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石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兽  于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水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中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  <a:endParaRPr lang="zh-CN" altLang="en-US" sz="36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 eaLnBrk="1" hangingPunct="1"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是  非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木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杮</a:t>
            </a:r>
            <a:endParaRPr lang="zh-CN" altLang="en-US" sz="36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 eaLnBrk="1" hangingPunct="1"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然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则</a:t>
            </a:r>
            <a:r>
              <a:rPr lang="en-US" altLang="zh-CN" sz="3600" b="1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天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下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之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事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</a:t>
            </a:r>
            <a:endParaRPr lang="zh-CN" altLang="en-US" sz="36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 eaLnBrk="1" hangingPunct="1"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不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知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其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二  者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多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矣</a:t>
            </a:r>
            <a:endParaRPr lang="zh-CN" altLang="en-US" sz="36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1" name="Text Box 3"/>
          <p:cNvSpPr/>
          <p:nvPr>
            <p:ph type="title"/>
          </p:nvPr>
        </p:nvSpPr>
        <p:spPr/>
        <p:txBody>
          <a:bodyPr vert="horz" wrap="square" lIns="91440" tIns="45720" rIns="91440" bIns="45720" anchor="ctr"/>
          <a:p>
            <a:pPr algn="l" eaLnBrk="1" hangingPunct="1"/>
            <a:r>
              <a:rPr lang="zh-CN" altLang="en-US" sz="6000" b="1" dirty="0">
                <a:solidFill>
                  <a:srgbClr val="FF0066"/>
                </a:solidFill>
                <a:latin typeface="宋体" panose="02010600030101010101" pitchFamily="2" charset="-122"/>
              </a:rPr>
              <a:t>自主学习</a:t>
            </a:r>
            <a:endParaRPr lang="zh-CN" altLang="en-US" sz="6000" b="1" dirty="0">
              <a:solidFill>
                <a:srgbClr val="FF0066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178" name="页脚占位符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p>
            <a:pPr eaLnBrk="1" hangingPunct="1"/>
            <a:r>
              <a:rPr lang="zh-CN" altLang="en-US" dirty="0"/>
              <a:t>http://yugangfa.blog-city.com/</a:t>
            </a:r>
            <a:endParaRPr lang="en-US" altLang="zh-CN" dirty="0"/>
          </a:p>
        </p:txBody>
      </p:sp>
      <p:sp>
        <p:nvSpPr>
          <p:cNvPr id="60418" name="Rectangle 2"/>
          <p:cNvSpPr>
            <a:spLocks noGrp="1" noRot="1"/>
          </p:cNvSpPr>
          <p:nvPr>
            <p:ph idx="1"/>
          </p:nvPr>
        </p:nvSpPr>
        <p:spPr/>
        <p:txBody>
          <a:bodyPr vert="horz" wrap="square" lIns="91440" tIns="45720" rIns="91440" bIns="45720" anchor="t"/>
          <a:p>
            <a:r>
              <a:rPr lang="en-US" altLang="zh-CN" sz="6000" dirty="0"/>
              <a:t>《</a:t>
            </a:r>
            <a:r>
              <a:rPr lang="zh-CN" altLang="en-US" sz="6000" dirty="0"/>
              <a:t>刻舟求剑</a:t>
            </a:r>
            <a:r>
              <a:rPr lang="en-US" altLang="zh-CN" sz="6000" dirty="0"/>
              <a:t>》</a:t>
            </a:r>
            <a:r>
              <a:rPr lang="zh-CN" altLang="en-US" sz="6000" dirty="0"/>
              <a:t>、</a:t>
            </a:r>
            <a:r>
              <a:rPr lang="en-US" altLang="zh-CN" sz="6000" dirty="0"/>
              <a:t>《</a:t>
            </a:r>
            <a:r>
              <a:rPr lang="zh-CN" altLang="en-US" sz="6000" dirty="0"/>
              <a:t>掩耳盗铃</a:t>
            </a:r>
            <a:r>
              <a:rPr lang="en-US" altLang="zh-CN" sz="6000" dirty="0"/>
              <a:t>》</a:t>
            </a:r>
            <a:r>
              <a:rPr lang="zh-CN" altLang="en-US" sz="6000" dirty="0"/>
              <a:t>、</a:t>
            </a:r>
            <a:r>
              <a:rPr lang="en-US" altLang="zh-CN" sz="6000" dirty="0"/>
              <a:t>《</a:t>
            </a:r>
            <a:r>
              <a:rPr lang="zh-CN" altLang="en-US" sz="6000" dirty="0"/>
              <a:t>瞎子摸象</a:t>
            </a:r>
            <a:r>
              <a:rPr lang="en-US" altLang="zh-CN" sz="6000" dirty="0"/>
              <a:t>》 《</a:t>
            </a:r>
            <a:r>
              <a:rPr lang="zh-CN" altLang="en-US" sz="6000" dirty="0"/>
              <a:t>从三到万</a:t>
            </a:r>
            <a:r>
              <a:rPr lang="en-US" altLang="zh-CN" sz="6000" dirty="0"/>
              <a:t>》</a:t>
            </a:r>
            <a:r>
              <a:rPr lang="zh-CN" altLang="en-US" sz="6000" dirty="0"/>
              <a:t>说的就是“但知其一，不知其二” </a:t>
            </a:r>
            <a:endParaRPr lang="zh-CN" altLang="en-US" sz="6000" dirty="0"/>
          </a:p>
        </p:txBody>
      </p:sp>
      <p:sp>
        <p:nvSpPr>
          <p:cNvPr id="50180" name="Rectangle 3"/>
          <p:cNvSpPr>
            <a:spLocks noGrp="1" noRot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charRg st="0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0418">
                                            <p:txEl>
                                              <p:charRg st="0" end="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02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sp>
        <p:nvSpPr>
          <p:cNvPr id="51203" name="Rectangle 3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/>
          <a:p>
            <a:pPr eaLnBrk="1" hangingPunct="1"/>
            <a:endParaRPr lang="zh-CN" altLang="zh-CN" dirty="0"/>
          </a:p>
        </p:txBody>
      </p:sp>
      <p:pic>
        <p:nvPicPr>
          <p:cNvPr id="51204" name="Picture 4" descr="p_large_zTKW_1736000205982d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1587"/>
            <a:ext cx="9144000" cy="68595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05" name="WordArt 5"/>
          <p:cNvSpPr>
            <a:spLocks noTextEdit="1"/>
          </p:cNvSpPr>
          <p:nvPr/>
        </p:nvSpPr>
        <p:spPr>
          <a:xfrm rot="5400000">
            <a:off x="-304800" y="2819400"/>
            <a:ext cx="4419600" cy="1371600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48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巩固提高</a:t>
            </a:r>
            <a:endParaRPr lang="zh-CN" altLang="en-US" sz="48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3250" name="Picture 2" descr="p_large_qmi9_16ec000755932d0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3251" name="Text Box 3"/>
          <p:cNvSpPr txBox="1"/>
          <p:nvPr/>
        </p:nvSpPr>
        <p:spPr>
          <a:xfrm>
            <a:off x="533400" y="533400"/>
            <a:ext cx="7848600" cy="5216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对下列句子中加点的</a:t>
            </a:r>
            <a:r>
              <a:rPr lang="zh-CN" altLang="en-US" sz="2800" b="1" dirty="0">
                <a:latin typeface="Arial" panose="020B0604020202020204" pitchFamily="34" charset="0"/>
                <a:ea typeface="仿宋_GB2312" pitchFamily="49" charset="-122"/>
              </a:rPr>
              <a:t>“</a:t>
            </a: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之</a:t>
            </a:r>
            <a:r>
              <a:rPr lang="zh-CN" altLang="en-US" sz="2800" b="1" dirty="0">
                <a:latin typeface="Arial" panose="020B0604020202020204" pitchFamily="34" charset="0"/>
                <a:ea typeface="仿宋_GB2312" pitchFamily="49" charset="-122"/>
              </a:rPr>
              <a:t>”</a:t>
            </a: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所指代的意思，理解正确的一项是</a:t>
            </a:r>
            <a:r>
              <a:rPr lang="en-US" altLang="zh-CN" sz="2800" b="1" dirty="0">
                <a:latin typeface="仿宋_GB2312" pitchFamily="49" charset="-122"/>
                <a:ea typeface="仿宋_GB2312" pitchFamily="49" charset="-122"/>
              </a:rPr>
              <a:t>(     )</a:t>
            </a:r>
            <a:endParaRPr lang="en-US" altLang="zh-CN" sz="2800" b="1" dirty="0">
              <a:latin typeface="仿宋_GB2312" pitchFamily="49" charset="-122"/>
              <a:ea typeface="仿宋_GB2312" pitchFamily="49" charset="-122"/>
            </a:endParaRPr>
          </a:p>
          <a:p>
            <a:pPr lvl="0" eaLnBrk="1" hangingPunct="1"/>
            <a:endParaRPr lang="en-US" altLang="zh-CN" sz="2800" b="1" dirty="0">
              <a:latin typeface="仿宋_GB2312" pitchFamily="49" charset="-122"/>
              <a:ea typeface="仿宋_GB2312" pitchFamily="49" charset="-122"/>
            </a:endParaRPr>
          </a:p>
          <a:p>
            <a:pPr lvl="0" eaLnBrk="1" hangingPunct="1"/>
            <a:r>
              <a:rPr lang="en-US" altLang="zh-CN" sz="2800" b="1" dirty="0">
                <a:latin typeface="仿宋_GB2312" pitchFamily="49" charset="-122"/>
                <a:ea typeface="仿宋_GB2312" pitchFamily="49" charset="-122"/>
              </a:rPr>
              <a:t>①</a:t>
            </a: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一讲学者设帐寺中，闻之</a:t>
            </a:r>
            <a:endParaRPr lang="zh-CN" altLang="en-US" sz="2800" b="1" dirty="0">
              <a:latin typeface="仿宋_GB2312" pitchFamily="49" charset="-122"/>
              <a:ea typeface="仿宋_GB2312" pitchFamily="49" charset="-122"/>
            </a:endParaRPr>
          </a:p>
          <a:p>
            <a:pPr lvl="0" eaLnBrk="1" hangingPunct="1"/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②沿河求之，不亦颠乎</a:t>
            </a:r>
            <a:endParaRPr lang="zh-CN" altLang="en-US" sz="2800" b="1" dirty="0">
              <a:latin typeface="仿宋_GB2312" pitchFamily="49" charset="-122"/>
              <a:ea typeface="仿宋_GB2312" pitchFamily="49" charset="-122"/>
            </a:endParaRPr>
          </a:p>
          <a:p>
            <a:pPr lvl="0" eaLnBrk="1" hangingPunct="1"/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③一老河兵闻之</a:t>
            </a:r>
            <a:endParaRPr lang="zh-CN" altLang="en-US" sz="2800" b="1" dirty="0">
              <a:latin typeface="仿宋_GB2312" pitchFamily="49" charset="-122"/>
              <a:ea typeface="仿宋_GB2312" pitchFamily="49" charset="-122"/>
            </a:endParaRPr>
          </a:p>
          <a:p>
            <a:pPr lvl="0" eaLnBrk="1" hangingPunct="1"/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④果得之于数里外</a:t>
            </a:r>
            <a:endParaRPr lang="zh-CN" altLang="en-US" sz="2800" b="1" dirty="0">
              <a:latin typeface="仿宋_GB2312" pitchFamily="49" charset="-122"/>
              <a:ea typeface="仿宋_GB2312" pitchFamily="49" charset="-122"/>
            </a:endParaRPr>
          </a:p>
          <a:p>
            <a:pPr lvl="0" eaLnBrk="1" hangingPunct="1"/>
            <a:endParaRPr lang="zh-CN" altLang="en-US" sz="2800" b="1" dirty="0">
              <a:latin typeface="仿宋_GB2312" pitchFamily="49" charset="-122"/>
              <a:ea typeface="仿宋_GB2312" pitchFamily="49" charset="-122"/>
            </a:endParaRPr>
          </a:p>
          <a:p>
            <a:pPr lvl="0" eaLnBrk="1" hangingPunct="1"/>
            <a:r>
              <a:rPr lang="en-US" altLang="zh-CN" sz="2800" b="1" dirty="0">
                <a:latin typeface="仿宋_GB2312" pitchFamily="49" charset="-122"/>
                <a:ea typeface="仿宋_GB2312" pitchFamily="49" charset="-122"/>
              </a:rPr>
              <a:t>A</a:t>
            </a: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．①和②句相同，③和④句不同</a:t>
            </a:r>
            <a:endParaRPr lang="zh-CN" altLang="en-US" sz="2800" b="1" dirty="0">
              <a:latin typeface="仿宋_GB2312" pitchFamily="49" charset="-122"/>
              <a:ea typeface="仿宋_GB2312" pitchFamily="49" charset="-122"/>
            </a:endParaRPr>
          </a:p>
          <a:p>
            <a:pPr lvl="0" eaLnBrk="1" hangingPunct="1"/>
            <a:r>
              <a:rPr lang="en-US" altLang="zh-CN" sz="2800" b="1" dirty="0">
                <a:latin typeface="仿宋_GB2312" pitchFamily="49" charset="-122"/>
                <a:ea typeface="仿宋_GB2312" pitchFamily="49" charset="-122"/>
              </a:rPr>
              <a:t>B</a:t>
            </a: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．①和③句相同，②和④句相同</a:t>
            </a:r>
            <a:endParaRPr lang="zh-CN" altLang="en-US" sz="2800" b="1" dirty="0">
              <a:latin typeface="仿宋_GB2312" pitchFamily="49" charset="-122"/>
              <a:ea typeface="仿宋_GB2312" pitchFamily="49" charset="-122"/>
            </a:endParaRPr>
          </a:p>
          <a:p>
            <a:pPr lvl="0" eaLnBrk="1" hangingPunct="1"/>
            <a:r>
              <a:rPr lang="en-US" altLang="zh-CN" sz="2800" b="1" dirty="0">
                <a:latin typeface="仿宋_GB2312" pitchFamily="49" charset="-122"/>
                <a:ea typeface="仿宋_GB2312" pitchFamily="49" charset="-122"/>
              </a:rPr>
              <a:t>C. ①</a:t>
            </a: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和③句不同，②和④句相同</a:t>
            </a:r>
            <a:endParaRPr lang="zh-CN" altLang="en-US" sz="2800" b="1" dirty="0">
              <a:latin typeface="仿宋_GB2312" pitchFamily="49" charset="-122"/>
              <a:ea typeface="仿宋_GB2312" pitchFamily="49" charset="-122"/>
            </a:endParaRPr>
          </a:p>
          <a:p>
            <a:pPr lvl="0" eaLnBrk="1" hangingPunct="1"/>
            <a:r>
              <a:rPr lang="en-US" altLang="zh-CN" sz="2800" b="1" dirty="0">
                <a:latin typeface="仿宋_GB2312" pitchFamily="49" charset="-122"/>
                <a:ea typeface="仿宋_GB2312" pitchFamily="49" charset="-122"/>
              </a:rPr>
              <a:t>D. ①</a:t>
            </a: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和④句相同，②和③句不同</a:t>
            </a:r>
            <a:endParaRPr lang="zh-CN" altLang="en-US" sz="2800" b="1" dirty="0"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44036" name="Text Box 4"/>
          <p:cNvSpPr txBox="1"/>
          <p:nvPr/>
        </p:nvSpPr>
        <p:spPr>
          <a:xfrm>
            <a:off x="2743200" y="990600"/>
            <a:ext cx="514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600" dirty="0">
                <a:solidFill>
                  <a:srgbClr val="FF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</a:t>
            </a:r>
            <a:endParaRPr lang="en-US" altLang="zh-CN" sz="3600" dirty="0">
              <a:solidFill>
                <a:srgbClr val="FF33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3253" name="Picture 5" descr="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2438400"/>
            <a:ext cx="1981200" cy="17605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8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sp>
        <p:nvSpPr>
          <p:cNvPr id="55299" name="Rectangle 3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/>
          <a:p>
            <a:pPr eaLnBrk="1" hangingPunct="1"/>
            <a:endParaRPr lang="zh-CN" altLang="zh-CN" dirty="0"/>
          </a:p>
        </p:txBody>
      </p:sp>
      <p:pic>
        <p:nvPicPr>
          <p:cNvPr id="55300" name="Picture 4" descr="p_large_UGmE_58380002570b2d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5301" name="Rectangle 5"/>
          <p:cNvSpPr/>
          <p:nvPr/>
        </p:nvSpPr>
        <p:spPr>
          <a:xfrm>
            <a:off x="533400" y="609600"/>
            <a:ext cx="8229600" cy="54530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ctr">
            <a:spAutoFit/>
          </a:bodyPr>
          <a:p>
            <a:pPr lvl="0" algn="ctr" eaLnBrk="1" hangingPunct="1"/>
            <a:r>
              <a:rPr lang="zh-CN" altLang="en-US" sz="3200" b="1" dirty="0">
                <a:latin typeface="仿宋_GB2312" pitchFamily="49" charset="-122"/>
                <a:ea typeface="仿宋_GB2312" pitchFamily="49" charset="-122"/>
              </a:rPr>
              <a:t>讲学家和老河兵都说到了</a:t>
            </a:r>
            <a:r>
              <a:rPr lang="zh-CN" altLang="en-US" sz="3200" b="1" dirty="0">
                <a:latin typeface="Arial" panose="020B0604020202020204" pitchFamily="34" charset="0"/>
                <a:ea typeface="仿宋_GB2312" pitchFamily="49" charset="-122"/>
              </a:rPr>
              <a:t>“</a:t>
            </a:r>
            <a:r>
              <a:rPr lang="zh-CN" altLang="en-US" sz="3200" b="1" dirty="0">
                <a:latin typeface="仿宋_GB2312" pitchFamily="49" charset="-122"/>
                <a:ea typeface="仿宋_GB2312" pitchFamily="49" charset="-122"/>
              </a:rPr>
              <a:t>石性坚重，沙性松浮</a:t>
            </a:r>
            <a:r>
              <a:rPr lang="zh-CN" altLang="en-US" sz="3200" b="1" dirty="0">
                <a:latin typeface="Arial" panose="020B0604020202020204" pitchFamily="34" charset="0"/>
                <a:ea typeface="仿宋_GB2312" pitchFamily="49" charset="-122"/>
              </a:rPr>
              <a:t>”</a:t>
            </a:r>
            <a:r>
              <a:rPr lang="zh-CN" altLang="en-US" sz="3200" b="1" dirty="0">
                <a:latin typeface="仿宋_GB2312" pitchFamily="49" charset="-122"/>
                <a:ea typeface="仿宋_GB2312" pitchFamily="49" charset="-122"/>
              </a:rPr>
              <a:t>，但他们对沉在河中的石兽作出的结论是完全不同的。讲学家据此得出的最终结论是</a:t>
            </a:r>
            <a:r>
              <a:rPr lang="en-US" altLang="zh-CN" sz="3200" b="1" dirty="0">
                <a:latin typeface="仿宋_GB2312" pitchFamily="49" charset="-122"/>
                <a:ea typeface="仿宋_GB2312" pitchFamily="49" charset="-122"/>
              </a:rPr>
              <a:t>___________</a:t>
            </a:r>
            <a:r>
              <a:rPr lang="zh-CN" altLang="en-US" sz="3200" b="1" dirty="0">
                <a:solidFill>
                  <a:srgbClr val="0033CC"/>
                </a:solidFill>
                <a:latin typeface="仿宋_GB2312" pitchFamily="49" charset="-122"/>
                <a:ea typeface="仿宋_GB2312" pitchFamily="49" charset="-122"/>
              </a:rPr>
              <a:t>（</a:t>
            </a:r>
            <a:r>
              <a:rPr lang="en-US" altLang="zh-CN" sz="3200" b="1" dirty="0">
                <a:solidFill>
                  <a:srgbClr val="0033CC"/>
                </a:solidFill>
                <a:latin typeface="仿宋_GB2312" pitchFamily="49" charset="-122"/>
                <a:ea typeface="仿宋_GB2312" pitchFamily="49" charset="-122"/>
              </a:rPr>
              <a:t>A</a:t>
            </a:r>
            <a:r>
              <a:rPr lang="zh-CN" altLang="en-US" sz="3200" b="1" dirty="0">
                <a:solidFill>
                  <a:srgbClr val="0033CC"/>
                </a:solidFill>
                <a:latin typeface="仿宋_GB2312" pitchFamily="49" charset="-122"/>
                <a:ea typeface="仿宋_GB2312" pitchFamily="49" charset="-122"/>
              </a:rPr>
              <a:t>、尔辈不能究物理；</a:t>
            </a:r>
            <a:r>
              <a:rPr lang="en-US" altLang="zh-CN" sz="3200" b="1" dirty="0">
                <a:solidFill>
                  <a:srgbClr val="0033CC"/>
                </a:solidFill>
                <a:latin typeface="仿宋_GB2312" pitchFamily="49" charset="-122"/>
                <a:ea typeface="仿宋_GB2312" pitchFamily="49" charset="-122"/>
              </a:rPr>
              <a:t>B</a:t>
            </a:r>
            <a:r>
              <a:rPr lang="zh-CN" altLang="en-US" sz="3200" b="1" dirty="0">
                <a:solidFill>
                  <a:srgbClr val="0033CC"/>
                </a:solidFill>
                <a:latin typeface="仿宋_GB2312" pitchFamily="49" charset="-122"/>
                <a:ea typeface="仿宋_GB2312" pitchFamily="49" charset="-122"/>
              </a:rPr>
              <a:t>、是非木柿，岂能为暴涨携之去？</a:t>
            </a:r>
            <a:r>
              <a:rPr lang="en-US" altLang="zh-CN" sz="3200" b="1" dirty="0">
                <a:solidFill>
                  <a:srgbClr val="0033CC"/>
                </a:solidFill>
                <a:latin typeface="仿宋_GB2312" pitchFamily="49" charset="-122"/>
                <a:ea typeface="仿宋_GB2312" pitchFamily="49" charset="-122"/>
              </a:rPr>
              <a:t>C</a:t>
            </a:r>
            <a:r>
              <a:rPr lang="zh-CN" altLang="en-US" sz="3200" b="1" dirty="0">
                <a:solidFill>
                  <a:srgbClr val="0033CC"/>
                </a:solidFill>
                <a:latin typeface="仿宋_GB2312" pitchFamily="49" charset="-122"/>
                <a:ea typeface="仿宋_GB2312" pitchFamily="49" charset="-122"/>
              </a:rPr>
              <a:t>、湮于沙上，渐沉渐深耳；</a:t>
            </a:r>
            <a:r>
              <a:rPr lang="en-US" altLang="zh-CN" sz="3200" b="1" dirty="0">
                <a:solidFill>
                  <a:srgbClr val="0033CC"/>
                </a:solidFill>
                <a:latin typeface="仿宋_GB2312" pitchFamily="49" charset="-122"/>
                <a:ea typeface="仿宋_GB2312" pitchFamily="49" charset="-122"/>
              </a:rPr>
              <a:t>D</a:t>
            </a:r>
            <a:r>
              <a:rPr lang="zh-CN" altLang="en-US" sz="3200" b="1" dirty="0">
                <a:solidFill>
                  <a:srgbClr val="0033CC"/>
                </a:solidFill>
                <a:latin typeface="仿宋_GB2312" pitchFamily="49" charset="-122"/>
                <a:ea typeface="仿宋_GB2312" pitchFamily="49" charset="-122"/>
              </a:rPr>
              <a:t>、沿河求之，不亦颠乎？）；</a:t>
            </a:r>
            <a:endParaRPr lang="zh-CN" altLang="en-US" sz="3200" b="1" dirty="0">
              <a:solidFill>
                <a:srgbClr val="0033CC"/>
              </a:solidFill>
              <a:latin typeface="仿宋_GB2312" pitchFamily="49" charset="-122"/>
              <a:ea typeface="仿宋_GB2312" pitchFamily="49" charset="-122"/>
            </a:endParaRPr>
          </a:p>
          <a:p>
            <a:pPr lvl="0" algn="ctr" eaLnBrk="1" hangingPunct="1"/>
            <a:endParaRPr lang="zh-CN" altLang="en-US" sz="3200" b="1" dirty="0">
              <a:latin typeface="仿宋_GB2312" pitchFamily="49" charset="-122"/>
              <a:ea typeface="仿宋_GB2312" pitchFamily="49" charset="-122"/>
            </a:endParaRPr>
          </a:p>
          <a:p>
            <a:pPr lvl="0" algn="ctr" eaLnBrk="1" hangingPunct="1"/>
            <a:r>
              <a:rPr lang="zh-CN" altLang="en-US" sz="3200" b="1" dirty="0">
                <a:latin typeface="仿宋_GB2312" pitchFamily="49" charset="-122"/>
                <a:ea typeface="仿宋_GB2312" pitchFamily="49" charset="-122"/>
              </a:rPr>
              <a:t>老河兵的最终结论则为</a:t>
            </a:r>
            <a:r>
              <a:rPr lang="en-US" altLang="zh-CN" sz="3200" b="1" dirty="0">
                <a:latin typeface="仿宋_GB2312" pitchFamily="49" charset="-122"/>
                <a:ea typeface="仿宋_GB2312" pitchFamily="49" charset="-122"/>
              </a:rPr>
              <a:t>_________</a:t>
            </a:r>
            <a:r>
              <a:rPr lang="zh-CN" altLang="en-US" sz="3200" b="1" dirty="0">
                <a:solidFill>
                  <a:srgbClr val="0033CC"/>
                </a:solidFill>
                <a:latin typeface="仿宋_GB2312" pitchFamily="49" charset="-122"/>
                <a:ea typeface="仿宋_GB2312" pitchFamily="49" charset="-122"/>
              </a:rPr>
              <a:t>（</a:t>
            </a:r>
            <a:r>
              <a:rPr lang="en-US" altLang="zh-CN" sz="3200" b="1" dirty="0">
                <a:solidFill>
                  <a:srgbClr val="0033CC"/>
                </a:solidFill>
                <a:latin typeface="仿宋_GB2312" pitchFamily="49" charset="-122"/>
                <a:ea typeface="仿宋_GB2312" pitchFamily="49" charset="-122"/>
              </a:rPr>
              <a:t>A</a:t>
            </a:r>
            <a:r>
              <a:rPr lang="zh-CN" altLang="en-US" sz="3200" b="1" dirty="0">
                <a:solidFill>
                  <a:srgbClr val="0033CC"/>
                </a:solidFill>
                <a:latin typeface="仿宋_GB2312" pitchFamily="49" charset="-122"/>
                <a:ea typeface="仿宋_GB2312" pitchFamily="49" charset="-122"/>
              </a:rPr>
              <a:t>、水不能冲石；</a:t>
            </a:r>
            <a:r>
              <a:rPr lang="en-US" altLang="zh-CN" sz="3200" b="1" dirty="0">
                <a:solidFill>
                  <a:srgbClr val="0033CC"/>
                </a:solidFill>
                <a:latin typeface="仿宋_GB2312" pitchFamily="49" charset="-122"/>
                <a:ea typeface="仿宋_GB2312" pitchFamily="49" charset="-122"/>
              </a:rPr>
              <a:t>B</a:t>
            </a:r>
            <a:r>
              <a:rPr lang="zh-CN" altLang="en-US" sz="3200" b="1" dirty="0">
                <a:solidFill>
                  <a:srgbClr val="0033CC"/>
                </a:solidFill>
                <a:latin typeface="仿宋_GB2312" pitchFamily="49" charset="-122"/>
                <a:ea typeface="仿宋_GB2312" pitchFamily="49" charset="-122"/>
              </a:rPr>
              <a:t>、再转不已，遂反朔流逆上矣；</a:t>
            </a:r>
            <a:r>
              <a:rPr lang="en-US" altLang="zh-CN" sz="3200" b="1" dirty="0">
                <a:solidFill>
                  <a:srgbClr val="0033CC"/>
                </a:solidFill>
                <a:latin typeface="仿宋_GB2312" pitchFamily="49" charset="-122"/>
                <a:ea typeface="仿宋_GB2312" pitchFamily="49" charset="-122"/>
              </a:rPr>
              <a:t>C</a:t>
            </a:r>
            <a:r>
              <a:rPr lang="zh-CN" altLang="en-US" sz="3200" b="1" dirty="0">
                <a:solidFill>
                  <a:srgbClr val="0033CC"/>
                </a:solidFill>
                <a:latin typeface="仿宋_GB2312" pitchFamily="49" charset="-122"/>
                <a:ea typeface="仿宋_GB2312" pitchFamily="49" charset="-122"/>
              </a:rPr>
              <a:t>、求之下流，固颠；</a:t>
            </a:r>
            <a:r>
              <a:rPr lang="en-US" altLang="zh-CN" sz="3200" b="1" dirty="0">
                <a:solidFill>
                  <a:srgbClr val="0033CC"/>
                </a:solidFill>
                <a:latin typeface="仿宋_GB2312" pitchFamily="49" charset="-122"/>
                <a:ea typeface="仿宋_GB2312" pitchFamily="49" charset="-122"/>
              </a:rPr>
              <a:t>D</a:t>
            </a:r>
            <a:r>
              <a:rPr lang="zh-CN" altLang="en-US" sz="3200" b="1" dirty="0">
                <a:solidFill>
                  <a:srgbClr val="0033CC"/>
                </a:solidFill>
                <a:latin typeface="仿宋_GB2312" pitchFamily="49" charset="-122"/>
                <a:ea typeface="仿宋_GB2312" pitchFamily="49" charset="-122"/>
              </a:rPr>
              <a:t>、石必倒掷坎穴中）。</a:t>
            </a:r>
            <a:endParaRPr lang="zh-CN" altLang="en-US" sz="3200" b="1" dirty="0">
              <a:solidFill>
                <a:srgbClr val="0033CC"/>
              </a:solidFill>
              <a:latin typeface="仿宋_GB2312" pitchFamily="49" charset="-122"/>
              <a:ea typeface="仿宋_GB2312" pitchFamily="49" charset="-122"/>
            </a:endParaRPr>
          </a:p>
          <a:p>
            <a:pPr lvl="0" eaLnBrk="1" hangingPunct="1"/>
            <a:endParaRPr lang="en-US" altLang="zh-CN" sz="3200" b="1" dirty="0">
              <a:solidFill>
                <a:srgbClr val="0033CC"/>
              </a:solidFill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46086" name="Text Box 6"/>
          <p:cNvSpPr txBox="1"/>
          <p:nvPr/>
        </p:nvSpPr>
        <p:spPr>
          <a:xfrm>
            <a:off x="1476375" y="1773238"/>
            <a:ext cx="514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600" dirty="0">
                <a:solidFill>
                  <a:srgbClr val="FF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</a:t>
            </a:r>
            <a:endParaRPr lang="en-US" altLang="zh-CN" sz="3600" dirty="0">
              <a:solidFill>
                <a:srgbClr val="FF33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087" name="Text Box 7"/>
          <p:cNvSpPr txBox="1"/>
          <p:nvPr/>
        </p:nvSpPr>
        <p:spPr>
          <a:xfrm>
            <a:off x="5580063" y="3644900"/>
            <a:ext cx="4889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600" dirty="0">
                <a:solidFill>
                  <a:srgbClr val="FF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endParaRPr lang="en-US" altLang="zh-CN" sz="3600" dirty="0">
              <a:solidFill>
                <a:srgbClr val="FF33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5304" name="Picture 8" descr="back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1400" y="5715000"/>
            <a:ext cx="1143000" cy="365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6" grpId="0"/>
      <p:bldP spid="46087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6322" name="Picture 2" descr="p_large_wcPE_275100002c0d2d0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6323" name="Rectangle 3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/>
          <a:p>
            <a:pPr eaLnBrk="1" hangingPunct="1"/>
            <a:r>
              <a:rPr lang="zh-CN" altLang="en-US" sz="2800" b="1" dirty="0">
                <a:latin typeface="仿宋_GB2312" pitchFamily="49" charset="-122"/>
              </a:rPr>
              <a:t>下列叙述不符合原文意思的一项是（　　）</a:t>
            </a:r>
            <a:endParaRPr lang="zh-CN" altLang="en-US" sz="2800" b="1" dirty="0">
              <a:latin typeface="仿宋_GB2312" pitchFamily="49" charset="-122"/>
            </a:endParaRPr>
          </a:p>
          <a:p>
            <a:pPr eaLnBrk="1" hangingPunct="1"/>
            <a:endParaRPr lang="zh-CN" altLang="en-US" sz="2800" b="1" dirty="0">
              <a:latin typeface="仿宋_GB2312" pitchFamily="49" charset="-122"/>
            </a:endParaRPr>
          </a:p>
          <a:p>
            <a:pPr eaLnBrk="1" hangingPunct="1"/>
            <a:r>
              <a:rPr lang="en-US" altLang="zh-CN" sz="2800" b="1" dirty="0">
                <a:latin typeface="仿宋_GB2312" pitchFamily="49" charset="-122"/>
              </a:rPr>
              <a:t>A</a:t>
            </a:r>
            <a:r>
              <a:rPr lang="zh-CN" altLang="en-US" sz="2800" b="1" dirty="0">
                <a:latin typeface="仿宋_GB2312" pitchFamily="49" charset="-122"/>
              </a:rPr>
              <a:t>、一种见解是从石性和沙性角度作分析，认为应在石兽落水处寻找石兽。</a:t>
            </a:r>
            <a:endParaRPr lang="zh-CN" altLang="en-US" sz="2800" b="1" dirty="0">
              <a:latin typeface="仿宋_GB2312" pitchFamily="49" charset="-122"/>
            </a:endParaRPr>
          </a:p>
          <a:p>
            <a:pPr eaLnBrk="1" hangingPunct="1"/>
            <a:r>
              <a:rPr lang="en-US" altLang="zh-CN" sz="2800" b="1" dirty="0">
                <a:latin typeface="仿宋_GB2312" pitchFamily="49" charset="-122"/>
              </a:rPr>
              <a:t>B</a:t>
            </a:r>
            <a:r>
              <a:rPr lang="zh-CN" altLang="en-US" sz="2800" b="1" dirty="0">
                <a:latin typeface="仿宋_GB2312" pitchFamily="49" charset="-122"/>
              </a:rPr>
              <a:t>、一种见解是从水暴涨冲击石兽而走作分析，认为应该到河的下游去寻找石兽。</a:t>
            </a:r>
            <a:endParaRPr lang="zh-CN" altLang="en-US" sz="2800" b="1" dirty="0">
              <a:latin typeface="仿宋_GB2312" pitchFamily="49" charset="-122"/>
            </a:endParaRPr>
          </a:p>
          <a:p>
            <a:pPr eaLnBrk="1" hangingPunct="1"/>
            <a:r>
              <a:rPr lang="en-US" altLang="zh-CN" sz="2800" b="1" dirty="0">
                <a:latin typeface="仿宋_GB2312" pitchFamily="49" charset="-122"/>
              </a:rPr>
              <a:t>C</a:t>
            </a:r>
            <a:r>
              <a:rPr lang="zh-CN" altLang="en-US" sz="2800" b="1" dirty="0">
                <a:latin typeface="仿宋_GB2312" pitchFamily="49" charset="-122"/>
              </a:rPr>
              <a:t>、一种见解是从石性、沙性和水冲击角度作综合分析，认为应到兽落水的上游去寻石兽。</a:t>
            </a:r>
            <a:endParaRPr lang="zh-CN" altLang="en-US" sz="2800" b="1" dirty="0">
              <a:latin typeface="仿宋_GB2312" pitchFamily="49" charset="-122"/>
            </a:endParaRPr>
          </a:p>
          <a:p>
            <a:pPr eaLnBrk="1" hangingPunct="1"/>
            <a:r>
              <a:rPr lang="en-US" altLang="zh-CN" sz="2800" b="1" dirty="0">
                <a:latin typeface="仿宋_GB2312" pitchFamily="49" charset="-122"/>
              </a:rPr>
              <a:t>D</a:t>
            </a:r>
            <a:r>
              <a:rPr lang="zh-CN" altLang="en-US" sz="2800" b="1" dirty="0">
                <a:latin typeface="仿宋_GB2312" pitchFamily="49" charset="-122"/>
              </a:rPr>
              <a:t>、三种见解都是正确的，只不过实践更重要。</a:t>
            </a:r>
            <a:endParaRPr lang="zh-CN" altLang="en-US" sz="2800" b="1" dirty="0">
              <a:latin typeface="仿宋_GB2312" pitchFamily="49" charset="-122"/>
            </a:endParaRPr>
          </a:p>
        </p:txBody>
      </p:sp>
      <p:pic>
        <p:nvPicPr>
          <p:cNvPr id="56324" name="Picture 1026" descr="238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949950"/>
            <a:ext cx="2057400" cy="908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133" name="Text Box 5"/>
          <p:cNvSpPr txBox="1"/>
          <p:nvPr/>
        </p:nvSpPr>
        <p:spPr>
          <a:xfrm>
            <a:off x="6705600" y="1524000"/>
            <a:ext cx="514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600" dirty="0">
                <a:solidFill>
                  <a:srgbClr val="FF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</a:t>
            </a:r>
            <a:endParaRPr lang="en-US" altLang="zh-CN" sz="3600" dirty="0">
              <a:solidFill>
                <a:srgbClr val="FF33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3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346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sp>
        <p:nvSpPr>
          <p:cNvPr id="57347" name="Rectangle 3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/>
          <a:p>
            <a:pPr eaLnBrk="1" hangingPunct="1"/>
            <a:endParaRPr lang="zh-CN" altLang="zh-CN" dirty="0"/>
          </a:p>
        </p:txBody>
      </p:sp>
      <p:pic>
        <p:nvPicPr>
          <p:cNvPr id="57348" name="Picture 4" descr="p_large_SaLS_40510008a41c2d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7349" name="Text Box 5"/>
          <p:cNvSpPr txBox="1"/>
          <p:nvPr/>
        </p:nvSpPr>
        <p:spPr>
          <a:xfrm>
            <a:off x="990600" y="1066800"/>
            <a:ext cx="7467600" cy="3503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latin typeface="仿宋_GB2312" pitchFamily="49" charset="-122"/>
                <a:ea typeface="仿宋_GB2312" pitchFamily="49" charset="-122"/>
              </a:rPr>
              <a:t>下列句中划横线的词古义和今义相同的是（       ）</a:t>
            </a:r>
            <a:endParaRPr lang="zh-CN" altLang="en-US" sz="3200" b="1" dirty="0">
              <a:latin typeface="仿宋_GB2312" pitchFamily="49" charset="-122"/>
              <a:ea typeface="仿宋_GB2312" pitchFamily="49" charset="-122"/>
            </a:endParaRPr>
          </a:p>
          <a:p>
            <a:pPr lvl="0" eaLnBrk="1" hangingPunct="1"/>
            <a:endParaRPr lang="zh-CN" altLang="en-US" sz="3200" b="1" dirty="0">
              <a:latin typeface="仿宋_GB2312" pitchFamily="49" charset="-122"/>
              <a:ea typeface="仿宋_GB2312" pitchFamily="49" charset="-122"/>
            </a:endParaRPr>
          </a:p>
          <a:p>
            <a:pPr lvl="0" eaLnBrk="1" hangingPunct="1"/>
            <a:r>
              <a:rPr lang="en-US" altLang="zh-CN" sz="3200" b="1" dirty="0">
                <a:latin typeface="仿宋_GB2312" pitchFamily="49" charset="-122"/>
                <a:ea typeface="仿宋_GB2312" pitchFamily="49" charset="-122"/>
              </a:rPr>
              <a:t>A.</a:t>
            </a:r>
            <a:r>
              <a:rPr lang="zh-CN" altLang="en-US" sz="3200" b="1" u="sng" dirty="0">
                <a:solidFill>
                  <a:srgbClr val="FF3399"/>
                </a:solidFill>
                <a:latin typeface="仿宋_GB2312" pitchFamily="49" charset="-122"/>
                <a:ea typeface="仿宋_GB2312" pitchFamily="49" charset="-122"/>
              </a:rPr>
              <a:t>但</a:t>
            </a:r>
            <a:r>
              <a:rPr lang="zh-CN" altLang="en-US" sz="3200" b="1" dirty="0">
                <a:latin typeface="仿宋_GB2312" pitchFamily="49" charset="-122"/>
                <a:ea typeface="仿宋_GB2312" pitchFamily="49" charset="-122"/>
              </a:rPr>
              <a:t>知其一</a:t>
            </a:r>
            <a:endParaRPr lang="zh-CN" altLang="en-US" sz="3200" b="1" dirty="0">
              <a:latin typeface="仿宋_GB2312" pitchFamily="49" charset="-122"/>
              <a:ea typeface="仿宋_GB2312" pitchFamily="49" charset="-122"/>
            </a:endParaRPr>
          </a:p>
          <a:p>
            <a:pPr lvl="0" eaLnBrk="1" hangingPunct="1"/>
            <a:r>
              <a:rPr lang="en-US" altLang="zh-CN" sz="3200" b="1" dirty="0">
                <a:latin typeface="仿宋_GB2312" pitchFamily="49" charset="-122"/>
                <a:ea typeface="仿宋_GB2312" pitchFamily="49" charset="-122"/>
              </a:rPr>
              <a:t>B.</a:t>
            </a:r>
            <a:r>
              <a:rPr lang="zh-CN" altLang="en-US" sz="3200" b="1" u="sng" dirty="0">
                <a:solidFill>
                  <a:srgbClr val="FF3399"/>
                </a:solidFill>
                <a:latin typeface="仿宋_GB2312" pitchFamily="49" charset="-122"/>
                <a:ea typeface="仿宋_GB2312" pitchFamily="49" charset="-122"/>
              </a:rPr>
              <a:t>是</a:t>
            </a:r>
            <a:r>
              <a:rPr lang="zh-CN" altLang="en-US" sz="3200" b="1" dirty="0">
                <a:latin typeface="仿宋_GB2312" pitchFamily="49" charset="-122"/>
                <a:ea typeface="仿宋_GB2312" pitchFamily="49" charset="-122"/>
              </a:rPr>
              <a:t>非木柿</a:t>
            </a:r>
            <a:endParaRPr lang="zh-CN" altLang="en-US" sz="3200" b="1" dirty="0">
              <a:latin typeface="仿宋_GB2312" pitchFamily="49" charset="-122"/>
              <a:ea typeface="仿宋_GB2312" pitchFamily="49" charset="-122"/>
            </a:endParaRPr>
          </a:p>
          <a:p>
            <a:pPr lvl="0" eaLnBrk="1" hangingPunct="1"/>
            <a:r>
              <a:rPr lang="en-US" altLang="zh-CN" sz="3200" b="1" dirty="0">
                <a:latin typeface="仿宋_GB2312" pitchFamily="49" charset="-122"/>
                <a:ea typeface="仿宋_GB2312" pitchFamily="49" charset="-122"/>
              </a:rPr>
              <a:t>C.</a:t>
            </a:r>
            <a:r>
              <a:rPr lang="zh-CN" altLang="en-US" sz="3200" b="1" dirty="0">
                <a:latin typeface="仿宋_GB2312" pitchFamily="49" charset="-122"/>
                <a:ea typeface="仿宋_GB2312" pitchFamily="49" charset="-122"/>
              </a:rPr>
              <a:t>岂能为暴涨携之</a:t>
            </a:r>
            <a:r>
              <a:rPr lang="zh-CN" altLang="en-US" sz="3200" b="1" u="sng" dirty="0">
                <a:solidFill>
                  <a:srgbClr val="FF3399"/>
                </a:solidFill>
                <a:latin typeface="仿宋_GB2312" pitchFamily="49" charset="-122"/>
                <a:ea typeface="仿宋_GB2312" pitchFamily="49" charset="-122"/>
              </a:rPr>
              <a:t>去</a:t>
            </a:r>
            <a:endParaRPr lang="zh-CN" altLang="en-US" sz="3200" b="1" u="sng" dirty="0">
              <a:solidFill>
                <a:srgbClr val="FF3399"/>
              </a:solidFill>
              <a:latin typeface="仿宋_GB2312" pitchFamily="49" charset="-122"/>
              <a:ea typeface="仿宋_GB2312" pitchFamily="49" charset="-122"/>
            </a:endParaRPr>
          </a:p>
          <a:p>
            <a:pPr lvl="0" eaLnBrk="1" hangingPunct="1"/>
            <a:r>
              <a:rPr lang="en-US" altLang="zh-CN" sz="3200" b="1" dirty="0">
                <a:latin typeface="仿宋_GB2312" pitchFamily="49" charset="-122"/>
                <a:ea typeface="仿宋_GB2312" pitchFamily="49" charset="-122"/>
              </a:rPr>
              <a:t>D.</a:t>
            </a:r>
            <a:r>
              <a:rPr lang="zh-CN" altLang="en-US" sz="3200" b="1" dirty="0">
                <a:latin typeface="仿宋_GB2312" pitchFamily="49" charset="-122"/>
                <a:ea typeface="仿宋_GB2312" pitchFamily="49" charset="-122"/>
              </a:rPr>
              <a:t>一讲学家</a:t>
            </a:r>
            <a:r>
              <a:rPr lang="zh-CN" altLang="en-US" sz="3200" b="1" u="sng" dirty="0">
                <a:solidFill>
                  <a:srgbClr val="FF3399"/>
                </a:solidFill>
                <a:latin typeface="仿宋_GB2312" pitchFamily="49" charset="-122"/>
                <a:ea typeface="仿宋_GB2312" pitchFamily="49" charset="-122"/>
              </a:rPr>
              <a:t>设</a:t>
            </a:r>
            <a:r>
              <a:rPr lang="zh-CN" altLang="en-US" sz="3200" b="1" dirty="0">
                <a:latin typeface="仿宋_GB2312" pitchFamily="49" charset="-122"/>
                <a:ea typeface="仿宋_GB2312" pitchFamily="49" charset="-122"/>
              </a:rPr>
              <a:t>帐寺中</a:t>
            </a:r>
            <a:endParaRPr lang="zh-CN" altLang="en-US" sz="3200" b="1" dirty="0"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49158" name="Text Box 6"/>
          <p:cNvSpPr txBox="1"/>
          <p:nvPr/>
        </p:nvSpPr>
        <p:spPr>
          <a:xfrm>
            <a:off x="838200" y="4419600"/>
            <a:ext cx="7315200" cy="22463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题解：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  <a:p>
            <a:pPr lvl="0" eaLnBrk="1" hangingPunct="1"/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但：古义：只；</a:t>
            </a:r>
            <a:r>
              <a:rPr lang="zh-CN" altLang="en-US" sz="2800" b="1" dirty="0">
                <a:solidFill>
                  <a:srgbClr val="FF3399"/>
                </a:solidFill>
                <a:latin typeface="楷体_GB2312" pitchFamily="49" charset="-122"/>
                <a:ea typeface="楷体_GB2312" pitchFamily="49" charset="-122"/>
              </a:rPr>
              <a:t>今义：但是，表转折；</a:t>
            </a:r>
            <a:endParaRPr lang="zh-CN" altLang="en-US" sz="2800" b="1" dirty="0">
              <a:solidFill>
                <a:srgbClr val="FF3399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eaLnBrk="1" hangingPunct="1"/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是：古义：代词，此，这，</a:t>
            </a:r>
            <a:r>
              <a:rPr lang="zh-CN" altLang="en-US" sz="2800" b="1" dirty="0">
                <a:solidFill>
                  <a:srgbClr val="FF3399"/>
                </a:solidFill>
                <a:latin typeface="楷体_GB2312" pitchFamily="49" charset="-122"/>
                <a:ea typeface="楷体_GB2312" pitchFamily="49" charset="-122"/>
              </a:rPr>
              <a:t>今义：判断词</a:t>
            </a:r>
            <a:endParaRPr lang="zh-CN" altLang="en-US" sz="2800" b="1" dirty="0">
              <a:solidFill>
                <a:srgbClr val="FF3399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eaLnBrk="1" hangingPunct="1"/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去：古义：离开；</a:t>
            </a:r>
            <a:r>
              <a:rPr lang="zh-CN" altLang="en-US" sz="2800" b="1" dirty="0">
                <a:solidFill>
                  <a:srgbClr val="FF3399"/>
                </a:solidFill>
                <a:latin typeface="楷体_GB2312" pitchFamily="49" charset="-122"/>
                <a:ea typeface="楷体_GB2312" pitchFamily="49" charset="-122"/>
              </a:rPr>
              <a:t>今义：到某个地方。</a:t>
            </a:r>
            <a:endParaRPr lang="zh-CN" altLang="en-US" sz="2800" b="1" dirty="0">
              <a:solidFill>
                <a:srgbClr val="FF3399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eaLnBrk="1" hangingPunct="1"/>
            <a:r>
              <a:rPr lang="zh-CN" altLang="en-US" sz="2800" b="1" dirty="0">
                <a:latin typeface="Arial" panose="020B0604020202020204" pitchFamily="34" charset="0"/>
                <a:ea typeface="楷体_GB2312" pitchFamily="49" charset="-122"/>
              </a:rPr>
              <a:t> 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9159" name="Text Box 7"/>
          <p:cNvSpPr txBox="1"/>
          <p:nvPr/>
        </p:nvSpPr>
        <p:spPr>
          <a:xfrm>
            <a:off x="2362200" y="1600200"/>
            <a:ext cx="514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600" dirty="0">
                <a:solidFill>
                  <a:srgbClr val="FF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</a:t>
            </a:r>
            <a:endParaRPr lang="en-US" altLang="zh-CN" sz="3600" dirty="0">
              <a:solidFill>
                <a:srgbClr val="FF33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7352" name="Picture 8" descr="NA00864_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8600" y="5954713"/>
            <a:ext cx="1295400" cy="9032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8" grpId="0"/>
      <p:bldP spid="49159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370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sp>
        <p:nvSpPr>
          <p:cNvPr id="58371" name="Rectangle 3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/>
          <a:p>
            <a:pPr eaLnBrk="1" hangingPunct="1"/>
            <a:endParaRPr lang="zh-CN" altLang="zh-CN" dirty="0"/>
          </a:p>
        </p:txBody>
      </p:sp>
      <p:pic>
        <p:nvPicPr>
          <p:cNvPr id="58372" name="Picture 4" descr="917ab03955184500b8998fa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89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8373" name="Text Box 5"/>
          <p:cNvSpPr txBox="1"/>
          <p:nvPr/>
        </p:nvSpPr>
        <p:spPr>
          <a:xfrm>
            <a:off x="1295400" y="1371600"/>
            <a:ext cx="4343400" cy="3532188"/>
          </a:xfrm>
          <a:prstGeom prst="rect">
            <a:avLst/>
          </a:prstGeom>
          <a:noFill/>
          <a:ln w="28575" cap="rnd" cmpd="sng">
            <a:solidFill>
              <a:srgbClr val="0033CC"/>
            </a:solidFill>
            <a:prstDash val="sysDot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许多自然现象的发生往往有着复杂的原因，我们不能只知其一，不知其二，仅根据自己的一知半解就作出主观判断，而要根据实践情况作出判断。</a:t>
            </a: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 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50182" name="毕业生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839200" y="5876925"/>
            <a:ext cx="3048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5)">
                                      <p:cBhvr>
                                        <p:cTn id="6" dur="1" fill="hold"/>
                                        <p:tgtEl>
                                          <p:spTgt spid="501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>
                <p:cTn id="7" repeatCount="5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018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66" name="Text Box 10"/>
          <p:cNvSpPr txBox="1"/>
          <p:nvPr/>
        </p:nvSpPr>
        <p:spPr>
          <a:xfrm>
            <a:off x="250825" y="549275"/>
            <a:ext cx="8748713" cy="55892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30000"/>
              </a:spcBef>
            </a:pPr>
            <a:r>
              <a:rPr lang="zh-CN" altLang="en-US" sz="4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zh-CN" altLang="en-US" sz="4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划分节奏一般规律：</a:t>
            </a:r>
            <a:endParaRPr lang="zh-CN" altLang="en-US" sz="4400" b="1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spcBef>
                <a:spcPct val="30000"/>
              </a:spcBef>
            </a:pPr>
            <a:r>
              <a:rPr lang="en-US" altLang="zh-CN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、主谓之间，如，</a:t>
            </a:r>
            <a:r>
              <a:rPr lang="zh-CN" altLang="en-US" sz="3600" b="1" dirty="0">
                <a:solidFill>
                  <a:srgbClr val="0033CC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“无案牍之劳形”</a:t>
            </a:r>
            <a:r>
              <a:rPr lang="zh-CN" altLang="en-US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endParaRPr lang="zh-CN" altLang="en-US" sz="3600" b="1" dirty="0">
              <a:solidFill>
                <a:srgbClr val="00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spcBef>
                <a:spcPct val="30000"/>
              </a:spcBef>
            </a:pPr>
            <a:r>
              <a:rPr lang="en-US" altLang="zh-CN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、动宾之间，如，</a:t>
            </a:r>
            <a:r>
              <a:rPr lang="zh-CN" altLang="en-US" sz="3600" b="1" dirty="0">
                <a:solidFill>
                  <a:srgbClr val="0033CC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“</a:t>
            </a:r>
            <a:r>
              <a:rPr lang="zh-CN" altLang="en-US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有嘉肴</a:t>
            </a:r>
            <a:r>
              <a:rPr lang="zh-CN" altLang="en-US" sz="3600" b="1" dirty="0">
                <a:solidFill>
                  <a:srgbClr val="0033CC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”</a:t>
            </a:r>
            <a:r>
              <a:rPr lang="zh-CN" altLang="en-US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endParaRPr lang="zh-CN" altLang="en-US" sz="3600" b="1" dirty="0">
              <a:solidFill>
                <a:srgbClr val="00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spcBef>
                <a:spcPct val="30000"/>
              </a:spcBef>
            </a:pPr>
            <a:r>
              <a:rPr lang="en-US" altLang="zh-CN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、句首的关联词后面，如，</a:t>
            </a:r>
            <a:r>
              <a:rPr lang="zh-CN" altLang="en-US" sz="3600" b="1" dirty="0">
                <a:solidFill>
                  <a:srgbClr val="0033CC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“</a:t>
            </a:r>
            <a:r>
              <a:rPr lang="zh-CN" altLang="en-US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是故</a:t>
            </a:r>
            <a:r>
              <a:rPr lang="zh-CN" altLang="en-US" sz="3600" b="1" dirty="0">
                <a:solidFill>
                  <a:srgbClr val="0033CC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”</a:t>
            </a:r>
            <a:r>
              <a:rPr lang="zh-CN" altLang="en-US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3600" b="1" dirty="0">
                <a:solidFill>
                  <a:srgbClr val="0033CC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“</a:t>
            </a:r>
            <a:r>
              <a:rPr lang="zh-CN" altLang="en-US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虽</a:t>
            </a:r>
            <a:r>
              <a:rPr lang="zh-CN" altLang="en-US" sz="3600" b="1" dirty="0">
                <a:solidFill>
                  <a:srgbClr val="0033CC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”</a:t>
            </a:r>
            <a:r>
              <a:rPr lang="zh-CN" altLang="en-US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3600" b="1" dirty="0">
                <a:solidFill>
                  <a:srgbClr val="0033CC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“</a:t>
            </a:r>
            <a:r>
              <a:rPr lang="zh-CN" altLang="zh-CN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然则</a:t>
            </a:r>
            <a:r>
              <a:rPr lang="zh-CN" altLang="en-US" sz="3600" b="1" dirty="0">
                <a:solidFill>
                  <a:srgbClr val="0033CC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”</a:t>
            </a:r>
            <a:r>
              <a:rPr lang="zh-CN" altLang="en-US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后；</a:t>
            </a:r>
            <a:endParaRPr lang="zh-CN" altLang="en-US" sz="3600" b="1" dirty="0">
              <a:solidFill>
                <a:srgbClr val="00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spcBef>
                <a:spcPct val="30000"/>
              </a:spcBef>
            </a:pPr>
            <a:r>
              <a:rPr lang="en-US" altLang="zh-CN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、句首表时间、地点的状语后面；</a:t>
            </a:r>
            <a:endParaRPr lang="zh-CN" altLang="en-US" sz="3600" b="1" dirty="0">
              <a:solidFill>
                <a:srgbClr val="00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spcBef>
                <a:spcPct val="30000"/>
              </a:spcBef>
            </a:pPr>
            <a:r>
              <a:rPr lang="en-US" altLang="zh-CN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、后置的状语前面。</a:t>
            </a:r>
            <a:endParaRPr lang="en-US" altLang="zh-CN" sz="3600" b="1" dirty="0">
              <a:solidFill>
                <a:srgbClr val="00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spcBef>
                <a:spcPct val="30000"/>
              </a:spcBef>
            </a:pPr>
            <a:r>
              <a:rPr lang="en-US" altLang="zh-CN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en-US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3600" b="1" dirty="0">
                <a:solidFill>
                  <a:srgbClr val="0033CC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“</a:t>
            </a:r>
            <a:r>
              <a:rPr lang="zh-CN" altLang="en-US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而</a:t>
            </a:r>
            <a:r>
              <a:rPr lang="zh-CN" altLang="en-US" sz="3600" b="1" dirty="0">
                <a:solidFill>
                  <a:srgbClr val="0033CC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”</a:t>
            </a:r>
            <a:r>
              <a:rPr lang="zh-CN" altLang="en-US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前，</a:t>
            </a:r>
            <a:r>
              <a:rPr lang="zh-CN" altLang="en-US" sz="3600" b="1" dirty="0">
                <a:solidFill>
                  <a:srgbClr val="0033CC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“</a:t>
            </a:r>
            <a:r>
              <a:rPr lang="zh-CN" altLang="en-US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之</a:t>
            </a:r>
            <a:r>
              <a:rPr lang="zh-CN" altLang="en-US" sz="3600" b="1" dirty="0">
                <a:solidFill>
                  <a:srgbClr val="0033CC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”</a:t>
            </a:r>
            <a:r>
              <a:rPr lang="zh-CN" altLang="en-US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后；</a:t>
            </a:r>
            <a:endParaRPr lang="en-US" altLang="zh-CN" sz="3600" b="1" dirty="0">
              <a:solidFill>
                <a:srgbClr val="00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>
                                            <p:txEl>
                                              <p:charRg st="16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66">
                                            <p:txEl>
                                              <p:charRg st="16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66">
                                            <p:txEl>
                                              <p:charRg st="16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>
                                            <p:txEl>
                                              <p:charRg st="34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66">
                                            <p:txEl>
                                              <p:charRg st="34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66">
                                            <p:txEl>
                                              <p:charRg st="34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>
                                            <p:txEl>
                                              <p:charRg st="50" end="7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66">
                                            <p:txEl>
                                              <p:charRg st="50" end="7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066">
                                            <p:txEl>
                                              <p:charRg st="50" end="7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>
                                            <p:txEl>
                                              <p:charRg st="79" end="9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066">
                                            <p:txEl>
                                              <p:charRg st="79" end="9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066">
                                            <p:txEl>
                                              <p:charRg st="79" end="9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>
                                            <p:txEl>
                                              <p:charRg st="96" end="10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066">
                                            <p:txEl>
                                              <p:charRg st="96" end="10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066">
                                            <p:txEl>
                                              <p:charRg st="96" end="10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>
                                            <p:txEl>
                                              <p:charRg st="107" end="1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066">
                                            <p:txEl>
                                              <p:charRg st="107" end="1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066">
                                            <p:txEl>
                                              <p:charRg st="107" end="1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2"/>
          <p:cNvSpPr>
            <a:spLocks noGrp="1" noRot="1"/>
          </p:cNvSpPr>
          <p:nvPr>
            <p:ph idx="1"/>
          </p:nvPr>
        </p:nvSpPr>
        <p:spPr>
          <a:xfrm>
            <a:off x="323850" y="1773238"/>
            <a:ext cx="8540750" cy="4194175"/>
          </a:xfrm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en-US" altLang="zh-CN" sz="3600" b="1" dirty="0">
                <a:solidFill>
                  <a:srgbClr val="000000"/>
                </a:solidFill>
              </a:rPr>
              <a:t>2</a:t>
            </a:r>
            <a:r>
              <a:rPr lang="zh-CN" altLang="en-US" sz="3600" b="1" dirty="0">
                <a:solidFill>
                  <a:srgbClr val="000000"/>
                </a:solidFill>
              </a:rPr>
              <a:t>、给下列句子划分节奏，只划一处。</a:t>
            </a:r>
            <a:endParaRPr lang="en-US" altLang="zh-CN" sz="3600" b="1" u="sng" dirty="0">
              <a:solidFill>
                <a:srgbClr val="000000"/>
              </a:solidFill>
            </a:endParaRPr>
          </a:p>
          <a:p>
            <a:pPr algn="just" eaLnBrk="1" hangingPunct="1"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沧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州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南  一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寺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临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河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干</a:t>
            </a:r>
            <a:endParaRPr lang="zh-CN" altLang="en-US" sz="36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 eaLnBrk="1" hangingPunct="1"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僧  募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金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重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修</a:t>
            </a:r>
            <a:endParaRPr lang="zh-CN" altLang="en-US" sz="36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 eaLnBrk="1" hangingPunct="1"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求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二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石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兽  于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水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中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  <a:endParaRPr lang="zh-CN" altLang="en-US" sz="36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 eaLnBrk="1" hangingPunct="1"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是  非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木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杮</a:t>
            </a:r>
            <a:endParaRPr lang="zh-CN" altLang="en-US" sz="36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 eaLnBrk="1" hangingPunct="1"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然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则</a:t>
            </a:r>
            <a:r>
              <a:rPr lang="en-US" altLang="zh-CN" sz="3600" b="1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天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下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之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事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</a:t>
            </a:r>
            <a:endParaRPr lang="zh-CN" altLang="en-US" sz="36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 eaLnBrk="1" hangingPunct="1"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不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知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其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二  者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多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矣</a:t>
            </a:r>
            <a:endParaRPr lang="zh-CN" altLang="en-US" sz="36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339" name="Text Box 3"/>
          <p:cNvSpPr/>
          <p:nvPr>
            <p:ph type="title"/>
          </p:nvPr>
        </p:nvSpPr>
        <p:spPr/>
        <p:txBody>
          <a:bodyPr vert="horz" wrap="square" lIns="91440" tIns="45720" rIns="91440" bIns="45720" anchor="ctr"/>
          <a:p>
            <a:pPr algn="l" eaLnBrk="1" hangingPunct="1"/>
            <a:r>
              <a:rPr lang="zh-CN" altLang="en-US" sz="6000" b="1" dirty="0">
                <a:solidFill>
                  <a:srgbClr val="FF0066"/>
                </a:solidFill>
                <a:latin typeface="宋体" panose="02010600030101010101" pitchFamily="2" charset="-122"/>
              </a:rPr>
              <a:t>自主学习</a:t>
            </a:r>
            <a:endParaRPr lang="zh-CN" altLang="en-US" sz="6000" b="1" dirty="0">
              <a:solidFill>
                <a:srgbClr val="FF0066"/>
              </a:solidFill>
              <a:latin typeface="宋体" panose="02010600030101010101" pitchFamily="2" charset="-122"/>
            </a:endParaRPr>
          </a:p>
        </p:txBody>
      </p:sp>
      <p:sp>
        <p:nvSpPr>
          <p:cNvPr id="44036" name="Text Box 4"/>
          <p:cNvSpPr txBox="1"/>
          <p:nvPr/>
        </p:nvSpPr>
        <p:spPr>
          <a:xfrm>
            <a:off x="2268538" y="2349500"/>
            <a:ext cx="325437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40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endParaRPr lang="zh-CN" altLang="en-US" sz="4000" b="1" dirty="0">
              <a:solidFill>
                <a:srgbClr val="0000C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4037" name="Text Box 5"/>
          <p:cNvSpPr txBox="1"/>
          <p:nvPr/>
        </p:nvSpPr>
        <p:spPr>
          <a:xfrm>
            <a:off x="2916238" y="3716338"/>
            <a:ext cx="325437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40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endParaRPr lang="zh-CN" altLang="en-US" sz="4000" b="1" dirty="0">
              <a:solidFill>
                <a:srgbClr val="0000C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4038" name="Text Box 6"/>
          <p:cNvSpPr txBox="1"/>
          <p:nvPr/>
        </p:nvSpPr>
        <p:spPr>
          <a:xfrm>
            <a:off x="827088" y="3068638"/>
            <a:ext cx="325437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40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endParaRPr lang="zh-CN" altLang="en-US" sz="4000" b="1" dirty="0">
              <a:solidFill>
                <a:srgbClr val="0000C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4039" name="Text Box 7"/>
          <p:cNvSpPr txBox="1"/>
          <p:nvPr/>
        </p:nvSpPr>
        <p:spPr>
          <a:xfrm>
            <a:off x="755650" y="4365625"/>
            <a:ext cx="325438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40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endParaRPr lang="zh-CN" altLang="en-US" sz="4000" b="1" dirty="0">
              <a:solidFill>
                <a:srgbClr val="0000C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4040" name="Text Box 8"/>
          <p:cNvSpPr txBox="1"/>
          <p:nvPr/>
        </p:nvSpPr>
        <p:spPr>
          <a:xfrm>
            <a:off x="1476375" y="5013325"/>
            <a:ext cx="325438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40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endParaRPr lang="zh-CN" altLang="en-US" sz="4000" b="1" dirty="0">
              <a:solidFill>
                <a:srgbClr val="0000C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4041" name="Text Box 9"/>
          <p:cNvSpPr txBox="1"/>
          <p:nvPr/>
        </p:nvSpPr>
        <p:spPr>
          <a:xfrm>
            <a:off x="3563938" y="5680075"/>
            <a:ext cx="325437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40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endParaRPr lang="zh-CN" altLang="en-US" sz="4000" b="1" dirty="0">
              <a:solidFill>
                <a:srgbClr val="0000C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/>
      <p:bldP spid="44037" grpId="0"/>
      <p:bldP spid="44038" grpId="0"/>
      <p:bldP spid="44039" grpId="0"/>
      <p:bldP spid="44040" grpId="0"/>
      <p:bldP spid="440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Rectangle 3"/>
          <p:cNvSpPr>
            <a:spLocks noGrp="1" noRot="1"/>
          </p:cNvSpPr>
          <p:nvPr>
            <p:ph idx="1"/>
          </p:nvPr>
        </p:nvSpPr>
        <p:spPr>
          <a:xfrm>
            <a:off x="34925" y="2403475"/>
            <a:ext cx="9074150" cy="4194175"/>
          </a:xfrm>
        </p:spPr>
        <p:txBody>
          <a:bodyPr vert="horz" wrap="square" lIns="91440" tIns="45720" rIns="91440" bIns="45720" anchor="t"/>
          <a:p>
            <a:pPr eaLnBrk="1" hangingPunct="1">
              <a:spcBef>
                <a:spcPct val="50000"/>
              </a:spcBef>
              <a:buNone/>
            </a:pPr>
            <a:r>
              <a:rPr lang="en-US" altLang="zh-CN" sz="4800" b="1" dirty="0">
                <a:solidFill>
                  <a:srgbClr val="000000"/>
                </a:solidFill>
              </a:rPr>
              <a:t>         3</a:t>
            </a:r>
            <a:r>
              <a:rPr lang="zh-CN" altLang="en-US" sz="4800" b="1" dirty="0">
                <a:solidFill>
                  <a:srgbClr val="000000"/>
                </a:solidFill>
              </a:rPr>
              <a:t>、听课文朗读录音，注意录音中的读音、节奏。</a:t>
            </a:r>
            <a:endParaRPr lang="zh-CN" altLang="en-US" sz="4800" b="1" dirty="0">
              <a:solidFill>
                <a:srgbClr val="000000"/>
              </a:solidFill>
            </a:endParaRP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zh-CN" sz="4800" b="1" dirty="0">
                <a:solidFill>
                  <a:srgbClr val="000000"/>
                </a:solidFill>
              </a:rPr>
              <a:t>        </a:t>
            </a:r>
            <a:endParaRPr lang="zh-CN" altLang="en-US" sz="4800" b="1" dirty="0">
              <a:solidFill>
                <a:srgbClr val="000000"/>
              </a:solidFill>
            </a:endParaRPr>
          </a:p>
          <a:p>
            <a:pPr eaLnBrk="1" hangingPunct="1">
              <a:spcBef>
                <a:spcPct val="50000"/>
              </a:spcBef>
              <a:buNone/>
            </a:pPr>
            <a:endParaRPr lang="zh-CN" altLang="en-US" sz="4800" b="1" dirty="0">
              <a:solidFill>
                <a:srgbClr val="000000"/>
              </a:solidFill>
            </a:endParaRPr>
          </a:p>
        </p:txBody>
      </p:sp>
      <p:sp>
        <p:nvSpPr>
          <p:cNvPr id="15363" name="Text Box 5"/>
          <p:cNvSpPr/>
          <p:nvPr>
            <p:ph type="title"/>
          </p:nvPr>
        </p:nvSpPr>
        <p:spPr/>
        <p:txBody>
          <a:bodyPr vert="horz" wrap="square" lIns="91440" tIns="45720" rIns="91440" bIns="45720" anchor="ctr"/>
          <a:p>
            <a:pPr algn="l" eaLnBrk="1" hangingPunct="1"/>
            <a:r>
              <a:rPr lang="zh-CN" altLang="en-US" sz="6000" b="1" dirty="0">
                <a:solidFill>
                  <a:srgbClr val="FF0066"/>
                </a:solidFill>
                <a:latin typeface="宋体" panose="02010600030101010101" pitchFamily="2" charset="-122"/>
              </a:rPr>
              <a:t>自主学习</a:t>
            </a:r>
            <a:endParaRPr lang="zh-CN" altLang="en-US" sz="6000" b="1" dirty="0">
              <a:solidFill>
                <a:srgbClr val="FF0066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Rectangle 3"/>
          <p:cNvSpPr>
            <a:spLocks noGrp="1" noRot="1"/>
          </p:cNvSpPr>
          <p:nvPr>
            <p:ph idx="1"/>
          </p:nvPr>
        </p:nvSpPr>
        <p:spPr>
          <a:xfrm>
            <a:off x="34925" y="2403475"/>
            <a:ext cx="9074150" cy="4194175"/>
          </a:xfrm>
        </p:spPr>
        <p:txBody>
          <a:bodyPr vert="horz" wrap="square" lIns="91440" tIns="45720" rIns="91440" bIns="45720" anchor="t"/>
          <a:p>
            <a:pPr eaLnBrk="1" hangingPunct="1">
              <a:spcBef>
                <a:spcPct val="50000"/>
              </a:spcBef>
              <a:buNone/>
            </a:pPr>
            <a:r>
              <a:rPr lang="en-US" altLang="zh-CN" sz="4800" b="1" dirty="0">
                <a:solidFill>
                  <a:srgbClr val="000000"/>
                </a:solidFill>
              </a:rPr>
              <a:t>         3</a:t>
            </a:r>
            <a:r>
              <a:rPr lang="zh-CN" altLang="en-US" sz="4800" b="1" dirty="0">
                <a:solidFill>
                  <a:srgbClr val="000000"/>
                </a:solidFill>
              </a:rPr>
              <a:t>、听课文朗读录音，注意录音中的读音、节奏。</a:t>
            </a:r>
            <a:endParaRPr lang="zh-CN" altLang="en-US" sz="4800" b="1" dirty="0">
              <a:solidFill>
                <a:srgbClr val="000000"/>
              </a:solidFill>
            </a:endParaRP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zh-CN" sz="4800" b="1" dirty="0">
                <a:solidFill>
                  <a:srgbClr val="000000"/>
                </a:solidFill>
              </a:rPr>
              <a:t>        </a:t>
            </a:r>
            <a:endParaRPr lang="zh-CN" altLang="en-US" sz="4800" b="1" dirty="0">
              <a:solidFill>
                <a:srgbClr val="000000"/>
              </a:solidFill>
            </a:endParaRPr>
          </a:p>
          <a:p>
            <a:pPr eaLnBrk="1" hangingPunct="1">
              <a:spcBef>
                <a:spcPct val="50000"/>
              </a:spcBef>
              <a:buNone/>
            </a:pPr>
            <a:endParaRPr lang="zh-CN" altLang="en-US" sz="4800" b="1" dirty="0">
              <a:solidFill>
                <a:srgbClr val="000000"/>
              </a:solidFill>
            </a:endParaRPr>
          </a:p>
        </p:txBody>
      </p:sp>
      <p:sp>
        <p:nvSpPr>
          <p:cNvPr id="15363" name="Text Box 5"/>
          <p:cNvSpPr/>
          <p:nvPr>
            <p:ph type="title"/>
          </p:nvPr>
        </p:nvSpPr>
        <p:spPr/>
        <p:txBody>
          <a:bodyPr vert="horz" wrap="square" lIns="91440" tIns="45720" rIns="91440" bIns="45720" anchor="ctr"/>
          <a:p>
            <a:pPr algn="l" eaLnBrk="1" hangingPunct="1"/>
            <a:r>
              <a:rPr lang="zh-CN" altLang="en-US" sz="6000" b="1" dirty="0">
                <a:solidFill>
                  <a:srgbClr val="FF0066"/>
                </a:solidFill>
                <a:latin typeface="宋体" panose="02010600030101010101" pitchFamily="2" charset="-122"/>
              </a:rPr>
              <a:t>自主学习</a:t>
            </a:r>
            <a:endParaRPr lang="zh-CN" altLang="en-US" sz="6000" b="1" dirty="0">
              <a:solidFill>
                <a:srgbClr val="FF0066"/>
              </a:solidFill>
              <a:latin typeface="宋体" panose="02010600030101010101" pitchFamily="2" charset="-122"/>
            </a:endParaRPr>
          </a:p>
        </p:txBody>
      </p:sp>
      <p:pic>
        <p:nvPicPr>
          <p:cNvPr id="2" name="七语上-25-《河中石兽》-许拙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04800" y="196850"/>
            <a:ext cx="8534400" cy="640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 fullScrn="0">
              <p:cMediaNode>
                <p:cTn id="2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5244</Words>
  <Application>WPS 演示</Application>
  <PresentationFormat>全屏显示(4:3)</PresentationFormat>
  <Paragraphs>810</Paragraphs>
  <Slides>56</Slides>
  <Notes>0</Notes>
  <HiddenSlides>0</HiddenSlides>
  <MMClips>2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56</vt:i4>
      </vt:variant>
    </vt:vector>
  </HeadingPairs>
  <TitlesOfParts>
    <vt:vector size="72" baseType="lpstr">
      <vt:lpstr>Arial</vt:lpstr>
      <vt:lpstr>宋体</vt:lpstr>
      <vt:lpstr>Wingdings</vt:lpstr>
      <vt:lpstr>华文彩云</vt:lpstr>
      <vt:lpstr>仿宋_GB2312</vt:lpstr>
      <vt:lpstr>Times New Roman</vt:lpstr>
      <vt:lpstr>楷体_GB2312</vt:lpstr>
      <vt:lpstr>黑体</vt:lpstr>
      <vt:lpstr>微软雅黑</vt:lpstr>
      <vt:lpstr>Calibri</vt:lpstr>
      <vt:lpstr>隶书</vt:lpstr>
      <vt:lpstr>Tahoma</vt:lpstr>
      <vt:lpstr>华文楷体</vt:lpstr>
      <vt:lpstr>仿宋</vt:lpstr>
      <vt:lpstr>新宋体</vt:lpstr>
      <vt:lpstr>默认设计模板</vt:lpstr>
      <vt:lpstr>PowerPoint 演示文稿</vt:lpstr>
      <vt:lpstr>作者简介</vt:lpstr>
      <vt:lpstr>PowerPoint 演示文稿</vt:lpstr>
      <vt:lpstr>PowerPoint 演示文稿</vt:lpstr>
      <vt:lpstr>自主学习</vt:lpstr>
      <vt:lpstr>PowerPoint 演示文稿</vt:lpstr>
      <vt:lpstr>自主学习</vt:lpstr>
      <vt:lpstr>自主学习</vt:lpstr>
      <vt:lpstr>自主学习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比较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写法探究：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lx</dc:creator>
  <cp:lastModifiedBy>admin</cp:lastModifiedBy>
  <cp:revision>39</cp:revision>
  <dcterms:created xsi:type="dcterms:W3CDTF">2017-05-22T00:01:00Z</dcterms:created>
  <dcterms:modified xsi:type="dcterms:W3CDTF">2017-05-25T23:28:24Z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2052-10.1.0.6479</vt:lpwstr>
  </property>
</Properties>
</file>