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56" r:id="rId4"/>
    <p:sldId id="257" r:id="rId5"/>
    <p:sldId id="258" r:id="rId6"/>
    <p:sldId id="259" r:id="rId7"/>
    <p:sldId id="293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8" r:id="rId23"/>
    <p:sldId id="279" r:id="rId24"/>
    <p:sldId id="276" r:id="rId25"/>
    <p:sldId id="280" r:id="rId26"/>
    <p:sldId id="294" r:id="rId27"/>
    <p:sldId id="295" r:id="rId28"/>
    <p:sldId id="296" r:id="rId29"/>
    <p:sldId id="297" r:id="rId30"/>
    <p:sldId id="298" r:id="rId31"/>
    <p:sldId id="299" r:id="rId32"/>
    <p:sldId id="281" r:id="rId33"/>
    <p:sldId id="282" r:id="rId34"/>
    <p:sldId id="283" r:id="rId35"/>
    <p:sldId id="292" r:id="rId36"/>
    <p:sldId id="284" r:id="rId37"/>
    <p:sldId id="289" r:id="rId38"/>
    <p:sldId id="285" r:id="rId39"/>
    <p:sldId id="286" r:id="rId40"/>
    <p:sldId id="287" r:id="rId41"/>
    <p:sldId id="288" r:id="rId42"/>
    <p:sldId id="290" r:id="rId43"/>
    <p:sldId id="291" r:id="rId4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audio" Target="../media/audio1.wav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  <p:sndAc>
      <p:stSnd>
        <p:snd r:embed="rId12" name="chimes.wav"/>
      </p:stSnd>
    </p:sndAc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3.GIF"/><Relationship Id="rId1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hyperlink" Target="http://www.qqju.com/FeiZhuLiu/1276-2.htm" TargetMode="Externa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1.GIF"/><Relationship Id="rId1" Type="http://schemas.openxmlformats.org/officeDocument/2006/relationships/image" Target="../media/image20.GI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3.GIF"/><Relationship Id="rId1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7.GIF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4.GIF"/><Relationship Id="rId1" Type="http://schemas.openxmlformats.org/officeDocument/2006/relationships/image" Target="../media/image28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2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7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0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6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7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6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39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0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0.GIF"/><Relationship Id="rId3" Type="http://schemas.openxmlformats.org/officeDocument/2006/relationships/image" Target="../media/image9.png"/><Relationship Id="rId2" Type="http://schemas.microsoft.com/office/2007/relationships/media" Target="file:///C:\Documents%20and%20Settings\Administrator\&#26700;&#38754;\&#31532;&#20116;&#21333;&#20803;\&#27827;&#20013;&#30707;&#20861;\com%5b1%5d.mp3" TargetMode="External"/><Relationship Id="rId1" Type="http://schemas.openxmlformats.org/officeDocument/2006/relationships/audio" Target="file:///C:\Documents%20and%20Settings\Administrator\&#26700;&#38754;\&#31532;&#20116;&#21333;&#20803;\&#27827;&#20013;&#30707;&#20861;\com%5b1%5d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 descr="棕色大理石"/>
          <p:cNvSpPr/>
          <p:nvPr/>
        </p:nvSpPr>
        <p:spPr>
          <a:xfrm>
            <a:off x="1763713" y="0"/>
            <a:ext cx="6161087" cy="27813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pattFill prst="pct80">
                    <a:fgClr>
                      <a:srgbClr val="000000"/>
                    </a:fgClr>
                    <a:bgClr>
                      <a:srgbClr val="FFFFFF"/>
                    </a:bgClr>
                  </a:patt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1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河中石兽</a:t>
            </a:r>
            <a:endParaRPr lang="zh-CN" altLang="en-US" sz="3600">
              <a:ln w="9525" cap="flat" cmpd="sng">
                <a:pattFill prst="pct80">
                  <a:fgClr>
                    <a:srgbClr val="000000"/>
                  </a:fgClr>
                  <a:bgClr>
                    <a:srgbClr val="FFFFFF"/>
                  </a:bgClr>
                </a:patt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5" name="横卷形 23554" descr="再生纸"/>
          <p:cNvSpPr/>
          <p:nvPr/>
        </p:nvSpPr>
        <p:spPr>
          <a:xfrm>
            <a:off x="1979613" y="2565400"/>
            <a:ext cx="5472112" cy="1295400"/>
          </a:xfrm>
          <a:prstGeom prst="horizontalScroll">
            <a:avLst>
              <a:gd name="adj" fmla="val 12500"/>
            </a:avLst>
          </a:prstGeom>
          <a:blipFill rotWithShape="0">
            <a:blip r:embed="rId2"/>
          </a:blip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buNone/>
            </a:pPr>
            <a:r>
              <a:rPr lang="zh-CN" altLang="en-US" sz="6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纪</a:t>
            </a:r>
            <a:r>
              <a:rPr lang="en-US" altLang="zh-CN" sz="6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jǐ</a:t>
            </a:r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昀</a:t>
            </a:r>
            <a:r>
              <a:rPr lang="en-US" altLang="zh-CN" sz="6000" b="1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4800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ún</a:t>
            </a:r>
            <a:endParaRPr lang="en-US" altLang="zh-CN" sz="4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文本框 23555"/>
          <p:cNvSpPr txBox="1"/>
          <p:nvPr/>
        </p:nvSpPr>
        <p:spPr>
          <a:xfrm>
            <a:off x="2411413" y="4149725"/>
            <a:ext cx="568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文体：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文言小说。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7" name="图片 23556" descr="t018e7eb05031aa95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73688"/>
            <a:ext cx="9144000" cy="1484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513"/>
          </a:xfrm>
          <a:ln/>
        </p:spPr>
        <p:txBody>
          <a:bodyPr anchor="ctr"/>
          <a:p>
            <a:r>
              <a:rPr lang="zh-CN" altLang="en-US" sz="4800" b="1" dirty="0">
                <a:solidFill>
                  <a:srgbClr val="FF3300"/>
                </a:solidFill>
              </a:rPr>
              <a:t>读准字音</a:t>
            </a:r>
            <a:endParaRPr lang="zh-CN" altLang="en-US" sz="4800" b="1" dirty="0">
              <a:solidFill>
                <a:srgbClr val="FF3300"/>
              </a:solidFill>
            </a:endParaRPr>
          </a:p>
        </p:txBody>
      </p:sp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>
          <a:xfrm>
            <a:off x="0" y="981075"/>
            <a:ext cx="9144000" cy="5876925"/>
          </a:xfrm>
          <a:ln/>
        </p:spPr>
        <p:txBody>
          <a:bodyPr/>
          <a:p>
            <a:pPr>
              <a:buNone/>
            </a:pPr>
            <a:r>
              <a:rPr lang="en-US" altLang="zh-CN" sz="4400" b="1" dirty="0"/>
              <a:t>      </a:t>
            </a:r>
            <a:r>
              <a:rPr lang="zh-CN" altLang="en-US" sz="4800" b="1" dirty="0"/>
              <a:t>河干 </a:t>
            </a:r>
            <a:r>
              <a:rPr lang="zh-CN" altLang="en-US" sz="4800" b="1" dirty="0">
                <a:solidFill>
                  <a:srgbClr val="FF3300"/>
                </a:solidFill>
              </a:rPr>
              <a:t>gān </a:t>
            </a:r>
            <a:r>
              <a:rPr lang="en-US" altLang="zh-CN" sz="4800" b="1">
                <a:solidFill>
                  <a:srgbClr val="FF3300"/>
                </a:solidFill>
              </a:rPr>
              <a:t>            </a:t>
            </a:r>
            <a:r>
              <a:rPr lang="zh-CN" altLang="en-US" sz="4800" b="1" dirty="0"/>
              <a:t>圮</a:t>
            </a:r>
            <a:r>
              <a:rPr lang="zh-CN" altLang="en-US" sz="4800" b="1" dirty="0">
                <a:solidFill>
                  <a:srgbClr val="FF3300"/>
                </a:solidFill>
              </a:rPr>
              <a:t>pǐ</a:t>
            </a:r>
            <a:r>
              <a:rPr lang="zh-CN" altLang="en-US" sz="4800" b="1" dirty="0"/>
              <a:t>于河</a:t>
            </a:r>
            <a:endParaRPr lang="en-US" altLang="zh-CN" sz="4800" b="1" dirty="0"/>
          </a:p>
          <a:p>
            <a:pPr>
              <a:buNone/>
            </a:pPr>
            <a:r>
              <a:rPr lang="zh-CN" altLang="en-US" sz="4800" b="1" dirty="0"/>
              <a:t> </a:t>
            </a:r>
            <a:r>
              <a:rPr lang="en-US" altLang="zh-CN" sz="4800" b="1" dirty="0"/>
              <a:t>    </a:t>
            </a:r>
            <a:r>
              <a:rPr lang="zh-CN" altLang="en-US" sz="4800" b="1" dirty="0"/>
              <a:t>棹</a:t>
            </a:r>
            <a:r>
              <a:rPr lang="zh-CN" altLang="en-US" sz="4800" b="1" dirty="0">
                <a:solidFill>
                  <a:srgbClr val="FF3300"/>
                </a:solidFill>
              </a:rPr>
              <a:t>zhào</a:t>
            </a:r>
            <a:r>
              <a:rPr lang="zh-CN" altLang="en-US" sz="4800" b="1" dirty="0"/>
              <a:t>数小舟 </a:t>
            </a:r>
            <a:r>
              <a:rPr lang="en-US" altLang="zh-CN" sz="4800" b="1" dirty="0"/>
              <a:t>    </a:t>
            </a:r>
            <a:endParaRPr lang="en-US" altLang="zh-CN" sz="4800" b="1" dirty="0"/>
          </a:p>
          <a:p>
            <a:pPr>
              <a:buNone/>
            </a:pPr>
            <a:r>
              <a:rPr lang="en-US" altLang="zh-CN" sz="4800" b="1" dirty="0"/>
              <a:t>     </a:t>
            </a:r>
            <a:r>
              <a:rPr lang="zh-CN" altLang="en-US" sz="4800" b="1" dirty="0"/>
              <a:t>曳</a:t>
            </a:r>
            <a:r>
              <a:rPr lang="zh-CN" altLang="en-US" sz="4800" b="1" dirty="0">
                <a:solidFill>
                  <a:srgbClr val="FF3300"/>
                </a:solidFill>
              </a:rPr>
              <a:t>yè</a:t>
            </a:r>
            <a:r>
              <a:rPr lang="zh-CN" altLang="en-US" sz="4800" b="1" dirty="0"/>
              <a:t>铁钯</a:t>
            </a:r>
            <a:r>
              <a:rPr lang="zh-CN" altLang="en-US" sz="4800" b="1" dirty="0">
                <a:solidFill>
                  <a:srgbClr val="FF3300"/>
                </a:solidFill>
              </a:rPr>
              <a:t>pá </a:t>
            </a:r>
            <a:endParaRPr lang="en-US" altLang="zh-CN" sz="4800" b="1">
              <a:solidFill>
                <a:srgbClr val="FF3300"/>
              </a:solidFill>
            </a:endParaRPr>
          </a:p>
          <a:p>
            <a:pPr>
              <a:buNone/>
            </a:pPr>
            <a:r>
              <a:rPr lang="zh-CN" altLang="en-US" sz="4800" b="1" dirty="0"/>
              <a:t>     非木杮</a:t>
            </a:r>
            <a:r>
              <a:rPr lang="zh-CN" altLang="en-US" sz="4800" b="1" dirty="0">
                <a:solidFill>
                  <a:srgbClr val="FF3300"/>
                </a:solidFill>
              </a:rPr>
              <a:t>fèi</a:t>
            </a:r>
            <a:r>
              <a:rPr lang="en-US" altLang="zh-CN" sz="4800" b="1">
                <a:solidFill>
                  <a:srgbClr val="FF3300"/>
                </a:solidFill>
              </a:rPr>
              <a:t>            </a:t>
            </a:r>
            <a:r>
              <a:rPr lang="zh-CN" altLang="en-US" sz="4800" b="1" dirty="0"/>
              <a:t>湮</a:t>
            </a:r>
            <a:r>
              <a:rPr lang="zh-CN" altLang="en-US" sz="4800" b="1" dirty="0">
                <a:solidFill>
                  <a:srgbClr val="FF3300"/>
                </a:solidFill>
              </a:rPr>
              <a:t>yān</a:t>
            </a:r>
            <a:r>
              <a:rPr lang="zh-CN" altLang="en-US" sz="4800" b="1" dirty="0"/>
              <a:t>于沙下 </a:t>
            </a:r>
            <a:endParaRPr lang="en-US" altLang="zh-CN" sz="4800" b="1" dirty="0"/>
          </a:p>
          <a:p>
            <a:pPr>
              <a:buNone/>
            </a:pPr>
            <a:r>
              <a:rPr lang="en-US" altLang="zh-CN" sz="4800" b="1" dirty="0"/>
              <a:t>      </a:t>
            </a:r>
            <a:r>
              <a:rPr lang="zh-CN" altLang="en-US" sz="4800" b="1" dirty="0"/>
              <a:t>啮</a:t>
            </a:r>
            <a:r>
              <a:rPr lang="zh-CN" altLang="en-US" sz="4800" b="1" dirty="0">
                <a:solidFill>
                  <a:srgbClr val="FF3300"/>
                </a:solidFill>
              </a:rPr>
              <a:t>niè</a:t>
            </a:r>
            <a:r>
              <a:rPr lang="zh-CN" altLang="en-US" sz="4800" b="1" dirty="0"/>
              <a:t>沙为坎穴</a:t>
            </a:r>
            <a:r>
              <a:rPr lang="zh-CN" altLang="en-US" sz="4800" b="1" dirty="0">
                <a:solidFill>
                  <a:srgbClr val="FF3300"/>
                </a:solidFill>
              </a:rPr>
              <a:t>xué</a:t>
            </a:r>
            <a:r>
              <a:rPr lang="en-US" altLang="zh-CN" sz="4800" b="1">
                <a:solidFill>
                  <a:srgbClr val="FF3300"/>
                </a:solidFill>
              </a:rPr>
              <a:t>      </a:t>
            </a:r>
            <a:endParaRPr lang="en-US" altLang="zh-CN" sz="4800" b="1">
              <a:solidFill>
                <a:srgbClr val="FF3300"/>
              </a:solidFill>
            </a:endParaRPr>
          </a:p>
          <a:p>
            <a:pPr>
              <a:buNone/>
            </a:pPr>
            <a:r>
              <a:rPr lang="zh-CN" altLang="en-US" sz="4800" b="1" dirty="0">
                <a:latin typeface="黑体" panose="02010609060101010101" pitchFamily="49" charset="-122"/>
              </a:rPr>
              <a:t>   可据理臆</a:t>
            </a:r>
            <a:r>
              <a:rPr lang="zh-CN" altLang="en-US" sz="4800" b="1" dirty="0">
                <a:solidFill>
                  <a:srgbClr val="FF3300"/>
                </a:solidFill>
                <a:latin typeface="黑体" panose="02010609060101010101" pitchFamily="49" charset="-122"/>
              </a:rPr>
              <a:t>yì</a:t>
            </a:r>
            <a:r>
              <a:rPr lang="zh-CN" altLang="en-US" sz="4800" b="1" dirty="0">
                <a:latin typeface="黑体" panose="02010609060101010101" pitchFamily="49" charset="-122"/>
              </a:rPr>
              <a:t>断欤</a:t>
            </a:r>
            <a:r>
              <a:rPr lang="zh-CN" altLang="en-US" sz="4800" b="1" dirty="0">
                <a:solidFill>
                  <a:srgbClr val="FF3300"/>
                </a:solidFill>
                <a:latin typeface="黑体" panose="02010609060101010101" pitchFamily="49" charset="-122"/>
              </a:rPr>
              <a:t>yú</a:t>
            </a:r>
            <a:endParaRPr lang="zh-CN" altLang="en-US" sz="4800" b="1" dirty="0">
              <a:latin typeface="黑体" panose="02010609060101010101" pitchFamily="49" charset="-122"/>
            </a:endParaRPr>
          </a:p>
          <a:p>
            <a:pPr>
              <a:buNone/>
            </a:pPr>
            <a:endParaRPr lang="en-US" altLang="zh-CN" sz="4800" b="1" dirty="0">
              <a:solidFill>
                <a:srgbClr val="FF3300"/>
              </a:solidFill>
            </a:endParaRPr>
          </a:p>
        </p:txBody>
      </p:sp>
      <p:pic>
        <p:nvPicPr>
          <p:cNvPr id="10244" name="图片 10243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42075"/>
            <a:ext cx="9144000" cy="41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10244" descr="t01a18ba43a5faea4d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425" y="1989138"/>
            <a:ext cx="3203575" cy="1412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3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分析第一段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11267" name="文本占位符 11266"/>
          <p:cNvSpPr>
            <a:spLocks noGrp="1"/>
          </p:cNvSpPr>
          <p:nvPr>
            <p:ph type="body" idx="1"/>
          </p:nvPr>
        </p:nvSpPr>
        <p:spPr>
          <a:xfrm>
            <a:off x="0" y="836613"/>
            <a:ext cx="9144000" cy="6021387"/>
          </a:xfrm>
          <a:ln/>
        </p:spPr>
        <p:txBody>
          <a:bodyPr/>
          <a:p>
            <a:pPr>
              <a:buNone/>
            </a:pPr>
            <a:r>
              <a:rPr lang="en-US" altLang="zh-CN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临：</a:t>
            </a:r>
            <a:r>
              <a:rPr lang="zh-CN" altLang="en-US" sz="4400" b="1" dirty="0"/>
              <a:t>靠近。             </a:t>
            </a:r>
            <a:r>
              <a:rPr lang="zh-CN" altLang="en-US" sz="4400" b="1" dirty="0">
                <a:solidFill>
                  <a:srgbClr val="FF0000"/>
                </a:solidFill>
              </a:rPr>
              <a:t>干：</a:t>
            </a:r>
            <a:r>
              <a:rPr lang="zh-CN" altLang="en-US" sz="4400" b="1" dirty="0"/>
              <a:t>河岸 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圮：</a:t>
            </a:r>
            <a:r>
              <a:rPr lang="zh-CN" altLang="en-US" sz="4400" b="1" dirty="0"/>
              <a:t>倒塌 。            </a:t>
            </a:r>
            <a:r>
              <a:rPr lang="zh-CN" altLang="en-US" sz="4400" b="1" dirty="0">
                <a:solidFill>
                  <a:srgbClr val="FF0000"/>
                </a:solidFill>
              </a:rPr>
              <a:t>并：</a:t>
            </a:r>
            <a:r>
              <a:rPr lang="zh-CN" altLang="en-US" sz="4400" b="1" dirty="0"/>
              <a:t>一起。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阅：</a:t>
            </a:r>
            <a:r>
              <a:rPr lang="zh-CN" altLang="en-US" sz="4400" b="1" dirty="0"/>
              <a:t> 经过，过了。 </a:t>
            </a:r>
            <a:r>
              <a:rPr lang="zh-CN" altLang="en-US" sz="4400" b="1" dirty="0">
                <a:solidFill>
                  <a:srgbClr val="FF0000"/>
                </a:solidFill>
              </a:rPr>
              <a:t>岁：</a:t>
            </a:r>
            <a:r>
              <a:rPr lang="zh-CN" altLang="en-US" sz="4400" b="1" dirty="0"/>
              <a:t>年。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募：</a:t>
            </a:r>
            <a:r>
              <a:rPr lang="zh-CN" altLang="en-US" sz="4400" b="1" dirty="0"/>
              <a:t>募集。             </a:t>
            </a:r>
            <a:r>
              <a:rPr lang="zh-CN" altLang="en-US" sz="4400" b="1" dirty="0">
                <a:solidFill>
                  <a:srgbClr val="FF0000"/>
                </a:solidFill>
              </a:rPr>
              <a:t>求：</a:t>
            </a:r>
            <a:r>
              <a:rPr lang="zh-CN" altLang="en-US" sz="4400" b="1" dirty="0"/>
              <a:t>寻找。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竟：</a:t>
            </a:r>
            <a:r>
              <a:rPr lang="zh-CN" altLang="en-US" sz="4400" b="1" dirty="0"/>
              <a:t>到底，终于。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棹：</a:t>
            </a:r>
            <a:r>
              <a:rPr lang="zh-CN" altLang="en-US" sz="4400" b="1" dirty="0"/>
              <a:t> 船桨，这里指划 船 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曳：</a:t>
            </a:r>
            <a:r>
              <a:rPr lang="zh-CN" altLang="en-US" sz="4400" b="1" dirty="0"/>
              <a:t>拖着 。           </a:t>
            </a:r>
            <a:r>
              <a:rPr lang="zh-CN" altLang="en-US" sz="4800" b="1" dirty="0">
                <a:solidFill>
                  <a:srgbClr val="FF0000"/>
                </a:solidFill>
              </a:rPr>
              <a:t>迹：</a:t>
            </a:r>
            <a:r>
              <a:rPr lang="zh-CN" altLang="en-US" sz="4800" b="1" dirty="0"/>
              <a:t>踪迹。</a:t>
            </a:r>
            <a:endParaRPr lang="zh-CN" altLang="en-US" sz="4800" b="1" dirty="0"/>
          </a:p>
        </p:txBody>
      </p:sp>
      <p:pic>
        <p:nvPicPr>
          <p:cNvPr id="11268" name="图片 11267" descr="t01e2c85fab625c49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1461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228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800" b="1" dirty="0">
                <a:solidFill>
                  <a:srgbClr val="FF3300"/>
                </a:solidFill>
              </a:rPr>
              <a:t>翻译</a:t>
            </a:r>
            <a:endParaRPr lang="zh-CN" altLang="en-US" sz="4800" b="1" dirty="0">
              <a:solidFill>
                <a:srgbClr val="FF3300"/>
              </a:solidFill>
            </a:endParaRPr>
          </a:p>
        </p:txBody>
      </p:sp>
      <p:sp>
        <p:nvSpPr>
          <p:cNvPr id="12291" name="文本占位符 12290"/>
          <p:cNvSpPr>
            <a:spLocks noGrp="1"/>
          </p:cNvSpPr>
          <p:nvPr>
            <p:ph type="body" idx="1"/>
          </p:nvPr>
        </p:nvSpPr>
        <p:spPr>
          <a:xfrm>
            <a:off x="0" y="836613"/>
            <a:ext cx="9144000" cy="6021387"/>
          </a:xfrm>
          <a:ln/>
        </p:spPr>
        <p:txBody>
          <a:bodyPr/>
          <a:p>
            <a:pPr>
              <a:buNone/>
            </a:pPr>
            <a:r>
              <a:rPr lang="en-US" altLang="zh-CN" sz="4400" b="1" dirty="0">
                <a:solidFill>
                  <a:srgbClr val="000000"/>
                </a:solidFill>
              </a:rPr>
              <a:t>          </a:t>
            </a:r>
            <a:r>
              <a:rPr lang="zh-CN" altLang="en-US" sz="4400" b="1" dirty="0">
                <a:solidFill>
                  <a:srgbClr val="000000"/>
                </a:solidFill>
              </a:rPr>
              <a:t>沧州南面一座寺庙靠近河岸，大门倒塌在河中，两个石兽一起沉入河底。过了十多年，和尚募集金钱重修寺庙，在河中寻找两个石兽，到底没找到，以为它们顺流而下了。（于是）划着几只小船，拖着铁耙，（向下游）寻找了十多里，没找到（它们）的踪迹。</a:t>
            </a:r>
            <a:endParaRPr lang="zh-CN" altLang="en-US" sz="4400" b="1" dirty="0">
              <a:solidFill>
                <a:srgbClr val="000000"/>
              </a:solidFill>
            </a:endParaRPr>
          </a:p>
        </p:txBody>
      </p:sp>
      <p:pic>
        <p:nvPicPr>
          <p:cNvPr id="12292" name="图片 12291" descr="t01fa86bba9c3b4fec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58888" cy="1484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12292" descr="t01fa86bba9c3b4fec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7625" y="5734050"/>
            <a:ext cx="1476375" cy="1123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3300"/>
                </a:solidFill>
              </a:rPr>
              <a:t>分析第二段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0" y="836613"/>
            <a:ext cx="9144000" cy="6021387"/>
          </a:xfrm>
          <a:ln/>
        </p:spPr>
        <p:txBody>
          <a:bodyPr/>
          <a:p>
            <a:pPr>
              <a:buNone/>
            </a:pPr>
            <a:r>
              <a:rPr lang="en-US" altLang="zh-CN" sz="3600" b="1" dirty="0">
                <a:solidFill>
                  <a:srgbClr val="FF3300"/>
                </a:solidFill>
              </a:rPr>
              <a:t>       </a:t>
            </a:r>
            <a:r>
              <a:rPr lang="zh-CN" altLang="en-US" sz="4400" b="1" dirty="0">
                <a:solidFill>
                  <a:srgbClr val="FF3300"/>
                </a:solidFill>
              </a:rPr>
              <a:t>设账：</a:t>
            </a:r>
            <a:r>
              <a:rPr lang="zh-CN" altLang="en-US" sz="4400" b="1" dirty="0"/>
              <a:t> 教书、讲学。  </a:t>
            </a:r>
            <a:r>
              <a:rPr lang="zh-CN" altLang="en-US" sz="4400" b="1" dirty="0">
                <a:solidFill>
                  <a:srgbClr val="FF3300"/>
                </a:solidFill>
              </a:rPr>
              <a:t>闻：</a:t>
            </a:r>
            <a:r>
              <a:rPr lang="zh-CN" altLang="en-US" sz="4400" b="1" dirty="0"/>
              <a:t>听说。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</a:t>
            </a:r>
            <a:r>
              <a:rPr lang="zh-CN" altLang="en-US" sz="4400" b="1" dirty="0">
                <a:solidFill>
                  <a:srgbClr val="FF3300"/>
                </a:solidFill>
              </a:rPr>
              <a:t>之：</a:t>
            </a:r>
            <a:r>
              <a:rPr lang="zh-CN" altLang="en-US" sz="4400" b="1" dirty="0"/>
              <a:t>顺流打捞石兽这件事。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</a:t>
            </a:r>
            <a:r>
              <a:rPr lang="zh-CN" altLang="en-US" sz="4400" b="1" dirty="0">
                <a:solidFill>
                  <a:srgbClr val="FF3300"/>
                </a:solidFill>
              </a:rPr>
              <a:t>尔辈：</a:t>
            </a:r>
            <a:r>
              <a:rPr lang="zh-CN" altLang="en-US" sz="4400" b="1" dirty="0"/>
              <a:t>你们这些人。  </a:t>
            </a:r>
            <a:r>
              <a:rPr lang="zh-CN" altLang="en-US" sz="4400" b="1" dirty="0">
                <a:solidFill>
                  <a:srgbClr val="FF3300"/>
                </a:solidFill>
              </a:rPr>
              <a:t>究：</a:t>
            </a:r>
            <a:r>
              <a:rPr lang="zh-CN" altLang="en-US" sz="4400" b="1" dirty="0"/>
              <a:t>推究。  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</a:t>
            </a:r>
            <a:r>
              <a:rPr lang="zh-CN" altLang="en-US" sz="4400" b="1" dirty="0">
                <a:solidFill>
                  <a:srgbClr val="FF3300"/>
                </a:solidFill>
              </a:rPr>
              <a:t>物理：</a:t>
            </a:r>
            <a:r>
              <a:rPr lang="zh-CN" altLang="en-US" sz="4400" b="1" dirty="0"/>
              <a:t>事物的道理。  </a:t>
            </a:r>
            <a:r>
              <a:rPr lang="zh-CN" altLang="en-US" sz="4400" b="1" dirty="0">
                <a:solidFill>
                  <a:srgbClr val="FF3300"/>
                </a:solidFill>
              </a:rPr>
              <a:t>是：</a:t>
            </a:r>
            <a:r>
              <a:rPr lang="zh-CN" altLang="en-US" sz="4400" b="1" dirty="0"/>
              <a:t>这。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</a:t>
            </a:r>
            <a:r>
              <a:rPr lang="zh-CN" altLang="en-US" sz="4400" b="1" dirty="0">
                <a:solidFill>
                  <a:srgbClr val="FF3300"/>
                </a:solidFill>
              </a:rPr>
              <a:t>木杮：</a:t>
            </a:r>
            <a:r>
              <a:rPr lang="zh-CN" altLang="en-US" sz="4400" b="1" dirty="0"/>
              <a:t>木片。             </a:t>
            </a:r>
            <a:r>
              <a:rPr lang="zh-CN" altLang="en-US" sz="4400" b="1" dirty="0">
                <a:solidFill>
                  <a:srgbClr val="FF3300"/>
                </a:solidFill>
              </a:rPr>
              <a:t>岂：</a:t>
            </a:r>
            <a:r>
              <a:rPr lang="zh-CN" altLang="en-US" sz="4400" b="1" dirty="0"/>
              <a:t>怎么。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</a:t>
            </a:r>
            <a:r>
              <a:rPr lang="zh-CN" altLang="en-US" sz="4400" b="1" dirty="0">
                <a:solidFill>
                  <a:srgbClr val="FF3300"/>
                </a:solidFill>
              </a:rPr>
              <a:t>为：</a:t>
            </a:r>
            <a:r>
              <a:rPr lang="zh-CN" altLang="en-US" sz="4400" b="1" dirty="0"/>
              <a:t>被。                    </a:t>
            </a:r>
            <a:r>
              <a:rPr lang="zh-CN" altLang="en-US" sz="4400" b="1" dirty="0">
                <a:solidFill>
                  <a:srgbClr val="FF3300"/>
                </a:solidFill>
              </a:rPr>
              <a:t>携：</a:t>
            </a:r>
            <a:r>
              <a:rPr lang="zh-CN" altLang="en-US" sz="4400" b="1" dirty="0"/>
              <a:t>带。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2800" b="1" dirty="0">
                <a:solidFill>
                  <a:srgbClr val="FF3300"/>
                </a:solidFill>
              </a:rPr>
              <a:t>          </a:t>
            </a:r>
            <a:endParaRPr lang="zh-CN" altLang="en-US" sz="3600" b="1" dirty="0"/>
          </a:p>
          <a:p>
            <a:pPr>
              <a:buNone/>
            </a:pPr>
            <a:endParaRPr lang="zh-CN" altLang="en-US" sz="3600" b="1" dirty="0"/>
          </a:p>
        </p:txBody>
      </p:sp>
      <p:pic>
        <p:nvPicPr>
          <p:cNvPr id="13316" name="图片 13315" descr="t018f0a99de9aeb01c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4076700"/>
            <a:ext cx="1352550" cy="278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4339" name="文本占位符 14338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400" b="1" dirty="0">
                <a:solidFill>
                  <a:srgbClr val="FF3300"/>
                </a:solidFill>
              </a:rPr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乃：</a:t>
            </a:r>
            <a:r>
              <a:rPr lang="zh-CN" altLang="en-US" sz="4400" b="1" dirty="0"/>
              <a:t>是。              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3300"/>
                </a:solidFill>
              </a:rPr>
              <a:t>坚重：</a:t>
            </a:r>
            <a:r>
              <a:rPr lang="zh-CN" altLang="en-US" sz="4400" b="1" dirty="0"/>
              <a:t>又硬又重。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800" b="1" dirty="0">
                <a:solidFill>
                  <a:srgbClr val="FF3300"/>
                </a:solidFill>
              </a:rPr>
              <a:t>松浮：</a:t>
            </a:r>
            <a:r>
              <a:rPr lang="zh-CN" altLang="en-US" sz="4800" b="1" dirty="0"/>
              <a:t>又松又轻。</a:t>
            </a:r>
            <a:endParaRPr lang="zh-CN" altLang="en-US" sz="4800" b="1" dirty="0"/>
          </a:p>
          <a:p>
            <a:pPr>
              <a:buNone/>
            </a:pPr>
            <a:r>
              <a:rPr lang="zh-CN" altLang="en-US" sz="4800" b="1" dirty="0">
                <a:solidFill>
                  <a:srgbClr val="FF3300"/>
                </a:solidFill>
              </a:rPr>
              <a:t>        湮：</a:t>
            </a:r>
            <a:r>
              <a:rPr lang="zh-CN" altLang="en-US" sz="4800" b="1" dirty="0"/>
              <a:t>埋没。</a:t>
            </a:r>
            <a:endParaRPr lang="zh-CN" altLang="en-US" sz="4800" b="1" dirty="0"/>
          </a:p>
          <a:p>
            <a:pPr>
              <a:buNone/>
            </a:pPr>
            <a:r>
              <a:rPr lang="zh-CN" altLang="en-US" sz="4800" b="1" dirty="0"/>
              <a:t>        </a:t>
            </a:r>
            <a:r>
              <a:rPr lang="zh-CN" altLang="en-US" sz="4800" b="1" dirty="0">
                <a:solidFill>
                  <a:srgbClr val="FF3300"/>
                </a:solidFill>
              </a:rPr>
              <a:t>颠：</a:t>
            </a:r>
            <a:r>
              <a:rPr lang="zh-CN" altLang="en-US" sz="4800" b="1" dirty="0"/>
              <a:t>荒唐。</a:t>
            </a:r>
            <a:endParaRPr lang="zh-CN" altLang="en-US" sz="4800" b="1" dirty="0"/>
          </a:p>
          <a:p>
            <a:pPr>
              <a:buNone/>
            </a:pPr>
            <a:r>
              <a:rPr lang="zh-CN" altLang="en-US" sz="4800" b="1" dirty="0"/>
              <a:t>        </a:t>
            </a:r>
            <a:r>
              <a:rPr lang="zh-CN" altLang="en-US" sz="4800" b="1" dirty="0">
                <a:solidFill>
                  <a:srgbClr val="FF3300"/>
                </a:solidFill>
              </a:rPr>
              <a:t>众服为确论：</a:t>
            </a:r>
            <a:r>
              <a:rPr lang="zh-CN" altLang="en-US" sz="4800" b="1" dirty="0"/>
              <a:t>众人信服地认为这是正确的言论。</a:t>
            </a:r>
            <a:endParaRPr lang="zh-CN" altLang="en-US" sz="4800" b="1" dirty="0"/>
          </a:p>
          <a:p>
            <a:pPr>
              <a:buNone/>
            </a:pPr>
            <a:endParaRPr lang="zh-CN" altLang="en-US" sz="4800" b="1" dirty="0"/>
          </a:p>
        </p:txBody>
      </p:sp>
      <p:pic>
        <p:nvPicPr>
          <p:cNvPr id="14340" name="图片 14339" descr="t012e51267d0854147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9563" y="0"/>
            <a:ext cx="2484437" cy="400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翻译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>
          <a:xfrm>
            <a:off x="0" y="908050"/>
            <a:ext cx="9144000" cy="594995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rgbClr val="000000"/>
                </a:solidFill>
              </a:rPr>
              <a:t>          </a:t>
            </a:r>
            <a:r>
              <a:rPr lang="zh-CN" altLang="en-US" sz="4400" b="1" dirty="0">
                <a:solidFill>
                  <a:srgbClr val="000000"/>
                </a:solidFill>
              </a:rPr>
              <a:t>一个讲学者在寺庙里教书，听了这件事嘲笑着说：“你们这些人不能推究事物的道理。这（石兽）不是木片，怎么能被大水带走呢？应该是石头的性质又硬又重，沙的性质又松又轻，（石兽）埋在沙里，越沉越深罢了。沿着河寻找它们，不也荒唐吗？”大家信服地认为这是正确的言论。</a:t>
            </a:r>
            <a:r>
              <a:rPr lang="zh-CN" altLang="en-US" b="1" dirty="0">
                <a:solidFill>
                  <a:srgbClr val="000000"/>
                </a:solidFill>
              </a:rPr>
              <a:t> </a:t>
            </a:r>
            <a:endParaRPr lang="zh-CN" altLang="en-US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zh-CN" altLang="en-US" dirty="0"/>
          </a:p>
        </p:txBody>
      </p:sp>
      <p:pic>
        <p:nvPicPr>
          <p:cNvPr id="15364" name="图片 15363" descr="FZLTuPian2119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03350" cy="141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5364" descr="t01c1e58abfde53607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6065838"/>
            <a:ext cx="4067175" cy="792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4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分析第三段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16387" name="文本占位符 16386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6165850"/>
          </a:xfrm>
          <a:ln/>
        </p:spPr>
        <p:txBody>
          <a:bodyPr/>
          <a:p>
            <a:pPr>
              <a:buNone/>
            </a:pPr>
            <a:r>
              <a:rPr lang="en-US" altLang="zh-CN" b="1" dirty="0">
                <a:solidFill>
                  <a:srgbClr val="FF3300"/>
                </a:solidFill>
              </a:rPr>
              <a:t>    </a:t>
            </a:r>
            <a:r>
              <a:rPr lang="zh-CN" altLang="en-US" sz="4400" b="1" dirty="0">
                <a:solidFill>
                  <a:srgbClr val="FF3300"/>
                </a:solidFill>
              </a:rPr>
              <a:t>之：</a:t>
            </a:r>
            <a:r>
              <a:rPr lang="zh-CN" altLang="en-US" sz="4400" b="1" dirty="0"/>
              <a:t>讲学家的话。 </a:t>
            </a:r>
            <a:r>
              <a:rPr lang="zh-CN" altLang="en-US" sz="4400" b="1" dirty="0">
                <a:solidFill>
                  <a:srgbClr val="FF3300"/>
                </a:solidFill>
              </a:rPr>
              <a:t>凡：</a:t>
            </a:r>
            <a:r>
              <a:rPr lang="zh-CN" altLang="en-US" sz="4400" b="1" dirty="0"/>
              <a:t>凡是。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</a:t>
            </a:r>
            <a:r>
              <a:rPr lang="zh-CN" altLang="en-US" sz="4400" b="1" dirty="0">
                <a:solidFill>
                  <a:srgbClr val="FF3300"/>
                </a:solidFill>
              </a:rPr>
              <a:t>失：</a:t>
            </a:r>
            <a:r>
              <a:rPr lang="zh-CN" altLang="en-US" sz="4400" b="1" dirty="0"/>
              <a:t>失落。           </a:t>
            </a:r>
            <a:r>
              <a:rPr lang="zh-CN" altLang="en-US" sz="4400" b="1" dirty="0">
                <a:solidFill>
                  <a:srgbClr val="FF3300"/>
                </a:solidFill>
              </a:rPr>
              <a:t> 当：</a:t>
            </a:r>
            <a:r>
              <a:rPr lang="zh-CN" altLang="en-US" sz="4400" b="1" dirty="0"/>
              <a:t>应当。     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</a:t>
            </a:r>
            <a:r>
              <a:rPr lang="zh-CN" altLang="en-US" sz="4400" b="1" dirty="0">
                <a:solidFill>
                  <a:srgbClr val="FF3300"/>
                </a:solidFill>
              </a:rPr>
              <a:t>盖：</a:t>
            </a:r>
            <a:r>
              <a:rPr lang="zh-CN" altLang="en-US" sz="4400" b="1" dirty="0"/>
              <a:t>上下句之间表原因。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   其：</a:t>
            </a:r>
            <a:r>
              <a:rPr lang="zh-CN" altLang="en-US" sz="4400" b="1" dirty="0"/>
              <a:t>代词，指水。  </a:t>
            </a:r>
            <a:r>
              <a:rPr lang="zh-CN" altLang="en-US" sz="4400" b="1" dirty="0">
                <a:solidFill>
                  <a:srgbClr val="FF3300"/>
                </a:solidFill>
              </a:rPr>
              <a:t>之：</a:t>
            </a:r>
            <a:r>
              <a:rPr lang="zh-CN" altLang="en-US" sz="4400" b="1" dirty="0"/>
              <a:t>的。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</a:t>
            </a:r>
            <a:r>
              <a:rPr lang="zh-CN" altLang="en-US" sz="4400" b="1" dirty="0">
                <a:solidFill>
                  <a:srgbClr val="FF3300"/>
                </a:solidFill>
              </a:rPr>
              <a:t>啮：</a:t>
            </a:r>
            <a:r>
              <a:rPr lang="zh-CN" altLang="en-US" sz="4400" b="1" dirty="0"/>
              <a:t>这里是侵蚀，冲刷的意思。</a:t>
            </a:r>
            <a:r>
              <a:rPr lang="zh-CN" altLang="en-US" sz="4400" dirty="0"/>
              <a:t>   </a:t>
            </a:r>
            <a:endParaRPr lang="zh-CN" altLang="en-US" sz="4400" dirty="0"/>
          </a:p>
          <a:p>
            <a:pPr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   为：</a:t>
            </a:r>
            <a:r>
              <a:rPr lang="zh-CN" altLang="en-US" sz="4400" b="1" dirty="0"/>
              <a:t>形成。             </a:t>
            </a:r>
            <a:r>
              <a:rPr lang="zh-CN" altLang="en-US" sz="4400" b="1" dirty="0">
                <a:solidFill>
                  <a:srgbClr val="FF3300"/>
                </a:solidFill>
              </a:rPr>
              <a:t>坎穴</a:t>
            </a:r>
            <a:r>
              <a:rPr lang="zh-CN" altLang="en-US" sz="4400" dirty="0"/>
              <a:t> ：</a:t>
            </a:r>
            <a:r>
              <a:rPr lang="zh-CN" altLang="en-US" sz="4400" b="1" dirty="0"/>
              <a:t>坑穴。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   至：</a:t>
            </a:r>
            <a:r>
              <a:rPr lang="zh-CN" altLang="en-US" sz="4400" b="1" dirty="0"/>
              <a:t>等到。             </a:t>
            </a:r>
            <a:r>
              <a:rPr lang="zh-CN" altLang="en-US" sz="4400" b="1" dirty="0">
                <a:solidFill>
                  <a:srgbClr val="FF3300"/>
                </a:solidFill>
              </a:rPr>
              <a:t>倒掷：</a:t>
            </a:r>
            <a:r>
              <a:rPr lang="zh-CN" altLang="en-US" sz="4400" b="1" dirty="0"/>
              <a:t>摔倒。</a:t>
            </a:r>
            <a:endParaRPr lang="zh-CN" altLang="en-US" sz="4400" b="1" dirty="0"/>
          </a:p>
        </p:txBody>
      </p:sp>
      <p:pic>
        <p:nvPicPr>
          <p:cNvPr id="16388" name="图片 16387" descr="t017ad25186a066ac2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1275" y="4797425"/>
            <a:ext cx="857250" cy="165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16388" descr="t01a1b39b6e2c1ddcf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400" y="0"/>
            <a:ext cx="863600" cy="3933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3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7411" name="文本占位符 17410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4000" b="1" dirty="0">
                <a:solidFill>
                  <a:srgbClr val="FF3300"/>
                </a:solidFill>
              </a:rPr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如是：</a:t>
            </a:r>
            <a:r>
              <a:rPr lang="zh-CN" altLang="en-US" sz="4000" b="1" dirty="0"/>
              <a:t>像这样。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转转 ：</a:t>
            </a:r>
            <a:r>
              <a:rPr lang="zh-CN" altLang="en-US" sz="4000" b="1" dirty="0"/>
              <a:t>一再翻转。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已：</a:t>
            </a:r>
            <a:r>
              <a:rPr lang="zh-CN" altLang="en-US" sz="4000" b="1" dirty="0"/>
              <a:t>停止。           </a:t>
            </a:r>
            <a:r>
              <a:rPr lang="zh-CN" altLang="en-US" sz="4000" b="1" dirty="0">
                <a:solidFill>
                  <a:srgbClr val="FF3300"/>
                </a:solidFill>
              </a:rPr>
              <a:t>遂：</a:t>
            </a:r>
            <a:r>
              <a:rPr lang="zh-CN" altLang="en-US" sz="4000" b="1" dirty="0"/>
              <a:t>于是。            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溯：</a:t>
            </a:r>
            <a:r>
              <a:rPr lang="zh-CN" altLang="en-US" sz="4000" b="1" dirty="0"/>
              <a:t>逆流而上。    </a:t>
            </a:r>
            <a:r>
              <a:rPr lang="zh-CN" altLang="en-US" sz="4000" b="1" dirty="0">
                <a:solidFill>
                  <a:srgbClr val="FF3300"/>
                </a:solidFill>
              </a:rPr>
              <a:t>固：</a:t>
            </a:r>
            <a:r>
              <a:rPr lang="zh-CN" altLang="en-US" sz="4000" b="1" dirty="0"/>
              <a:t>固然。             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如：</a:t>
            </a:r>
            <a:r>
              <a:rPr lang="zh-CN" altLang="en-US" sz="4000" b="1" dirty="0"/>
              <a:t>按照。          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其：</a:t>
            </a:r>
            <a:r>
              <a:rPr lang="zh-CN" altLang="en-US" sz="4000" b="1" dirty="0"/>
              <a:t>他，指老河工。</a:t>
            </a:r>
            <a:r>
              <a:rPr lang="zh-CN" altLang="en-US" sz="4000" b="1" dirty="0">
                <a:solidFill>
                  <a:srgbClr val="FF3300"/>
                </a:solidFill>
              </a:rPr>
              <a:t>得：</a:t>
            </a:r>
            <a:r>
              <a:rPr lang="zh-CN" altLang="en-US" sz="4000" b="1" dirty="0"/>
              <a:t>找到。 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然则</a:t>
            </a:r>
            <a:r>
              <a:rPr lang="zh-CN" altLang="en-US" sz="4000" b="1" dirty="0"/>
              <a:t> ：既然这样，那么。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</a:t>
            </a:r>
            <a:r>
              <a:rPr lang="zh-CN" altLang="en-US" sz="4000" b="1" dirty="0">
                <a:solidFill>
                  <a:srgbClr val="FF3300"/>
                </a:solidFill>
              </a:rPr>
              <a:t>但：</a:t>
            </a:r>
            <a:r>
              <a:rPr lang="zh-CN" altLang="en-US" sz="4000" b="1" dirty="0"/>
              <a:t>只。      </a:t>
            </a:r>
            <a:r>
              <a:rPr lang="zh-CN" altLang="en-US" sz="4000" b="1" dirty="0">
                <a:solidFill>
                  <a:srgbClr val="FF3300"/>
                </a:solidFill>
              </a:rPr>
              <a:t>臆断</a:t>
            </a:r>
            <a:r>
              <a:rPr lang="zh-CN" altLang="en-US" sz="4000" b="1" dirty="0"/>
              <a:t> </a:t>
            </a:r>
            <a:r>
              <a:rPr lang="zh-CN" altLang="en-US" sz="4000" b="1" dirty="0">
                <a:solidFill>
                  <a:srgbClr val="FF3300"/>
                </a:solidFill>
              </a:rPr>
              <a:t>：</a:t>
            </a:r>
            <a:r>
              <a:rPr lang="zh-CN" altLang="en-US" sz="4000" b="1" dirty="0"/>
              <a:t>主观武断。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      欤：</a:t>
            </a:r>
            <a:r>
              <a:rPr lang="zh-CN" altLang="en-US" sz="4000" b="1" dirty="0"/>
              <a:t>吗。句末语气助词，表示反问语气。</a:t>
            </a:r>
            <a:r>
              <a:rPr lang="zh-CN" altLang="en-US" sz="2800" dirty="0"/>
              <a:t> </a:t>
            </a:r>
            <a:endParaRPr lang="zh-CN" altLang="en-US" sz="2800" dirty="0"/>
          </a:p>
        </p:txBody>
      </p:sp>
      <p:pic>
        <p:nvPicPr>
          <p:cNvPr id="17412" name="图片 17411" descr="t01bef1a65a115088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0"/>
            <a:ext cx="4140200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7412" descr="t01cf7dce8b5c34d0d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713" y="6165850"/>
            <a:ext cx="7380287" cy="69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3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2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翻译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>
          <a:xfrm>
            <a:off x="0" y="549275"/>
            <a:ext cx="9144000" cy="6308725"/>
          </a:xfrm>
          <a:ln/>
        </p:spPr>
        <p:txBody>
          <a:bodyPr/>
          <a:p>
            <a:pPr>
              <a:buNone/>
            </a:pPr>
            <a:r>
              <a:rPr lang="en-US" altLang="zh-CN" sz="1200" b="1" dirty="0">
                <a:solidFill>
                  <a:srgbClr val="000000"/>
                </a:solidFill>
              </a:rPr>
              <a:t>                                  </a:t>
            </a:r>
            <a:r>
              <a:rPr lang="zh-CN" altLang="en-US" sz="4400" b="1" dirty="0"/>
              <a:t>一个老水手听了这话，又嘲笑说：“凡是落入河中的石头，应当从上游寻找它们。因为石头的性质又硬又重，沙的性质又松又轻，水冲不走石头，它的反作用力，一定会将石头底下迎着水流的地方冲刷成为坑穴，（石下的坑穴）越冲越深，延伸到石头（底面）的一半时，石头必定倒在坑穴里。</a:t>
            </a:r>
            <a:endParaRPr lang="zh-CN" altLang="en-US" sz="4400" b="1" dirty="0"/>
          </a:p>
          <a:p>
            <a:pPr>
              <a:buNone/>
            </a:pPr>
            <a:endParaRPr lang="zh-CN" altLang="en-US" sz="4400" dirty="0"/>
          </a:p>
        </p:txBody>
      </p:sp>
      <p:pic>
        <p:nvPicPr>
          <p:cNvPr id="18436" name="图片 18435" descr="w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331913" cy="1196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9459" name="文本占位符 19458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lnSpc>
                <a:spcPct val="80000"/>
              </a:lnSpc>
              <a:buNone/>
            </a:pPr>
            <a:r>
              <a:rPr lang="en-US" altLang="zh-CN" sz="4800" b="1" dirty="0"/>
              <a:t>         </a:t>
            </a:r>
            <a:r>
              <a:rPr lang="zh-CN" altLang="en-US" sz="4800" b="1" dirty="0"/>
              <a:t>像这样再次，石头又再次翻转。不停地翻转，于是反而逆流而上了。到下游寻找石头，固然荒唐；在原地寻找它们，不是更荒唐吗？”（人们）依照他的话（去做），果然在（上游）几里外寻到了（石兽）。那么天下的事，只知其一，不知其二的情况太多了，怎么能根据某个方面的道理就主观臆断呢？</a:t>
            </a:r>
            <a:r>
              <a:rPr lang="zh-CN" altLang="en-US" sz="4400" b="1" dirty="0"/>
              <a:t>        </a:t>
            </a:r>
            <a:endParaRPr lang="zh-CN" altLang="en-US" sz="4400" b="1" dirty="0"/>
          </a:p>
        </p:txBody>
      </p:sp>
      <p:pic>
        <p:nvPicPr>
          <p:cNvPr id="19460" name="图片 19459" descr="t01cf7dce8b5c34d0d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549275"/>
          </a:xfrm>
          <a:ln/>
        </p:spPr>
        <p:txBody>
          <a:bodyPr anchor="ctr"/>
          <a:p>
            <a:pPr defTabSz="914400">
              <a:buNone/>
            </a:pPr>
            <a:r>
              <a:rPr lang="zh-CN" altLang="en-US" sz="4000" b="1" kern="1200" baseline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学习目标</a:t>
            </a:r>
            <a:endParaRPr lang="zh-CN" altLang="en-US" sz="4000" b="1" kern="1200" baseline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0" y="908050"/>
            <a:ext cx="9144000" cy="5949950"/>
          </a:xfrm>
          <a:ln/>
        </p:spPr>
        <p:txBody>
          <a:bodyPr/>
          <a:p>
            <a:pPr algn="just" defTabSz="914400">
              <a:lnSpc>
                <a:spcPct val="90000"/>
              </a:lnSpc>
              <a:buNone/>
            </a:pPr>
            <a:r>
              <a:rPr lang="en-US" altLang="zh-CN" sz="4400" b="1" kern="1200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400" b="1" kern="1200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、借助注释和工具书阅读课文，能够用自己的话讲述寻找石兽的故事；</a:t>
            </a:r>
            <a:endParaRPr lang="zh-CN" altLang="en-US" sz="4400" b="1" kern="1200" baseline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914400">
              <a:lnSpc>
                <a:spcPct val="90000"/>
              </a:lnSpc>
              <a:buNone/>
            </a:pPr>
            <a:r>
              <a:rPr lang="en-US" altLang="zh-CN" sz="4400" b="1" kern="1200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400" b="1" kern="1200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、理解课文的中心内容，把握课文所阐述的事理；</a:t>
            </a:r>
            <a:endParaRPr lang="zh-CN" altLang="en-US" sz="4400" b="1" kern="1200" baseline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914400">
              <a:lnSpc>
                <a:spcPct val="90000"/>
              </a:lnSpc>
              <a:buNone/>
            </a:pPr>
            <a:r>
              <a:rPr lang="en-US" altLang="zh-CN" sz="4400" b="1" kern="1200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4400" b="1" kern="1200" baseline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4400" b="1" kern="1200" baseline="0" dirty="0">
                <a:latin typeface="宋体" panose="02010600030101010101" pitchFamily="2" charset="-122"/>
                <a:ea typeface="宋体" panose="02010600030101010101" pitchFamily="2" charset="-122"/>
              </a:rPr>
              <a:t>分清层次，理解层与层之间的联系；</a:t>
            </a:r>
            <a:endParaRPr lang="zh-CN" altLang="en-US" sz="4400" b="1" kern="1200" baseline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914400">
              <a:lnSpc>
                <a:spcPct val="90000"/>
              </a:lnSpc>
              <a:buNone/>
            </a:pPr>
            <a:r>
              <a:rPr lang="zh-CN" altLang="en-US" sz="4400" b="1" kern="1200" baseline="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400" b="1" kern="1200" baseline="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4400" b="1" kern="1200" baseline="0" dirty="0">
                <a:latin typeface="宋体" panose="02010600030101010101" pitchFamily="2" charset="-122"/>
                <a:ea typeface="宋体" panose="02010600030101010101" pitchFamily="2" charset="-122"/>
              </a:rPr>
              <a:t>、学习本文叙述和议论相结合的写法。</a:t>
            </a:r>
            <a:endParaRPr lang="zh-CN" altLang="en-US" sz="6000" b="1" kern="1200" baseline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914400">
              <a:lnSpc>
                <a:spcPct val="90000"/>
              </a:lnSpc>
              <a:buNone/>
            </a:pPr>
            <a:endParaRPr lang="zh-CN" altLang="en-US" sz="5400" b="1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2" name="图片 2051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8888" y="5876925"/>
            <a:ext cx="7885112" cy="981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概括段意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616585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第一段：</a:t>
            </a:r>
            <a:r>
              <a:rPr lang="zh-CN" altLang="en-US" sz="4400" b="1" dirty="0"/>
              <a:t>写寺僧按一般人的想法在原地寻找石兽失败，然后又顺流寻找石兽，也没找到。</a:t>
            </a: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第二段：</a:t>
            </a:r>
            <a:r>
              <a:rPr lang="zh-CN" altLang="en-US" sz="4400" b="1" dirty="0"/>
              <a:t>写讲学家寻找石兽的观点及众人盲从的心理。</a:t>
            </a: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第三段：</a:t>
            </a:r>
            <a:r>
              <a:rPr lang="zh-CN" altLang="en-US" sz="4400" b="1" dirty="0"/>
              <a:t>写老河兵关于河中寻找石兽的道理和方法，按照他的方法，石兽终于被找到了，并通过作者的议论，点明了文章的主题。</a:t>
            </a:r>
            <a:endParaRPr lang="zh-CN" altLang="en-US" sz="4400" b="1" dirty="0"/>
          </a:p>
        </p:txBody>
      </p:sp>
    </p:spTree>
  </p:cSld>
  <p:clrMapOvr>
    <a:masterClrMapping/>
  </p:clrMapOvr>
  <p:transition spd="med">
    <p:wheel spokes="8"/>
    <p:sndAc>
      <p:stSnd>
        <p:snd r:embed="rId1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27649"/>
          <p:cNvSpPr txBox="1"/>
          <p:nvPr/>
        </p:nvSpPr>
        <p:spPr>
          <a:xfrm>
            <a:off x="0" y="692150"/>
            <a:ext cx="9144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、细读课文，概括四种寻找石兽的方法。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1" name="文本框 27650"/>
          <p:cNvSpPr txBox="1"/>
          <p:nvPr/>
        </p:nvSpPr>
        <p:spPr>
          <a:xfrm>
            <a:off x="5257800" y="1295400"/>
            <a:ext cx="1828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endParaRPr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7652" name="表格 27651"/>
          <p:cNvGraphicFramePr/>
          <p:nvPr/>
        </p:nvGraphicFramePr>
        <p:xfrm>
          <a:off x="1042988" y="1628775"/>
          <a:ext cx="7239000" cy="4645025"/>
        </p:xfrm>
        <a:graphic>
          <a:graphicData uri="http://schemas.openxmlformats.org/drawingml/2006/table">
            <a:tbl>
              <a:tblPr/>
              <a:tblGrid>
                <a:gridCol w="1809750"/>
                <a:gridCol w="1543050"/>
                <a:gridCol w="2076450"/>
                <a:gridCol w="1809750"/>
              </a:tblGrid>
              <a:tr h="118903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寻找  经过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人物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寻找的地点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结果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第一种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第二种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第三种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29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600" b="1">
                          <a:solidFill>
                            <a:srgbClr val="000000"/>
                          </a:solidFill>
                        </a:rPr>
                        <a:t>第四种</a:t>
                      </a:r>
                      <a:endParaRPr lang="zh-CN" altLang="en-US" sz="3600" b="1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86" name="文本框 27685"/>
          <p:cNvSpPr txBox="1"/>
          <p:nvPr/>
        </p:nvSpPr>
        <p:spPr>
          <a:xfrm>
            <a:off x="3132138" y="2781300"/>
            <a:ext cx="990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僧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87" name="文本框 27686"/>
          <p:cNvSpPr txBox="1"/>
          <p:nvPr/>
        </p:nvSpPr>
        <p:spPr>
          <a:xfrm>
            <a:off x="3203575" y="3644900"/>
            <a:ext cx="762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僧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88" name="文本框 27687"/>
          <p:cNvSpPr txBox="1"/>
          <p:nvPr/>
        </p:nvSpPr>
        <p:spPr>
          <a:xfrm>
            <a:off x="4356100" y="3644900"/>
            <a:ext cx="2057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顺流而下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89" name="文本框 27688"/>
          <p:cNvSpPr txBox="1"/>
          <p:nvPr/>
        </p:nvSpPr>
        <p:spPr>
          <a:xfrm>
            <a:off x="2916238" y="4437063"/>
            <a:ext cx="1600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讲学家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0" name="文本框 27689"/>
          <p:cNvSpPr txBox="1"/>
          <p:nvPr/>
        </p:nvSpPr>
        <p:spPr>
          <a:xfrm>
            <a:off x="4427538" y="4437063"/>
            <a:ext cx="2057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原地沙下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1" name="文本框 27690"/>
          <p:cNvSpPr txBox="1"/>
          <p:nvPr/>
        </p:nvSpPr>
        <p:spPr>
          <a:xfrm>
            <a:off x="2843213" y="5300663"/>
            <a:ext cx="160020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老河兵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2" name="文本框 27691"/>
          <p:cNvSpPr txBox="1"/>
          <p:nvPr/>
        </p:nvSpPr>
        <p:spPr>
          <a:xfrm>
            <a:off x="4427538" y="5373688"/>
            <a:ext cx="2224087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求之于上流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3" name="文本框 27692"/>
          <p:cNvSpPr txBox="1"/>
          <p:nvPr/>
        </p:nvSpPr>
        <p:spPr>
          <a:xfrm>
            <a:off x="6659563" y="5157788"/>
            <a:ext cx="14478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果得于数里外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4" name="文本框 27693"/>
          <p:cNvSpPr txBox="1"/>
          <p:nvPr/>
        </p:nvSpPr>
        <p:spPr>
          <a:xfrm>
            <a:off x="6659563" y="4437063"/>
            <a:ext cx="1371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失败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5" name="文本框 27694"/>
          <p:cNvSpPr txBox="1"/>
          <p:nvPr/>
        </p:nvSpPr>
        <p:spPr>
          <a:xfrm>
            <a:off x="4427538" y="2852738"/>
            <a:ext cx="201930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原地水中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6" name="文本框 27695"/>
          <p:cNvSpPr txBox="1"/>
          <p:nvPr/>
        </p:nvSpPr>
        <p:spPr>
          <a:xfrm>
            <a:off x="6588125" y="2852738"/>
            <a:ext cx="1676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2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不可得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7" name="文本框 27696"/>
          <p:cNvSpPr txBox="1"/>
          <p:nvPr/>
        </p:nvSpPr>
        <p:spPr>
          <a:xfrm>
            <a:off x="6732588" y="3573463"/>
            <a:ext cx="1524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无迹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98" name="文本框 27697"/>
          <p:cNvSpPr txBox="1"/>
          <p:nvPr/>
        </p:nvSpPr>
        <p:spPr>
          <a:xfrm>
            <a:off x="2700338" y="0"/>
            <a:ext cx="33845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问题探究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heel spokes="8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86" grpId="0"/>
      <p:bldP spid="27687" grpId="0"/>
      <p:bldP spid="27688" grpId="0"/>
      <p:bldP spid="27689" grpId="0"/>
      <p:bldP spid="27690" grpId="0"/>
      <p:bldP spid="27691" grpId="0"/>
      <p:bldP spid="27692" grpId="0"/>
      <p:bldP spid="27693" grpId="0"/>
      <p:bldP spid="27694" grpId="0"/>
      <p:bldP spid="27695" grpId="0"/>
      <p:bldP spid="27696" grpId="0"/>
      <p:bldP spid="2769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2</a:t>
            </a:r>
            <a:r>
              <a:rPr lang="zh-CN" altLang="en-US" sz="4000" b="1" dirty="0"/>
              <a:t>、分析寻找石兽失败的教训和成功的原因。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第一种方法：</a:t>
            </a:r>
            <a:r>
              <a:rPr lang="zh-CN" altLang="en-US" sz="4000" b="1" dirty="0"/>
              <a:t>没考虑流水、石兽、泥沙的关系；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第二种方法：</a:t>
            </a:r>
            <a:r>
              <a:rPr lang="zh-CN" altLang="en-US" sz="4000" b="1" dirty="0"/>
              <a:t>只考虑了流水，没考虑石兽、泥沙的因素；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第三种方法：</a:t>
            </a:r>
            <a:r>
              <a:rPr lang="zh-CN" altLang="en-US" sz="4000" b="1" dirty="0"/>
              <a:t>只考虑了石兽和泥沙的关系，忽略了流水的因素；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第四种方法：</a:t>
            </a:r>
            <a:r>
              <a:rPr lang="zh-CN" altLang="en-US" sz="4000" b="1" dirty="0"/>
              <a:t>既有理论又有实践，准确把握了三者的性质及相互关系，终于成功地寻找到了石兽。</a:t>
            </a:r>
            <a:endParaRPr lang="zh-CN" altLang="en-US" b="1" dirty="0"/>
          </a:p>
          <a:p>
            <a:pPr>
              <a:lnSpc>
                <a:spcPct val="90000"/>
              </a:lnSpc>
              <a:buNone/>
            </a:pPr>
            <a:endParaRPr lang="zh-CN" altLang="en-US" b="1" dirty="0"/>
          </a:p>
          <a:p>
            <a:pPr>
              <a:lnSpc>
                <a:spcPct val="90000"/>
              </a:lnSpc>
              <a:buNone/>
            </a:pPr>
            <a:endParaRPr lang="zh-CN" altLang="en-US" b="1" dirty="0"/>
          </a:p>
        </p:txBody>
      </p:sp>
    </p:spTree>
  </p:cSld>
  <p:clrMapOvr>
    <a:masterClrMapping/>
  </p:clrMapOvr>
  <p:transition spd="med">
    <p:wheel spokes="8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21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charRg st="21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charRg st="21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43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charRg st="43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charRg st="43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69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charRg st="69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charRg st="69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9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charRg st="9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charRg st="9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r>
              <a:rPr lang="en-US" altLang="zh-CN" sz="4000" dirty="0"/>
              <a:t> </a:t>
            </a:r>
            <a:endParaRPr lang="en-US" altLang="zh-CN" sz="4000" dirty="0"/>
          </a:p>
        </p:txBody>
      </p:sp>
      <p:sp>
        <p:nvSpPr>
          <p:cNvPr id="22531" name="文本占位符 22530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、老河兵的判断为什么是正确的？</a:t>
            </a:r>
            <a:endParaRPr lang="zh-CN" altLang="en-US" sz="44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宋体" panose="02010600030101010101" pitchFamily="2" charset="-122"/>
              </a:rPr>
              <a:t>      </a:t>
            </a:r>
            <a:r>
              <a:rPr lang="zh-CN" altLang="en-US" sz="4400" b="1" dirty="0">
                <a:solidFill>
                  <a:srgbClr val="FF0000"/>
                </a:solidFill>
                <a:ea typeface="新宋体" panose="02010609030101010101" pitchFamily="49" charset="-122"/>
              </a:rPr>
              <a:t>常年在河边劳动，了解水、沙、石等自然事物特性，把理论知识和多年经验结合起来分析。</a:t>
            </a:r>
            <a:endParaRPr lang="zh-CN" altLang="en-US" sz="4400" b="1" dirty="0">
              <a:solidFill>
                <a:srgbClr val="FF0000"/>
              </a:solidFill>
              <a:ea typeface="新宋体" panose="02010609030101010101" pitchFamily="49" charset="-122"/>
            </a:endParaRPr>
          </a:p>
          <a:p>
            <a:pPr>
              <a:buNone/>
            </a:pPr>
            <a:r>
              <a:rPr lang="en-US" altLang="zh-CN" sz="4400" b="1" dirty="0">
                <a:ea typeface="新宋体" panose="02010609030101010101" pitchFamily="49" charset="-122"/>
              </a:rPr>
              <a:t>4</a:t>
            </a:r>
            <a:r>
              <a:rPr lang="zh-CN" altLang="en-US" sz="4400" b="1" dirty="0">
                <a:ea typeface="新宋体" panose="02010609030101010101" pitchFamily="49" charset="-122"/>
              </a:rPr>
              <a:t>、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作者由此得出了什么结论？</a:t>
            </a:r>
            <a:endParaRPr lang="zh-CN" altLang="en-US" sz="44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800" b="1" dirty="0">
                <a:solidFill>
                  <a:srgbClr val="FF3300"/>
                </a:solidFill>
              </a:rPr>
              <a:t>          </a:t>
            </a:r>
            <a:r>
              <a:rPr lang="zh-CN" altLang="en-US" sz="4800" b="1" dirty="0">
                <a:solidFill>
                  <a:srgbClr val="FF0000"/>
                </a:solidFill>
              </a:rPr>
              <a:t>然则天下之事，但知其一，不知其二者多矣。可据理臆断欤？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pic>
        <p:nvPicPr>
          <p:cNvPr id="22532" name="图片 22531" descr="w028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0338" y="5734050"/>
            <a:ext cx="1676400" cy="1123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图片 22532" descr="w028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7600" y="5805488"/>
            <a:ext cx="1676400" cy="1052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7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charRg st="17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charRg st="17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79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charRg st="79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charRg st="79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标题 3072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30723" name="文本占位符 3072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000" dirty="0">
                <a:ea typeface="宋体-PUA" pitchFamily="2" charset="-122"/>
              </a:rPr>
              <a:t>5</a:t>
            </a:r>
            <a:r>
              <a:rPr lang="zh-CN" altLang="en-US" sz="4000" dirty="0">
                <a:ea typeface="宋体-PUA" pitchFamily="2" charset="-122"/>
              </a:rPr>
              <a:t>、</a:t>
            </a:r>
            <a:r>
              <a:rPr lang="zh-CN" altLang="en-US" sz="4000" b="1" dirty="0">
                <a:solidFill>
                  <a:srgbClr val="000000"/>
                </a:solidFill>
                <a:latin typeface="宋体" panose="02010600030101010101" pitchFamily="2" charset="-122"/>
                <a:ea typeface="宋体-PUA" pitchFamily="2" charset="-122"/>
              </a:rPr>
              <a:t>分析寺僧、讲学家、老河兵性格特征  </a:t>
            </a:r>
            <a:endParaRPr lang="zh-CN" altLang="en-US" sz="4000" b="1" dirty="0">
              <a:solidFill>
                <a:srgbClr val="000000"/>
              </a:solidFill>
              <a:latin typeface="宋体" panose="02010600030101010101" pitchFamily="2" charset="-122"/>
              <a:ea typeface="宋体-PUA" pitchFamily="2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宋体" panose="02010600030101010101" pitchFamily="2" charset="-122"/>
                <a:ea typeface="宋体-PUA" pitchFamily="2" charset="-122"/>
              </a:rPr>
              <a:t>      </a:t>
            </a:r>
            <a:r>
              <a:rPr lang="zh-CN" altLang="en-US" sz="4000" b="1" dirty="0">
                <a:solidFill>
                  <a:srgbClr val="FF0000"/>
                </a:solidFill>
              </a:rPr>
              <a:t>①</a:t>
            </a:r>
            <a:r>
              <a:rPr lang="zh-CN" altLang="en-US" sz="4000" b="1" dirty="0">
                <a:solidFill>
                  <a:srgbClr val="FF0000"/>
                </a:solidFill>
              </a:rPr>
              <a:t>寺僧</a:t>
            </a:r>
            <a:r>
              <a:rPr lang="zh-CN" altLang="en-US" sz="4000" dirty="0">
                <a:solidFill>
                  <a:srgbClr val="FF0000"/>
                </a:solidFill>
              </a:rPr>
              <a:t>：</a:t>
            </a:r>
            <a:r>
              <a:rPr lang="zh-CN" altLang="en-US" sz="4000" b="1" dirty="0">
                <a:latin typeface="宋体" panose="02010600030101010101" pitchFamily="2" charset="-122"/>
                <a:sym typeface="Arial" panose="020B0604020202020204" pitchFamily="34" charset="0"/>
              </a:rPr>
              <a:t>忽而原地打捞忽而顺流而下， 代表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不深思熟虑，主观臆断，盲目行动的态度。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000" b="1" dirty="0">
                <a:latin typeface="宋体" panose="02010600030101010101" pitchFamily="2" charset="-122"/>
                <a:sym typeface="Arial" panose="020B0604020202020204" pitchFamily="34" charset="0"/>
              </a:rPr>
              <a:t>      </a:t>
            </a:r>
            <a:r>
              <a:rPr lang="zh-CN" altLang="en-US" sz="4000" b="1" dirty="0">
                <a:solidFill>
                  <a:srgbClr val="FF3300"/>
                </a:solidFill>
                <a:sym typeface="Arial" panose="020B0604020202020204" pitchFamily="34" charset="0"/>
              </a:rPr>
              <a:t>②</a:t>
            </a:r>
            <a:r>
              <a:rPr lang="zh-CN" altLang="en-US" sz="4000" b="1" dirty="0">
                <a:solidFill>
                  <a:srgbClr val="FF0000"/>
                </a:solidFill>
              </a:rPr>
              <a:t>讲学家</a:t>
            </a:r>
            <a:r>
              <a:rPr lang="zh-CN" altLang="en-US" sz="4000" dirty="0">
                <a:solidFill>
                  <a:srgbClr val="FF0000"/>
                </a:solidFill>
              </a:rPr>
              <a:t>：</a:t>
            </a:r>
            <a:r>
              <a:rPr lang="zh-CN" altLang="en-US" sz="4000" b="1" dirty="0">
                <a:latin typeface="宋体" panose="02010600030101010101" pitchFamily="2" charset="-122"/>
              </a:rPr>
              <a:t>“笑曰”“尔辈不能究物理”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足显其一知半解而好为人师，自视清高而轻视他人，空谈事理，脱离实际。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      </a:t>
            </a:r>
            <a:r>
              <a:rPr lang="zh-CN" altLang="en-US" sz="4000" b="1" dirty="0">
                <a:solidFill>
                  <a:srgbClr val="FF0000"/>
                </a:solidFill>
              </a:rPr>
              <a:t>③</a:t>
            </a:r>
            <a:r>
              <a:rPr lang="zh-CN" altLang="en-US" sz="4000" b="1" dirty="0">
                <a:solidFill>
                  <a:srgbClr val="FF0000"/>
                </a:solidFill>
              </a:rPr>
              <a:t>老河兵</a:t>
            </a:r>
            <a:r>
              <a:rPr lang="zh-CN" altLang="en-US" sz="4000" b="1" dirty="0">
                <a:solidFill>
                  <a:srgbClr val="FF0000"/>
                </a:solidFill>
              </a:rPr>
              <a:t>：</a:t>
            </a:r>
            <a:r>
              <a:rPr lang="zh-CN" altLang="en-US" sz="4000" b="1" dirty="0">
                <a:solidFill>
                  <a:srgbClr val="FF0000"/>
                </a:solidFill>
              </a:rPr>
              <a:t>有实际经验，从实际出发，综合考虑，实事求是。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  <a:p>
            <a:pPr>
              <a:buNone/>
            </a:pPr>
            <a:endParaRPr lang="zh-CN" altLang="en-US" sz="4800" b="1" dirty="0">
              <a:solidFill>
                <a:srgbClr val="FF3300"/>
              </a:solidFill>
              <a:latin typeface="宋体" panose="02010600030101010101" pitchFamily="2" charset="-122"/>
              <a:ea typeface="宋体-PUA" pitchFamily="2" charset="-122"/>
            </a:endParaRPr>
          </a:p>
        </p:txBody>
      </p:sp>
      <p:pic>
        <p:nvPicPr>
          <p:cNvPr id="30724" name="图片 30723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213" y="4868863"/>
            <a:ext cx="6300787" cy="415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2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charRg st="2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charRg st="2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6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charRg st="6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charRg st="6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125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charRg st="125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charRg st="125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标题 4915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巩固练习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49155" name="文本占位符 49154"/>
          <p:cNvSpPr>
            <a:spLocks noGrp="1"/>
          </p:cNvSpPr>
          <p:nvPr>
            <p:ph type="body" idx="1"/>
          </p:nvPr>
        </p:nvSpPr>
        <p:spPr>
          <a:xfrm>
            <a:off x="0" y="836613"/>
            <a:ext cx="9144000" cy="6021387"/>
          </a:xfrm>
          <a:ln/>
        </p:spPr>
        <p:txBody>
          <a:bodyPr/>
          <a:p>
            <a:pPr>
              <a:buNone/>
            </a:pPr>
            <a:r>
              <a:rPr lang="en-US" altLang="zh-CN" sz="4000" b="1" dirty="0"/>
              <a:t>1</a:t>
            </a:r>
            <a:r>
              <a:rPr lang="zh-CN" altLang="en-US" sz="4000" b="1" dirty="0"/>
              <a:t>、关于如何寻找石兽，从事情的结局来看，寺僧、讲学家都不及老河兵有见识。你从中悟出了怎样的道理？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         </a:t>
            </a:r>
            <a:r>
              <a:rPr lang="zh-CN" altLang="en-US" sz="4000" b="1">
                <a:solidFill>
                  <a:srgbClr val="FF0000"/>
                </a:solidFill>
              </a:rPr>
              <a:t>【</a:t>
            </a:r>
            <a:r>
              <a:rPr lang="en-US" altLang="zh-CN" sz="4000" b="1">
                <a:solidFill>
                  <a:srgbClr val="FF0000"/>
                </a:solidFill>
              </a:rPr>
              <a:t>1</a:t>
            </a:r>
            <a:r>
              <a:rPr lang="zh-CN" altLang="en-US" sz="4000" b="1">
                <a:solidFill>
                  <a:srgbClr val="FF0000"/>
                </a:solidFill>
              </a:rPr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做事情要深思，理论要和实践结合起来，寻求不同事物的特殊规律； 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         </a:t>
            </a:r>
            <a:r>
              <a:rPr lang="zh-CN" altLang="en-US" sz="4000" b="1">
                <a:solidFill>
                  <a:srgbClr val="FF0000"/>
                </a:solidFill>
              </a:rPr>
              <a:t>【</a:t>
            </a:r>
            <a:r>
              <a:rPr lang="en-US" altLang="zh-CN" sz="4000" b="1">
                <a:solidFill>
                  <a:srgbClr val="FF0000"/>
                </a:solidFill>
              </a:rPr>
              <a:t>2</a:t>
            </a:r>
            <a:r>
              <a:rPr lang="zh-CN" altLang="en-US" sz="4000" b="1">
                <a:solidFill>
                  <a:srgbClr val="FF0000"/>
                </a:solidFill>
              </a:rPr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切不可只知其一，不知其二，而主观臆断。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49156" name="图片 49155" descr="t01e42d95fc4eb18e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6825" y="5922963"/>
            <a:ext cx="935038" cy="935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7" name="图片 49156" descr="t01e42d95fc4eb18e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08963" y="5922963"/>
            <a:ext cx="935037" cy="935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charRg st="49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charRg st="49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charRg st="93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charRg st="93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标题 501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50179" name="文本占位符 50178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000" b="1" dirty="0"/>
              <a:t>       </a:t>
            </a:r>
            <a:r>
              <a:rPr lang="en-US" altLang="zh-CN" sz="4400" b="1" dirty="0"/>
              <a:t>2</a:t>
            </a:r>
            <a:r>
              <a:rPr lang="zh-CN" altLang="en-US" sz="4400" b="1" dirty="0"/>
              <a:t>、解释下列句中加点的词。</a:t>
            </a:r>
            <a:r>
              <a:rPr lang="zh-CN" altLang="en-US" sz="4000" b="1" dirty="0"/>
              <a:t>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400" b="1">
                <a:solidFill>
                  <a:srgbClr val="FF0000"/>
                </a:solidFill>
              </a:rPr>
              <a:t>【</a:t>
            </a:r>
            <a:r>
              <a:rPr lang="en-US" altLang="zh-CN" sz="4400" b="1">
                <a:solidFill>
                  <a:srgbClr val="FF0000"/>
                </a:solidFill>
              </a:rPr>
              <a:t>1</a:t>
            </a:r>
            <a:r>
              <a:rPr lang="zh-CN" altLang="en-US" sz="4400" b="1">
                <a:solidFill>
                  <a:srgbClr val="FF0000"/>
                </a:solidFill>
              </a:rPr>
              <a:t>】</a:t>
            </a:r>
            <a:r>
              <a:rPr lang="zh-CN" altLang="en-US" sz="4400" b="1" dirty="0"/>
              <a:t> </a:t>
            </a:r>
            <a:r>
              <a:rPr lang="zh-CN" altLang="en-US" sz="4400" b="1" dirty="0">
                <a:solidFill>
                  <a:srgbClr val="FF0000"/>
                </a:solidFill>
              </a:rPr>
              <a:t>阅</a:t>
            </a:r>
            <a:r>
              <a:rPr lang="zh-CN" altLang="en-US" sz="4400" b="1" dirty="0"/>
              <a:t>十余岁，僧募金重修</a:t>
            </a:r>
            <a:r>
              <a:rPr lang="zh-CN" altLang="en-US" sz="4400" b="1" dirty="0">
                <a:ea typeface="Arial" panose="020B0604020202020204" pitchFamily="34" charset="0"/>
              </a:rPr>
              <a:t>…… </a:t>
            </a:r>
            <a:endParaRPr lang="zh-CN" altLang="en-US" sz="4400" b="1">
              <a:ea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400" b="1">
                <a:solidFill>
                  <a:srgbClr val="FF3300"/>
                </a:solidFill>
              </a:rPr>
              <a:t>                </a:t>
            </a:r>
            <a:r>
              <a:rPr lang="zh-CN" altLang="en-US" sz="4400" b="1" dirty="0">
                <a:solidFill>
                  <a:srgbClr val="FF0000"/>
                </a:solidFill>
              </a:rPr>
              <a:t>阅： 经过，过历。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          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>
                <a:solidFill>
                  <a:srgbClr val="FF0000"/>
                </a:solidFill>
              </a:rPr>
              <a:t>【</a:t>
            </a:r>
            <a:r>
              <a:rPr lang="en-US" altLang="zh-CN" sz="4400" b="1">
                <a:solidFill>
                  <a:srgbClr val="FF0000"/>
                </a:solidFill>
              </a:rPr>
              <a:t>2</a:t>
            </a:r>
            <a:r>
              <a:rPr lang="zh-CN" altLang="en-US" sz="4400" b="1">
                <a:solidFill>
                  <a:srgbClr val="FF0000"/>
                </a:solidFill>
              </a:rPr>
              <a:t>】</a:t>
            </a:r>
            <a:r>
              <a:rPr lang="zh-CN" altLang="en-US" sz="4400" b="1" dirty="0"/>
              <a:t> </a:t>
            </a:r>
            <a:r>
              <a:rPr lang="zh-CN" altLang="en-US" sz="4400" b="1" dirty="0">
                <a:solidFill>
                  <a:srgbClr val="FF0000"/>
                </a:solidFill>
              </a:rPr>
              <a:t>竟</a:t>
            </a:r>
            <a:r>
              <a:rPr lang="zh-CN" altLang="en-US" sz="4400" b="1" dirty="0"/>
              <a:t>不可得，以为顺流下矣。</a:t>
            </a:r>
            <a:endParaRPr lang="zh-CN" altLang="en-US" sz="4400" b="1" dirty="0">
              <a:ea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                </a:t>
            </a:r>
            <a:r>
              <a:rPr lang="zh-CN" altLang="en-US" sz="4400" b="1" dirty="0">
                <a:solidFill>
                  <a:srgbClr val="FF0000"/>
                </a:solidFill>
              </a:rPr>
              <a:t>竟：到底，终于。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50180" name="图片 50179" descr="A3_0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021388"/>
            <a:ext cx="9144000" cy="50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1" name="图片 50180" descr="A3_0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3213100"/>
            <a:ext cx="8675687" cy="503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4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charRg st="40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10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charRg st="10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charRg st="10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标题 5120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51203" name="文本占位符 5120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000" b="1" dirty="0">
                <a:solidFill>
                  <a:srgbClr val="FF0000"/>
                </a:solidFill>
              </a:rPr>
              <a:t>         </a:t>
            </a:r>
            <a:r>
              <a:rPr lang="zh-CN" altLang="en-US" sz="4400" b="1" dirty="0">
                <a:latin typeface="宋体" panose="02010600030101010101" pitchFamily="2" charset="-122"/>
              </a:rPr>
              <a:t>【3】 尔辈不能究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物理</a:t>
            </a:r>
            <a:r>
              <a:rPr lang="zh-CN" altLang="en-US" sz="4400" b="1" dirty="0">
                <a:latin typeface="宋体" panose="02010600030101010101" pitchFamily="2" charset="-122"/>
              </a:rPr>
              <a:t>。</a:t>
            </a:r>
            <a:endParaRPr lang="en-US" altLang="zh-CN" sz="4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4400" b="1" dirty="0">
                <a:latin typeface="宋体" panose="02010600030101010101" pitchFamily="2" charset="-122"/>
              </a:rPr>
              <a:t>    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物理：事物的道理，规律。</a:t>
            </a:r>
            <a:r>
              <a:rPr lang="zh-CN" altLang="en-US" sz="4400" b="1" dirty="0">
                <a:latin typeface="宋体" panose="02010600030101010101" pitchFamily="2" charset="-122"/>
              </a:rPr>
              <a:t> </a:t>
            </a:r>
            <a:endParaRPr lang="zh-CN" altLang="en-US" sz="4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zh-CN" altLang="en-US" sz="4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400" b="1" dirty="0">
                <a:latin typeface="宋体" panose="02010600030101010101" pitchFamily="2" charset="-122"/>
              </a:rPr>
              <a:t>    </a:t>
            </a:r>
            <a:r>
              <a:rPr lang="zh-CN" altLang="en-US" sz="4400" b="1">
                <a:latin typeface="宋体" panose="02010600030101010101" pitchFamily="2" charset="-122"/>
              </a:rPr>
              <a:t>【</a:t>
            </a:r>
            <a:r>
              <a:rPr lang="en-US" altLang="zh-CN" sz="4400" b="1">
                <a:latin typeface="宋体" panose="02010600030101010101" pitchFamily="2" charset="-122"/>
              </a:rPr>
              <a:t>4</a:t>
            </a:r>
            <a:r>
              <a:rPr lang="zh-CN" altLang="en-US" sz="4400" b="1">
                <a:latin typeface="宋体" panose="02010600030101010101" pitchFamily="2" charset="-122"/>
              </a:rPr>
              <a:t>】 </a:t>
            </a:r>
            <a:r>
              <a:rPr lang="zh-CN" altLang="en-US" sz="4400" b="1" dirty="0"/>
              <a:t>其反击之力，必于石下迎水处</a:t>
            </a:r>
            <a:r>
              <a:rPr lang="zh-CN" altLang="en-US" sz="4400" b="1" dirty="0">
                <a:solidFill>
                  <a:srgbClr val="FF0000"/>
                </a:solidFill>
              </a:rPr>
              <a:t>啮</a:t>
            </a:r>
            <a:r>
              <a:rPr lang="zh-CN" altLang="en-US" sz="4400" b="1" dirty="0"/>
              <a:t>(</a:t>
            </a:r>
            <a:r>
              <a:rPr lang="zh-CN" altLang="en-US" sz="4400" b="1" dirty="0">
                <a:solidFill>
                  <a:srgbClr val="FF0000"/>
                </a:solidFill>
              </a:rPr>
              <a:t>niè)</a:t>
            </a:r>
            <a:r>
              <a:rPr lang="zh-CN" altLang="en-US" sz="4400" b="1" dirty="0"/>
              <a:t>沙为坎穴</a:t>
            </a:r>
            <a:r>
              <a:rPr lang="zh-CN" altLang="en-US" sz="4400" b="1" dirty="0">
                <a:solidFill>
                  <a:srgbClr val="FF0000"/>
                </a:solidFill>
              </a:rPr>
              <a:t>xué</a:t>
            </a:r>
            <a:r>
              <a:rPr lang="zh-CN" altLang="en-US" sz="4400" b="1" dirty="0"/>
              <a:t>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</a:t>
            </a:r>
            <a:r>
              <a:rPr lang="zh-CN" altLang="en-US" sz="4400" b="1" dirty="0">
                <a:solidFill>
                  <a:srgbClr val="FF0000"/>
                </a:solidFill>
              </a:rPr>
              <a:t>啮：侵蚀，冲刷。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zh-CN" altLang="en-US" sz="4400" b="1" dirty="0">
                <a:latin typeface="宋体" panose="02010600030101010101" pitchFamily="2" charset="-122"/>
              </a:rPr>
              <a:t> </a:t>
            </a:r>
            <a:endParaRPr lang="zh-CN" altLang="en-US" sz="4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400" b="1" dirty="0">
                <a:latin typeface="宋体" panose="02010600030101010101" pitchFamily="2" charset="-122"/>
              </a:rPr>
              <a:t>           </a:t>
            </a:r>
            <a:endParaRPr lang="zh-CN" altLang="en-US" sz="4400" b="1" dirty="0">
              <a:latin typeface="宋体" panose="02010600030101010101" pitchFamily="2" charset="-122"/>
            </a:endParaRPr>
          </a:p>
        </p:txBody>
      </p:sp>
      <p:pic>
        <p:nvPicPr>
          <p:cNvPr id="51204" name="图片 51203" descr="t0199adfd4ee74624f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157788"/>
            <a:ext cx="9144000" cy="1700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5" name="图片 51204" descr="t01111c265b0c57e2a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700213"/>
            <a:ext cx="8388350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2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charRg st="22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77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03">
                                            <p:txEl>
                                              <p:charRg st="77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标题 522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52227" name="文本占位符 52226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000" b="1" dirty="0"/>
              <a:t>3</a:t>
            </a:r>
            <a:r>
              <a:rPr lang="zh-CN" altLang="en-US" sz="4000" b="1" dirty="0"/>
              <a:t>、文言中一些字的含义在成语里还有留存。参照示例，写出含有下面加点字（意思保持不变）的成语。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例： </a:t>
            </a:r>
            <a:r>
              <a:rPr lang="zh-CN" altLang="en-US" sz="4000" b="1" dirty="0">
                <a:solidFill>
                  <a:srgbClr val="FF0000"/>
                </a:solidFill>
              </a:rPr>
              <a:t>湮</a:t>
            </a:r>
            <a:r>
              <a:rPr lang="zh-CN" altLang="en-US" sz="4000" b="1" dirty="0"/>
              <a:t>(</a:t>
            </a:r>
            <a:r>
              <a:rPr lang="zh-CN" altLang="en-US" sz="4000" b="1" dirty="0">
                <a:solidFill>
                  <a:srgbClr val="FF3300"/>
                </a:solidFill>
              </a:rPr>
              <a:t>yān</a:t>
            </a:r>
            <a:r>
              <a:rPr lang="zh-CN" altLang="en-US" sz="4000" b="1" dirty="0"/>
              <a:t>)于沙下，渐沉渐深耳。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     </a:t>
            </a:r>
            <a:r>
              <a:rPr lang="zh-CN" altLang="en-US" sz="4000" b="1" dirty="0">
                <a:solidFill>
                  <a:srgbClr val="FF0000"/>
                </a:solidFill>
              </a:rPr>
              <a:t>（湮没无闻）</a:t>
            </a:r>
            <a:r>
              <a:rPr lang="zh-CN" altLang="en-US" sz="4000" b="1" dirty="0"/>
              <a:t>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400" b="1">
                <a:solidFill>
                  <a:srgbClr val="FF0000"/>
                </a:solidFill>
              </a:rPr>
              <a:t>【</a:t>
            </a:r>
            <a:r>
              <a:rPr lang="en-US" altLang="zh-CN" sz="4400" b="1">
                <a:solidFill>
                  <a:srgbClr val="FF0000"/>
                </a:solidFill>
              </a:rPr>
              <a:t>1</a:t>
            </a:r>
            <a:r>
              <a:rPr lang="zh-CN" altLang="en-US" sz="4400" b="1">
                <a:solidFill>
                  <a:srgbClr val="FF0000"/>
                </a:solidFill>
              </a:rPr>
              <a:t>】</a:t>
            </a:r>
            <a:r>
              <a:rPr lang="zh-CN" altLang="en-US" sz="4400" b="1" dirty="0"/>
              <a:t> </a:t>
            </a:r>
            <a:r>
              <a:rPr lang="zh-CN" altLang="en-US" sz="4400" b="1" dirty="0">
                <a:latin typeface="宋体" panose="02010600030101010101" pitchFamily="2" charset="-122"/>
              </a:rPr>
              <a:t>尔辈不能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究</a:t>
            </a:r>
            <a:r>
              <a:rPr lang="zh-CN" altLang="en-US" sz="4400" b="1" dirty="0">
                <a:latin typeface="宋体" panose="02010600030101010101" pitchFamily="2" charset="-122"/>
              </a:rPr>
              <a:t>物理。</a:t>
            </a:r>
            <a:endParaRPr lang="zh-CN" altLang="en-US" sz="4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400" b="1" dirty="0">
                <a:latin typeface="宋体" panose="02010600030101010101" pitchFamily="2" charset="-122"/>
              </a:rPr>
              <a:t>       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追根究底   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       究根问底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       研精究微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52228" name="图片 52227" descr="t015f2610feadc0b6a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7400" y="5634038"/>
            <a:ext cx="3276600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52228" descr="t015f2610feadc0b6a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2588" y="2708275"/>
            <a:ext cx="2411412" cy="1223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charRg st="103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charRg st="103" end="1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charRg st="118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charRg st="118" end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charRg st="130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txEl>
                                              <p:charRg st="130" end="1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标题 5324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53251" name="文本占位符 53250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</a:t>
            </a:r>
            <a:r>
              <a:rPr lang="zh-CN" altLang="en-US" sz="4400" b="1" dirty="0"/>
              <a:t>【2】 </a:t>
            </a:r>
            <a:r>
              <a:rPr lang="zh-CN" altLang="en-US" sz="4800" b="1" dirty="0">
                <a:solidFill>
                  <a:srgbClr val="FF0000"/>
                </a:solidFill>
              </a:rPr>
              <a:t>是</a:t>
            </a:r>
            <a:r>
              <a:rPr lang="zh-CN" altLang="en-US" sz="4800" b="1" dirty="0"/>
              <a:t>非木杮(</a:t>
            </a:r>
            <a:r>
              <a:rPr lang="zh-CN" altLang="en-US" sz="4800" b="1" dirty="0">
                <a:solidFill>
                  <a:srgbClr val="FF0000"/>
                </a:solidFill>
              </a:rPr>
              <a:t>fèi</a:t>
            </a:r>
            <a:r>
              <a:rPr lang="zh-CN" altLang="en-US" sz="4800" b="1" dirty="0"/>
              <a:t>)，岂能为暴涨携之去？</a:t>
            </a:r>
            <a:endParaRPr lang="en-US" altLang="zh-CN" sz="4800" b="1" dirty="0"/>
          </a:p>
          <a:p>
            <a:pPr>
              <a:buNone/>
            </a:pPr>
            <a:r>
              <a:rPr lang="en-US" altLang="zh-CN" sz="4800" b="1" dirty="0"/>
              <a:t>          </a:t>
            </a:r>
            <a:r>
              <a:rPr lang="zh-CN" altLang="en-US" sz="4800" b="1" dirty="0">
                <a:solidFill>
                  <a:srgbClr val="FF0000"/>
                </a:solidFill>
              </a:rPr>
              <a:t>亦复如是</a:t>
            </a:r>
            <a:endParaRPr lang="zh-CN" altLang="en-US" sz="4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800" b="1" dirty="0">
                <a:solidFill>
                  <a:srgbClr val="FF0000"/>
                </a:solidFill>
              </a:rPr>
              <a:t>          年年如是</a:t>
            </a:r>
            <a:endParaRPr lang="zh-CN" altLang="en-US" sz="4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800" b="1" dirty="0">
                <a:solidFill>
                  <a:srgbClr val="FF0000"/>
                </a:solidFill>
              </a:rPr>
              <a:t>          坐如是观</a:t>
            </a:r>
            <a:endParaRPr lang="zh-CN" altLang="en-US" sz="4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800" b="1" dirty="0">
                <a:solidFill>
                  <a:srgbClr val="FF0000"/>
                </a:solidFill>
              </a:rPr>
              <a:t>          如是而已</a:t>
            </a:r>
            <a:endParaRPr lang="zh-CN" altLang="en-US" sz="48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800" b="1" dirty="0"/>
              <a:t>          </a:t>
            </a:r>
            <a:endParaRPr lang="zh-CN" altLang="en-US" sz="4800" b="1" dirty="0"/>
          </a:p>
        </p:txBody>
      </p:sp>
      <p:pic>
        <p:nvPicPr>
          <p:cNvPr id="53252" name="图片 53251" descr="t01801ebac8c682e1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1196975"/>
            <a:ext cx="4140200" cy="5661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33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charRg st="33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48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charRg st="48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63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charRg st="63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78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charRg st="78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2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作者简介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3276600" y="620713"/>
            <a:ext cx="5867400" cy="6237287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2000" b="1" dirty="0"/>
              <a:t>               </a:t>
            </a:r>
            <a:r>
              <a:rPr lang="zh-CN" altLang="en-US" sz="4000" b="1" dirty="0"/>
              <a:t>纪昀 </a:t>
            </a:r>
            <a:r>
              <a:rPr lang="zh-CN" altLang="en-US" sz="4000" b="1" dirty="0">
                <a:solidFill>
                  <a:srgbClr val="FF0000"/>
                </a:solidFill>
              </a:rPr>
              <a:t>jǐ yún</a:t>
            </a:r>
            <a:r>
              <a:rPr lang="zh-CN" altLang="en-US" sz="4000" b="1" dirty="0"/>
              <a:t> (1724年6月-- 1805年2月），字晓岚，一字春帆，晚号石云，道号观弈道人。历雍正、乾隆、嘉庆三朝，享年八十二岁。因其“敏而好学可为文，授之以政无不达”（嘉庆帝御赐碑文），故卒后谥号文达，乡里世称文达公。</a:t>
            </a:r>
            <a:endParaRPr lang="en-US" altLang="zh-CN" sz="4000" b="1" dirty="0"/>
          </a:p>
        </p:txBody>
      </p:sp>
      <p:pic>
        <p:nvPicPr>
          <p:cNvPr id="3076" name="图片 3075" descr="img84683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13213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标题 542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54275" name="文本占位符 54274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4400" b="1" dirty="0"/>
              <a:t>【3】 </a:t>
            </a:r>
            <a:r>
              <a:rPr lang="zh-CN" altLang="en-US" sz="4000" b="1" dirty="0"/>
              <a:t>一老河兵</a:t>
            </a:r>
            <a:r>
              <a:rPr lang="zh-CN" altLang="en-US" sz="4000" b="1" dirty="0">
                <a:solidFill>
                  <a:srgbClr val="FF0000"/>
                </a:solidFill>
              </a:rPr>
              <a:t>闻</a:t>
            </a:r>
            <a:r>
              <a:rPr lang="zh-CN" altLang="en-US" sz="4000" b="1" dirty="0"/>
              <a:t>之</a:t>
            </a:r>
            <a:r>
              <a:rPr lang="zh-CN" altLang="en-US" sz="4000" b="1" dirty="0">
                <a:ea typeface="Arial" panose="020B0604020202020204" pitchFamily="34" charset="0"/>
              </a:rPr>
              <a:t>……</a:t>
            </a:r>
            <a:endParaRPr lang="en-US" altLang="zh-CN" sz="4000" b="1">
              <a:ea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4000" b="1">
                <a:ea typeface="Arial" panose="020B0604020202020204" pitchFamily="34" charset="0"/>
              </a:rPr>
              <a:t>                </a:t>
            </a:r>
            <a:r>
              <a:rPr lang="zh-CN" altLang="en-US" sz="4000" b="1" dirty="0">
                <a:solidFill>
                  <a:srgbClr val="FF0000"/>
                </a:solidFill>
                <a:ea typeface="Arial" panose="020B0604020202020204" pitchFamily="34" charset="0"/>
              </a:rPr>
              <a:t>闻鸡起舞      </a:t>
            </a:r>
            <a:endParaRPr lang="zh-CN" altLang="en-US" sz="4000" b="1" dirty="0">
              <a:solidFill>
                <a:srgbClr val="FF0000"/>
              </a:solidFill>
              <a:ea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0000"/>
                </a:solidFill>
                <a:ea typeface="Arial" panose="020B0604020202020204" pitchFamily="34" charset="0"/>
              </a:rPr>
              <a:t>                闻所未闻</a:t>
            </a:r>
            <a:endParaRPr lang="zh-CN" altLang="en-US" sz="4000" b="1" dirty="0">
              <a:solidFill>
                <a:srgbClr val="FF0000"/>
              </a:solidFill>
              <a:ea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FF0000"/>
                </a:solidFill>
                <a:ea typeface="Arial" panose="020B0604020202020204" pitchFamily="34" charset="0"/>
              </a:rPr>
              <a:t>                闻风而动</a:t>
            </a:r>
            <a:endParaRPr lang="zh-CN" altLang="en-US" sz="4000" b="1" dirty="0">
              <a:solidFill>
                <a:srgbClr val="FF0000"/>
              </a:solidFill>
              <a:ea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400" b="1"/>
              <a:t>【</a:t>
            </a:r>
            <a:r>
              <a:rPr lang="en-US" altLang="zh-CN" sz="4000" b="1"/>
              <a:t>4</a:t>
            </a:r>
            <a:r>
              <a:rPr lang="zh-CN" altLang="en-US" sz="4000" b="1"/>
              <a:t>】 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但</a:t>
            </a:r>
            <a:r>
              <a:rPr lang="zh-CN" altLang="en-US" sz="4000" b="1" dirty="0">
                <a:latin typeface="黑体" panose="02010609060101010101" pitchFamily="49" charset="-122"/>
              </a:rPr>
              <a:t>知其一，不知其二者多矣，可据理臆(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yì</a:t>
            </a:r>
            <a:r>
              <a:rPr lang="zh-CN" altLang="en-US" sz="4000" b="1" dirty="0">
                <a:latin typeface="黑体" panose="02010609060101010101" pitchFamily="49" charset="-122"/>
              </a:rPr>
              <a:t>)断欤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yú</a:t>
            </a:r>
            <a:r>
              <a:rPr lang="zh-CN" altLang="en-US" sz="4000" b="1" dirty="0">
                <a:latin typeface="黑体" panose="02010609060101010101" pitchFamily="49" charset="-122"/>
              </a:rPr>
              <a:t>？</a:t>
            </a:r>
            <a:endParaRPr lang="zh-CN" altLang="en-US" sz="4000" b="1" dirty="0">
              <a:latin typeface="黑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latin typeface="黑体" panose="02010609060101010101" pitchFamily="49" charset="-122"/>
              </a:rPr>
              <a:t>         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但求无过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latin typeface="黑体" panose="02010609060101010101" pitchFamily="49" charset="-122"/>
              </a:rPr>
              <a:t>         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但求如愿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latin typeface="黑体" panose="02010609060101010101" pitchFamily="49" charset="-122"/>
              </a:rPr>
              <a:t>      </a:t>
            </a:r>
            <a:endParaRPr lang="zh-CN" altLang="en-US" sz="4000" b="1" dirty="0">
              <a:latin typeface="黑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>
                <a:latin typeface="黑体" panose="02010609060101010101" pitchFamily="49" charset="-122"/>
              </a:rPr>
              <a:t>      </a:t>
            </a:r>
            <a:endParaRPr lang="zh-CN" altLang="en-US" sz="4000" b="1" dirty="0">
              <a:latin typeface="黑体" panose="02010609060101010101" pitchFamily="49" charset="-122"/>
            </a:endParaRPr>
          </a:p>
        </p:txBody>
      </p:sp>
      <p:pic>
        <p:nvPicPr>
          <p:cNvPr id="54276" name="图片 54275" descr="t010b5fd3d1ec046e0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3573463"/>
            <a:ext cx="3059112" cy="3284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7" name="图片 54276" descr="t010b5fd3d1ec046e0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6325" y="0"/>
            <a:ext cx="2987675" cy="2708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charRg st="1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charRg st="13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charRg st="61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4275">
                                            <p:txEl>
                                              <p:charRg st="61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charRg st="11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4275">
                                            <p:txEl>
                                              <p:charRg st="113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charRg st="127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4275">
                                            <p:txEl>
                                              <p:charRg st="127" end="1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拓展延伸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31747" name="文本占位符 31746"/>
          <p:cNvSpPr>
            <a:spLocks noGrp="1"/>
          </p:cNvSpPr>
          <p:nvPr>
            <p:ph type="body" idx="1"/>
          </p:nvPr>
        </p:nvSpPr>
        <p:spPr>
          <a:xfrm>
            <a:off x="0" y="765175"/>
            <a:ext cx="9144000" cy="6092825"/>
          </a:xfrm>
          <a:ln/>
        </p:spPr>
        <p:txBody>
          <a:bodyPr/>
          <a:p>
            <a:pPr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    </a:t>
            </a:r>
            <a:r>
              <a:rPr lang="zh-CN" altLang="en-US" sz="4000" b="1" dirty="0">
                <a:solidFill>
                  <a:srgbClr val="00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课文阐述的事理对我们平时的生活、学习有什么启示？</a:t>
            </a:r>
            <a:endParaRPr lang="en-US" altLang="zh-CN" sz="4000" b="1" dirty="0">
              <a:solidFill>
                <a:srgbClr val="00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r>
              <a:rPr lang="en-US" altLang="zh-CN" sz="4000" b="1" dirty="0">
                <a:solidFill>
                  <a:srgbClr val="00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ea typeface="新宋体" panose="02010609030101010101" pitchFamily="49" charset="-122"/>
              </a:rPr>
              <a:t>①不能片面地理解，而要全面深入地调查探究事物的特性；更不能主观臆断，而应当遵循客观事物的规律；</a:t>
            </a:r>
            <a:endParaRPr lang="zh-CN" altLang="en-US" sz="4000" b="1" dirty="0">
              <a:solidFill>
                <a:srgbClr val="FF0000"/>
              </a:solidFill>
              <a:ea typeface="新宋体" panose="02010609030101010101" pitchFamily="49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  ②</a:t>
            </a:r>
            <a:r>
              <a:rPr lang="zh-CN" altLang="en-US" sz="4400" b="1" dirty="0">
                <a:solidFill>
                  <a:srgbClr val="FF0000"/>
                </a:solidFill>
                <a:ea typeface="仿宋_GB2312" pitchFamily="49" charset="-122"/>
              </a:rPr>
              <a:t>同时也诠释了生活学习中要注意理论联系实际，不可做空头理论家的哲理。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  <a:ea typeface="仿宋_GB2312" pitchFamily="49" charset="-122"/>
            </a:endParaRPr>
          </a:p>
          <a:p>
            <a:pPr>
              <a:buNone/>
            </a:pPr>
            <a:endParaRPr lang="zh-CN" altLang="en-US" sz="4800" b="1" dirty="0">
              <a:solidFill>
                <a:srgbClr val="FF0000"/>
              </a:solidFill>
              <a:ea typeface="新宋体" panose="02010609030101010101" pitchFamily="49" charset="-122"/>
            </a:endParaRPr>
          </a:p>
        </p:txBody>
      </p:sp>
      <p:pic>
        <p:nvPicPr>
          <p:cNvPr id="31748" name="图片 31747" descr="t01623c7cefec4b8c8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008063" cy="1152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图片 31748" descr="t01623c7cefec4b8c8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7175" y="5705475"/>
            <a:ext cx="1008063" cy="1152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0" name="图片 31749" descr="t01623c7cefec4b8c8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35938" y="5705475"/>
            <a:ext cx="1008062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3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charRg st="3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charRg st="3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8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charRg st="8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charRg st="8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标题 3276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5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写法探究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32771" name="文本占位符 32770"/>
          <p:cNvSpPr>
            <a:spLocks noGrp="1"/>
          </p:cNvSpPr>
          <p:nvPr>
            <p:ph type="body" idx="1"/>
          </p:nvPr>
        </p:nvSpPr>
        <p:spPr>
          <a:xfrm>
            <a:off x="0" y="981075"/>
            <a:ext cx="9144000" cy="5876925"/>
          </a:xfrm>
          <a:ln/>
        </p:spPr>
        <p:txBody>
          <a:bodyPr/>
          <a:p>
            <a:pPr>
              <a:buNone/>
            </a:pPr>
            <a:r>
              <a:rPr lang="zh-CN" altLang="en-US" sz="4400" b="1" dirty="0">
                <a:solidFill>
                  <a:srgbClr val="000000"/>
                </a:solidFill>
                <a:ea typeface="隶书" pitchFamily="49" charset="-122"/>
              </a:rPr>
              <a:t>1、层层铺垫；</a:t>
            </a:r>
            <a:endParaRPr lang="zh-CN" altLang="en-US" sz="4400" b="1" dirty="0">
              <a:solidFill>
                <a:srgbClr val="000000"/>
              </a:solidFill>
              <a:ea typeface="隶书" pitchFamily="49" charset="-122"/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000000"/>
                </a:solidFill>
                <a:ea typeface="隶书" pitchFamily="49" charset="-122"/>
              </a:rPr>
              <a:t>2、具有较强的思辨色彩；</a:t>
            </a:r>
            <a:endParaRPr lang="zh-CN" altLang="en-US" sz="4400" b="1" dirty="0">
              <a:solidFill>
                <a:srgbClr val="000000"/>
              </a:solidFill>
              <a:ea typeface="隶书" pitchFamily="49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000000"/>
                </a:solidFill>
              </a:rPr>
              <a:t>3、</a:t>
            </a:r>
            <a:r>
              <a:rPr lang="zh-CN" altLang="en-US" sz="4400" b="1" dirty="0">
                <a:solidFill>
                  <a:srgbClr val="000000"/>
                </a:solidFill>
                <a:ea typeface="隶书" pitchFamily="49" charset="-122"/>
              </a:rPr>
              <a:t>细节描写增加了文采和可读性；</a:t>
            </a:r>
            <a:r>
              <a:rPr lang="zh-CN" altLang="en-US" sz="4000" b="1" dirty="0">
                <a:solidFill>
                  <a:srgbClr val="000000"/>
                </a:solidFill>
              </a:rPr>
              <a:t>如讲学家的“笑”。（包含了讲学家对寺僧的嘲讽，自以为懂得“物理”，笑别人不具备这方面的知识）老河兵的“笑”（因为他富有实际经验，笑讲学家主观臆断。）</a:t>
            </a:r>
            <a:endParaRPr lang="zh-CN" altLang="en-US" sz="4000" b="1" dirty="0">
              <a:solidFill>
                <a:srgbClr val="000000"/>
              </a:solidFill>
            </a:endParaRPr>
          </a:p>
          <a:p>
            <a:pPr>
              <a:buNone/>
            </a:pPr>
            <a:endParaRPr lang="zh-CN" altLang="en-US" sz="4000" dirty="0"/>
          </a:p>
        </p:txBody>
      </p:sp>
      <p:pic>
        <p:nvPicPr>
          <p:cNvPr id="32772" name="图片 32771" descr="t01969bc6b1fe22d64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2588" y="0"/>
            <a:ext cx="2411412" cy="2420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标题 3379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小结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33795" name="文本占位符 33794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6165850"/>
          </a:xfrm>
          <a:ln/>
        </p:spPr>
        <p:txBody>
          <a:bodyPr/>
          <a:p>
            <a:pPr algn="just">
              <a:buNone/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</a:rPr>
              <a:t>       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本文围绕寻找河中石兽这一线索，展开戏剧性的情节，在前三段通过寺僧、讲学家、老河兵对寻找石兽的不同见解的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叙述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，寓理于事，作者在文末以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议论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的方式点明自己的观点：然则天下之事，但知其一，不知其二者多矣。可据理臆断欤？</a:t>
            </a:r>
            <a:endParaRPr lang="zh-CN" altLang="en-US" sz="44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endParaRPr lang="zh-CN" altLang="en-US" sz="4400" dirty="0"/>
          </a:p>
        </p:txBody>
      </p:sp>
      <p:pic>
        <p:nvPicPr>
          <p:cNvPr id="33796" name="图片 33795" descr="A3_0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165850"/>
            <a:ext cx="9144000" cy="69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标题 4403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主题思想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44035" name="文本占位符 44034"/>
          <p:cNvSpPr>
            <a:spLocks noGrp="1"/>
          </p:cNvSpPr>
          <p:nvPr>
            <p:ph type="body" idx="1"/>
          </p:nvPr>
        </p:nvSpPr>
        <p:spPr>
          <a:xfrm>
            <a:off x="0" y="765175"/>
            <a:ext cx="9144000" cy="6092825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dirty="0"/>
              <a:t>             </a:t>
            </a:r>
            <a:r>
              <a:rPr lang="zh-CN" altLang="en-US" sz="4400" b="1" dirty="0"/>
              <a:t>这则文言小说，通过写寺僧寻石兽的过程中寺僧、讲学家、老河兵推求沉在河中的石兽的不同结论，来说明天下事物虽然有共同的规律，但又有各自特殊的性质和原理，许多自然现象的发生往往有着其复杂的原因，我们切不可仅仅根据自己对事物的一知半解和一般常理而主观臆断。</a:t>
            </a:r>
            <a:endParaRPr lang="zh-CN" altLang="en-US" sz="4400" b="1" dirty="0"/>
          </a:p>
        </p:txBody>
      </p:sp>
      <p:pic>
        <p:nvPicPr>
          <p:cNvPr id="44036" name="图片 44035" descr="t0151c150d037a7e9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39000" y="5661025"/>
            <a:ext cx="1905000" cy="1544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图片 44036" descr="t0151c150d037a7e9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5589588"/>
            <a:ext cx="1905000" cy="1268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8" name="图片 44037" descr="t0151c150d037a7e9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76375" cy="126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标题 34817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769938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古汉语知识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4819" name="文本占位符 34818"/>
          <p:cNvSpPr>
            <a:spLocks noGrp="1"/>
          </p:cNvSpPr>
          <p:nvPr>
            <p:ph type="body" idx="1"/>
          </p:nvPr>
        </p:nvSpPr>
        <p:spPr>
          <a:xfrm>
            <a:off x="0" y="1125538"/>
            <a:ext cx="9144000" cy="5732462"/>
          </a:xfrm>
          <a:ln/>
        </p:spPr>
        <p:txBody>
          <a:bodyPr/>
          <a:p>
            <a:pPr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  1</a:t>
            </a:r>
            <a:r>
              <a:rPr lang="zh-CN" altLang="en-US" sz="4400" b="1" dirty="0">
                <a:solidFill>
                  <a:srgbClr val="FF0000"/>
                </a:solidFill>
              </a:rPr>
              <a:t>、通假字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/>
              <a:t>不亦颠乎？不更颠乎？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zh-CN" altLang="en-US" sz="4400" b="1" dirty="0">
                <a:solidFill>
                  <a:srgbClr val="FF0000"/>
                </a:solidFill>
              </a:rPr>
              <a:t>“颠”</a:t>
            </a:r>
            <a:r>
              <a:rPr lang="zh-CN" altLang="en-US" sz="4400" b="1" dirty="0"/>
              <a:t>通</a:t>
            </a:r>
            <a:r>
              <a:rPr lang="zh-CN" altLang="en-US" sz="4400" b="1" dirty="0">
                <a:solidFill>
                  <a:srgbClr val="FF0000"/>
                </a:solidFill>
              </a:rPr>
              <a:t>“癫”，疯狂。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    </a:t>
            </a:r>
            <a:r>
              <a:rPr lang="en-US" altLang="zh-CN" sz="4400" b="1" dirty="0">
                <a:solidFill>
                  <a:srgbClr val="FF0000"/>
                </a:solidFill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</a:rPr>
              <a:t>、 词类活用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</a:t>
            </a:r>
            <a:r>
              <a:rPr lang="zh-CN" altLang="en-US" sz="4800" b="1" dirty="0"/>
              <a:t>棹</a:t>
            </a:r>
            <a:r>
              <a:rPr lang="zh-CN" altLang="en-US" sz="4800" b="1" dirty="0">
                <a:solidFill>
                  <a:srgbClr val="FF0000"/>
                </a:solidFill>
              </a:rPr>
              <a:t>zhào</a:t>
            </a:r>
            <a:r>
              <a:rPr lang="zh-CN" altLang="en-US" sz="4800" b="1" dirty="0"/>
              <a:t>数小舟，</a:t>
            </a:r>
            <a:endParaRPr lang="zh-CN" altLang="en-US" sz="4800" b="1" dirty="0"/>
          </a:p>
          <a:p>
            <a:pPr>
              <a:buNone/>
            </a:pPr>
            <a:r>
              <a:rPr lang="zh-CN" altLang="en-US" sz="4800" b="1" dirty="0"/>
              <a:t>       </a:t>
            </a:r>
            <a:r>
              <a:rPr lang="zh-CN" altLang="en-US" sz="4800" b="1" dirty="0">
                <a:solidFill>
                  <a:srgbClr val="FF0000"/>
                </a:solidFill>
              </a:rPr>
              <a:t>（名词用作动词，划船。）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34820" name="图片 34819" descr="t01ce14b427486974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8488" y="0"/>
            <a:ext cx="2195512" cy="4581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charRg st="28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charRg st="28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charRg st="28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charRg st="84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charRg st="84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charRg st="84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文本框 39937"/>
          <p:cNvSpPr txBox="1"/>
          <p:nvPr/>
        </p:nvSpPr>
        <p:spPr>
          <a:xfrm>
            <a:off x="2971800" y="0"/>
            <a:ext cx="31845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、一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词多义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39" name="文本框 39938"/>
          <p:cNvSpPr txBox="1"/>
          <p:nvPr/>
        </p:nvSpPr>
        <p:spPr>
          <a:xfrm>
            <a:off x="381000" y="3124200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0" name="左大括号 39939"/>
          <p:cNvSpPr/>
          <p:nvPr/>
        </p:nvSpPr>
        <p:spPr>
          <a:xfrm>
            <a:off x="838200" y="990600"/>
            <a:ext cx="381000" cy="5105400"/>
          </a:xfrm>
          <a:prstGeom prst="leftBrace">
            <a:avLst>
              <a:gd name="adj1" fmla="val 111666"/>
              <a:gd name="adj2" fmla="val 50000"/>
            </a:avLst>
          </a:prstGeom>
          <a:noFill/>
          <a:ln w="412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1" name="文本框 39940"/>
          <p:cNvSpPr txBox="1"/>
          <p:nvPr/>
        </p:nvSpPr>
        <p:spPr>
          <a:xfrm>
            <a:off x="1143000" y="685800"/>
            <a:ext cx="2286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闻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笑曰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2" name="文本框 39941"/>
          <p:cNvSpPr txBox="1"/>
          <p:nvPr/>
        </p:nvSpPr>
        <p:spPr>
          <a:xfrm>
            <a:off x="3060700" y="762000"/>
            <a:ext cx="5976938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代顺流而下寻找石兽这件事。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3" name="文本框 39942"/>
          <p:cNvSpPr txBox="1"/>
          <p:nvPr/>
        </p:nvSpPr>
        <p:spPr>
          <a:xfrm>
            <a:off x="1143000" y="1752600"/>
            <a:ext cx="2057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沿河求</a:t>
            </a:r>
            <a:r>
              <a:rPr lang="zh-CN" altLang="en-US" sz="32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2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4" name="文本框 39943"/>
          <p:cNvSpPr txBox="1"/>
          <p:nvPr/>
        </p:nvSpPr>
        <p:spPr>
          <a:xfrm>
            <a:off x="3733800" y="1752600"/>
            <a:ext cx="3048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代石兽。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5" name="文本框 39944"/>
          <p:cNvSpPr txBox="1"/>
          <p:nvPr/>
        </p:nvSpPr>
        <p:spPr>
          <a:xfrm>
            <a:off x="990600" y="22860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一老河兵闻</a:t>
            </a:r>
            <a:r>
              <a:rPr lang="zh-CN" altLang="en-US" sz="32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2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6" name="文本框 39945"/>
          <p:cNvSpPr txBox="1"/>
          <p:nvPr/>
        </p:nvSpPr>
        <p:spPr>
          <a:xfrm>
            <a:off x="3733800" y="2286000"/>
            <a:ext cx="39338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代讲学家的话。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7" name="文本框 39946"/>
          <p:cNvSpPr txBox="1"/>
          <p:nvPr/>
        </p:nvSpPr>
        <p:spPr>
          <a:xfrm>
            <a:off x="990600" y="2819400"/>
            <a:ext cx="2819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当求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于上流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8" name="文本框 39947"/>
          <p:cNvSpPr txBox="1"/>
          <p:nvPr/>
        </p:nvSpPr>
        <p:spPr>
          <a:xfrm>
            <a:off x="3733800" y="2819400"/>
            <a:ext cx="32766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代石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兽。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None/>
            </a:pP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9" name="文本框 39948"/>
          <p:cNvSpPr txBox="1"/>
          <p:nvPr/>
        </p:nvSpPr>
        <p:spPr>
          <a:xfrm>
            <a:off x="1066800" y="3352800"/>
            <a:ext cx="2514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其反激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力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0" name="文本框 39949"/>
          <p:cNvSpPr txBox="1"/>
          <p:nvPr/>
        </p:nvSpPr>
        <p:spPr>
          <a:xfrm>
            <a:off x="3810000" y="3352800"/>
            <a:ext cx="10493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1" name="文本框 39950"/>
          <p:cNvSpPr txBox="1"/>
          <p:nvPr/>
        </p:nvSpPr>
        <p:spPr>
          <a:xfrm>
            <a:off x="1066800" y="3962400"/>
            <a:ext cx="2438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至石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半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2" name="文本框 39951"/>
          <p:cNvSpPr txBox="1"/>
          <p:nvPr/>
        </p:nvSpPr>
        <p:spPr>
          <a:xfrm>
            <a:off x="3810000" y="3886200"/>
            <a:ext cx="8334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3" name="文本框 39952"/>
          <p:cNvSpPr txBox="1"/>
          <p:nvPr/>
        </p:nvSpPr>
        <p:spPr>
          <a:xfrm>
            <a:off x="990600" y="4495800"/>
            <a:ext cx="2057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求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下流、求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地中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4" name="文本框 39953"/>
          <p:cNvSpPr txBox="1"/>
          <p:nvPr/>
        </p:nvSpPr>
        <p:spPr>
          <a:xfrm>
            <a:off x="3657600" y="4724400"/>
            <a:ext cx="2819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代石兽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5" name="文本框 39954"/>
          <p:cNvSpPr txBox="1"/>
          <p:nvPr/>
        </p:nvSpPr>
        <p:spPr>
          <a:xfrm>
            <a:off x="1066800" y="5562600"/>
            <a:ext cx="3124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然则天下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事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6" name="文本框 39955"/>
          <p:cNvSpPr txBox="1"/>
          <p:nvPr/>
        </p:nvSpPr>
        <p:spPr>
          <a:xfrm>
            <a:off x="3810000" y="5562600"/>
            <a:ext cx="685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r>
              <a:rPr lang="zh-CN" altLang="en-US" sz="3200" b="1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200" b="1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9957" name="图片 39956" descr="t01801ebac8c682e1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4025" y="2997200"/>
            <a:ext cx="2339975" cy="3860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1" grpId="0"/>
      <p:bldP spid="39942" grpId="0"/>
      <p:bldP spid="39943" grpId="0"/>
      <p:bldP spid="39944" grpId="0"/>
      <p:bldP spid="39945" grpId="0"/>
      <p:bldP spid="39946" grpId="0"/>
      <p:bldP spid="39947" grpId="0"/>
      <p:bldP spid="39948" grpId="0"/>
      <p:bldP spid="39949" grpId="0"/>
      <p:bldP spid="39950" grpId="0"/>
      <p:bldP spid="39951" grpId="0"/>
      <p:bldP spid="39952" grpId="0"/>
      <p:bldP spid="39953" grpId="0"/>
      <p:bldP spid="39954" grpId="0"/>
      <p:bldP spid="39955" grpId="0"/>
      <p:bldP spid="3995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标题 3584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en-US" altLang="zh-CN" sz="4000" b="1" dirty="0">
                <a:solidFill>
                  <a:srgbClr val="FF0000"/>
                </a:solidFill>
              </a:rPr>
              <a:t>4</a:t>
            </a:r>
            <a:r>
              <a:rPr lang="zh-CN" altLang="en-US" sz="4000" b="1" dirty="0">
                <a:solidFill>
                  <a:srgbClr val="FF0000"/>
                </a:solidFill>
              </a:rPr>
              <a:t>、古今异义词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35843" name="文本占位符 35842"/>
          <p:cNvSpPr>
            <a:spLocks noGrp="1"/>
          </p:cNvSpPr>
          <p:nvPr>
            <p:ph type="body" idx="1"/>
          </p:nvPr>
        </p:nvSpPr>
        <p:spPr>
          <a:xfrm>
            <a:off x="0" y="765175"/>
            <a:ext cx="9144000" cy="6092825"/>
          </a:xfrm>
          <a:ln/>
        </p:spPr>
        <p:txBody>
          <a:bodyPr/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</p:txBody>
      </p:sp>
      <p:sp>
        <p:nvSpPr>
          <p:cNvPr id="35845" name="文本框 35844"/>
          <p:cNvSpPr txBox="1"/>
          <p:nvPr/>
        </p:nvSpPr>
        <p:spPr>
          <a:xfrm>
            <a:off x="827088" y="1773238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阅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6" name="左大括号 35845"/>
          <p:cNvSpPr/>
          <p:nvPr/>
        </p:nvSpPr>
        <p:spPr>
          <a:xfrm>
            <a:off x="1403350" y="1125538"/>
            <a:ext cx="865188" cy="2232025"/>
          </a:xfrm>
          <a:prstGeom prst="leftBrace">
            <a:avLst>
              <a:gd name="adj1" fmla="val 2149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47" name="文本框 35846"/>
          <p:cNvSpPr txBox="1"/>
          <p:nvPr/>
        </p:nvSpPr>
        <p:spPr>
          <a:xfrm>
            <a:off x="2411413" y="692150"/>
            <a:ext cx="43926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古义：经历。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8" name="文本框 35847"/>
          <p:cNvSpPr txBox="1"/>
          <p:nvPr/>
        </p:nvSpPr>
        <p:spPr>
          <a:xfrm>
            <a:off x="2124075" y="2997200"/>
            <a:ext cx="58324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今义：看（文字）。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9" name="文本框 35848"/>
          <p:cNvSpPr txBox="1"/>
          <p:nvPr/>
        </p:nvSpPr>
        <p:spPr>
          <a:xfrm>
            <a:off x="971550" y="4868863"/>
            <a:ext cx="7207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求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0" name="左大括号 35849"/>
          <p:cNvSpPr/>
          <p:nvPr/>
        </p:nvSpPr>
        <p:spPr>
          <a:xfrm>
            <a:off x="1692275" y="4076700"/>
            <a:ext cx="719138" cy="2232025"/>
          </a:xfrm>
          <a:prstGeom prst="leftBrace">
            <a:avLst>
              <a:gd name="adj1" fmla="val 25864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52" name="文本框 35851"/>
          <p:cNvSpPr txBox="1"/>
          <p:nvPr/>
        </p:nvSpPr>
        <p:spPr>
          <a:xfrm>
            <a:off x="2484438" y="3933825"/>
            <a:ext cx="43195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古义：寻找。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文本框 35852"/>
          <p:cNvSpPr txBox="1"/>
          <p:nvPr/>
        </p:nvSpPr>
        <p:spPr>
          <a:xfrm>
            <a:off x="2195513" y="5516563"/>
            <a:ext cx="67691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今义：请求，要求，追求。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5854" name="图片 35853" descr="t011a741a3b9b1926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188" y="0"/>
            <a:ext cx="1547812" cy="5516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标题 3686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36867" name="文本占位符 36866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</p:txBody>
      </p:sp>
      <p:sp>
        <p:nvSpPr>
          <p:cNvPr id="36868" name="文本框 36867"/>
          <p:cNvSpPr txBox="1"/>
          <p:nvPr/>
        </p:nvSpPr>
        <p:spPr>
          <a:xfrm>
            <a:off x="0" y="1412875"/>
            <a:ext cx="176371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物理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9" name="左大括号 36868"/>
          <p:cNvSpPr/>
          <p:nvPr/>
        </p:nvSpPr>
        <p:spPr>
          <a:xfrm>
            <a:off x="1258888" y="476250"/>
            <a:ext cx="936625" cy="3024188"/>
          </a:xfrm>
          <a:prstGeom prst="leftBrace">
            <a:avLst>
              <a:gd name="adj1" fmla="val 2690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870" name="文本框 36869"/>
          <p:cNvSpPr txBox="1"/>
          <p:nvPr/>
        </p:nvSpPr>
        <p:spPr>
          <a:xfrm>
            <a:off x="2484438" y="0"/>
            <a:ext cx="54006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古义：事物的原理。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1" name="文本框 36870"/>
          <p:cNvSpPr txBox="1"/>
          <p:nvPr/>
        </p:nvSpPr>
        <p:spPr>
          <a:xfrm>
            <a:off x="2339975" y="2708275"/>
            <a:ext cx="51117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今义：物理学。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文本框 36871"/>
          <p:cNvSpPr txBox="1"/>
          <p:nvPr/>
        </p:nvSpPr>
        <p:spPr>
          <a:xfrm>
            <a:off x="0" y="4437063"/>
            <a:ext cx="12255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3" name="左大括号 36872"/>
          <p:cNvSpPr/>
          <p:nvPr/>
        </p:nvSpPr>
        <p:spPr>
          <a:xfrm>
            <a:off x="684213" y="3644900"/>
            <a:ext cx="1439862" cy="2520950"/>
          </a:xfrm>
          <a:prstGeom prst="leftBrace">
            <a:avLst>
              <a:gd name="adj1" fmla="val 1459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874" name="文本框 36873"/>
          <p:cNvSpPr txBox="1"/>
          <p:nvPr/>
        </p:nvSpPr>
        <p:spPr>
          <a:xfrm>
            <a:off x="2268538" y="3573463"/>
            <a:ext cx="57594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古义：代词，这。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5" name="文本框 36874"/>
          <p:cNvSpPr txBox="1"/>
          <p:nvPr/>
        </p:nvSpPr>
        <p:spPr>
          <a:xfrm>
            <a:off x="2268538" y="5516563"/>
            <a:ext cx="61198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今义：判断动词，是。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6876" name="图片 36875" descr="t01791e969b9c2aa8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188" y="0"/>
            <a:ext cx="1547812" cy="5300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37891" name="文本占位符 37890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</p:txBody>
      </p:sp>
      <p:sp>
        <p:nvSpPr>
          <p:cNvPr id="37892" name="文本框 37891"/>
          <p:cNvSpPr txBox="1"/>
          <p:nvPr/>
        </p:nvSpPr>
        <p:spPr>
          <a:xfrm>
            <a:off x="0" y="1484313"/>
            <a:ext cx="13684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耳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3" name="左大括号 37892"/>
          <p:cNvSpPr/>
          <p:nvPr/>
        </p:nvSpPr>
        <p:spPr>
          <a:xfrm>
            <a:off x="971550" y="404813"/>
            <a:ext cx="1008063" cy="2881312"/>
          </a:xfrm>
          <a:prstGeom prst="leftBrace">
            <a:avLst>
              <a:gd name="adj1" fmla="val 2381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894" name="文本框 37893"/>
          <p:cNvSpPr txBox="1"/>
          <p:nvPr/>
        </p:nvSpPr>
        <p:spPr>
          <a:xfrm>
            <a:off x="2051050" y="0"/>
            <a:ext cx="45370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古义：罢了。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5" name="文本框 37894"/>
          <p:cNvSpPr txBox="1"/>
          <p:nvPr/>
        </p:nvSpPr>
        <p:spPr>
          <a:xfrm>
            <a:off x="1908175" y="2781300"/>
            <a:ext cx="39592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今义：耳朵。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6" name="文本框 37895"/>
          <p:cNvSpPr txBox="1"/>
          <p:nvPr/>
        </p:nvSpPr>
        <p:spPr>
          <a:xfrm>
            <a:off x="0" y="4581525"/>
            <a:ext cx="14763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盖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7" name="左大括号 37896"/>
          <p:cNvSpPr/>
          <p:nvPr/>
        </p:nvSpPr>
        <p:spPr>
          <a:xfrm>
            <a:off x="611188" y="3860800"/>
            <a:ext cx="936625" cy="2447925"/>
          </a:xfrm>
          <a:prstGeom prst="leftBrace">
            <a:avLst>
              <a:gd name="adj1" fmla="val 21779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898" name="文本框 37897"/>
          <p:cNvSpPr txBox="1"/>
          <p:nvPr/>
        </p:nvSpPr>
        <p:spPr>
          <a:xfrm>
            <a:off x="1835150" y="3573463"/>
            <a:ext cx="47529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古义：发语词。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9" name="文本框 37898"/>
          <p:cNvSpPr txBox="1"/>
          <p:nvPr/>
        </p:nvSpPr>
        <p:spPr>
          <a:xfrm>
            <a:off x="1619250" y="5516563"/>
            <a:ext cx="511333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今义：锅盖。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7900" name="图片 37899" descr="t01d17324b75d85a6c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0"/>
            <a:ext cx="2843212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4400" b="1" dirty="0">
                <a:ea typeface="新宋体" panose="02010609030101010101" pitchFamily="49" charset="-122"/>
              </a:rPr>
              <a:t>          </a:t>
            </a:r>
            <a:r>
              <a:rPr lang="zh-CN" altLang="en-US" sz="4400" b="1" dirty="0">
                <a:ea typeface="新宋体" panose="02010609030101010101" pitchFamily="49" charset="-122"/>
              </a:rPr>
              <a:t>清代著名学者</a:t>
            </a:r>
            <a:r>
              <a:rPr lang="en-US" altLang="zh-CN" sz="4400" b="1" dirty="0">
                <a:ea typeface="新宋体" panose="02010609030101010101" pitchFamily="49" charset="-122"/>
              </a:rPr>
              <a:t>,</a:t>
            </a:r>
            <a:r>
              <a:rPr lang="zh-CN" altLang="en-US" sz="4400" b="1" dirty="0">
                <a:ea typeface="新宋体" panose="02010609030101010101" pitchFamily="49" charset="-122"/>
              </a:rPr>
              <a:t>生性诙谐风趣，任</a:t>
            </a:r>
            <a:r>
              <a:rPr lang="en-US" altLang="zh-CN" sz="4400" b="1" dirty="0">
                <a:ea typeface="新宋体" panose="02010609030101010101" pitchFamily="49" charset="-122"/>
              </a:rPr>
              <a:t>《</a:t>
            </a:r>
            <a:r>
              <a:rPr lang="zh-CN" altLang="en-US" sz="4400" b="1" dirty="0">
                <a:ea typeface="新宋体" panose="02010609030101010101" pitchFamily="49" charset="-122"/>
              </a:rPr>
              <a:t>四库全书</a:t>
            </a:r>
            <a:r>
              <a:rPr lang="en-US" altLang="zh-CN" sz="4400" b="1" dirty="0">
                <a:ea typeface="新宋体" panose="02010609030101010101" pitchFamily="49" charset="-122"/>
              </a:rPr>
              <a:t>》</a:t>
            </a:r>
            <a:r>
              <a:rPr lang="zh-CN" altLang="en-US" sz="4400" b="1" dirty="0">
                <a:ea typeface="新宋体" panose="02010609030101010101" pitchFamily="49" charset="-122"/>
              </a:rPr>
              <a:t>总纂官，他组织当时的一大批学者分古今图书为经、史、子、集四档，总名为“四库全书”。著有</a:t>
            </a:r>
            <a:r>
              <a:rPr lang="en-US" altLang="zh-CN" sz="4400" b="1" dirty="0">
                <a:ea typeface="新宋体" panose="02010609030101010101" pitchFamily="49" charset="-122"/>
              </a:rPr>
              <a:t>《</a:t>
            </a:r>
            <a:r>
              <a:rPr lang="zh-CN" altLang="en-US" sz="4400" b="1" dirty="0">
                <a:ea typeface="新宋体" panose="02010609030101010101" pitchFamily="49" charset="-122"/>
              </a:rPr>
              <a:t>阅微草堂笔记</a:t>
            </a:r>
            <a:r>
              <a:rPr lang="en-US" altLang="zh-CN" sz="4400" b="1" dirty="0">
                <a:ea typeface="新宋体" panose="02010609030101010101" pitchFamily="49" charset="-122"/>
              </a:rPr>
              <a:t>》</a:t>
            </a:r>
            <a:r>
              <a:rPr lang="zh-CN" altLang="en-US" sz="4400" b="1" dirty="0">
                <a:ea typeface="新宋体" panose="02010609030101010101" pitchFamily="49" charset="-122"/>
              </a:rPr>
              <a:t>等。 </a:t>
            </a:r>
            <a:r>
              <a:rPr lang="en-US" altLang="zh-CN" sz="4400" b="1" dirty="0">
                <a:ea typeface="新宋体" panose="02010609030101010101" pitchFamily="49" charset="-122"/>
              </a:rPr>
              <a:t>《</a:t>
            </a:r>
            <a:r>
              <a:rPr lang="zh-CN" altLang="en-US" sz="4400" b="1" dirty="0">
                <a:ea typeface="新宋体" panose="02010609030101010101" pitchFamily="49" charset="-122"/>
              </a:rPr>
              <a:t>阅微草堂笔记</a:t>
            </a:r>
            <a:r>
              <a:rPr lang="en-US" altLang="zh-CN" sz="4400" b="1" dirty="0">
                <a:ea typeface="新宋体" panose="02010609030101010101" pitchFamily="49" charset="-122"/>
              </a:rPr>
              <a:t>》</a:t>
            </a:r>
            <a:r>
              <a:rPr lang="zh-CN" altLang="en-US" sz="4400" b="1" dirty="0">
                <a:ea typeface="新宋体" panose="02010609030101010101" pitchFamily="49" charset="-122"/>
              </a:rPr>
              <a:t>是纪昀晚年所作的一部文言笔记小说，题材以妖怪鬼狐为主，但于人事异闻、名物典故等也有记述，内容相当广泛。</a:t>
            </a:r>
            <a:endParaRPr lang="zh-CN" altLang="en-US" sz="4400" b="1" dirty="0">
              <a:ea typeface="新宋体" panose="02010609030101010101" pitchFamily="49" charset="-122"/>
            </a:endParaRPr>
          </a:p>
          <a:p>
            <a:pPr>
              <a:buNone/>
            </a:pPr>
            <a:endParaRPr lang="zh-CN" altLang="en-US" dirty="0"/>
          </a:p>
        </p:txBody>
      </p:sp>
      <p:pic>
        <p:nvPicPr>
          <p:cNvPr id="4100" name="图片 4099" descr="t0110b9a21b18e3b6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17638" cy="836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38915" name="文本占位符 38914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</p:txBody>
      </p:sp>
      <p:sp>
        <p:nvSpPr>
          <p:cNvPr id="38916" name="文本框 38915"/>
          <p:cNvSpPr txBox="1"/>
          <p:nvPr/>
        </p:nvSpPr>
        <p:spPr>
          <a:xfrm>
            <a:off x="1258888" y="1557338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已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7" name="左大括号 38916"/>
          <p:cNvSpPr/>
          <p:nvPr/>
        </p:nvSpPr>
        <p:spPr>
          <a:xfrm>
            <a:off x="2051050" y="620713"/>
            <a:ext cx="865188" cy="2736850"/>
          </a:xfrm>
          <a:prstGeom prst="leftBrace">
            <a:avLst>
              <a:gd name="adj1" fmla="val 2636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18" name="文本框 38917"/>
          <p:cNvSpPr txBox="1"/>
          <p:nvPr/>
        </p:nvSpPr>
        <p:spPr>
          <a:xfrm>
            <a:off x="3203575" y="0"/>
            <a:ext cx="44640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古义：停止。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9" name="文本框 38918"/>
          <p:cNvSpPr txBox="1"/>
          <p:nvPr/>
        </p:nvSpPr>
        <p:spPr>
          <a:xfrm>
            <a:off x="3059113" y="2636838"/>
            <a:ext cx="46085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今义：已经。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0" name="文本框 38919"/>
          <p:cNvSpPr txBox="1"/>
          <p:nvPr/>
        </p:nvSpPr>
        <p:spPr>
          <a:xfrm>
            <a:off x="1258888" y="4365625"/>
            <a:ext cx="14414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但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1" name="左大括号 38920"/>
          <p:cNvSpPr/>
          <p:nvPr/>
        </p:nvSpPr>
        <p:spPr>
          <a:xfrm>
            <a:off x="1835150" y="3644900"/>
            <a:ext cx="1008063" cy="2376488"/>
          </a:xfrm>
          <a:prstGeom prst="leftBrace">
            <a:avLst>
              <a:gd name="adj1" fmla="val 1964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2" name="文本框 38921"/>
          <p:cNvSpPr txBox="1"/>
          <p:nvPr/>
        </p:nvSpPr>
        <p:spPr>
          <a:xfrm>
            <a:off x="3059113" y="3429000"/>
            <a:ext cx="36734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古义：只。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3" name="文本框 38922"/>
          <p:cNvSpPr txBox="1"/>
          <p:nvPr/>
        </p:nvSpPr>
        <p:spPr>
          <a:xfrm>
            <a:off x="2916238" y="5013325"/>
            <a:ext cx="6227762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今义：表转折，但是，却。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8924" name="图片 38923" descr="t014de10200e5fb9b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8488" y="188913"/>
            <a:ext cx="2195512" cy="4392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标题 4096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en-US" altLang="zh-CN" sz="4000" b="1" dirty="0">
                <a:solidFill>
                  <a:srgbClr val="FF0000"/>
                </a:solidFill>
              </a:rPr>
              <a:t>5</a:t>
            </a:r>
            <a:r>
              <a:rPr lang="zh-CN" altLang="en-US" sz="4000" b="1" dirty="0">
                <a:solidFill>
                  <a:srgbClr val="FF0000"/>
                </a:solidFill>
              </a:rPr>
              <a:t>、特殊句式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0963" name="文本占位符 40962"/>
          <p:cNvSpPr>
            <a:spLocks noGrp="1"/>
          </p:cNvSpPr>
          <p:nvPr>
            <p:ph type="body" idx="1"/>
          </p:nvPr>
        </p:nvSpPr>
        <p:spPr>
          <a:xfrm>
            <a:off x="0" y="908050"/>
            <a:ext cx="9144000" cy="5949950"/>
          </a:xfrm>
          <a:ln/>
        </p:spPr>
        <p:txBody>
          <a:bodyPr/>
          <a:p>
            <a:pPr>
              <a:buNone/>
            </a:pPr>
            <a:r>
              <a:rPr lang="en-US" altLang="zh-CN" sz="4000" b="1" dirty="0"/>
              <a:t>        </a:t>
            </a:r>
            <a:r>
              <a:rPr lang="zh-CN" altLang="en-US" sz="4000" b="1" dirty="0">
                <a:solidFill>
                  <a:srgbClr val="FF3300"/>
                </a:solidFill>
              </a:rPr>
              <a:t>【</a:t>
            </a:r>
            <a:r>
              <a:rPr lang="en-US" altLang="zh-CN" sz="4000" b="1" dirty="0">
                <a:solidFill>
                  <a:srgbClr val="FF3300"/>
                </a:solidFill>
              </a:rPr>
              <a:t>1</a:t>
            </a:r>
            <a:r>
              <a:rPr lang="zh-CN" altLang="en-US" sz="4000" b="1" dirty="0">
                <a:solidFill>
                  <a:srgbClr val="FF3300"/>
                </a:solidFill>
              </a:rPr>
              <a:t>】省略句</a:t>
            </a:r>
            <a:r>
              <a:rPr lang="en-US" altLang="zh-CN" sz="4000" b="1">
                <a:solidFill>
                  <a:srgbClr val="FF3300"/>
                </a:solidFill>
              </a:rPr>
              <a:t>:</a:t>
            </a:r>
            <a:endParaRPr lang="en-US" altLang="zh-CN" sz="4000" b="1">
              <a:solidFill>
                <a:srgbClr val="FF3300"/>
              </a:solidFill>
            </a:endParaRPr>
          </a:p>
          <a:p>
            <a:pPr>
              <a:buNone/>
            </a:pPr>
            <a:r>
              <a:rPr lang="en-US" altLang="zh-CN" sz="4000" b="1" dirty="0"/>
              <a:t>①</a:t>
            </a:r>
            <a:r>
              <a:rPr lang="zh-CN" altLang="en-US" sz="4000" b="1" dirty="0"/>
              <a:t>（</a:t>
            </a:r>
            <a:r>
              <a:rPr lang="zh-CN" altLang="en-US" sz="4000" b="1" dirty="0">
                <a:solidFill>
                  <a:srgbClr val="FF0000"/>
                </a:solidFill>
              </a:rPr>
              <a:t>僧</a:t>
            </a:r>
            <a:r>
              <a:rPr lang="zh-CN" altLang="en-US" sz="4000" b="1" dirty="0"/>
              <a:t>）棹</a:t>
            </a:r>
            <a:r>
              <a:rPr lang="zh-CN" altLang="en-US" sz="4000" b="1" dirty="0">
                <a:solidFill>
                  <a:srgbClr val="FF3300"/>
                </a:solidFill>
              </a:rPr>
              <a:t>zhào</a:t>
            </a:r>
            <a:r>
              <a:rPr lang="zh-CN" altLang="en-US" sz="4000" b="1" dirty="0"/>
              <a:t>数小舟。</a:t>
            </a:r>
            <a:endParaRPr lang="zh-CN" altLang="en-US" sz="4000" b="1" dirty="0"/>
          </a:p>
          <a:p>
            <a:pPr>
              <a:buNone/>
            </a:pPr>
            <a:r>
              <a:rPr lang="en-US" altLang="zh-CN" sz="4000" b="1" dirty="0"/>
              <a:t>② </a:t>
            </a:r>
            <a:r>
              <a:rPr lang="zh-CN" altLang="zh-CN" sz="4000" b="1" dirty="0"/>
              <a:t>一讲学家设帐</a:t>
            </a:r>
            <a:r>
              <a:rPr lang="zh-CN" altLang="en-US" sz="4000" b="1" dirty="0"/>
              <a:t>（</a:t>
            </a:r>
            <a:r>
              <a:rPr lang="zh-CN" altLang="en-US" sz="4000" b="1" dirty="0">
                <a:solidFill>
                  <a:srgbClr val="FF0000"/>
                </a:solidFill>
              </a:rPr>
              <a:t>于</a:t>
            </a:r>
            <a:r>
              <a:rPr lang="zh-CN" altLang="en-US" sz="4000" b="1" dirty="0"/>
              <a:t>）</a:t>
            </a:r>
            <a:r>
              <a:rPr lang="zh-CN" altLang="x-none" sz="4000" b="1" dirty="0"/>
              <a:t>寺中</a:t>
            </a:r>
            <a:r>
              <a:rPr lang="zh-CN" altLang="en-US" sz="4000" b="1" dirty="0"/>
              <a:t>。</a:t>
            </a:r>
            <a:endParaRPr lang="zh-CN" altLang="en-US" sz="4000" b="1" dirty="0"/>
          </a:p>
          <a:p>
            <a:pPr>
              <a:buNone/>
            </a:pPr>
            <a:r>
              <a:rPr lang="en-US" altLang="zh-CN" sz="4000" b="1" dirty="0"/>
              <a:t>③</a:t>
            </a:r>
            <a:r>
              <a:rPr lang="zh-CN" altLang="en-US" sz="4000" b="1" dirty="0">
                <a:solidFill>
                  <a:srgbClr val="000000"/>
                </a:solidFill>
              </a:rPr>
              <a:t>求</a:t>
            </a:r>
            <a:r>
              <a:rPr lang="zh-CN" altLang="en-US" sz="4000" b="1" dirty="0"/>
              <a:t>之（</a:t>
            </a:r>
            <a:r>
              <a:rPr lang="zh-CN" altLang="en-US" sz="4000" b="1" dirty="0">
                <a:solidFill>
                  <a:srgbClr val="FF0000"/>
                </a:solidFill>
              </a:rPr>
              <a:t>于</a:t>
            </a:r>
            <a:r>
              <a:rPr lang="zh-CN" altLang="en-US" sz="4000" b="1" dirty="0"/>
              <a:t>）</a:t>
            </a:r>
            <a:r>
              <a:rPr lang="zh-CN" altLang="en-US" sz="4000" b="1" dirty="0">
                <a:solidFill>
                  <a:srgbClr val="000000"/>
                </a:solidFill>
              </a:rPr>
              <a:t>地中。</a:t>
            </a:r>
            <a:endParaRPr lang="zh-CN" altLang="en-US" sz="4000" b="1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000000"/>
                </a:solidFill>
              </a:rPr>
              <a:t>        </a:t>
            </a:r>
            <a:r>
              <a:rPr lang="zh-CN" altLang="en-US" sz="4000" b="1" dirty="0">
                <a:solidFill>
                  <a:srgbClr val="FF0000"/>
                </a:solidFill>
              </a:rPr>
              <a:t>【</a:t>
            </a:r>
            <a:r>
              <a:rPr lang="en-US" altLang="zh-CN" sz="4000" b="1" dirty="0">
                <a:solidFill>
                  <a:srgbClr val="FF0000"/>
                </a:solidFill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</a:rPr>
              <a:t>】 倒装句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3300"/>
                </a:solidFill>
              </a:rPr>
              <a:t>         </a:t>
            </a:r>
            <a:r>
              <a:rPr lang="zh-CN" altLang="en-US" sz="4000" b="1" dirty="0"/>
              <a:t>求二石兽于水中。（</a:t>
            </a:r>
            <a:r>
              <a:rPr lang="zh-CN" altLang="en-US" sz="4000" b="1" dirty="0">
                <a:solidFill>
                  <a:srgbClr val="FF0000"/>
                </a:solidFill>
              </a:rPr>
              <a:t>状语后置</a:t>
            </a:r>
            <a:r>
              <a:rPr lang="zh-CN" altLang="en-US" sz="4000" b="1" dirty="0"/>
              <a:t>，正常语序为“于水中求二石兽”。）</a:t>
            </a:r>
            <a:endParaRPr lang="zh-CN" altLang="en-US" sz="4000" b="1" dirty="0">
              <a:solidFill>
                <a:srgbClr val="FF3300"/>
              </a:solidFill>
            </a:endParaRPr>
          </a:p>
          <a:p>
            <a:pPr>
              <a:buNone/>
            </a:pPr>
            <a:endParaRPr lang="zh-CN" altLang="en-US" sz="4000" b="1" dirty="0">
              <a:solidFill>
                <a:srgbClr val="FF3300"/>
              </a:solidFill>
            </a:endParaRPr>
          </a:p>
          <a:p>
            <a:pPr>
              <a:buNone/>
            </a:pPr>
            <a:endParaRPr lang="zh-CN" altLang="en-US" sz="4000" dirty="0">
              <a:solidFill>
                <a:srgbClr val="FF3300"/>
              </a:solidFill>
            </a:endParaRPr>
          </a:p>
        </p:txBody>
      </p:sp>
      <p:pic>
        <p:nvPicPr>
          <p:cNvPr id="40965" name="图片 40964" descr="t01e5e4bd24de49ad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2950" y="0"/>
            <a:ext cx="2051050" cy="414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标题 4198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41987" name="文本占位符 41986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dirty="0"/>
              <a:t>               </a:t>
            </a:r>
            <a:r>
              <a:rPr lang="zh-CN" altLang="en-US" sz="4000" b="1" dirty="0">
                <a:solidFill>
                  <a:srgbClr val="FF3300"/>
                </a:solidFill>
              </a:rPr>
              <a:t>【</a:t>
            </a:r>
            <a:r>
              <a:rPr lang="en-US" altLang="zh-CN" sz="4000" b="1" dirty="0">
                <a:solidFill>
                  <a:srgbClr val="FF3300"/>
                </a:solidFill>
              </a:rPr>
              <a:t>3</a:t>
            </a:r>
            <a:r>
              <a:rPr lang="zh-CN" altLang="en-US" sz="4000" b="1" dirty="0">
                <a:solidFill>
                  <a:srgbClr val="FF3300"/>
                </a:solidFill>
              </a:rPr>
              <a:t>】被动句</a:t>
            </a:r>
            <a:endParaRPr lang="zh-CN" altLang="en-US" sz="4000" b="1" dirty="0">
              <a:solidFill>
                <a:srgbClr val="FF3300"/>
              </a:solidFill>
            </a:endParaRPr>
          </a:p>
          <a:p>
            <a:pPr>
              <a:buNone/>
            </a:pPr>
            <a:r>
              <a:rPr lang="zh-CN" altLang="en-US" sz="4800" b="1" dirty="0"/>
              <a:t>            </a:t>
            </a:r>
            <a:r>
              <a:rPr lang="zh-CN" altLang="en-US" sz="4400" b="1" dirty="0"/>
              <a:t>岂能为暴涨携之去？（“为</a:t>
            </a:r>
            <a:r>
              <a:rPr lang="en-US" altLang="zh-CN" sz="4400" b="1" dirty="0"/>
              <a:t>……”</a:t>
            </a:r>
            <a:r>
              <a:rPr lang="zh-CN" altLang="en-US" sz="4400" b="1" dirty="0"/>
              <a:t>表被动，可译为“被”）</a:t>
            </a:r>
            <a:endParaRPr lang="zh-CN" altLang="en-US" sz="4400" b="1" dirty="0"/>
          </a:p>
          <a:p>
            <a:pPr>
              <a:buNone/>
            </a:pPr>
            <a:endParaRPr lang="zh-CN" altLang="en-US" sz="4400" b="1" dirty="0"/>
          </a:p>
        </p:txBody>
      </p:sp>
      <p:pic>
        <p:nvPicPr>
          <p:cNvPr id="41988" name="图片 41987" descr="t01256d217c2e6a83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852738"/>
            <a:ext cx="9144000" cy="4005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导入新课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0" y="620713"/>
            <a:ext cx="9144000" cy="6237287"/>
          </a:xfrm>
          <a:ln/>
        </p:spPr>
        <p:txBody>
          <a:bodyPr/>
          <a:p>
            <a:pPr algn="just"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      </a:t>
            </a:r>
            <a:r>
              <a:rPr lang="zh-CN" altLang="en-US" sz="3600" b="1" dirty="0">
                <a:latin typeface="宋体" panose="02010600030101010101" pitchFamily="2" charset="-122"/>
              </a:rPr>
              <a:t>这篇讲了一个故事：有一个庙靠近河，庙门倒塌之后，门旁的两只石狮也掉到了河里。后来要修庙，决定要把石狮打捞上来。有人说，到下游去找，因为石狮被水冲走了，结果在下游没找到。一个读书人说，石狮肯定沉到沙泥里去了，因为石头重，沙泥轻，结果在庙前的沙泥里也没找到。一个老水手最后说，这两个石狮在上游，结果果然在上游打捞到了。 怎么会到上游去了呢？阅读完课文后我们便知道了。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endParaRPr lang="zh-CN" altLang="en-US" sz="3600" dirty="0"/>
          </a:p>
        </p:txBody>
      </p:sp>
      <p:pic>
        <p:nvPicPr>
          <p:cNvPr id="5124" name="图片 5123" descr="t01bd3616c9c4a3c4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03325" cy="126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标题 4710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文题解读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7107" name="文本占位符 47106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6165850"/>
          </a:xfrm>
          <a:ln/>
        </p:spPr>
        <p:txBody>
          <a:bodyPr/>
          <a:p>
            <a:pPr>
              <a:buNone/>
            </a:pPr>
            <a:r>
              <a:rPr lang="en-US" altLang="zh-CN" dirty="0"/>
              <a:t>            </a:t>
            </a:r>
            <a:r>
              <a:rPr lang="zh-CN" altLang="en-US" sz="4400" b="1" dirty="0">
                <a:ea typeface="新宋体" panose="02010609030101010101" pitchFamily="49" charset="-122"/>
              </a:rPr>
              <a:t>石兽，顾名思义指兽型石雕。石兽常常被立于古代帝王官僚的墓前，其种类和多寡依墓主的身份而分不同的等级。有的石兽则被立于寺庙门前，并称为“镇宝兽”。文题“河中石兽”意指掉入河中的石兽，有一说，文中寺庙临近河边，此石兽是“镇水”用的。本文选自纪昀 的</a:t>
            </a:r>
            <a:r>
              <a:rPr lang="en-US" altLang="zh-CN" sz="4400" b="1" dirty="0">
                <a:ea typeface="新宋体" panose="02010609030101010101" pitchFamily="49" charset="-122"/>
              </a:rPr>
              <a:t>《</a:t>
            </a:r>
            <a:r>
              <a:rPr lang="zh-CN" altLang="en-US" sz="4400" b="1" dirty="0">
                <a:ea typeface="新宋体" panose="02010609030101010101" pitchFamily="49" charset="-122"/>
              </a:rPr>
              <a:t>阅微草堂笔记</a:t>
            </a:r>
            <a:r>
              <a:rPr lang="en-US" altLang="zh-CN" sz="4400" b="1">
                <a:ea typeface="新宋体" panose="02010609030101010101" pitchFamily="49" charset="-122"/>
              </a:rPr>
              <a:t>》</a:t>
            </a:r>
            <a:endParaRPr lang="en-US" altLang="zh-CN" sz="4400" b="1">
              <a:ea typeface="新宋体" panose="02010609030101010101" pitchFamily="49" charset="-122"/>
            </a:endParaRPr>
          </a:p>
        </p:txBody>
      </p:sp>
      <p:pic>
        <p:nvPicPr>
          <p:cNvPr id="47108" name="图片 47107" descr="t01fdd2bff2b0231e8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03350" cy="1125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</a:rPr>
              <a:t>朗读课文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7171" name="文本占位符 7170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6165850"/>
          </a:xfrm>
          <a:ln/>
        </p:spPr>
        <p:txBody>
          <a:bodyPr/>
          <a:p>
            <a:pPr>
              <a:buNone/>
            </a:pPr>
            <a:r>
              <a:rPr lang="en-US" altLang="zh-CN" sz="4800" b="1" dirty="0"/>
              <a:t>          </a:t>
            </a:r>
            <a:r>
              <a:rPr lang="zh-CN" altLang="en-US" sz="4800" b="1" dirty="0"/>
              <a:t>①沧州南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一寺临河干（</a:t>
            </a:r>
            <a:r>
              <a:rPr lang="zh-CN" altLang="en-US" sz="4800" b="1" dirty="0">
                <a:solidFill>
                  <a:srgbClr val="FF3300"/>
                </a:solidFill>
              </a:rPr>
              <a:t>gān</a:t>
            </a:r>
            <a:r>
              <a:rPr lang="zh-CN" altLang="en-US" sz="4800" b="1" dirty="0"/>
              <a:t>），山门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圮（</a:t>
            </a:r>
            <a:r>
              <a:rPr lang="zh-CN" altLang="en-US" sz="4800" b="1" dirty="0">
                <a:solidFill>
                  <a:srgbClr val="FF3300"/>
                </a:solidFill>
              </a:rPr>
              <a:t>pǐ</a:t>
            </a:r>
            <a:r>
              <a:rPr lang="zh-CN" altLang="en-US" sz="4800" b="1" dirty="0"/>
              <a:t>)于河，二石兽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并沉焉。 阅十余岁，僧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募金重修，求二石兽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于水中，竟不可得，以为顺流下矣。棹（</a:t>
            </a:r>
            <a:r>
              <a:rPr lang="zh-CN" altLang="en-US" sz="4800" b="1" dirty="0">
                <a:solidFill>
                  <a:srgbClr val="FF3300"/>
                </a:solidFill>
              </a:rPr>
              <a:t>zhào</a:t>
            </a:r>
            <a:r>
              <a:rPr lang="zh-CN" altLang="en-US" sz="4800" b="1" dirty="0"/>
              <a:t>）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数小舟，曳(</a:t>
            </a:r>
            <a:r>
              <a:rPr lang="zh-CN" altLang="en-US" sz="4800" b="1" dirty="0">
                <a:solidFill>
                  <a:srgbClr val="FF3300"/>
                </a:solidFill>
              </a:rPr>
              <a:t>yè</a:t>
            </a:r>
            <a:r>
              <a:rPr lang="zh-CN" altLang="en-US" sz="4800" b="1" dirty="0"/>
              <a:t>)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铁钯</a:t>
            </a:r>
            <a:r>
              <a:rPr lang="zh-CN" altLang="en-US" sz="4800" b="1" dirty="0">
                <a:solidFill>
                  <a:srgbClr val="FF3300"/>
                </a:solidFill>
              </a:rPr>
              <a:t>(pá)</a:t>
            </a:r>
            <a:r>
              <a:rPr lang="zh-CN" altLang="en-US" sz="4800" b="1" dirty="0"/>
              <a:t>，寻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十余里无迹。</a:t>
            </a:r>
            <a:endParaRPr lang="en-US" altLang="zh-CN" sz="4800" b="1" dirty="0"/>
          </a:p>
        </p:txBody>
      </p:sp>
      <p:pic>
        <p:nvPicPr>
          <p:cNvPr id="7172" name="com[1]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8313" y="188913"/>
            <a:ext cx="719137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7172" descr="t011032e91af19e35e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4850" y="5273675"/>
            <a:ext cx="2089150" cy="1584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27" fill="hold"/>
                                        <p:tgtEl>
                                          <p:spTgt spid="7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8195" name="文本占位符 8194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b="1" dirty="0"/>
              <a:t>                </a:t>
            </a:r>
            <a:r>
              <a:rPr lang="zh-CN" altLang="en-US" sz="4800" b="1" dirty="0"/>
              <a:t>②一讲学家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设帐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寺中，闻之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笑曰：“尔辈</a:t>
            </a:r>
            <a:r>
              <a:rPr lang="en-US" altLang="zh-CN" sz="4800" b="1">
                <a:solidFill>
                  <a:srgbClr val="FF0000"/>
                </a:solidFill>
              </a:rPr>
              <a:t>/</a:t>
            </a:r>
            <a:r>
              <a:rPr lang="zh-CN" altLang="en-US" sz="4800" b="1" dirty="0"/>
              <a:t>不能究物理。是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非木杮(</a:t>
            </a:r>
            <a:r>
              <a:rPr lang="zh-CN" altLang="en-US" sz="4800" b="1" dirty="0">
                <a:solidFill>
                  <a:srgbClr val="FF3300"/>
                </a:solidFill>
              </a:rPr>
              <a:t>fèi</a:t>
            </a:r>
            <a:r>
              <a:rPr lang="zh-CN" altLang="en-US" sz="4800" b="1" dirty="0"/>
              <a:t>)，岂能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为暴涨携之去？乃石性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坚重，沙性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松浮，湮(</a:t>
            </a:r>
            <a:r>
              <a:rPr lang="zh-CN" altLang="en-US" sz="4800" b="1" dirty="0">
                <a:solidFill>
                  <a:srgbClr val="FF3300"/>
                </a:solidFill>
              </a:rPr>
              <a:t>yān</a:t>
            </a:r>
            <a:r>
              <a:rPr lang="zh-CN" altLang="en-US" sz="4800" b="1" dirty="0"/>
              <a:t>)于沙下，渐沉渐深耳。沿河求之，不亦颠乎？”众</a:t>
            </a:r>
            <a:r>
              <a:rPr lang="en-US" altLang="zh-CN" sz="4800" b="1">
                <a:solidFill>
                  <a:srgbClr val="FF3300"/>
                </a:solidFill>
              </a:rPr>
              <a:t>/</a:t>
            </a:r>
            <a:r>
              <a:rPr lang="zh-CN" altLang="en-US" sz="4800" b="1" dirty="0"/>
              <a:t>服为确论。</a:t>
            </a:r>
            <a:endParaRPr lang="en-US" altLang="zh-CN" sz="4800" b="1" dirty="0"/>
          </a:p>
        </p:txBody>
      </p:sp>
      <p:pic>
        <p:nvPicPr>
          <p:cNvPr id="8196" name="图片 8195" descr="t012fd18405f0a3bee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445125"/>
            <a:ext cx="9144000" cy="1412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9219" name="文本占位符 9218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/>
        </p:spPr>
        <p:txBody>
          <a:bodyPr/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sz="4000" b="1" dirty="0"/>
              <a:t>③一老河兵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闻之，又笑曰：“凡河中失石，当求之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于上流。盖石性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坚重，沙性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松浮，水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不能冲石，其反击之力，必于石下迎水处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啮(</a:t>
            </a:r>
            <a:r>
              <a:rPr lang="zh-CN" altLang="en-US" sz="4000" b="1" dirty="0">
                <a:solidFill>
                  <a:srgbClr val="FF3300"/>
                </a:solidFill>
              </a:rPr>
              <a:t>niè</a:t>
            </a:r>
            <a:r>
              <a:rPr lang="zh-CN" altLang="en-US" sz="4000" b="1" dirty="0"/>
              <a:t>)沙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为坎穴</a:t>
            </a:r>
            <a:r>
              <a:rPr lang="zh-CN" altLang="en-US" sz="4000" b="1" dirty="0">
                <a:solidFill>
                  <a:srgbClr val="FF3300"/>
                </a:solidFill>
              </a:rPr>
              <a:t>xué</a:t>
            </a:r>
            <a:r>
              <a:rPr lang="zh-CN" altLang="en-US" sz="4000" b="1" dirty="0"/>
              <a:t>。渐激渐深，至石之半，石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必倒掷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坎穴中。如是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再啮，石又再转。转转不已，遂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反溯流逆上矣。求之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下流，固颠；求之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地中，不更颠乎？”如其言，果得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/>
              <a:t>于数里外。</a:t>
            </a:r>
            <a:r>
              <a:rPr lang="zh-CN" altLang="en-US" sz="4000" b="1" dirty="0">
                <a:latin typeface="黑体" panose="02010609060101010101" pitchFamily="49" charset="-122"/>
              </a:rPr>
              <a:t>然则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>
                <a:latin typeface="黑体" panose="02010609060101010101" pitchFamily="49" charset="-122"/>
              </a:rPr>
              <a:t>天下之事，但知其一，不知其二者</a:t>
            </a:r>
            <a:r>
              <a:rPr lang="en-US" altLang="zh-CN" sz="4000" b="1">
                <a:solidFill>
                  <a:srgbClr val="FF3300"/>
                </a:solidFill>
              </a:rPr>
              <a:t>/</a:t>
            </a:r>
            <a:r>
              <a:rPr lang="zh-CN" altLang="en-US" sz="4000" b="1" dirty="0">
                <a:latin typeface="黑体" panose="02010609060101010101" pitchFamily="49" charset="-122"/>
              </a:rPr>
              <a:t>多矣，可据理臆(</a:t>
            </a:r>
            <a:r>
              <a:rPr lang="zh-CN" altLang="en-US" sz="4000" b="1" dirty="0">
                <a:solidFill>
                  <a:srgbClr val="FF3300"/>
                </a:solidFill>
                <a:latin typeface="黑体" panose="02010609060101010101" pitchFamily="49" charset="-122"/>
              </a:rPr>
              <a:t>yì</a:t>
            </a:r>
            <a:r>
              <a:rPr lang="zh-CN" altLang="en-US" sz="4000" b="1" dirty="0">
                <a:latin typeface="黑体" panose="02010609060101010101" pitchFamily="49" charset="-122"/>
              </a:rPr>
              <a:t>)断欤</a:t>
            </a:r>
            <a:r>
              <a:rPr lang="zh-CN" altLang="en-US" sz="4000" b="1" dirty="0">
                <a:solidFill>
                  <a:srgbClr val="FF3300"/>
                </a:solidFill>
                <a:latin typeface="黑体" panose="02010609060101010101" pitchFamily="49" charset="-122"/>
              </a:rPr>
              <a:t>yú</a:t>
            </a:r>
            <a:r>
              <a:rPr lang="zh-CN" altLang="en-US" sz="4000" b="1" dirty="0">
                <a:latin typeface="黑体" panose="02010609060101010101" pitchFamily="49" charset="-122"/>
              </a:rPr>
              <a:t>]？</a:t>
            </a:r>
            <a:endParaRPr lang="zh-CN" altLang="en-US" sz="4000" b="1" dirty="0">
              <a:latin typeface="黑体" panose="02010609060101010101" pitchFamily="49" charset="-122"/>
            </a:endParaRPr>
          </a:p>
          <a:p>
            <a:pPr>
              <a:buNone/>
            </a:pPr>
            <a:endParaRPr lang="en-US" altLang="zh-CN" sz="4000" b="1" dirty="0"/>
          </a:p>
        </p:txBody>
      </p:sp>
    </p:spTree>
  </p:cSld>
  <p:clrMapOvr>
    <a:masterClrMapping/>
  </p:clrMapOvr>
  <p:transition spd="med">
    <p:wheel spokes="8"/>
    <p:sndAc>
      <p:stSnd>
        <p:snd r:embed="rId1" name="chimes.wav"/>
      </p:stSnd>
    </p:sndAc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5098</Words>
  <Application>WPS 演示</Application>
  <PresentationFormat>在屏幕上显示</PresentationFormat>
  <Paragraphs>411</Paragraphs>
  <Slides>42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6" baseType="lpstr">
      <vt:lpstr>Arial</vt:lpstr>
      <vt:lpstr>宋体</vt:lpstr>
      <vt:lpstr>Wingdings</vt:lpstr>
      <vt:lpstr>Times New Roman</vt:lpstr>
      <vt:lpstr>新宋体</vt:lpstr>
      <vt:lpstr>黑体</vt:lpstr>
      <vt:lpstr>宋体-PUA</vt:lpstr>
      <vt:lpstr>Tahoma</vt:lpstr>
      <vt:lpstr>仿宋_GB2312</vt:lpstr>
      <vt:lpstr>隶书</vt:lpstr>
      <vt:lpstr>微软雅黑</vt:lpstr>
      <vt:lpstr>Calibri</vt:lpstr>
      <vt:lpstr>仿宋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MC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MC SYSTEM</dc:creator>
  <cp:lastModifiedBy>Administrator</cp:lastModifiedBy>
  <cp:revision>16</cp:revision>
  <dcterms:created xsi:type="dcterms:W3CDTF">2013-11-08T06:16:41Z</dcterms:created>
  <dcterms:modified xsi:type="dcterms:W3CDTF">2018-11-08T02:32:42Z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