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8" r:id="rId3"/>
    <p:sldId id="259" r:id="rId4"/>
    <p:sldId id="277" r:id="rId5"/>
    <p:sldId id="265" r:id="rId6"/>
    <p:sldId id="266" r:id="rId7"/>
    <p:sldId id="276" r:id="rId8"/>
    <p:sldId id="274" r:id="rId10"/>
    <p:sldId id="268" r:id="rId11"/>
    <p:sldId id="269" r:id="rId12"/>
    <p:sldId id="270" r:id="rId13"/>
    <p:sldId id="271" r:id="rId14"/>
    <p:sldId id="275" r:id="rId15"/>
    <p:sldId id="272" r:id="rId1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990000"/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9" d="100"/>
        <a:sy n="9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82B78A-45DE-469A-B4A1-73C737DDDB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688BAC-5EB9-4935-A523-D3720EB4B15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88BAC-5EB9-4935-A523-D3720EB4B1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3D855A-FD25-4B93-A5CF-ED31F40D143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AB6501-BA59-4FB9-B5BC-24190ACB98F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EC2F8-EDD5-4D3A-B2F4-1EA22C92B91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EBC2C-B629-44EA-BC1C-ADF85798129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1AA51F-94AF-4EF9-8506-1F071C0EB95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CF0003-1FA7-42A6-932C-49C7E569190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4F2C71-9630-4A4D-BA98-5BD33987270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8C128-8651-48C0-923E-A23824ECFDE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3C7FA-7A66-4B5B-944C-6140F51DE6F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8A6B1B-6913-4213-9A08-648E94EB831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278F86-8D27-46C2-83E4-0DEACD062E3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C75BE083-A52E-4CF8-955D-ACB09B873504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539552" y="2132856"/>
            <a:ext cx="7940675" cy="1143000"/>
          </a:xfrm>
        </p:spPr>
        <p:txBody>
          <a:bodyPr/>
          <a:lstStyle/>
          <a:p>
            <a:r>
              <a:rPr lang="zh-CN" altLang="en-US" sz="7200" b="1" dirty="0">
                <a:solidFill>
                  <a:srgbClr val="FF0066"/>
                </a:solidFill>
                <a:ea typeface="幼圆" panose="02010509060101010101" pitchFamily="49" charset="-122"/>
              </a:rPr>
              <a:t>花边饺子里的爱</a:t>
            </a:r>
            <a:endParaRPr lang="zh-CN" altLang="en-US" sz="7200" b="1" dirty="0">
              <a:solidFill>
                <a:srgbClr val="FF0066"/>
              </a:solidFill>
              <a:ea typeface="幼圆" panose="02010509060101010101" pitchFamily="49" charset="-122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331640" y="788080"/>
            <a:ext cx="61452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</a:rPr>
              <a:t>语文</a:t>
            </a:r>
            <a:r>
              <a:rPr lang="en-US" altLang="zh-CN" sz="3200" b="1" dirty="0">
                <a:solidFill>
                  <a:srgbClr val="FF0000"/>
                </a:solidFill>
              </a:rPr>
              <a:t>S</a:t>
            </a:r>
            <a:r>
              <a:rPr lang="zh-CN" altLang="en-US" sz="3200" b="1" dirty="0">
                <a:solidFill>
                  <a:srgbClr val="FF0000"/>
                </a:solidFill>
              </a:rPr>
              <a:t>版六年级语文上册第三单元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84438" y="1628775"/>
            <a:ext cx="4175125" cy="4321175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3500"/>
              <a:t>     </a:t>
            </a:r>
            <a:endParaRPr lang="en-US" altLang="zh-CN" sz="350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/>
              <a:t>   </a:t>
            </a:r>
            <a:r>
              <a:rPr lang="zh-CN" altLang="en-US" b="1">
                <a:solidFill>
                  <a:schemeClr val="accent2"/>
                </a:solidFill>
              </a:rPr>
              <a:t>不仅描绘出了包饺子时，妈妈的威风和得意，同时也表现出了家庭的和谐与幸福。</a:t>
            </a:r>
            <a:endParaRPr lang="zh-CN" altLang="en-US" b="1">
              <a:solidFill>
                <a:schemeClr val="accent2"/>
              </a:solidFill>
            </a:endParaRP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>
          <a:xfrm>
            <a:off x="684213" y="1412875"/>
            <a:ext cx="1727200" cy="4162425"/>
          </a:xfrm>
          <a:noFill/>
        </p:spPr>
        <p:txBody>
          <a:bodyPr/>
          <a:lstStyle/>
          <a:p>
            <a:pPr algn="l"/>
            <a:r>
              <a:rPr lang="zh-CN" altLang="en-US" sz="3000" b="1" dirty="0">
                <a:solidFill>
                  <a:schemeClr val="accent2"/>
                </a:solidFill>
              </a:rPr>
              <a:t>列举：</a:t>
            </a:r>
            <a:br>
              <a:rPr lang="zh-CN" altLang="en-US" sz="3000" b="1" dirty="0">
                <a:solidFill>
                  <a:schemeClr val="accent2"/>
                </a:solidFill>
              </a:rPr>
            </a:br>
            <a:br>
              <a:rPr lang="zh-CN" altLang="en-US" sz="3000" b="1" dirty="0">
                <a:solidFill>
                  <a:schemeClr val="accent2"/>
                </a:solidFill>
              </a:rPr>
            </a:br>
            <a:r>
              <a:rPr lang="zh-CN" altLang="en-US" sz="3000" b="1" dirty="0">
                <a:solidFill>
                  <a:schemeClr val="accent2"/>
                </a:solidFill>
              </a:rPr>
              <a:t>指挥</a:t>
            </a:r>
            <a:r>
              <a:rPr lang="en-US" altLang="zh-CN" sz="3000" b="1" dirty="0">
                <a:solidFill>
                  <a:schemeClr val="accent2"/>
                </a:solidFill>
              </a:rPr>
              <a:t>……</a:t>
            </a:r>
            <a:r>
              <a:rPr lang="zh-CN" altLang="en-US" sz="3000" b="1" dirty="0">
                <a:solidFill>
                  <a:schemeClr val="accent2"/>
                </a:solidFill>
              </a:rPr>
              <a:t>颇似沙场点兵</a:t>
            </a:r>
            <a:br>
              <a:rPr lang="zh-CN" altLang="en-US" b="1" dirty="0">
                <a:solidFill>
                  <a:schemeClr val="accent2"/>
                </a:solidFill>
              </a:rPr>
            </a:br>
            <a:endParaRPr lang="zh-CN" altLang="en-US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/>
          <p:nvPr/>
        </p:nvGrpSpPr>
        <p:grpSpPr bwMode="auto">
          <a:xfrm>
            <a:off x="539750" y="188913"/>
            <a:ext cx="2751138" cy="1557337"/>
            <a:chOff x="1997" y="1314"/>
            <a:chExt cx="1889" cy="1009"/>
          </a:xfrm>
        </p:grpSpPr>
        <p:grpSp>
          <p:nvGrpSpPr>
            <p:cNvPr id="18435" name="Group 3"/>
            <p:cNvGrpSpPr/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18436" name="Oval 4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437" name="Oval 5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8438" name="Oval 6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8439" name="Oval 7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8440" name="Oval 8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8441" name="Oval 9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18442" name="AutoShape 10"/>
          <p:cNvSpPr>
            <a:spLocks noChangeArrowheads="1"/>
          </p:cNvSpPr>
          <p:nvPr/>
        </p:nvSpPr>
        <p:spPr bwMode="auto">
          <a:xfrm>
            <a:off x="395288" y="2565400"/>
            <a:ext cx="8353425" cy="28797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tint val="27451"/>
                  <a:invGamma/>
                </a:srgbClr>
              </a:gs>
            </a:gsLst>
            <a:lin ang="5400000" scaled="1"/>
          </a:gradFill>
          <a:ln w="38100">
            <a:solidFill>
              <a:srgbClr val="3366FF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zh-CN" altLang="zh-CN">
              <a:latin typeface="Verdana" panose="020B0604030504040204" pitchFamily="34" charset="0"/>
            </a:endParaRP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900113" y="404813"/>
            <a:ext cx="2592387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500" b="1" dirty="0">
                <a:solidFill>
                  <a:schemeClr val="accent2"/>
                </a:solidFill>
              </a:rPr>
              <a:t>重点阅读</a:t>
            </a:r>
            <a:endParaRPr lang="zh-CN" altLang="en-US" sz="3500" b="1" dirty="0">
              <a:solidFill>
                <a:schemeClr val="accent2"/>
              </a:solidFill>
            </a:endParaRPr>
          </a:p>
        </p:txBody>
      </p:sp>
      <p:sp>
        <p:nvSpPr>
          <p:cNvPr id="18444" name="AutoShape 12"/>
          <p:cNvSpPr>
            <a:spLocks noChangeAspect="1" noChangeArrowheads="1" noTextEdit="1"/>
          </p:cNvSpPr>
          <p:nvPr/>
        </p:nvSpPr>
        <p:spPr bwMode="gray">
          <a:xfrm>
            <a:off x="3222625" y="2995613"/>
            <a:ext cx="909638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5" name="Freeform 13"/>
          <p:cNvSpPr/>
          <p:nvPr/>
        </p:nvSpPr>
        <p:spPr bwMode="gray">
          <a:xfrm flipH="1">
            <a:off x="827088" y="1773238"/>
            <a:ext cx="977900" cy="1725612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827088" y="2781300"/>
            <a:ext cx="7632700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400" dirty="0"/>
              <a:t>        </a:t>
            </a:r>
            <a:r>
              <a:rPr lang="zh-CN" altLang="en-US" sz="3400" dirty="0"/>
              <a:t>分别通过母亲在肉馅的饺子上捏花边让“我”和弟弟吃以及成年后“我”用糖馅儿包了一个有记号的花边饺子给母亲吃两件事，透露出母子之间诚挚的爱。 </a:t>
            </a:r>
            <a:endParaRPr lang="zh-CN" altLang="en-US" sz="3400" dirty="0"/>
          </a:p>
        </p:txBody>
      </p:sp>
      <p:sp>
        <p:nvSpPr>
          <p:cNvPr id="18448" name="AutoShape 16"/>
          <p:cNvSpPr>
            <a:spLocks noChangeArrowheads="1"/>
          </p:cNvSpPr>
          <p:nvPr/>
        </p:nvSpPr>
        <p:spPr bwMode="gray">
          <a:xfrm>
            <a:off x="3492500" y="1557338"/>
            <a:ext cx="3505200" cy="685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38100" algn="ctr">
            <a:solidFill>
              <a:srgbClr val="FFFFFF"/>
            </a:solidFill>
            <a:rou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</a:rPr>
              <a:t>第二、八自然段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92150"/>
            <a:ext cx="4392612" cy="1143000"/>
          </a:xfrm>
        </p:spPr>
        <p:txBody>
          <a:bodyPr/>
          <a:lstStyle/>
          <a:p>
            <a:r>
              <a:rPr lang="zh-CN" altLang="en-US" sz="5400" dirty="0">
                <a:solidFill>
                  <a:srgbClr val="0000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拓展与延伸</a:t>
            </a:r>
            <a:endParaRPr lang="zh-CN" altLang="en-US" sz="5400" dirty="0">
              <a:solidFill>
                <a:srgbClr val="0000FF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187450" y="2205038"/>
            <a:ext cx="7019925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4000" dirty="0"/>
              <a:t>       </a:t>
            </a:r>
            <a:r>
              <a:rPr lang="zh-CN" altLang="en-US" sz="4000" dirty="0"/>
              <a:t>本文表现了感人的母爱之情，我们还学过很多有关“母爱”的文章或诗词，你能说出其中一些吗？ </a:t>
            </a:r>
            <a:endParaRPr lang="zh-CN" altLang="en-US" sz="40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4"/>
          <p:cNvSpPr txBox="1">
            <a:spLocks noChangeArrowheads="1"/>
          </p:cNvSpPr>
          <p:nvPr>
            <p:ph type="body" idx="1"/>
          </p:nvPr>
        </p:nvSpPr>
        <p:spPr>
          <a:xfrm>
            <a:off x="1908175" y="2924175"/>
            <a:ext cx="5648325" cy="27654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</a:rPr>
              <a:t>《</a:t>
            </a:r>
            <a:r>
              <a:rPr lang="zh-CN" altLang="en-US" b="1" dirty="0">
                <a:solidFill>
                  <a:srgbClr val="000000"/>
                </a:solidFill>
              </a:rPr>
              <a:t>你必须有一样是出色的</a:t>
            </a:r>
            <a:r>
              <a:rPr lang="en-US" altLang="zh-CN" b="1" dirty="0">
                <a:solidFill>
                  <a:srgbClr val="000000"/>
                </a:solidFill>
              </a:rPr>
              <a:t>》</a:t>
            </a:r>
            <a:endParaRPr lang="en-US" altLang="zh-CN" b="1" dirty="0">
              <a:solidFill>
                <a:srgbClr val="000000"/>
              </a:solidFill>
            </a:endParaRPr>
          </a:p>
          <a:p>
            <a:pPr algn="ctr"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</a:rPr>
              <a:t>《</a:t>
            </a:r>
            <a:r>
              <a:rPr lang="zh-CN" altLang="en-US" b="1" dirty="0">
                <a:solidFill>
                  <a:srgbClr val="000000"/>
                </a:solidFill>
              </a:rPr>
              <a:t>父亲</a:t>
            </a:r>
            <a:r>
              <a:rPr lang="en-US" altLang="zh-CN" b="1" dirty="0">
                <a:solidFill>
                  <a:srgbClr val="000000"/>
                </a:solidFill>
              </a:rPr>
              <a:t>》</a:t>
            </a:r>
            <a:endParaRPr lang="en-US" altLang="zh-CN" b="1" dirty="0">
              <a:solidFill>
                <a:srgbClr val="000000"/>
              </a:solidFill>
            </a:endParaRPr>
          </a:p>
          <a:p>
            <a:pPr algn="ctr"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</a:rPr>
              <a:t>《</a:t>
            </a:r>
            <a:r>
              <a:rPr lang="zh-CN" altLang="en-US" b="1" dirty="0">
                <a:solidFill>
                  <a:srgbClr val="000000"/>
                </a:solidFill>
              </a:rPr>
              <a:t>倾斜的伞</a:t>
            </a:r>
            <a:r>
              <a:rPr lang="en-US" altLang="zh-CN" b="1" dirty="0" smtClean="0">
                <a:solidFill>
                  <a:srgbClr val="000000"/>
                </a:solidFill>
              </a:rPr>
              <a:t>》 </a:t>
            </a:r>
            <a:endParaRPr lang="en-US" altLang="zh-CN" sz="4400" b="1" dirty="0">
              <a:solidFill>
                <a:srgbClr val="0000FF"/>
              </a:solidFill>
            </a:endParaRP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2193925" y="1973263"/>
            <a:ext cx="1841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None/>
            </a:pPr>
            <a:endParaRPr kumimoji="1" lang="zh-CN" altLang="zh-CN" sz="3200">
              <a:latin typeface="Tahoma" panose="020B0604030504040204" pitchFamily="34" charset="0"/>
            </a:endParaRP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2843213" y="1828800"/>
            <a:ext cx="44719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None/>
            </a:pPr>
            <a:r>
              <a:rPr kumimoji="1" lang="zh-CN" altLang="en-US" sz="4400" b="1">
                <a:solidFill>
                  <a:srgbClr val="6600FF"/>
                </a:solidFill>
                <a:latin typeface="Tahoma" panose="020B0604030504040204" pitchFamily="34" charset="0"/>
              </a:rPr>
              <a:t>推荐阅读</a:t>
            </a:r>
            <a:endParaRPr kumimoji="1" lang="zh-CN" altLang="en-US" sz="4400" b="1">
              <a:solidFill>
                <a:srgbClr val="6600FF"/>
              </a:solidFill>
              <a:latin typeface="Tahoma" panose="020B0604030504040204" pitchFamily="34" charset="0"/>
            </a:endParaRPr>
          </a:p>
        </p:txBody>
      </p:sp>
      <p:pic>
        <p:nvPicPr>
          <p:cNvPr id="20490" name="Picture 10" descr="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11188" y="260350"/>
            <a:ext cx="2030412" cy="225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build="p"/>
      <p:bldP spid="2048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412875"/>
            <a:ext cx="2601913" cy="1143000"/>
          </a:xfrm>
        </p:spPr>
        <p:txBody>
          <a:bodyPr/>
          <a:lstStyle/>
          <a:p>
            <a:r>
              <a:rPr lang="zh-CN" altLang="en-US"/>
              <a:t>花边饺子</a:t>
            </a:r>
            <a:endParaRPr lang="zh-CN" altLang="en-US"/>
          </a:p>
        </p:txBody>
      </p:sp>
      <p:pic>
        <p:nvPicPr>
          <p:cNvPr id="5126" name="Picture 6" descr="0130000002958412012581468256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203575" y="333375"/>
            <a:ext cx="5399088" cy="4056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5013325"/>
            <a:ext cx="4103688" cy="1143000"/>
          </a:xfrm>
        </p:spPr>
        <p:txBody>
          <a:bodyPr/>
          <a:lstStyle/>
          <a:p>
            <a:r>
              <a:rPr lang="zh-CN" altLang="en-US" sz="6600" b="1">
                <a:solidFill>
                  <a:srgbClr val="0000FF"/>
                </a:solidFill>
                <a:ea typeface="楷体_GB2312" pitchFamily="49" charset="-122"/>
              </a:rPr>
              <a:t>花边饺子</a:t>
            </a:r>
            <a:endParaRPr lang="zh-CN" altLang="en-US" sz="6600" b="1">
              <a:solidFill>
                <a:srgbClr val="0000FF"/>
              </a:solidFill>
              <a:ea typeface="楷体_GB2312" pitchFamily="49" charset="-122"/>
            </a:endParaRPr>
          </a:p>
        </p:txBody>
      </p:sp>
      <p:pic>
        <p:nvPicPr>
          <p:cNvPr id="25603" name="Picture 3" descr="2008060414244083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55575" y="46038"/>
            <a:ext cx="6000750" cy="450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4" name="Picture 4" descr="200806041424135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4508500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627313" y="404813"/>
            <a:ext cx="6300787" cy="611981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1800" dirty="0"/>
              <a:t>     </a:t>
            </a:r>
            <a:endParaRPr lang="en-US" altLang="zh-CN" sz="1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 dirty="0"/>
              <a:t>      </a:t>
            </a:r>
            <a:r>
              <a:rPr lang="zh-CN" altLang="en-US" sz="2400" b="1" dirty="0"/>
              <a:t>肖复兴是北京人，于</a:t>
            </a:r>
            <a:r>
              <a:rPr lang="en-US" altLang="zh-CN" sz="2400" b="1" dirty="0"/>
              <a:t>1947</a:t>
            </a:r>
            <a:r>
              <a:rPr lang="zh-CN" altLang="en-US" sz="2400" b="1" dirty="0"/>
              <a:t>年生。</a:t>
            </a:r>
            <a:r>
              <a:rPr lang="en-US" altLang="zh-CN" sz="2400" b="1" dirty="0"/>
              <a:t>1966</a:t>
            </a:r>
            <a:r>
              <a:rPr lang="zh-CN" altLang="en-US" sz="2400" b="1" dirty="0"/>
              <a:t>年高中毕业于北京汇文中学；</a:t>
            </a:r>
            <a:r>
              <a:rPr lang="en-US" altLang="zh-CN" sz="2400" b="1" dirty="0"/>
              <a:t>1968</a:t>
            </a:r>
            <a:r>
              <a:rPr lang="zh-CN" altLang="en-US" sz="2400" b="1" dirty="0"/>
              <a:t>年到北大荒插队；</a:t>
            </a:r>
            <a:r>
              <a:rPr lang="en-US" altLang="zh-CN" sz="2400" b="1" dirty="0"/>
              <a:t>1982</a:t>
            </a:r>
            <a:r>
              <a:rPr lang="zh-CN" altLang="en-US" sz="2400" b="1" dirty="0"/>
              <a:t>年毕业于中央戏剧学院。当过大中小学教师，曾任</a:t>
            </a:r>
            <a:r>
              <a:rPr lang="en-US" altLang="zh-CN" sz="2400" b="1" dirty="0"/>
              <a:t>《</a:t>
            </a:r>
            <a:r>
              <a:rPr lang="zh-CN" altLang="en-US" sz="2400" b="1" dirty="0"/>
              <a:t>小说选刊</a:t>
            </a:r>
            <a:r>
              <a:rPr lang="en-US" altLang="zh-CN" sz="2400" b="1" dirty="0"/>
              <a:t>》</a:t>
            </a:r>
            <a:r>
              <a:rPr lang="zh-CN" altLang="en-US" sz="2400" b="1" dirty="0"/>
              <a:t>副主编。现任</a:t>
            </a:r>
            <a:r>
              <a:rPr lang="en-US" altLang="zh-CN" sz="2400" b="1" dirty="0"/>
              <a:t>《</a:t>
            </a:r>
            <a:r>
              <a:rPr lang="zh-CN" altLang="en-US" sz="2400" b="1" dirty="0"/>
              <a:t>人民文学</a:t>
            </a:r>
            <a:r>
              <a:rPr lang="en-US" altLang="zh-CN" sz="2400" b="1" dirty="0"/>
              <a:t>》</a:t>
            </a:r>
            <a:r>
              <a:rPr lang="zh-CN" altLang="en-US" sz="2400" b="1" dirty="0"/>
              <a:t>杂志社副主编。已出版</a:t>
            </a:r>
            <a:r>
              <a:rPr lang="en-US" altLang="zh-CN" sz="2400" b="1" dirty="0"/>
              <a:t>50</a:t>
            </a:r>
            <a:r>
              <a:rPr lang="zh-CN" altLang="en-US" sz="2400" b="1" dirty="0"/>
              <a:t>余种书，曾多次获全国及北京、上海地区优秀文学奖。</a:t>
            </a:r>
            <a:endParaRPr lang="zh-CN" altLang="en-US" sz="2400" b="1" dirty="0"/>
          </a:p>
          <a:p>
            <a:pPr>
              <a:lnSpc>
                <a:spcPct val="80000"/>
              </a:lnSpc>
              <a:buFontTx/>
              <a:buNone/>
            </a:pPr>
            <a:endParaRPr lang="zh-CN" altLang="en-US" sz="2400" b="1" dirty="0"/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400" b="1" dirty="0"/>
              <a:t>     代表作有长篇小说</a:t>
            </a:r>
            <a:r>
              <a:rPr lang="en-US" altLang="zh-CN" sz="2400" b="1" dirty="0"/>
              <a:t>《</a:t>
            </a:r>
            <a:r>
              <a:rPr lang="zh-CN" altLang="en-US" sz="2400" b="1" dirty="0"/>
              <a:t>我们曾经相爱</a:t>
            </a:r>
            <a:r>
              <a:rPr lang="en-US" altLang="zh-CN" sz="2400" b="1" dirty="0"/>
              <a:t>》</a:t>
            </a:r>
            <a:r>
              <a:rPr lang="zh-CN" altLang="en-US" sz="2400" b="1" dirty="0"/>
              <a:t>、</a:t>
            </a:r>
            <a:r>
              <a:rPr lang="en-US" altLang="zh-CN" sz="2400" b="1" dirty="0"/>
              <a:t>《</a:t>
            </a:r>
            <a:r>
              <a:rPr lang="zh-CN" altLang="en-US" sz="2400" b="1" dirty="0"/>
              <a:t>早恋</a:t>
            </a:r>
            <a:r>
              <a:rPr lang="en-US" altLang="zh-CN" sz="2400" b="1" dirty="0"/>
              <a:t>》</a:t>
            </a:r>
            <a:r>
              <a:rPr lang="zh-CN" altLang="en-US" sz="2400" b="1" dirty="0"/>
              <a:t>、</a:t>
            </a:r>
            <a:r>
              <a:rPr lang="en-US" altLang="zh-CN" sz="2400" b="1" dirty="0"/>
              <a:t>《</a:t>
            </a:r>
            <a:r>
              <a:rPr lang="zh-CN" altLang="en-US" sz="2400" b="1" dirty="0"/>
              <a:t>青春梦幻曲</a:t>
            </a:r>
            <a:r>
              <a:rPr lang="en-US" altLang="zh-CN" sz="2400" b="1" dirty="0"/>
              <a:t>》</a:t>
            </a:r>
            <a:r>
              <a:rPr lang="zh-CN" altLang="en-US" sz="2400" b="1" dirty="0"/>
              <a:t>，中短篇小说集</a:t>
            </a:r>
            <a:r>
              <a:rPr lang="en-US" altLang="zh-CN" sz="2400" b="1" dirty="0"/>
              <a:t>《</a:t>
            </a:r>
            <a:r>
              <a:rPr lang="zh-CN" altLang="en-US" sz="2400" b="1" dirty="0"/>
              <a:t>四月的归来</a:t>
            </a:r>
            <a:r>
              <a:rPr lang="en-US" altLang="zh-CN" sz="2400" b="1" dirty="0"/>
              <a:t>》</a:t>
            </a:r>
            <a:r>
              <a:rPr lang="zh-CN" altLang="en-US" sz="2400" b="1" dirty="0"/>
              <a:t>、</a:t>
            </a:r>
            <a:r>
              <a:rPr lang="en-US" altLang="zh-CN" sz="2400" b="1" dirty="0"/>
              <a:t>《</a:t>
            </a:r>
            <a:r>
              <a:rPr lang="zh-CN" altLang="en-US" sz="2400" b="1" dirty="0"/>
              <a:t>北大荒奇遇</a:t>
            </a:r>
            <a:r>
              <a:rPr lang="en-US" altLang="zh-CN" sz="2400" b="1" dirty="0"/>
              <a:t>》</a:t>
            </a:r>
            <a:r>
              <a:rPr lang="zh-CN" altLang="en-US" sz="2400" b="1" dirty="0"/>
              <a:t>，报告文学集</a:t>
            </a:r>
            <a:r>
              <a:rPr lang="en-US" altLang="zh-CN" sz="2400" b="1" dirty="0"/>
              <a:t>《</a:t>
            </a:r>
            <a:r>
              <a:rPr lang="zh-CN" altLang="en-US" sz="2400" b="1" dirty="0"/>
              <a:t>国际大师和他的妻子</a:t>
            </a:r>
            <a:r>
              <a:rPr lang="en-US" altLang="zh-CN" sz="2400" b="1" dirty="0"/>
              <a:t>》</a:t>
            </a:r>
            <a:r>
              <a:rPr lang="zh-CN" altLang="en-US" sz="2400" b="1" dirty="0"/>
              <a:t>、</a:t>
            </a:r>
            <a:r>
              <a:rPr lang="en-US" altLang="zh-CN" sz="2400" b="1" dirty="0"/>
              <a:t>《</a:t>
            </a:r>
            <a:r>
              <a:rPr lang="zh-CN" altLang="en-US" sz="2400" b="1" dirty="0"/>
              <a:t>多梦时节</a:t>
            </a:r>
            <a:r>
              <a:rPr lang="en-US" altLang="zh-CN" sz="2400" b="1" dirty="0"/>
              <a:t>——</a:t>
            </a:r>
            <a:r>
              <a:rPr lang="zh-CN" altLang="en-US" sz="2400" b="1" dirty="0"/>
              <a:t>肖复兴报告文学集</a:t>
            </a:r>
            <a:r>
              <a:rPr lang="en-US" altLang="zh-CN" sz="2400" b="1" dirty="0"/>
              <a:t>》</a:t>
            </a:r>
            <a:r>
              <a:rPr lang="zh-CN" altLang="en-US" sz="2400" b="1" dirty="0"/>
              <a:t>等。报告文学</a:t>
            </a:r>
            <a:r>
              <a:rPr lang="en-US" altLang="zh-CN" sz="2400" b="1" dirty="0"/>
              <a:t>《</a:t>
            </a:r>
            <a:r>
              <a:rPr lang="zh-CN" altLang="en-US" sz="2400" b="1" dirty="0"/>
              <a:t>海河边的一间小屋</a:t>
            </a:r>
            <a:r>
              <a:rPr lang="en-US" altLang="zh-CN" sz="2400" b="1" dirty="0"/>
              <a:t>》</a:t>
            </a:r>
            <a:r>
              <a:rPr lang="zh-CN" altLang="en-US" sz="2400" b="1" dirty="0"/>
              <a:t>、</a:t>
            </a:r>
            <a:r>
              <a:rPr lang="en-US" altLang="zh-CN" sz="2400" b="1" dirty="0"/>
              <a:t>《</a:t>
            </a:r>
            <a:r>
              <a:rPr lang="zh-CN" altLang="en-US" sz="2400" b="1" dirty="0"/>
              <a:t>生当作人杰</a:t>
            </a:r>
            <a:r>
              <a:rPr lang="en-US" altLang="zh-CN" sz="2400" b="1" dirty="0"/>
              <a:t>》</a:t>
            </a:r>
            <a:r>
              <a:rPr lang="zh-CN" altLang="en-US" sz="2400" b="1" dirty="0"/>
              <a:t>分别获全国第二、三届优秀报告文学奖。他还写过一篇文章，名为</a:t>
            </a:r>
            <a:r>
              <a:rPr lang="en-US" altLang="zh-CN" sz="2400" b="1" dirty="0"/>
              <a:t>《</a:t>
            </a:r>
            <a:r>
              <a:rPr lang="zh-CN" altLang="en-US" sz="2400" b="1" dirty="0"/>
              <a:t>到天堂的距离</a:t>
            </a:r>
            <a:r>
              <a:rPr lang="en-US" altLang="zh-CN" sz="2400" b="1" dirty="0"/>
              <a:t>》</a:t>
            </a:r>
            <a:r>
              <a:rPr lang="zh-CN" altLang="en-US" sz="2400" b="1" dirty="0"/>
              <a:t>。</a:t>
            </a:r>
            <a:endParaRPr lang="zh-CN" altLang="en-US" sz="2400" b="1" dirty="0"/>
          </a:p>
          <a:p>
            <a:pPr>
              <a:lnSpc>
                <a:spcPct val="80000"/>
              </a:lnSpc>
            </a:pPr>
            <a:endParaRPr lang="en-US" altLang="zh-CN" sz="2400" b="1" dirty="0"/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title"/>
          </p:nvPr>
        </p:nvSpPr>
        <p:spPr>
          <a:xfrm>
            <a:off x="755650" y="908050"/>
            <a:ext cx="1223963" cy="4162425"/>
          </a:xfrm>
          <a:noFill/>
        </p:spPr>
        <p:txBody>
          <a:bodyPr/>
          <a:lstStyle/>
          <a:p>
            <a:r>
              <a:rPr lang="zh-CN" altLang="en-US" sz="4800" dirty="0">
                <a:solidFill>
                  <a:srgbClr val="0000FF"/>
                </a:solidFill>
                <a:ea typeface="隶书" panose="02010509060101010101" pitchFamily="49" charset="-122"/>
              </a:rPr>
              <a:t>作者介绍</a:t>
            </a:r>
            <a:endParaRPr lang="zh-CN" altLang="en-US" sz="4800" dirty="0">
              <a:solidFill>
                <a:srgbClr val="0000FF"/>
              </a:solidFill>
              <a:ea typeface="隶书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2008-02-08-12-34-1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3375025" cy="450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2008-02-08-12-34-5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2420938"/>
            <a:ext cx="4537075" cy="384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059832" y="2310158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125788" cy="1114425"/>
          </a:xfrm>
        </p:spPr>
        <p:txBody>
          <a:bodyPr/>
          <a:lstStyle/>
          <a:p>
            <a:r>
              <a:rPr lang="zh-CN" altLang="en-US" sz="5400" b="1" dirty="0">
                <a:solidFill>
                  <a:srgbClr val="0000FF"/>
                </a:solidFill>
                <a:ea typeface="隶书" panose="02010509060101010101" pitchFamily="49" charset="-122"/>
              </a:rPr>
              <a:t>主要内容</a:t>
            </a:r>
            <a:endParaRPr lang="zh-CN" altLang="en-US" sz="5400" b="1" dirty="0">
              <a:solidFill>
                <a:srgbClr val="0000FF"/>
              </a:solidFill>
              <a:ea typeface="隶书" panose="02010509060101010101" pitchFamily="49" charset="-122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551515" y="1484784"/>
            <a:ext cx="8196949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n-US" altLang="zh-CN" sz="3200" dirty="0"/>
              <a:t>         </a:t>
            </a:r>
            <a:r>
              <a:rPr lang="zh-CN" altLang="en-US" sz="4000" b="1" dirty="0"/>
              <a:t>这篇课文讲的是作者在</a:t>
            </a:r>
            <a:r>
              <a:rPr lang="zh-CN" altLang="en-US" sz="4000" b="1" dirty="0">
                <a:solidFill>
                  <a:srgbClr val="FF0000"/>
                </a:solidFill>
              </a:rPr>
              <a:t>童年时</a:t>
            </a:r>
            <a:r>
              <a:rPr lang="zh-CN" altLang="en-US" sz="4000" b="1" dirty="0"/>
              <a:t>，</a:t>
            </a:r>
            <a:r>
              <a:rPr lang="zh-CN" altLang="en-US" sz="4000" b="1" dirty="0">
                <a:solidFill>
                  <a:srgbClr val="FF0000"/>
                </a:solidFill>
              </a:rPr>
              <a:t>妈妈的花边饺子</a:t>
            </a:r>
            <a:r>
              <a:rPr lang="zh-CN" altLang="en-US" sz="4000" b="1" dirty="0"/>
              <a:t>给了他难忘的记忆；成年后，</a:t>
            </a:r>
            <a:r>
              <a:rPr lang="zh-CN" altLang="en-US" sz="4000" b="1" dirty="0">
                <a:solidFill>
                  <a:srgbClr val="FF0000"/>
                </a:solidFill>
              </a:rPr>
              <a:t>给妈妈过生日</a:t>
            </a:r>
            <a:r>
              <a:rPr lang="zh-CN" altLang="en-US" sz="4000" b="1" dirty="0"/>
              <a:t>，他</a:t>
            </a:r>
            <a:r>
              <a:rPr lang="zh-CN" altLang="en-US" sz="4000" b="1" dirty="0">
                <a:solidFill>
                  <a:srgbClr val="FF0000"/>
                </a:solidFill>
              </a:rPr>
              <a:t>也包了一个带花边的饺子，讨得年迈的母亲对儿子的疼爱</a:t>
            </a:r>
            <a:r>
              <a:rPr lang="zh-CN" altLang="en-US" sz="4000" b="1" dirty="0" smtClean="0">
                <a:solidFill>
                  <a:srgbClr val="FF0000"/>
                </a:solidFill>
              </a:rPr>
              <a:t>。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5400" dirty="0">
                <a:solidFill>
                  <a:srgbClr val="0000FF"/>
                </a:solidFill>
                <a:ea typeface="隶书" panose="02010509060101010101" pitchFamily="49" charset="-122"/>
              </a:rPr>
              <a:t>理解感悟</a:t>
            </a:r>
            <a:endParaRPr lang="zh-CN" altLang="en-US" sz="5400" dirty="0">
              <a:solidFill>
                <a:srgbClr val="0000FF"/>
              </a:solidFill>
              <a:ea typeface="隶书" panose="02010509060101010101" pitchFamily="49" charset="-122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7740650" cy="45656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3500" dirty="0"/>
              <a:t>1</a:t>
            </a:r>
            <a:r>
              <a:rPr lang="zh-CN" altLang="en-US" sz="3500" dirty="0"/>
              <a:t>．妈妈为什么要包花边饺子？</a:t>
            </a:r>
            <a:endParaRPr lang="zh-CN" altLang="en-US" sz="3500" dirty="0"/>
          </a:p>
          <a:p>
            <a:pPr>
              <a:lnSpc>
                <a:spcPct val="80000"/>
              </a:lnSpc>
              <a:buFontTx/>
              <a:buNone/>
            </a:pPr>
            <a:endParaRPr lang="zh-CN" altLang="en-US" sz="35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3500" dirty="0"/>
              <a:t>2</a:t>
            </a:r>
            <a:r>
              <a:rPr lang="zh-CN" altLang="en-US" sz="3500" dirty="0"/>
              <a:t>．“我”为什么要包花边饺子？</a:t>
            </a:r>
            <a:endParaRPr lang="zh-CN" altLang="en-US" sz="3500" dirty="0"/>
          </a:p>
          <a:p>
            <a:pPr>
              <a:lnSpc>
                <a:spcPct val="80000"/>
              </a:lnSpc>
              <a:buFontTx/>
              <a:buNone/>
            </a:pPr>
            <a:endParaRPr lang="zh-CN" altLang="en-US" sz="35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3500" dirty="0"/>
              <a:t>3</a:t>
            </a:r>
            <a:r>
              <a:rPr lang="zh-CN" altLang="en-US" sz="3500" dirty="0"/>
              <a:t>．课文为什么用“花边饺子里的爱”做题目？</a:t>
            </a:r>
            <a:endParaRPr lang="zh-CN" altLang="en-US" sz="3500" dirty="0"/>
          </a:p>
          <a:p>
            <a:pPr>
              <a:lnSpc>
                <a:spcPct val="80000"/>
              </a:lnSpc>
              <a:buFontTx/>
              <a:buNone/>
            </a:pPr>
            <a:endParaRPr lang="zh-CN" altLang="en-US" sz="35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3500" dirty="0"/>
              <a:t>4</a:t>
            </a:r>
            <a:r>
              <a:rPr lang="zh-CN" altLang="en-US" sz="3500" dirty="0"/>
              <a:t>．联系生活实际，说说自己有什么感受？</a:t>
            </a:r>
            <a:endParaRPr lang="zh-CN" altLang="en-US" sz="35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00338" y="1484313"/>
            <a:ext cx="4175125" cy="4321175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3500" dirty="0"/>
              <a:t>     </a:t>
            </a:r>
            <a:endParaRPr lang="en-US" altLang="zh-CN" sz="35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3500" b="1" dirty="0">
                <a:solidFill>
                  <a:schemeClr val="accent2"/>
                </a:solidFill>
              </a:rPr>
              <a:t>   </a:t>
            </a:r>
            <a:r>
              <a:rPr lang="zh-CN" altLang="en-US" sz="3500" b="1" dirty="0">
                <a:solidFill>
                  <a:schemeClr val="accent2"/>
                </a:solidFill>
              </a:rPr>
              <a:t>表明家里生活异常艰苦，能包上一顿饺子，就像过节一样的高兴。</a:t>
            </a:r>
            <a:endParaRPr lang="zh-CN" altLang="en-US" sz="3500" b="1" dirty="0">
              <a:solidFill>
                <a:schemeClr val="accent2"/>
              </a:solidFill>
            </a:endParaRP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1727200" cy="4162425"/>
          </a:xfrm>
          <a:noFill/>
        </p:spPr>
        <p:txBody>
          <a:bodyPr/>
          <a:lstStyle/>
          <a:p>
            <a:br>
              <a:rPr lang="en-US" altLang="zh-CN" sz="3000" dirty="0"/>
            </a:br>
            <a:r>
              <a:rPr lang="zh-CN" altLang="en-US" sz="3000" b="1" dirty="0">
                <a:solidFill>
                  <a:schemeClr val="accent2"/>
                </a:solidFill>
              </a:rPr>
              <a:t>列举：</a:t>
            </a:r>
            <a:br>
              <a:rPr lang="zh-CN" altLang="en-US" sz="3000" b="1" dirty="0">
                <a:solidFill>
                  <a:schemeClr val="accent2"/>
                </a:solidFill>
              </a:rPr>
            </a:br>
            <a:br>
              <a:rPr lang="zh-CN" altLang="en-US" sz="3000" b="1" dirty="0">
                <a:solidFill>
                  <a:schemeClr val="accent2"/>
                </a:solidFill>
              </a:rPr>
            </a:br>
            <a:r>
              <a:rPr lang="zh-CN" altLang="en-US" sz="3000" b="1" dirty="0">
                <a:solidFill>
                  <a:schemeClr val="accent2"/>
                </a:solidFill>
              </a:rPr>
              <a:t>“拮据”</a:t>
            </a:r>
            <a:br>
              <a:rPr lang="zh-CN" altLang="en-US" sz="3000" b="1" dirty="0">
                <a:solidFill>
                  <a:schemeClr val="accent2"/>
                </a:solidFill>
              </a:rPr>
            </a:br>
            <a:r>
              <a:rPr lang="zh-CN" altLang="en-US" sz="3000" b="1" dirty="0">
                <a:solidFill>
                  <a:schemeClr val="accent2"/>
                </a:solidFill>
              </a:rPr>
              <a:t>“破天荒”</a:t>
            </a:r>
            <a:br>
              <a:rPr lang="zh-CN" altLang="en-US" dirty="0"/>
            </a:b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  <p:bldP spid="1536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43213" y="1989138"/>
            <a:ext cx="4175125" cy="3095625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4500" dirty="0"/>
              <a:t>  </a:t>
            </a:r>
            <a:r>
              <a:rPr lang="zh-CN" altLang="en-US" sz="4500" b="1" dirty="0">
                <a:solidFill>
                  <a:schemeClr val="accent2"/>
                </a:solidFill>
              </a:rPr>
              <a:t>表明妈妈和面、调馅的技术很高。</a:t>
            </a:r>
            <a:endParaRPr lang="zh-CN" altLang="en-US" sz="4500" b="1" dirty="0">
              <a:solidFill>
                <a:schemeClr val="accent2"/>
              </a:solidFill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title"/>
          </p:nvPr>
        </p:nvSpPr>
        <p:spPr>
          <a:xfrm>
            <a:off x="611188" y="836613"/>
            <a:ext cx="1511300" cy="4162425"/>
          </a:xfrm>
          <a:noFill/>
        </p:spPr>
        <p:txBody>
          <a:bodyPr/>
          <a:lstStyle/>
          <a:p>
            <a:r>
              <a:rPr lang="zh-CN" altLang="en-US" sz="3000" b="1" dirty="0">
                <a:solidFill>
                  <a:schemeClr val="accent2"/>
                </a:solidFill>
              </a:rPr>
              <a:t>列举：</a:t>
            </a:r>
            <a:r>
              <a:rPr lang="zh-CN" altLang="en-US" sz="2400" b="1" dirty="0">
                <a:solidFill>
                  <a:schemeClr val="accent2"/>
                </a:solidFill>
              </a:rPr>
              <a:t> </a:t>
            </a:r>
            <a:br>
              <a:rPr lang="zh-CN" altLang="en-US" sz="2400" b="1" dirty="0">
                <a:solidFill>
                  <a:schemeClr val="accent2"/>
                </a:solidFill>
              </a:rPr>
            </a:br>
            <a:br>
              <a:rPr lang="zh-CN" altLang="en-US" sz="2400" b="1" dirty="0">
                <a:solidFill>
                  <a:schemeClr val="accent2"/>
                </a:solidFill>
              </a:rPr>
            </a:br>
            <a:r>
              <a:rPr lang="zh-CN" altLang="en-US" sz="2400" b="1" dirty="0">
                <a:solidFill>
                  <a:schemeClr val="accent2"/>
                </a:solidFill>
              </a:rPr>
              <a:t>又香又绵</a:t>
            </a:r>
            <a:br>
              <a:rPr lang="zh-CN" altLang="en-US" sz="2400" b="1" dirty="0">
                <a:solidFill>
                  <a:schemeClr val="accent2"/>
                </a:solidFill>
              </a:rPr>
            </a:br>
            <a:br>
              <a:rPr lang="zh-CN" altLang="en-US" sz="2400" b="1" dirty="0">
                <a:solidFill>
                  <a:schemeClr val="accent2"/>
                </a:solidFill>
              </a:rPr>
            </a:br>
            <a:r>
              <a:rPr lang="zh-CN" altLang="en-US" sz="2400" b="1" dirty="0">
                <a:solidFill>
                  <a:schemeClr val="accent2"/>
                </a:solidFill>
              </a:rPr>
              <a:t>软硬适度</a:t>
            </a:r>
            <a:br>
              <a:rPr lang="zh-CN" altLang="en-US" sz="2400" b="1" dirty="0">
                <a:solidFill>
                  <a:schemeClr val="accent2"/>
                </a:solidFill>
              </a:rPr>
            </a:br>
            <a:br>
              <a:rPr lang="zh-CN" altLang="en-US" sz="2400" b="1" dirty="0">
                <a:solidFill>
                  <a:schemeClr val="accent2"/>
                </a:solidFill>
              </a:rPr>
            </a:br>
            <a:r>
              <a:rPr lang="zh-CN" altLang="en-US" sz="2400" b="1" dirty="0">
                <a:solidFill>
                  <a:schemeClr val="accent2"/>
                </a:solidFill>
              </a:rPr>
              <a:t>盆手两净</a:t>
            </a:r>
            <a:endParaRPr lang="zh-CN" altLang="en-US" sz="2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  <p:bldP spid="16389" grpId="0"/>
    </p:bldLst>
  </p:timing>
</p:sld>
</file>

<file path=ppt/theme/theme1.xml><?xml version="1.0" encoding="utf-8"?>
<a:theme xmlns:a="http://schemas.openxmlformats.org/drawingml/2006/main" name="glzy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1629</Words>
  <Application>WPS 演示</Application>
  <PresentationFormat>全屏显示(4:3)</PresentationFormat>
  <Paragraphs>72</Paragraphs>
  <Slides>13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7" baseType="lpstr">
      <vt:lpstr>Arial</vt:lpstr>
      <vt:lpstr>宋体</vt:lpstr>
      <vt:lpstr>Wingdings</vt:lpstr>
      <vt:lpstr>Calibri</vt:lpstr>
      <vt:lpstr>幼圆</vt:lpstr>
      <vt:lpstr>微软雅黑</vt:lpstr>
      <vt:lpstr>楷体_GB2312</vt:lpstr>
      <vt:lpstr>隶书</vt:lpstr>
      <vt:lpstr>Verdana</vt:lpstr>
      <vt:lpstr>Tahoma</vt:lpstr>
      <vt:lpstr>Arial</vt:lpstr>
      <vt:lpstr>Arial Unicode MS</vt:lpstr>
      <vt:lpstr>新宋体</vt:lpstr>
      <vt:lpstr>glzy.com</vt:lpstr>
      <vt:lpstr>花边饺子里的爱</vt:lpstr>
      <vt:lpstr>花边饺子</vt:lpstr>
      <vt:lpstr>花边饺子</vt:lpstr>
      <vt:lpstr>作者介绍</vt:lpstr>
      <vt:lpstr>PowerPoint 演示文稿</vt:lpstr>
      <vt:lpstr>主要内容</vt:lpstr>
      <vt:lpstr>理解感悟</vt:lpstr>
      <vt:lpstr> 列举：  “拮据” “破天荒” </vt:lpstr>
      <vt:lpstr>列举：   又香又绵  软硬适度  盆手两净</vt:lpstr>
      <vt:lpstr>列举：  指挥……颇似沙场点兵 </vt:lpstr>
      <vt:lpstr>PowerPoint 演示文稿</vt:lpstr>
      <vt:lpstr>拓展与延伸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</dc:description>
  <dc:subject>第一PPT模板网-WWW.1PPT.COM</dc:subject>
  <cp:category>第一PPT模板网-WWW.1PPT.COM</cp:category>
  <cp:lastModifiedBy>Administrator</cp:lastModifiedBy>
  <cp:revision>29</cp:revision>
  <dcterms:created xsi:type="dcterms:W3CDTF">2008-12-04T08:16:00Z</dcterms:created>
  <dcterms:modified xsi:type="dcterms:W3CDTF">2017-08-12T06:18:24Z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2052-10.1.0.6690</vt:lpwstr>
  </property>
</Properties>
</file>