
<file path=[Content_Types].xml><?xml version="1.0" encoding="utf-8"?>
<Types xmlns="http://schemas.openxmlformats.org/package/2006/content-types">
  <Default Extension="jpeg" ContentType="image/jpeg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3"/>
    <p:sldId id="258" r:id="rId4"/>
    <p:sldId id="270" r:id="rId5"/>
    <p:sldId id="257" r:id="rId6"/>
    <p:sldId id="260" r:id="rId7"/>
    <p:sldId id="272" r:id="rId9"/>
    <p:sldId id="281" r:id="rId10"/>
    <p:sldId id="274" r:id="rId11"/>
    <p:sldId id="283" r:id="rId1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66CCFF"/>
    <a:srgbClr val="FF0066"/>
    <a:srgbClr val="CC00CC"/>
    <a:srgbClr val="CC3300"/>
    <a:srgbClr val="FFFF00"/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9" d="100"/>
        <a:sy n="9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F102D9-1D2C-4EF7-AE30-F8203CF3F5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8B8662-AE32-416D-A9A1-B9B4A4F5863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8B8662-AE32-416D-A9A1-B9B4A4F586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EC34B-29D5-4A87-B696-E286548942AC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06DACA-5FA7-4D43-9C71-2FB8C588CFF3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D731B3-5F07-401C-9362-0FE77EAE19C6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C5DBAA-4958-45E3-BBA3-1A24024456F9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D4B55-2A72-4745-B09B-0F96545E8E7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280446-8BF4-4EE3-AD53-4DD0EC73C74B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86ED2F-3E1B-4E81-B2F5-7D9E6BDC6703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186D9D-274D-48E3-90CB-262EDD8E7949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4F86FE-76A0-469E-A25B-5ACA00B45C9E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E5C95-FA20-4FB3-962C-80CF3C7854DD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BC1680-2612-48F3-A8F1-DFD8B9C5F035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microsoft.com/office/2007/relationships/hdphoto" Target="../media/hdphoto1.wdp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noFill/>
              </a:ln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fld id="{CE3F660D-5021-4AD2-860C-EF7FC4313D4B}" type="slidenum">
              <a:rPr lang="en-US"/>
            </a:fld>
            <a:endParaRPr lang="en-US"/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5234" b="100000" l="0" r="100000">
                        <a14:backgroundMark x1="53223" y1="7438" x2="53223" y2="7438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4869160"/>
            <a:ext cx="2651787" cy="1988840"/>
          </a:xfrm>
          <a:prstGeom prst="rect">
            <a:avLst/>
          </a:prstGeom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69381" y="2060848"/>
            <a:ext cx="7416824" cy="1828800"/>
          </a:xfrm>
        </p:spPr>
        <p:txBody>
          <a:bodyPr/>
          <a:lstStyle/>
          <a:p>
            <a:pPr eaLnBrk="1" hangingPunct="1"/>
            <a:r>
              <a:rPr lang="en-US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汉仪中圆简" pitchFamily="49" charset="-122"/>
                <a:ea typeface="汉仪中圆简" pitchFamily="49" charset="-122"/>
              </a:rPr>
              <a:t>14</a:t>
            </a:r>
            <a:r>
              <a:rPr lang="en-US" altLang="zh-CN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汉仪中圆简" pitchFamily="49" charset="-122"/>
                <a:ea typeface="汉仪中圆简" pitchFamily="49" charset="-122"/>
              </a:rPr>
              <a:t>.</a:t>
            </a:r>
            <a:r>
              <a:rPr lang="zh-CN" altLang="en-US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汉仪中圆简" pitchFamily="49" charset="-122"/>
                <a:ea typeface="汉仪中圆简" pitchFamily="49" charset="-122"/>
              </a:rPr>
              <a:t>花</a:t>
            </a:r>
            <a:r>
              <a:rPr lang="zh-CN" altLang="en-US" sz="6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汉仪中圆简" pitchFamily="49" charset="-122"/>
                <a:ea typeface="汉仪中圆简" pitchFamily="49" charset="-122"/>
              </a:rPr>
              <a:t>边饺子里的爱</a:t>
            </a:r>
            <a:endParaRPr lang="zh-CN" altLang="en-US" sz="66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汉仪中圆简" pitchFamily="49" charset="-122"/>
              <a:ea typeface="汉仪中圆简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35696" y="1196752"/>
            <a:ext cx="54841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  <a:latin typeface="汉仪中圆简" pitchFamily="49" charset="-122"/>
                <a:ea typeface="汉仪中圆简" pitchFamily="49" charset="-122"/>
              </a:rPr>
              <a:t>语文</a:t>
            </a:r>
            <a:r>
              <a:rPr lang="en-US" altLang="zh-CN" sz="2800" b="1" dirty="0" smtClean="0">
                <a:solidFill>
                  <a:srgbClr val="FF0000"/>
                </a:solidFill>
                <a:latin typeface="汉仪中圆简" pitchFamily="49" charset="-122"/>
                <a:ea typeface="汉仪中圆简" pitchFamily="49" charset="-122"/>
              </a:rPr>
              <a:t>S</a:t>
            </a:r>
            <a:r>
              <a:rPr lang="zh-CN" altLang="en-US" sz="2800" b="1" dirty="0" smtClean="0">
                <a:solidFill>
                  <a:srgbClr val="FF0000"/>
                </a:solidFill>
                <a:latin typeface="汉仪中圆简" pitchFamily="49" charset="-122"/>
                <a:ea typeface="汉仪中圆简" pitchFamily="49" charset="-122"/>
              </a:rPr>
              <a:t>版  六年级上册  第三单元</a:t>
            </a:r>
            <a:endParaRPr lang="zh-CN" altLang="en-US" sz="2800" b="1" dirty="0">
              <a:solidFill>
                <a:srgbClr val="FF0000"/>
              </a:solidFill>
              <a:latin typeface="汉仪中圆简" pitchFamily="49" charset="-122"/>
              <a:ea typeface="汉仪中圆简" pitchFamily="49" charset="-122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836712"/>
            <a:ext cx="7786687" cy="933450"/>
          </a:xfrm>
        </p:spPr>
        <p:txBody>
          <a:bodyPr/>
          <a:lstStyle/>
          <a:p>
            <a:pPr eaLnBrk="1" hangingPunct="1"/>
            <a:r>
              <a:rPr lang="zh-CN" altLang="en-US" sz="4800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anose="02010609060101010101" pitchFamily="49" charset="-122"/>
              </a:rPr>
              <a:t>读准下列字</a:t>
            </a:r>
            <a:r>
              <a:rPr lang="zh-CN" altLang="en-US" sz="4800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anose="02010609060101010101" pitchFamily="49" charset="-122"/>
              </a:rPr>
              <a:t>音</a:t>
            </a:r>
            <a:endParaRPr lang="en-US" sz="4800" i="1" dirty="0">
              <a:solidFill>
                <a:srgbClr val="99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anose="02010609060101010101" pitchFamily="49" charset="-122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7544" y="2276872"/>
            <a:ext cx="8229600" cy="1871861"/>
          </a:xfrm>
        </p:spPr>
        <p:txBody>
          <a:bodyPr/>
          <a:lstStyle/>
          <a:p>
            <a:pPr eaLnBrk="1" hangingPunct="1"/>
            <a:r>
              <a:rPr lang="zh-CN" altLang="en-US" sz="54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饺子   拮</a:t>
            </a:r>
            <a:r>
              <a:rPr lang="zh-CN" altLang="en-US" sz="5400" dirty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据</a:t>
            </a:r>
            <a:r>
              <a:rPr lang="zh-CN" altLang="en-US" sz="54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zh-CN" altLang="en-US" sz="5400" dirty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荤</a:t>
            </a:r>
            <a:r>
              <a:rPr lang="zh-CN" altLang="en-US" sz="54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菜    肉馅    清晰    筷子   威风</a:t>
            </a:r>
            <a:r>
              <a:rPr lang="zh-CN" altLang="en-US" sz="5400" dirty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凛凛</a:t>
            </a:r>
            <a:endParaRPr lang="zh-CN" altLang="en-US" sz="5400" dirty="0"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utoUpdateAnimBg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229600" cy="1371600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r>
              <a:rPr lang="zh-CN" altLang="en-US" b="1" dirty="0">
                <a:solidFill>
                  <a:srgbClr val="000000"/>
                </a:solidFill>
                <a:ea typeface="黑体" panose="02010609060101010101" pitchFamily="49" charset="-122"/>
              </a:rPr>
              <a:t>比一比，再组词</a:t>
            </a:r>
            <a:endParaRPr lang="zh-CN" altLang="en-US" b="1" dirty="0">
              <a:solidFill>
                <a:srgbClr val="000000"/>
              </a:solidFill>
              <a:ea typeface="黑体" panose="02010609060101010101" pitchFamily="49" charset="-122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611188" y="1314450"/>
            <a:ext cx="8532812" cy="411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饺（      ）   桔（       ）</a:t>
            </a:r>
            <a:endParaRPr lang="zh-CN" altLang="en-US" sz="4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4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较（      ）   拮（       ） 陷（     ） </a:t>
            </a:r>
            <a:endParaRPr lang="zh-CN" altLang="en-US" sz="4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4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馅（       ）</a:t>
            </a:r>
            <a:endParaRPr lang="zh-CN" altLang="en-US" sz="4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4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筷（      ）   荤（       ）</a:t>
            </a:r>
            <a:endParaRPr lang="zh-CN" altLang="en-US" sz="4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4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快（      ）   浑（       ） </a:t>
            </a:r>
            <a:endParaRPr lang="zh-CN" altLang="en-US" sz="4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051050" y="1125538"/>
            <a:ext cx="12033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饺子</a:t>
            </a:r>
            <a:endParaRPr lang="zh-CN" altLang="en-US" sz="4000" b="1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051050" y="1773238"/>
            <a:ext cx="12033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比较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6300788" y="1052513"/>
            <a:ext cx="12033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桔子</a:t>
            </a:r>
            <a:endParaRPr lang="zh-CN" altLang="en-US" sz="4000" b="1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6227763" y="1989138"/>
            <a:ext cx="12033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拮据</a:t>
            </a:r>
            <a:endParaRPr lang="zh-CN" altLang="en-US" sz="4000" b="1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1979613" y="3141663"/>
            <a:ext cx="17129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调馅儿</a:t>
            </a:r>
            <a:endParaRPr lang="zh-CN" altLang="en-US" sz="4000" b="1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1908175" y="2565400"/>
            <a:ext cx="12033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陷阱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2051050" y="3933825"/>
            <a:ext cx="12033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筷子</a:t>
            </a:r>
            <a:endParaRPr lang="zh-CN" altLang="en-US" sz="4000" b="1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2051050" y="4724400"/>
            <a:ext cx="12033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快乐</a:t>
            </a:r>
            <a:endParaRPr lang="zh-CN" altLang="en-US" sz="4000" b="1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6372225" y="3789363"/>
            <a:ext cx="12033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荤菜</a:t>
            </a:r>
            <a:endParaRPr lang="zh-CN" altLang="en-US" sz="4000" b="1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6443663" y="4724400"/>
            <a:ext cx="12033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浑浊</a:t>
            </a:r>
            <a:endParaRPr lang="zh-CN" altLang="en-US" sz="4000" b="1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utoUpdateAnimBg="0"/>
      <p:bldP spid="5125" grpId="0" autoUpdateAnimBg="0"/>
      <p:bldP spid="5126" grpId="0" autoUpdateAnimBg="0"/>
      <p:bldP spid="5127" grpId="0" autoUpdateAnimBg="0"/>
      <p:bldP spid="5128" grpId="0" autoUpdateAnimBg="0"/>
      <p:bldP spid="5129" grpId="0" autoUpdateAnimBg="0"/>
      <p:bldP spid="5130" grpId="0" autoUpdateAnimBg="0"/>
      <p:bldP spid="5131" grpId="0" autoUpdateAnimBg="0"/>
      <p:bldP spid="5132" grpId="0" autoUpdateAnimBg="0"/>
      <p:bldP spid="513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"/>
          <p:cNvSpPr>
            <a:spLocks noGrp="1" noChangeArrowheads="1"/>
          </p:cNvSpPr>
          <p:nvPr>
            <p:ph type="title" idx="4294967295"/>
          </p:nvPr>
        </p:nvSpPr>
        <p:spPr>
          <a:xfrm>
            <a:off x="179512" y="332656"/>
            <a:ext cx="8229600" cy="1371600"/>
          </a:xfrm>
        </p:spPr>
        <p:txBody>
          <a:bodyPr/>
          <a:lstStyle/>
          <a:p>
            <a:pPr algn="l" eaLnBrk="1" hangingPunct="1"/>
            <a:r>
              <a:rPr lang="zh-CN" altLang="en-US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说说下列词语的意思</a:t>
            </a:r>
            <a:endParaRPr lang="zh-CN" altLang="en-US" dirty="0">
              <a:solidFill>
                <a:srgbClr val="FF66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147" name="Rectangle 11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484313"/>
            <a:ext cx="8229600" cy="12969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zh-CN" altLang="en-US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拮据   破天荒   威风凛凛</a:t>
            </a:r>
            <a:r>
              <a:rPr lang="zh-CN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24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大吉大利    楚河汉界    历久</a:t>
            </a:r>
            <a:endParaRPr lang="zh-CN" altLang="en-US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683568" y="2831647"/>
            <a:ext cx="8243887" cy="277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黑体" panose="02010609060101010101" pitchFamily="49" charset="-122"/>
              </a:rPr>
              <a:t>拮据：</a:t>
            </a:r>
            <a:r>
              <a:rPr lang="zh-CN" alt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anose="02010609060101010101" pitchFamily="49" charset="-122"/>
              </a:rPr>
              <a:t>缺少钱，比喻生活困难</a:t>
            </a:r>
            <a:r>
              <a:rPr lang="zh-CN" altLang="en-US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黑体" panose="02010609060101010101" pitchFamily="49" charset="-122"/>
              </a:rPr>
              <a:t>。</a:t>
            </a:r>
            <a:endParaRPr lang="zh-CN" altLang="en-US" sz="44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ea typeface="黑体" panose="02010609060101010101" pitchFamily="49" charset="-122"/>
            </a:endParaRPr>
          </a:p>
          <a:p>
            <a:r>
              <a:rPr lang="zh-CN" altLang="en-US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黑体" panose="02010609060101010101" pitchFamily="49" charset="-122"/>
              </a:rPr>
              <a:t>破天荒：</a:t>
            </a:r>
            <a:r>
              <a:rPr lang="zh-CN" alt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anose="02010609060101010101" pitchFamily="49" charset="-122"/>
              </a:rPr>
              <a:t>事情第一次出现</a:t>
            </a:r>
            <a:r>
              <a:rPr lang="zh-CN" altLang="en-US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黑体" panose="02010609060101010101" pitchFamily="49" charset="-122"/>
              </a:rPr>
              <a:t>。</a:t>
            </a:r>
            <a:endParaRPr lang="zh-CN" altLang="en-US" sz="44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ea typeface="黑体" panose="02010609060101010101" pitchFamily="49" charset="-122"/>
            </a:endParaRPr>
          </a:p>
          <a:p>
            <a:r>
              <a:rPr lang="zh-CN" altLang="en-US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黑体" panose="02010609060101010101" pitchFamily="49" charset="-122"/>
              </a:rPr>
              <a:t>威风凛凛：</a:t>
            </a:r>
            <a:r>
              <a:rPr lang="zh-CN" alt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anose="02010609060101010101" pitchFamily="49" charset="-122"/>
              </a:rPr>
              <a:t>很威风，使人敬畏。</a:t>
            </a:r>
            <a:endParaRPr lang="zh-CN" altLang="en-US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anose="02010609060101010101" pitchFamily="49" charset="-122"/>
            </a:endParaRPr>
          </a:p>
          <a:p>
            <a:r>
              <a:rPr lang="zh-CN" altLang="en-US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黑体" panose="02010609060101010101" pitchFamily="49" charset="-122"/>
              </a:rPr>
              <a:t>历久：</a:t>
            </a:r>
            <a:r>
              <a:rPr lang="zh-CN" alt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anose="02010609060101010101" pitchFamily="49" charset="-122"/>
              </a:rPr>
              <a:t>经过很长的时间</a:t>
            </a:r>
            <a:endParaRPr lang="en-US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wheel spokes="4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987824" y="2420888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332656"/>
            <a:ext cx="8229600" cy="1371600"/>
          </a:xfrm>
        </p:spPr>
        <p:txBody>
          <a:bodyPr/>
          <a:lstStyle/>
          <a:p>
            <a:pPr algn="l" eaLnBrk="1" hangingPunct="1"/>
            <a:r>
              <a:rPr lang="zh-CN" altLang="en-US" sz="4800" dirty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楷体_GB2312" pitchFamily="49" charset="-122"/>
              </a:rPr>
              <a:t>整体感知</a:t>
            </a:r>
            <a:r>
              <a:rPr lang="zh-CN" altLang="en-US" sz="4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552" y="1556792"/>
            <a:ext cx="8229600" cy="3744416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sz="36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朗</a:t>
            </a:r>
            <a:r>
              <a:rPr lang="zh-CN" altLang="en-US" sz="3600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读课文，说说课文围绕</a:t>
            </a:r>
            <a:r>
              <a:rPr lang="zh-CN" altLang="en-US" sz="3600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“</a:t>
            </a:r>
            <a:r>
              <a:rPr lang="zh-CN" altLang="en-US" sz="3600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花边饺子</a:t>
            </a:r>
            <a:r>
              <a:rPr lang="zh-CN" altLang="en-US" sz="3600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”</a:t>
            </a:r>
            <a:r>
              <a:rPr lang="zh-CN" altLang="en-US" sz="3600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重点写了哪两件事？</a:t>
            </a:r>
            <a:endParaRPr lang="zh-CN" altLang="en-US" sz="3600" b="1" dirty="0"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sz="3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6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、小时候，母亲做花边饺子让我们吃上荤馅儿。</a:t>
            </a:r>
            <a:endParaRPr lang="zh-CN" altLang="en-US" sz="3600" b="1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sz="3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6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、长大后，母亲生日那天吃到了我做的带糖馅儿的饺子</a:t>
            </a:r>
            <a:r>
              <a:rPr lang="zh-CN" altLang="en-US" sz="3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b="1" dirty="0"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  <p:bldP spid="7171" grpId="0" autoUpdateAnimBg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371600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r>
              <a:rPr lang="zh-CN" altLang="en-US" b="1" dirty="0">
                <a:solidFill>
                  <a:srgbClr val="000000"/>
                </a:solidFill>
              </a:rPr>
              <a:t>再读课文，小组讨论分段</a:t>
            </a:r>
            <a:endParaRPr lang="zh-CN" altLang="en-US" sz="3200" b="1" dirty="0">
              <a:solidFill>
                <a:srgbClr val="00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44675"/>
            <a:ext cx="5975350" cy="620713"/>
          </a:xfrm>
        </p:spPr>
        <p:txBody>
          <a:bodyPr/>
          <a:lstStyle/>
          <a:p>
            <a:r>
              <a:rPr lang="zh-CN" altLang="en-US" b="1" dirty="0">
                <a:solidFill>
                  <a:srgbClr val="FF0000"/>
                </a:solidFill>
              </a:rPr>
              <a:t>第一部分（第</a:t>
            </a:r>
            <a:r>
              <a:rPr lang="en-US" b="1" dirty="0">
                <a:solidFill>
                  <a:srgbClr val="FF0000"/>
                </a:solidFill>
              </a:rPr>
              <a:t>1-3</a:t>
            </a:r>
            <a:r>
              <a:rPr lang="zh-CN" altLang="en-US" b="1" dirty="0">
                <a:solidFill>
                  <a:srgbClr val="FF0000"/>
                </a:solidFill>
              </a:rPr>
              <a:t>自然段）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95288" y="3573463"/>
            <a:ext cx="6624637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</a:pPr>
            <a:r>
              <a:rPr lang="zh-CN" altLang="en-US" sz="3200" b="1" dirty="0">
                <a:solidFill>
                  <a:srgbClr val="FF0000"/>
                </a:solidFill>
              </a:rPr>
              <a:t>第二部分（第</a:t>
            </a:r>
            <a:r>
              <a:rPr lang="en-US" sz="3200" b="1" dirty="0">
                <a:solidFill>
                  <a:srgbClr val="FF0000"/>
                </a:solidFill>
              </a:rPr>
              <a:t>4-9</a:t>
            </a:r>
            <a:r>
              <a:rPr lang="zh-CN" altLang="en-US" sz="3200" b="1" dirty="0">
                <a:solidFill>
                  <a:srgbClr val="FF0000"/>
                </a:solidFill>
              </a:rPr>
              <a:t>自然段）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36513" y="2349500"/>
            <a:ext cx="8785225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1143000" lvl="2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None/>
            </a:pPr>
            <a:r>
              <a:rPr lang="zh-CN" altLang="en-US" sz="3200" b="1" dirty="0">
                <a:solidFill>
                  <a:srgbClr val="000000"/>
                </a:solidFill>
                <a:ea typeface="黑体" panose="02010609060101010101" pitchFamily="49" charset="-122"/>
              </a:rPr>
              <a:t>         讲在小时候的艰苦的岁月，妈妈的花边饺子，给了“我们”难忘的记忆。</a:t>
            </a:r>
            <a:endParaRPr lang="zh-CN" altLang="en-US" sz="3200" b="1" dirty="0">
              <a:solidFill>
                <a:srgbClr val="000000"/>
              </a:solidFill>
              <a:ea typeface="黑体" panose="02010609060101010101" pitchFamily="49" charset="-122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6513" y="4133041"/>
            <a:ext cx="907199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1143000" lvl="2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长大后讲家里经济状况好转后。妈妈不爱吃鱼肉或时令菜，却雷打不动只爱吃饺子。</a:t>
            </a:r>
            <a:endParaRPr lang="zh-CN" altLang="en-US" sz="32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539750" y="1196975"/>
            <a:ext cx="79216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</a:rPr>
              <a:t>这篇课文按时间顺序可分为两部分：</a:t>
            </a:r>
            <a:endParaRPr lang="zh-CN" altLang="en-US" sz="28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6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utoUpdateAnimBg="0" build="p"/>
      <p:bldP spid="8196" grpId="0" autoUpdateAnimBg="0"/>
      <p:bldP spid="8197" grpId="0" autoUpdateAnimBg="0"/>
      <p:bldP spid="8198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836712"/>
            <a:ext cx="8229600" cy="11430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zh-CN" altLang="en-US" b="1" dirty="0">
                <a:solidFill>
                  <a:srgbClr val="FF0066"/>
                </a:solidFill>
                <a:ea typeface="黑体" panose="02010609060101010101" pitchFamily="49" charset="-122"/>
              </a:rPr>
              <a:t>怎样理解“花边饺子里的爱”？</a:t>
            </a:r>
            <a:endParaRPr lang="zh-CN" altLang="en-US" b="1" dirty="0">
              <a:solidFill>
                <a:srgbClr val="FF0066"/>
              </a:solidFill>
              <a:ea typeface="黑体" panose="02010609060101010101" pitchFamily="49" charset="-122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9878" y="2348880"/>
            <a:ext cx="9144000" cy="2448272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zh-CN" altLang="en-US" sz="3000" b="1" dirty="0"/>
              <a:t>           </a:t>
            </a:r>
            <a:r>
              <a:rPr lang="zh-CN" altLang="en-US" sz="3000" b="1" dirty="0">
                <a:solidFill>
                  <a:srgbClr val="9933FF"/>
                </a:solidFill>
              </a:rPr>
              <a:t>小时候，妈妈因为疼爱我们，故意把肉馅儿的饺子都捏上花边让我们吃，而她自己和爸爸吃那些素馅的饺子；长大后，我因为要孝顺、敬爱妈妈，包了有记号的花边饺子，让年迈的妈妈吃，讨妈妈开心</a:t>
            </a:r>
            <a:r>
              <a:rPr lang="zh-CN" altLang="en-US" sz="3000" b="1" dirty="0" smtClean="0">
                <a:solidFill>
                  <a:srgbClr val="9933FF"/>
                </a:solidFill>
              </a:rPr>
              <a:t>。</a:t>
            </a:r>
            <a:endParaRPr lang="zh-CN" altLang="en-US" sz="3000" b="1" dirty="0">
              <a:solidFill>
                <a:srgbClr val="9933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908050"/>
            <a:ext cx="8229600" cy="4114800"/>
          </a:xfrm>
        </p:spPr>
        <p:txBody>
          <a:bodyPr/>
          <a:lstStyle/>
          <a:p>
            <a:endParaRPr lang="zh-CN" altLang="en-US" sz="4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4400" b="1">
                <a:latin typeface="黑体" panose="02010609060101010101" pitchFamily="49" charset="-122"/>
                <a:ea typeface="黑体" panose="02010609060101010101" pitchFamily="49" charset="-122"/>
              </a:rPr>
              <a:t>        </a:t>
            </a:r>
            <a:endParaRPr lang="zh-CN" altLang="en-US" sz="4400" b="1">
              <a:solidFill>
                <a:srgbClr val="CC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60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母亲</a:t>
            </a:r>
            <a:r>
              <a:rPr lang="zh-CN" altLang="en-US" sz="4400" b="1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sz="4400" b="1">
                <a:solidFill>
                  <a:schemeClr val="hlin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---------</a:t>
            </a:r>
            <a:r>
              <a:rPr lang="zh-CN" altLang="en-US" sz="4400" b="1">
                <a:solidFill>
                  <a:schemeClr val="hlin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---</a:t>
            </a:r>
            <a:r>
              <a:rPr lang="zh-CN" altLang="en-US" sz="4400" b="1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60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儿子</a:t>
            </a:r>
            <a:endParaRPr lang="zh-CN" altLang="en-US" sz="60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4400" b="1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endParaRPr lang="zh-CN" altLang="en-US" sz="4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203575" y="2060575"/>
            <a:ext cx="22542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疼  爱</a:t>
            </a:r>
            <a:endParaRPr lang="zh-CN" altLang="en-US" sz="5400" b="1">
              <a:solidFill>
                <a:srgbClr val="CC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555875" y="3429000"/>
            <a:ext cx="36290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>
                <a:solidFill>
                  <a:srgbClr val="FF0066"/>
                </a:solidFill>
                <a:ea typeface="黑体" panose="02010609060101010101" pitchFamily="49" charset="-122"/>
              </a:rPr>
              <a:t>孝顺、敬爱</a:t>
            </a:r>
            <a:endParaRPr lang="zh-CN" altLang="en-US" sz="5400" b="1">
              <a:solidFill>
                <a:srgbClr val="FF0066"/>
              </a:solidFill>
              <a:ea typeface="黑体" panose="02010609060101010101" pitchFamily="49" charset="-122"/>
            </a:endParaRPr>
          </a:p>
        </p:txBody>
      </p:sp>
      <p:pic>
        <p:nvPicPr>
          <p:cNvPr id="14341" name="Picture 5" descr="0130000002958412012581468256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614988" y="4437063"/>
            <a:ext cx="3529012" cy="242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 descr="0130000002958412012581468256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2771775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utoUpdateAnimBg="0"/>
      <p:bldP spid="14340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20080604142942485"/>
          <p:cNvPicPr>
            <a:picLocks noChangeAspect="1" noChangeArrowheads="1"/>
          </p:cNvPicPr>
          <p:nvPr>
            <p:ph idx="1"/>
          </p:nvPr>
        </p:nvPicPr>
        <p:blipFill>
          <a:blip r:embed="rId1" cstate="email"/>
          <a:srcRect/>
          <a:stretch>
            <a:fillRect/>
          </a:stretch>
        </p:blipFill>
        <p:spPr>
          <a:xfrm>
            <a:off x="6002337" y="-22966"/>
            <a:ext cx="3141663" cy="21590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460" name="Rectangle 3"/>
          <p:cNvSpPr>
            <a:spLocks noGrp="1" noChangeArrowheads="1"/>
          </p:cNvSpPr>
          <p:nvPr/>
        </p:nvSpPr>
        <p:spPr bwMode="auto">
          <a:xfrm>
            <a:off x="5476" y="2132856"/>
            <a:ext cx="822960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</a:pPr>
            <a:r>
              <a:rPr lang="zh-CN" altLang="en-U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找出文中以下内容的句子：</a:t>
            </a:r>
            <a:endParaRPr lang="zh-CN" altLang="en-US" sz="4400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</a:pPr>
            <a:r>
              <a:rPr lang="en-US" sz="54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54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、母亲手艺娴熟的句子。</a:t>
            </a:r>
            <a:endParaRPr lang="zh-CN" altLang="en-US" sz="5400" b="1" i="1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</a:pPr>
            <a:r>
              <a:rPr lang="en-US" sz="54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54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、比喻精妙的句子</a:t>
            </a:r>
            <a:r>
              <a:rPr lang="zh-CN" altLang="en-US" sz="54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。 </a:t>
            </a:r>
            <a:endParaRPr lang="zh-CN" altLang="en-US" sz="5400" b="1" i="1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utoUpdateAnimBg="0" build="p"/>
    </p:bldLst>
  </p:timing>
</p:sld>
</file>

<file path=ppt/theme/theme1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0</TotalTime>
  <Words>1535</Words>
  <Application>WPS 演示</Application>
  <PresentationFormat>全屏显示(4:3)</PresentationFormat>
  <Paragraphs>92</Paragraphs>
  <Slides>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3" baseType="lpstr">
      <vt:lpstr>Arial</vt:lpstr>
      <vt:lpstr>宋体</vt:lpstr>
      <vt:lpstr>Wingdings</vt:lpstr>
      <vt:lpstr>Tahoma</vt:lpstr>
      <vt:lpstr>Calibri</vt:lpstr>
      <vt:lpstr>汉仪中圆简</vt:lpstr>
      <vt:lpstr>微软雅黑</vt:lpstr>
      <vt:lpstr>黑体</vt:lpstr>
      <vt:lpstr>楷体_GB2312</vt:lpstr>
      <vt:lpstr>楷体</vt:lpstr>
      <vt:lpstr>Arial</vt:lpstr>
      <vt:lpstr>Arial Unicode MS</vt:lpstr>
      <vt:lpstr>新宋体</vt:lpstr>
      <vt:lpstr>Textured</vt:lpstr>
      <vt:lpstr>14.花边饺子里的爱</vt:lpstr>
      <vt:lpstr>读准下列字音</vt:lpstr>
      <vt:lpstr>比一比，再组词</vt:lpstr>
      <vt:lpstr>说说下列词语的意思</vt:lpstr>
      <vt:lpstr>整体感知 </vt:lpstr>
      <vt:lpstr>再读课文，小组讨论分段</vt:lpstr>
      <vt:lpstr>怎样理解“花边饺子里的爱”？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  <Manager>第一PPT模板网-WWW.1PPT.COM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</dc:description>
  <dc:subject>第一PPT模板网-WWW.1PPT.COM</dc:subject>
  <cp:category>第一PPT模板网-WWW.1PPT.COM</cp:category>
  <cp:lastModifiedBy>Administrator</cp:lastModifiedBy>
  <cp:revision>128</cp:revision>
  <dcterms:created xsi:type="dcterms:W3CDTF">2009-10-14T10:40:00Z</dcterms:created>
  <dcterms:modified xsi:type="dcterms:W3CDTF">2017-08-12T06:17:14Z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2052-10.1.0.6690</vt:lpwstr>
  </property>
</Properties>
</file>