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7B3CB-5CF9-4AD9-9C59-02B9CF33E5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9D51D-54DD-4E2D-A830-C87A4045C9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9D51D-54DD-4E2D-A830-C87A4045C9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C6B45-4FE5-4B20-B41C-4F587259542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4ECB2-9778-4FFE-BA64-CC571780D05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6198C-3994-4AC0-9431-E99F4F4A14B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BCE7E-343A-4E7E-81C8-E22B4B691B3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CAA1F-91A6-4C11-A040-33D1AD54637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15AF1-B446-494C-9A31-D29E3198677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3555-12FA-404D-A4FC-459A1B4B6CC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76CB-8F6D-4C63-BC99-4AE3E0FF294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21F79-0EA4-444F-90B6-29D8CF4E857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7B3F6-C65D-4B96-BD0D-E02CBAA0C64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AF319-D609-4A10-A737-A8CBDBCEE7D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FB299FCF-6D2D-4DDF-A84D-7E9A3A236D3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39552" y="1052736"/>
            <a:ext cx="54152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</a:rPr>
              <a:t>语文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zh-CN" altLang="en-US" sz="2800" b="1" dirty="0">
                <a:latin typeface="宋体" panose="02010600030101010101" pitchFamily="2" charset="-122"/>
              </a:rPr>
              <a:t>版六年级语文上册第三单元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767544" y="2924944"/>
            <a:ext cx="7848872" cy="144016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7200" b="1" kern="10" dirty="0">
                <a:ln w="9525">
                  <a:solidFill>
                    <a:srgbClr val="FF00FF"/>
                  </a:solidFill>
                  <a:round/>
                </a:ln>
                <a:solidFill>
                  <a:srgbClr val="FC1604"/>
                </a:solidFill>
                <a:latin typeface="隶书" panose="02010509060101010101" charset="-122"/>
                <a:ea typeface="隶书" panose="02010509060101010101" charset="-122"/>
              </a:rPr>
              <a:t>花边饺子里的爱</a:t>
            </a:r>
            <a:endParaRPr lang="zh-CN" altLang="en-US" sz="7200" b="1" kern="10" dirty="0">
              <a:ln w="9525">
                <a:solidFill>
                  <a:srgbClr val="FF00FF"/>
                </a:solidFill>
                <a:round/>
              </a:ln>
              <a:solidFill>
                <a:srgbClr val="FC1604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4100" name="Picture 4" descr="0130000002958412012581468256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2008060414294248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5013325"/>
            <a:ext cx="3382963" cy="1143000"/>
          </a:xfrm>
        </p:spPr>
        <p:txBody>
          <a:bodyPr/>
          <a:lstStyle/>
          <a:p>
            <a:r>
              <a:rPr lang="zh-CN" altLang="en-US" b="1">
                <a:solidFill>
                  <a:srgbClr val="0000FF"/>
                </a:solidFill>
                <a:ea typeface="楷体_GB2312" pitchFamily="49" charset="-122"/>
              </a:rPr>
              <a:t>花边饺子</a:t>
            </a:r>
            <a:endParaRPr lang="zh-CN" altLang="en-US" b="1">
              <a:solidFill>
                <a:srgbClr val="0000FF"/>
              </a:solidFill>
              <a:ea typeface="楷体_GB2312" pitchFamily="49" charset="-122"/>
            </a:endParaRPr>
          </a:p>
        </p:txBody>
      </p:sp>
      <p:pic>
        <p:nvPicPr>
          <p:cNvPr id="6147" name="Picture 3" descr="2008060414244083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5575" y="46038"/>
            <a:ext cx="6000750" cy="450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20080604142413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50850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3125788" cy="1114425"/>
          </a:xfrm>
        </p:spPr>
        <p:txBody>
          <a:bodyPr/>
          <a:lstStyle/>
          <a:p>
            <a:r>
              <a:rPr lang="zh-CN" altLang="en-US" sz="5400" b="1" dirty="0">
                <a:solidFill>
                  <a:srgbClr val="0000FF"/>
                </a:solidFill>
                <a:ea typeface="隶书" panose="02010509060101010101" charset="-122"/>
              </a:rPr>
              <a:t>学习目标</a:t>
            </a:r>
            <a:endParaRPr lang="zh-CN" altLang="en-US" sz="5400" b="1" dirty="0">
              <a:solidFill>
                <a:srgbClr val="0000FF"/>
              </a:solidFill>
              <a:ea typeface="隶书" panose="02010509060101010101" charset="-122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7956550" cy="44973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dirty="0"/>
              <a:t> </a:t>
            </a:r>
            <a:br>
              <a:rPr lang="en-US" altLang="zh-CN" dirty="0"/>
            </a:br>
            <a:r>
              <a:rPr lang="en-US" altLang="zh-CN" dirty="0"/>
              <a:t>1.</a:t>
            </a:r>
            <a:r>
              <a:rPr lang="zh-CN" altLang="en-US" dirty="0"/>
              <a:t>掌握本课的生字词； </a:t>
            </a:r>
            <a:br>
              <a:rPr lang="zh-CN" altLang="en-US" dirty="0"/>
            </a:br>
            <a:endParaRPr lang="zh-CN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   </a:t>
            </a:r>
            <a:r>
              <a:rPr lang="en-US" altLang="zh-CN" dirty="0"/>
              <a:t>2.</a:t>
            </a:r>
            <a:r>
              <a:rPr lang="zh-CN" altLang="en-US" dirty="0"/>
              <a:t>有感情朗读课文，整体把握课文内容；</a:t>
            </a:r>
            <a:endParaRPr lang="zh-CN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 </a:t>
            </a:r>
            <a:br>
              <a:rPr lang="zh-CN" altLang="en-US" dirty="0"/>
            </a:br>
            <a:r>
              <a:rPr lang="en-US" altLang="zh-CN" dirty="0"/>
              <a:t>3.</a:t>
            </a:r>
            <a:r>
              <a:rPr lang="zh-CN" altLang="en-US" dirty="0"/>
              <a:t>理解课文重点语句的意思。体会文章表达的感情。 </a:t>
            </a:r>
            <a:br>
              <a:rPr lang="zh-CN" altLang="en-US" dirty="0"/>
            </a:br>
            <a:endParaRPr lang="zh-CN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   </a:t>
            </a:r>
            <a:r>
              <a:rPr lang="en-US" altLang="zh-CN" dirty="0"/>
              <a:t>4.</a:t>
            </a:r>
            <a:r>
              <a:rPr lang="zh-CN" altLang="en-US" dirty="0"/>
              <a:t>培养关爱，孝顺父母。 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1042988" y="2708275"/>
            <a:ext cx="6697662" cy="3168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>
              <a:latin typeface="Verdana" panose="020B0604030504040204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55650" y="765175"/>
            <a:ext cx="2592388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500" b="1" dirty="0">
                <a:solidFill>
                  <a:srgbClr val="35F347"/>
                </a:solidFill>
                <a:ea typeface="黑体" panose="02010609060101010101" pitchFamily="49" charset="-122"/>
              </a:rPr>
              <a:t>比一比组词</a:t>
            </a:r>
            <a:endParaRPr lang="zh-CN" altLang="en-US" sz="3500" b="1" dirty="0">
              <a:solidFill>
                <a:srgbClr val="35F347"/>
              </a:solidFill>
              <a:ea typeface="黑体" panose="02010609060101010101" pitchFamily="49" charset="-122"/>
            </a:endParaRPr>
          </a:p>
        </p:txBody>
      </p:sp>
      <p:sp>
        <p:nvSpPr>
          <p:cNvPr id="8196" name="Freeform 4"/>
          <p:cNvSpPr/>
          <p:nvPr/>
        </p:nvSpPr>
        <p:spPr bwMode="gray">
          <a:xfrm flipH="1">
            <a:off x="395288" y="1196975"/>
            <a:ext cx="977900" cy="172561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476375" y="3213100"/>
            <a:ext cx="61214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dirty="0"/>
              <a:t>饺（    ）   桔（   ） 馅（   ）</a:t>
            </a:r>
            <a:endParaRPr lang="zh-CN" altLang="en-US" sz="3200" dirty="0"/>
          </a:p>
          <a:p>
            <a:r>
              <a:rPr lang="zh-CN" altLang="en-US" sz="3200" dirty="0"/>
              <a:t>较（    ）   拮（   ） 陷（   ） </a:t>
            </a:r>
            <a:endParaRPr lang="zh-CN" altLang="en-US" sz="3200" dirty="0"/>
          </a:p>
          <a:p>
            <a:r>
              <a:rPr lang="zh-CN" altLang="en-US" sz="3200" dirty="0"/>
              <a:t>快（   ）    荤（    ）</a:t>
            </a:r>
            <a:endParaRPr lang="zh-CN" altLang="en-US" sz="3200" dirty="0"/>
          </a:p>
          <a:p>
            <a:r>
              <a:rPr lang="zh-CN" altLang="en-US" sz="3200" dirty="0"/>
              <a:t>筷（   ）    浑（    ） </a:t>
            </a:r>
            <a:endParaRPr lang="zh-CN" altLang="en-US" sz="3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1116013" y="2349500"/>
            <a:ext cx="6624637" cy="3311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>
              <a:latin typeface="Verdana" panose="020B0604030504040204" pitchFamily="34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55650" y="765175"/>
            <a:ext cx="2592388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500" b="1" dirty="0">
                <a:solidFill>
                  <a:srgbClr val="35F347"/>
                </a:solidFill>
                <a:ea typeface="黑体" panose="02010609060101010101" pitchFamily="49" charset="-122"/>
              </a:rPr>
              <a:t>词语解释</a:t>
            </a:r>
            <a:endParaRPr lang="zh-CN" altLang="en-US" sz="3500" b="1" dirty="0">
              <a:solidFill>
                <a:srgbClr val="35F347"/>
              </a:solidFill>
              <a:ea typeface="黑体" panose="02010609060101010101" pitchFamily="49" charset="-122"/>
            </a:endParaRPr>
          </a:p>
        </p:txBody>
      </p:sp>
      <p:sp>
        <p:nvSpPr>
          <p:cNvPr id="9220" name="AutoShape 4"/>
          <p:cNvSpPr>
            <a:spLocks noChangeAspect="1" noChangeArrowheads="1" noTextEdit="1"/>
          </p:cNvSpPr>
          <p:nvPr/>
        </p:nvSpPr>
        <p:spPr bwMode="gray">
          <a:xfrm>
            <a:off x="3222625" y="2995613"/>
            <a:ext cx="909638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Freeform 5"/>
          <p:cNvSpPr/>
          <p:nvPr/>
        </p:nvSpPr>
        <p:spPr bwMode="gray">
          <a:xfrm flipH="1">
            <a:off x="323850" y="1125538"/>
            <a:ext cx="977900" cy="172561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403350" y="2852738"/>
            <a:ext cx="604837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000" dirty="0"/>
              <a:t>拮据；缺少钱，景况窘迫。</a:t>
            </a:r>
            <a:endParaRPr lang="zh-CN" altLang="en-US" sz="3000" dirty="0"/>
          </a:p>
          <a:p>
            <a:r>
              <a:rPr lang="zh-CN" altLang="en-US" sz="3000" dirty="0"/>
              <a:t>破天荒：比喻事情第一次出现。</a:t>
            </a:r>
            <a:endParaRPr lang="zh-CN" altLang="en-US" sz="3000" dirty="0"/>
          </a:p>
          <a:p>
            <a:r>
              <a:rPr lang="zh-CN" altLang="en-US" sz="3000" dirty="0"/>
              <a:t>威风凛凛：本课指妈妈很威风，使人敬畏的样子。</a:t>
            </a:r>
            <a:endParaRPr lang="zh-CN" altLang="en-US" sz="3000" dirty="0"/>
          </a:p>
          <a:p>
            <a:r>
              <a:rPr lang="zh-CN" altLang="en-US" sz="3000" dirty="0"/>
              <a:t>历久：经过很长的时间。</a:t>
            </a:r>
            <a:endParaRPr lang="zh-CN" altLang="en-US" sz="3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dirty="0">
                <a:solidFill>
                  <a:srgbClr val="0000FF"/>
                </a:solidFill>
                <a:ea typeface="隶书" panose="02010509060101010101" charset="-122"/>
              </a:rPr>
              <a:t>理解感悟</a:t>
            </a:r>
            <a:endParaRPr lang="zh-CN" altLang="en-US" sz="5400" dirty="0">
              <a:solidFill>
                <a:srgbClr val="0000FF"/>
              </a:solidFill>
              <a:ea typeface="隶书" panose="02010509060101010101" charset="-122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496944" cy="45656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3300" dirty="0"/>
              <a:t>1</a:t>
            </a:r>
            <a:r>
              <a:rPr lang="zh-CN" altLang="en-US" sz="3300" dirty="0"/>
              <a:t>．妈妈为什么要包花边饺子？</a:t>
            </a:r>
            <a:endParaRPr lang="zh-CN" altLang="en-US" sz="3300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33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300" dirty="0"/>
              <a:t>2</a:t>
            </a:r>
            <a:r>
              <a:rPr lang="zh-CN" altLang="en-US" sz="3300" dirty="0"/>
              <a:t>．“我”为什么要包花边饺子？</a:t>
            </a:r>
            <a:endParaRPr lang="zh-CN" altLang="en-US" sz="3300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33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300" dirty="0"/>
              <a:t>3</a:t>
            </a:r>
            <a:r>
              <a:rPr lang="zh-CN" altLang="en-US" sz="3300" dirty="0"/>
              <a:t>．课文为什么用“花边饺子里的爱”做题目？</a:t>
            </a:r>
            <a:endParaRPr lang="zh-CN" altLang="en-US" sz="3300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33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300" dirty="0"/>
              <a:t>4</a:t>
            </a:r>
            <a:r>
              <a:rPr lang="zh-CN" altLang="en-US" sz="3300" dirty="0"/>
              <a:t>．联系生活实际，说说自己有什么感受？</a:t>
            </a:r>
            <a:endParaRPr lang="zh-CN" altLang="en-US" sz="33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4392612" cy="1143000"/>
          </a:xfrm>
        </p:spPr>
        <p:txBody>
          <a:bodyPr/>
          <a:lstStyle/>
          <a:p>
            <a:r>
              <a:rPr lang="zh-CN" altLang="en-US" sz="5400" dirty="0">
                <a:solidFill>
                  <a:srgbClr val="0000FF"/>
                </a:solidFill>
                <a:latin typeface="隶书" panose="02010509060101010101" charset="-122"/>
                <a:ea typeface="隶书" panose="02010509060101010101" charset="-122"/>
              </a:rPr>
              <a:t>拓展与延伸</a:t>
            </a:r>
            <a:endParaRPr lang="zh-CN" altLang="en-US" sz="5400" dirty="0">
              <a:solidFill>
                <a:srgbClr val="0000FF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27584" y="2636912"/>
            <a:ext cx="70199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dirty="0"/>
              <a:t>本文表现了感人的母爱之情，我们还学过很多有关“母爱”的文章或诗词，你能说出其中一些吗？ </a:t>
            </a:r>
            <a:endParaRPr lang="zh-CN" altLang="en-US" sz="3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theme1.xml><?xml version="1.0" encoding="utf-8"?>
<a:theme xmlns:a="http://schemas.openxmlformats.org/drawingml/2006/main" name="glzy.com">
  <a:themeElements>
    <a:clrScheme name="21cnjy0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cnjy0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1cnjy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cnjy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cnjy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cnjy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cnjy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cnjy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cnjy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cnjy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cnjy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cnjy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cnjy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cnjy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21cnjy02</Template>
  <TotalTime>0</TotalTime>
  <Words>383</Words>
  <Application>WPS 演示</Application>
  <PresentationFormat>全屏显示(4:3)</PresentationFormat>
  <Paragraphs>41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隶书</vt:lpstr>
      <vt:lpstr>微软雅黑</vt:lpstr>
      <vt:lpstr>楷体_GB2312</vt:lpstr>
      <vt:lpstr>Verdana</vt:lpstr>
      <vt:lpstr>黑体</vt:lpstr>
      <vt:lpstr>Arial</vt:lpstr>
      <vt:lpstr>Arial Unicode MS</vt:lpstr>
      <vt:lpstr>新宋体</vt:lpstr>
      <vt:lpstr>glzy.com</vt:lpstr>
      <vt:lpstr>PowerPoint 演示文稿</vt:lpstr>
      <vt:lpstr>PowerPoint 演示文稿</vt:lpstr>
      <vt:lpstr>PowerPoint 演示文稿</vt:lpstr>
      <vt:lpstr>花边饺子</vt:lpstr>
      <vt:lpstr>学习目标</vt:lpstr>
      <vt:lpstr>PowerPoint 演示文稿</vt:lpstr>
      <vt:lpstr>PowerPoint 演示文稿</vt:lpstr>
      <vt:lpstr>理解感悟</vt:lpstr>
      <vt:lpstr>拓展与延伸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4</cp:revision>
  <dcterms:created xsi:type="dcterms:W3CDTF">2009-11-11T01:27:00Z</dcterms:created>
  <dcterms:modified xsi:type="dcterms:W3CDTF">2017-08-12T06:19:51Z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