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80" r:id="rId8"/>
    <p:sldId id="286" r:id="rId9"/>
    <p:sldId id="281" r:id="rId10"/>
    <p:sldId id="263" r:id="rId11"/>
    <p:sldId id="264" r:id="rId12"/>
    <p:sldId id="265" r:id="rId13"/>
    <p:sldId id="266" r:id="rId14"/>
    <p:sldId id="283" r:id="rId15"/>
    <p:sldId id="285" r:id="rId16"/>
    <p:sldId id="284" r:id="rId17"/>
    <p:sldId id="268" r:id="rId18"/>
    <p:sldId id="269" r:id="rId19"/>
    <p:sldId id="287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57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iaojia.cn/jingdian/show.asp?id=20157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小孤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05100"/>
            <a:ext cx="9144000" cy="4152900"/>
          </a:xfrm>
          <a:prstGeom prst="rect">
            <a:avLst/>
          </a:prstGeom>
          <a:noFill/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6048375" cy="273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zh-CN" altLang="en-US" sz="36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隶书"/>
                <a:ea typeface="隶书"/>
              </a:rPr>
              <a:t>过小孤山大孤山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643438" y="3500438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</a:rPr>
              <a:t>陆游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83518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      </a:t>
            </a:r>
            <a:r>
              <a:rPr lang="zh-CN" altLang="en-US" sz="2800" b="1" dirty="0"/>
              <a:t>过澎浪矶、小孤山，二山东西相望。小孤属舒州宿松县，有</a:t>
            </a:r>
            <a:r>
              <a:rPr lang="zh-CN" altLang="en-US" sz="2800" b="1" dirty="0">
                <a:solidFill>
                  <a:srgbClr val="FF0000"/>
                </a:solidFill>
              </a:rPr>
              <a:t>戍</a:t>
            </a:r>
            <a:r>
              <a:rPr lang="zh-CN" altLang="en-US" sz="2800" b="1" dirty="0"/>
              <a:t>兵。</a:t>
            </a:r>
            <a:r>
              <a:rPr lang="zh-CN" altLang="en-US" sz="2800" b="1" dirty="0">
                <a:solidFill>
                  <a:srgbClr val="00B050"/>
                </a:solidFill>
              </a:rPr>
              <a:t>凡</a:t>
            </a:r>
            <a:r>
              <a:rPr lang="zh-CN" altLang="en-US" sz="2800" b="1" dirty="0"/>
              <a:t>江中独山，如金山、焦山、落星之类，皆</a:t>
            </a:r>
            <a:r>
              <a:rPr lang="zh-CN" altLang="en-US" sz="2800" b="1" dirty="0">
                <a:solidFill>
                  <a:srgbClr val="FF0000"/>
                </a:solidFill>
              </a:rPr>
              <a:t>名</a:t>
            </a:r>
            <a:r>
              <a:rPr lang="zh-CN" altLang="en-US" sz="2800" b="1" dirty="0"/>
              <a:t>天下，然峭拔秀丽皆不可与小孤比。</a:t>
            </a:r>
            <a:r>
              <a:rPr lang="zh-CN" altLang="en-US" sz="2800" b="1" dirty="0">
                <a:solidFill>
                  <a:srgbClr val="FF0000"/>
                </a:solidFill>
              </a:rPr>
              <a:t>自</a:t>
            </a:r>
            <a:r>
              <a:rPr lang="zh-CN" altLang="en-US" sz="2800" b="1" dirty="0"/>
              <a:t>数十里外望之，碧峰</a:t>
            </a:r>
            <a:r>
              <a:rPr lang="zh-CN" altLang="en-US" sz="2800" b="1" dirty="0">
                <a:solidFill>
                  <a:srgbClr val="FF0000"/>
                </a:solidFill>
              </a:rPr>
              <a:t>巉然</a:t>
            </a:r>
            <a:r>
              <a:rPr lang="zh-CN" altLang="en-US" sz="2800" b="1" dirty="0"/>
              <a:t>孤起，上</a:t>
            </a:r>
            <a:r>
              <a:rPr lang="zh-CN" altLang="en-US" sz="2800" b="1" dirty="0">
                <a:solidFill>
                  <a:srgbClr val="FF0000"/>
                </a:solidFill>
              </a:rPr>
              <a:t>干</a:t>
            </a:r>
            <a:r>
              <a:rPr lang="zh-CN" altLang="en-US" sz="2800" b="1" dirty="0"/>
              <a:t>云霄，已非它山可</a:t>
            </a:r>
            <a:r>
              <a:rPr lang="zh-CN" altLang="en-US" sz="2800" b="1" dirty="0">
                <a:solidFill>
                  <a:srgbClr val="FF0000"/>
                </a:solidFill>
              </a:rPr>
              <a:t>拟</a:t>
            </a:r>
            <a:r>
              <a:rPr lang="zh-CN" altLang="en-US" sz="2800" b="1" dirty="0"/>
              <a:t>，愈近愈秀，冬夏晴雨，姿态万变，</a:t>
            </a:r>
            <a:r>
              <a:rPr lang="zh-CN" altLang="en-US" sz="2800" b="1" dirty="0">
                <a:solidFill>
                  <a:srgbClr val="FF0000"/>
                </a:solidFill>
              </a:rPr>
              <a:t>信</a:t>
            </a:r>
            <a:r>
              <a:rPr lang="zh-CN" altLang="en-US" sz="2800" b="1" dirty="0"/>
              <a:t>造化之</a:t>
            </a:r>
            <a:r>
              <a:rPr lang="zh-CN" altLang="en-US" sz="2800" b="1" dirty="0">
                <a:solidFill>
                  <a:srgbClr val="FF0000"/>
                </a:solidFill>
              </a:rPr>
              <a:t>尤物</a:t>
            </a:r>
            <a:r>
              <a:rPr lang="zh-CN" altLang="en-US" sz="2800" b="1" dirty="0"/>
              <a:t>也。但祠宇极于荒残，若</a:t>
            </a:r>
            <a:r>
              <a:rPr lang="zh-CN" altLang="en-US" sz="2800" b="1" u="sng" dirty="0">
                <a:solidFill>
                  <a:schemeClr val="accent2"/>
                </a:solidFill>
              </a:rPr>
              <a:t>稍饰以楼观亭榭</a:t>
            </a:r>
            <a:r>
              <a:rPr lang="zh-CN" altLang="en-US" sz="2800" b="1" dirty="0"/>
              <a:t>，与江山相</a:t>
            </a:r>
            <a:r>
              <a:rPr lang="zh-CN" altLang="en-US" sz="2800" b="1" dirty="0">
                <a:solidFill>
                  <a:srgbClr val="FF0000"/>
                </a:solidFill>
              </a:rPr>
              <a:t>发挥</a:t>
            </a:r>
            <a:r>
              <a:rPr lang="zh-CN" altLang="en-US" sz="2800" b="1" dirty="0"/>
              <a:t>，自当</a:t>
            </a:r>
            <a:r>
              <a:rPr lang="zh-CN" altLang="en-US" sz="2800" b="1" dirty="0">
                <a:solidFill>
                  <a:srgbClr val="00B050"/>
                </a:solidFill>
              </a:rPr>
              <a:t>高出</a:t>
            </a:r>
            <a:r>
              <a:rPr lang="zh-CN" altLang="en-US" sz="2800" b="1" dirty="0"/>
              <a:t>金山之上矣。庙在山之西</a:t>
            </a:r>
            <a:r>
              <a:rPr lang="zh-CN" altLang="en-US" sz="2800" b="1" dirty="0">
                <a:solidFill>
                  <a:srgbClr val="00B050"/>
                </a:solidFill>
              </a:rPr>
              <a:t>麓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00"/>
                </a:solidFill>
              </a:rPr>
              <a:t>额</a:t>
            </a:r>
            <a:r>
              <a:rPr lang="zh-CN" altLang="en-US" sz="2800" b="1" dirty="0"/>
              <a:t>曰“惠济”，神曰“安济夫人”。绍兴初，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3850" y="4005263"/>
            <a:ext cx="856932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张魏公自湖湘还，尝加</a:t>
            </a:r>
            <a:r>
              <a:rPr lang="zh-CN" altLang="en-US" sz="2800" b="1" dirty="0">
                <a:solidFill>
                  <a:srgbClr val="FF0000"/>
                </a:solidFill>
              </a:rPr>
              <a:t>营葺</a:t>
            </a:r>
            <a:r>
              <a:rPr lang="zh-CN" altLang="en-US" sz="2800" b="1" dirty="0"/>
              <a:t>，有碑载其事。又有别祠在澎浪矶，属江州彭泽县，三面临江，倒影水中，亦占一山之胜。舟过矶，</a:t>
            </a:r>
            <a:r>
              <a:rPr lang="zh-CN" altLang="en-US" sz="2800" b="1" dirty="0">
                <a:solidFill>
                  <a:srgbClr val="FF0000"/>
                </a:solidFill>
              </a:rPr>
              <a:t>虽</a:t>
            </a:r>
            <a:r>
              <a:rPr lang="zh-CN" altLang="en-US" sz="2800" b="1" dirty="0"/>
              <a:t>无风，亦浪涌，</a:t>
            </a:r>
            <a:r>
              <a:rPr lang="zh-CN" altLang="en-US" sz="2800" b="1" dirty="0">
                <a:solidFill>
                  <a:srgbClr val="00B050"/>
                </a:solidFill>
              </a:rPr>
              <a:t>盖</a:t>
            </a:r>
            <a:r>
              <a:rPr lang="zh-CN" altLang="en-US" sz="2800" b="1" dirty="0"/>
              <a:t>以</a:t>
            </a:r>
            <a:r>
              <a:rPr lang="zh-CN" altLang="en-US" sz="2800" b="1" dirty="0">
                <a:solidFill>
                  <a:srgbClr val="FF00FF"/>
                </a:solidFill>
              </a:rPr>
              <a:t>此</a:t>
            </a:r>
            <a:r>
              <a:rPr lang="zh-CN" altLang="en-US" sz="2800" b="1" dirty="0"/>
              <a:t>得名也。 </a:t>
            </a:r>
          </a:p>
          <a:p>
            <a:pPr>
              <a:spcBef>
                <a:spcPct val="50000"/>
              </a:spcBef>
            </a:pP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zh-CN" altLang="en-US" sz="2800" b="1">
                <a:solidFill>
                  <a:srgbClr val="FF0000"/>
                </a:solidFill>
              </a:rPr>
              <a:t>第二段译文</a:t>
            </a:r>
            <a:r>
              <a:rPr lang="en-US" altLang="zh-CN" sz="2800" b="1">
                <a:solidFill>
                  <a:srgbClr val="FF0000"/>
                </a:solidFill>
              </a:rPr>
              <a:t>:</a:t>
            </a:r>
            <a:r>
              <a:rPr lang="en-US" altLang="zh-CN" sz="2800"/>
              <a:t>       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       </a:t>
            </a:r>
            <a:r>
              <a:rPr lang="zh-CN" altLang="en-US" sz="2800" b="1"/>
              <a:t>经过澎浪矶、小孤山，这两座山东西相望。小孤山属于舒州宿松县，山上有兵戍守着。所有江中的独山，如金山、焦山、落星山之类，都是名闻天下的，但从峭拔秀丽上看，都不能和小孤山相比。从几十里外看去，小孤山碧绿的山峰高高耸立着，直插云霄，已经不是别的山可以相比的了。越近（看）越秀丽，冬天，夏天，晴天，雨天，姿态变化万千，确实是自然界风景最优美的地方。只是（山上的）庙宇太荒凉残破了，如果再增加些楼台亭榭，与山光水色互相辉映，自然会比金山更漂亮了。庙在西边山脚下，匾额上写着“惠济”二字，（里面供奉的）神叫“安济夫人”。绍兴初年，魏国公张浚从湖南回来，曾经修缮过，有座碑记载了这件事。又有另一座庙在澎浪矶，在江州彭泽县境内，三面临着长江，山的倒影映在水中，也是一处名山胜景。船过澎浪矶，即使无风，浪也很大，澎浪矶大概因此而得名吧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1472" y="285728"/>
            <a:ext cx="81359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昔人诗有“舟中</a:t>
            </a:r>
            <a:r>
              <a:rPr lang="zh-CN" altLang="en-US" sz="2800" b="1" dirty="0">
                <a:solidFill>
                  <a:srgbClr val="FF0000"/>
                </a:solidFill>
              </a:rPr>
              <a:t>估客</a:t>
            </a:r>
            <a:r>
              <a:rPr lang="zh-CN" altLang="en-US" sz="2800" b="1" dirty="0"/>
              <a:t>莫</a:t>
            </a:r>
            <a:r>
              <a:rPr lang="zh-CN" altLang="en-US" sz="2800" b="1" dirty="0">
                <a:solidFill>
                  <a:srgbClr val="FF0000"/>
                </a:solidFill>
              </a:rPr>
              <a:t>漫狂</a:t>
            </a:r>
            <a:r>
              <a:rPr lang="zh-CN" altLang="en-US" sz="2800" b="1" dirty="0"/>
              <a:t>，小姑前年嫁彭郎”之句，传者</a:t>
            </a:r>
            <a:r>
              <a:rPr lang="zh-CN" altLang="en-US" sz="2800" b="1" dirty="0">
                <a:solidFill>
                  <a:srgbClr val="FF0000"/>
                </a:solidFill>
              </a:rPr>
              <a:t>因</a:t>
            </a:r>
            <a:r>
              <a:rPr lang="zh-CN" altLang="en-US" sz="2800" b="1" dirty="0"/>
              <a:t>谓小孤庙有彭郎像，澎浪庙有小姑像，实不</a:t>
            </a:r>
            <a:r>
              <a:rPr lang="zh-CN" altLang="en-US" sz="2800" b="1" dirty="0">
                <a:solidFill>
                  <a:srgbClr val="FF0000"/>
                </a:solidFill>
              </a:rPr>
              <a:t>然</a:t>
            </a:r>
            <a:r>
              <a:rPr lang="zh-CN" altLang="en-US" sz="2800" b="1" dirty="0"/>
              <a:t>也。晚泊沙夹，距小孤一里。微雨，复以小艇游庙中，南望彭泽、都昌诸山，烟雨空濛，鸥鹭灭没，极登临之胜，</a:t>
            </a:r>
            <a:r>
              <a:rPr lang="zh-CN" altLang="en-US" sz="2800" b="1" dirty="0">
                <a:solidFill>
                  <a:srgbClr val="FF0000"/>
                </a:solidFill>
              </a:rPr>
              <a:t>徙倚</a:t>
            </a:r>
            <a:r>
              <a:rPr lang="zh-CN" altLang="en-US" sz="2800" b="1" dirty="0"/>
              <a:t>久之而归。方立庙门，有</a:t>
            </a:r>
            <a:r>
              <a:rPr lang="zh-CN" altLang="en-US" sz="2800" b="1" dirty="0">
                <a:solidFill>
                  <a:srgbClr val="00B050"/>
                </a:solidFill>
              </a:rPr>
              <a:t>俊</a:t>
            </a:r>
            <a:r>
              <a:rPr lang="zh-CN" altLang="en-US" sz="2800" b="1" dirty="0"/>
              <a:t>鹘抟水禽，掠江东南去，甚可壮也。庙祝云，山有栖鹘甚多。 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3881438"/>
            <a:ext cx="8496300" cy="22558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苏轼</a:t>
            </a:r>
            <a:r>
              <a:rPr lang="en-US" altLang="zh-CN" sz="2800" b="1">
                <a:solidFill>
                  <a:schemeClr val="accent2"/>
                </a:solidFill>
              </a:rPr>
              <a:t>《</a:t>
            </a:r>
            <a:r>
              <a:rPr lang="zh-CN" altLang="en-US" sz="2800" b="1">
                <a:solidFill>
                  <a:schemeClr val="accent2"/>
                </a:solidFill>
              </a:rPr>
              <a:t>李思训画长江绝岛图</a:t>
            </a:r>
            <a:r>
              <a:rPr lang="en-US" altLang="zh-CN" sz="2800" b="1">
                <a:solidFill>
                  <a:schemeClr val="accent2"/>
                </a:solidFill>
              </a:rPr>
              <a:t>》</a:t>
            </a:r>
            <a:r>
              <a:rPr lang="zh-CN" altLang="en-US" sz="2800" b="1">
                <a:solidFill>
                  <a:schemeClr val="accent2"/>
                </a:solidFill>
              </a:rPr>
              <a:t>：山苍苍，水茫茫，大孤小孤江中央。崖崩路绝猿鸟去，惟有乔木搀天长。客舟何处来？棹歌中流声抑扬。沙平风软望不到，孤山久与船低昂。峨峨两烟鬟，晓镜开新妆。舟中估客莫漫狂，小姑前年</a:t>
            </a:r>
            <a:r>
              <a:rPr lang="en-US" altLang="zh-CN" sz="2800" b="1">
                <a:solidFill>
                  <a:schemeClr val="accent2"/>
                </a:solidFill>
              </a:rPr>
              <a:t>(</a:t>
            </a:r>
            <a:r>
              <a:rPr lang="zh-CN" altLang="en-US" sz="2800" b="1">
                <a:solidFill>
                  <a:schemeClr val="accent2"/>
                </a:solidFill>
              </a:rPr>
              <a:t>已</a:t>
            </a:r>
            <a:r>
              <a:rPr lang="en-US" altLang="zh-CN" sz="2800" b="1">
                <a:solidFill>
                  <a:schemeClr val="accent2"/>
                </a:solidFill>
              </a:rPr>
              <a:t>)</a:t>
            </a:r>
            <a:r>
              <a:rPr lang="zh-CN" altLang="en-US" sz="2800" b="1">
                <a:solidFill>
                  <a:schemeClr val="accent2"/>
                </a:solidFill>
              </a:rPr>
              <a:t>嫁彭郎。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zh-CN" altLang="en-US" b="1">
                <a:solidFill>
                  <a:srgbClr val="FF0000"/>
                </a:solidFill>
              </a:rPr>
              <a:t>第二段译文</a:t>
            </a:r>
            <a:r>
              <a:rPr lang="en-US" altLang="zh-CN" b="1">
                <a:solidFill>
                  <a:srgbClr val="FF0000"/>
                </a:solidFill>
              </a:rPr>
              <a:t>:</a:t>
            </a:r>
            <a:endParaRPr lang="en-US" altLang="zh-CN"/>
          </a:p>
          <a:p>
            <a:pPr>
              <a:buFontTx/>
              <a:buNone/>
            </a:pPr>
            <a:r>
              <a:rPr lang="en-US" altLang="zh-CN"/>
              <a:t>   </a:t>
            </a:r>
            <a:r>
              <a:rPr lang="zh-CN" altLang="en-US" b="1"/>
              <a:t>古人有诗：“舟中估客莫漫狂，小姑前年嫁彭郎。”传说的人说小孤山的庙里有彭郎像，澎浪矶庙里有小姑像，其实并不是这样的。这天晚上，（我的船）就停在沙夹，距小孤山大约一里远。天下着雨，（我）又乘小艇到小孤山的庙中浏览。向南远望，彭泽、都昌一带山峦，烟雨迷茫，沙鸥和白鹭时隐时现。登山临水浏览名胜可算登峰造极了，徘徊了很长时间才回去。刚到庙门口站着，有一只健美的老鹰正在追逐水鸟，掠过江面东南方向飞去，非常壮观。守庙的人说，山上栖息着很多老鹰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      </a:t>
            </a:r>
            <a:r>
              <a:rPr lang="zh-CN" altLang="en-US" sz="2800" b="1" dirty="0"/>
              <a:t>二日早，行未二十里，忽风云腾涌，急系缆。</a:t>
            </a:r>
            <a:r>
              <a:rPr lang="zh-CN" altLang="en-US" sz="2800" b="1" dirty="0">
                <a:solidFill>
                  <a:srgbClr val="FF0000"/>
                </a:solidFill>
              </a:rPr>
              <a:t>俄</a:t>
            </a:r>
            <a:r>
              <a:rPr lang="zh-CN" altLang="en-US" sz="2800" b="1" dirty="0"/>
              <a:t>复开</a:t>
            </a:r>
            <a:r>
              <a:rPr lang="zh-CN" altLang="en-US" sz="2800" b="1" dirty="0">
                <a:solidFill>
                  <a:srgbClr val="00B050"/>
                </a:solidFill>
              </a:rPr>
              <a:t>霁</a:t>
            </a:r>
            <a:r>
              <a:rPr lang="zh-CN" altLang="en-US" sz="2800" b="1" dirty="0"/>
              <a:t>，遂行。泛</a:t>
            </a:r>
            <a:r>
              <a:rPr lang="zh-CN" altLang="en-US" sz="2800" b="1" dirty="0">
                <a:solidFill>
                  <a:srgbClr val="FF00FF"/>
                </a:solidFill>
              </a:rPr>
              <a:t>彭蠡</a:t>
            </a:r>
            <a:r>
              <a:rPr lang="zh-CN" altLang="en-US" sz="2800" b="1" dirty="0"/>
              <a:t>口，四望无际，乃知太白“开帆入天镜”之句为妙。始见庐山及大孤。大孤状</a:t>
            </a:r>
            <a:r>
              <a:rPr lang="zh-CN" altLang="en-US" sz="2800" b="1" dirty="0">
                <a:solidFill>
                  <a:srgbClr val="FF0000"/>
                </a:solidFill>
              </a:rPr>
              <a:t>类</a:t>
            </a:r>
            <a:r>
              <a:rPr lang="zh-CN" altLang="en-US" sz="2800" b="1" dirty="0">
                <a:solidFill>
                  <a:srgbClr val="FF00FF"/>
                </a:solidFill>
              </a:rPr>
              <a:t>西梁</a:t>
            </a:r>
            <a:r>
              <a:rPr lang="zh-CN" altLang="en-US" sz="2800" b="1" dirty="0"/>
              <a:t>，虽不可拟小姑之秀丽，然小孤之旁，</a:t>
            </a:r>
            <a:r>
              <a:rPr lang="zh-CN" altLang="en-US" sz="2800" b="1" dirty="0">
                <a:solidFill>
                  <a:srgbClr val="00B050"/>
                </a:solidFill>
              </a:rPr>
              <a:t>颇</a:t>
            </a:r>
            <a:r>
              <a:rPr lang="zh-CN" altLang="en-US" sz="2800" b="1" dirty="0"/>
              <a:t>有沙洲葭苇，大孤则四际渺弥皆大江，望之如浮水面，亦一奇也。江自湖口分一支为南江，盖江西路也。江水浑浊，每</a:t>
            </a:r>
            <a:r>
              <a:rPr lang="zh-CN" altLang="en-US" sz="2800" b="1" dirty="0">
                <a:solidFill>
                  <a:srgbClr val="00B050"/>
                </a:solidFill>
              </a:rPr>
              <a:t>汲</a:t>
            </a:r>
            <a:r>
              <a:rPr lang="zh-CN" altLang="en-US" sz="2800" b="1" dirty="0"/>
              <a:t>用，皆以杏仁</a:t>
            </a:r>
            <a:r>
              <a:rPr lang="zh-CN" altLang="en-US" sz="2800" b="1" dirty="0">
                <a:solidFill>
                  <a:srgbClr val="00B050"/>
                </a:solidFill>
              </a:rPr>
              <a:t>澄</a:t>
            </a:r>
            <a:r>
              <a:rPr lang="zh-CN" altLang="en-US" sz="2800" b="1" dirty="0"/>
              <a:t>之，过夕</a:t>
            </a:r>
            <a:r>
              <a:rPr lang="zh-CN" altLang="en-US" sz="2800" b="1" dirty="0">
                <a:solidFill>
                  <a:srgbClr val="FF0000"/>
                </a:solidFill>
              </a:rPr>
              <a:t>乃</a:t>
            </a:r>
            <a:r>
              <a:rPr lang="zh-CN" altLang="en-US" sz="2800" b="1" dirty="0"/>
              <a:t>可饮。南江则极清澈，合处如</a:t>
            </a:r>
            <a:r>
              <a:rPr lang="zh-CN" altLang="en-US" sz="2800" b="1" dirty="0">
                <a:solidFill>
                  <a:srgbClr val="00B050"/>
                </a:solidFill>
              </a:rPr>
              <a:t>引</a:t>
            </a:r>
            <a:r>
              <a:rPr lang="zh-CN" altLang="en-US" sz="2800" b="1" dirty="0"/>
              <a:t>绳，不相乱。晚抵江州。州治德化县，即唐之浔阳县，柴桑、栗里，皆其地也；南唐为奉化军</a:t>
            </a:r>
            <a:r>
              <a:rPr lang="zh-CN" altLang="en-US" sz="2800" b="1" dirty="0">
                <a:solidFill>
                  <a:srgbClr val="FF0000"/>
                </a:solidFill>
              </a:rPr>
              <a:t>节度</a:t>
            </a:r>
            <a:r>
              <a:rPr lang="zh-CN" altLang="en-US" sz="2800" b="1" dirty="0"/>
              <a:t>，今为定江军。岸上赤而</a:t>
            </a:r>
            <a:r>
              <a:rPr lang="zh-CN" altLang="en-US" sz="2800" b="1" dirty="0">
                <a:solidFill>
                  <a:srgbClr val="FF0000"/>
                </a:solidFill>
              </a:rPr>
              <a:t>壁</a:t>
            </a:r>
            <a:r>
              <a:rPr lang="zh-CN" altLang="en-US" sz="2800" b="1" dirty="0"/>
              <a:t>立，东坡先生所谓“舟人指点岸如赪”者也。泊湓浦，水亦甚清，不与江水乱。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95288" y="5661025"/>
            <a:ext cx="84248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     </a:t>
            </a:r>
            <a:r>
              <a:rPr lang="zh-CN" altLang="en-US" sz="2800" b="1" dirty="0"/>
              <a:t>自七月二十六日至</a:t>
            </a:r>
            <a:r>
              <a:rPr lang="zh-CN" altLang="en-US" sz="2800" b="1" dirty="0">
                <a:solidFill>
                  <a:srgbClr val="FF0000"/>
                </a:solidFill>
              </a:rPr>
              <a:t>是</a:t>
            </a:r>
            <a:r>
              <a:rPr lang="zh-CN" altLang="en-US" sz="2800" b="1" dirty="0"/>
              <a:t>，首尾才六日，其间一日阻风不行，实以四日半溯流行七百里云。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80975" y="0"/>
            <a:ext cx="9324975" cy="6669088"/>
          </a:xfrm>
        </p:spPr>
        <p:txBody>
          <a:bodyPr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第三段译文</a:t>
            </a:r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:</a:t>
            </a:r>
          </a:p>
          <a:p>
            <a:r>
              <a:rPr lang="en-US" altLang="zh-CN" b="1">
                <a:latin typeface="黑体" pitchFamily="2" charset="-122"/>
                <a:ea typeface="黑体" pitchFamily="2" charset="-122"/>
              </a:rPr>
              <a:t>     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第二天早晨，（船）行不到二十里，忽然风起云涌，（于是）急忙系上揽绳。不一会儿，天又转晴，（船又）继续前行。泛舟到彭蠡口，四面望去，没有边际，这时我才领会李白</a:t>
            </a:r>
            <a:r>
              <a:rPr lang="zh-CN" altLang="en-US" b="1">
                <a:latin typeface="Arial"/>
                <a:ea typeface="黑体" pitchFamily="2" charset="-122"/>
              </a:rPr>
              <a:t>“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开帆入天镜</a:t>
            </a:r>
            <a:r>
              <a:rPr lang="zh-CN" altLang="en-US" b="1">
                <a:latin typeface="Arial"/>
                <a:ea typeface="黑体" pitchFamily="2" charset="-122"/>
              </a:rPr>
              <a:t>”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这句诗的妙处。这时才看到庐山和大孤山。大孤山的样子象西梁山，虽然比不上小孤山那样秀丽，但是小孤山的旁边，很有几块沙洲和初生的芦苇；大孤山的四周却是茫茫无际的江水，远望它象浮在水面上一样，也是一种奇观呀！长江从湖口分出一支成为南江，是江西路一带水域。（这一段）长江的水很浑浊，每逢要汲用江水时，都需用杏仁来澄清，过一个晚上才能喝。</a:t>
            </a:r>
            <a:endParaRPr lang="zh-CN" altLang="en-US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39750" y="333375"/>
            <a:ext cx="8135938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/>
              <a:t>南江的水却很清，两江的水合流处象用绳尺划分过一样，不相混淆。晚上到达江州，州府设在德化县，就是唐代的浔阳县。柴桑、栗里，都属于江州地面；南唐时由奉化军管辖，现在是定江军。岸上的土是红色的，象墙一样起直立着，东坡先生所说的“舟人指点岸如赪”，说的就是这个。（船）停泊在湓浦口，水也是很清的，不和江水相混。从七月二十六日到今天，前后才六天，其中有一天因为风阻（船）不能行，实际用了四天半的时间，逆水而上，航行了七百里。</a:t>
            </a:r>
            <a:r>
              <a:rPr lang="zh-CN" altLang="en-US" sz="320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40750" cy="679450"/>
          </a:xfrm>
        </p:spPr>
        <p:txBody>
          <a:bodyPr>
            <a:normAutofit fontScale="90000"/>
          </a:bodyPr>
          <a:lstStyle/>
          <a:p>
            <a:endParaRPr lang="zh-CN" altLang="en-US" sz="4000"/>
          </a:p>
        </p:txBody>
      </p:sp>
      <p:sp>
        <p:nvSpPr>
          <p:cNvPr id="1689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981075"/>
            <a:ext cx="8440738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陆游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，字</a:t>
            </a:r>
            <a:r>
              <a:rPr lang="zh-CN" altLang="en-US" b="1" u="sng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，号</a:t>
            </a:r>
            <a:r>
              <a:rPr lang="zh-CN" altLang="en-US" b="1" u="sng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。一生坚持抗金主张，虽多次遭受投降派的打击，但爱国之志始终不渝，死时还念念不忘国家的统一，是</a:t>
            </a:r>
            <a:r>
              <a:rPr lang="zh-CN" altLang="en-US" b="1" u="sng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伟大的爱国诗人。</a:t>
            </a:r>
          </a:p>
          <a:p>
            <a:pPr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《</a:t>
            </a:r>
            <a:r>
              <a:rPr lang="zh-CN" altLang="en-US" sz="2800" b="1" dirty="0">
                <a:solidFill>
                  <a:srgbClr val="FF3300"/>
                </a:solidFill>
              </a:rPr>
              <a:t>游山西村</a:t>
            </a:r>
            <a:r>
              <a:rPr lang="en-US" altLang="zh-CN" sz="2800" b="1" dirty="0">
                <a:solidFill>
                  <a:srgbClr val="FF3300"/>
                </a:solidFill>
              </a:rPr>
              <a:t>》: </a:t>
            </a:r>
            <a:r>
              <a:rPr lang="en-US" altLang="zh-CN" sz="2800" b="1" u="sng" dirty="0">
                <a:solidFill>
                  <a:srgbClr val="FF3300"/>
                </a:solidFill>
              </a:rPr>
              <a:t>                          </a:t>
            </a:r>
            <a:r>
              <a:rPr lang="zh-CN" altLang="en-US" sz="2800" b="1" dirty="0">
                <a:solidFill>
                  <a:srgbClr val="FF3300"/>
                </a:solidFill>
              </a:rPr>
              <a:t>，柳暗花明又一村。</a:t>
            </a:r>
          </a:p>
          <a:p>
            <a:pPr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《</a:t>
            </a:r>
            <a:r>
              <a:rPr lang="zh-CN" altLang="en-US" sz="2800" b="1" dirty="0">
                <a:solidFill>
                  <a:srgbClr val="FF3300"/>
                </a:solidFill>
              </a:rPr>
              <a:t>书愤</a:t>
            </a:r>
            <a:r>
              <a:rPr lang="en-US" altLang="zh-CN" sz="2800" b="1" dirty="0">
                <a:solidFill>
                  <a:srgbClr val="FF3300"/>
                </a:solidFill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</a:rPr>
              <a:t>：</a:t>
            </a:r>
            <a:r>
              <a:rPr lang="zh-CN" altLang="en-US" sz="2800" b="1" dirty="0">
                <a:solidFill>
                  <a:srgbClr val="FF3300"/>
                </a:solidFill>
              </a:rPr>
              <a:t>楼船夜雪瓜洲渡，</a:t>
            </a:r>
            <a:r>
              <a:rPr lang="zh-CN" altLang="en-US" sz="2800" b="1" u="sng" dirty="0">
                <a:solidFill>
                  <a:srgbClr val="FF3300"/>
                </a:solidFill>
              </a:rPr>
              <a:t>                           </a:t>
            </a:r>
            <a:r>
              <a:rPr lang="zh-CN" altLang="en-US" sz="2800" b="1" dirty="0">
                <a:solidFill>
                  <a:srgbClr val="FF3300"/>
                </a:solidFill>
              </a:rPr>
              <a:t>。</a:t>
            </a:r>
          </a:p>
          <a:p>
            <a:pPr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《</a:t>
            </a:r>
            <a:r>
              <a:rPr lang="zh-CN" altLang="en-US" sz="2800" b="1" dirty="0">
                <a:solidFill>
                  <a:srgbClr val="FF3300"/>
                </a:solidFill>
              </a:rPr>
              <a:t>书愤</a:t>
            </a:r>
            <a:r>
              <a:rPr lang="en-US" altLang="zh-CN" sz="2800" b="1" dirty="0">
                <a:solidFill>
                  <a:srgbClr val="FF3300"/>
                </a:solidFill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</a:rPr>
              <a:t>：</a:t>
            </a:r>
            <a:r>
              <a:rPr lang="zh-CN" altLang="en-US" sz="2800" b="1" dirty="0">
                <a:solidFill>
                  <a:srgbClr val="FF3300"/>
                </a:solidFill>
              </a:rPr>
              <a:t>出师一表真名世，</a:t>
            </a:r>
            <a:r>
              <a:rPr lang="zh-CN" altLang="en-US" sz="2800" b="1" u="sng" dirty="0">
                <a:solidFill>
                  <a:srgbClr val="FF3300"/>
                </a:solidFill>
              </a:rPr>
              <a:t>                           </a:t>
            </a:r>
            <a:r>
              <a:rPr lang="zh-CN" altLang="en-US" sz="2800" b="1" dirty="0">
                <a:solidFill>
                  <a:srgbClr val="FF3300"/>
                </a:solidFill>
              </a:rPr>
              <a:t>。</a:t>
            </a:r>
          </a:p>
          <a:p>
            <a:pPr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《</a:t>
            </a:r>
            <a:r>
              <a:rPr lang="zh-CN" altLang="en-US" sz="2800" b="1" dirty="0">
                <a:solidFill>
                  <a:srgbClr val="FF3300"/>
                </a:solidFill>
              </a:rPr>
              <a:t>示儿</a:t>
            </a:r>
            <a:r>
              <a:rPr lang="en-US" altLang="zh-CN" sz="2800" b="1" dirty="0">
                <a:solidFill>
                  <a:srgbClr val="FF3300"/>
                </a:solidFill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</a:rPr>
              <a:t>：</a:t>
            </a:r>
            <a:r>
              <a:rPr lang="zh-CN" altLang="en-US" sz="2400" b="1" u="sng" dirty="0">
                <a:solidFill>
                  <a:srgbClr val="FF3300"/>
                </a:solidFill>
              </a:rPr>
              <a:t>                              </a:t>
            </a:r>
            <a:r>
              <a:rPr lang="zh-CN" altLang="en-US" sz="2800" b="1" dirty="0">
                <a:solidFill>
                  <a:srgbClr val="FF3300"/>
                </a:solidFill>
              </a:rPr>
              <a:t>，家祭无忘告乃翁。</a:t>
            </a:r>
          </a:p>
          <a:p>
            <a:pPr>
              <a:buFont typeface="Wingdings" pitchFamily="2" charset="2"/>
              <a:buNone/>
            </a:pPr>
            <a:endParaRPr lang="zh-CN" altLang="en-US" sz="2800" dirty="0">
              <a:solidFill>
                <a:srgbClr val="FF3300"/>
              </a:solidFill>
            </a:endParaRP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2000232" y="928670"/>
            <a:ext cx="1152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3300"/>
                </a:solidFill>
                <a:ea typeface="楷体_GB2312" pitchFamily="49" charset="-122"/>
              </a:rPr>
              <a:t>务观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 flipH="1">
            <a:off x="3571868" y="1000108"/>
            <a:ext cx="1223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3300"/>
                </a:solidFill>
                <a:ea typeface="楷体_GB2312" pitchFamily="49" charset="-122"/>
              </a:rPr>
              <a:t>放翁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3786182" y="2428868"/>
            <a:ext cx="1152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3300"/>
                </a:solidFill>
                <a:ea typeface="楷体_GB2312" pitchFamily="49" charset="-122"/>
              </a:rPr>
              <a:t>南宋</a:t>
            </a:r>
          </a:p>
        </p:txBody>
      </p:sp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3903663" y="6242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68971" name="Text Box 11"/>
          <p:cNvSpPr txBox="1">
            <a:spLocks noChangeArrowheads="1"/>
          </p:cNvSpPr>
          <p:nvPr/>
        </p:nvSpPr>
        <p:spPr bwMode="auto">
          <a:xfrm>
            <a:off x="2500298" y="3000372"/>
            <a:ext cx="282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/>
              <a:t>山重水复疑无路</a:t>
            </a:r>
          </a:p>
        </p:txBody>
      </p:sp>
      <p:sp>
        <p:nvSpPr>
          <p:cNvPr id="168972" name="Text Box 12"/>
          <p:cNvSpPr txBox="1">
            <a:spLocks noChangeArrowheads="1"/>
          </p:cNvSpPr>
          <p:nvPr/>
        </p:nvSpPr>
        <p:spPr bwMode="auto">
          <a:xfrm>
            <a:off x="4857752" y="3500438"/>
            <a:ext cx="2881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/>
              <a:t>铁马秋风大散关</a:t>
            </a:r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4786314" y="4000504"/>
            <a:ext cx="3240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/>
              <a:t>千载谁堪伯仲间</a:t>
            </a:r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1785918" y="4500570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/>
              <a:t>王师北定中原日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  <p:bldP spid="168967" grpId="0"/>
      <p:bldP spid="168968" grpId="0"/>
      <p:bldP spid="168969" grpId="0"/>
      <p:bldP spid="168971" grpId="0"/>
      <p:bldP spid="168972" grpId="0"/>
      <p:bldP spid="168973" grpId="0"/>
      <p:bldP spid="1689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411413" y="2276475"/>
            <a:ext cx="4897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烽火矶</a:t>
            </a:r>
            <a:r>
              <a:rPr lang="en-US" altLang="zh-CN" sz="2400" b="1">
                <a:solidFill>
                  <a:schemeClr val="accent2"/>
                </a:solidFill>
              </a:rPr>
              <a:t>PK</a:t>
            </a:r>
            <a:r>
              <a:rPr lang="zh-CN" altLang="en-US" sz="3200" b="1">
                <a:solidFill>
                  <a:srgbClr val="FF0000"/>
                </a:solidFill>
              </a:rPr>
              <a:t>澎浪矶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276600" y="2852738"/>
            <a:ext cx="295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烽火矶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419475" y="4652963"/>
            <a:ext cx="1873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澎浪矶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900113" y="3500438"/>
            <a:ext cx="73453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突兀，嵌岩窦穴，怪奇万状，色泽莹润；又有一石，不附山，杰然特起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116013" y="5445125"/>
            <a:ext cx="7704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三面临江，倒影水中，虽无风，亦浪涌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23850" y="260350"/>
            <a:ext cx="84963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ea typeface="华文新魏" pitchFamily="2" charset="-122"/>
              </a:rPr>
              <a:t>      </a:t>
            </a:r>
            <a:r>
              <a:rPr lang="zh-CN" altLang="en-US" sz="3600" b="1">
                <a:solidFill>
                  <a:srgbClr val="FF0000"/>
                </a:solidFill>
                <a:ea typeface="华文新魏" pitchFamily="2" charset="-122"/>
              </a:rPr>
              <a:t>烽火矶、小孤山、澎浪矶和大孤山这四个景点，分别是怎么样的（各有什么特点）？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1" grpId="0"/>
      <p:bldP spid="16392" grpId="0"/>
      <p:bldP spid="163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125924150"/>
          <p:cNvPicPr>
            <a:picLocks noChangeAspect="1" noChangeArrowheads="1"/>
          </p:cNvPicPr>
          <p:nvPr/>
        </p:nvPicPr>
        <p:blipFill>
          <a:blip r:embed="rId2">
            <a:lum bright="24000" contrast="-18000"/>
          </a:blip>
          <a:srcRect/>
          <a:stretch>
            <a:fillRect/>
          </a:stretch>
        </p:blipFill>
        <p:spPr bwMode="auto">
          <a:xfrm>
            <a:off x="0" y="0"/>
            <a:ext cx="4768850" cy="6858000"/>
          </a:xfrm>
          <a:prstGeom prst="rect">
            <a:avLst/>
          </a:prstGeom>
          <a:noFill/>
        </p:spPr>
      </p:pic>
      <p:pic>
        <p:nvPicPr>
          <p:cNvPr id="2053" name="Picture 5" descr="1259125801"/>
          <p:cNvPicPr>
            <a:picLocks noChangeAspect="1" noChangeArrowheads="1"/>
          </p:cNvPicPr>
          <p:nvPr/>
        </p:nvPicPr>
        <p:blipFill>
          <a:blip r:embed="rId3">
            <a:lum bright="18000" contrast="-12000"/>
          </a:blip>
          <a:srcRect/>
          <a:stretch>
            <a:fillRect/>
          </a:stretch>
        </p:blipFill>
        <p:spPr bwMode="auto">
          <a:xfrm>
            <a:off x="4716463" y="0"/>
            <a:ext cx="4427537" cy="685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995738" y="6234113"/>
            <a:ext cx="1439862" cy="579437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烽火矶</a:t>
            </a:r>
          </a:p>
        </p:txBody>
      </p:sp>
      <p:pic>
        <p:nvPicPr>
          <p:cNvPr id="5" name="图片 4" descr="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澎浪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338"/>
            <a:ext cx="7848600" cy="6891338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004175" y="1052513"/>
            <a:ext cx="671513" cy="1296987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澎浪矶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132138" y="333375"/>
            <a:ext cx="3313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  <a:r>
              <a:rPr lang="en-US" altLang="zh-CN" sz="2400">
                <a:solidFill>
                  <a:schemeClr val="accent2"/>
                </a:solidFill>
              </a:rPr>
              <a:t>PK</a:t>
            </a:r>
            <a:r>
              <a:rPr lang="zh-CN" altLang="en-US" sz="3200" b="1">
                <a:solidFill>
                  <a:srgbClr val="FF0000"/>
                </a:solidFill>
              </a:rPr>
              <a:t>金山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419475" y="1412875"/>
            <a:ext cx="4103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635375" y="3716338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金山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42988" y="2205038"/>
            <a:ext cx="68405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峭拔秀丽，碧峰巉然孤起，上干云霄，冬夏晴雨，姿态万变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763713" y="4868863"/>
            <a:ext cx="6913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祠宇楼观亭榭雄伟众多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7" grpId="0"/>
      <p:bldP spid="17418" grpId="0"/>
      <p:bldP spid="174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小孤山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956550" cy="68834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221663" y="1125538"/>
            <a:ext cx="671512" cy="1366837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金山寺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2339975" y="44450"/>
            <a:ext cx="6840538" cy="6840538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71550" y="333375"/>
            <a:ext cx="671513" cy="935038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金山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84438" y="188913"/>
            <a:ext cx="38877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  <a:r>
              <a:rPr lang="en-US" altLang="zh-CN" sz="2400" b="1">
                <a:solidFill>
                  <a:schemeClr val="accent2"/>
                </a:solidFill>
              </a:rPr>
              <a:t>PK</a:t>
            </a:r>
            <a:r>
              <a:rPr lang="zh-CN" altLang="en-US" sz="3200" b="1">
                <a:solidFill>
                  <a:srgbClr val="FF0000"/>
                </a:solidFill>
              </a:rPr>
              <a:t>大孤山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276600" y="1412875"/>
            <a:ext cx="295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203575" y="3429000"/>
            <a:ext cx="18716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大孤山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692275" y="2349500"/>
            <a:ext cx="568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秀丽，旁边有沙洲葭苇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476375" y="4365625"/>
            <a:ext cx="6264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四周渺弥皆大江，望之如浮水面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  <p:bldP spid="18441" grpId="0"/>
      <p:bldP spid="18442" grpId="0"/>
      <p:bldP spid="184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小孤山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956550" cy="6883400"/>
          </a:xfrm>
          <a:prstGeom prst="rect">
            <a:avLst/>
          </a:prstGeom>
          <a:noFill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221663" y="1125538"/>
            <a:ext cx="671512" cy="1366837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小孤山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大孤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596188" y="6278563"/>
            <a:ext cx="1512887" cy="579437"/>
          </a:xfrm>
          <a:prstGeom prst="rect">
            <a:avLst/>
          </a:prstGeom>
          <a:solidFill>
            <a:srgbClr val="FAFD7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大孤山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39750" y="2205038"/>
            <a:ext cx="81359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1.</a:t>
            </a:r>
            <a:r>
              <a:rPr lang="zh-CN" altLang="en-US" sz="3200" b="1"/>
              <a:t>用“游踪”（船由长江下游上行）为线索，把四个景点贯穿在一起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68313" y="4508500"/>
            <a:ext cx="828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3.</a:t>
            </a:r>
            <a:r>
              <a:rPr lang="zh-CN" altLang="en-US" sz="3200" b="1"/>
              <a:t>注意景点之间的联系和配合（澎浪矶和小孤山）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68313" y="5589588"/>
            <a:ext cx="81359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/>
              <a:t>4.</a:t>
            </a:r>
            <a:r>
              <a:rPr lang="zh-CN" altLang="en-US" sz="3200" b="1"/>
              <a:t>运用对比手法把景点结合在一起（大孤山和小孤山）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68313" y="3429000"/>
            <a:ext cx="81359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/>
              <a:t>2.</a:t>
            </a:r>
            <a:r>
              <a:rPr lang="zh-CN" altLang="en-US" sz="3200" b="1"/>
              <a:t>用各景点的共同特点把四个景点联系起来（水）</a:t>
            </a:r>
            <a:endParaRPr lang="zh-CN" altLang="en-US" sz="3200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23850" y="0"/>
            <a:ext cx="84963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ea typeface="华文新魏" pitchFamily="2" charset="-122"/>
              </a:rPr>
              <a:t>       </a:t>
            </a:r>
            <a:r>
              <a:rPr lang="zh-CN" altLang="en-US" sz="3600" b="1">
                <a:solidFill>
                  <a:srgbClr val="FF0000"/>
                </a:solidFill>
                <a:ea typeface="华文新魏" pitchFamily="2" charset="-122"/>
              </a:rPr>
              <a:t>烽火矶、小孤山、澎浪矶和大孤山是四个独立的景点，各有各的特点，但它们在陆游笔下，又钩成了一个整体。陆游是如何把它们组成整体的？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1" grpId="0"/>
      <p:bldP spid="317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79388" y="333375"/>
            <a:ext cx="87852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      </a:t>
            </a:r>
            <a:r>
              <a:rPr lang="zh-CN" altLang="en-US" sz="2800" b="1" dirty="0"/>
              <a:t>陆游（公元</a:t>
            </a:r>
            <a:r>
              <a:rPr lang="en-US" altLang="zh-CN" sz="2800" b="1" dirty="0"/>
              <a:t>1125—1209</a:t>
            </a:r>
            <a:r>
              <a:rPr lang="zh-CN" altLang="en-US" sz="2800" b="1" dirty="0"/>
              <a:t>年）初娶表妹唐琬，夫妻恩爱，却久而不孕，为陆母不喜，陆游被迫与唐琬分离，后来唐琬改嫁赵士程，陆游再娶王氏。十余年后他们春游沈园相遇，陆游伤感之余，在园壁题了著名的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钗头凤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词：“</a:t>
            </a:r>
            <a:r>
              <a:rPr lang="zh-CN" altLang="en-US" sz="2800" b="1" dirty="0">
                <a:solidFill>
                  <a:srgbClr val="FF0000"/>
                </a:solidFill>
              </a:rPr>
              <a:t>红酥手，黄滕酒，满城春色宫墙柳。东风恶，欢情薄，一怀愁绪，几年离索。错，错，错！    春如旧，人空瘦，泪痕红浥鲛绡透。桃花落，闲池阁，山盟虽在，锦书难托。莫，莫，莫！</a:t>
            </a:r>
            <a:r>
              <a:rPr lang="zh-CN" altLang="en-US" sz="2800" b="1" dirty="0"/>
              <a:t>”唐琬看到后感伤之余也依律赋了一首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钗头凤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：“</a:t>
            </a:r>
            <a:r>
              <a:rPr lang="zh-CN" altLang="en-US" sz="2800" b="1" dirty="0">
                <a:solidFill>
                  <a:srgbClr val="FF0000"/>
                </a:solidFill>
              </a:rPr>
              <a:t>世情薄，人情恶，雨送黄昏花易落。晓风干，泪痕残，欲笺心事，独语斜栏。难，难，难！       人成各，今非昨，病魂常似秋千索。角声寒，夜阑珊，怕人询问，咽泪妆欢。瞒，瞒，瞒！</a:t>
            </a:r>
            <a:r>
              <a:rPr lang="zh-CN" altLang="en-US" sz="2800" b="1" dirty="0"/>
              <a:t>”。 此次邂逅不久唐琬便忧郁而死。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5" descr="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43561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427538" y="184150"/>
            <a:ext cx="4716462" cy="643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200" b="1"/>
              <a:t>李思训画</a:t>
            </a:r>
            <a:r>
              <a:rPr lang="en-US" altLang="zh-CN" sz="3200" b="1"/>
              <a:t>《</a:t>
            </a:r>
            <a:r>
              <a:rPr lang="zh-CN" altLang="en-US" sz="3200" b="1"/>
              <a:t>长江绝岛图</a:t>
            </a:r>
            <a:r>
              <a:rPr lang="en-US" altLang="zh-CN" sz="3200" b="1"/>
              <a:t>》</a:t>
            </a:r>
          </a:p>
          <a:p>
            <a:pPr eaLnBrk="1" hangingPunct="1"/>
            <a:r>
              <a:rPr lang="zh-CN" altLang="en-US" sz="2400" b="1"/>
              <a:t>                         苏轼</a:t>
            </a:r>
          </a:p>
          <a:p>
            <a:pPr eaLnBrk="1" hangingPunct="1"/>
            <a:endParaRPr lang="en-US" altLang="zh-CN" sz="2400" b="1"/>
          </a:p>
          <a:p>
            <a:pPr eaLnBrk="1" hangingPunct="1"/>
            <a:r>
              <a:rPr lang="en-US" altLang="zh-CN" sz="2800" b="1"/>
              <a:t>【</a:t>
            </a:r>
            <a:r>
              <a:rPr lang="zh-CN" altLang="en-US" sz="2800" b="1"/>
              <a:t>释义</a:t>
            </a:r>
            <a:r>
              <a:rPr lang="en-US" altLang="zh-CN" sz="2800" b="1"/>
              <a:t>】</a:t>
            </a:r>
            <a:r>
              <a:rPr lang="zh-CN" altLang="en-US" sz="2800" b="1"/>
              <a:t>：山色苍翠，烟水迷茫，大小二孤，矗立江水中央。崖高险绝，猿鸟不度，乔木凌空。有客舟从何处而来？桨声流水间船歌抑扬。沙岸平整，轻风徐来，望客不见，唯浪涌船高，孤山低首，此起彼伏。两山如发髻高耸，正对江水之镜，二美梳弄新妆。舟中商贾，切莫轻狂，小姑前年，已嫁彭郎。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468313" y="274638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拓展阅读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3059113" y="476250"/>
            <a:ext cx="25209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课文注音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893763" y="1600200"/>
            <a:ext cx="4038600" cy="4525963"/>
          </a:xfrm>
        </p:spPr>
        <p:txBody>
          <a:bodyPr/>
          <a:lstStyle/>
          <a:p>
            <a:r>
              <a:rPr lang="zh-CN" altLang="en-US" sz="3200" b="1"/>
              <a:t>矶  </a:t>
            </a:r>
            <a:r>
              <a:rPr lang="en-US" altLang="zh-CN" sz="3200" b="1"/>
              <a:t>jī</a:t>
            </a:r>
          </a:p>
          <a:p>
            <a:r>
              <a:rPr lang="zh-CN" altLang="en-US" sz="3200" b="1"/>
              <a:t>燧  </a:t>
            </a:r>
            <a:r>
              <a:rPr lang="en-US" altLang="zh-CN" sz="3200" b="1"/>
              <a:t>suì</a:t>
            </a:r>
          </a:p>
          <a:p>
            <a:r>
              <a:rPr lang="zh-CN" altLang="en-US" sz="3200" b="1"/>
              <a:t>窦  </a:t>
            </a:r>
            <a:r>
              <a:rPr lang="en-US" altLang="zh-CN" sz="3200" b="1"/>
              <a:t>dòu</a:t>
            </a:r>
          </a:p>
          <a:p>
            <a:r>
              <a:rPr lang="zh-CN" altLang="en-US" sz="3200" b="1"/>
              <a:t>潦  </a:t>
            </a:r>
            <a:r>
              <a:rPr lang="en-US" altLang="zh-CN" sz="3200" b="1"/>
              <a:t>lǎo</a:t>
            </a:r>
          </a:p>
          <a:p>
            <a:r>
              <a:rPr lang="zh-CN" altLang="en-US" sz="3200" b="1"/>
              <a:t>巉  </a:t>
            </a:r>
            <a:r>
              <a:rPr lang="en-US" altLang="zh-CN" sz="3200" b="1"/>
              <a:t>ch</a:t>
            </a:r>
            <a:r>
              <a:rPr lang="en-US" altLang="zh-CN" sz="3200" b="1">
                <a:latin typeface="宋体"/>
              </a:rPr>
              <a:t>á</a:t>
            </a:r>
            <a:r>
              <a:rPr lang="en-US" altLang="zh-CN" sz="3200" b="1"/>
              <a:t>n</a:t>
            </a:r>
          </a:p>
          <a:p>
            <a:r>
              <a:rPr lang="zh-CN" altLang="en-US" sz="3200" b="1"/>
              <a:t>上干云霄  </a:t>
            </a:r>
            <a:r>
              <a:rPr lang="en-US" altLang="zh-CN" sz="3200" b="1"/>
              <a:t>gān</a:t>
            </a:r>
          </a:p>
          <a:p>
            <a:r>
              <a:rPr lang="zh-CN" altLang="en-US" sz="3200" b="1"/>
              <a:t>榭   </a:t>
            </a:r>
            <a:r>
              <a:rPr lang="en-US" altLang="zh-CN" sz="3200" b="1"/>
              <a:t>xiè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sz="3200" b="1"/>
              <a:t>鹘   </a:t>
            </a:r>
            <a:r>
              <a:rPr lang="en-US" altLang="zh-CN" sz="3200" b="1"/>
              <a:t>hú</a:t>
            </a:r>
          </a:p>
          <a:p>
            <a:r>
              <a:rPr lang="zh-CN" altLang="en-US" sz="3200" b="1"/>
              <a:t>抟   </a:t>
            </a:r>
            <a:r>
              <a:rPr lang="en-US" altLang="zh-CN" sz="3200" b="1"/>
              <a:t>tu</a:t>
            </a:r>
            <a:r>
              <a:rPr lang="en-US" altLang="zh-CN" sz="3200" b="1">
                <a:latin typeface="宋体"/>
              </a:rPr>
              <a:t>á</a:t>
            </a:r>
            <a:r>
              <a:rPr lang="en-US" altLang="zh-CN" sz="3200" b="1"/>
              <a:t>n</a:t>
            </a:r>
          </a:p>
          <a:p>
            <a:r>
              <a:rPr lang="zh-CN" altLang="en-US" sz="3200" b="1"/>
              <a:t>蠡   </a:t>
            </a:r>
            <a:r>
              <a:rPr lang="en-US" altLang="zh-CN" sz="3200" b="1"/>
              <a:t>lǐ</a:t>
            </a:r>
          </a:p>
          <a:p>
            <a:r>
              <a:rPr lang="zh-CN" altLang="en-US" sz="3200" b="1"/>
              <a:t>葭   </a:t>
            </a:r>
            <a:r>
              <a:rPr lang="en-US" altLang="zh-CN" sz="3200" b="1"/>
              <a:t>jiā</a:t>
            </a:r>
          </a:p>
          <a:p>
            <a:r>
              <a:rPr lang="zh-CN" altLang="en-US" sz="3200" b="1"/>
              <a:t>赪   </a:t>
            </a:r>
            <a:r>
              <a:rPr lang="en-US" altLang="zh-CN" sz="3200" b="1"/>
              <a:t>chēng</a:t>
            </a:r>
          </a:p>
          <a:p>
            <a:r>
              <a:rPr lang="zh-CN" altLang="en-US" sz="3200" b="1"/>
              <a:t>湓   </a:t>
            </a:r>
            <a:r>
              <a:rPr lang="en-US" altLang="zh-CN" sz="3200" b="1"/>
              <a:t>pén</a:t>
            </a:r>
          </a:p>
          <a:p>
            <a:r>
              <a:rPr lang="zh-CN" altLang="en-US" sz="3200" b="1"/>
              <a:t>汲   </a:t>
            </a:r>
            <a:r>
              <a:rPr lang="en-US" altLang="zh-CN" sz="3200" b="1"/>
              <a:t>jí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uild="p"/>
      <p:bldP spid="256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56932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      </a:t>
            </a:r>
            <a:r>
              <a:rPr lang="zh-CN" altLang="en-US" sz="2800" b="1" dirty="0"/>
              <a:t>八月一日，过烽火矶。南朝自武昌至京口，列置烽</a:t>
            </a:r>
            <a:r>
              <a:rPr lang="zh-CN" altLang="en-US" sz="2800" b="1" dirty="0">
                <a:solidFill>
                  <a:srgbClr val="FF0000"/>
                </a:solidFill>
              </a:rPr>
              <a:t>燧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FF"/>
                </a:solidFill>
              </a:rPr>
              <a:t>此山</a:t>
            </a:r>
            <a:r>
              <a:rPr lang="zh-CN" altLang="en-US" sz="2800" b="1" dirty="0"/>
              <a:t>当是其一也。自舟中望山，突</a:t>
            </a:r>
            <a:r>
              <a:rPr lang="zh-CN" altLang="en-US" sz="2800" b="1" dirty="0">
                <a:solidFill>
                  <a:srgbClr val="FF0000"/>
                </a:solidFill>
              </a:rPr>
              <a:t>兀</a:t>
            </a:r>
            <a:r>
              <a:rPr lang="zh-CN" altLang="en-US" sz="2800" b="1" dirty="0"/>
              <a:t>而已。及</a:t>
            </a:r>
            <a:r>
              <a:rPr lang="zh-CN" altLang="en-US" sz="2800" b="1" dirty="0">
                <a:solidFill>
                  <a:srgbClr val="FF0000"/>
                </a:solidFill>
              </a:rPr>
              <a:t>抛江</a:t>
            </a:r>
            <a:r>
              <a:rPr lang="zh-CN" altLang="en-US" sz="2800" b="1" dirty="0"/>
              <a:t>过其下，嵌</a:t>
            </a:r>
            <a:r>
              <a:rPr lang="zh-CN" altLang="en-US" sz="2800" b="1" dirty="0" smtClean="0"/>
              <a:t>岩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（）</a:t>
            </a:r>
            <a:r>
              <a:rPr lang="zh-CN" altLang="en-US" sz="2800" b="1" dirty="0" smtClean="0"/>
              <a:t>窦</a:t>
            </a:r>
            <a:r>
              <a:rPr lang="zh-CN" altLang="en-US" sz="2800" b="1" dirty="0"/>
              <a:t>穴，</a:t>
            </a:r>
            <a:r>
              <a:rPr lang="zh-CN" altLang="en-US" sz="2800" b="1" dirty="0">
                <a:solidFill>
                  <a:srgbClr val="00B050"/>
                </a:solidFill>
              </a:rPr>
              <a:t>怪</a:t>
            </a:r>
            <a:r>
              <a:rPr lang="zh-CN" altLang="en-US" sz="2800" b="1" dirty="0">
                <a:solidFill>
                  <a:srgbClr val="FF0000"/>
                </a:solidFill>
              </a:rPr>
              <a:t>奇</a:t>
            </a:r>
            <a:r>
              <a:rPr lang="zh-CN" altLang="en-US" sz="2800" b="1" dirty="0"/>
              <a:t>万状，色泽莹润，亦与它石迥异。又有一石，不附山，</a:t>
            </a:r>
            <a:r>
              <a:rPr lang="zh-CN" altLang="en-US" sz="2800" b="1" dirty="0">
                <a:solidFill>
                  <a:srgbClr val="FF0000"/>
                </a:solidFill>
              </a:rPr>
              <a:t>杰然</a:t>
            </a:r>
            <a:r>
              <a:rPr lang="zh-CN" altLang="en-US" sz="2800" b="1" dirty="0">
                <a:solidFill>
                  <a:srgbClr val="00B050"/>
                </a:solidFill>
              </a:rPr>
              <a:t>特</a:t>
            </a:r>
            <a:r>
              <a:rPr lang="zh-CN" altLang="en-US" sz="2800" b="1" dirty="0"/>
              <a:t>起，高百余尺，</a:t>
            </a:r>
            <a:r>
              <a:rPr lang="zh-CN" altLang="en-US" sz="2800" b="1" dirty="0">
                <a:solidFill>
                  <a:srgbClr val="990033"/>
                </a:solidFill>
              </a:rPr>
              <a:t>丹藤翠蔓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00"/>
                </a:solidFill>
              </a:rPr>
              <a:t>罗络</a:t>
            </a:r>
            <a:r>
              <a:rPr lang="zh-CN" altLang="en-US" sz="2800" b="1" dirty="0"/>
              <a:t>其上，如</a:t>
            </a:r>
            <a:r>
              <a:rPr lang="zh-CN" altLang="en-US" sz="2800" b="1" dirty="0">
                <a:solidFill>
                  <a:srgbClr val="FF00FF"/>
                </a:solidFill>
              </a:rPr>
              <a:t>宝</a:t>
            </a:r>
            <a:r>
              <a:rPr lang="zh-CN" altLang="en-US" sz="2800" b="1" dirty="0"/>
              <a:t>装</a:t>
            </a:r>
            <a:r>
              <a:rPr lang="zh-CN" altLang="en-US" sz="2800" b="1" dirty="0">
                <a:solidFill>
                  <a:srgbClr val="FF00FF"/>
                </a:solidFill>
              </a:rPr>
              <a:t>屏风</a:t>
            </a:r>
            <a:r>
              <a:rPr lang="zh-CN" altLang="en-US" sz="2800" b="1" dirty="0"/>
              <a:t>。</a:t>
            </a:r>
            <a:r>
              <a:rPr lang="zh-CN" altLang="en-US" sz="2800" b="1" dirty="0">
                <a:solidFill>
                  <a:srgbClr val="FF0000"/>
                </a:solidFill>
              </a:rPr>
              <a:t>是</a:t>
            </a:r>
            <a:r>
              <a:rPr lang="zh-CN" altLang="en-US" sz="2800" b="1" dirty="0"/>
              <a:t>日风静，舟行颇迟，又秋深</a:t>
            </a:r>
            <a:r>
              <a:rPr lang="zh-CN" altLang="en-US" sz="2800" b="1" dirty="0">
                <a:solidFill>
                  <a:srgbClr val="FF0000"/>
                </a:solidFill>
              </a:rPr>
              <a:t>潦缩</a:t>
            </a:r>
            <a:r>
              <a:rPr lang="zh-CN" altLang="en-US" sz="2800" b="1" dirty="0"/>
              <a:t>，故得尽见，杜老所谓“幸有舟楫迟，得尽所历妙”也。</a:t>
            </a: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25209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阅读课文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66725" y="4581525"/>
            <a:ext cx="8208963" cy="22558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</a:rPr>
              <a:t>“</a:t>
            </a:r>
            <a:r>
              <a:rPr lang="zh-CN" altLang="en-US" sz="2800" b="1">
                <a:solidFill>
                  <a:schemeClr val="accent2"/>
                </a:solidFill>
              </a:rPr>
              <a:t>幸有舟楫迟，得尽所历妙”是杜甫晚年从四川沿长江而下入洞庭湖，又顺湘江南下到湘潭作的</a:t>
            </a:r>
            <a:r>
              <a:rPr lang="en-US" altLang="zh-CN" sz="2800" b="1">
                <a:solidFill>
                  <a:schemeClr val="accent2"/>
                </a:solidFill>
              </a:rPr>
              <a:t>《</a:t>
            </a:r>
            <a:r>
              <a:rPr lang="zh-CN" altLang="en-US" sz="2800" b="1">
                <a:solidFill>
                  <a:schemeClr val="accent2"/>
                </a:solidFill>
              </a:rPr>
              <a:t>次空灵岸</a:t>
            </a:r>
            <a:r>
              <a:rPr lang="en-US" altLang="zh-CN" sz="2800" b="1">
                <a:solidFill>
                  <a:schemeClr val="accent2"/>
                </a:solidFill>
              </a:rPr>
              <a:t>》</a:t>
            </a:r>
            <a:r>
              <a:rPr lang="zh-CN" altLang="en-US" sz="2800" b="1">
                <a:solidFill>
                  <a:schemeClr val="accent2"/>
                </a:solidFill>
              </a:rPr>
              <a:t>中的诗句，诗中叙述了空灵岸（空灵滩，在湘潭一带）的自然风光，抒发了自己愿长期居住在此，吟诗作歌以度晚年的心意。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第一段译文</a:t>
            </a:r>
            <a:r>
              <a:rPr lang="en-US" altLang="zh-CN" b="1" dirty="0">
                <a:solidFill>
                  <a:srgbClr val="FF0000"/>
                </a:solidFill>
              </a:rPr>
              <a:t>:</a:t>
            </a:r>
            <a:r>
              <a:rPr lang="en-US" altLang="zh-CN" dirty="0"/>
              <a:t>      </a:t>
            </a:r>
          </a:p>
          <a:p>
            <a:pPr algn="l"/>
            <a:r>
              <a:rPr lang="en-US" altLang="zh-CN" b="1" dirty="0"/>
              <a:t>        </a:t>
            </a:r>
            <a:r>
              <a:rPr lang="zh-CN" altLang="en-US" b="1" dirty="0">
                <a:solidFill>
                  <a:schemeClr val="tx1"/>
                </a:solidFill>
              </a:rPr>
              <a:t>八月一日，（船）经过烽火矶。南朝以来，从武昌（今鄂城）到京口，都设置了很多（报警的）烽火台，这座山应该是其中之一。从船上看山，只是见到高耸的山峰罢了。等到抛锚停船后，（我）走过山下，（看到）岩石镶嵌在洞穴里，奇形怪状，色彩光亮润泽，也和别的石头不大一样。又有一块巨石，与烽火矶不相连。高峻雄伟地拔地而起，高约一百多尺，有红藤绿蔓蒙络在它上面，像宝石镶嵌的屏风。这一天，风平浪静，船走得很慢，又因为深秋，江水较浅，所以能看到这里的一切美景，（正像）杜甫所说的“幸有舟楫迟，得尽所历妙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2621</Words>
  <PresentationFormat>全屏显示(4:3)</PresentationFormat>
  <Paragraphs>80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mac</dc:creator>
  <cp:lastModifiedBy>mac</cp:lastModifiedBy>
  <cp:revision>5</cp:revision>
  <dcterms:created xsi:type="dcterms:W3CDTF">2018-01-04T08:12:36Z</dcterms:created>
  <dcterms:modified xsi:type="dcterms:W3CDTF">2018-01-04T13:14:10Z</dcterms:modified>
</cp:coreProperties>
</file>