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15" r:id="rId2"/>
    <p:sldId id="276" r:id="rId3"/>
    <p:sldId id="316" r:id="rId4"/>
    <p:sldId id="308" r:id="rId5"/>
    <p:sldId id="266" r:id="rId6"/>
    <p:sldId id="283" r:id="rId7"/>
    <p:sldId id="278" r:id="rId8"/>
    <p:sldId id="317" r:id="rId9"/>
    <p:sldId id="258" r:id="rId10"/>
    <p:sldId id="273" r:id="rId11"/>
    <p:sldId id="307" r:id="rId12"/>
    <p:sldId id="313" r:id="rId13"/>
    <p:sldId id="263" r:id="rId14"/>
    <p:sldId id="318" r:id="rId15"/>
    <p:sldId id="260" r:id="rId16"/>
    <p:sldId id="306" r:id="rId17"/>
    <p:sldId id="305" r:id="rId18"/>
    <p:sldId id="319" r:id="rId19"/>
    <p:sldId id="271" r:id="rId20"/>
    <p:sldId id="270" r:id="rId21"/>
    <p:sldId id="281" r:id="rId22"/>
    <p:sldId id="320" r:id="rId23"/>
    <p:sldId id="267" r:id="rId24"/>
    <p:sldId id="298" r:id="rId25"/>
    <p:sldId id="277" r:id="rId26"/>
    <p:sldId id="261" r:id="rId27"/>
    <p:sldId id="268" r:id="rId28"/>
  </p:sldIdLst>
  <p:sldSz cx="9144000" cy="5143500" type="screen16x9"/>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EEE"/>
    <a:srgbClr val="FE9800"/>
    <a:srgbClr val="72CD4F"/>
    <a:srgbClr val="F3F3F3"/>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45" autoAdjust="0"/>
    <p:restoredTop sz="94731" autoAdjust="0"/>
  </p:normalViewPr>
  <p:slideViewPr>
    <p:cSldViewPr>
      <p:cViewPr varScale="1">
        <p:scale>
          <a:sx n="84" d="100"/>
          <a:sy n="84" d="100"/>
        </p:scale>
        <p:origin x="84" y="24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extLst>
              <c:ext xmlns:c16="http://schemas.microsoft.com/office/drawing/2014/chart" uri="{C3380CC4-5D6E-409C-BE32-E72D297353CC}">
                <c16:uniqueId val="{00000000-D8B8-4D1E-8186-D38AA4ECC0D4}"/>
              </c:ext>
            </c:extLst>
          </c:dPt>
          <c:dPt>
            <c:idx val="1"/>
            <c:bubble3D val="0"/>
            <c:extLst>
              <c:ext xmlns:c16="http://schemas.microsoft.com/office/drawing/2014/chart" uri="{C3380CC4-5D6E-409C-BE32-E72D297353CC}">
                <c16:uniqueId val="{00000001-D8B8-4D1E-8186-D38AA4ECC0D4}"/>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D8B8-4D1E-8186-D38AA4ECC0D4}"/>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c:ext xmlns:c16="http://schemas.microsoft.com/office/drawing/2014/chart" uri="{C3380CC4-5D6E-409C-BE32-E72D297353CC}">
              <c16:uniqueId val="{00000004-D8B8-4D1E-8186-D38AA4ECC0D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1-31D7-4C9D-BAF6-30E36E0EF8E6}"/>
              </c:ext>
            </c:extLst>
          </c:dPt>
          <c:dPt>
            <c:idx val="1"/>
            <c:bubble3D val="0"/>
            <c:extLst>
              <c:ext xmlns:c16="http://schemas.microsoft.com/office/drawing/2014/chart" uri="{C3380CC4-5D6E-409C-BE32-E72D297353CC}">
                <c16:uniqueId val="{00000002-31D7-4C9D-BAF6-30E36E0EF8E6}"/>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4-31D7-4C9D-BAF6-30E36E0EF8E6}"/>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c:ext xmlns:c16="http://schemas.microsoft.com/office/drawing/2014/chart" uri="{C3380CC4-5D6E-409C-BE32-E72D297353CC}">
              <c16:uniqueId val="{00000005-31D7-4C9D-BAF6-30E36E0EF8E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extLst>
              <c:ext xmlns:c16="http://schemas.microsoft.com/office/drawing/2014/chart" uri="{C3380CC4-5D6E-409C-BE32-E72D297353CC}">
                <c16:uniqueId val="{00000000-C667-4F32-9895-95F8B6802D85}"/>
              </c:ext>
            </c:extLst>
          </c:dPt>
          <c:dPt>
            <c:idx val="1"/>
            <c:bubble3D val="0"/>
            <c:extLst>
              <c:ext xmlns:c16="http://schemas.microsoft.com/office/drawing/2014/chart" uri="{C3380CC4-5D6E-409C-BE32-E72D297353CC}">
                <c16:uniqueId val="{00000001-C667-4F32-9895-95F8B6802D85}"/>
              </c:ext>
            </c:extLst>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extLst>
              <c:ext xmlns:c16="http://schemas.microsoft.com/office/drawing/2014/chart" uri="{C3380CC4-5D6E-409C-BE32-E72D297353CC}">
                <c16:uniqueId val="{00000003-C667-4F32-9895-95F8B6802D85}"/>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c:ext xmlns:c16="http://schemas.microsoft.com/office/drawing/2014/chart" uri="{C3380CC4-5D6E-409C-BE32-E72D297353CC}">
              <c16:uniqueId val="{00000004-C667-4F32-9895-95F8B6802D8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54539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4107310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2486250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4051696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715437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cxnSp>
        <p:nvCxnSpPr>
          <p:cNvPr id="3" name="直接连接符 2"/>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251520" y="208003"/>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0" name="矩形 9"/>
          <p:cNvSpPr/>
          <p:nvPr userDrawn="1"/>
        </p:nvSpPr>
        <p:spPr>
          <a:xfrm>
            <a:off x="738031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c</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54" name="矩形 53"/>
          <p:cNvSpPr/>
          <p:nvPr/>
        </p:nvSpPr>
        <p:spPr>
          <a:xfrm>
            <a:off x="0" y="2787774"/>
            <a:ext cx="9144000" cy="1656184"/>
          </a:xfrm>
          <a:prstGeom prst="rect">
            <a:avLst/>
          </a:prstGeom>
          <a:solidFill>
            <a:schemeClr val="accent4">
              <a:lumMod val="20000"/>
              <a:lumOff val="80000"/>
              <a:alpha val="82000"/>
            </a:schemeClr>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 Box 2"/>
          <p:cNvSpPr txBox="1">
            <a:spLocks noChangeArrowheads="1"/>
          </p:cNvSpPr>
          <p:nvPr/>
        </p:nvSpPr>
        <p:spPr bwMode="auto">
          <a:xfrm>
            <a:off x="1645216" y="3075806"/>
            <a:ext cx="5879112" cy="646331"/>
          </a:xfrm>
          <a:prstGeom prst="rect">
            <a:avLst/>
          </a:prstGeom>
          <a:noFill/>
          <a:ln w="9525">
            <a:noFill/>
            <a:miter lim="800000"/>
            <a:headEnd/>
            <a:tailEnd/>
          </a:ln>
        </p:spPr>
        <p:txBody>
          <a:bodyPr wrap="square">
            <a:spAutoFit/>
          </a:bodyPr>
          <a:lstStyle/>
          <a:p>
            <a:pPr algn="ctr"/>
            <a:r>
              <a:rPr lang="zh-CN" altLang="en-US" sz="3600" b="1" dirty="0">
                <a:solidFill>
                  <a:schemeClr val="accent1"/>
                </a:solidFill>
                <a:latin typeface="微软雅黑" pitchFamily="34" charset="-122"/>
                <a:ea typeface="微软雅黑" pitchFamily="34" charset="-122"/>
              </a:rPr>
              <a:t>工作计划</a:t>
            </a:r>
            <a:r>
              <a:rPr lang="en-US" altLang="zh-CN" sz="3600" b="1" dirty="0">
                <a:solidFill>
                  <a:schemeClr val="accent1"/>
                </a:solidFill>
                <a:latin typeface="微软雅黑" pitchFamily="34" charset="-122"/>
                <a:ea typeface="微软雅黑" pitchFamily="34" charset="-122"/>
              </a:rPr>
              <a:t>PPT</a:t>
            </a:r>
            <a:r>
              <a:rPr lang="zh-CN" altLang="en-US" sz="3600" b="1" dirty="0">
                <a:solidFill>
                  <a:schemeClr val="accent1"/>
                </a:solidFill>
                <a:latin typeface="微软雅黑" pitchFamily="34" charset="-122"/>
                <a:ea typeface="微软雅黑" pitchFamily="34" charset="-122"/>
              </a:rPr>
              <a:t>模板</a:t>
            </a:r>
            <a:endParaRPr lang="en-US" altLang="zh-CN" sz="3600" dirty="0">
              <a:solidFill>
                <a:schemeClr val="accent1"/>
              </a:solidFill>
              <a:latin typeface="微软雅黑" pitchFamily="34" charset="-122"/>
              <a:ea typeface="微软雅黑" pitchFamily="34" charset="-122"/>
            </a:endParaRPr>
          </a:p>
        </p:txBody>
      </p:sp>
      <p:sp>
        <p:nvSpPr>
          <p:cNvPr id="69" name="Text Box 2"/>
          <p:cNvSpPr txBox="1">
            <a:spLocks noChangeArrowheads="1"/>
          </p:cNvSpPr>
          <p:nvPr/>
        </p:nvSpPr>
        <p:spPr bwMode="auto">
          <a:xfrm>
            <a:off x="2444619" y="3950935"/>
            <a:ext cx="4271092" cy="276999"/>
          </a:xfrm>
          <a:prstGeom prst="rect">
            <a:avLst/>
          </a:prstGeom>
          <a:noFill/>
          <a:ln w="9525">
            <a:noFill/>
            <a:miter lim="800000"/>
            <a:headEnd/>
            <a:tailEnd/>
          </a:ln>
        </p:spPr>
        <p:txBody>
          <a:bodyPr wrap="square">
            <a:spAutoFit/>
          </a:bodyPr>
          <a:lstStyle/>
          <a:p>
            <a:pPr algn="ctr"/>
            <a:r>
              <a:rPr lang="zh-CN" altLang="en-US" sz="1200" dirty="0">
                <a:solidFill>
                  <a:schemeClr val="accent1"/>
                </a:solidFill>
                <a:latin typeface="微软雅黑" pitchFamily="34" charset="-122"/>
                <a:ea typeface="微软雅黑" pitchFamily="34" charset="-122"/>
              </a:rPr>
              <a:t>适用于年终总结</a:t>
            </a:r>
            <a:r>
              <a:rPr lang="en-US" altLang="zh-CN" sz="1200" dirty="0">
                <a:solidFill>
                  <a:schemeClr val="accent1"/>
                </a:solidFill>
                <a:latin typeface="微软雅黑" pitchFamily="34" charset="-122"/>
                <a:ea typeface="微软雅黑" pitchFamily="34" charset="-122"/>
              </a:rPr>
              <a:t>/</a:t>
            </a:r>
            <a:r>
              <a:rPr lang="zh-CN" altLang="en-US" sz="1200" dirty="0">
                <a:solidFill>
                  <a:schemeClr val="accent1"/>
                </a:solidFill>
                <a:latin typeface="微软雅黑" pitchFamily="34" charset="-122"/>
                <a:ea typeface="微软雅黑" pitchFamily="34" charset="-122"/>
              </a:rPr>
              <a:t>工作计划</a:t>
            </a:r>
            <a:r>
              <a:rPr lang="en-US" altLang="zh-CN" sz="1200" dirty="0">
                <a:solidFill>
                  <a:schemeClr val="accent1"/>
                </a:solidFill>
                <a:latin typeface="微软雅黑" pitchFamily="34" charset="-122"/>
                <a:ea typeface="微软雅黑" pitchFamily="34" charset="-122"/>
              </a:rPr>
              <a:t>/</a:t>
            </a:r>
            <a:r>
              <a:rPr lang="zh-CN" altLang="en-US" sz="1200" dirty="0">
                <a:solidFill>
                  <a:schemeClr val="accent1"/>
                </a:solidFill>
                <a:latin typeface="微软雅黑" pitchFamily="34" charset="-122"/>
                <a:ea typeface="微软雅黑" pitchFamily="34" charset="-122"/>
              </a:rPr>
              <a:t>述职报告</a:t>
            </a:r>
            <a:r>
              <a:rPr lang="en-US" altLang="zh-CN" sz="1200" dirty="0">
                <a:solidFill>
                  <a:schemeClr val="accent1"/>
                </a:solidFill>
                <a:latin typeface="微软雅黑" pitchFamily="34" charset="-122"/>
                <a:ea typeface="微软雅黑" pitchFamily="34" charset="-122"/>
              </a:rPr>
              <a:t>/</a:t>
            </a:r>
            <a:r>
              <a:rPr lang="zh-CN" altLang="en-US" sz="1200" dirty="0">
                <a:solidFill>
                  <a:schemeClr val="accent1"/>
                </a:solidFill>
                <a:latin typeface="微软雅黑" pitchFamily="34" charset="-122"/>
                <a:ea typeface="微软雅黑" pitchFamily="34" charset="-122"/>
              </a:rPr>
              <a:t>策划方案等</a:t>
            </a:r>
            <a:endParaRPr lang="nl-NL" altLang="zh-CN" sz="1200" dirty="0">
              <a:solidFill>
                <a:schemeClr val="accent1"/>
              </a:solidFill>
              <a:latin typeface="微软雅黑" pitchFamily="34" charset="-122"/>
              <a:ea typeface="微软雅黑" pitchFamily="34" charset="-122"/>
            </a:endParaRPr>
          </a:p>
        </p:txBody>
      </p:sp>
      <p:grpSp>
        <p:nvGrpSpPr>
          <p:cNvPr id="23" name="组合 22"/>
          <p:cNvGrpSpPr/>
          <p:nvPr/>
        </p:nvGrpSpPr>
        <p:grpSpPr>
          <a:xfrm>
            <a:off x="2100868" y="3875182"/>
            <a:ext cx="4942263" cy="46281"/>
            <a:chOff x="2054384" y="3643262"/>
            <a:chExt cx="4942263" cy="46281"/>
          </a:xfrm>
        </p:grpSpPr>
        <p:grpSp>
          <p:nvGrpSpPr>
            <p:cNvPr id="67" name="组合 66"/>
            <p:cNvGrpSpPr/>
            <p:nvPr/>
          </p:nvGrpSpPr>
          <p:grpSpPr>
            <a:xfrm>
              <a:off x="2054384" y="3643262"/>
              <a:ext cx="4919404" cy="45719"/>
              <a:chOff x="2010494" y="4118060"/>
              <a:chExt cx="4919404" cy="45719"/>
            </a:xfrm>
          </p:grpSpPr>
          <p:cxnSp>
            <p:nvCxnSpPr>
              <p:cNvPr id="59" name="直接连接符 58"/>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85" name="椭圆 84"/>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99591" y="2643758"/>
            <a:ext cx="1080121" cy="2088232"/>
          </a:xfrm>
          <a:prstGeom prst="rect">
            <a:avLst/>
          </a:prstGeom>
        </p:spPr>
      </p:pic>
      <p:pic>
        <p:nvPicPr>
          <p:cNvPr id="15" name="图片 1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71599" y="1131590"/>
            <a:ext cx="7056785" cy="1656184"/>
          </a:xfrm>
          <a:prstGeom prst="rect">
            <a:avLst/>
          </a:prstGeom>
        </p:spPr>
      </p:pic>
    </p:spTree>
    <p:extLst>
      <p:ext uri="{BB962C8B-B14F-4D97-AF65-F5344CB8AC3E}">
        <p14:creationId xmlns:p14="http://schemas.microsoft.com/office/powerpoint/2010/main" val="39008651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37"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barn(outVertical)">
                                      <p:cBhvr>
                                        <p:cTn id="19" dur="500"/>
                                        <p:tgtEl>
                                          <p:spTgt spid="54"/>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57"/>
                                        </p:tgtEl>
                                        <p:attrNameLst>
                                          <p:attrName>style.visibility</p:attrName>
                                        </p:attrNameLst>
                                      </p:cBhvr>
                                      <p:to>
                                        <p:strVal val="visible"/>
                                      </p:to>
                                    </p:set>
                                    <p:anim calcmode="lin" valueType="num">
                                      <p:cBhvr>
                                        <p:cTn id="23" dur="8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57"/>
                                        </p:tgtEl>
                                        <p:attrNameLst>
                                          <p:attrName>ppt_y</p:attrName>
                                        </p:attrNameLst>
                                      </p:cBhvr>
                                      <p:tavLst>
                                        <p:tav tm="0">
                                          <p:val>
                                            <p:strVal val="#ppt_y"/>
                                          </p:val>
                                        </p:tav>
                                        <p:tav tm="100000">
                                          <p:val>
                                            <p:strVal val="#ppt_y"/>
                                          </p:val>
                                        </p:tav>
                                      </p:tavLst>
                                    </p:anim>
                                    <p:anim calcmode="lin" valueType="num">
                                      <p:cBhvr>
                                        <p:cTn id="25" dur="8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57"/>
                                        </p:tgtEl>
                                      </p:cBhvr>
                                    </p:animEffect>
                                  </p:childTnLst>
                                </p:cTn>
                              </p:par>
                            </p:childTnLst>
                          </p:cTn>
                        </p:par>
                        <p:par>
                          <p:cTn id="28" fill="hold">
                            <p:stCondLst>
                              <p:cond delay="3940"/>
                            </p:stCondLst>
                            <p:childTnLst>
                              <p:par>
                                <p:cTn id="29" presetID="16" presetClass="entr" presetSubtype="21"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arn(inVertical)">
                                      <p:cBhvr>
                                        <p:cTn id="31" dur="500"/>
                                        <p:tgtEl>
                                          <p:spTgt spid="23"/>
                                        </p:tgtEl>
                                      </p:cBhvr>
                                    </p:animEffect>
                                  </p:childTnLst>
                                </p:cTn>
                              </p:par>
                            </p:childTnLst>
                          </p:cTn>
                        </p:par>
                        <p:par>
                          <p:cTn id="32" fill="hold">
                            <p:stCondLst>
                              <p:cond delay="444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69"/>
                                        </p:tgtEl>
                                        <p:attrNameLst>
                                          <p:attrName>style.visibility</p:attrName>
                                        </p:attrNameLst>
                                      </p:cBhvr>
                                      <p:to>
                                        <p:strVal val="visible"/>
                                      </p:to>
                                    </p:set>
                                    <p:anim calcmode="lin" valueType="num">
                                      <p:cBhvr>
                                        <p:cTn id="35" dur="500" fill="hold"/>
                                        <p:tgtEl>
                                          <p:spTgt spid="69"/>
                                        </p:tgtEl>
                                        <p:attrNameLst>
                                          <p:attrName>ppt_w</p:attrName>
                                        </p:attrNameLst>
                                      </p:cBhvr>
                                      <p:tavLst>
                                        <p:tav tm="0">
                                          <p:val>
                                            <p:fltVal val="0"/>
                                          </p:val>
                                        </p:tav>
                                        <p:tav tm="100000">
                                          <p:val>
                                            <p:strVal val="#ppt_w"/>
                                          </p:val>
                                        </p:tav>
                                      </p:tavLst>
                                    </p:anim>
                                    <p:anim calcmode="lin" valueType="num">
                                      <p:cBhvr>
                                        <p:cTn id="36" dur="500" fill="hold"/>
                                        <p:tgtEl>
                                          <p:spTgt spid="69"/>
                                        </p:tgtEl>
                                        <p:attrNameLst>
                                          <p:attrName>ppt_h</p:attrName>
                                        </p:attrNameLst>
                                      </p:cBhvr>
                                      <p:tavLst>
                                        <p:tav tm="0">
                                          <p:val>
                                            <p:fltVal val="0"/>
                                          </p:val>
                                        </p:tav>
                                        <p:tav tm="100000">
                                          <p:val>
                                            <p:strVal val="#ppt_h"/>
                                          </p:val>
                                        </p:tav>
                                      </p:tavLst>
                                    </p:anim>
                                    <p:animEffect transition="in" filter="fade">
                                      <p:cBhvr>
                                        <p:cTn id="37" dur="500"/>
                                        <p:tgtEl>
                                          <p:spTgt spid="69"/>
                                        </p:tgtEl>
                                      </p:cBhvr>
                                    </p:animEffect>
                                  </p:childTnLst>
                                </p:cTn>
                              </p:par>
                            </p:childTnLst>
                          </p:cTn>
                        </p:par>
                        <p:par>
                          <p:cTn id="38" fill="hold">
                            <p:stCondLst>
                              <p:cond delay="6040"/>
                            </p:stCondLst>
                            <p:childTnLst>
                              <p:par>
                                <p:cTn id="39" presetID="53" presetClass="entr" presetSubtype="16"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p:bldP spid="6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添加标题</a:t>
              </a: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631172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12866122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519879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42199420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03</a:t>
              </a:r>
            </a:p>
          </p:txBody>
        </p:sp>
      </p:grpSp>
    </p:spTree>
    <p:extLst>
      <p:ext uri="{BB962C8B-B14F-4D97-AF65-F5344CB8AC3E}">
        <p14:creationId xmlns:p14="http://schemas.microsoft.com/office/powerpoint/2010/main" val="2772313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a:solidFill>
                  <a:schemeClr val="bg1"/>
                </a:solidFill>
                <a:latin typeface="微软雅黑" pitchFamily="34" charset="-122"/>
                <a:ea typeface="微软雅黑" pitchFamily="34" charset="-122"/>
              </a:rPr>
              <a:t>20XX </a:t>
            </a: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a:solidFill>
                  <a:schemeClr val="bg1"/>
                </a:solidFill>
                <a:latin typeface="微软雅黑" pitchFamily="34" charset="-122"/>
                <a:ea typeface="微软雅黑" pitchFamily="34" charset="-122"/>
              </a:rPr>
              <a:t>20XX</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6390173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853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38160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04</a:t>
              </a:r>
            </a:p>
          </p:txBody>
        </p:sp>
      </p:grpSp>
    </p:spTree>
    <p:extLst>
      <p:ext uri="{BB962C8B-B14F-4D97-AF65-F5344CB8AC3E}">
        <p14:creationId xmlns:p14="http://schemas.microsoft.com/office/powerpoint/2010/main" val="35974852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1270873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sz="2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517572" y="2957122"/>
            <a:ext cx="1112593" cy="492551"/>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80112" y="3146763"/>
            <a:ext cx="1198917" cy="493701"/>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90235874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a:solidFill>
                <a:srgbClr val="F8F8F8"/>
              </a:solidFill>
              <a:latin typeface="微软雅黑" panose="020B0503020204020204" pitchFamily="34" charset="-122"/>
              <a:ea typeface="微软雅黑" panose="020B0503020204020204" pitchFamily="34" charset="-122"/>
            </a:endParaRPr>
          </a:p>
          <a:p>
            <a:pPr algn="ctr"/>
            <a:r>
              <a:rPr lang="zh-CN" altLang="en-US" sz="1100" dirty="0">
                <a:solidFill>
                  <a:srgbClr val="F8F8F8"/>
                </a:solidFill>
                <a:latin typeface="微软雅黑" panose="020B0503020204020204" pitchFamily="34" charset="-122"/>
                <a:ea typeface="微软雅黑" panose="020B0503020204020204" pitchFamily="34" charset="-122"/>
              </a:rPr>
              <a:t>实际情况进行说明</a:t>
            </a: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7355448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05</a:t>
              </a:r>
            </a:p>
          </p:txBody>
        </p:sp>
      </p:grpSp>
    </p:spTree>
    <p:extLst>
      <p:ext uri="{BB962C8B-B14F-4D97-AF65-F5344CB8AC3E}">
        <p14:creationId xmlns:p14="http://schemas.microsoft.com/office/powerpoint/2010/main" val="134663215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027118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23862891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874952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277413"/>
            <a:ext cx="2881617" cy="1728971"/>
            <a:chOff x="3900264" y="2204864"/>
            <a:chExt cx="4572000" cy="2743200"/>
          </a:xfrm>
        </p:grpSpPr>
        <p:graphicFrame>
          <p:nvGraphicFramePr>
            <p:cNvPr id="4" name="图表 3"/>
            <p:cNvGraphicFramePr>
              <a:graphicFrameLocks/>
            </p:cNvGraphicFramePr>
            <p:nvPr>
              <p:extLst>
                <p:ext uri="{D42A27DB-BD31-4B8C-83A1-F6EECF244321}">
                  <p14:modId xmlns:p14="http://schemas.microsoft.com/office/powerpoint/2010/main" val="2826268892"/>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61998" y="3230413"/>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294105"/>
            <a:ext cx="2155756" cy="1728970"/>
            <a:chOff x="695400" y="2132856"/>
            <a:chExt cx="3420342" cy="2743200"/>
          </a:xfrm>
        </p:grpSpPr>
        <p:graphicFrame>
          <p:nvGraphicFramePr>
            <p:cNvPr id="7" name="图表 6"/>
            <p:cNvGraphicFramePr>
              <a:graphicFrameLocks/>
            </p:cNvGraphicFramePr>
            <p:nvPr>
              <p:extLst>
                <p:ext uri="{D42A27DB-BD31-4B8C-83A1-F6EECF244321}">
                  <p14:modId xmlns:p14="http://schemas.microsoft.com/office/powerpoint/2010/main" val="658630471"/>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21669" y="3131922"/>
              <a:ext cx="1526513" cy="830146"/>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275606"/>
            <a:ext cx="2881617" cy="1728971"/>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1770747240"/>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27482" y="3219166"/>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16373"/>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16373"/>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a:solidFill>
                    <a:schemeClr val="accent2"/>
                  </a:solidFill>
                  <a:latin typeface="微软雅黑" panose="020B0503020204020204" pitchFamily="34" charset="-122"/>
                  <a:ea typeface="微软雅黑" panose="020B0503020204020204" pitchFamily="34" charset="-122"/>
                </a:rPr>
                <a:t>签约成功率达</a:t>
              </a:r>
              <a:r>
                <a:rPr lang="en-US" altLang="zh-CN" sz="1400" b="1" dirty="0">
                  <a:solidFill>
                    <a:schemeClr val="accent2"/>
                  </a:solidFill>
                  <a:latin typeface="微软雅黑" panose="020B0503020204020204" pitchFamily="34" charset="-122"/>
                  <a:ea typeface="微软雅黑" panose="020B0503020204020204" pitchFamily="34" charset="-122"/>
                </a:rPr>
                <a:t>90%</a:t>
              </a:r>
              <a:endParaRPr lang="zh-CN" altLang="en-US"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16373"/>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a:solidFill>
                    <a:schemeClr val="accent3"/>
                  </a:solidFill>
                  <a:latin typeface="微软雅黑" panose="020B0503020204020204" pitchFamily="34" charset="-122"/>
                  <a:ea typeface="微软雅黑" panose="020B0503020204020204" pitchFamily="34" charset="-122"/>
                </a:rPr>
                <a:t>公司利润提高</a:t>
              </a:r>
              <a:r>
                <a:rPr lang="en-US" altLang="zh-CN" sz="1400" b="1" dirty="0">
                  <a:solidFill>
                    <a:schemeClr val="accent3"/>
                  </a:solidFill>
                  <a:latin typeface="微软雅黑" panose="020B0503020204020204" pitchFamily="34" charset="-122"/>
                  <a:ea typeface="微软雅黑" panose="020B0503020204020204" pitchFamily="34" charset="-122"/>
                </a:rPr>
                <a:t>23%</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2883544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3" name="矩形 172"/>
          <p:cNvSpPr/>
          <p:nvPr/>
        </p:nvSpPr>
        <p:spPr>
          <a:xfrm>
            <a:off x="0" y="2787774"/>
            <a:ext cx="9144000" cy="1656184"/>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 Box 2"/>
          <p:cNvSpPr txBox="1">
            <a:spLocks noChangeArrowheads="1"/>
          </p:cNvSpPr>
          <p:nvPr/>
        </p:nvSpPr>
        <p:spPr bwMode="auto">
          <a:xfrm>
            <a:off x="3225793" y="3219822"/>
            <a:ext cx="2664296" cy="646331"/>
          </a:xfrm>
          <a:prstGeom prst="rect">
            <a:avLst/>
          </a:prstGeom>
          <a:noFill/>
          <a:ln w="9525">
            <a:noFill/>
            <a:miter lim="800000"/>
            <a:headEnd/>
            <a:tailEnd/>
          </a:ln>
        </p:spPr>
        <p:txBody>
          <a:bodyPr wrap="square">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rPr>
              <a:t>THANKS</a:t>
            </a:r>
          </a:p>
        </p:txBody>
      </p:sp>
      <p:grpSp>
        <p:nvGrpSpPr>
          <p:cNvPr id="226" name="组合 225"/>
          <p:cNvGrpSpPr/>
          <p:nvPr/>
        </p:nvGrpSpPr>
        <p:grpSpPr>
          <a:xfrm>
            <a:off x="2893329" y="3914275"/>
            <a:ext cx="3349775" cy="62334"/>
            <a:chOff x="2768751" y="4109175"/>
            <a:chExt cx="3349775" cy="62334"/>
          </a:xfrm>
        </p:grpSpPr>
        <p:cxnSp>
          <p:nvCxnSpPr>
            <p:cNvPr id="227" name="直接连接符 226"/>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8" name="椭圆 227"/>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9" name="椭圆 228"/>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30" name="Text Box 2"/>
          <p:cNvSpPr txBox="1">
            <a:spLocks noChangeArrowheads="1"/>
          </p:cNvSpPr>
          <p:nvPr/>
        </p:nvSpPr>
        <p:spPr bwMode="auto">
          <a:xfrm>
            <a:off x="3635896" y="3998913"/>
            <a:ext cx="1840534" cy="276999"/>
          </a:xfrm>
          <a:prstGeom prst="rect">
            <a:avLst/>
          </a:prstGeom>
          <a:noFill/>
          <a:ln w="9525">
            <a:noFill/>
            <a:miter lim="800000"/>
            <a:headEnd/>
            <a:tailEnd/>
          </a:ln>
        </p:spPr>
        <p:txBody>
          <a:bodyPr wrap="square">
            <a:spAutoFit/>
          </a:bodyPr>
          <a:lstStyle/>
          <a:p>
            <a:pPr algn="dist">
              <a:defRPr/>
            </a:pPr>
            <a:r>
              <a:rPr lang="zh-CN" altLang="en-US" sz="1200" dirty="0">
                <a:solidFill>
                  <a:schemeClr val="bg1"/>
                </a:solidFill>
                <a:latin typeface="微软雅黑" pitchFamily="34" charset="-122"/>
                <a:ea typeface="微软雅黑" pitchFamily="34" charset="-122"/>
              </a:rPr>
              <a:t>谢谢聆听</a:t>
            </a:r>
          </a:p>
        </p:txBody>
      </p:sp>
      <p:pic>
        <p:nvPicPr>
          <p:cNvPr id="10" name="图片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43607" y="771550"/>
            <a:ext cx="7056785" cy="1656184"/>
          </a:xfrm>
          <a:prstGeom prst="rect">
            <a:avLst/>
          </a:prstGeom>
        </p:spPr>
      </p:pic>
    </p:spTree>
    <p:extLst>
      <p:ext uri="{BB962C8B-B14F-4D97-AF65-F5344CB8AC3E}">
        <p14:creationId xmlns:p14="http://schemas.microsoft.com/office/powerpoint/2010/main" val="4486349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barn(outVertical)">
                                      <p:cBhvr>
                                        <p:cTn id="7" dur="500"/>
                                        <p:tgtEl>
                                          <p:spTgt spid="17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25"/>
                                        </p:tgtEl>
                                        <p:attrNameLst>
                                          <p:attrName>style.visibility</p:attrName>
                                        </p:attrNameLst>
                                      </p:cBhvr>
                                      <p:to>
                                        <p:strVal val="visible"/>
                                      </p:to>
                                    </p:set>
                                    <p:anim calcmode="lin" valueType="num">
                                      <p:cBhvr>
                                        <p:cTn id="11" dur="800" fill="hold"/>
                                        <p:tgtEl>
                                          <p:spTgt spid="225"/>
                                        </p:tgtEl>
                                        <p:attrNameLst>
                                          <p:attrName>ppt_x</p:attrName>
                                        </p:attrNameLst>
                                      </p:cBhvr>
                                      <p:tavLst>
                                        <p:tav tm="0">
                                          <p:val>
                                            <p:strVal val="#ppt_x"/>
                                          </p:val>
                                        </p:tav>
                                        <p:tav tm="50000">
                                          <p:val>
                                            <p:strVal val="#ppt_x+.1"/>
                                          </p:val>
                                        </p:tav>
                                        <p:tav tm="100000">
                                          <p:val>
                                            <p:strVal val="#ppt_x"/>
                                          </p:val>
                                        </p:tav>
                                      </p:tavLst>
                                    </p:anim>
                                    <p:anim calcmode="lin" valueType="num">
                                      <p:cBhvr>
                                        <p:cTn id="12" dur="800" fill="hold"/>
                                        <p:tgtEl>
                                          <p:spTgt spid="225"/>
                                        </p:tgtEl>
                                        <p:attrNameLst>
                                          <p:attrName>ppt_y</p:attrName>
                                        </p:attrNameLst>
                                      </p:cBhvr>
                                      <p:tavLst>
                                        <p:tav tm="0">
                                          <p:val>
                                            <p:strVal val="#ppt_y"/>
                                          </p:val>
                                        </p:tav>
                                        <p:tav tm="100000">
                                          <p:val>
                                            <p:strVal val="#ppt_y"/>
                                          </p:val>
                                        </p:tav>
                                      </p:tavLst>
                                    </p:anim>
                                    <p:anim calcmode="lin" valueType="num">
                                      <p:cBhvr>
                                        <p:cTn id="13" dur="800" fill="hold"/>
                                        <p:tgtEl>
                                          <p:spTgt spid="225"/>
                                        </p:tgtEl>
                                        <p:attrNameLst>
                                          <p:attrName>ppt_h</p:attrName>
                                        </p:attrNameLst>
                                      </p:cBhvr>
                                      <p:tavLst>
                                        <p:tav tm="0">
                                          <p:val>
                                            <p:strVal val="#ppt_h/10"/>
                                          </p:val>
                                        </p:tav>
                                        <p:tav tm="50000">
                                          <p:val>
                                            <p:strVal val="#ppt_h+.01"/>
                                          </p:val>
                                        </p:tav>
                                        <p:tav tm="100000">
                                          <p:val>
                                            <p:strVal val="#ppt_h"/>
                                          </p:val>
                                        </p:tav>
                                      </p:tavLst>
                                    </p:anim>
                                    <p:anim calcmode="lin" valueType="num">
                                      <p:cBhvr>
                                        <p:cTn id="14" dur="800" fill="hold"/>
                                        <p:tgtEl>
                                          <p:spTgt spid="22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800" tmFilter="0,0; .5, 1; 1, 1"/>
                                        <p:tgtEl>
                                          <p:spTgt spid="225"/>
                                        </p:tgtEl>
                                      </p:cBhvr>
                                    </p:animEffect>
                                  </p:childTnLst>
                                </p:cTn>
                              </p:par>
                            </p:childTnLst>
                          </p:cTn>
                        </p:par>
                        <p:par>
                          <p:cTn id="16" fill="hold">
                            <p:stCondLst>
                              <p:cond delay="1700"/>
                            </p:stCondLst>
                            <p:childTnLst>
                              <p:par>
                                <p:cTn id="17" presetID="16" presetClass="entr" presetSubtype="21" fill="hold" nodeType="afterEffect">
                                  <p:stCondLst>
                                    <p:cond delay="0"/>
                                  </p:stCondLst>
                                  <p:childTnLst>
                                    <p:set>
                                      <p:cBhvr>
                                        <p:cTn id="18" dur="1" fill="hold">
                                          <p:stCondLst>
                                            <p:cond delay="0"/>
                                          </p:stCondLst>
                                        </p:cTn>
                                        <p:tgtEl>
                                          <p:spTgt spid="226"/>
                                        </p:tgtEl>
                                        <p:attrNameLst>
                                          <p:attrName>style.visibility</p:attrName>
                                        </p:attrNameLst>
                                      </p:cBhvr>
                                      <p:to>
                                        <p:strVal val="visible"/>
                                      </p:to>
                                    </p:set>
                                    <p:animEffect transition="in" filter="barn(inVertical)">
                                      <p:cBhvr>
                                        <p:cTn id="19" dur="500"/>
                                        <p:tgtEl>
                                          <p:spTgt spid="226"/>
                                        </p:tgtEl>
                                      </p:cBhvr>
                                    </p:animEffect>
                                  </p:childTnLst>
                                </p:cTn>
                              </p:par>
                            </p:childTnLst>
                          </p:cTn>
                        </p:par>
                        <p:par>
                          <p:cTn id="20" fill="hold">
                            <p:stCondLst>
                              <p:cond delay="2200"/>
                            </p:stCondLst>
                            <p:childTnLst>
                              <p:par>
                                <p:cTn id="21" presetID="22" presetClass="entr" presetSubtype="4" fill="hold" grpId="0" nodeType="afterEffect">
                                  <p:stCondLst>
                                    <p:cond delay="0"/>
                                  </p:stCondLst>
                                  <p:childTnLst>
                                    <p:set>
                                      <p:cBhvr>
                                        <p:cTn id="22" dur="1" fill="hold">
                                          <p:stCondLst>
                                            <p:cond delay="0"/>
                                          </p:stCondLst>
                                        </p:cTn>
                                        <p:tgtEl>
                                          <p:spTgt spid="230"/>
                                        </p:tgtEl>
                                        <p:attrNameLst>
                                          <p:attrName>style.visibility</p:attrName>
                                        </p:attrNameLst>
                                      </p:cBhvr>
                                      <p:to>
                                        <p:strVal val="visible"/>
                                      </p:to>
                                    </p:set>
                                    <p:animEffect transition="in" filter="wipe(down)">
                                      <p:cBhvr>
                                        <p:cTn id="23" dur="500"/>
                                        <p:tgtEl>
                                          <p:spTgt spid="230"/>
                                        </p:tgtEl>
                                      </p:cBhvr>
                                    </p:animEffect>
                                  </p:childTnLst>
                                </p:cTn>
                              </p:par>
                            </p:childTnLst>
                          </p:cTn>
                        </p:par>
                        <p:par>
                          <p:cTn id="24" fill="hold">
                            <p:stCondLst>
                              <p:cond delay="2700"/>
                            </p:stCondLst>
                            <p:childTnLst>
                              <p:par>
                                <p:cTn id="25" presetID="53" presetClass="entr" presetSubtype="16"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225" grpId="0"/>
      <p:bldP spid="2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39968141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7277" y="2106429"/>
            <a:ext cx="5303520" cy="2419988"/>
          </a:xfrm>
          <a:prstGeom prst="rect">
            <a:avLst/>
          </a:prstGeom>
        </p:spPr>
      </p:pic>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grpSp>
        <p:nvGrpSpPr>
          <p:cNvPr id="7" name="组合 6"/>
          <p:cNvGrpSpPr/>
          <p:nvPr/>
        </p:nvGrpSpPr>
        <p:grpSpPr>
          <a:xfrm>
            <a:off x="6120252" y="2139702"/>
            <a:ext cx="414516" cy="414516"/>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3" name="组合 12"/>
          <p:cNvGrpSpPr/>
          <p:nvPr/>
        </p:nvGrpSpPr>
        <p:grpSpPr>
          <a:xfrm>
            <a:off x="6120252" y="2805306"/>
            <a:ext cx="414516" cy="414516"/>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2" name="组合 21"/>
          <p:cNvGrpSpPr/>
          <p:nvPr/>
        </p:nvGrpSpPr>
        <p:grpSpPr>
          <a:xfrm>
            <a:off x="6120252" y="4101450"/>
            <a:ext cx="414516" cy="414516"/>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8" name="组合 37"/>
          <p:cNvGrpSpPr/>
          <p:nvPr/>
        </p:nvGrpSpPr>
        <p:grpSpPr>
          <a:xfrm>
            <a:off x="6120252" y="3453378"/>
            <a:ext cx="414516" cy="414516"/>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48" name="Content Placeholder 2"/>
          <p:cNvSpPr txBox="1">
            <a:spLocks/>
          </p:cNvSpPr>
          <p:nvPr/>
        </p:nvSpPr>
        <p:spPr>
          <a:xfrm>
            <a:off x="6701076" y="2126181"/>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6701076" y="2763774"/>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6701076" y="343985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6701076" y="4083918"/>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838219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27273085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2016</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2018</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816249"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816249" cy="400110"/>
            </a:xfrm>
            <a:prstGeom prst="rect">
              <a:avLst/>
            </a:prstGeom>
            <a:noFill/>
          </p:spPr>
          <p:txBody>
            <a:bodyPr wrap="none" rtlCol="0">
              <a:spAutoFit/>
            </a:bodyPr>
            <a:lstStyle/>
            <a:p>
              <a:r>
                <a:rPr lang="en-US" altLang="zh-CN" sz="2000" dirty="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点击输入本栏的具体文字，请根据您的具体内容酌情修改。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904897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a:solidFill>
                  <a:schemeClr val="bg1"/>
                </a:solidFill>
                <a:latin typeface="微软雅黑" pitchFamily="34" charset="-122"/>
                <a:ea typeface="微软雅黑" pitchFamily="34" charset="-122"/>
              </a:rPr>
              <a:t>所有省份可任意编辑</a:t>
            </a:r>
            <a:endParaRPr lang="en-US" altLang="zh-CN" sz="1100" b="1"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77917726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02</a:t>
              </a:r>
            </a:p>
          </p:txBody>
        </p:sp>
      </p:grpSp>
    </p:spTree>
    <p:extLst>
      <p:ext uri="{BB962C8B-B14F-4D97-AF65-F5344CB8AC3E}">
        <p14:creationId xmlns:p14="http://schemas.microsoft.com/office/powerpoint/2010/main" val="27626048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点击添加标题文本</a:t>
            </a: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8001104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第一PPT，www.1ppt.com">
  <a:themeElements>
    <a:clrScheme name="自定义 248">
      <a:dk1>
        <a:sysClr val="windowText" lastClr="000000"/>
      </a:dk1>
      <a:lt1>
        <a:sysClr val="window" lastClr="FFFFFF"/>
      </a:lt1>
      <a:dk2>
        <a:srgbClr val="1F497D"/>
      </a:dk2>
      <a:lt2>
        <a:srgbClr val="EEECE1"/>
      </a:lt2>
      <a:accent1>
        <a:srgbClr val="0070C0"/>
      </a:accent1>
      <a:accent2>
        <a:srgbClr val="0070C0"/>
      </a:accent2>
      <a:accent3>
        <a:srgbClr val="0070C0"/>
      </a:accent3>
      <a:accent4>
        <a:srgbClr val="0070C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884</TotalTime>
  <Words>2547</Words>
  <Application>Microsoft Office PowerPoint</Application>
  <PresentationFormat>全屏显示(16:9)</PresentationFormat>
  <Paragraphs>307</Paragraphs>
  <Slides>27</Slides>
  <Notes>27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Broadway BT</vt:lpstr>
      <vt:lpstr>宋体</vt:lpstr>
      <vt:lpstr>微软雅黑</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新年工作计划</dc:title>
  <dc:creator>第一PPT</dc:creator>
  <cp:keywords>www.1ppt.com</cp:keywords>
  <cp:lastModifiedBy>wuhan</cp:lastModifiedBy>
  <cp:revision>129</cp:revision>
  <dcterms:created xsi:type="dcterms:W3CDTF">2015-10-16T03:54:15Z</dcterms:created>
  <dcterms:modified xsi:type="dcterms:W3CDTF">2019-02-18T01:00:09Z</dcterms:modified>
</cp:coreProperties>
</file>