
<file path=[Content_Types].xml><?xml version="1.0" encoding="utf-8"?>
<Types xmlns="http://schemas.openxmlformats.org/package/2006/content-types">
  <Default Extension="png" ContentType="image/png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551" r:id="rId4"/>
    <p:sldId id="259" r:id="rId5"/>
    <p:sldId id="258" r:id="rId6"/>
    <p:sldId id="583" r:id="rId7"/>
    <p:sldId id="260" r:id="rId8"/>
    <p:sldId id="262" r:id="rId9"/>
    <p:sldId id="473" r:id="rId10"/>
    <p:sldId id="404" r:id="rId11"/>
    <p:sldId id="429" r:id="rId12"/>
    <p:sldId id="263" r:id="rId13"/>
    <p:sldId id="267" r:id="rId14"/>
    <p:sldId id="584" r:id="rId15"/>
    <p:sldId id="271" r:id="rId16"/>
    <p:sldId id="273" r:id="rId17"/>
    <p:sldId id="585" r:id="rId18"/>
    <p:sldId id="274" r:id="rId19"/>
    <p:sldId id="275" r:id="rId20"/>
    <p:sldId id="277" r:id="rId21"/>
    <p:sldId id="278" r:id="rId22"/>
    <p:sldId id="279" r:id="rId23"/>
    <p:sldId id="586" r:id="rId24"/>
    <p:sldId id="587" r:id="rId25"/>
    <p:sldId id="588" r:id="rId26"/>
    <p:sldId id="589" r:id="rId27"/>
    <p:sldId id="590" r:id="rId28"/>
    <p:sldId id="591" r:id="rId29"/>
    <p:sldId id="592" r:id="rId30"/>
    <p:sldId id="593" r:id="rId31"/>
    <p:sldId id="594" r:id="rId32"/>
    <p:sldId id="437" r:id="rId33"/>
    <p:sldId id="444" r:id="rId34"/>
    <p:sldId id="445" r:id="rId35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33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-1092" y="-84"/>
      </p:cViewPr>
      <p:guideLst>
        <p:guide orient="horz" pos="216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strike="noStrike" noProof="1" dirty="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8"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GIF"/><Relationship Id="rId1" Type="http://schemas.openxmlformats.org/officeDocument/2006/relationships/image" Target="../media/image16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GI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GI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GIF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GIF"/><Relationship Id="rId1" Type="http://schemas.openxmlformats.org/officeDocument/2006/relationships/image" Target="../media/image29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GIF"/><Relationship Id="rId1" Type="http://schemas.openxmlformats.org/officeDocument/2006/relationships/image" Target="../media/image3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3.GIF"/><Relationship Id="rId1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GIF"/><Relationship Id="rId1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9" name="标题 307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导入新课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2050" name="文本占位符 3074"/>
          <p:cNvSpPr>
            <a:spLocks noGrp="1"/>
          </p:cNvSpPr>
          <p:nvPr>
            <p:ph idx="1"/>
          </p:nvPr>
        </p:nvSpPr>
        <p:spPr>
          <a:xfrm>
            <a:off x="0" y="654050"/>
            <a:ext cx="9144000" cy="6203950"/>
          </a:xfrm>
          <a:ln/>
        </p:spPr>
        <p:txBody>
          <a:bodyPr anchor="t"/>
          <a:p>
            <a:pPr>
              <a:buNone/>
            </a:pPr>
            <a:r>
              <a:rPr lang="en-US" altLang="zh-CN" sz="4000" b="1" dirty="0"/>
              <a:t>         要问西欧最雄伟的山脉是什么山脉，那就是阿尔卑斯山脉；要问阿尔卑斯山脉上最高峻的山峰是哪座山峰，那就是勃朗峰。今天，我们将穿越到一个世纪以前，跟随美国著名作家马克•吐温去登游勃朗峰，这必定会是一次轻松愉快的旅行。</a:t>
            </a:r>
            <a:endParaRPr lang="en-US" altLang="zh-CN" sz="4000" b="1" dirty="0"/>
          </a:p>
        </p:txBody>
      </p:sp>
      <p:pic>
        <p:nvPicPr>
          <p:cNvPr id="2051" name="图片 1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992688"/>
            <a:ext cx="9144000" cy="18653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图片 11270" descr="t0110b9a21b18e3b6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2400"/>
            <a:ext cx="1417638" cy="14049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zh-CN" altLang="en-US"/>
            </a:br>
            <a:endParaRPr lang="zh-CN" altLang="en-US"/>
          </a:p>
        </p:txBody>
      </p:sp>
      <p:sp>
        <p:nvSpPr>
          <p:cNvPr id="11266" name="内容占位符 2"/>
          <p:cNvSpPr>
            <a:spLocks noGrp="1"/>
          </p:cNvSpPr>
          <p:nvPr>
            <p:ph idx="1"/>
          </p:nvPr>
        </p:nvSpPr>
        <p:spPr>
          <a:xfrm>
            <a:off x="-15875" y="-25400"/>
            <a:ext cx="9134475" cy="6989763"/>
          </a:xfrm>
          <a:ln/>
        </p:spPr>
        <p:txBody>
          <a:bodyPr anchor="t"/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endParaRPr lang="zh-CN" altLang="en-US"/>
          </a:p>
        </p:txBody>
      </p:sp>
      <p:sp>
        <p:nvSpPr>
          <p:cNvPr id="11267" name="文本框 3"/>
          <p:cNvSpPr txBox="1"/>
          <p:nvPr/>
        </p:nvSpPr>
        <p:spPr>
          <a:xfrm>
            <a:off x="-15875" y="3144838"/>
            <a:ext cx="1131888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400" b="1">
                <a:latin typeface="Arial" panose="020B0604020202020204" pitchFamily="34" charset="0"/>
                <a:ea typeface="宋体" panose="02010600030101010101" pitchFamily="2" charset="-122"/>
              </a:rPr>
              <a:t>骑</a:t>
            </a:r>
            <a:endParaRPr lang="zh-CN" altLang="en-US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8" name="左大括号 25617"/>
          <p:cNvSpPr/>
          <p:nvPr/>
        </p:nvSpPr>
        <p:spPr>
          <a:xfrm>
            <a:off x="647700" y="1166813"/>
            <a:ext cx="642938" cy="4718050"/>
          </a:xfrm>
          <a:prstGeom prst="leftBrace">
            <a:avLst>
              <a:gd name="adj1" fmla="val 38865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 inden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9" name="文本框 4"/>
          <p:cNvSpPr txBox="1"/>
          <p:nvPr/>
        </p:nvSpPr>
        <p:spPr>
          <a:xfrm>
            <a:off x="1292225" y="862013"/>
            <a:ext cx="133667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4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q</a:t>
            </a:r>
            <a:r>
              <a:rPr lang="zh-CN" altLang="en-US" sz="4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í</a:t>
            </a:r>
            <a:endParaRPr lang="en-US" altLang="zh-CN" sz="44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0" name="文本框 5"/>
          <p:cNvSpPr txBox="1"/>
          <p:nvPr/>
        </p:nvSpPr>
        <p:spPr>
          <a:xfrm>
            <a:off x="1116013" y="5254625"/>
            <a:ext cx="1208087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j</a:t>
            </a:r>
            <a:r>
              <a:rPr lang="en-US" altLang="zh-CN" sz="4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ì</a:t>
            </a:r>
            <a:endParaRPr lang="en-US" altLang="zh-CN" sz="4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1" name="文本框 6"/>
          <p:cNvSpPr txBox="1"/>
          <p:nvPr/>
        </p:nvSpPr>
        <p:spPr>
          <a:xfrm>
            <a:off x="2628900" y="765175"/>
            <a:ext cx="2590800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400" b="1">
                <a:latin typeface="Arial" panose="020B0604020202020204" pitchFamily="34" charset="0"/>
                <a:ea typeface="宋体" panose="02010600030101010101" pitchFamily="2" charset="-122"/>
              </a:rPr>
              <a:t>煞尾</a:t>
            </a:r>
            <a:endParaRPr lang="zh-CN" altLang="en-US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2" name="文本框 8"/>
          <p:cNvSpPr txBox="1"/>
          <p:nvPr/>
        </p:nvSpPr>
        <p:spPr>
          <a:xfrm>
            <a:off x="4029075" y="3144838"/>
            <a:ext cx="903288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400" b="1">
                <a:latin typeface="Arial" panose="020B0604020202020204" pitchFamily="34" charset="0"/>
                <a:ea typeface="宋体" panose="02010600030101010101" pitchFamily="2" charset="-122"/>
              </a:rPr>
              <a:t>着</a:t>
            </a:r>
            <a:endParaRPr lang="zh-CN" altLang="en-US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3" name="左大括号 25617"/>
          <p:cNvSpPr/>
          <p:nvPr/>
        </p:nvSpPr>
        <p:spPr>
          <a:xfrm>
            <a:off x="4754563" y="1166813"/>
            <a:ext cx="642937" cy="4718050"/>
          </a:xfrm>
          <a:prstGeom prst="leftBrace">
            <a:avLst>
              <a:gd name="adj1" fmla="val 38865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 inden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4" name="文本框 10"/>
          <p:cNvSpPr txBox="1"/>
          <p:nvPr/>
        </p:nvSpPr>
        <p:spPr>
          <a:xfrm>
            <a:off x="5219700" y="639763"/>
            <a:ext cx="192087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4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zhe</a:t>
            </a:r>
            <a:endParaRPr lang="en-US" altLang="zh-CN" sz="44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5" name="文本框 12"/>
          <p:cNvSpPr txBox="1"/>
          <p:nvPr/>
        </p:nvSpPr>
        <p:spPr>
          <a:xfrm>
            <a:off x="6640513" y="542925"/>
            <a:ext cx="2478087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400" b="1">
                <a:latin typeface="Arial" panose="020B0604020202020204" pitchFamily="34" charset="0"/>
                <a:ea typeface="宋体" panose="02010600030101010101" pitchFamily="2" charset="-122"/>
              </a:rPr>
              <a:t>看着</a:t>
            </a:r>
            <a:endParaRPr lang="zh-CN" altLang="en-US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6" name="文本框 13"/>
          <p:cNvSpPr txBox="1"/>
          <p:nvPr/>
        </p:nvSpPr>
        <p:spPr>
          <a:xfrm>
            <a:off x="6804025" y="5254625"/>
            <a:ext cx="188277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400" b="1">
                <a:latin typeface="Arial" panose="020B0604020202020204" pitchFamily="34" charset="0"/>
                <a:ea typeface="宋体" panose="02010600030101010101" pitchFamily="2" charset="-122"/>
              </a:rPr>
              <a:t>高着</a:t>
            </a:r>
            <a:endParaRPr lang="zh-CN" altLang="en-US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277" name="图片 54293" descr="t01208abb064750706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77950" y="1974850"/>
            <a:ext cx="1644650" cy="293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8" name="文本框 1"/>
          <p:cNvSpPr txBox="1"/>
          <p:nvPr/>
        </p:nvSpPr>
        <p:spPr>
          <a:xfrm>
            <a:off x="2628900" y="5254625"/>
            <a:ext cx="19653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400" b="1">
                <a:latin typeface="Arial" panose="020B0604020202020204" pitchFamily="34" charset="0"/>
                <a:ea typeface="宋体" panose="02010600030101010101" pitchFamily="2" charset="-122"/>
              </a:rPr>
              <a:t>座骑</a:t>
            </a:r>
            <a:endParaRPr lang="zh-CN" altLang="en-US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9" name="文本框 2"/>
          <p:cNvSpPr txBox="1"/>
          <p:nvPr/>
        </p:nvSpPr>
        <p:spPr>
          <a:xfrm>
            <a:off x="5095875" y="2247900"/>
            <a:ext cx="1897063" cy="701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zhuó</a:t>
            </a:r>
            <a:endParaRPr lang="en-US" altLang="zh-CN" sz="40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80" name="文本框 3"/>
          <p:cNvSpPr txBox="1"/>
          <p:nvPr/>
        </p:nvSpPr>
        <p:spPr>
          <a:xfrm>
            <a:off x="6640513" y="2217738"/>
            <a:ext cx="181927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400" b="1">
                <a:latin typeface="Arial" panose="020B0604020202020204" pitchFamily="34" charset="0"/>
                <a:ea typeface="宋体" panose="02010600030101010101" pitchFamily="2" charset="-122"/>
              </a:rPr>
              <a:t>穿着</a:t>
            </a:r>
            <a:endParaRPr lang="zh-CN" altLang="en-US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81" name="文本框 4"/>
          <p:cNvSpPr txBox="1"/>
          <p:nvPr/>
        </p:nvSpPr>
        <p:spPr>
          <a:xfrm>
            <a:off x="5219700" y="3856038"/>
            <a:ext cx="1655763" cy="701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zh</a:t>
            </a:r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á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o</a:t>
            </a:r>
            <a:endParaRPr lang="en-US" altLang="zh-CN" sz="40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82" name="文本框 5"/>
          <p:cNvSpPr txBox="1"/>
          <p:nvPr/>
        </p:nvSpPr>
        <p:spPr>
          <a:xfrm>
            <a:off x="6699250" y="3698875"/>
            <a:ext cx="1617663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400" b="1">
                <a:latin typeface="Arial" panose="020B0604020202020204" pitchFamily="34" charset="0"/>
                <a:ea typeface="宋体" panose="02010600030101010101" pitchFamily="2" charset="-122"/>
              </a:rPr>
              <a:t>着急</a:t>
            </a:r>
            <a:endParaRPr lang="zh-CN" altLang="en-US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83" name="文本框 6"/>
          <p:cNvSpPr txBox="1"/>
          <p:nvPr/>
        </p:nvSpPr>
        <p:spPr>
          <a:xfrm>
            <a:off x="5219700" y="5340350"/>
            <a:ext cx="15843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4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zhāo</a:t>
            </a:r>
            <a:endParaRPr lang="en-US" altLang="zh-CN" sz="44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标题 921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12290" name="文本占位符 9218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anchor="t"/>
          <a:p>
            <a:pPr>
              <a:buNone/>
            </a:pPr>
            <a:r>
              <a:rPr lang="en-US" altLang="zh-CN" dirty="0"/>
              <a:t>         </a:t>
            </a:r>
            <a:endParaRPr lang="en-US" altLang="zh-CN" sz="4000" dirty="0">
              <a:solidFill>
                <a:srgbClr val="FF0000"/>
              </a:solidFill>
            </a:endParaRPr>
          </a:p>
        </p:txBody>
      </p:sp>
      <p:sp>
        <p:nvSpPr>
          <p:cNvPr id="12291" name="文本框 1"/>
          <p:cNvSpPr txBox="1"/>
          <p:nvPr/>
        </p:nvSpPr>
        <p:spPr>
          <a:xfrm>
            <a:off x="2836863" y="-92075"/>
            <a:ext cx="5264150" cy="701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学习词语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2" name="文本框 1"/>
          <p:cNvSpPr txBox="1"/>
          <p:nvPr/>
        </p:nvSpPr>
        <p:spPr>
          <a:xfrm>
            <a:off x="0" y="609600"/>
            <a:ext cx="9144000" cy="61880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雇</a:t>
            </a:r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gù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出钱让人为自己做事。</a:t>
            </a:r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翌日</a:t>
            </a:r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yì    rì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次日;明日。</a:t>
            </a:r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穹顶</a:t>
            </a:r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qióng  dǐng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悬垂的半球体空间或面积。</a:t>
            </a:r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逗留</a:t>
            </a:r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dòu    liú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打断旅程，中途停留。</a:t>
            </a:r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缭绕</a:t>
            </a:r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liáo    rào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一圈圈向上飘起。</a:t>
            </a:r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妩媚</a:t>
            </a:r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wǔ     mèi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姿态美好可爱。</a:t>
            </a:r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浮躁</a:t>
            </a:r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fú       zào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急躁;不沉稳。</a:t>
            </a:r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颠簸</a:t>
            </a:r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diān    bǒ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一连串的突上突下的上下震荡。</a:t>
            </a:r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2293" name="图片 24598" descr="t01d8040a4dacd0f25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6850" y="0"/>
            <a:ext cx="2597150" cy="15938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文本占位符 13314"/>
          <p:cNvSpPr>
            <a:spLocks noGrp="1"/>
          </p:cNvSpPr>
          <p:nvPr>
            <p:ph idx="1"/>
          </p:nvPr>
        </p:nvSpPr>
        <p:spPr>
          <a:xfrm>
            <a:off x="0" y="12700"/>
            <a:ext cx="9144000" cy="6845300"/>
          </a:xfrm>
          <a:ln/>
        </p:spPr>
        <p:txBody>
          <a:bodyPr anchor="t"/>
          <a:p>
            <a:pPr>
              <a:lnSpc>
                <a:spcPct val="90000"/>
              </a:lnSpc>
              <a:buNone/>
            </a:pPr>
            <a:r>
              <a:rPr lang="en-US" altLang="zh-CN" sz="4000" b="1" dirty="0"/>
              <a:t>旷野</a:t>
            </a:r>
            <a:r>
              <a:rPr lang="en-US" altLang="zh-CN" sz="4000" b="1" dirty="0">
                <a:solidFill>
                  <a:srgbClr val="FF0000"/>
                </a:solidFill>
              </a:rPr>
              <a:t>kuàng     yě</a:t>
            </a:r>
            <a:r>
              <a:rPr lang="en-US" altLang="zh-CN" sz="4000" b="1" dirty="0"/>
              <a:t>空旷辽阔的原野。</a:t>
            </a:r>
            <a:endParaRPr lang="en-US" altLang="zh-CN" sz="4000" b="1" dirty="0"/>
          </a:p>
          <a:p>
            <a:pPr>
              <a:lnSpc>
                <a:spcPct val="90000"/>
              </a:lnSpc>
              <a:buNone/>
            </a:pPr>
            <a:r>
              <a:rPr lang="en-US" altLang="zh-CN" sz="4000" b="1" dirty="0"/>
              <a:t>打嗝</a:t>
            </a:r>
            <a:r>
              <a:rPr lang="en-US" altLang="zh-CN" sz="4000" b="1" dirty="0">
                <a:solidFill>
                  <a:srgbClr val="FF0000"/>
                </a:solidFill>
              </a:rPr>
              <a:t>dǎ     gé</a:t>
            </a:r>
            <a:r>
              <a:rPr lang="en-US" altLang="zh-CN" sz="4000" b="1" dirty="0"/>
              <a:t>嗳气的通称。</a:t>
            </a:r>
            <a:endParaRPr lang="en-US" altLang="zh-CN" sz="4000" b="1" dirty="0"/>
          </a:p>
          <a:p>
            <a:pPr>
              <a:lnSpc>
                <a:spcPct val="90000"/>
              </a:lnSpc>
              <a:buNone/>
            </a:pPr>
            <a:r>
              <a:rPr lang="en-US" altLang="zh-CN" sz="4000" b="1" dirty="0"/>
              <a:t>轻歌曼舞</a:t>
            </a:r>
            <a:r>
              <a:rPr lang="en-US" altLang="zh-CN" sz="4000" b="1" dirty="0">
                <a:solidFill>
                  <a:srgbClr val="FF0000"/>
                </a:solidFill>
              </a:rPr>
              <a:t>qīng   gē   màn  wǔ</a:t>
            </a:r>
            <a:r>
              <a:rPr lang="en-US" altLang="zh-CN" sz="4000" b="1" dirty="0"/>
              <a:t>音乐轻快，舞姿优美。</a:t>
            </a:r>
            <a:endParaRPr lang="en-US" altLang="zh-CN" sz="4000" b="1" dirty="0"/>
          </a:p>
          <a:p>
            <a:pPr>
              <a:lnSpc>
                <a:spcPct val="90000"/>
              </a:lnSpc>
              <a:buNone/>
            </a:pPr>
            <a:r>
              <a:rPr lang="en-US" altLang="zh-CN" sz="4000" b="1" dirty="0"/>
              <a:t>瞬息万变</a:t>
            </a:r>
            <a:r>
              <a:rPr lang="en-US" altLang="zh-CN" sz="4000" b="1" dirty="0">
                <a:solidFill>
                  <a:srgbClr val="FF0000"/>
                </a:solidFill>
              </a:rPr>
              <a:t>shùn   xī   wàn  biàn</a:t>
            </a:r>
            <a:r>
              <a:rPr lang="en-US" altLang="zh-CN" sz="4000" b="1" dirty="0"/>
              <a:t>形容在极短的时间内就有很多变化。</a:t>
            </a:r>
            <a:endParaRPr lang="en-US" altLang="zh-CN" sz="4000" b="1" dirty="0"/>
          </a:p>
          <a:p>
            <a:pPr>
              <a:lnSpc>
                <a:spcPct val="90000"/>
              </a:lnSpc>
              <a:buNone/>
            </a:pPr>
            <a:r>
              <a:rPr lang="en-US" altLang="zh-CN" sz="4000" b="1" dirty="0"/>
              <a:t>纷至沓来</a:t>
            </a:r>
            <a:r>
              <a:rPr lang="en-US" altLang="zh-CN" sz="4000" b="1" dirty="0">
                <a:solidFill>
                  <a:srgbClr val="FF0000"/>
                </a:solidFill>
              </a:rPr>
              <a:t>fēn   zhì   tà    lái</a:t>
            </a:r>
            <a:r>
              <a:rPr lang="en-US" altLang="zh-CN" sz="4000" b="1" dirty="0"/>
              <a:t>形容接连不断的到来。</a:t>
            </a:r>
            <a:endParaRPr lang="en-US" altLang="zh-CN" sz="4000" b="1" dirty="0"/>
          </a:p>
          <a:p>
            <a:pPr>
              <a:lnSpc>
                <a:spcPct val="90000"/>
              </a:lnSpc>
              <a:buNone/>
            </a:pPr>
            <a:r>
              <a:rPr lang="en-US" altLang="zh-CN" sz="4000" b="1" dirty="0"/>
              <a:t>名副其实</a:t>
            </a:r>
            <a:r>
              <a:rPr lang="en-US" altLang="zh-CN" sz="4000" b="1" dirty="0">
                <a:solidFill>
                  <a:srgbClr val="FF0000"/>
                </a:solidFill>
              </a:rPr>
              <a:t>míng   fù  qí  shí</a:t>
            </a:r>
            <a:r>
              <a:rPr lang="en-US" altLang="zh-CN" sz="4000" b="1" dirty="0"/>
              <a:t>名声或名义和实际相符。</a:t>
            </a:r>
            <a:endParaRPr lang="en-US" altLang="zh-CN" sz="40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000" b="1"/>
              <a:t>拾级 </a:t>
            </a:r>
            <a:r>
              <a:rPr lang="zh-CN" altLang="en-US" sz="4000" b="1">
                <a:solidFill>
                  <a:srgbClr val="FF0000"/>
                </a:solidFill>
              </a:rPr>
              <a:t>shè  jí </a:t>
            </a:r>
            <a:r>
              <a:rPr lang="zh-CN" altLang="en-US" sz="4000" b="1"/>
              <a:t>逐步登阶。</a:t>
            </a:r>
            <a:endParaRPr lang="en-US" altLang="zh-CN" sz="4000" b="1" dirty="0"/>
          </a:p>
          <a:p>
            <a:pPr>
              <a:lnSpc>
                <a:spcPct val="90000"/>
              </a:lnSpc>
              <a:buNone/>
            </a:pPr>
            <a:endParaRPr lang="en-US" altLang="zh-CN" sz="4000" b="1" dirty="0"/>
          </a:p>
        </p:txBody>
      </p:sp>
      <p:pic>
        <p:nvPicPr>
          <p:cNvPr id="13314" name="图片 24604" descr="t01623c7cefec4b8c8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37325" y="5705475"/>
            <a:ext cx="2606675" cy="1152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zh-CN" altLang="en-US"/>
            </a:br>
            <a:endParaRPr lang="zh-CN" altLang="en-US"/>
          </a:p>
        </p:txBody>
      </p:sp>
      <p:sp>
        <p:nvSpPr>
          <p:cNvPr id="14338" name="内容占位符 2"/>
          <p:cNvSpPr>
            <a:spLocks noGrp="1"/>
          </p:cNvSpPr>
          <p:nvPr>
            <p:ph idx="1"/>
          </p:nvPr>
        </p:nvSpPr>
        <p:spPr>
          <a:xfrm>
            <a:off x="12700" y="0"/>
            <a:ext cx="9147175" cy="6864350"/>
          </a:xfrm>
          <a:ln/>
        </p:spPr>
        <p:txBody>
          <a:bodyPr anchor="t"/>
          <a:p>
            <a:pPr marL="0" indent="0">
              <a:buNone/>
            </a:pPr>
            <a:r>
              <a:rPr lang="en-US" altLang="zh-CN" sz="4000" b="1" dirty="0"/>
              <a:t>络绎不绝</a:t>
            </a:r>
            <a:r>
              <a:rPr lang="en-US" altLang="zh-CN" sz="4000" b="1" dirty="0">
                <a:solidFill>
                  <a:srgbClr val="FF0000"/>
                </a:solidFill>
              </a:rPr>
              <a:t>luò  yì  bù  jué</a:t>
            </a:r>
            <a:r>
              <a:rPr lang="en-US" altLang="zh-CN" sz="4000" b="1" dirty="0"/>
              <a:t>形容行人车马来来往往，接连不断。</a:t>
            </a:r>
            <a:endParaRPr lang="en-US" altLang="zh-CN" sz="4000" b="1" dirty="0"/>
          </a:p>
          <a:p>
            <a:pPr marL="0" indent="0">
              <a:buNone/>
            </a:pPr>
            <a:r>
              <a:rPr lang="zh-CN" altLang="en-US" sz="4000" b="1"/>
              <a:t>美不胜收</a:t>
            </a:r>
            <a:r>
              <a:rPr lang="zh-CN" altLang="en-US" sz="4000" b="1">
                <a:solidFill>
                  <a:srgbClr val="FF0000"/>
                </a:solidFill>
              </a:rPr>
              <a:t>měi   bù  shèng  shōu</a:t>
            </a:r>
            <a:r>
              <a:rPr lang="zh-CN" altLang="en-US" sz="4000" b="1"/>
              <a:t>形容美好的事物、景色非常多；人们一时间领略、欣赏不过来。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和颜悦色</a:t>
            </a:r>
            <a:r>
              <a:rPr lang="zh-CN" altLang="en-US" sz="4000" b="1">
                <a:solidFill>
                  <a:srgbClr val="FF0000"/>
                </a:solidFill>
              </a:rPr>
              <a:t>hé  yán  yuè  sè</a:t>
            </a:r>
            <a:r>
              <a:rPr lang="zh-CN" altLang="en-US" sz="4000" b="1"/>
              <a:t>形容和善可亲。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辚辚</a:t>
            </a:r>
            <a:r>
              <a:rPr lang="zh-CN" altLang="en-US" sz="4000" b="1">
                <a:solidFill>
                  <a:srgbClr val="FF0000"/>
                </a:solidFill>
              </a:rPr>
              <a:t>lín   lín</a:t>
            </a:r>
            <a:r>
              <a:rPr lang="zh-CN" altLang="en-US" sz="4000" b="1"/>
              <a:t>象声词。车行声。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灼热 </a:t>
            </a:r>
            <a:r>
              <a:rPr lang="zh-CN" altLang="en-US" sz="4000" b="1">
                <a:solidFill>
                  <a:srgbClr val="FF0000"/>
                </a:solidFill>
              </a:rPr>
              <a:t>zhuó  rè</a:t>
            </a:r>
            <a:r>
              <a:rPr lang="zh-CN" altLang="en-US" sz="4000" b="1"/>
              <a:t>像被火烧着、烫着那样热。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 皑皑</a:t>
            </a:r>
            <a:r>
              <a:rPr lang="zh-CN" altLang="en-US" sz="4000" b="1">
                <a:solidFill>
                  <a:srgbClr val="FF0000"/>
                </a:solidFill>
              </a:rPr>
              <a:t>ái     ái</a:t>
            </a:r>
            <a:r>
              <a:rPr lang="zh-CN" altLang="en-US" sz="4000" b="1"/>
              <a:t>洁白的样子。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敏捷</a:t>
            </a:r>
            <a:r>
              <a:rPr lang="zh-CN" altLang="en-US" sz="4000" b="1">
                <a:solidFill>
                  <a:srgbClr val="FF0000"/>
                </a:solidFill>
              </a:rPr>
              <a:t>mǐn   jié</a:t>
            </a:r>
            <a:r>
              <a:rPr lang="zh-CN" altLang="en-US" sz="4000" b="1"/>
              <a:t>    灵敏迅速。</a:t>
            </a:r>
            <a:endParaRPr lang="zh-CN" altLang="en-US" sz="4000" b="1"/>
          </a:p>
        </p:txBody>
      </p:sp>
      <p:pic>
        <p:nvPicPr>
          <p:cNvPr id="14339" name="图片 33814" descr="t01681dc9f9801f6c3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05550" y="5500688"/>
            <a:ext cx="3032125" cy="13636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标题 17409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结构分析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15362" name="文本占位符 17410"/>
          <p:cNvSpPr>
            <a:spLocks noGrp="1"/>
          </p:cNvSpPr>
          <p:nvPr>
            <p:ph idx="1"/>
          </p:nvPr>
        </p:nvSpPr>
        <p:spPr>
          <a:xfrm>
            <a:off x="25400" y="1079500"/>
            <a:ext cx="9118600" cy="5778500"/>
          </a:xfrm>
          <a:ln/>
        </p:spPr>
        <p:txBody>
          <a:bodyPr anchor="t"/>
          <a:p>
            <a:pPr>
              <a:buNone/>
            </a:pPr>
            <a:r>
              <a:rPr lang="en-US" altLang="zh-CN" sz="4400" b="1" dirty="0"/>
              <a:t>         第一部分（1——6）写登勃朗峰的经过及沿途所见的美丽景色。</a:t>
            </a:r>
            <a:endParaRPr lang="en-US" altLang="zh-CN" sz="4400" b="1" dirty="0"/>
          </a:p>
          <a:p>
            <a:pPr>
              <a:buNone/>
            </a:pPr>
            <a:r>
              <a:rPr lang="en-US" altLang="zh-CN" sz="4400" b="1" dirty="0"/>
              <a:t>         第二部分（7——11）写下山路途的陡峭和车夫高超的驾车技术。   </a:t>
            </a:r>
            <a:r>
              <a:rPr lang="en-US" altLang="zh-CN" sz="4000" b="1" dirty="0"/>
              <a:t>      </a:t>
            </a:r>
            <a:endParaRPr lang="en-US" altLang="zh-CN" sz="4000" b="1" dirty="0"/>
          </a:p>
        </p:txBody>
      </p:sp>
      <p:pic>
        <p:nvPicPr>
          <p:cNvPr id="15363" name="图片 55301" descr="zao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400" y="4687888"/>
            <a:ext cx="9118600" cy="21701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标题 1945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问题探究</a:t>
            </a:r>
            <a:r>
              <a:rPr lang="en-US" altLang="zh-CN" sz="4000" b="1" dirty="0">
                <a:solidFill>
                  <a:srgbClr val="FF0000"/>
                </a:solidFill>
              </a:rPr>
              <a:t>1</a:t>
            </a:r>
            <a:endParaRPr lang="en-US" altLang="zh-CN" sz="4000" b="1" dirty="0">
              <a:solidFill>
                <a:srgbClr val="FF0000"/>
              </a:solidFill>
            </a:endParaRPr>
          </a:p>
        </p:txBody>
      </p:sp>
      <p:sp>
        <p:nvSpPr>
          <p:cNvPr id="19459" name="内容占位符 19458"/>
          <p:cNvSpPr>
            <a:spLocks noGrp="1"/>
          </p:cNvSpPr>
          <p:nvPr>
            <p:ph idx="1"/>
          </p:nvPr>
        </p:nvSpPr>
        <p:spPr>
          <a:xfrm>
            <a:off x="-30162" y="692150"/>
            <a:ext cx="9174162" cy="6165850"/>
          </a:xfrm>
          <a:ln/>
        </p:spPr>
        <p:txBody>
          <a:bodyPr anchor="t"/>
          <a:p>
            <a:pPr>
              <a:buNone/>
            </a:pPr>
            <a:r>
              <a:rPr lang="en-US" altLang="zh-CN" sz="4000" b="1" dirty="0"/>
              <a:t>          1、自读课文，理清文章行文思路，明确作者前往勃朗峰都经过了哪些地点。</a:t>
            </a:r>
            <a:endParaRPr lang="en-US" altLang="zh-CN" sz="4000" b="1" dirty="0"/>
          </a:p>
          <a:p>
            <a:pPr>
              <a:buNone/>
            </a:pPr>
            <a:r>
              <a:rPr lang="en-US" altLang="zh-CN" sz="4000" b="1" dirty="0">
                <a:solidFill>
                  <a:srgbClr val="FF0000"/>
                </a:solidFill>
              </a:rPr>
              <a:t>          马蒂尼——黑首——高地——阿冉提村——沙蒙尼</a:t>
            </a:r>
            <a:endParaRPr lang="en-US" altLang="zh-CN" sz="40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altLang="zh-CN" sz="4000" b="1" dirty="0">
              <a:solidFill>
                <a:srgbClr val="FF0000"/>
              </a:solidFill>
            </a:endParaRPr>
          </a:p>
        </p:txBody>
      </p:sp>
      <p:pic>
        <p:nvPicPr>
          <p:cNvPr id="16387" name="图片 35878" descr="t01bd58eeb567b7ccf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1550" y="4076700"/>
            <a:ext cx="4362450" cy="2781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8" name="图片 35860" descr="t012bbb3ac2ee73033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162" y="4076700"/>
            <a:ext cx="4486275" cy="278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charRg st="45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charRg st="45" end="7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14287" y="-53975"/>
            <a:ext cx="9159875" cy="6180138"/>
          </a:xfrm>
        </p:spPr>
        <p:txBody>
          <a:bodyPr/>
          <a:p>
            <a:pPr fontAlgn="base">
              <a:buNone/>
            </a:pPr>
            <a:r>
              <a:rPr lang="en-US" altLang="zh-CN" sz="4000" b="1" strike="noStrike" noProof="1" dirty="0">
                <a:sym typeface="+mn-ea"/>
              </a:rPr>
              <a:t>        2、作者为什么在第一段中比较“我们”和其他游客出行方式的不同？</a:t>
            </a:r>
            <a:endParaRPr lang="en-US" altLang="zh-CN" sz="4000" b="1" strike="noStrike" noProof="1" dirty="0">
              <a:sym typeface="+mn-ea"/>
            </a:endParaRPr>
          </a:p>
          <a:p>
            <a:pPr fontAlgn="base">
              <a:buNone/>
            </a:pPr>
            <a:r>
              <a:rPr lang="en-US" altLang="zh-CN" sz="4000" b="1" strike="noStrike" noProof="1" dirty="0">
                <a:solidFill>
                  <a:srgbClr val="FF0000"/>
                </a:solidFill>
                <a:sym typeface="+mn-ea"/>
              </a:rPr>
              <a:t>         通过乘车的、骑骡的都焦炙于火辣辣的艳阳之下可怜的样子，与“我们”避暑纳凉，稍作歇息的惬意悠闲的样子进行对比，说明去勃朗峰徒步才是最明智的选择。   </a:t>
            </a:r>
            <a:endParaRPr lang="en-US" altLang="zh-CN" sz="4000" b="1" strike="noStrike" noProof="1" dirty="0">
              <a:solidFill>
                <a:srgbClr val="FF0000"/>
              </a:solidFill>
            </a:endParaRPr>
          </a:p>
          <a:p>
            <a:pPr marL="0" indent="0" fontAlgn="base">
              <a:buNone/>
            </a:pPr>
            <a:endParaRPr lang="zh-CN" altLang="en-US" sz="4000" strike="noStrike" noProof="1"/>
          </a:p>
        </p:txBody>
      </p:sp>
      <p:pic>
        <p:nvPicPr>
          <p:cNvPr id="17410" name="图片 37906" descr="t0193d63e65beb3b6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287" y="4646613"/>
            <a:ext cx="9159875" cy="2190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0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charRg st="40" end="1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标题 2048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20483" name="内容占位符 2048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anchor="t"/>
          <a:p>
            <a:pPr fontAlgn="base">
              <a:buNone/>
            </a:pPr>
            <a:r>
              <a:rPr lang="en-US" altLang="zh-CN" sz="4400" b="1" strike="noStrike" noProof="1" dirty="0"/>
              <a:t>          3、在第一段中为什么作者认为乘车、骑骡的游客“可怜可悯”？</a:t>
            </a:r>
            <a:endParaRPr lang="en-US" altLang="zh-CN" sz="4400" b="1" strike="noStrike" noProof="1" dirty="0"/>
          </a:p>
          <a:p>
            <a:pPr fontAlgn="base">
              <a:buNone/>
            </a:pPr>
            <a:r>
              <a:rPr lang="en-US" altLang="zh-CN" sz="4000" b="1" strike="noStrike" noProof="1" dirty="0">
                <a:solidFill>
                  <a:srgbClr val="FF0000"/>
                </a:solidFill>
                <a:uFillTx/>
              </a:rPr>
              <a:t>         因为选择乘车、骑骡去勃朗峰的人比较多，容易造成道路拥堵。在天气灼热难当的情况下，被堵得不能动的骡背上和马车里的人只能曝晒于烈日之下，不能像徒步者那样可以选择在树林中纳凉，所以，他们“可怜可悯”。</a:t>
            </a:r>
            <a:endParaRPr lang="en-US" altLang="zh-CN" sz="4000" b="1" strike="noStrike" noProof="1" dirty="0">
              <a:solidFill>
                <a:srgbClr val="FF0000"/>
              </a:solidFill>
              <a:uFillTx/>
            </a:endParaRPr>
          </a:p>
        </p:txBody>
      </p:sp>
      <p:pic>
        <p:nvPicPr>
          <p:cNvPr id="18435" name="图片 37908" descr="t0140cbbe56eca706d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265738"/>
            <a:ext cx="9144000" cy="15922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charRg st="40" end="1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charRg st="40" end="14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charRg st="40" end="14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标题 2150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21507" name="内容占位符 21506"/>
          <p:cNvSpPr>
            <a:spLocks noGrp="1"/>
          </p:cNvSpPr>
          <p:nvPr>
            <p:ph idx="1"/>
          </p:nvPr>
        </p:nvSpPr>
        <p:spPr>
          <a:xfrm>
            <a:off x="0" y="-30162"/>
            <a:ext cx="9144000" cy="7162800"/>
          </a:xfrm>
          <a:ln/>
        </p:spPr>
        <p:txBody>
          <a:bodyPr anchor="t"/>
          <a:p>
            <a:pPr>
              <a:buNone/>
            </a:pPr>
            <a:r>
              <a:rPr lang="en-US" altLang="zh-CN" sz="4400" b="1" dirty="0"/>
              <a:t>          4、“我们拾阶而上，威严的穹顶也随之愈升愈高，耸入蓝天，最后仿佛独据苍穹。”山为什么会随我们拾阶而上而“愈升愈高”？</a:t>
            </a:r>
            <a:endParaRPr lang="en-US" altLang="zh-CN" sz="4400" b="1" dirty="0"/>
          </a:p>
          <a:p>
            <a:pPr>
              <a:buNone/>
            </a:pPr>
            <a:r>
              <a:rPr lang="en-US" altLang="zh-CN" sz="4000" b="1" dirty="0">
                <a:solidFill>
                  <a:srgbClr val="FF0000"/>
                </a:solidFill>
              </a:rPr>
              <a:t>          因为“我们”是站在山脚下仰望山顶的，不可能一眼就看到山顶或勃朗峰的全貌，因此随着越爬越高，其他的峰顶也会一座座逐渐显露出来。所以说山会随“我们”拾阶而上而“愈升愈高”。</a:t>
            </a:r>
            <a:endParaRPr lang="en-US" altLang="zh-CN" sz="40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altLang="zh-CN" sz="4000" b="1" dirty="0">
              <a:solidFill>
                <a:srgbClr val="FF0000"/>
              </a:solidFill>
            </a:endParaRPr>
          </a:p>
        </p:txBody>
      </p:sp>
      <p:pic>
        <p:nvPicPr>
          <p:cNvPr id="55298" name="图片 55297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25" y="6453188"/>
            <a:ext cx="9109075" cy="3635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charRg st="69" end="1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charRg st="69" end="16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标题 2355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20482" name="文本占位符 2355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anchor="t"/>
          <a:p>
            <a:pPr>
              <a:buNone/>
            </a:pPr>
            <a:r>
              <a:rPr lang="en-US" altLang="zh-CN" sz="4400" b="1" dirty="0">
                <a:solidFill>
                  <a:srgbClr val="FF0000"/>
                </a:solidFill>
              </a:rPr>
              <a:t>     </a:t>
            </a:r>
            <a:endParaRPr lang="zh-CN" altLang="en-US" sz="4400" b="1" dirty="0"/>
          </a:p>
        </p:txBody>
      </p:sp>
      <p:sp>
        <p:nvSpPr>
          <p:cNvPr id="100" name="文本框 99"/>
          <p:cNvSpPr txBox="1"/>
          <p:nvPr/>
        </p:nvSpPr>
        <p:spPr>
          <a:xfrm>
            <a:off x="0" y="0"/>
            <a:ext cx="9144000" cy="3749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558800"/>
            <a:r>
              <a:rPr lang="en-US" altLang="zh-CN" sz="4000" b="1">
                <a:solidFill>
                  <a:srgbClr val="15151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4000" b="1">
                <a:solidFill>
                  <a:srgbClr val="15151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5、从文中找出面对景物作者所产生的独特的感受。</a:t>
            </a:r>
            <a:endParaRPr lang="zh-CN" altLang="en-US" sz="4000" b="1">
              <a:solidFill>
                <a:srgbClr val="151515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558800"/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①第一处景物：美不胜收；</a:t>
            </a:r>
            <a:endParaRPr lang="zh-CN" altLang="en-US" sz="4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558800"/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②第二处景物：威严，独踞苍穹；</a:t>
            </a:r>
            <a:endParaRPr lang="zh-CN" altLang="en-US" sz="4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558800"/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③第三处景物：奇特；</a:t>
            </a:r>
            <a:endParaRPr lang="zh-CN" altLang="en-US" sz="4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558800"/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④第四处景物：轻柔，美丽。</a:t>
            </a:r>
            <a:endParaRPr lang="zh-CN" altLang="en-US" sz="4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484" name="图片 38926" descr="t0177c2012190e4658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908425"/>
            <a:ext cx="9144000" cy="2949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charRg st="26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charRg st="26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charRg st="39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0">
                                            <p:txEl>
                                              <p:charRg st="39" end="5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charRg st="55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0">
                                            <p:txEl>
                                              <p:charRg st="55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charRg st="66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charRg st="66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charRg st="66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标题 1"/>
          <p:cNvSpPr>
            <a:spLocks noGrp="1"/>
          </p:cNvSpPr>
          <p:nvPr>
            <p:ph type="title"/>
          </p:nvPr>
        </p:nvSpPr>
        <p:spPr>
          <a:xfrm>
            <a:off x="0" y="-44450"/>
            <a:ext cx="9144000" cy="1574800"/>
          </a:xfrm>
          <a:ln/>
        </p:spPr>
        <p:txBody>
          <a:bodyPr anchor="ctr"/>
          <a:p>
            <a:r>
              <a:rPr lang="en-US" altLang="zh-CN" sz="4800" b="1" dirty="0">
                <a:solidFill>
                  <a:srgbClr val="FF0000"/>
                </a:solidFill>
              </a:rPr>
              <a:t>登勃朗峰</a:t>
            </a:r>
            <a:r>
              <a:rPr lang="en-US" altLang="zh-CN" sz="4800" b="1" dirty="0"/>
              <a:t>  </a:t>
            </a:r>
            <a:r>
              <a:rPr lang="en-US" altLang="zh-CN" b="1" dirty="0"/>
              <a:t>   </a:t>
            </a:r>
            <a:br>
              <a:rPr lang="en-US" altLang="zh-CN" b="1" dirty="0"/>
            </a:br>
            <a:r>
              <a:rPr lang="en-US" altLang="zh-CN" b="1" dirty="0"/>
              <a:t>                                    </a:t>
            </a:r>
            <a:r>
              <a:rPr lang="zh-CN" altLang="en-US" sz="4000" b="1" dirty="0"/>
              <a:t>马克吐温</a:t>
            </a:r>
            <a:endParaRPr lang="zh-CN" altLang="en-US" sz="4000" b="1" dirty="0"/>
          </a:p>
        </p:txBody>
      </p:sp>
      <p:pic>
        <p:nvPicPr>
          <p:cNvPr id="3074" name="图片 1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417638"/>
            <a:ext cx="9144000" cy="54403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标题 2457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22530" name="文本占位符 24578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anchor="t"/>
          <a:p>
            <a:pPr>
              <a:buNone/>
            </a:pPr>
            <a:r>
              <a:rPr lang="en-US" altLang="zh-CN" sz="4000" b="1" dirty="0"/>
              <a:t> </a:t>
            </a:r>
            <a:r>
              <a:rPr lang="zh-CN" altLang="en-US" sz="3600" b="1" dirty="0"/>
              <a:t>6、作者是如何将景物的特点描绘出来的？</a:t>
            </a:r>
            <a:endParaRPr lang="zh-CN" altLang="en-US" sz="3600" b="1" dirty="0"/>
          </a:p>
          <a:p>
            <a:pPr>
              <a:buNone/>
            </a:pPr>
            <a:r>
              <a:rPr lang="zh-CN" altLang="en-US" sz="4000" b="1" dirty="0">
                <a:solidFill>
                  <a:srgbClr val="FF0000"/>
                </a:solidFill>
              </a:rPr>
              <a:t>  </a:t>
            </a:r>
            <a:r>
              <a:rPr lang="zh-CN" altLang="en-US" sz="3600" b="1" dirty="0">
                <a:solidFill>
                  <a:srgbClr val="FF0000"/>
                </a:solidFill>
              </a:rPr>
              <a:t>①</a:t>
            </a:r>
            <a:r>
              <a:rPr lang="zh-CN" altLang="en-US" sz="4000" b="1" dirty="0">
                <a:solidFill>
                  <a:srgbClr val="FF0000"/>
                </a:solidFill>
              </a:rPr>
              <a:t>通过视觉和听觉，写出景物的美；  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000" b="1" dirty="0">
                <a:solidFill>
                  <a:srgbClr val="FF0000"/>
                </a:solidFill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</a:rPr>
              <a:t>②</a:t>
            </a:r>
            <a:r>
              <a:rPr lang="zh-CN" altLang="en-US" sz="4000" b="1" dirty="0">
                <a:solidFill>
                  <a:srgbClr val="FF0000"/>
                </a:solidFill>
              </a:rPr>
              <a:t>远观勃朗峰，“独踞苍穹”的“踞”形象地写出了其威严的特点；    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3600" b="1" dirty="0"/>
              <a:t>③</a:t>
            </a:r>
            <a:r>
              <a:rPr lang="zh-CN" altLang="en-US" sz="4000" b="1" dirty="0"/>
              <a:t>运用比喻，把山峰的形状比作“美女的纤指”“主教头上的帽子”，写出了山峰形状的奇特；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3600" b="1" dirty="0"/>
              <a:t> ④</a:t>
            </a:r>
            <a:r>
              <a:rPr lang="zh-CN" altLang="en-US" sz="4000" b="1" dirty="0"/>
              <a:t>运用比喻，将“朵朵白云”比作“游丝蛛网”和“身披霓裳羽衣的纯洁天使”，突出白云的纤巧、轻柔、美丽。</a:t>
            </a:r>
            <a:endParaRPr lang="zh-CN" altLang="en-US" sz="4000" b="1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21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0">
                                            <p:txEl>
                                              <p:charRg st="21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40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2530">
                                            <p:txEl>
                                              <p:charRg st="40" end="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75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22530">
                                            <p:txEl>
                                              <p:charRg st="75" end="1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119" end="1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530">
                                            <p:txEl>
                                              <p:charRg st="119" end="17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530">
                                            <p:txEl>
                                              <p:charRg st="119" end="17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文本占位符 25602"/>
          <p:cNvSpPr>
            <a:spLocks noGrp="1"/>
          </p:cNvSpPr>
          <p:nvPr>
            <p:ph idx="1"/>
          </p:nvPr>
        </p:nvSpPr>
        <p:spPr>
          <a:xfrm>
            <a:off x="0" y="908050"/>
            <a:ext cx="9144000" cy="5949950"/>
          </a:xfrm>
          <a:ln/>
        </p:spPr>
        <p:txBody>
          <a:bodyPr anchor="t"/>
          <a:p>
            <a:pPr>
              <a:buNone/>
            </a:pPr>
            <a:r>
              <a:rPr lang="en-US" altLang="zh-CN" sz="4800" b="1" dirty="0"/>
              <a:t>         </a:t>
            </a:r>
            <a:endParaRPr lang="zh-CN" altLang="en-US" sz="48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0" y="-53975"/>
            <a:ext cx="9144000" cy="6797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        </a:t>
            </a:r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问题探究2</a:t>
            </a:r>
            <a:endParaRPr lang="en-US" altLang="zh-CN" sz="4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en-US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1、在逗留高地、向山下的阿冉提村进发之前，作者仰面遥望附近的一座峰巅，看到了怎样的景象？</a:t>
            </a:r>
            <a:endParaRPr lang="en-US" altLang="zh-CN" sz="4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en-US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所看到的是满目的华彩，美景瞬息万变，变幻无穷。</a:t>
            </a:r>
            <a:endParaRPr lang="en-US" altLang="zh-CN" sz="4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en-US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2、第五段通过色彩特写了一座峰巅的哪些景色？展现了勃朗峰怎样的特点？</a:t>
            </a:r>
            <a:endParaRPr lang="en-US" altLang="zh-CN" sz="4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①特写了峰巅的彩霞、白云等景色；</a:t>
            </a:r>
            <a:endParaRPr lang="en-US" altLang="zh-CN" sz="4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②展现了勃朗峰满目华彩、变幻无穷的特点。</a:t>
            </a:r>
            <a:endParaRPr lang="en-US" altLang="zh-CN" sz="4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5298" name="图片 55297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71663" y="6453188"/>
            <a:ext cx="7272337" cy="3635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70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70" end="10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36" end="1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charRg st="136" end="1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56" end="1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charRg st="156" end="18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charRg st="156" end="18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14287" y="-25400"/>
            <a:ext cx="9159875" cy="6873875"/>
          </a:xfrm>
          <a:ln/>
        </p:spPr>
        <p:txBody>
          <a:bodyPr anchor="t"/>
          <a:p>
            <a:pPr marL="0" indent="0">
              <a:buNone/>
            </a:pPr>
            <a:r>
              <a:rPr lang="zh-CN" altLang="en-US" sz="4000" b="1"/>
              <a:t>3、作者遥望峰巅看到美景时，为什么会联想到肥皂泡？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>
                <a:solidFill>
                  <a:srgbClr val="FF0000"/>
                </a:solidFill>
              </a:rPr>
              <a:t>        因为作者在遥望峰巅时，看到的美景色彩绚丽，五彩斑斓，所有的色彩轻淡柔和，交相辉映，妖媚迷人，且这一美景瞬息万变，变幻无穷。这样的美景和从飘浮的肥皂泡中看到的美景一样，所以作者会联想到肥皂泡。</a:t>
            </a:r>
            <a:endParaRPr lang="zh-CN" altLang="en-US" sz="4000" b="1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zh-CN" altLang="en-US" sz="4000" b="1">
              <a:solidFill>
                <a:srgbClr val="FF0000"/>
              </a:solidFill>
            </a:endParaRPr>
          </a:p>
        </p:txBody>
      </p:sp>
      <p:pic>
        <p:nvPicPr>
          <p:cNvPr id="23554" name="图片 1" descr="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049838"/>
            <a:ext cx="9144000" cy="18081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6" end="1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26" end="1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1587" y="14288"/>
            <a:ext cx="9118600" cy="4525962"/>
          </a:xfrm>
          <a:ln/>
        </p:spPr>
        <p:txBody>
          <a:bodyPr anchor="t"/>
          <a:p>
            <a:pPr marL="0" indent="0">
              <a:buNone/>
            </a:pPr>
            <a:r>
              <a:rPr lang="zh-CN" altLang="en-US" sz="4000" b="1"/>
              <a:t>4、作者联想到了肥皂泡，抒发了怎样的感慨？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      </a:t>
            </a:r>
            <a:r>
              <a:rPr lang="zh-CN" altLang="en-US" sz="4000" b="1">
                <a:solidFill>
                  <a:srgbClr val="FF0000"/>
                </a:solidFill>
              </a:rPr>
              <a:t>由看到的峰顶变化无穷的美丽色彩，联想到了阳光下漂浮的肥皂泡的色彩，想象丰富奇特，表达了作者对化无穷的色彩的赞叹之情。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pic>
        <p:nvPicPr>
          <p:cNvPr id="24578" name="图片 1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976688"/>
            <a:ext cx="9144000" cy="28813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2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charRg st="22" end="8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30162" y="30163"/>
            <a:ext cx="9175750" cy="6805612"/>
          </a:xfrm>
          <a:ln/>
        </p:spPr>
        <p:txBody>
          <a:bodyPr anchor="t"/>
          <a:p>
            <a:pPr marL="0" indent="0">
              <a:buNone/>
            </a:pPr>
            <a:r>
              <a:rPr lang="zh-CN" altLang="en-US" sz="4000" b="1"/>
              <a:t>5、文中从哪些角度展现“车夫之王”的奇特？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      </a:t>
            </a:r>
            <a:r>
              <a:rPr lang="zh-CN" altLang="en-US" sz="4000">
                <a:solidFill>
                  <a:srgbClr val="FF0000"/>
                </a:solidFill>
              </a:rPr>
              <a:t> </a:t>
            </a:r>
            <a:r>
              <a:rPr lang="zh-CN" altLang="en-US" sz="4000" b="1">
                <a:solidFill>
                  <a:srgbClr val="FF0000"/>
                </a:solidFill>
              </a:rPr>
              <a:t>①说话奇。</a:t>
            </a:r>
            <a:r>
              <a:rPr lang="zh-CN" altLang="en-US" sz="4000" b="1"/>
              <a:t>如他把握十足地说“不必为此烦恼——静下心来——不要浮躁——他们虽已扬尘远去，可不久就会消失在我们身后的。你就放下心坐好吧，一切包在我身上——我是车夫之王啊。你看着吧！”轻松之中包含着自信。</a:t>
            </a:r>
            <a:endParaRPr lang="zh-CN" altLang="en-US" sz="4000" b="1"/>
          </a:p>
          <a:p>
            <a:pPr marL="0" indent="0">
              <a:buNone/>
            </a:pPr>
            <a:endParaRPr lang="zh-CN" altLang="en-US" sz="4000" b="1"/>
          </a:p>
        </p:txBody>
      </p:sp>
      <p:pic>
        <p:nvPicPr>
          <p:cNvPr id="25602" name="图片 66584" descr="t018f6a28ae7dca53b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0162" y="5210175"/>
            <a:ext cx="9177337" cy="1625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2" end="1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22" end="1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内容占位符 2"/>
          <p:cNvSpPr>
            <a:spLocks noGrp="1"/>
          </p:cNvSpPr>
          <p:nvPr>
            <p:ph idx="1"/>
          </p:nvPr>
        </p:nvSpPr>
        <p:spPr>
          <a:xfrm>
            <a:off x="-1587" y="28575"/>
            <a:ext cx="9147175" cy="6097588"/>
          </a:xfrm>
          <a:ln/>
        </p:spPr>
        <p:txBody>
          <a:bodyPr anchor="t"/>
          <a:p>
            <a:pPr marL="0" indent="0">
              <a:buNone/>
            </a:pPr>
            <a:r>
              <a:rPr lang="en-US" altLang="zh-CN" sz="4000" b="1">
                <a:sym typeface="宋体" panose="02010600030101010101" pitchFamily="2" charset="-122"/>
              </a:rPr>
              <a:t>       </a:t>
            </a:r>
            <a:r>
              <a:rPr lang="zh-CN" altLang="en-US" sz="4000" b="1">
                <a:solidFill>
                  <a:srgbClr val="FF0000"/>
                </a:solidFill>
                <a:sym typeface="宋体" panose="02010600030101010101" pitchFamily="2" charset="-122"/>
              </a:rPr>
              <a:t>②车技奇。</a:t>
            </a:r>
            <a:r>
              <a:rPr lang="zh-CN" altLang="en-US" sz="4000" b="1">
                <a:sym typeface="宋体" panose="02010600030101010101" pitchFamily="2" charset="-122"/>
              </a:rPr>
              <a:t>“一如既往地保持着速度，疾驰向前，什么乱石废物，沟壑旷野，一概不顾——有时一两个轮子着地，但大多为腾空而起。”写出了其车技十分精湛。</a:t>
            </a:r>
            <a:endParaRPr lang="zh-CN" altLang="en-US" sz="4000" b="1">
              <a:sym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4000" b="1">
                <a:sym typeface="宋体" panose="02010600030101010101" pitchFamily="2" charset="-122"/>
              </a:rPr>
              <a:t>       </a:t>
            </a:r>
            <a:r>
              <a:rPr lang="zh-CN" altLang="en-US" sz="4000" b="1">
                <a:solidFill>
                  <a:srgbClr val="FF0000"/>
                </a:solidFill>
                <a:sym typeface="宋体" panose="02010600030101010101" pitchFamily="2" charset="-122"/>
              </a:rPr>
              <a:t>③表现奇。</a:t>
            </a:r>
            <a:r>
              <a:rPr lang="zh-CN" altLang="en-US" sz="4000" b="1">
                <a:sym typeface="宋体" panose="02010600030101010101" pitchFamily="2" charset="-122"/>
              </a:rPr>
              <a:t>路况如此不好，马车如此之颠簸，但他的表现却是镇定自若，信心满满。</a:t>
            </a:r>
            <a:endParaRPr lang="zh-CN" altLang="en-US" sz="4000" b="1">
              <a:sym typeface="宋体" panose="02010600030101010101" pitchFamily="2" charset="-122"/>
            </a:endParaRPr>
          </a:p>
          <a:p>
            <a:pPr marL="0" indent="0">
              <a:buNone/>
            </a:pPr>
            <a:endParaRPr lang="zh-CN" altLang="en-US" sz="4000"/>
          </a:p>
        </p:txBody>
      </p:sp>
      <p:pic>
        <p:nvPicPr>
          <p:cNvPr id="26626" name="图片 66588" descr="t01b29c290af34b9bd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587" y="5187950"/>
            <a:ext cx="9147175" cy="16843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标题 1"/>
          <p:cNvSpPr>
            <a:spLocks noGrp="1"/>
          </p:cNvSpPr>
          <p:nvPr>
            <p:ph type="title"/>
          </p:nvPr>
        </p:nvSpPr>
        <p:spPr>
          <a:xfrm>
            <a:off x="-28575" y="25400"/>
            <a:ext cx="8715375" cy="711200"/>
          </a:xfrm>
          <a:ln/>
        </p:spPr>
        <p:txBody>
          <a:bodyPr anchor="ctr"/>
          <a:p>
            <a:r>
              <a:rPr lang="zh-CN" altLang="en-US" sz="3600" b="1">
                <a:solidFill>
                  <a:srgbClr val="FF0000"/>
                </a:solidFill>
              </a:rPr>
              <a:t>分析语言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8575" y="557213"/>
            <a:ext cx="9174163" cy="6305550"/>
          </a:xfrm>
          <a:ln/>
        </p:spPr>
        <p:txBody>
          <a:bodyPr anchor="t"/>
          <a:p>
            <a:pPr marL="0" indent="0">
              <a:buNone/>
            </a:pPr>
            <a:r>
              <a:rPr lang="zh-CN" altLang="en-US" sz="3600" b="1"/>
              <a:t>1、有些顶端尖峭，并微微倾向一旁，宛如美女的纤指；有一怪峰，形如塔糖。</a:t>
            </a:r>
            <a:endParaRPr lang="zh-CN" altLang="en-US" sz="3600" b="1"/>
          </a:p>
          <a:p>
            <a:pPr marL="0" indent="0">
              <a:buNone/>
            </a:pPr>
            <a:r>
              <a:rPr lang="zh-CN" altLang="en-US" sz="3600" b="1">
                <a:solidFill>
                  <a:srgbClr val="FF0000"/>
                </a:solidFill>
              </a:rPr>
              <a:t>       比喻，将山峰或比作“美女的纤指”，或比作“塔糖”，形象地写出了山峰的形状，突出了勃朗峰周围山峰奇形怪状、千姿百态的特点。</a:t>
            </a:r>
            <a:endParaRPr lang="zh-CN" altLang="en-US" sz="36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3600" b="1"/>
              <a:t>2、我们曾仰面遥望附近的一座峰巅，但见色彩斑斓，彩霞满天，白云缭绕，轻歌曼舞，那朵朵白云精美柔细，宛如游丝蛛网一般。</a:t>
            </a:r>
            <a:endParaRPr lang="zh-CN" altLang="en-US" sz="3600" b="1"/>
          </a:p>
          <a:p>
            <a:pPr marL="0" indent="0">
              <a:buNone/>
            </a:pPr>
            <a:r>
              <a:rPr lang="zh-CN" altLang="en-US" sz="3600" b="1"/>
              <a:t>     </a:t>
            </a:r>
            <a:r>
              <a:rPr lang="zh-CN" altLang="en-US" sz="3600" b="1">
                <a:solidFill>
                  <a:srgbClr val="FF0000"/>
                </a:solidFill>
              </a:rPr>
              <a:t> 描写峰巅的奇幻色彩和白云姿态，从侧面反映了勃朗峰景色的美丽壮观，如梦似幻。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36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36" end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56" end="2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charRg st="156" end="20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charRg st="156" end="20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69850" y="-25400"/>
            <a:ext cx="9215438" cy="6902450"/>
          </a:xfrm>
          <a:ln/>
        </p:spPr>
        <p:txBody>
          <a:bodyPr anchor="t"/>
          <a:p>
            <a:pPr marL="0" indent="0">
              <a:buNone/>
            </a:pPr>
            <a:r>
              <a:rPr lang="en-US" altLang="zh-CN" sz="4000" b="1"/>
              <a:t>       </a:t>
            </a:r>
            <a:r>
              <a:rPr lang="zh-CN" altLang="en-US" sz="4000" b="1"/>
              <a:t>3、自然界中最美丽最精致的造物，莫过于肥皂泡泡了：刚才空中的华丽色彩，天衣云锦，恰如那在阳光下破裂并蔓延开去的肥皂泡。”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>
                <a:solidFill>
                  <a:srgbClr val="FF0000"/>
                </a:solidFill>
              </a:rPr>
              <a:t>       把眼前勃朗峰的美景——这个大自然精美的杰作比作色彩华丽、奇幻无比的肥皂泡泡，联想丰富、独特，也赞美了勃朗峰的景观真是如梦似幻，可望不可久留。</a:t>
            </a:r>
            <a:endParaRPr lang="zh-CN" altLang="en-US" sz="4000" b="1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zh-CN" altLang="en-US" sz="4000" b="1">
              <a:solidFill>
                <a:srgbClr val="FF0000"/>
              </a:solidFill>
            </a:endParaRPr>
          </a:p>
        </p:txBody>
      </p:sp>
      <p:pic>
        <p:nvPicPr>
          <p:cNvPr id="28674" name="图片 67604" descr="t014c816e30942752c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9850" y="5699125"/>
            <a:ext cx="9215438" cy="1177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68" end="1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charRg st="68" end="14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charRg st="68" end="14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1587" y="14288"/>
            <a:ext cx="9132887" cy="6821487"/>
          </a:xfrm>
          <a:ln/>
        </p:spPr>
        <p:txBody>
          <a:bodyPr anchor="t"/>
          <a:p>
            <a:pPr marL="0" indent="0">
              <a:buNone/>
            </a:pPr>
            <a:r>
              <a:rPr lang="zh-CN" altLang="en-US" sz="3600" b="1"/>
              <a:t>4、他说的是法语，还不时地打嗝，像是在加标点符号。</a:t>
            </a:r>
            <a:endParaRPr lang="zh-CN" altLang="en-US" sz="3600" b="1"/>
          </a:p>
          <a:p>
            <a:pPr marL="0" indent="0">
              <a:buNone/>
            </a:pPr>
            <a:r>
              <a:rPr lang="zh-CN" altLang="en-US" sz="4000" b="1">
                <a:solidFill>
                  <a:srgbClr val="FF0000"/>
                </a:solidFill>
              </a:rPr>
              <a:t>      生动描写出车夫之王说话的特点。语言幽默风趣，气氛轻松愉快。</a:t>
            </a:r>
            <a:endParaRPr lang="zh-CN" altLang="en-US" sz="40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3600" b="1"/>
              <a:t>5、不必为此烦恼——静下心来——不要浮躁——他们虽已扬尘远去，可不久就会消失在我们身后的。你就放下心坐好吧，一切包在我身上——我是车夫之王啊。你看着吧！</a:t>
            </a:r>
            <a:endParaRPr lang="zh-CN" altLang="en-US" sz="3600" b="1"/>
          </a:p>
          <a:p>
            <a:pPr marL="0" indent="0">
              <a:buNone/>
            </a:pPr>
            <a:r>
              <a:rPr lang="zh-CN" altLang="en-US" sz="4000" b="1"/>
              <a:t>      </a:t>
            </a:r>
            <a:r>
              <a:rPr lang="zh-CN" altLang="en-US" sz="4000" b="1">
                <a:solidFill>
                  <a:srgbClr val="FF0000"/>
                </a:solidFill>
              </a:rPr>
              <a:t>通过语言描写，写出了“车夫之王”架车本领高超，自信自得，为人热情，乐于与人交谈的。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pic>
        <p:nvPicPr>
          <p:cNvPr id="29698" name="图片 73734" descr="t01bef1a65a1150888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22625" y="403225"/>
            <a:ext cx="4140200" cy="857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6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26" end="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39" end="1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charRg st="139" end="18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zh-CN" altLang="en-US"/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8575" y="-120650"/>
            <a:ext cx="9159875" cy="6942138"/>
          </a:xfrm>
        </p:spPr>
        <p:txBody>
          <a:bodyPr/>
          <a:p>
            <a:pPr marL="0" indent="0" fontAlgn="base">
              <a:buNone/>
            </a:pPr>
            <a:r>
              <a:rPr lang="zh-CN" altLang="en-US" sz="4000" b="1" strike="noStrike" noProof="1"/>
              <a:t>6、出发前，“把握十足”；途中飞速行车时“神情威严”；险遭不测时，“面不改色，和颜悦色”。</a:t>
            </a:r>
            <a:endParaRPr lang="zh-CN" altLang="en-US" sz="4000" b="1" strike="noStrike" noProof="1"/>
          </a:p>
          <a:p>
            <a:pPr marL="0" indent="0" fontAlgn="base">
              <a:buNone/>
            </a:pPr>
            <a:r>
              <a:rPr lang="zh-CN" altLang="en-US" sz="4000" b="1" strike="noStrike" noProof="1">
                <a:solidFill>
                  <a:srgbClr val="FF0000"/>
                </a:solidFill>
              </a:rPr>
              <a:t>       通过神态描写，写出了“车夫之王”相信自己高超的驾车本领，飞速行车时的全神贯注，镇定，关心他人心理。</a:t>
            </a:r>
            <a:endParaRPr lang="zh-CN" altLang="en-US" sz="4000" b="1" strike="noStrike" noProof="1">
              <a:solidFill>
                <a:srgbClr val="FF0000"/>
              </a:solidFill>
            </a:endParaRPr>
          </a:p>
          <a:p>
            <a:pPr marL="0" indent="0" fontAlgn="base">
              <a:buNone/>
            </a:pPr>
            <a:r>
              <a:rPr lang="zh-CN" altLang="en-US" sz="4000" b="1" strike="noStrike" noProof="1"/>
              <a:t>7、有时一两个轮子着地，但大多数时候腾空而起。”这种情况下车夫之王还“时不时地掉转头来”。</a:t>
            </a:r>
            <a:endParaRPr lang="zh-CN" altLang="en-US" sz="4000" b="1" strike="noStrike" noProof="1"/>
          </a:p>
          <a:p>
            <a:pPr marL="0" indent="0" fontAlgn="base">
              <a:buNone/>
            </a:pPr>
            <a:r>
              <a:rPr lang="zh-CN" altLang="en-US" sz="4000" b="1" strike="noStrike" noProof="1"/>
              <a:t>        </a:t>
            </a:r>
            <a:r>
              <a:rPr lang="zh-CN" altLang="en-US" sz="4000" b="1" strike="noStrike" noProof="1">
                <a:solidFill>
                  <a:srgbClr val="FF0000"/>
                </a:solidFill>
                <a:uFillTx/>
              </a:rPr>
              <a:t>通过写行车的惊险，车夫却气定神显，突出“车夫之王”架车技术的高超。</a:t>
            </a:r>
            <a:endParaRPr lang="zh-CN" altLang="en-US" sz="4000" b="1" strike="noStrike" noProof="1">
              <a:solidFill>
                <a:srgbClr val="FF0000"/>
              </a:solidFill>
              <a:uFillTx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6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46" end="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42" end="1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charRg st="142" end="1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标题 512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2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题目解说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4098" name="文本占位符 5122"/>
          <p:cNvSpPr>
            <a:spLocks noGrp="1"/>
          </p:cNvSpPr>
          <p:nvPr>
            <p:ph idx="1"/>
          </p:nvPr>
        </p:nvSpPr>
        <p:spPr>
          <a:xfrm>
            <a:off x="-26987" y="708025"/>
            <a:ext cx="9126537" cy="6334125"/>
          </a:xfrm>
          <a:ln/>
        </p:spPr>
        <p:txBody>
          <a:bodyPr anchor="t"/>
          <a:p>
            <a:pPr>
              <a:lnSpc>
                <a:spcPct val="90000"/>
              </a:lnSpc>
              <a:buNone/>
            </a:pPr>
            <a:r>
              <a:rPr lang="en-US" altLang="zh-CN" sz="3600" b="1" dirty="0"/>
              <a:t>        </a:t>
            </a:r>
            <a:r>
              <a:rPr lang="en-US" altLang="zh-CN" sz="4000" b="1" dirty="0"/>
              <a:t> 课题是一个动宾短语，“登”表明事件，“勃朗峰”点明“登”的具体对象。以《登勃朗峰》为题，揭示了文章的主要内容，简洁明了。本文主要写了登勃朗峰的经过，并借助典型的描写，赞美了勃朗峰美丽的景色，表达了作者对大自然的无限热爱之情。 </a:t>
            </a:r>
            <a:endParaRPr lang="en-US" altLang="zh-CN" sz="4000" b="1" dirty="0"/>
          </a:p>
        </p:txBody>
      </p:sp>
      <p:pic>
        <p:nvPicPr>
          <p:cNvPr id="4099" name="图片 1" descr="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673600"/>
            <a:ext cx="9144000" cy="2184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图片 26638" descr="t017fea4468784102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987" y="0"/>
            <a:ext cx="1076325" cy="1584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1587" y="28575"/>
            <a:ext cx="9105900" cy="6807200"/>
          </a:xfrm>
          <a:ln/>
        </p:spPr>
        <p:txBody>
          <a:bodyPr anchor="t"/>
          <a:p>
            <a:pPr marL="0" indent="0">
              <a:buNone/>
            </a:pPr>
            <a:r>
              <a:rPr lang="zh-CN" altLang="en-US" sz="4000" b="1"/>
              <a:t>8、“如果这位王爷的车技略欠敏捷——或者说，不是老天有意安排，在他离开阿冉提时喝得酒气醺醺——结果就不会是这样的了。”你如何理解这句话所表达的情感？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       </a:t>
            </a:r>
            <a:r>
              <a:rPr lang="zh-CN" altLang="en-US" sz="4000" b="1">
                <a:solidFill>
                  <a:srgbClr val="FF0000"/>
                </a:solidFill>
              </a:rPr>
              <a:t>作者认为，车王能超过游客车队，我们住进上等的房间，一是因为车王车技非常敏捷，二是因为“喝得酒气醺醺”，借着酒的力量，车才驾驶得又快又好，而这些冥冥之中，仿佛又是上天的有意安排。语言幽默诙谐。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pic>
        <p:nvPicPr>
          <p:cNvPr id="31746" name="图片 73732" descr="t01cf7dce8b5c34d0d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73500" y="2365375"/>
            <a:ext cx="5472113" cy="981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75" end="1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charRg st="75" end="17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标题 1"/>
          <p:cNvSpPr>
            <a:spLocks noGrp="1"/>
          </p:cNvSpPr>
          <p:nvPr>
            <p:ph type="title"/>
          </p:nvPr>
        </p:nvSpPr>
        <p:spPr>
          <a:xfrm>
            <a:off x="457200" y="-44450"/>
            <a:ext cx="8229600" cy="795338"/>
          </a:xfrm>
          <a:ln/>
        </p:spPr>
        <p:txBody>
          <a:bodyPr anchor="ctr"/>
          <a:p>
            <a:r>
              <a:rPr lang="zh-CN" altLang="en-US" sz="4000" b="1">
                <a:solidFill>
                  <a:srgbClr val="FF0000"/>
                </a:solidFill>
              </a:rPr>
              <a:t>课堂小结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32770" name="内容占位符 2"/>
          <p:cNvSpPr>
            <a:spLocks noGrp="1"/>
          </p:cNvSpPr>
          <p:nvPr>
            <p:ph idx="1"/>
          </p:nvPr>
        </p:nvSpPr>
        <p:spPr>
          <a:xfrm>
            <a:off x="-53975" y="750888"/>
            <a:ext cx="9199563" cy="5375275"/>
          </a:xfrm>
          <a:ln/>
        </p:spPr>
        <p:txBody>
          <a:bodyPr anchor="t"/>
          <a:p>
            <a:pPr marL="0" indent="0">
              <a:buNone/>
            </a:pPr>
            <a:r>
              <a:rPr lang="en-US" altLang="zh-CN"/>
              <a:t>       </a:t>
            </a:r>
            <a:r>
              <a:rPr lang="zh-CN" altLang="en-US" sz="4000" b="1"/>
              <a:t> 本文记述了一次愉悦的旅行，运用了比喻的修辞方法，描绘了雄壮、奇伟、变幻多姿的山中所见之景，从多角度叙述了富有传奇色彩的车夫精彩的神奇的驾车本领，语言幽默风趣，细细品味，趣味横生。 </a:t>
            </a:r>
            <a:r>
              <a:rPr lang="zh-CN" altLang="en-US"/>
              <a:t>    </a:t>
            </a:r>
            <a:endParaRPr lang="zh-CN" altLang="en-US"/>
          </a:p>
        </p:txBody>
      </p:sp>
      <p:pic>
        <p:nvPicPr>
          <p:cNvPr id="32771" name="图片 38922" descr="t01d5fef2d7f73cad7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388" y="4800600"/>
            <a:ext cx="9093200" cy="2051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2" name="图片 11273" descr="t01bd3616c9c4a3c4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975" y="92075"/>
            <a:ext cx="1203325" cy="13604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内容占位符 2"/>
          <p:cNvSpPr>
            <a:spLocks noGrp="1"/>
          </p:cNvSpPr>
          <p:nvPr>
            <p:ph idx="1"/>
          </p:nvPr>
        </p:nvSpPr>
        <p:spPr>
          <a:xfrm>
            <a:off x="12700" y="0"/>
            <a:ext cx="9118600" cy="6835775"/>
          </a:xfrm>
          <a:ln/>
        </p:spPr>
        <p:txBody>
          <a:bodyPr anchor="t"/>
          <a:p>
            <a:pPr marL="0" indent="0">
              <a:buNone/>
            </a:pPr>
            <a:r>
              <a:rPr lang="en-US" altLang="zh-CN" sz="4400" b="1"/>
              <a:t>                </a:t>
            </a:r>
            <a:r>
              <a:rPr lang="zh-CN" altLang="en-US" sz="4400" b="1">
                <a:solidFill>
                  <a:srgbClr val="FF0000"/>
                </a:solidFill>
              </a:rPr>
              <a:t>主题思想</a:t>
            </a:r>
            <a:endParaRPr lang="zh-CN" altLang="en-US" sz="44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4400" b="1"/>
              <a:t>       </a:t>
            </a:r>
            <a:r>
              <a:rPr lang="zh-CN" altLang="en-US" sz="4000" b="1"/>
              <a:t>本文记叙了与友人游览勃朗峰的一次经历，描绘了山中奇景、嶙峋怪石、变换光影，叙述了奇人奇事、惊险旅程、怪异车夫，表现了旅途的无限趣味，表达了对世事人生的无限感慨，抒发了对奇山异景</a:t>
            </a:r>
            <a:r>
              <a:rPr lang="zh-CN" altLang="en-US" sz="4400" b="1"/>
              <a:t>的赞美之情。</a:t>
            </a:r>
            <a:endParaRPr lang="zh-CN" altLang="en-US" sz="4400" b="1"/>
          </a:p>
        </p:txBody>
      </p:sp>
      <p:pic>
        <p:nvPicPr>
          <p:cNvPr id="33794" name="Picture 4" descr="u=1372489399,2253645366&amp;fm=27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74612" y="4873625"/>
            <a:ext cx="9205912" cy="1962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5" name="图片 11277" descr="t01cd3713349b2cbc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-87312"/>
            <a:ext cx="1562100" cy="14335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zh-CN" altLang="en-US"/>
            </a:br>
            <a:endParaRPr lang="zh-CN" altLang="en-US"/>
          </a:p>
        </p:txBody>
      </p:sp>
      <p:sp>
        <p:nvSpPr>
          <p:cNvPr id="34818" name="内容占位符 2"/>
          <p:cNvSpPr>
            <a:spLocks noGrp="1"/>
          </p:cNvSpPr>
          <p:nvPr>
            <p:ph idx="1"/>
          </p:nvPr>
        </p:nvSpPr>
        <p:spPr>
          <a:xfrm>
            <a:off x="0" y="-12700"/>
            <a:ext cx="9118600" cy="6848475"/>
          </a:xfrm>
          <a:ln/>
        </p:spPr>
        <p:txBody>
          <a:bodyPr anchor="t"/>
          <a:p>
            <a:pPr marL="0" indent="0">
              <a:buNone/>
            </a:pPr>
            <a:r>
              <a:rPr lang="zh-CN" altLang="en-US"/>
              <a:t>                           </a:t>
            </a:r>
            <a:r>
              <a:rPr lang="zh-CN" altLang="en-US" sz="4000" b="1">
                <a:solidFill>
                  <a:srgbClr val="FF0000"/>
                </a:solidFill>
              </a:rPr>
              <a:t>阅读感悟</a:t>
            </a:r>
            <a:endParaRPr lang="zh-CN" altLang="en-US" sz="40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4000" b="1"/>
              <a:t>       1、本文抓住景物的特征加以描绘，写出了勃朗峰独特的美，表达了自己独特的感受。写作时，我们应该抓住景物的特征，适时表达自己的感受。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       2、作者把勃朗峰景物写得如此美好，离不开平时的仔细观察，我们在平时的学习、生活中应注意仔细观察周围的景物，并学会边观察边思考。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 </a:t>
            </a:r>
            <a:endParaRPr lang="zh-CN" altLang="en-US" sz="4000" b="1"/>
          </a:p>
          <a:p>
            <a:pPr marL="0" indent="0">
              <a:buNone/>
            </a:pPr>
            <a:endParaRPr lang="zh-CN" altLang="en-US" sz="4000" b="1"/>
          </a:p>
          <a:p>
            <a:pPr marL="0" indent="0">
              <a:buNone/>
            </a:pPr>
            <a:endParaRPr lang="zh-CN" altLang="en-US" sz="4000" b="1"/>
          </a:p>
          <a:p>
            <a:pPr marL="0" indent="0">
              <a:buNone/>
            </a:pPr>
            <a:endParaRPr lang="zh-CN" altLang="en-US" sz="4000" b="1"/>
          </a:p>
          <a:p>
            <a:pPr marL="0" indent="0">
              <a:buNone/>
            </a:pPr>
            <a:endParaRPr lang="zh-CN" altLang="en-US" sz="4000" b="1"/>
          </a:p>
          <a:p>
            <a:pPr marL="0" indent="0">
              <a:buNone/>
            </a:pPr>
            <a:endParaRPr lang="zh-CN" altLang="en-US" sz="4000" b="1"/>
          </a:p>
          <a:p>
            <a:pPr marL="0" indent="0">
              <a:buNone/>
            </a:pPr>
            <a:endParaRPr lang="zh-CN" altLang="en-US" sz="4000" b="1"/>
          </a:p>
        </p:txBody>
      </p:sp>
      <p:pic>
        <p:nvPicPr>
          <p:cNvPr id="34819" name="图片 35876" descr="t01111c265b0c57e2a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70050" y="5942013"/>
            <a:ext cx="7448550" cy="893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20" name="图片 11274" descr="t015f2610feadc0b6a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700"/>
            <a:ext cx="1008063" cy="917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标题 409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学习目标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5122" name="文本占位符 4098"/>
          <p:cNvSpPr>
            <a:spLocks noGrp="1"/>
          </p:cNvSpPr>
          <p:nvPr>
            <p:ph idx="1"/>
          </p:nvPr>
        </p:nvSpPr>
        <p:spPr>
          <a:xfrm>
            <a:off x="34925" y="784225"/>
            <a:ext cx="9109075" cy="6073775"/>
          </a:xfrm>
          <a:ln/>
        </p:spPr>
        <p:txBody>
          <a:bodyPr anchor="t"/>
          <a:p>
            <a:pPr>
              <a:buNone/>
            </a:pPr>
            <a:r>
              <a:rPr lang="en-US" altLang="en-US" sz="4000" b="1" dirty="0"/>
              <a:t>          1、积累生字词，了解与作者相关的文学常识；</a:t>
            </a:r>
            <a:endParaRPr lang="en-US" altLang="en-US" sz="4000" b="1" dirty="0"/>
          </a:p>
          <a:p>
            <a:pPr>
              <a:buNone/>
            </a:pPr>
            <a:r>
              <a:rPr lang="en-US" altLang="en-US" sz="4000" b="1" dirty="0"/>
              <a:t>          2、理清文章脉络，掌握作者行文的时间和空间顺序；</a:t>
            </a:r>
            <a:endParaRPr lang="en-US" altLang="en-US" sz="4000" b="1" dirty="0"/>
          </a:p>
          <a:p>
            <a:pPr>
              <a:buNone/>
            </a:pPr>
            <a:r>
              <a:rPr lang="en-US" altLang="en-US" sz="4000" b="1" dirty="0"/>
              <a:t>          3、学习作者笔法多变的写作特色和轻松幽默的语言风格；</a:t>
            </a:r>
            <a:endParaRPr lang="en-US" altLang="en-US" sz="4000" b="1" dirty="0"/>
          </a:p>
          <a:p>
            <a:pPr>
              <a:buNone/>
            </a:pPr>
            <a:r>
              <a:rPr lang="en-US" altLang="en-US" sz="4000" b="1" dirty="0"/>
              <a:t>          4、了解勃朗峰的壮美姿态，体会作者游览勃朗峰的思想感情。      </a:t>
            </a:r>
            <a:endParaRPr lang="en-US" altLang="en-US" sz="4000" b="1" dirty="0"/>
          </a:p>
        </p:txBody>
      </p:sp>
      <p:pic>
        <p:nvPicPr>
          <p:cNvPr id="5123" name="图片 35876" descr="t01111c265b0c57e2a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25" y="6103938"/>
            <a:ext cx="9109075" cy="10334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图片 21548" descr="t0151c150d037a7e9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0650" y="-360362"/>
            <a:ext cx="1905000" cy="1905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3175" y="-85725"/>
            <a:ext cx="8231188" cy="627063"/>
          </a:xfrm>
        </p:spPr>
        <p:txBody>
          <a:bodyPr/>
          <a:p>
            <a:pPr fontAlgn="base"/>
            <a:r>
              <a:rPr lang="zh-CN" altLang="en-US" sz="4000" b="1" strike="noStrike" noProof="1">
                <a:solidFill>
                  <a:srgbClr val="FF0000"/>
                </a:solidFill>
                <a:uFillTx/>
              </a:rPr>
              <a:t>勃朗峰简介</a:t>
            </a:r>
            <a:endParaRPr lang="zh-CN" altLang="en-US" sz="4000" b="1" strike="noStrike" noProof="1">
              <a:solidFill>
                <a:srgbClr val="FF0000"/>
              </a:solidFill>
              <a:uFillTx/>
            </a:endParaRPr>
          </a:p>
        </p:txBody>
      </p:sp>
      <p:sp>
        <p:nvSpPr>
          <p:cNvPr id="6146" name="内容占位符 2"/>
          <p:cNvSpPr>
            <a:spLocks noGrp="1"/>
          </p:cNvSpPr>
          <p:nvPr>
            <p:ph idx="1"/>
          </p:nvPr>
        </p:nvSpPr>
        <p:spPr>
          <a:xfrm>
            <a:off x="-3175" y="541338"/>
            <a:ext cx="9175750" cy="5584825"/>
          </a:xfrm>
          <a:ln/>
        </p:spPr>
        <p:txBody>
          <a:bodyPr anchor="t"/>
          <a:p>
            <a:pPr marL="0" indent="0">
              <a:buNone/>
            </a:pPr>
            <a:r>
              <a:rPr lang="en-US" altLang="zh-CN" sz="3600" b="1"/>
              <a:t>        </a:t>
            </a:r>
            <a:r>
              <a:rPr lang="zh-CN" altLang="en-US" sz="4000" b="1"/>
              <a:t>勃朗峰是阿尔卑斯山脉最高峰，也是西欧第一高峰，海拔4807米，法语意为“银白色山峰”，位于法国和意大利边境。勃朗峰地势高耸，常年受西风影响，降水丰富。冬季积雪，夏不融化，白雪皑皑，山体约有200平方公里为冰川覆盖。勃朗峰设有空中缆车和冬季体育设施，为登山运动胜地；山峰雄伟，风光旖旎，为阿尔卑斯山最大旅游中心。</a:t>
            </a:r>
            <a:endParaRPr lang="zh-CN" altLang="en-US" sz="4000" b="1"/>
          </a:p>
        </p:txBody>
      </p:sp>
      <p:pic>
        <p:nvPicPr>
          <p:cNvPr id="6147" name="图片 35876" descr="t01111c265b0c57e2a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75" y="6145213"/>
            <a:ext cx="9074150" cy="1047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标题 6145"/>
          <p:cNvSpPr>
            <a:spLocks noGrp="1"/>
          </p:cNvSpPr>
          <p:nvPr>
            <p:ph type="title"/>
          </p:nvPr>
        </p:nvSpPr>
        <p:spPr>
          <a:xfrm>
            <a:off x="0" y="0"/>
            <a:ext cx="2627313" cy="765175"/>
          </a:xfrm>
          <a:ln/>
        </p:spPr>
        <p:txBody>
          <a:bodyPr anchor="ctr"/>
          <a:p>
            <a:r>
              <a:rPr lang="zh-CN" altLang="en-US" b="1" dirty="0">
                <a:solidFill>
                  <a:srgbClr val="FF0000"/>
                </a:solidFill>
              </a:rPr>
              <a:t>作者简介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7170" name="文本框 6148"/>
          <p:cNvSpPr txBox="1"/>
          <p:nvPr/>
        </p:nvSpPr>
        <p:spPr>
          <a:xfrm>
            <a:off x="2339975" y="0"/>
            <a:ext cx="6804025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>
              <a:spcBef>
                <a:spcPct val="50000"/>
              </a:spcBef>
            </a:pPr>
            <a:r>
              <a:rPr lang="en-US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en-US" altLang="zh-CN" sz="4400" b="1" dirty="0">
                <a:latin typeface="Arial" panose="020B0604020202020204" pitchFamily="34" charset="0"/>
                <a:ea typeface="宋体" panose="02010600030101010101" pitchFamily="2" charset="-122"/>
              </a:rPr>
              <a:t>         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1" name="内容占位符 1"/>
          <p:cNvSpPr>
            <a:spLocks noGrp="1"/>
          </p:cNvSpPr>
          <p:nvPr>
            <p:ph idx="1"/>
          </p:nvPr>
        </p:nvSpPr>
        <p:spPr>
          <a:xfrm>
            <a:off x="2419350" y="668338"/>
            <a:ext cx="6267450" cy="5457825"/>
          </a:xfrm>
          <a:ln/>
        </p:spPr>
        <p:txBody>
          <a:bodyPr anchor="t"/>
          <a:p>
            <a:endParaRPr lang="zh-CN" altLang="en-US"/>
          </a:p>
          <a:p>
            <a:endParaRPr lang="zh-CN" altLang="en-US"/>
          </a:p>
        </p:txBody>
      </p:sp>
      <p:sp>
        <p:nvSpPr>
          <p:cNvPr id="7172" name="文本框 99"/>
          <p:cNvSpPr txBox="1"/>
          <p:nvPr/>
        </p:nvSpPr>
        <p:spPr>
          <a:xfrm>
            <a:off x="2339975" y="0"/>
            <a:ext cx="6804025" cy="61880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558800"/>
            <a:r>
              <a:rPr lang="en-US" altLang="zh-CN" sz="4000" b="1">
                <a:latin typeface="宋体" panose="02010600030101010101" pitchFamily="2" charset="-122"/>
                <a:ea typeface="宋体" panose="02010600030101010101" pitchFamily="2" charset="-122"/>
              </a:rPr>
              <a:t>    马克•吐温(1835－1910)，美国幽默大师、小说家，19世纪后期美国现实主义文学的杰出代表之一。主要的代表作品有《百万英镑》(短篇)等。此外，马克•吐温还有自己的四大名著：《哈克贝利•费恩历险记》《汤姆•索亚历险记》《败坏了哈德莱堡的人》《苦行记》等。</a:t>
            </a:r>
            <a:endParaRPr lang="en-US" altLang="zh-CN" sz="4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152" name="Picture 8" descr="http://culture.yntv.cn/category/2081106/2007/03/20/images/2081106_20070320_196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5175"/>
            <a:ext cx="2418715" cy="613664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标题 819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713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读准字音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8194" name="文本占位符 8194"/>
          <p:cNvSpPr>
            <a:spLocks noGrp="1"/>
          </p:cNvSpPr>
          <p:nvPr>
            <p:ph idx="1"/>
          </p:nvPr>
        </p:nvSpPr>
        <p:spPr>
          <a:xfrm>
            <a:off x="12700" y="704850"/>
            <a:ext cx="9131300" cy="6153150"/>
          </a:xfrm>
          <a:ln/>
        </p:spPr>
        <p:txBody>
          <a:bodyPr anchor="t"/>
          <a:p>
            <a:pPr>
              <a:buNone/>
            </a:pPr>
            <a:r>
              <a:rPr lang="zh-CN" altLang="en-US" sz="4000" b="1" dirty="0"/>
              <a:t> </a:t>
            </a:r>
            <a:endParaRPr lang="zh-CN" altLang="en-US" sz="4000" b="1" dirty="0"/>
          </a:p>
        </p:txBody>
      </p:sp>
      <p:sp>
        <p:nvSpPr>
          <p:cNvPr id="8195" name="文本框 99"/>
          <p:cNvSpPr txBox="1"/>
          <p:nvPr/>
        </p:nvSpPr>
        <p:spPr>
          <a:xfrm>
            <a:off x="12700" y="801688"/>
            <a:ext cx="9131300" cy="43592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4000" b="1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翌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yì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日                    隧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suì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道       </a:t>
            </a:r>
            <a:endParaRPr lang="en-US" altLang="zh-CN" sz="40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     颠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diān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簸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bǒ 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           焦炙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zhì 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         </a:t>
            </a:r>
            <a:endParaRPr lang="en-US" altLang="zh-CN" sz="40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     辚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lín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辚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lín 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             旷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kuàng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野</a:t>
            </a:r>
            <a:endParaRPr lang="en-US" altLang="zh-CN" sz="40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     怜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lián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悯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mǐn 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          俯瞰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kàn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endParaRPr lang="en-US" altLang="zh-CN" sz="40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     急湍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tuān  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              巉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chán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峻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jùn</a:t>
            </a:r>
            <a:endParaRPr lang="en-US" altLang="zh-CN" sz="40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     穹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qióng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顶              巍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wēi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峨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é</a:t>
            </a:r>
            <a:endParaRPr lang="en-US" altLang="zh-CN" sz="40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     拾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shè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  阶而上        纤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xiān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指   </a:t>
            </a:r>
            <a:r>
              <a:rPr lang="en-US" altLang="zh-CN" sz="4000" b="1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endParaRPr lang="zh-CN" altLang="en-US" sz="40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196" name="图片 37896" descr="t01a18ba43a5faea4d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0" y="5345113"/>
            <a:ext cx="9207500" cy="14906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zh-CN" altLang="en-US"/>
            </a:br>
            <a:endParaRPr lang="zh-CN" altLang="en-US"/>
          </a:p>
        </p:txBody>
      </p:sp>
      <p:sp>
        <p:nvSpPr>
          <p:cNvPr id="9218" name="内容占位符 2"/>
          <p:cNvSpPr>
            <a:spLocks noGrp="1"/>
          </p:cNvSpPr>
          <p:nvPr>
            <p:ph idx="1"/>
          </p:nvPr>
        </p:nvSpPr>
        <p:spPr>
          <a:xfrm>
            <a:off x="12700" y="1588"/>
            <a:ext cx="9090025" cy="6834187"/>
          </a:xfrm>
          <a:ln/>
        </p:spPr>
        <p:txBody>
          <a:bodyPr anchor="t"/>
          <a:p>
            <a:pPr marL="0" indent="0">
              <a:buNone/>
            </a:pPr>
            <a:r>
              <a:rPr lang="en-US" altLang="zh-CN" sz="4000" b="1"/>
              <a:t>      皑</a:t>
            </a:r>
            <a:r>
              <a:rPr lang="en-US" altLang="zh-CN" sz="4000" b="1">
                <a:solidFill>
                  <a:srgbClr val="FF0000"/>
                </a:solidFill>
              </a:rPr>
              <a:t>ái</a:t>
            </a:r>
            <a:r>
              <a:rPr lang="en-US" altLang="zh-CN" sz="4000" b="1"/>
              <a:t>皑</a:t>
            </a:r>
            <a:r>
              <a:rPr lang="en-US" altLang="zh-CN" sz="4000" b="1">
                <a:solidFill>
                  <a:srgbClr val="FF0000"/>
                </a:solidFill>
              </a:rPr>
              <a:t>ái </a:t>
            </a:r>
            <a:r>
              <a:rPr lang="en-US" altLang="zh-CN" sz="4000" b="1"/>
              <a:t>                峰</a:t>
            </a:r>
            <a:r>
              <a:rPr lang="en-US" altLang="zh-CN" sz="4000" b="1">
                <a:solidFill>
                  <a:srgbClr val="FF0000"/>
                </a:solidFill>
              </a:rPr>
              <a:t>fēng</a:t>
            </a:r>
            <a:r>
              <a:rPr lang="en-US" altLang="zh-CN" sz="4000" b="1"/>
              <a:t>巅</a:t>
            </a:r>
            <a:r>
              <a:rPr lang="en-US" altLang="zh-CN" sz="4000" b="1">
                <a:solidFill>
                  <a:srgbClr val="FF0000"/>
                </a:solidFill>
              </a:rPr>
              <a:t>diān  </a:t>
            </a:r>
            <a:r>
              <a:rPr lang="en-US" altLang="zh-CN" sz="4000" b="1"/>
              <a:t>       </a:t>
            </a:r>
            <a:endParaRPr lang="en-US" altLang="zh-CN" sz="4000" b="1"/>
          </a:p>
          <a:p>
            <a:pPr marL="0" indent="0">
              <a:buNone/>
            </a:pPr>
            <a:r>
              <a:rPr lang="zh-CN" altLang="en-US" sz="4000" b="1"/>
              <a:t>      斑斓</a:t>
            </a:r>
            <a:r>
              <a:rPr lang="zh-CN" altLang="en-US" sz="4000" b="1">
                <a:solidFill>
                  <a:srgbClr val="FF0000"/>
                </a:solidFill>
              </a:rPr>
              <a:t>lán  </a:t>
            </a:r>
            <a:r>
              <a:rPr lang="zh-CN" altLang="en-US" sz="4000" b="1"/>
              <a:t>                轻歌曼</a:t>
            </a:r>
            <a:r>
              <a:rPr lang="zh-CN" altLang="en-US" sz="4000" b="1">
                <a:solidFill>
                  <a:srgbClr val="FF0000"/>
                </a:solidFill>
              </a:rPr>
              <a:t>màn</a:t>
            </a:r>
            <a:r>
              <a:rPr lang="zh-CN" altLang="en-US" sz="4000" b="1"/>
              <a:t>舞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      妩</a:t>
            </a:r>
            <a:r>
              <a:rPr lang="zh-CN" altLang="en-US" sz="4000" b="1">
                <a:solidFill>
                  <a:srgbClr val="FF0000"/>
                </a:solidFill>
              </a:rPr>
              <a:t>wǔ</a:t>
            </a:r>
            <a:r>
              <a:rPr lang="zh-CN" altLang="en-US" sz="4000" b="1"/>
              <a:t>媚</a:t>
            </a:r>
            <a:r>
              <a:rPr lang="zh-CN" altLang="en-US" sz="4000" b="1">
                <a:solidFill>
                  <a:srgbClr val="FF0000"/>
                </a:solidFill>
              </a:rPr>
              <a:t>mèi</a:t>
            </a:r>
            <a:r>
              <a:rPr lang="zh-CN" altLang="en-US" sz="4000" b="1"/>
              <a:t>            驻</a:t>
            </a:r>
            <a:r>
              <a:rPr lang="zh-CN" altLang="en-US" sz="4000" b="1">
                <a:solidFill>
                  <a:srgbClr val="FF0000"/>
                </a:solidFill>
              </a:rPr>
              <a:t>zhù</a:t>
            </a:r>
            <a:r>
              <a:rPr lang="zh-CN" altLang="en-US" sz="4000" b="1"/>
              <a:t>留       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      灼</a:t>
            </a:r>
            <a:r>
              <a:rPr lang="zh-CN" altLang="en-US" sz="4000" b="1">
                <a:solidFill>
                  <a:srgbClr val="FF0000"/>
                </a:solidFill>
              </a:rPr>
              <a:t>zhuó</a:t>
            </a:r>
            <a:r>
              <a:rPr lang="zh-CN" altLang="en-US" sz="4000" b="1"/>
              <a:t>灼</a:t>
            </a:r>
            <a:r>
              <a:rPr lang="zh-CN" altLang="en-US" sz="4000" b="1">
                <a:solidFill>
                  <a:srgbClr val="FF0000"/>
                </a:solidFill>
              </a:rPr>
              <a:t>zhuó</a:t>
            </a:r>
            <a:r>
              <a:rPr lang="zh-CN" altLang="en-US" sz="4000" b="1"/>
              <a:t>       瞬</a:t>
            </a:r>
            <a:r>
              <a:rPr lang="zh-CN" altLang="en-US" sz="4000" b="1">
                <a:solidFill>
                  <a:srgbClr val="FF0000"/>
                </a:solidFill>
              </a:rPr>
              <a:t>shùn</a:t>
            </a:r>
            <a:r>
              <a:rPr lang="zh-CN" altLang="en-US" sz="4000" b="1"/>
              <a:t>息万变     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      霓</a:t>
            </a:r>
            <a:r>
              <a:rPr lang="zh-CN" altLang="en-US" sz="4000" b="1">
                <a:solidFill>
                  <a:srgbClr val="FF0000"/>
                </a:solidFill>
              </a:rPr>
              <a:t>ní</a:t>
            </a:r>
            <a:r>
              <a:rPr lang="zh-CN" altLang="en-US" sz="4000" b="1"/>
              <a:t>裳</a:t>
            </a:r>
            <a:r>
              <a:rPr lang="zh-CN" altLang="en-US" sz="4000" b="1">
                <a:solidFill>
                  <a:srgbClr val="FF0000"/>
                </a:solidFill>
              </a:rPr>
              <a:t>cháng </a:t>
            </a:r>
            <a:r>
              <a:rPr lang="zh-CN" altLang="en-US" sz="4000" b="1"/>
              <a:t>         纷至沓</a:t>
            </a:r>
            <a:r>
              <a:rPr lang="zh-CN" altLang="en-US" sz="4000" b="1">
                <a:solidFill>
                  <a:srgbClr val="FF0000"/>
                </a:solidFill>
              </a:rPr>
              <a:t>tà</a:t>
            </a:r>
            <a:r>
              <a:rPr lang="zh-CN" altLang="en-US" sz="4000" b="1"/>
              <a:t>来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      蔓</a:t>
            </a:r>
            <a:r>
              <a:rPr lang="zh-CN" altLang="en-US" sz="4000" b="1">
                <a:solidFill>
                  <a:srgbClr val="FF0000"/>
                </a:solidFill>
              </a:rPr>
              <a:t>màn</a:t>
            </a:r>
            <a:r>
              <a:rPr lang="zh-CN" altLang="en-US" sz="4000" b="1"/>
              <a:t>延                沟壑</a:t>
            </a:r>
            <a:r>
              <a:rPr lang="zh-CN" altLang="en-US" sz="4000" b="1">
                <a:solidFill>
                  <a:srgbClr val="FF0000"/>
                </a:solidFill>
              </a:rPr>
              <a:t>hè </a:t>
            </a:r>
            <a:r>
              <a:rPr lang="zh-CN" altLang="en-US" sz="4000" b="1"/>
              <a:t>      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      熏</a:t>
            </a:r>
            <a:r>
              <a:rPr lang="zh-CN" altLang="en-US" sz="4000" b="1">
                <a:solidFill>
                  <a:srgbClr val="FF0000"/>
                </a:solidFill>
              </a:rPr>
              <a:t>xūn</a:t>
            </a:r>
            <a:r>
              <a:rPr lang="zh-CN" altLang="en-US" sz="4000" b="1"/>
              <a:t>熏</a:t>
            </a:r>
            <a:r>
              <a:rPr lang="zh-CN" altLang="en-US" sz="4000" b="1">
                <a:solidFill>
                  <a:srgbClr val="FF0000"/>
                </a:solidFill>
              </a:rPr>
              <a:t>xūn</a:t>
            </a:r>
            <a:r>
              <a:rPr lang="zh-CN" altLang="en-US" sz="4000" b="1"/>
              <a:t>            灼</a:t>
            </a:r>
            <a:r>
              <a:rPr lang="zh-CN" altLang="en-US" sz="4000" b="1">
                <a:solidFill>
                  <a:srgbClr val="FF0000"/>
                </a:solidFill>
              </a:rPr>
              <a:t>zhuó</a:t>
            </a:r>
            <a:r>
              <a:rPr lang="zh-CN" altLang="en-US" sz="4000" b="1"/>
              <a:t>热</a:t>
            </a:r>
            <a:r>
              <a:rPr lang="zh-CN" altLang="en-US" sz="4000" b="1">
                <a:solidFill>
                  <a:srgbClr val="FF0000"/>
                </a:solidFill>
              </a:rPr>
              <a:t>rè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pic>
        <p:nvPicPr>
          <p:cNvPr id="9219" name="图片 37896" descr="t01a18ba43a5faea4d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0" y="5345113"/>
            <a:ext cx="9207500" cy="14906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457200" y="14288"/>
            <a:ext cx="8229600" cy="592137"/>
          </a:xfrm>
          <a:ln/>
        </p:spPr>
        <p:txBody>
          <a:bodyPr anchor="ctr"/>
          <a:p>
            <a:r>
              <a:rPr lang="zh-CN" altLang="en-US" sz="4000" b="1">
                <a:solidFill>
                  <a:srgbClr val="FF0000"/>
                </a:solidFill>
              </a:rPr>
              <a:t>多音字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10242" name="内容占位符 2"/>
          <p:cNvSpPr>
            <a:spLocks noGrp="1"/>
          </p:cNvSpPr>
          <p:nvPr>
            <p:ph idx="1"/>
          </p:nvPr>
        </p:nvSpPr>
        <p:spPr>
          <a:xfrm>
            <a:off x="0" y="606425"/>
            <a:ext cx="9091613" cy="6265863"/>
          </a:xfrm>
          <a:ln/>
        </p:spPr>
        <p:txBody>
          <a:bodyPr anchor="t"/>
          <a:p>
            <a:pPr marL="0" indent="0">
              <a:buNone/>
            </a:pPr>
            <a:endParaRPr lang="zh-CN" alt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endParaRPr lang="zh-CN" altLang="en-US"/>
          </a:p>
        </p:txBody>
      </p:sp>
      <p:sp>
        <p:nvSpPr>
          <p:cNvPr id="10243" name="文本框 3"/>
          <p:cNvSpPr txBox="1"/>
          <p:nvPr/>
        </p:nvSpPr>
        <p:spPr>
          <a:xfrm>
            <a:off x="0" y="3187700"/>
            <a:ext cx="67627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400" b="1">
                <a:latin typeface="Arial" panose="020B0604020202020204" pitchFamily="34" charset="0"/>
                <a:ea typeface="宋体" panose="02010600030101010101" pitchFamily="2" charset="-122"/>
              </a:rPr>
              <a:t>拾</a:t>
            </a:r>
            <a:endParaRPr lang="zh-CN" altLang="en-US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4" name="左大括号 25617"/>
          <p:cNvSpPr/>
          <p:nvPr/>
        </p:nvSpPr>
        <p:spPr>
          <a:xfrm>
            <a:off x="676275" y="1209675"/>
            <a:ext cx="642938" cy="4718050"/>
          </a:xfrm>
          <a:prstGeom prst="leftBrace">
            <a:avLst>
              <a:gd name="adj1" fmla="val 38865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 inden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5" name="文本框 1"/>
          <p:cNvSpPr txBox="1"/>
          <p:nvPr/>
        </p:nvSpPr>
        <p:spPr>
          <a:xfrm>
            <a:off x="1397000" y="1033463"/>
            <a:ext cx="1663700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sh</a:t>
            </a:r>
            <a:r>
              <a:rPr lang="en-US" altLang="zh-CN" sz="4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è</a:t>
            </a:r>
            <a:endParaRPr lang="en-US" altLang="zh-CN" sz="4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6" name="文本框 2"/>
          <p:cNvSpPr txBox="1"/>
          <p:nvPr/>
        </p:nvSpPr>
        <p:spPr>
          <a:xfrm>
            <a:off x="1214438" y="5353050"/>
            <a:ext cx="26765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sh</a:t>
            </a:r>
            <a:r>
              <a:rPr lang="en-US" altLang="zh-CN" sz="4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í</a:t>
            </a:r>
            <a:endParaRPr lang="en-US" altLang="zh-CN" sz="4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7" name="文本框 3"/>
          <p:cNvSpPr txBox="1"/>
          <p:nvPr/>
        </p:nvSpPr>
        <p:spPr>
          <a:xfrm>
            <a:off x="2859088" y="1069975"/>
            <a:ext cx="1830387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400" b="1">
                <a:latin typeface="Arial" panose="020B0604020202020204" pitchFamily="34" charset="0"/>
                <a:ea typeface="宋体" panose="02010600030101010101" pitchFamily="2" charset="-122"/>
              </a:rPr>
              <a:t>拾级</a:t>
            </a:r>
            <a:endParaRPr lang="zh-CN" altLang="en-US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8" name="文本框 4"/>
          <p:cNvSpPr txBox="1"/>
          <p:nvPr/>
        </p:nvSpPr>
        <p:spPr>
          <a:xfrm>
            <a:off x="2160588" y="5353050"/>
            <a:ext cx="1906587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400" b="1">
                <a:latin typeface="Arial" panose="020B0604020202020204" pitchFamily="34" charset="0"/>
                <a:ea typeface="宋体" panose="02010600030101010101" pitchFamily="2" charset="-122"/>
              </a:rPr>
              <a:t>拾起</a:t>
            </a:r>
            <a:endParaRPr lang="zh-CN" altLang="en-US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9" name="文本框 5"/>
          <p:cNvSpPr txBox="1"/>
          <p:nvPr/>
        </p:nvSpPr>
        <p:spPr>
          <a:xfrm>
            <a:off x="3643313" y="3048000"/>
            <a:ext cx="1217612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400" b="1">
                <a:latin typeface="Arial" panose="020B0604020202020204" pitchFamily="34" charset="0"/>
                <a:ea typeface="宋体" panose="02010600030101010101" pitchFamily="2" charset="-122"/>
              </a:rPr>
              <a:t>纤</a:t>
            </a:r>
            <a:endParaRPr lang="zh-CN" altLang="en-US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0" name="左大括号 25617"/>
          <p:cNvSpPr/>
          <p:nvPr/>
        </p:nvSpPr>
        <p:spPr>
          <a:xfrm>
            <a:off x="4322763" y="825500"/>
            <a:ext cx="642937" cy="4718050"/>
          </a:xfrm>
          <a:prstGeom prst="leftBrace">
            <a:avLst>
              <a:gd name="adj1" fmla="val 38865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 inden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1" name="文本框 9"/>
          <p:cNvSpPr txBox="1"/>
          <p:nvPr/>
        </p:nvSpPr>
        <p:spPr>
          <a:xfrm>
            <a:off x="6076950" y="606425"/>
            <a:ext cx="3014663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400" b="1">
                <a:latin typeface="Arial" panose="020B0604020202020204" pitchFamily="34" charset="0"/>
                <a:ea typeface="宋体" panose="02010600030101010101" pitchFamily="2" charset="-122"/>
              </a:rPr>
              <a:t>纤细</a:t>
            </a:r>
            <a:endParaRPr lang="zh-CN" altLang="en-US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252" name="图片 54303" descr="t014856d956586d48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17650" y="1936750"/>
            <a:ext cx="1466850" cy="3162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3" name="图片 54303" descr="t014856d956586d48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40375" y="1847850"/>
            <a:ext cx="1466850" cy="3162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54" name="文本框 1"/>
          <p:cNvSpPr txBox="1"/>
          <p:nvPr/>
        </p:nvSpPr>
        <p:spPr>
          <a:xfrm>
            <a:off x="4860925" y="569913"/>
            <a:ext cx="1368425" cy="7000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xiān</a:t>
            </a:r>
            <a:endParaRPr lang="en-US" altLang="zh-CN" sz="40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5" name="文本框 2"/>
          <p:cNvSpPr txBox="1"/>
          <p:nvPr/>
        </p:nvSpPr>
        <p:spPr>
          <a:xfrm>
            <a:off x="4965700" y="5213350"/>
            <a:ext cx="1681163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4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qiàn</a:t>
            </a:r>
            <a:endParaRPr lang="en-US" altLang="zh-CN" sz="44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56" name="文本框 4"/>
          <p:cNvSpPr txBox="1"/>
          <p:nvPr/>
        </p:nvSpPr>
        <p:spPr>
          <a:xfrm>
            <a:off x="6229350" y="5353050"/>
            <a:ext cx="24479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400" b="1">
                <a:latin typeface="Arial" panose="020B0604020202020204" pitchFamily="34" charset="0"/>
                <a:ea typeface="宋体" panose="02010600030101010101" pitchFamily="2" charset="-122"/>
              </a:rPr>
              <a:t>纤夫</a:t>
            </a:r>
            <a:endParaRPr lang="zh-CN" altLang="en-US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heel spokes="8"/>
  </p:transition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4711</Words>
  <Application>WPS 演示</Application>
  <PresentationFormat>在屏幕上显示</PresentationFormat>
  <Paragraphs>256</Paragraphs>
  <Slides>33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8" baseType="lpstr">
      <vt:lpstr>Arial</vt:lpstr>
      <vt:lpstr>宋体</vt:lpstr>
      <vt:lpstr>Wingdings</vt:lpstr>
      <vt:lpstr>Arial Narrow</vt:lpstr>
      <vt:lpstr>华文行楷</vt:lpstr>
      <vt:lpstr>楷体_GB2312</vt:lpstr>
      <vt:lpstr>微软雅黑</vt:lpstr>
      <vt:lpstr>Arial Unicode MS</vt:lpstr>
      <vt:lpstr>Calibri</vt:lpstr>
      <vt:lpstr>新宋体</vt:lpstr>
      <vt:lpstr>Times New Roman</vt:lpstr>
      <vt:lpstr>隶书</vt:lpstr>
      <vt:lpstr>Garamond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未知用户</dc:creator>
  <cp:lastModifiedBy>Administrator</cp:lastModifiedBy>
  <cp:revision>47</cp:revision>
  <dcterms:created xsi:type="dcterms:W3CDTF">2015-04-09T03:38:13Z</dcterms:created>
  <dcterms:modified xsi:type="dcterms:W3CDTF">2018-11-06T02:55:31Z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